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257" r:id="rId4"/>
    <p:sldId id="259" r:id="rId5"/>
    <p:sldId id="261" r:id="rId6"/>
    <p:sldId id="258" r:id="rId7"/>
    <p:sldId id="264" r:id="rId8"/>
    <p:sldId id="272" r:id="rId9"/>
    <p:sldId id="273" r:id="rId10"/>
    <p:sldId id="271" r:id="rId11"/>
    <p:sldId id="265" r:id="rId12"/>
    <p:sldId id="263" r:id="rId13"/>
    <p:sldId id="266" r:id="rId14"/>
    <p:sldId id="268" r:id="rId15"/>
    <p:sldId id="267" r:id="rId16"/>
    <p:sldId id="269"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EBDF5AC3-D562-410B-BB2D-6357757C7995}">
          <p14:sldIdLst>
            <p14:sldId id="256"/>
          </p14:sldIdLst>
        </p14:section>
        <p14:section name="Introduction" id="{360221EA-B80E-47BF-9FAF-04E0FDB7C2EF}">
          <p14:sldIdLst>
            <p14:sldId id="260"/>
            <p14:sldId id="257"/>
          </p14:sldIdLst>
        </p14:section>
        <p14:section name="Latent Depth" id="{94F82421-2540-432C-AC05-933C332D80E6}">
          <p14:sldIdLst>
            <p14:sldId id="259"/>
            <p14:sldId id="261"/>
            <p14:sldId id="258"/>
            <p14:sldId id="264"/>
            <p14:sldId id="272"/>
            <p14:sldId id="273"/>
            <p14:sldId id="271"/>
            <p14:sldId id="265"/>
          </p14:sldIdLst>
        </p14:section>
        <p14:section name="Experiments" id="{4D4A72C0-9640-48D8-A2FA-E8120803068B}">
          <p14:sldIdLst>
            <p14:sldId id="263"/>
            <p14:sldId id="266"/>
            <p14:sldId id="268"/>
            <p14:sldId id="267"/>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박범진" initials="박" lastIdx="1" clrIdx="0">
    <p:extLst>
      <p:ext uri="{19B8F6BF-5375-455C-9EA6-DF929625EA0E}">
        <p15:presenceInfo xmlns:p15="http://schemas.microsoft.com/office/powerpoint/2012/main" userId="박범진"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4660"/>
  </p:normalViewPr>
  <p:slideViewPr>
    <p:cSldViewPr snapToGrid="0">
      <p:cViewPr>
        <p:scale>
          <a:sx n="100" d="100"/>
          <a:sy n="100" d="100"/>
        </p:scale>
        <p:origin x="6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1T09:56:11.033"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B724A-F98A-4F97-B074-4D9943CAC3E3}" type="datetimeFigureOut">
              <a:rPr lang="ko-KR" altLang="en-US" smtClean="0"/>
              <a:t>2021-01-11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ACD3B3-7AD6-4ED0-971A-A56194A628D3}" type="slidenum">
              <a:rPr lang="ko-KR" altLang="en-US" smtClean="0"/>
              <a:t>‹#›</a:t>
            </a:fld>
            <a:endParaRPr lang="ko-KR" altLang="en-US"/>
          </a:p>
        </p:txBody>
      </p:sp>
    </p:spTree>
    <p:extLst>
      <p:ext uri="{BB962C8B-B14F-4D97-AF65-F5344CB8AC3E}">
        <p14:creationId xmlns:p14="http://schemas.microsoft.com/office/powerpoint/2010/main" val="141882003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a:t>Text Generation Task </a:t>
            </a:r>
          </a:p>
          <a:p>
            <a:pPr marL="228600" indent="-228600">
              <a:buAutoNum type="arabicPeriod"/>
            </a:pPr>
            <a:r>
              <a:rPr lang="en-US" altLang="ko-KR" dirty="0"/>
              <a:t>Started from RNN Neural Network</a:t>
            </a:r>
          </a:p>
          <a:p>
            <a:pPr marL="228600" indent="-228600">
              <a:buAutoNum type="arabicPeriod"/>
            </a:pPr>
            <a:r>
              <a:rPr lang="en-US" altLang="ko-KR" dirty="0"/>
              <a:t>Objective is to maximize the probability of y given x </a:t>
            </a:r>
          </a:p>
          <a:p>
            <a:pPr marL="228600" indent="-228600">
              <a:buAutoNum type="arabicPeriod"/>
            </a:pPr>
            <a:r>
              <a:rPr lang="en-US" altLang="ko-KR" dirty="0"/>
              <a:t>But this architecture may be too simple </a:t>
            </a:r>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2</a:t>
            </a:fld>
            <a:endParaRPr lang="ko-KR" altLang="en-US"/>
          </a:p>
        </p:txBody>
      </p:sp>
    </p:spTree>
    <p:extLst>
      <p:ext uri="{BB962C8B-B14F-4D97-AF65-F5344CB8AC3E}">
        <p14:creationId xmlns:p14="http://schemas.microsoft.com/office/powerpoint/2010/main" val="2305245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a:t>In 2017, there was the paper attention is all you need. </a:t>
            </a:r>
          </a:p>
          <a:p>
            <a:pPr marL="228600" indent="-228600">
              <a:buAutoNum type="arabicPeriod"/>
            </a:pPr>
            <a:r>
              <a:rPr lang="en-US" altLang="ko-KR" dirty="0"/>
              <a:t>Same encoder and decoder architecture but more complex structure inside</a:t>
            </a:r>
          </a:p>
          <a:p>
            <a:pPr marL="228600" indent="-228600">
              <a:buAutoNum type="arabicPeriod"/>
            </a:pPr>
            <a:r>
              <a:rPr lang="en-US" altLang="ko-KR" dirty="0"/>
              <a:t>The transformer doesn’t feed x sequentially, the transformer learns the relationship in x by itself. </a:t>
            </a:r>
          </a:p>
          <a:p>
            <a:pPr marL="228600" indent="-228600">
              <a:buAutoNum type="arabicPeriod"/>
            </a:pPr>
            <a:endParaRPr lang="en-US" altLang="ko-KR" dirty="0"/>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3</a:t>
            </a:fld>
            <a:endParaRPr lang="ko-KR" altLang="en-US"/>
          </a:p>
        </p:txBody>
      </p:sp>
    </p:spTree>
    <p:extLst>
      <p:ext uri="{BB962C8B-B14F-4D97-AF65-F5344CB8AC3E}">
        <p14:creationId xmlns:p14="http://schemas.microsoft.com/office/powerpoint/2010/main" val="1616678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a:t>What was the variational autoencoder</a:t>
            </a:r>
          </a:p>
          <a:p>
            <a:pPr marL="228600" indent="-228600">
              <a:buAutoNum type="arabicPeriod"/>
            </a:pPr>
            <a:r>
              <a:rPr lang="en-US" altLang="ko-KR" dirty="0"/>
              <a:t>The posterior of the latent variable given the data point is regularized by the prior of the latent variable. </a:t>
            </a:r>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6</a:t>
            </a:fld>
            <a:endParaRPr lang="ko-KR" altLang="en-US"/>
          </a:p>
        </p:txBody>
      </p:sp>
    </p:spTree>
    <p:extLst>
      <p:ext uri="{BB962C8B-B14F-4D97-AF65-F5344CB8AC3E}">
        <p14:creationId xmlns:p14="http://schemas.microsoft.com/office/powerpoint/2010/main" val="181541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a:t>What is the training of VAE</a:t>
            </a:r>
          </a:p>
          <a:p>
            <a:pPr marL="228600" indent="-228600">
              <a:buAutoNum type="arabicPeriod"/>
            </a:pPr>
            <a:r>
              <a:rPr lang="en-US" altLang="ko-KR" dirty="0"/>
              <a:t>There should be appropriate overlap between the </a:t>
            </a:r>
            <a:endParaRPr lang="ko-KR" altLang="en-US" dirty="0"/>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7</a:t>
            </a:fld>
            <a:endParaRPr lang="ko-KR" altLang="en-US"/>
          </a:p>
        </p:txBody>
      </p:sp>
    </p:spTree>
    <p:extLst>
      <p:ext uri="{BB962C8B-B14F-4D97-AF65-F5344CB8AC3E}">
        <p14:creationId xmlns:p14="http://schemas.microsoft.com/office/powerpoint/2010/main" val="4098508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8</a:t>
            </a:fld>
            <a:endParaRPr lang="ko-KR" altLang="en-US"/>
          </a:p>
        </p:txBody>
      </p:sp>
    </p:spTree>
    <p:extLst>
      <p:ext uri="{BB962C8B-B14F-4D97-AF65-F5344CB8AC3E}">
        <p14:creationId xmlns:p14="http://schemas.microsoft.com/office/powerpoint/2010/main" val="4275347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9</a:t>
            </a:fld>
            <a:endParaRPr lang="ko-KR" altLang="en-US"/>
          </a:p>
        </p:txBody>
      </p:sp>
    </p:spTree>
    <p:extLst>
      <p:ext uri="{BB962C8B-B14F-4D97-AF65-F5344CB8AC3E}">
        <p14:creationId xmlns:p14="http://schemas.microsoft.com/office/powerpoint/2010/main" val="2962664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A71EEF-524C-46BD-8096-9E55F6EE0D3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A7B18834-1599-4F4F-99C3-53684F2DC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9FD174E-682F-4485-820B-D61756173BEF}"/>
              </a:ext>
            </a:extLst>
          </p:cNvPr>
          <p:cNvSpPr>
            <a:spLocks noGrp="1"/>
          </p:cNvSpPr>
          <p:nvPr>
            <p:ph type="dt" sz="half" idx="10"/>
          </p:nvPr>
        </p:nvSpPr>
        <p:spPr/>
        <p:txBody>
          <a:bodyPr/>
          <a:lstStyle/>
          <a:p>
            <a:fld id="{F6CBD962-0F0C-4D7C-9C5D-7F1194D0A081}" type="datetimeFigureOut">
              <a:rPr lang="ko-KR" altLang="en-US" smtClean="0"/>
              <a:t>2021-01-11</a:t>
            </a:fld>
            <a:endParaRPr lang="ko-KR" altLang="en-US"/>
          </a:p>
        </p:txBody>
      </p:sp>
      <p:sp>
        <p:nvSpPr>
          <p:cNvPr id="5" name="바닥글 개체 틀 4">
            <a:extLst>
              <a:ext uri="{FF2B5EF4-FFF2-40B4-BE49-F238E27FC236}">
                <a16:creationId xmlns:a16="http://schemas.microsoft.com/office/drawing/2014/main" id="{92DBBD5E-9D0B-45D3-AEE0-6C76992219F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2851377-E02B-4269-8682-2DFFF95F244A}"/>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295274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2E2554-2755-49CD-BB37-54C450E0F1A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A53F138-9B2E-434B-8DB7-9C2560BFAB5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F7F2C1C-663B-4D69-8B66-6167EBC32AE5}"/>
              </a:ext>
            </a:extLst>
          </p:cNvPr>
          <p:cNvSpPr>
            <a:spLocks noGrp="1"/>
          </p:cNvSpPr>
          <p:nvPr>
            <p:ph type="dt" sz="half" idx="10"/>
          </p:nvPr>
        </p:nvSpPr>
        <p:spPr/>
        <p:txBody>
          <a:bodyPr/>
          <a:lstStyle/>
          <a:p>
            <a:fld id="{F6CBD962-0F0C-4D7C-9C5D-7F1194D0A081}" type="datetimeFigureOut">
              <a:rPr lang="ko-KR" altLang="en-US" smtClean="0"/>
              <a:t>2021-01-11</a:t>
            </a:fld>
            <a:endParaRPr lang="ko-KR" altLang="en-US"/>
          </a:p>
        </p:txBody>
      </p:sp>
      <p:sp>
        <p:nvSpPr>
          <p:cNvPr id="5" name="바닥글 개체 틀 4">
            <a:extLst>
              <a:ext uri="{FF2B5EF4-FFF2-40B4-BE49-F238E27FC236}">
                <a16:creationId xmlns:a16="http://schemas.microsoft.com/office/drawing/2014/main" id="{9F23D156-3FCB-4593-90BA-304AFCB4139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00ED3F4-20CF-4916-A8EB-3F3952F811F7}"/>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361780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FD4B58C-C284-4D22-8A2C-219B3843018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B67D790-F0A8-4846-8196-3F9465E848A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141D6EE-1F39-4947-AE44-FEE01548BAD3}"/>
              </a:ext>
            </a:extLst>
          </p:cNvPr>
          <p:cNvSpPr>
            <a:spLocks noGrp="1"/>
          </p:cNvSpPr>
          <p:nvPr>
            <p:ph type="dt" sz="half" idx="10"/>
          </p:nvPr>
        </p:nvSpPr>
        <p:spPr/>
        <p:txBody>
          <a:bodyPr/>
          <a:lstStyle/>
          <a:p>
            <a:fld id="{F6CBD962-0F0C-4D7C-9C5D-7F1194D0A081}" type="datetimeFigureOut">
              <a:rPr lang="ko-KR" altLang="en-US" smtClean="0"/>
              <a:t>2021-01-11</a:t>
            </a:fld>
            <a:endParaRPr lang="ko-KR" altLang="en-US"/>
          </a:p>
        </p:txBody>
      </p:sp>
      <p:sp>
        <p:nvSpPr>
          <p:cNvPr id="5" name="바닥글 개체 틀 4">
            <a:extLst>
              <a:ext uri="{FF2B5EF4-FFF2-40B4-BE49-F238E27FC236}">
                <a16:creationId xmlns:a16="http://schemas.microsoft.com/office/drawing/2014/main" id="{9AA8E06F-737D-4C0B-9B92-C7F0132FEBB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B825689-FC0D-42F1-9AA2-BABA5492179E}"/>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113573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193358-96E5-4C3B-BFDB-D35BDB3677C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1144640-D5FF-455B-8BC4-7C13C11929D9}"/>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67AD610-5C12-4318-AD6B-65FB8108FE84}"/>
              </a:ext>
            </a:extLst>
          </p:cNvPr>
          <p:cNvSpPr>
            <a:spLocks noGrp="1"/>
          </p:cNvSpPr>
          <p:nvPr>
            <p:ph type="dt" sz="half" idx="10"/>
          </p:nvPr>
        </p:nvSpPr>
        <p:spPr/>
        <p:txBody>
          <a:bodyPr/>
          <a:lstStyle/>
          <a:p>
            <a:fld id="{F6CBD962-0F0C-4D7C-9C5D-7F1194D0A081}" type="datetimeFigureOut">
              <a:rPr lang="ko-KR" altLang="en-US" smtClean="0"/>
              <a:t>2021-01-11</a:t>
            </a:fld>
            <a:endParaRPr lang="ko-KR" altLang="en-US"/>
          </a:p>
        </p:txBody>
      </p:sp>
      <p:sp>
        <p:nvSpPr>
          <p:cNvPr id="5" name="바닥글 개체 틀 4">
            <a:extLst>
              <a:ext uri="{FF2B5EF4-FFF2-40B4-BE49-F238E27FC236}">
                <a16:creationId xmlns:a16="http://schemas.microsoft.com/office/drawing/2014/main" id="{6BD8A38C-EFE8-4DF3-A989-5F381524416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4A9DCCD-C914-4376-8939-A86FB07A3FB4}"/>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384304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CF051F-22EE-4EA4-8400-AD452EEED441}"/>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1E66359-90EE-4416-AA46-AD3CCB6750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6CDE9273-D7B6-4A2A-996C-D31FBD2B738E}"/>
              </a:ext>
            </a:extLst>
          </p:cNvPr>
          <p:cNvSpPr>
            <a:spLocks noGrp="1"/>
          </p:cNvSpPr>
          <p:nvPr>
            <p:ph type="dt" sz="half" idx="10"/>
          </p:nvPr>
        </p:nvSpPr>
        <p:spPr/>
        <p:txBody>
          <a:bodyPr/>
          <a:lstStyle/>
          <a:p>
            <a:fld id="{F6CBD962-0F0C-4D7C-9C5D-7F1194D0A081}" type="datetimeFigureOut">
              <a:rPr lang="ko-KR" altLang="en-US" smtClean="0"/>
              <a:t>2021-01-11</a:t>
            </a:fld>
            <a:endParaRPr lang="ko-KR" altLang="en-US"/>
          </a:p>
        </p:txBody>
      </p:sp>
      <p:sp>
        <p:nvSpPr>
          <p:cNvPr id="5" name="바닥글 개체 틀 4">
            <a:extLst>
              <a:ext uri="{FF2B5EF4-FFF2-40B4-BE49-F238E27FC236}">
                <a16:creationId xmlns:a16="http://schemas.microsoft.com/office/drawing/2014/main" id="{7CE2CEAB-25D4-4DB9-A1A8-9CFAFF735F5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530605E-6937-4DCA-B089-E11600C0662B}"/>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369632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615ADB-9E86-4FB6-A43F-CF7E771E3C3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BFB1DAB-FF32-4EAD-89AE-FA1CEFE4424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0A3C562-7071-4EA2-9152-7A1E44C7F49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BC3EF35-C837-43DA-A5D9-34E3601F2AD0}"/>
              </a:ext>
            </a:extLst>
          </p:cNvPr>
          <p:cNvSpPr>
            <a:spLocks noGrp="1"/>
          </p:cNvSpPr>
          <p:nvPr>
            <p:ph type="dt" sz="half" idx="10"/>
          </p:nvPr>
        </p:nvSpPr>
        <p:spPr/>
        <p:txBody>
          <a:bodyPr/>
          <a:lstStyle/>
          <a:p>
            <a:fld id="{F6CBD962-0F0C-4D7C-9C5D-7F1194D0A081}" type="datetimeFigureOut">
              <a:rPr lang="ko-KR" altLang="en-US" smtClean="0"/>
              <a:t>2021-01-11</a:t>
            </a:fld>
            <a:endParaRPr lang="ko-KR" altLang="en-US"/>
          </a:p>
        </p:txBody>
      </p:sp>
      <p:sp>
        <p:nvSpPr>
          <p:cNvPr id="6" name="바닥글 개체 틀 5">
            <a:extLst>
              <a:ext uri="{FF2B5EF4-FFF2-40B4-BE49-F238E27FC236}">
                <a16:creationId xmlns:a16="http://schemas.microsoft.com/office/drawing/2014/main" id="{0D896200-DC9A-405B-BB59-662148C5650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F5812D9-2480-41BE-BB68-B129121E4312}"/>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973834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19791A-B85E-471F-95F8-3B47A4138E9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AB474B7-0BCB-4FA1-B121-A93694FCC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B9F6BB5-DF7C-49B3-9286-F6BEBC4519B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9456B484-725E-466C-B5A3-E51A5039D3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0291354-DA9E-4B85-ACC8-B61103DCEE59}"/>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E04841E-6056-437C-AA53-8EA50EB5612F}"/>
              </a:ext>
            </a:extLst>
          </p:cNvPr>
          <p:cNvSpPr>
            <a:spLocks noGrp="1"/>
          </p:cNvSpPr>
          <p:nvPr>
            <p:ph type="dt" sz="half" idx="10"/>
          </p:nvPr>
        </p:nvSpPr>
        <p:spPr/>
        <p:txBody>
          <a:bodyPr/>
          <a:lstStyle/>
          <a:p>
            <a:fld id="{F6CBD962-0F0C-4D7C-9C5D-7F1194D0A081}" type="datetimeFigureOut">
              <a:rPr lang="ko-KR" altLang="en-US" smtClean="0"/>
              <a:t>2021-01-11</a:t>
            </a:fld>
            <a:endParaRPr lang="ko-KR" altLang="en-US"/>
          </a:p>
        </p:txBody>
      </p:sp>
      <p:sp>
        <p:nvSpPr>
          <p:cNvPr id="8" name="바닥글 개체 틀 7">
            <a:extLst>
              <a:ext uri="{FF2B5EF4-FFF2-40B4-BE49-F238E27FC236}">
                <a16:creationId xmlns:a16="http://schemas.microsoft.com/office/drawing/2014/main" id="{D742F0A0-4CB5-4EFB-AE3C-445D5D6EE758}"/>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C0278A0-4128-45CA-993E-2E6FC5736BE5}"/>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27214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481D38-C5BE-484F-A2EC-7E70258C895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2C858BE-1CF5-4D31-AF5B-7488310BF577}"/>
              </a:ext>
            </a:extLst>
          </p:cNvPr>
          <p:cNvSpPr>
            <a:spLocks noGrp="1"/>
          </p:cNvSpPr>
          <p:nvPr>
            <p:ph type="dt" sz="half" idx="10"/>
          </p:nvPr>
        </p:nvSpPr>
        <p:spPr/>
        <p:txBody>
          <a:bodyPr/>
          <a:lstStyle/>
          <a:p>
            <a:fld id="{F6CBD962-0F0C-4D7C-9C5D-7F1194D0A081}" type="datetimeFigureOut">
              <a:rPr lang="ko-KR" altLang="en-US" smtClean="0"/>
              <a:t>2021-01-11</a:t>
            </a:fld>
            <a:endParaRPr lang="ko-KR" altLang="en-US"/>
          </a:p>
        </p:txBody>
      </p:sp>
      <p:sp>
        <p:nvSpPr>
          <p:cNvPr id="4" name="바닥글 개체 틀 3">
            <a:extLst>
              <a:ext uri="{FF2B5EF4-FFF2-40B4-BE49-F238E27FC236}">
                <a16:creationId xmlns:a16="http://schemas.microsoft.com/office/drawing/2014/main" id="{FF9385FA-5C85-407B-9B99-15E168B5FD7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FB34301-67EE-485A-B36B-49AFC81E7FC1}"/>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53349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861C184-0C8A-44F9-AF74-AF1B8D33FC2A}"/>
              </a:ext>
            </a:extLst>
          </p:cNvPr>
          <p:cNvSpPr>
            <a:spLocks noGrp="1"/>
          </p:cNvSpPr>
          <p:nvPr>
            <p:ph type="dt" sz="half" idx="10"/>
          </p:nvPr>
        </p:nvSpPr>
        <p:spPr/>
        <p:txBody>
          <a:bodyPr/>
          <a:lstStyle/>
          <a:p>
            <a:fld id="{F6CBD962-0F0C-4D7C-9C5D-7F1194D0A081}" type="datetimeFigureOut">
              <a:rPr lang="ko-KR" altLang="en-US" smtClean="0"/>
              <a:t>2021-01-11</a:t>
            </a:fld>
            <a:endParaRPr lang="ko-KR" altLang="en-US"/>
          </a:p>
        </p:txBody>
      </p:sp>
      <p:sp>
        <p:nvSpPr>
          <p:cNvPr id="3" name="바닥글 개체 틀 2">
            <a:extLst>
              <a:ext uri="{FF2B5EF4-FFF2-40B4-BE49-F238E27FC236}">
                <a16:creationId xmlns:a16="http://schemas.microsoft.com/office/drawing/2014/main" id="{888045A0-EA00-403D-A47D-0A060FB1F12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9F928F8A-EDA7-4C37-93D6-5AFE4539093D}"/>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48604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721293-1A56-48D5-A036-9F3A9C1D88B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946255B4-CDF9-40DC-B0B3-8B6DD63DA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337B9D1-4E96-4F9F-9C08-FE6FFD33B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BBD3298-0F68-40A9-9AF5-BBC35E39F663}"/>
              </a:ext>
            </a:extLst>
          </p:cNvPr>
          <p:cNvSpPr>
            <a:spLocks noGrp="1"/>
          </p:cNvSpPr>
          <p:nvPr>
            <p:ph type="dt" sz="half" idx="10"/>
          </p:nvPr>
        </p:nvSpPr>
        <p:spPr/>
        <p:txBody>
          <a:bodyPr/>
          <a:lstStyle/>
          <a:p>
            <a:fld id="{F6CBD962-0F0C-4D7C-9C5D-7F1194D0A081}" type="datetimeFigureOut">
              <a:rPr lang="ko-KR" altLang="en-US" smtClean="0"/>
              <a:t>2021-01-11</a:t>
            </a:fld>
            <a:endParaRPr lang="ko-KR" altLang="en-US"/>
          </a:p>
        </p:txBody>
      </p:sp>
      <p:sp>
        <p:nvSpPr>
          <p:cNvPr id="6" name="바닥글 개체 틀 5">
            <a:extLst>
              <a:ext uri="{FF2B5EF4-FFF2-40B4-BE49-F238E27FC236}">
                <a16:creationId xmlns:a16="http://schemas.microsoft.com/office/drawing/2014/main" id="{982CF357-D938-4A4B-8B53-530096F9C8B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6C453CA-BD36-4F44-AC75-F16CCDA85DC4}"/>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117616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485446-F495-4BA8-9804-7B53C392A6B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F92C2EE-F6E7-4226-B6CE-AC8ECEB7E2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4CB0663-68F1-4BDB-8879-99251F849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23B93B0-D986-47F5-ACDB-D3129992C79F}"/>
              </a:ext>
            </a:extLst>
          </p:cNvPr>
          <p:cNvSpPr>
            <a:spLocks noGrp="1"/>
          </p:cNvSpPr>
          <p:nvPr>
            <p:ph type="dt" sz="half" idx="10"/>
          </p:nvPr>
        </p:nvSpPr>
        <p:spPr/>
        <p:txBody>
          <a:bodyPr/>
          <a:lstStyle/>
          <a:p>
            <a:fld id="{F6CBD962-0F0C-4D7C-9C5D-7F1194D0A081}" type="datetimeFigureOut">
              <a:rPr lang="ko-KR" altLang="en-US" smtClean="0"/>
              <a:t>2021-01-11</a:t>
            </a:fld>
            <a:endParaRPr lang="ko-KR" altLang="en-US"/>
          </a:p>
        </p:txBody>
      </p:sp>
      <p:sp>
        <p:nvSpPr>
          <p:cNvPr id="6" name="바닥글 개체 틀 5">
            <a:extLst>
              <a:ext uri="{FF2B5EF4-FFF2-40B4-BE49-F238E27FC236}">
                <a16:creationId xmlns:a16="http://schemas.microsoft.com/office/drawing/2014/main" id="{5745D164-7B85-4323-8B00-B3F63DC48FA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6CD4667-E5D8-4934-8541-89E01E0318D9}"/>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261464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6F7BF5F-1D0B-4860-8016-DAA7C928CA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62CA6F0-60A5-4DAC-8014-8D08273F5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81E8D9A-BF8D-4565-B938-2E7DB2F62C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BD962-0F0C-4D7C-9C5D-7F1194D0A081}" type="datetimeFigureOut">
              <a:rPr lang="ko-KR" altLang="en-US" smtClean="0"/>
              <a:t>2021-01-11</a:t>
            </a:fld>
            <a:endParaRPr lang="ko-KR" altLang="en-US"/>
          </a:p>
        </p:txBody>
      </p:sp>
      <p:sp>
        <p:nvSpPr>
          <p:cNvPr id="5" name="바닥글 개체 틀 4">
            <a:extLst>
              <a:ext uri="{FF2B5EF4-FFF2-40B4-BE49-F238E27FC236}">
                <a16:creationId xmlns:a16="http://schemas.microsoft.com/office/drawing/2014/main" id="{A5BE5A73-2AE2-4DA7-AAD7-8898447A5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8A49E50-EFBB-4252-AB89-F0B3D61C66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82684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ytorch/fairseq/blob/master/examples/latent_depth/README.m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8958D6-2216-433B-A9FF-BCB4FFEC5315}"/>
              </a:ext>
            </a:extLst>
          </p:cNvPr>
          <p:cNvSpPr>
            <a:spLocks noGrp="1"/>
          </p:cNvSpPr>
          <p:nvPr>
            <p:ph type="ctrTitle"/>
          </p:nvPr>
        </p:nvSpPr>
        <p:spPr>
          <a:xfrm>
            <a:off x="1450522" y="1168859"/>
            <a:ext cx="9144000" cy="2387600"/>
          </a:xfrm>
        </p:spPr>
        <p:txBody>
          <a:bodyPr/>
          <a:lstStyle/>
          <a:p>
            <a:r>
              <a:rPr lang="en-US" altLang="ko-KR" b="1" dirty="0"/>
              <a:t>Deep Transformers with Latent Depth</a:t>
            </a:r>
            <a:endParaRPr lang="ko-KR" altLang="en-US" b="1" dirty="0"/>
          </a:p>
        </p:txBody>
      </p:sp>
      <p:sp>
        <p:nvSpPr>
          <p:cNvPr id="3" name="부제목 2">
            <a:extLst>
              <a:ext uri="{FF2B5EF4-FFF2-40B4-BE49-F238E27FC236}">
                <a16:creationId xmlns:a16="http://schemas.microsoft.com/office/drawing/2014/main" id="{194B67A4-B141-49D9-834F-65DA6DA78CF6}"/>
              </a:ext>
            </a:extLst>
          </p:cNvPr>
          <p:cNvSpPr>
            <a:spLocks noGrp="1"/>
          </p:cNvSpPr>
          <p:nvPr>
            <p:ph type="subTitle" idx="1"/>
          </p:nvPr>
        </p:nvSpPr>
        <p:spPr>
          <a:xfrm>
            <a:off x="1510394" y="4108899"/>
            <a:ext cx="9144000" cy="1655762"/>
          </a:xfrm>
        </p:spPr>
        <p:txBody>
          <a:bodyPr>
            <a:normAutofit/>
          </a:bodyPr>
          <a:lstStyle/>
          <a:p>
            <a:r>
              <a:rPr lang="en-US" altLang="ko-KR" sz="1800" dirty="0"/>
              <a:t>Xian Li1 , Asa Cooper Stickland2 , </a:t>
            </a:r>
            <a:r>
              <a:rPr lang="en-US" altLang="ko-KR" sz="1800" dirty="0" err="1"/>
              <a:t>Yuqing</a:t>
            </a:r>
            <a:r>
              <a:rPr lang="en-US" altLang="ko-KR" sz="1800" dirty="0"/>
              <a:t> Tang1 , and Xiang Kong1</a:t>
            </a:r>
            <a:br>
              <a:rPr lang="en-US" altLang="ko-KR" sz="1800" dirty="0"/>
            </a:br>
            <a:br>
              <a:rPr lang="en-US" altLang="ko-KR" sz="1800" dirty="0"/>
            </a:br>
            <a:br>
              <a:rPr lang="en-US" altLang="ko-KR" sz="1800" dirty="0"/>
            </a:br>
            <a:endParaRPr lang="ko-KR" altLang="en-US" sz="1800" dirty="0"/>
          </a:p>
        </p:txBody>
      </p:sp>
      <p:sp>
        <p:nvSpPr>
          <p:cNvPr id="5" name="TextBox 4">
            <a:extLst>
              <a:ext uri="{FF2B5EF4-FFF2-40B4-BE49-F238E27FC236}">
                <a16:creationId xmlns:a16="http://schemas.microsoft.com/office/drawing/2014/main" id="{DC2370E8-51C5-44E3-8449-9A0C529A3AB3}"/>
              </a:ext>
            </a:extLst>
          </p:cNvPr>
          <p:cNvSpPr txBox="1"/>
          <p:nvPr/>
        </p:nvSpPr>
        <p:spPr>
          <a:xfrm>
            <a:off x="1880508" y="4752114"/>
            <a:ext cx="8403772" cy="369332"/>
          </a:xfrm>
          <a:prstGeom prst="rect">
            <a:avLst/>
          </a:prstGeom>
          <a:noFill/>
        </p:spPr>
        <p:txBody>
          <a:bodyPr wrap="square">
            <a:spAutoFit/>
          </a:bodyPr>
          <a:lstStyle/>
          <a:p>
            <a:pPr algn="l"/>
            <a:r>
              <a:rPr lang="en-US" altLang="ko-KR" b="1" i="0" dirty="0">
                <a:solidFill>
                  <a:srgbClr val="212529"/>
                </a:solidFill>
                <a:effectLst/>
                <a:latin typeface="-apple-system"/>
              </a:rPr>
              <a:t>Advances in Neural Information Processing Systems 33 pre-proceedings (</a:t>
            </a:r>
            <a:r>
              <a:rPr lang="en-US" altLang="ko-KR" b="1" i="0" dirty="0" err="1">
                <a:solidFill>
                  <a:srgbClr val="212529"/>
                </a:solidFill>
                <a:effectLst/>
                <a:latin typeface="-apple-system"/>
              </a:rPr>
              <a:t>NeurIPS</a:t>
            </a:r>
            <a:r>
              <a:rPr lang="en-US" altLang="ko-KR" b="1" i="0" dirty="0">
                <a:solidFill>
                  <a:srgbClr val="212529"/>
                </a:solidFill>
                <a:effectLst/>
                <a:latin typeface="-apple-system"/>
              </a:rPr>
              <a:t> 2020)</a:t>
            </a:r>
          </a:p>
        </p:txBody>
      </p:sp>
      <p:sp>
        <p:nvSpPr>
          <p:cNvPr id="7" name="TextBox 6">
            <a:extLst>
              <a:ext uri="{FF2B5EF4-FFF2-40B4-BE49-F238E27FC236}">
                <a16:creationId xmlns:a16="http://schemas.microsoft.com/office/drawing/2014/main" id="{496FB600-D384-4C23-B696-994273B4E3CB}"/>
              </a:ext>
            </a:extLst>
          </p:cNvPr>
          <p:cNvSpPr txBox="1"/>
          <p:nvPr/>
        </p:nvSpPr>
        <p:spPr>
          <a:xfrm>
            <a:off x="1880508" y="5213779"/>
            <a:ext cx="8714014" cy="369332"/>
          </a:xfrm>
          <a:prstGeom prst="rect">
            <a:avLst/>
          </a:prstGeom>
          <a:noFill/>
        </p:spPr>
        <p:txBody>
          <a:bodyPr wrap="square">
            <a:spAutoFit/>
          </a:bodyPr>
          <a:lstStyle/>
          <a:p>
            <a:pPr algn="l"/>
            <a:r>
              <a:rPr lang="en-US" altLang="ko-KR" dirty="0">
                <a:solidFill>
                  <a:srgbClr val="24292E"/>
                </a:solidFill>
                <a:latin typeface="-apple-system"/>
              </a:rPr>
              <a:t>Source code : </a:t>
            </a:r>
            <a:r>
              <a:rPr lang="en-US" altLang="ko-KR" b="0" i="0" dirty="0" err="1">
                <a:solidFill>
                  <a:srgbClr val="24292E"/>
                </a:solidFill>
                <a:effectLst/>
                <a:latin typeface="-apple-system"/>
              </a:rPr>
              <a:t>Fairseq</a:t>
            </a:r>
            <a:r>
              <a:rPr lang="en-US" altLang="ko-KR" b="0" i="0" dirty="0">
                <a:solidFill>
                  <a:srgbClr val="24292E"/>
                </a:solidFill>
                <a:effectLst/>
                <a:latin typeface="-apple-system"/>
              </a:rPr>
              <a:t> October 2020: </a:t>
            </a:r>
            <a:r>
              <a:rPr lang="en-US" altLang="ko-KR" b="0" i="0" u="none" strike="noStrike" dirty="0">
                <a:solidFill>
                  <a:srgbClr val="24292E"/>
                </a:solidFill>
                <a:effectLst/>
                <a:latin typeface="-apple-system"/>
                <a:hlinkClick r:id="rId2"/>
              </a:rPr>
              <a:t>Deep Transformer with Latent Depth code released</a:t>
            </a:r>
            <a:endParaRPr lang="en-US" altLang="ko-KR" b="0" i="0" dirty="0">
              <a:solidFill>
                <a:srgbClr val="24292E"/>
              </a:solidFill>
              <a:effectLst/>
              <a:latin typeface="-apple-system"/>
            </a:endParaRPr>
          </a:p>
        </p:txBody>
      </p:sp>
      <p:sp>
        <p:nvSpPr>
          <p:cNvPr id="8" name="TextBox 7">
            <a:extLst>
              <a:ext uri="{FF2B5EF4-FFF2-40B4-BE49-F238E27FC236}">
                <a16:creationId xmlns:a16="http://schemas.microsoft.com/office/drawing/2014/main" id="{F856ADDC-81F6-4E02-BB21-63196D51FFE7}"/>
              </a:ext>
            </a:extLst>
          </p:cNvPr>
          <p:cNvSpPr txBox="1"/>
          <p:nvPr/>
        </p:nvSpPr>
        <p:spPr>
          <a:xfrm>
            <a:off x="2016580" y="5865834"/>
            <a:ext cx="8714014" cy="369332"/>
          </a:xfrm>
          <a:prstGeom prst="rect">
            <a:avLst/>
          </a:prstGeom>
          <a:noFill/>
        </p:spPr>
        <p:txBody>
          <a:bodyPr wrap="square">
            <a:spAutoFit/>
          </a:bodyPr>
          <a:lstStyle/>
          <a:p>
            <a:pPr algn="ctr"/>
            <a:r>
              <a:rPr lang="en-US" altLang="ko-KR" dirty="0">
                <a:solidFill>
                  <a:srgbClr val="24292E"/>
                </a:solidFill>
                <a:latin typeface="-apple-system"/>
              </a:rPr>
              <a:t>Presenter : Bumjin Park</a:t>
            </a:r>
            <a:endParaRPr lang="en-US" altLang="ko-KR" b="0" i="0" dirty="0">
              <a:solidFill>
                <a:srgbClr val="24292E"/>
              </a:solidFill>
              <a:effectLst/>
              <a:latin typeface="-apple-system"/>
            </a:endParaRPr>
          </a:p>
        </p:txBody>
      </p:sp>
    </p:spTree>
    <p:extLst>
      <p:ext uri="{BB962C8B-B14F-4D97-AF65-F5344CB8AC3E}">
        <p14:creationId xmlns:p14="http://schemas.microsoft.com/office/powerpoint/2010/main" val="1656285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438150" y="332468"/>
            <a:ext cx="10515600" cy="1325563"/>
          </a:xfrm>
        </p:spPr>
        <p:txBody>
          <a:bodyPr/>
          <a:lstStyle/>
          <a:p>
            <a:r>
              <a:rPr lang="en-US" altLang="ko-KR" sz="4400" dirty="0"/>
              <a:t>Objective</a:t>
            </a:r>
            <a:endParaRPr lang="ko-KR" altLang="en-US" dirty="0"/>
          </a:p>
        </p:txBody>
      </p:sp>
      <mc:AlternateContent xmlns:mc="http://schemas.openxmlformats.org/markup-compatibility/2006">
        <mc:Choice xmlns:a14="http://schemas.microsoft.com/office/drawing/2010/main" Requires="a14">
          <p:sp>
            <p:nvSpPr>
              <p:cNvPr id="4" name="내용 개체 틀 3">
                <a:extLst>
                  <a:ext uri="{FF2B5EF4-FFF2-40B4-BE49-F238E27FC236}">
                    <a16:creationId xmlns:a16="http://schemas.microsoft.com/office/drawing/2014/main" id="{80D45304-1C26-4255-9795-4B4BC0EDB26D}"/>
                  </a:ext>
                </a:extLst>
              </p:cNvPr>
              <p:cNvSpPr>
                <a:spLocks noGrp="1"/>
              </p:cNvSpPr>
              <p:nvPr>
                <p:ph idx="1"/>
              </p:nvPr>
            </p:nvSpPr>
            <p:spPr>
              <a:xfrm>
                <a:off x="838200" y="1749425"/>
                <a:ext cx="10515600" cy="4908550"/>
              </a:xfrm>
            </p:spPr>
            <p:txBody>
              <a:bodyPr>
                <a:normAutofit fontScale="92500" lnSpcReduction="10000"/>
              </a:bodyPr>
              <a:lstStyle/>
              <a:p>
                <a:pPr marL="0" indent="0">
                  <a:buNone/>
                </a:pPr>
                <a:r>
                  <a:rPr lang="en-US" altLang="ko-KR" b="1" i="1" dirty="0">
                    <a:latin typeface="Cambria Math" panose="02040503050406030204" pitchFamily="18" charset="0"/>
                  </a:rPr>
                  <a:t>Evidence lower bound</a:t>
                </a:r>
                <a:br>
                  <a:rPr lang="en-US" altLang="ko-KR" b="1" i="1" dirty="0">
                    <a:latin typeface="Cambria Math" panose="02040503050406030204" pitchFamily="18" charset="0"/>
                  </a:rPr>
                </a:br>
                <a:br>
                  <a:rPr lang="en-US" altLang="ko-KR" b="1" i="1" dirty="0">
                    <a:latin typeface="Cambria Math" panose="02040503050406030204" pitchFamily="18" charset="0"/>
                  </a:rPr>
                </a:br>
                <a:r>
                  <a:rPr lang="en-US" altLang="ko-KR" b="0" dirty="0"/>
                  <a:t> </a:t>
                </a:r>
                <a14:m>
                  <m:oMath xmlns:m="http://schemas.openxmlformats.org/officeDocument/2006/math">
                    <m:sSub>
                      <m:sSubPr>
                        <m:ctrlPr>
                          <a:rPr lang="en-US" altLang="ko-KR" b="0" i="1" smtClean="0">
                            <a:latin typeface="Cambria Math" panose="02040503050406030204" pitchFamily="18" charset="0"/>
                          </a:rPr>
                        </m:ctrlPr>
                      </m:sSubPr>
                      <m:e>
                        <m:func>
                          <m:funcPr>
                            <m:ctrlPr>
                              <a:rPr lang="en-US" altLang="ko-KR"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r>
                              <a:rPr lang="en-US" altLang="ko-KR" b="0" i="1" smtClean="0">
                                <a:latin typeface="Cambria Math" panose="02040503050406030204" pitchFamily="18" charset="0"/>
                              </a:rPr>
                              <m:t>𝑝</m:t>
                            </m:r>
                            <m:d>
                              <m:dPr>
                                <m:ctrlPr>
                                  <a:rPr lang="en-US" altLang="ko-KR" i="1" smtClean="0">
                                    <a:latin typeface="Cambria Math" panose="02040503050406030204" pitchFamily="18" charset="0"/>
                                  </a:rPr>
                                </m:ctrlPr>
                              </m:dPr>
                              <m:e>
                                <m:r>
                                  <a:rPr lang="en-US" altLang="ko-KR" b="0" i="1" smtClean="0">
                                    <a:latin typeface="Cambria Math" panose="02040503050406030204" pitchFamily="18" charset="0"/>
                                  </a:rPr>
                                  <m:t>𝑦</m:t>
                                </m:r>
                              </m:e>
                              <m:e>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r>
                              <a:rPr lang="el-GR" altLang="ko-KR" b="0" i="1" smtClean="0">
                                <a:latin typeface="Cambria Math" panose="02040503050406030204" pitchFamily="18" charset="0"/>
                                <a:ea typeface="Cambria Math" panose="02040503050406030204" pitchFamily="18" charset="0"/>
                              </a:rPr>
                              <m:t>𝛦</m:t>
                            </m:r>
                          </m:e>
                        </m:func>
                      </m:e>
                      <m: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𝜙</m:t>
                            </m:r>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m:t>
                            </m:r>
                          </m:sub>
                        </m:sSub>
                      </m:sub>
                    </m:sSub>
                    <m:d>
                      <m:dPr>
                        <m:begChr m:val="["/>
                        <m:endChr m:val="]"/>
                        <m:ctrlPr>
                          <a:rPr lang="en-US" altLang="ko-KR" b="0" i="1" smtClean="0">
                            <a:latin typeface="Cambria Math" panose="02040503050406030204" pitchFamily="18" charset="0"/>
                          </a:rPr>
                        </m:ctrlPr>
                      </m:dPr>
                      <m:e>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𝜃</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e>
                              <m:e>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𝑧</m:t>
                                </m:r>
                              </m:e>
                            </m:d>
                          </m:e>
                        </m:func>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𝐷</m:t>
                        </m:r>
                      </m:e>
                      <m:sub>
                        <m:r>
                          <a:rPr lang="en-US" altLang="ko-KR" b="0" i="1" smtClean="0">
                            <a:latin typeface="Cambria Math" panose="02040503050406030204" pitchFamily="18" charset="0"/>
                          </a:rPr>
                          <m:t>𝐾𝐿</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𝜙</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m:t>
                    </m:r>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r>
                      <a:rPr lang="en-US" altLang="ko-KR" b="0" i="1" smtClean="0">
                        <a:latin typeface="Cambria Math" panose="02040503050406030204" pitchFamily="18" charset="0"/>
                      </a:rPr>
                      <m:t>)</m:t>
                    </m:r>
                  </m:oMath>
                </a14:m>
                <a:endParaRPr lang="en-US" altLang="ko-KR" dirty="0"/>
              </a:p>
              <a:p>
                <a:pPr marL="0" indent="0">
                  <a:buNone/>
                </a:pPr>
                <a:endParaRPr lang="en-US" altLang="ko-KR" dirty="0"/>
              </a:p>
              <a:p>
                <a:pPr marL="0" indent="0">
                  <a:buNone/>
                </a:pPr>
                <a:r>
                  <a:rPr lang="en-US" altLang="ko-KR" b="1" i="1" dirty="0"/>
                  <a:t>Target Depth K</a:t>
                </a:r>
                <a:br>
                  <a:rPr lang="en-US" altLang="ko-KR" b="1" i="1" dirty="0"/>
                </a:br>
                <a:br>
                  <a:rPr lang="en-US" altLang="ko-KR" dirty="0"/>
                </a:br>
                <a:r>
                  <a:rPr lang="en-US" altLang="ko-KR" dirty="0"/>
                  <a:t> </a:t>
                </a:r>
                <a14:m>
                  <m:oMath xmlns:m="http://schemas.openxmlformats.org/officeDocument/2006/math">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ℒ</m:t>
                        </m:r>
                      </m:e>
                      <m:sub>
                        <m:r>
                          <a:rPr lang="en-US" altLang="ko-KR" b="0" i="1" smtClean="0">
                            <a:latin typeface="Cambria Math" panose="02040503050406030204" pitchFamily="18" charset="0"/>
                            <a:ea typeface="Cambria Math" panose="02040503050406030204" pitchFamily="18" charset="0"/>
                          </a:rPr>
                          <m:t>𝐾</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d>
                          <m:dPr>
                            <m:begChr m:val="‖"/>
                            <m:endChr m:val="‖"/>
                            <m:ctrlPr>
                              <a:rPr lang="en-US" altLang="ko-KR" b="0" i="1" smtClean="0">
                                <a:latin typeface="Cambria Math" panose="02040503050406030204" pitchFamily="18" charset="0"/>
                              </a:rPr>
                            </m:ctrlPr>
                          </m:dPr>
                          <m:e>
                            <m:nary>
                              <m:naryPr>
                                <m:chr m:val="∑"/>
                                <m:limLoc m:val="subSup"/>
                                <m:ctrlPr>
                                  <a:rPr lang="en-US" altLang="ko-KR" b="0" i="1" smtClean="0">
                                    <a:latin typeface="Cambria Math" panose="02040503050406030204" pitchFamily="18" charset="0"/>
                                  </a:rPr>
                                </m:ctrlPr>
                              </m:naryPr>
                              <m:sub>
                                <m:r>
                                  <m:rPr>
                                    <m:brk m:alnAt="25"/>
                                  </m:rPr>
                                  <a:rPr lang="en-US" altLang="ko-KR" b="0" i="1" smtClean="0">
                                    <a:latin typeface="Cambria Math" panose="02040503050406030204" pitchFamily="18" charset="0"/>
                                  </a:rPr>
                                  <m:t>𝑙</m:t>
                                </m:r>
                                <m:r>
                                  <a:rPr lang="en-US" altLang="ko-KR" b="0" i="1" smtClean="0">
                                    <a:latin typeface="Cambria Math" panose="02040503050406030204" pitchFamily="18" charset="0"/>
                                  </a:rPr>
                                  <m:t>=0</m:t>
                                </m:r>
                              </m:sub>
                              <m:sup>
                                <m:r>
                                  <a:rPr lang="en-US" altLang="ko-KR" b="0" i="1" smtClean="0">
                                    <a:latin typeface="Cambria Math" panose="02040503050406030204" pitchFamily="18" charset="0"/>
                                  </a:rPr>
                                  <m:t>𝐿</m:t>
                                </m:r>
                                <m:r>
                                  <a:rPr lang="en-US" altLang="ko-KR" b="0" i="1" smtClean="0">
                                    <a:latin typeface="Cambria Math" panose="02040503050406030204" pitchFamily="18" charset="0"/>
                                  </a:rPr>
                                  <m:t>−1</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 −</m:t>
                                </m:r>
                                <m:r>
                                  <a:rPr lang="en-US" altLang="ko-KR" b="0" i="1" smtClean="0">
                                    <a:latin typeface="Cambria Math" panose="02040503050406030204" pitchFamily="18" charset="0"/>
                                  </a:rPr>
                                  <m:t>𝐾</m:t>
                                </m:r>
                              </m:e>
                            </m:nary>
                          </m:e>
                        </m:d>
                      </m:e>
                      <m:sub>
                        <m:r>
                          <a:rPr lang="en-US" altLang="ko-KR" b="0" i="1" smtClean="0">
                            <a:latin typeface="Cambria Math" panose="02040503050406030204" pitchFamily="18" charset="0"/>
                          </a:rPr>
                          <m:t>2</m:t>
                        </m:r>
                      </m:sub>
                    </m:sSub>
                  </m:oMath>
                </a14:m>
                <a:endParaRPr lang="en-US" altLang="ko-KR" b="0" i="1" dirty="0">
                  <a:latin typeface="Cambria Math" panose="02040503050406030204" pitchFamily="18" charset="0"/>
                </a:endParaRPr>
              </a:p>
              <a:p>
                <a:pPr marL="0" indent="0">
                  <a:buNone/>
                </a:pPr>
                <a:r>
                  <a:rPr lang="en-US" altLang="ko-KR" b="0" dirty="0"/>
                  <a:t>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 </m:t>
                    </m:r>
                    <m:nary>
                      <m:naryPr>
                        <m:chr m:val="∑"/>
                        <m:limLoc m:val="subSup"/>
                        <m:ctrlPr>
                          <a:rPr lang="en-US" altLang="ko-KR" b="0" i="1" smtClean="0">
                            <a:latin typeface="Cambria Math" panose="02040503050406030204" pitchFamily="18" charset="0"/>
                          </a:rPr>
                        </m:ctrlPr>
                      </m:naryPr>
                      <m:sub>
                        <m:r>
                          <m:rPr>
                            <m:brk m:alnAt="25"/>
                          </m:rPr>
                          <a:rPr lang="en-US" altLang="ko-KR" b="0" i="1" smtClean="0">
                            <a:latin typeface="Cambria Math" panose="02040503050406030204" pitchFamily="18" charset="0"/>
                          </a:rPr>
                          <m:t>𝑛</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𝑁</m:t>
                        </m:r>
                      </m:sup>
                      <m:e>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𝑙</m:t>
                            </m:r>
                          </m:sub>
                          <m:sup>
                            <m:r>
                              <a:rPr lang="en-US" altLang="ko-KR" b="0" i="1" smtClean="0">
                                <a:latin typeface="Cambria Math" panose="02040503050406030204" pitchFamily="18" charset="0"/>
                              </a:rPr>
                              <m:t>(</m:t>
                            </m:r>
                            <m:r>
                              <a:rPr lang="en-US" altLang="ko-KR" b="0" i="1" smtClean="0">
                                <a:latin typeface="Cambria Math" panose="02040503050406030204" pitchFamily="18" charset="0"/>
                              </a:rPr>
                              <m:t>𝑛</m:t>
                            </m:r>
                            <m:r>
                              <a:rPr lang="en-US" altLang="ko-KR" b="0" i="1" smtClean="0">
                                <a:latin typeface="Cambria Math" panose="02040503050406030204" pitchFamily="18" charset="0"/>
                              </a:rPr>
                              <m:t>)</m:t>
                            </m:r>
                          </m:sup>
                        </m:sSubSup>
                        <m:r>
                          <a:rPr lang="en-US" altLang="ko-KR" b="0" i="1" smtClean="0">
                            <a:latin typeface="Cambria Math" panose="02040503050406030204" pitchFamily="18" charset="0"/>
                          </a:rPr>
                          <m:t>/</m:t>
                        </m:r>
                        <m:r>
                          <a:rPr lang="en-US" altLang="ko-KR" b="0" i="1" smtClean="0">
                            <a:latin typeface="Cambria Math" panose="02040503050406030204" pitchFamily="18" charset="0"/>
                          </a:rPr>
                          <m:t>𝑁</m:t>
                        </m:r>
                      </m:e>
                    </m:nary>
                  </m:oMath>
                </a14:m>
                <a:endParaRPr lang="en-US" altLang="ko-KR" b="0" dirty="0"/>
              </a:p>
              <a:p>
                <a:pPr marL="0" indent="0">
                  <a:buNone/>
                </a:pPr>
                <a:endParaRPr lang="en-US" altLang="ko-KR" b="1" dirty="0"/>
              </a:p>
              <a:p>
                <a:pPr marL="0" indent="0">
                  <a:buNone/>
                </a:pPr>
                <a:r>
                  <a:rPr lang="en-US" altLang="ko-KR" b="1" dirty="0"/>
                  <a:t>General loss for training a Transformer with latent depth </a:t>
                </a:r>
                <a:r>
                  <a:rPr lang="en-US" altLang="ko-KR" b="1" i="1" dirty="0"/>
                  <a:t>K</a:t>
                </a:r>
              </a:p>
              <a:p>
                <a:pPr marL="0" indent="0">
                  <a:buNone/>
                </a:pPr>
                <a:r>
                  <a:rPr lang="en-US" altLang="ko-KR" b="0" dirty="0">
                    <a:ea typeface="Cambria Math" panose="02040503050406030204" pitchFamily="18" charset="0"/>
                  </a:rPr>
                  <a:t> </a:t>
                </a:r>
                <a14:m>
                  <m:oMath xmlns:m="http://schemas.openxmlformats.org/officeDocument/2006/math">
                    <m:sSub>
                      <m:sSubPr>
                        <m:ctrlPr>
                          <a:rPr lang="en-US" altLang="ko-KR" b="0" i="1" smtClean="0">
                            <a:latin typeface="Cambria Math" panose="02040503050406030204" pitchFamily="18" charset="0"/>
                            <a:ea typeface="Cambria Math" panose="02040503050406030204" pitchFamily="18" charset="0"/>
                          </a:rPr>
                        </m:ctrlPr>
                      </m:sSubPr>
                      <m:e>
                        <m:r>
                          <a:rPr lang="en-US" altLang="ko-KR" i="1" smtClean="0">
                            <a:latin typeface="Cambria Math" panose="02040503050406030204" pitchFamily="18" charset="0"/>
                            <a:ea typeface="Cambria Math" panose="02040503050406030204" pitchFamily="18" charset="0"/>
                          </a:rPr>
                          <m:t>ℒ</m:t>
                        </m:r>
                      </m:e>
                      <m:sub>
                        <m:r>
                          <a:rPr lang="en-US" altLang="ko-KR" b="0" i="1" smtClean="0">
                            <a:latin typeface="Cambria Math" panose="02040503050406030204" pitchFamily="18" charset="0"/>
                            <a:ea typeface="Cambria Math" panose="02040503050406030204" pitchFamily="18" charset="0"/>
                          </a:rPr>
                          <m:t>𝐿𝐿</m:t>
                        </m:r>
                      </m:sub>
                    </m:sSub>
                    <m:r>
                      <a:rPr lang="en-US" altLang="ko-KR" b="0" i="1" smtClean="0">
                        <a:latin typeface="Cambria Math" panose="02040503050406030204" pitchFamily="18" charset="0"/>
                        <a:ea typeface="Cambria Math" panose="02040503050406030204" pitchFamily="18" charset="0"/>
                      </a:rPr>
                      <m:t>= </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𝐸</m:t>
                        </m:r>
                      </m:e>
                      <m:sub>
                        <m:sSub>
                          <m:sSubPr>
                            <m:ctrlPr>
                              <a:rPr lang="en-US" altLang="ko-KR" i="1">
                                <a:latin typeface="Cambria Math" panose="02040503050406030204" pitchFamily="18" charset="0"/>
                              </a:rPr>
                            </m:ctrlPr>
                          </m:sSubPr>
                          <m:e>
                            <m:r>
                              <a:rPr lang="en-US" altLang="ko-KR" i="1">
                                <a:latin typeface="Cambria Math" panose="02040503050406030204" pitchFamily="18" charset="0"/>
                              </a:rPr>
                              <m:t>𝑞</m:t>
                            </m:r>
                          </m:e>
                          <m:sub>
                            <m:r>
                              <a:rPr lang="en-US" altLang="ko-KR" i="1">
                                <a:latin typeface="Cambria Math" panose="02040503050406030204" pitchFamily="18" charset="0"/>
                              </a:rPr>
                              <m:t>𝜙</m:t>
                            </m:r>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sub>
                        </m:sSub>
                      </m:sub>
                    </m:sSub>
                    <m:d>
                      <m:dPr>
                        <m:begChr m:val="["/>
                        <m:endChr m:val="]"/>
                        <m:ctrlPr>
                          <a:rPr lang="en-US" altLang="ko-KR" i="1">
                            <a:latin typeface="Cambria Math" panose="02040503050406030204" pitchFamily="18" charset="0"/>
                          </a:rPr>
                        </m:ctrlPr>
                      </m:dPr>
                      <m:e>
                        <m:r>
                          <a:rPr lang="en-US" altLang="ko-KR" b="0" i="1" smtClean="0">
                            <a:latin typeface="Cambria Math" panose="02040503050406030204" pitchFamily="18" charset="0"/>
                          </a:rPr>
                          <m:t>−</m:t>
                        </m:r>
                        <m:func>
                          <m:funcPr>
                            <m:ctrlPr>
                              <a:rPr lang="en-US" altLang="ko-KR" i="1">
                                <a:latin typeface="Cambria Math" panose="02040503050406030204" pitchFamily="18" charset="0"/>
                              </a:rPr>
                            </m:ctrlPr>
                          </m:funcPr>
                          <m:fName>
                            <m:r>
                              <m:rPr>
                                <m:sty m:val="p"/>
                              </m:rPr>
                              <a:rPr lang="en-US" altLang="ko-KR">
                                <a:latin typeface="Cambria Math" panose="02040503050406030204" pitchFamily="18" charset="0"/>
                              </a:rPr>
                              <m:t>log</m:t>
                            </m:r>
                          </m:fName>
                          <m:e>
                            <m:sSub>
                              <m:sSubPr>
                                <m:ctrlPr>
                                  <a:rPr lang="en-US" altLang="ko-KR" i="1">
                                    <a:latin typeface="Cambria Math" panose="02040503050406030204" pitchFamily="18" charset="0"/>
                                  </a:rPr>
                                </m:ctrlPr>
                              </m:sSubPr>
                              <m:e>
                                <m:r>
                                  <a:rPr lang="en-US" altLang="ko-KR" i="1">
                                    <a:latin typeface="Cambria Math" panose="02040503050406030204" pitchFamily="18" charset="0"/>
                                  </a:rPr>
                                  <m:t>𝑝</m:t>
                                </m:r>
                              </m:e>
                              <m:sub>
                                <m:r>
                                  <a:rPr lang="en-US" altLang="ko-KR" i="1">
                                    <a:latin typeface="Cambria Math" panose="02040503050406030204" pitchFamily="18" charset="0"/>
                                  </a:rPr>
                                  <m:t>𝜃</m:t>
                                </m:r>
                              </m:sub>
                            </m:sSub>
                            <m:d>
                              <m:dPr>
                                <m:ctrlPr>
                                  <a:rPr lang="en-US" altLang="ko-KR" i="1">
                                    <a:latin typeface="Cambria Math" panose="02040503050406030204" pitchFamily="18" charset="0"/>
                                  </a:rPr>
                                </m:ctrlPr>
                              </m:dPr>
                              <m:e>
                                <m:r>
                                  <a:rPr lang="en-US" altLang="ko-KR" i="1">
                                    <a:latin typeface="Cambria Math" panose="02040503050406030204" pitchFamily="18" charset="0"/>
                                  </a:rPr>
                                  <m:t>𝑦</m:t>
                                </m:r>
                              </m:e>
                              <m:e>
                                <m:r>
                                  <a:rPr lang="en-US" altLang="ko-KR" i="1">
                                    <a:latin typeface="Cambria Math" panose="02040503050406030204" pitchFamily="18" charset="0"/>
                                  </a:rPr>
                                  <m:t>𝑥</m:t>
                                </m:r>
                                <m:r>
                                  <a:rPr lang="en-US" altLang="ko-KR" i="1">
                                    <a:latin typeface="Cambria Math" panose="02040503050406030204" pitchFamily="18" charset="0"/>
                                  </a:rPr>
                                  <m:t>,</m:t>
                                </m:r>
                                <m:r>
                                  <a:rPr lang="en-US" altLang="ko-KR" i="1">
                                    <a:latin typeface="Cambria Math" panose="02040503050406030204" pitchFamily="18" charset="0"/>
                                  </a:rPr>
                                  <m:t>𝑧</m:t>
                                </m:r>
                              </m:e>
                            </m:d>
                          </m:e>
                        </m:func>
                      </m:e>
                    </m:d>
                    <m:r>
                      <a:rPr lang="en-US" altLang="ko-KR" b="0" i="1" smtClean="0">
                        <a:latin typeface="Cambria Math" panose="02040503050406030204" pitchFamily="18" charset="0"/>
                      </a:rPr>
                      <m:t>+</m:t>
                    </m:r>
                    <m:r>
                      <a:rPr lang="en-US" altLang="ko-KR" b="1" i="1" smtClean="0">
                        <a:solidFill>
                          <a:srgbClr val="0070C0"/>
                        </a:solidFill>
                        <a:latin typeface="Cambria Math" panose="02040503050406030204" pitchFamily="18" charset="0"/>
                      </a:rPr>
                      <m:t>𝜷</m:t>
                    </m:r>
                    <m:sSub>
                      <m:sSubPr>
                        <m:ctrlPr>
                          <a:rPr lang="en-US" altLang="ko-KR" i="1">
                            <a:latin typeface="Cambria Math" panose="02040503050406030204" pitchFamily="18" charset="0"/>
                          </a:rPr>
                        </m:ctrlPr>
                      </m:sSubPr>
                      <m:e>
                        <m:r>
                          <a:rPr lang="en-US" altLang="ko-KR" i="1">
                            <a:latin typeface="Cambria Math" panose="02040503050406030204" pitchFamily="18" charset="0"/>
                          </a:rPr>
                          <m:t>𝐷</m:t>
                        </m:r>
                      </m:e>
                      <m:sub>
                        <m:r>
                          <a:rPr lang="en-US" altLang="ko-KR" i="1">
                            <a:latin typeface="Cambria Math" panose="02040503050406030204" pitchFamily="18" charset="0"/>
                          </a:rPr>
                          <m:t>𝐾𝐿</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𝑞</m:t>
                        </m:r>
                      </m:e>
                      <m:sub>
                        <m:r>
                          <a:rPr lang="en-US" altLang="ko-KR" i="1">
                            <a:latin typeface="Cambria Math" panose="02040503050406030204" pitchFamily="18" charset="0"/>
                          </a:rPr>
                          <m:t>𝜙</m:t>
                        </m:r>
                      </m:sub>
                    </m:sSub>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d>
                      <m:dPr>
                        <m:begChr m:val="|"/>
                        <m:ctrlPr>
                          <a:rPr lang="en-US" altLang="ko-KR" i="1">
                            <a:latin typeface="Cambria Math" panose="02040503050406030204" pitchFamily="18" charset="0"/>
                          </a:rPr>
                        </m:ctrlPr>
                      </m:dPr>
                      <m:e>
                        <m:r>
                          <a:rPr lang="en-US" altLang="ko-KR" i="1">
                            <a:latin typeface="Cambria Math" panose="02040503050406030204" pitchFamily="18" charset="0"/>
                          </a:rPr>
                          <m:t>𝑝</m:t>
                        </m:r>
                        <m:d>
                          <m:dPr>
                            <m:ctrlPr>
                              <a:rPr lang="en-US" altLang="ko-KR" i="1">
                                <a:latin typeface="Cambria Math" panose="02040503050406030204" pitchFamily="18" charset="0"/>
                              </a:rPr>
                            </m:ctrlPr>
                          </m:dPr>
                          <m:e>
                            <m:r>
                              <a:rPr lang="en-US" altLang="ko-KR" i="1">
                                <a:latin typeface="Cambria Math" panose="02040503050406030204" pitchFamily="18" charset="0"/>
                              </a:rPr>
                              <m:t>𝑧</m:t>
                            </m:r>
                          </m:e>
                        </m:d>
                      </m:e>
                    </m:d>
                    <m:r>
                      <a:rPr lang="en-US" altLang="ko-KR" b="0" i="1" smtClean="0">
                        <a:latin typeface="Cambria Math" panose="02040503050406030204" pitchFamily="18" charset="0"/>
                      </a:rPr>
                      <m:t>+</m:t>
                    </m:r>
                    <m:r>
                      <a:rPr lang="en-US" altLang="ko-KR" b="1" i="1" smtClean="0">
                        <a:solidFill>
                          <a:srgbClr val="0070C0"/>
                        </a:solidFill>
                        <a:latin typeface="Cambria Math" panose="02040503050406030204" pitchFamily="18" charset="0"/>
                      </a:rPr>
                      <m:t>𝝀</m:t>
                    </m:r>
                    <m:sSub>
                      <m:sSubPr>
                        <m:ctrlPr>
                          <a:rPr lang="en-US" altLang="ko-KR" i="1" smtClean="0">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ℒ</m:t>
                        </m:r>
                      </m:e>
                      <m:sub>
                        <m:r>
                          <a:rPr lang="en-US" altLang="ko-KR" b="0" i="1" smtClean="0">
                            <a:latin typeface="Cambria Math" panose="02040503050406030204" pitchFamily="18" charset="0"/>
                            <a:ea typeface="Cambria Math" panose="02040503050406030204" pitchFamily="18" charset="0"/>
                          </a:rPr>
                          <m:t>𝐾</m:t>
                        </m:r>
                      </m:sub>
                    </m:sSub>
                  </m:oMath>
                </a14:m>
                <a:endParaRPr lang="en-US" altLang="ko-KR" dirty="0"/>
              </a:p>
              <a:p>
                <a:pPr marL="0" indent="0">
                  <a:buNone/>
                </a:pPr>
                <a:endParaRPr lang="en-US" altLang="ko-KR" dirty="0"/>
              </a:p>
            </p:txBody>
          </p:sp>
        </mc:Choice>
        <mc:Fallback>
          <p:sp>
            <p:nvSpPr>
              <p:cNvPr id="4" name="내용 개체 틀 3">
                <a:extLst>
                  <a:ext uri="{FF2B5EF4-FFF2-40B4-BE49-F238E27FC236}">
                    <a16:creationId xmlns:a16="http://schemas.microsoft.com/office/drawing/2014/main" id="{80D45304-1C26-4255-9795-4B4BC0EDB26D}"/>
                  </a:ext>
                </a:extLst>
              </p:cNvPr>
              <p:cNvSpPr>
                <a:spLocks noGrp="1" noRot="1" noChangeAspect="1" noMove="1" noResize="1" noEditPoints="1" noAdjustHandles="1" noChangeArrowheads="1" noChangeShapeType="1" noTextEdit="1"/>
              </p:cNvSpPr>
              <p:nvPr>
                <p:ph idx="1"/>
              </p:nvPr>
            </p:nvSpPr>
            <p:spPr>
              <a:xfrm>
                <a:off x="838200" y="1749425"/>
                <a:ext cx="10515600" cy="4908550"/>
              </a:xfrm>
              <a:blipFill>
                <a:blip r:embed="rId2"/>
                <a:stretch>
                  <a:fillRect l="-1043" t="-2733"/>
                </a:stretch>
              </a:blipFill>
            </p:spPr>
            <p:txBody>
              <a:bodyPr/>
              <a:lstStyle/>
              <a:p>
                <a:r>
                  <a:rPr lang="ko-KR" altLang="en-US">
                    <a:noFill/>
                  </a:rPr>
                  <a:t> </a:t>
                </a:r>
              </a:p>
            </p:txBody>
          </p:sp>
        </mc:Fallback>
      </mc:AlternateContent>
      <p:sp>
        <p:nvSpPr>
          <p:cNvPr id="3" name="TextBox 2">
            <a:extLst>
              <a:ext uri="{FF2B5EF4-FFF2-40B4-BE49-F238E27FC236}">
                <a16:creationId xmlns:a16="http://schemas.microsoft.com/office/drawing/2014/main" id="{7F0A7E43-E42F-4DB0-B82F-1695AA685469}"/>
              </a:ext>
            </a:extLst>
          </p:cNvPr>
          <p:cNvSpPr txBox="1"/>
          <p:nvPr/>
        </p:nvSpPr>
        <p:spPr>
          <a:xfrm>
            <a:off x="4676775" y="4376737"/>
            <a:ext cx="3543300" cy="646331"/>
          </a:xfrm>
          <a:prstGeom prst="rect">
            <a:avLst/>
          </a:prstGeom>
          <a:noFill/>
        </p:spPr>
        <p:txBody>
          <a:bodyPr wrap="square" rtlCol="0">
            <a:spAutoFit/>
          </a:bodyPr>
          <a:lstStyle/>
          <a:p>
            <a:r>
              <a:rPr lang="en-US" altLang="ko-KR" dirty="0"/>
              <a:t>L  : total number of layers</a:t>
            </a:r>
          </a:p>
          <a:p>
            <a:r>
              <a:rPr lang="en-US" altLang="ko-KR" dirty="0"/>
              <a:t>N : total number of languages </a:t>
            </a:r>
            <a:endParaRPr lang="ko-KR" altLang="en-US" dirty="0"/>
          </a:p>
        </p:txBody>
      </p:sp>
    </p:spTree>
    <p:extLst>
      <p:ext uri="{BB962C8B-B14F-4D97-AF65-F5344CB8AC3E}">
        <p14:creationId xmlns:p14="http://schemas.microsoft.com/office/powerpoint/2010/main" val="111066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609599" y="267548"/>
            <a:ext cx="10515600" cy="1325563"/>
          </a:xfrm>
        </p:spPr>
        <p:txBody>
          <a:bodyPr>
            <a:normAutofit/>
          </a:bodyPr>
          <a:lstStyle/>
          <a:p>
            <a:r>
              <a:rPr lang="en-US" altLang="ko-KR" sz="3600" dirty="0"/>
              <a:t>Deep Transformer with Latent Depth </a:t>
            </a:r>
            <a:br>
              <a:rPr lang="en-US" altLang="ko-KR" sz="3600" dirty="0"/>
            </a:br>
            <a:r>
              <a:rPr lang="en-US" altLang="ko-KR" sz="3600" dirty="0"/>
              <a:t>Training</a:t>
            </a:r>
            <a:endParaRPr lang="ko-KR" altLang="en-US" sz="3600" dirty="0"/>
          </a:p>
        </p:txBody>
      </p:sp>
      <p:pic>
        <p:nvPicPr>
          <p:cNvPr id="11" name="내용 개체 틀 10">
            <a:extLst>
              <a:ext uri="{FF2B5EF4-FFF2-40B4-BE49-F238E27FC236}">
                <a16:creationId xmlns:a16="http://schemas.microsoft.com/office/drawing/2014/main" id="{1EA3AA52-A1A8-49B3-89AD-C903A48F1C31}"/>
              </a:ext>
            </a:extLst>
          </p:cNvPr>
          <p:cNvPicPr>
            <a:picLocks noGrp="1" noChangeAspect="1"/>
          </p:cNvPicPr>
          <p:nvPr>
            <p:ph idx="1"/>
          </p:nvPr>
        </p:nvPicPr>
        <p:blipFill>
          <a:blip r:embed="rId2"/>
          <a:stretch>
            <a:fillRect/>
          </a:stretch>
        </p:blipFill>
        <p:spPr>
          <a:xfrm>
            <a:off x="817170" y="1950753"/>
            <a:ext cx="10403653" cy="4351338"/>
          </a:xfrm>
        </p:spPr>
      </p:pic>
    </p:spTree>
    <p:extLst>
      <p:ext uri="{BB962C8B-B14F-4D97-AF65-F5344CB8AC3E}">
        <p14:creationId xmlns:p14="http://schemas.microsoft.com/office/powerpoint/2010/main" val="328430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838200" y="178440"/>
            <a:ext cx="10515600" cy="1325563"/>
          </a:xfrm>
        </p:spPr>
        <p:txBody>
          <a:bodyPr>
            <a:normAutofit/>
          </a:bodyPr>
          <a:lstStyle/>
          <a:p>
            <a:r>
              <a:rPr lang="en-US" altLang="ko-KR" sz="4800" b="1" dirty="0"/>
              <a:t>Baseline</a:t>
            </a:r>
            <a:endParaRPr lang="ko-KR" altLang="en-US" sz="4800" b="1" dirty="0"/>
          </a:p>
        </p:txBody>
      </p:sp>
      <p:pic>
        <p:nvPicPr>
          <p:cNvPr id="11" name="내용 개체 틀 10">
            <a:extLst>
              <a:ext uri="{FF2B5EF4-FFF2-40B4-BE49-F238E27FC236}">
                <a16:creationId xmlns:a16="http://schemas.microsoft.com/office/drawing/2014/main" id="{27B97DA6-BA25-4CF1-9821-DDB3EB6FA991}"/>
              </a:ext>
            </a:extLst>
          </p:cNvPr>
          <p:cNvPicPr>
            <a:picLocks noGrp="1" noChangeAspect="1"/>
          </p:cNvPicPr>
          <p:nvPr>
            <p:ph idx="1"/>
          </p:nvPr>
        </p:nvPicPr>
        <p:blipFill>
          <a:blip r:embed="rId2"/>
          <a:stretch>
            <a:fillRect/>
          </a:stretch>
        </p:blipFill>
        <p:spPr>
          <a:xfrm>
            <a:off x="4721360" y="2021933"/>
            <a:ext cx="6990552" cy="4034606"/>
          </a:xfrm>
        </p:spPr>
      </p:pic>
    </p:spTree>
    <p:extLst>
      <p:ext uri="{BB962C8B-B14F-4D97-AF65-F5344CB8AC3E}">
        <p14:creationId xmlns:p14="http://schemas.microsoft.com/office/powerpoint/2010/main" val="255977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838200" y="178440"/>
            <a:ext cx="10515600" cy="1325563"/>
          </a:xfrm>
        </p:spPr>
        <p:txBody>
          <a:bodyPr/>
          <a:lstStyle/>
          <a:p>
            <a:r>
              <a:rPr lang="en-US" altLang="ko-KR" b="1" dirty="0"/>
              <a:t>Gradient norm of each layer</a:t>
            </a:r>
            <a:endParaRPr lang="ko-KR" altLang="en-US" b="1" dirty="0"/>
          </a:p>
        </p:txBody>
      </p:sp>
      <p:pic>
        <p:nvPicPr>
          <p:cNvPr id="5" name="내용 개체 틀 4">
            <a:extLst>
              <a:ext uri="{FF2B5EF4-FFF2-40B4-BE49-F238E27FC236}">
                <a16:creationId xmlns:a16="http://schemas.microsoft.com/office/drawing/2014/main" id="{2A2A6EB6-B591-424F-B1E4-F2B380730FDC}"/>
              </a:ext>
            </a:extLst>
          </p:cNvPr>
          <p:cNvPicPr>
            <a:picLocks noGrp="1" noChangeAspect="1"/>
          </p:cNvPicPr>
          <p:nvPr>
            <p:ph idx="1"/>
          </p:nvPr>
        </p:nvPicPr>
        <p:blipFill>
          <a:blip r:embed="rId2"/>
          <a:stretch>
            <a:fillRect/>
          </a:stretch>
        </p:blipFill>
        <p:spPr>
          <a:xfrm>
            <a:off x="1954672" y="1616377"/>
            <a:ext cx="7391399" cy="2697731"/>
          </a:xfrm>
        </p:spPr>
      </p:pic>
      <p:pic>
        <p:nvPicPr>
          <p:cNvPr id="7" name="그림 6">
            <a:extLst>
              <a:ext uri="{FF2B5EF4-FFF2-40B4-BE49-F238E27FC236}">
                <a16:creationId xmlns:a16="http://schemas.microsoft.com/office/drawing/2014/main" id="{314ABA81-3D2B-45D8-830C-14B7011C893A}"/>
              </a:ext>
            </a:extLst>
          </p:cNvPr>
          <p:cNvPicPr>
            <a:picLocks noChangeAspect="1"/>
          </p:cNvPicPr>
          <p:nvPr/>
        </p:nvPicPr>
        <p:blipFill>
          <a:blip r:embed="rId3"/>
          <a:stretch>
            <a:fillRect/>
          </a:stretch>
        </p:blipFill>
        <p:spPr>
          <a:xfrm>
            <a:off x="838200" y="4314108"/>
            <a:ext cx="10179517" cy="2432692"/>
          </a:xfrm>
          <a:prstGeom prst="rect">
            <a:avLst/>
          </a:prstGeom>
        </p:spPr>
      </p:pic>
    </p:spTree>
    <p:extLst>
      <p:ext uri="{BB962C8B-B14F-4D97-AF65-F5344CB8AC3E}">
        <p14:creationId xmlns:p14="http://schemas.microsoft.com/office/powerpoint/2010/main" val="2862796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73CEDC-BFED-4ADD-9E74-FF71D32C3D73}"/>
              </a:ext>
            </a:extLst>
          </p:cNvPr>
          <p:cNvSpPr>
            <a:spLocks noGrp="1"/>
          </p:cNvSpPr>
          <p:nvPr>
            <p:ph type="title"/>
          </p:nvPr>
        </p:nvSpPr>
        <p:spPr/>
        <p:txBody>
          <a:bodyPr/>
          <a:lstStyle/>
          <a:p>
            <a:r>
              <a:rPr lang="en-US" altLang="ko-KR" b="1" dirty="0"/>
              <a:t>Comparing with baseline</a:t>
            </a:r>
            <a:endParaRPr lang="ko-KR" altLang="en-US" b="1" dirty="0"/>
          </a:p>
        </p:txBody>
      </p:sp>
      <p:pic>
        <p:nvPicPr>
          <p:cNvPr id="9" name="내용 개체 틀 8">
            <a:extLst>
              <a:ext uri="{FF2B5EF4-FFF2-40B4-BE49-F238E27FC236}">
                <a16:creationId xmlns:a16="http://schemas.microsoft.com/office/drawing/2014/main" id="{EA21026C-5C95-4324-B0CB-D77D4ED5C1C8}"/>
              </a:ext>
            </a:extLst>
          </p:cNvPr>
          <p:cNvPicPr>
            <a:picLocks noGrp="1" noChangeAspect="1"/>
          </p:cNvPicPr>
          <p:nvPr>
            <p:ph idx="1"/>
          </p:nvPr>
        </p:nvPicPr>
        <p:blipFill>
          <a:blip r:embed="rId2"/>
          <a:stretch>
            <a:fillRect/>
          </a:stretch>
        </p:blipFill>
        <p:spPr>
          <a:xfrm>
            <a:off x="838200" y="1887786"/>
            <a:ext cx="10515600" cy="4227015"/>
          </a:xfrm>
        </p:spPr>
      </p:pic>
    </p:spTree>
    <p:extLst>
      <p:ext uri="{BB962C8B-B14F-4D97-AF65-F5344CB8AC3E}">
        <p14:creationId xmlns:p14="http://schemas.microsoft.com/office/powerpoint/2010/main" val="184129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73CEDC-BFED-4ADD-9E74-FF71D32C3D73}"/>
              </a:ext>
            </a:extLst>
          </p:cNvPr>
          <p:cNvSpPr>
            <a:spLocks noGrp="1"/>
          </p:cNvSpPr>
          <p:nvPr>
            <p:ph type="title"/>
          </p:nvPr>
        </p:nvSpPr>
        <p:spPr/>
        <p:txBody>
          <a:bodyPr/>
          <a:lstStyle/>
          <a:p>
            <a:r>
              <a:rPr lang="en-US" altLang="ko-KR" b="1" dirty="0"/>
              <a:t>Increasing Depth</a:t>
            </a:r>
            <a:endParaRPr lang="ko-KR" altLang="en-US" b="1" dirty="0"/>
          </a:p>
        </p:txBody>
      </p:sp>
      <p:pic>
        <p:nvPicPr>
          <p:cNvPr id="5" name="내용 개체 틀 4">
            <a:extLst>
              <a:ext uri="{FF2B5EF4-FFF2-40B4-BE49-F238E27FC236}">
                <a16:creationId xmlns:a16="http://schemas.microsoft.com/office/drawing/2014/main" id="{8A26F3E2-ABE4-40D8-BE84-5D2C263204CA}"/>
              </a:ext>
            </a:extLst>
          </p:cNvPr>
          <p:cNvPicPr>
            <a:picLocks noGrp="1" noChangeAspect="1"/>
          </p:cNvPicPr>
          <p:nvPr>
            <p:ph idx="1"/>
          </p:nvPr>
        </p:nvPicPr>
        <p:blipFill>
          <a:blip r:embed="rId2"/>
          <a:stretch>
            <a:fillRect/>
          </a:stretch>
        </p:blipFill>
        <p:spPr>
          <a:xfrm>
            <a:off x="1685309" y="1898022"/>
            <a:ext cx="8821381" cy="4124901"/>
          </a:xfrm>
        </p:spPr>
      </p:pic>
    </p:spTree>
    <p:extLst>
      <p:ext uri="{BB962C8B-B14F-4D97-AF65-F5344CB8AC3E}">
        <p14:creationId xmlns:p14="http://schemas.microsoft.com/office/powerpoint/2010/main" val="3017949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제목 1">
                <a:extLst>
                  <a:ext uri="{FF2B5EF4-FFF2-40B4-BE49-F238E27FC236}">
                    <a16:creationId xmlns:a16="http://schemas.microsoft.com/office/drawing/2014/main" id="{3473CEDC-BFED-4ADD-9E74-FF71D32C3D73}"/>
                  </a:ext>
                </a:extLst>
              </p:cNvPr>
              <p:cNvSpPr>
                <a:spLocks noGrp="1"/>
              </p:cNvSpPr>
              <p:nvPr>
                <p:ph type="title"/>
              </p:nvPr>
            </p:nvSpPr>
            <p:spPr/>
            <p:txBody>
              <a:bodyPr/>
              <a:lstStyle/>
              <a:p>
                <a:pPr algn="ctr"/>
                <a14:m>
                  <m:oMath xmlns:m="http://schemas.openxmlformats.org/officeDocument/2006/math">
                    <m:r>
                      <a:rPr lang="en-US" altLang="ko-KR" b="1" i="1" smtClean="0">
                        <a:latin typeface="Cambria Math" panose="02040503050406030204" pitchFamily="18" charset="0"/>
                      </a:rPr>
                      <m:t>𝒛</m:t>
                    </m:r>
                    <m:r>
                      <a:rPr lang="en-US" altLang="ko-KR" b="1" i="1" smtClean="0">
                        <a:latin typeface="Cambria Math" panose="02040503050406030204" pitchFamily="18" charset="0"/>
                      </a:rPr>
                      <m:t>~</m:t>
                    </m:r>
                    <m:r>
                      <a:rPr lang="en-US" altLang="ko-KR" b="1" i="1" smtClean="0">
                        <a:latin typeface="Cambria Math" panose="02040503050406030204" pitchFamily="18" charset="0"/>
                      </a:rPr>
                      <m:t>𝒑</m:t>
                    </m:r>
                    <m:r>
                      <a:rPr lang="en-US" altLang="ko-KR" b="1" i="1" smtClean="0">
                        <a:latin typeface="Cambria Math" panose="02040503050406030204" pitchFamily="18" charset="0"/>
                      </a:rPr>
                      <m:t>(</m:t>
                    </m:r>
                    <m:r>
                      <a:rPr lang="en-US" altLang="ko-KR" b="1" i="1" smtClean="0">
                        <a:latin typeface="Cambria Math" panose="02040503050406030204" pitchFamily="18" charset="0"/>
                      </a:rPr>
                      <m:t>𝒛</m:t>
                    </m:r>
                    <m:r>
                      <a:rPr lang="en-US" altLang="ko-KR" b="1" i="1" smtClean="0">
                        <a:latin typeface="Cambria Math" panose="02040503050406030204" pitchFamily="18" charset="0"/>
                      </a:rPr>
                      <m:t>;</m:t>
                    </m:r>
                    <m:r>
                      <a:rPr lang="en-US" altLang="ko-KR" b="1" i="1" smtClean="0">
                        <a:latin typeface="Cambria Math" panose="02040503050406030204" pitchFamily="18" charset="0"/>
                      </a:rPr>
                      <m:t>𝒍</m:t>
                    </m:r>
                    <m:r>
                      <a:rPr lang="en-US" altLang="ko-KR" b="1" i="1" smtClean="0">
                        <a:latin typeface="Cambria Math" panose="02040503050406030204" pitchFamily="18" charset="0"/>
                      </a:rPr>
                      <m:t>)</m:t>
                    </m:r>
                  </m:oMath>
                </a14:m>
                <a:r>
                  <a:rPr lang="ko-KR" altLang="en-US" b="1" dirty="0"/>
                  <a:t> </a:t>
                </a:r>
                <a:r>
                  <a:rPr lang="en-US" altLang="ko-KR" b="1" dirty="0"/>
                  <a:t>while training</a:t>
                </a:r>
                <a:endParaRPr lang="ko-KR" altLang="en-US" b="1" dirty="0"/>
              </a:p>
            </p:txBody>
          </p:sp>
        </mc:Choice>
        <mc:Fallback xmlns="">
          <p:sp>
            <p:nvSpPr>
              <p:cNvPr id="2" name="제목 1">
                <a:extLst>
                  <a:ext uri="{FF2B5EF4-FFF2-40B4-BE49-F238E27FC236}">
                    <a16:creationId xmlns:a16="http://schemas.microsoft.com/office/drawing/2014/main" id="{3473CEDC-BFED-4ADD-9E74-FF71D32C3D73}"/>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ko-KR" altLang="en-US">
                    <a:noFill/>
                  </a:rPr>
                  <a:t> </a:t>
                </a:r>
              </a:p>
            </p:txBody>
          </p:sp>
        </mc:Fallback>
      </mc:AlternateContent>
      <p:pic>
        <p:nvPicPr>
          <p:cNvPr id="7" name="내용 개체 틀 6">
            <a:extLst>
              <a:ext uri="{FF2B5EF4-FFF2-40B4-BE49-F238E27FC236}">
                <a16:creationId xmlns:a16="http://schemas.microsoft.com/office/drawing/2014/main" id="{6E5CCBA4-DC65-4E16-8173-CFEE100BD929}"/>
              </a:ext>
            </a:extLst>
          </p:cNvPr>
          <p:cNvPicPr>
            <a:picLocks noGrp="1" noChangeAspect="1"/>
          </p:cNvPicPr>
          <p:nvPr>
            <p:ph idx="1"/>
          </p:nvPr>
        </p:nvPicPr>
        <p:blipFill>
          <a:blip r:embed="rId3"/>
          <a:stretch>
            <a:fillRect/>
          </a:stretch>
        </p:blipFill>
        <p:spPr>
          <a:xfrm>
            <a:off x="1304853" y="1466232"/>
            <a:ext cx="9582293" cy="2750548"/>
          </a:xfrm>
        </p:spPr>
      </p:pic>
    </p:spTree>
    <p:extLst>
      <p:ext uri="{BB962C8B-B14F-4D97-AF65-F5344CB8AC3E}">
        <p14:creationId xmlns:p14="http://schemas.microsoft.com/office/powerpoint/2010/main" val="258348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764721" y="365125"/>
            <a:ext cx="10515600" cy="1325563"/>
          </a:xfrm>
        </p:spPr>
        <p:txBody>
          <a:bodyPr/>
          <a:lstStyle/>
          <a:p>
            <a:r>
              <a:rPr lang="en-US" altLang="ko-KR" b="1" dirty="0"/>
              <a:t>Introduction</a:t>
            </a:r>
            <a:br>
              <a:rPr lang="en-US" altLang="ko-KR" b="1" dirty="0"/>
            </a:br>
            <a:r>
              <a:rPr lang="en-US" altLang="ko-KR" dirty="0"/>
              <a:t>Text Generation</a:t>
            </a:r>
            <a:endParaRPr lang="ko-KR" altLang="en-US" dirty="0"/>
          </a:p>
        </p:txBody>
      </p:sp>
      <p:pic>
        <p:nvPicPr>
          <p:cNvPr id="1026" name="Picture 2" descr="Neural text generation: How to generate text using conditional language  models | by Neil Yager | Phrasee | Medium">
            <a:extLst>
              <a:ext uri="{FF2B5EF4-FFF2-40B4-BE49-F238E27FC236}">
                <a16:creationId xmlns:a16="http://schemas.microsoft.com/office/drawing/2014/main" id="{2CD57DBC-0C6F-4F9D-9AA8-D3E9E8B16B5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52323" y="2437649"/>
            <a:ext cx="8198752" cy="435133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5F511A-B92A-4486-AA90-0A91CB5441E7}"/>
              </a:ext>
            </a:extLst>
          </p:cNvPr>
          <p:cNvSpPr txBox="1"/>
          <p:nvPr/>
        </p:nvSpPr>
        <p:spPr>
          <a:xfrm>
            <a:off x="764720" y="1690688"/>
            <a:ext cx="3325141" cy="584775"/>
          </a:xfrm>
          <a:prstGeom prst="rect">
            <a:avLst/>
          </a:prstGeom>
          <a:solidFill>
            <a:srgbClr val="FFFF00">
              <a:alpha val="49000"/>
            </a:srgbClr>
          </a:solidFill>
          <a:ln>
            <a:solidFill>
              <a:schemeClr val="tx1"/>
            </a:solidFill>
          </a:ln>
        </p:spPr>
        <p:txBody>
          <a:bodyPr wrap="square" rtlCol="0">
            <a:spAutoFit/>
          </a:bodyPr>
          <a:lstStyle/>
          <a:p>
            <a:pPr algn="ctr"/>
            <a:r>
              <a:rPr lang="en-US" altLang="ko-KR" sz="3200" b="1" dirty="0"/>
              <a:t>X</a:t>
            </a:r>
            <a:endParaRPr lang="ko-KR" altLang="en-US" sz="3200" b="1" dirty="0"/>
          </a:p>
        </p:txBody>
      </p:sp>
      <p:sp>
        <p:nvSpPr>
          <p:cNvPr id="6" name="TextBox 5">
            <a:extLst>
              <a:ext uri="{FF2B5EF4-FFF2-40B4-BE49-F238E27FC236}">
                <a16:creationId xmlns:a16="http://schemas.microsoft.com/office/drawing/2014/main" id="{E138415E-F4A2-4DC5-879C-6AF7CFE5961A}"/>
              </a:ext>
            </a:extLst>
          </p:cNvPr>
          <p:cNvSpPr txBox="1"/>
          <p:nvPr/>
        </p:nvSpPr>
        <p:spPr>
          <a:xfrm>
            <a:off x="4239491" y="1690687"/>
            <a:ext cx="4723982" cy="584775"/>
          </a:xfrm>
          <a:prstGeom prst="rect">
            <a:avLst/>
          </a:prstGeom>
          <a:solidFill>
            <a:srgbClr val="FFFF00">
              <a:alpha val="49000"/>
            </a:srgbClr>
          </a:solidFill>
          <a:ln>
            <a:solidFill>
              <a:schemeClr val="tx1"/>
            </a:solidFill>
          </a:ln>
        </p:spPr>
        <p:txBody>
          <a:bodyPr wrap="square" rtlCol="0">
            <a:spAutoFit/>
          </a:bodyPr>
          <a:lstStyle/>
          <a:p>
            <a:pPr algn="ctr"/>
            <a:r>
              <a:rPr lang="en-US" altLang="ko-KR" sz="3200" b="1" dirty="0"/>
              <a:t>Y</a:t>
            </a:r>
            <a:endParaRPr lang="ko-KR" altLang="en-US" sz="3200" b="1" dirty="0"/>
          </a:p>
        </p:txBody>
      </p:sp>
      <p:sp>
        <p:nvSpPr>
          <p:cNvPr id="5" name="화살표: 오른쪽 4">
            <a:extLst>
              <a:ext uri="{FF2B5EF4-FFF2-40B4-BE49-F238E27FC236}">
                <a16:creationId xmlns:a16="http://schemas.microsoft.com/office/drawing/2014/main" id="{2E190598-9847-42CD-B2C9-305344F7B814}"/>
              </a:ext>
            </a:extLst>
          </p:cNvPr>
          <p:cNvSpPr/>
          <p:nvPr/>
        </p:nvSpPr>
        <p:spPr>
          <a:xfrm>
            <a:off x="3865418" y="1845425"/>
            <a:ext cx="615142" cy="296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600A4F3-509F-436B-8BA5-717E74E004E6}"/>
                  </a:ext>
                </a:extLst>
              </p:cNvPr>
              <p:cNvSpPr txBox="1"/>
              <p:nvPr/>
            </p:nvSpPr>
            <p:spPr>
              <a:xfrm>
                <a:off x="7043233" y="2275462"/>
                <a:ext cx="3239612" cy="76309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𝑝</m:t>
                      </m:r>
                      <m:d>
                        <m:dPr>
                          <m:endChr m:val="|"/>
                          <m:ctrlPr>
                            <a:rPr lang="en-US" altLang="ko-KR" i="1" smtClean="0">
                              <a:latin typeface="Cambria Math" panose="02040503050406030204" pitchFamily="18" charset="0"/>
                            </a:rPr>
                          </m:ctrlPr>
                        </m:dPr>
                        <m:e>
                          <m:r>
                            <a:rPr lang="en-US" altLang="ko-KR" b="0" i="1" smtClean="0">
                              <a:latin typeface="Cambria Math" panose="02040503050406030204" pitchFamily="18" charset="0"/>
                            </a:rPr>
                            <m:t>𝑦</m:t>
                          </m:r>
                          <m:r>
                            <a:rPr lang="en-US" altLang="ko-KR" b="0" i="1" smtClean="0">
                              <a:latin typeface="Cambria Math" panose="02040503050406030204" pitchFamily="18" charset="0"/>
                            </a:rPr>
                            <m:t> </m:t>
                          </m:r>
                        </m:e>
                      </m:d>
                      <m:r>
                        <a:rPr lang="en-US" altLang="ko-KR" b="0" i="1" smtClean="0">
                          <a:latin typeface="Cambria Math" panose="02040503050406030204" pitchFamily="18" charset="0"/>
                        </a:rPr>
                        <m:t>𝑥</m:t>
                      </m:r>
                      <m:r>
                        <a:rPr lang="en-US" altLang="ko-KR" b="0" i="1" smtClean="0">
                          <a:latin typeface="Cambria Math" panose="02040503050406030204" pitchFamily="18" charset="0"/>
                        </a:rPr>
                        <m:t>)=</m:t>
                      </m:r>
                      <m:nary>
                        <m:naryPr>
                          <m:chr m:val="∏"/>
                          <m:subHide m:val="on"/>
                          <m:supHide m:val="on"/>
                          <m:ctrlPr>
                            <a:rPr lang="en-US" altLang="ko-KR" i="1" smtClean="0">
                              <a:latin typeface="Cambria Math" panose="02040503050406030204" pitchFamily="18" charset="0"/>
                            </a:rPr>
                          </m:ctrlPr>
                        </m:naryPr>
                        <m:sub/>
                        <m:sup/>
                        <m:e>
                          <m:r>
                            <a:rPr lang="en-US" altLang="ko-KR" b="0" i="1" smtClean="0">
                              <a:latin typeface="Cambria Math" panose="02040503050406030204" pitchFamily="18" charset="0"/>
                            </a:rPr>
                            <m:t>𝑝</m:t>
                          </m:r>
                          <m:r>
                            <a:rPr lang="en-US" altLang="ko-KR" b="0" i="1" smtClean="0">
                              <a:latin typeface="Cambria Math" panose="02040503050406030204" pitchFamily="18" charset="0"/>
                            </a:rPr>
                            <m:t>(</m:t>
                          </m:r>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 </m:t>
                          </m:r>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&lt;</m:t>
                              </m:r>
                              <m:r>
                                <a:rPr lang="en-US" altLang="ko-KR" b="0" i="1" smtClean="0">
                                  <a:latin typeface="Cambria Math" panose="02040503050406030204" pitchFamily="18" charset="0"/>
                                </a:rPr>
                                <m:t>𝑡</m:t>
                              </m:r>
                            </m:sub>
                          </m:sSub>
                        </m:e>
                      </m:nary>
                      <m:r>
                        <a:rPr lang="en-US" altLang="ko-KR" b="0" i="1" smtClean="0">
                          <a:latin typeface="Cambria Math" panose="02040503050406030204" pitchFamily="18" charset="0"/>
                        </a:rPr>
                        <m:t>)</m:t>
                      </m:r>
                    </m:oMath>
                  </m:oMathPara>
                </a14:m>
                <a:endParaRPr lang="ko-KR" altLang="en-US" dirty="0"/>
              </a:p>
            </p:txBody>
          </p:sp>
        </mc:Choice>
        <mc:Fallback>
          <p:sp>
            <p:nvSpPr>
              <p:cNvPr id="4" name="TextBox 3">
                <a:extLst>
                  <a:ext uri="{FF2B5EF4-FFF2-40B4-BE49-F238E27FC236}">
                    <a16:creationId xmlns:a16="http://schemas.microsoft.com/office/drawing/2014/main" id="{C600A4F3-509F-436B-8BA5-717E74E004E6}"/>
                  </a:ext>
                </a:extLst>
              </p:cNvPr>
              <p:cNvSpPr txBox="1">
                <a:spLocks noRot="1" noChangeAspect="1" noMove="1" noResize="1" noEditPoints="1" noAdjustHandles="1" noChangeArrowheads="1" noChangeShapeType="1" noTextEdit="1"/>
              </p:cNvSpPr>
              <p:nvPr/>
            </p:nvSpPr>
            <p:spPr>
              <a:xfrm>
                <a:off x="7043233" y="2275462"/>
                <a:ext cx="3239612" cy="763094"/>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8848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p:txBody>
          <a:bodyPr/>
          <a:lstStyle/>
          <a:p>
            <a:r>
              <a:rPr lang="en-US" altLang="ko-KR" b="1" dirty="0"/>
              <a:t>Introduction</a:t>
            </a:r>
            <a:br>
              <a:rPr lang="en-US" altLang="ko-KR" b="1" dirty="0"/>
            </a:br>
            <a:r>
              <a:rPr lang="en-US" altLang="ko-KR" dirty="0"/>
              <a:t>Transformer</a:t>
            </a:r>
            <a:endParaRPr lang="ko-KR" altLang="en-US" dirty="0"/>
          </a:p>
        </p:txBody>
      </p:sp>
      <p:grpSp>
        <p:nvGrpSpPr>
          <p:cNvPr id="4" name="그룹 3">
            <a:extLst>
              <a:ext uri="{FF2B5EF4-FFF2-40B4-BE49-F238E27FC236}">
                <a16:creationId xmlns:a16="http://schemas.microsoft.com/office/drawing/2014/main" id="{32111178-FB08-47E2-A69A-47B99F966AFE}"/>
              </a:ext>
            </a:extLst>
          </p:cNvPr>
          <p:cNvGrpSpPr/>
          <p:nvPr/>
        </p:nvGrpSpPr>
        <p:grpSpPr>
          <a:xfrm>
            <a:off x="5526530" y="0"/>
            <a:ext cx="6415099" cy="6816833"/>
            <a:chOff x="5187777" y="-3158"/>
            <a:chExt cx="6415099" cy="6816833"/>
          </a:xfrm>
        </p:grpSpPr>
        <p:sp>
          <p:nvSpPr>
            <p:cNvPr id="5" name="사각형: 둥근 모서리 4">
              <a:extLst>
                <a:ext uri="{FF2B5EF4-FFF2-40B4-BE49-F238E27FC236}">
                  <a16:creationId xmlns:a16="http://schemas.microsoft.com/office/drawing/2014/main" id="{F74961E8-EA92-4CFE-890E-82427542252A}"/>
                </a:ext>
              </a:extLst>
            </p:cNvPr>
            <p:cNvSpPr/>
            <p:nvPr/>
          </p:nvSpPr>
          <p:spPr>
            <a:xfrm>
              <a:off x="6891430" y="5544410"/>
              <a:ext cx="1063877" cy="426203"/>
            </a:xfrm>
            <a:prstGeom prst="roundRect">
              <a:avLst>
                <a:gd name="adj" fmla="val 9190"/>
              </a:avLst>
            </a:prstGeom>
            <a:solidFill>
              <a:srgbClr val="FCDF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Input</a:t>
              </a:r>
            </a:p>
            <a:p>
              <a:pPr algn="ctr"/>
              <a:r>
                <a:rPr lang="en-US" altLang="ko-KR" sz="1200" dirty="0">
                  <a:solidFill>
                    <a:sysClr val="windowText" lastClr="000000"/>
                  </a:solidFill>
                </a:rPr>
                <a:t>Embedding</a:t>
              </a:r>
              <a:endParaRPr lang="ko-KR" altLang="en-US" sz="1200" dirty="0">
                <a:solidFill>
                  <a:sysClr val="windowText" lastClr="000000"/>
                </a:solidFill>
              </a:endParaRPr>
            </a:p>
          </p:txBody>
        </p:sp>
        <p:sp>
          <p:nvSpPr>
            <p:cNvPr id="6" name="사각형: 둥근 모서리 5">
              <a:extLst>
                <a:ext uri="{FF2B5EF4-FFF2-40B4-BE49-F238E27FC236}">
                  <a16:creationId xmlns:a16="http://schemas.microsoft.com/office/drawing/2014/main" id="{26CBD736-E187-4829-B186-F7A84CCF810D}"/>
                </a:ext>
              </a:extLst>
            </p:cNvPr>
            <p:cNvSpPr/>
            <p:nvPr/>
          </p:nvSpPr>
          <p:spPr>
            <a:xfrm>
              <a:off x="8873275" y="5544410"/>
              <a:ext cx="1063877" cy="426203"/>
            </a:xfrm>
            <a:prstGeom prst="roundRect">
              <a:avLst>
                <a:gd name="adj" fmla="val 9190"/>
              </a:avLst>
            </a:prstGeom>
            <a:solidFill>
              <a:srgbClr val="FCDF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Output</a:t>
              </a:r>
            </a:p>
            <a:p>
              <a:pPr algn="ctr"/>
              <a:r>
                <a:rPr lang="en-US" altLang="ko-KR" sz="1200" dirty="0">
                  <a:solidFill>
                    <a:sysClr val="windowText" lastClr="000000"/>
                  </a:solidFill>
                </a:rPr>
                <a:t>Embedding</a:t>
              </a:r>
              <a:endParaRPr lang="ko-KR" altLang="en-US" sz="1200" dirty="0">
                <a:solidFill>
                  <a:sysClr val="windowText" lastClr="000000"/>
                </a:solidFill>
              </a:endParaRPr>
            </a:p>
          </p:txBody>
        </p:sp>
        <p:cxnSp>
          <p:nvCxnSpPr>
            <p:cNvPr id="7" name="직선 화살표 연결선 6">
              <a:extLst>
                <a:ext uri="{FF2B5EF4-FFF2-40B4-BE49-F238E27FC236}">
                  <a16:creationId xmlns:a16="http://schemas.microsoft.com/office/drawing/2014/main" id="{81155F86-2C10-4ACF-A9E1-A36EA4B69C5F}"/>
                </a:ext>
              </a:extLst>
            </p:cNvPr>
            <p:cNvCxnSpPr>
              <a:cxnSpLocks/>
            </p:cNvCxnSpPr>
            <p:nvPr/>
          </p:nvCxnSpPr>
          <p:spPr>
            <a:xfrm>
              <a:off x="7414444" y="5970613"/>
              <a:ext cx="0" cy="333057"/>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8" name="직선 화살표 연결선 7">
              <a:extLst>
                <a:ext uri="{FF2B5EF4-FFF2-40B4-BE49-F238E27FC236}">
                  <a16:creationId xmlns:a16="http://schemas.microsoft.com/office/drawing/2014/main" id="{4EC06BBB-9E98-4AA1-9B75-E44E065939CB}"/>
                </a:ext>
              </a:extLst>
            </p:cNvPr>
            <p:cNvCxnSpPr>
              <a:cxnSpLocks/>
              <a:stCxn id="11" idx="6"/>
              <a:endCxn id="38" idx="1"/>
            </p:cNvCxnSpPr>
            <p:nvPr/>
          </p:nvCxnSpPr>
          <p:spPr>
            <a:xfrm flipV="1">
              <a:off x="9510786" y="5290048"/>
              <a:ext cx="721782" cy="735"/>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9" name="타원 8">
              <a:extLst>
                <a:ext uri="{FF2B5EF4-FFF2-40B4-BE49-F238E27FC236}">
                  <a16:creationId xmlns:a16="http://schemas.microsoft.com/office/drawing/2014/main" id="{FEAAB9CC-83DF-4665-AB2C-32AABC575277}"/>
                </a:ext>
              </a:extLst>
            </p:cNvPr>
            <p:cNvSpPr/>
            <p:nvPr/>
          </p:nvSpPr>
          <p:spPr>
            <a:xfrm>
              <a:off x="7317151" y="5198419"/>
              <a:ext cx="212436" cy="184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n>
                    <a:solidFill>
                      <a:sysClr val="windowText" lastClr="000000"/>
                    </a:solidFill>
                  </a:ln>
                  <a:solidFill>
                    <a:sysClr val="windowText" lastClr="000000"/>
                  </a:solidFill>
                </a:rPr>
                <a:t>+</a:t>
              </a:r>
              <a:endParaRPr lang="ko-KR" altLang="en-US" dirty="0">
                <a:ln>
                  <a:solidFill>
                    <a:sysClr val="windowText" lastClr="000000"/>
                  </a:solidFill>
                </a:ln>
                <a:solidFill>
                  <a:sysClr val="windowText" lastClr="000000"/>
                </a:solidFill>
              </a:endParaRPr>
            </a:p>
          </p:txBody>
        </p:sp>
        <p:cxnSp>
          <p:nvCxnSpPr>
            <p:cNvPr id="10" name="직선 화살표 연결선 9">
              <a:extLst>
                <a:ext uri="{FF2B5EF4-FFF2-40B4-BE49-F238E27FC236}">
                  <a16:creationId xmlns:a16="http://schemas.microsoft.com/office/drawing/2014/main" id="{ECF663D4-24CD-4F91-A49E-8D5379BDD5E8}"/>
                </a:ext>
              </a:extLst>
            </p:cNvPr>
            <p:cNvCxnSpPr>
              <a:cxnSpLocks/>
              <a:stCxn id="9" idx="4"/>
            </p:cNvCxnSpPr>
            <p:nvPr/>
          </p:nvCxnSpPr>
          <p:spPr>
            <a:xfrm>
              <a:off x="7423369" y="5383146"/>
              <a:ext cx="0" cy="16126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1" name="타원 10">
              <a:extLst>
                <a:ext uri="{FF2B5EF4-FFF2-40B4-BE49-F238E27FC236}">
                  <a16:creationId xmlns:a16="http://schemas.microsoft.com/office/drawing/2014/main" id="{3AE1801C-B825-4AA4-AB45-3369C591AE5B}"/>
                </a:ext>
              </a:extLst>
            </p:cNvPr>
            <p:cNvSpPr/>
            <p:nvPr/>
          </p:nvSpPr>
          <p:spPr>
            <a:xfrm>
              <a:off x="9298350" y="5198419"/>
              <a:ext cx="212436" cy="184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n>
                    <a:solidFill>
                      <a:sysClr val="windowText" lastClr="000000"/>
                    </a:solidFill>
                  </a:ln>
                  <a:solidFill>
                    <a:sysClr val="windowText" lastClr="000000"/>
                  </a:solidFill>
                </a:rPr>
                <a:t>+</a:t>
              </a:r>
              <a:endParaRPr lang="ko-KR" altLang="en-US" dirty="0">
                <a:ln>
                  <a:solidFill>
                    <a:sysClr val="windowText" lastClr="000000"/>
                  </a:solidFill>
                </a:ln>
                <a:solidFill>
                  <a:sysClr val="windowText" lastClr="000000"/>
                </a:solidFill>
              </a:endParaRPr>
            </a:p>
          </p:txBody>
        </p:sp>
        <p:cxnSp>
          <p:nvCxnSpPr>
            <p:cNvPr id="12" name="직선 화살표 연결선 11">
              <a:extLst>
                <a:ext uri="{FF2B5EF4-FFF2-40B4-BE49-F238E27FC236}">
                  <a16:creationId xmlns:a16="http://schemas.microsoft.com/office/drawing/2014/main" id="{ACC7F013-2FA5-4443-9408-94886E827A11}"/>
                </a:ext>
              </a:extLst>
            </p:cNvPr>
            <p:cNvCxnSpPr>
              <a:cxnSpLocks/>
              <a:stCxn id="11" idx="4"/>
              <a:endCxn id="6" idx="0"/>
            </p:cNvCxnSpPr>
            <p:nvPr/>
          </p:nvCxnSpPr>
          <p:spPr>
            <a:xfrm>
              <a:off x="9404568" y="5383146"/>
              <a:ext cx="646" cy="16126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C64B8DE5-A6C1-483D-BC4F-D833EC10C0CE}"/>
                </a:ext>
              </a:extLst>
            </p:cNvPr>
            <p:cNvCxnSpPr>
              <a:cxnSpLocks/>
              <a:stCxn id="6" idx="2"/>
            </p:cNvCxnSpPr>
            <p:nvPr/>
          </p:nvCxnSpPr>
          <p:spPr>
            <a:xfrm>
              <a:off x="9405214" y="5970613"/>
              <a:ext cx="0" cy="28615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D11089-52F2-488A-B567-4F9FFC419904}"/>
                </a:ext>
              </a:extLst>
            </p:cNvPr>
            <p:cNvSpPr txBox="1"/>
            <p:nvPr/>
          </p:nvSpPr>
          <p:spPr>
            <a:xfrm>
              <a:off x="7060959" y="6290455"/>
              <a:ext cx="937255" cy="307777"/>
            </a:xfrm>
            <a:prstGeom prst="rect">
              <a:avLst/>
            </a:prstGeom>
            <a:noFill/>
          </p:spPr>
          <p:txBody>
            <a:bodyPr wrap="square" rtlCol="0">
              <a:spAutoFit/>
            </a:bodyPr>
            <a:lstStyle/>
            <a:p>
              <a:r>
                <a:rPr lang="en-US" altLang="ko-KR" sz="1400" dirty="0"/>
                <a:t>Inputs</a:t>
              </a:r>
              <a:endParaRPr lang="ko-KR" altLang="en-US" sz="1400" dirty="0"/>
            </a:p>
          </p:txBody>
        </p:sp>
        <p:sp>
          <p:nvSpPr>
            <p:cNvPr id="15" name="TextBox 14">
              <a:extLst>
                <a:ext uri="{FF2B5EF4-FFF2-40B4-BE49-F238E27FC236}">
                  <a16:creationId xmlns:a16="http://schemas.microsoft.com/office/drawing/2014/main" id="{A5EE33D2-6485-48F5-B5C4-126AE1744416}"/>
                </a:ext>
              </a:extLst>
            </p:cNvPr>
            <p:cNvSpPr txBox="1"/>
            <p:nvPr/>
          </p:nvSpPr>
          <p:spPr>
            <a:xfrm>
              <a:off x="8723986" y="6290455"/>
              <a:ext cx="1361164" cy="523220"/>
            </a:xfrm>
            <a:prstGeom prst="rect">
              <a:avLst/>
            </a:prstGeom>
            <a:noFill/>
          </p:spPr>
          <p:txBody>
            <a:bodyPr wrap="square" rtlCol="0">
              <a:spAutoFit/>
            </a:bodyPr>
            <a:lstStyle/>
            <a:p>
              <a:pPr algn="ctr"/>
              <a:r>
                <a:rPr lang="en-US" altLang="ko-KR" sz="1400" dirty="0"/>
                <a:t>Outputs</a:t>
              </a:r>
              <a:br>
                <a:rPr lang="en-US" altLang="ko-KR" sz="1400" dirty="0"/>
              </a:br>
              <a:r>
                <a:rPr lang="en-US" altLang="ko-KR" sz="1400" dirty="0"/>
                <a:t>(shifted right)</a:t>
              </a:r>
              <a:endParaRPr lang="ko-KR" altLang="en-US" sz="1400" dirty="0"/>
            </a:p>
          </p:txBody>
        </p:sp>
        <p:sp>
          <p:nvSpPr>
            <p:cNvPr id="16" name="사각형: 둥근 모서리 15">
              <a:extLst>
                <a:ext uri="{FF2B5EF4-FFF2-40B4-BE49-F238E27FC236}">
                  <a16:creationId xmlns:a16="http://schemas.microsoft.com/office/drawing/2014/main" id="{5C58F77D-6AAC-40C9-AD1C-3E0163D0219A}"/>
                </a:ext>
              </a:extLst>
            </p:cNvPr>
            <p:cNvSpPr/>
            <p:nvPr/>
          </p:nvSpPr>
          <p:spPr>
            <a:xfrm>
              <a:off x="6657373" y="2842918"/>
              <a:ext cx="1542532" cy="2253984"/>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ysClr val="windowText" lastClr="000000"/>
                </a:solidFill>
              </a:endParaRPr>
            </a:p>
          </p:txBody>
        </p:sp>
        <p:cxnSp>
          <p:nvCxnSpPr>
            <p:cNvPr id="17" name="직선 화살표 연결선 16">
              <a:extLst>
                <a:ext uri="{FF2B5EF4-FFF2-40B4-BE49-F238E27FC236}">
                  <a16:creationId xmlns:a16="http://schemas.microsoft.com/office/drawing/2014/main" id="{94A80876-CD76-45F9-B480-EFBC33CEEE68}"/>
                </a:ext>
              </a:extLst>
            </p:cNvPr>
            <p:cNvCxnSpPr>
              <a:cxnSpLocks/>
              <a:stCxn id="18" idx="2"/>
              <a:endCxn id="9" idx="0"/>
            </p:cNvCxnSpPr>
            <p:nvPr/>
          </p:nvCxnSpPr>
          <p:spPr>
            <a:xfrm flipH="1">
              <a:off x="7423369" y="4750871"/>
              <a:ext cx="5270" cy="447548"/>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8" name="사각형: 둥근 모서리 17">
              <a:extLst>
                <a:ext uri="{FF2B5EF4-FFF2-40B4-BE49-F238E27FC236}">
                  <a16:creationId xmlns:a16="http://schemas.microsoft.com/office/drawing/2014/main" id="{703DEAD4-21E3-405D-A0F0-1EE082E91F93}"/>
                </a:ext>
              </a:extLst>
            </p:cNvPr>
            <p:cNvSpPr/>
            <p:nvPr/>
          </p:nvSpPr>
          <p:spPr>
            <a:xfrm>
              <a:off x="6896700" y="4324668"/>
              <a:ext cx="1063877" cy="426203"/>
            </a:xfrm>
            <a:prstGeom prst="roundRect">
              <a:avLst>
                <a:gd name="adj" fmla="val 9190"/>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Multi-Head</a:t>
              </a:r>
              <a:br>
                <a:rPr lang="en-US" altLang="ko-KR" sz="1200" dirty="0">
                  <a:solidFill>
                    <a:sysClr val="windowText" lastClr="000000"/>
                  </a:solidFill>
                </a:rPr>
              </a:br>
              <a:r>
                <a:rPr lang="en-US" altLang="ko-KR" sz="1200" dirty="0">
                  <a:solidFill>
                    <a:sysClr val="windowText" lastClr="000000"/>
                  </a:solidFill>
                </a:rPr>
                <a:t>Attention</a:t>
              </a:r>
              <a:endParaRPr lang="ko-KR" altLang="en-US" sz="1200" dirty="0">
                <a:solidFill>
                  <a:sysClr val="windowText" lastClr="000000"/>
                </a:solidFill>
              </a:endParaRPr>
            </a:p>
          </p:txBody>
        </p:sp>
        <p:sp>
          <p:nvSpPr>
            <p:cNvPr id="19" name="사각형: 둥근 모서리 18">
              <a:extLst>
                <a:ext uri="{FF2B5EF4-FFF2-40B4-BE49-F238E27FC236}">
                  <a16:creationId xmlns:a16="http://schemas.microsoft.com/office/drawing/2014/main" id="{136BF92F-AAF4-4752-B787-7D055E9EE993}"/>
                </a:ext>
              </a:extLst>
            </p:cNvPr>
            <p:cNvSpPr/>
            <p:nvPr/>
          </p:nvSpPr>
          <p:spPr>
            <a:xfrm>
              <a:off x="6896700" y="4004826"/>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Add &amp; Norm</a:t>
              </a:r>
              <a:endParaRPr lang="ko-KR" altLang="en-US" sz="1100" dirty="0">
                <a:solidFill>
                  <a:sysClr val="windowText" lastClr="000000"/>
                </a:solidFill>
              </a:endParaRPr>
            </a:p>
          </p:txBody>
        </p:sp>
        <p:sp>
          <p:nvSpPr>
            <p:cNvPr id="20" name="사각형: 둥근 모서리 19">
              <a:extLst>
                <a:ext uri="{FF2B5EF4-FFF2-40B4-BE49-F238E27FC236}">
                  <a16:creationId xmlns:a16="http://schemas.microsoft.com/office/drawing/2014/main" id="{D028C9B3-ED14-48EA-81F7-AA254FA5FAA9}"/>
                </a:ext>
              </a:extLst>
            </p:cNvPr>
            <p:cNvSpPr/>
            <p:nvPr/>
          </p:nvSpPr>
          <p:spPr>
            <a:xfrm>
              <a:off x="6896700" y="3273158"/>
              <a:ext cx="1063877" cy="426203"/>
            </a:xfrm>
            <a:prstGeom prst="roundRect">
              <a:avLst>
                <a:gd name="adj" fmla="val 9190"/>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Feed</a:t>
              </a:r>
              <a:br>
                <a:rPr lang="en-US" altLang="ko-KR" sz="1200" dirty="0">
                  <a:solidFill>
                    <a:sysClr val="windowText" lastClr="000000"/>
                  </a:solidFill>
                </a:rPr>
              </a:br>
              <a:r>
                <a:rPr lang="en-US" altLang="ko-KR" sz="1200" dirty="0">
                  <a:solidFill>
                    <a:sysClr val="windowText" lastClr="000000"/>
                  </a:solidFill>
                </a:rPr>
                <a:t>Forward</a:t>
              </a:r>
              <a:endParaRPr lang="ko-KR" altLang="en-US" sz="1200" dirty="0">
                <a:solidFill>
                  <a:sysClr val="windowText" lastClr="000000"/>
                </a:solidFill>
              </a:endParaRPr>
            </a:p>
          </p:txBody>
        </p:sp>
        <p:sp>
          <p:nvSpPr>
            <p:cNvPr id="21" name="사각형: 둥근 모서리 20">
              <a:extLst>
                <a:ext uri="{FF2B5EF4-FFF2-40B4-BE49-F238E27FC236}">
                  <a16:creationId xmlns:a16="http://schemas.microsoft.com/office/drawing/2014/main" id="{331B4E54-F47C-431C-8EDD-B263E0840E14}"/>
                </a:ext>
              </a:extLst>
            </p:cNvPr>
            <p:cNvSpPr/>
            <p:nvPr/>
          </p:nvSpPr>
          <p:spPr>
            <a:xfrm>
              <a:off x="6896700" y="2980499"/>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Add &amp; Norm</a:t>
              </a:r>
              <a:endParaRPr lang="ko-KR" altLang="en-US" sz="1100" dirty="0">
                <a:solidFill>
                  <a:sysClr val="windowText" lastClr="000000"/>
                </a:solidFill>
              </a:endParaRPr>
            </a:p>
          </p:txBody>
        </p:sp>
        <p:sp>
          <p:nvSpPr>
            <p:cNvPr id="22" name="사각형: 둥근 모서리 21">
              <a:extLst>
                <a:ext uri="{FF2B5EF4-FFF2-40B4-BE49-F238E27FC236}">
                  <a16:creationId xmlns:a16="http://schemas.microsoft.com/office/drawing/2014/main" id="{D2CF8F48-485F-4F84-8A20-33DB948B0C36}"/>
                </a:ext>
              </a:extLst>
            </p:cNvPr>
            <p:cNvSpPr/>
            <p:nvPr/>
          </p:nvSpPr>
          <p:spPr>
            <a:xfrm>
              <a:off x="8633317" y="1761098"/>
              <a:ext cx="1542532" cy="3335804"/>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ysClr val="windowText" lastClr="000000"/>
                </a:solidFill>
              </a:endParaRPr>
            </a:p>
          </p:txBody>
        </p:sp>
        <p:cxnSp>
          <p:nvCxnSpPr>
            <p:cNvPr id="23" name="직선 화살표 연결선 22">
              <a:extLst>
                <a:ext uri="{FF2B5EF4-FFF2-40B4-BE49-F238E27FC236}">
                  <a16:creationId xmlns:a16="http://schemas.microsoft.com/office/drawing/2014/main" id="{EF2AAAEA-38EF-4E2A-B5AF-D22F8BC98A05}"/>
                </a:ext>
              </a:extLst>
            </p:cNvPr>
            <p:cNvCxnSpPr>
              <a:cxnSpLocks/>
            </p:cNvCxnSpPr>
            <p:nvPr/>
          </p:nvCxnSpPr>
          <p:spPr>
            <a:xfrm flipH="1">
              <a:off x="9399314" y="3641536"/>
              <a:ext cx="246854" cy="47506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24" name="사각형: 둥근 모서리 23">
              <a:extLst>
                <a:ext uri="{FF2B5EF4-FFF2-40B4-BE49-F238E27FC236}">
                  <a16:creationId xmlns:a16="http://schemas.microsoft.com/office/drawing/2014/main" id="{AFB713B0-4820-4475-8537-D09329EB02AE}"/>
                </a:ext>
              </a:extLst>
            </p:cNvPr>
            <p:cNvSpPr/>
            <p:nvPr/>
          </p:nvSpPr>
          <p:spPr>
            <a:xfrm>
              <a:off x="8872644" y="3242849"/>
              <a:ext cx="1063877" cy="426203"/>
            </a:xfrm>
            <a:prstGeom prst="roundRect">
              <a:avLst>
                <a:gd name="adj" fmla="val 9190"/>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Multi-Head</a:t>
              </a:r>
              <a:br>
                <a:rPr lang="en-US" altLang="ko-KR" sz="1200" dirty="0">
                  <a:solidFill>
                    <a:sysClr val="windowText" lastClr="000000"/>
                  </a:solidFill>
                </a:rPr>
              </a:br>
              <a:r>
                <a:rPr lang="en-US" altLang="ko-KR" sz="1200" dirty="0">
                  <a:solidFill>
                    <a:sysClr val="windowText" lastClr="000000"/>
                  </a:solidFill>
                </a:rPr>
                <a:t>Attention</a:t>
              </a:r>
              <a:endParaRPr lang="ko-KR" altLang="en-US" sz="1200" dirty="0">
                <a:solidFill>
                  <a:sysClr val="windowText" lastClr="000000"/>
                </a:solidFill>
              </a:endParaRPr>
            </a:p>
          </p:txBody>
        </p:sp>
        <p:sp>
          <p:nvSpPr>
            <p:cNvPr id="25" name="사각형: 둥근 모서리 24">
              <a:extLst>
                <a:ext uri="{FF2B5EF4-FFF2-40B4-BE49-F238E27FC236}">
                  <a16:creationId xmlns:a16="http://schemas.microsoft.com/office/drawing/2014/main" id="{016094CB-6DEC-4D83-951C-775825B3F066}"/>
                </a:ext>
              </a:extLst>
            </p:cNvPr>
            <p:cNvSpPr/>
            <p:nvPr/>
          </p:nvSpPr>
          <p:spPr>
            <a:xfrm>
              <a:off x="8872644" y="2923007"/>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Add &amp; Norm</a:t>
              </a:r>
              <a:endParaRPr lang="ko-KR" altLang="en-US" sz="1100" dirty="0">
                <a:solidFill>
                  <a:sysClr val="windowText" lastClr="000000"/>
                </a:solidFill>
              </a:endParaRPr>
            </a:p>
          </p:txBody>
        </p:sp>
        <p:sp>
          <p:nvSpPr>
            <p:cNvPr id="26" name="사각형: 둥근 모서리 25">
              <a:extLst>
                <a:ext uri="{FF2B5EF4-FFF2-40B4-BE49-F238E27FC236}">
                  <a16:creationId xmlns:a16="http://schemas.microsoft.com/office/drawing/2014/main" id="{B2C511A9-FD25-4BAD-A9B5-0D2C1F5AB0E6}"/>
                </a:ext>
              </a:extLst>
            </p:cNvPr>
            <p:cNvSpPr/>
            <p:nvPr/>
          </p:nvSpPr>
          <p:spPr>
            <a:xfrm>
              <a:off x="8872644" y="2191339"/>
              <a:ext cx="1063877" cy="426203"/>
            </a:xfrm>
            <a:prstGeom prst="roundRect">
              <a:avLst>
                <a:gd name="adj" fmla="val 9190"/>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Feed</a:t>
              </a:r>
              <a:br>
                <a:rPr lang="en-US" altLang="ko-KR" sz="1200" dirty="0">
                  <a:solidFill>
                    <a:sysClr val="windowText" lastClr="000000"/>
                  </a:solidFill>
                </a:rPr>
              </a:br>
              <a:r>
                <a:rPr lang="en-US" altLang="ko-KR" sz="1200" dirty="0">
                  <a:solidFill>
                    <a:sysClr val="windowText" lastClr="000000"/>
                  </a:solidFill>
                </a:rPr>
                <a:t>Forward</a:t>
              </a:r>
              <a:endParaRPr lang="ko-KR" altLang="en-US" sz="1200" dirty="0">
                <a:solidFill>
                  <a:sysClr val="windowText" lastClr="000000"/>
                </a:solidFill>
              </a:endParaRPr>
            </a:p>
          </p:txBody>
        </p:sp>
        <p:sp>
          <p:nvSpPr>
            <p:cNvPr id="27" name="사각형: 둥근 모서리 26">
              <a:extLst>
                <a:ext uri="{FF2B5EF4-FFF2-40B4-BE49-F238E27FC236}">
                  <a16:creationId xmlns:a16="http://schemas.microsoft.com/office/drawing/2014/main" id="{897BE8EA-950A-451E-88E7-765A276A8020}"/>
                </a:ext>
              </a:extLst>
            </p:cNvPr>
            <p:cNvSpPr/>
            <p:nvPr/>
          </p:nvSpPr>
          <p:spPr>
            <a:xfrm>
              <a:off x="8872644" y="1898680"/>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Add &amp; Norm</a:t>
              </a:r>
              <a:endParaRPr lang="ko-KR" altLang="en-US" sz="1100" dirty="0">
                <a:solidFill>
                  <a:sysClr val="windowText" lastClr="000000"/>
                </a:solidFill>
              </a:endParaRPr>
            </a:p>
          </p:txBody>
        </p:sp>
        <p:sp>
          <p:nvSpPr>
            <p:cNvPr id="28" name="사각형: 둥근 모서리 27">
              <a:extLst>
                <a:ext uri="{FF2B5EF4-FFF2-40B4-BE49-F238E27FC236}">
                  <a16:creationId xmlns:a16="http://schemas.microsoft.com/office/drawing/2014/main" id="{1C815A8C-F502-4447-B68B-56D43615DF07}"/>
                </a:ext>
              </a:extLst>
            </p:cNvPr>
            <p:cNvSpPr/>
            <p:nvPr/>
          </p:nvSpPr>
          <p:spPr>
            <a:xfrm>
              <a:off x="8867374" y="4370571"/>
              <a:ext cx="1063877" cy="575244"/>
            </a:xfrm>
            <a:prstGeom prst="roundRect">
              <a:avLst>
                <a:gd name="adj" fmla="val 9190"/>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Masked</a:t>
              </a:r>
              <a:br>
                <a:rPr lang="en-US" altLang="ko-KR" sz="1200" dirty="0">
                  <a:solidFill>
                    <a:sysClr val="windowText" lastClr="000000"/>
                  </a:solidFill>
                </a:rPr>
              </a:br>
              <a:r>
                <a:rPr lang="en-US" altLang="ko-KR" sz="1200" dirty="0">
                  <a:solidFill>
                    <a:sysClr val="windowText" lastClr="000000"/>
                  </a:solidFill>
                </a:rPr>
                <a:t>Multi-Head</a:t>
              </a:r>
              <a:br>
                <a:rPr lang="en-US" altLang="ko-KR" sz="1200" dirty="0">
                  <a:solidFill>
                    <a:sysClr val="windowText" lastClr="000000"/>
                  </a:solidFill>
                </a:rPr>
              </a:br>
              <a:r>
                <a:rPr lang="en-US" altLang="ko-KR" sz="1200" dirty="0">
                  <a:solidFill>
                    <a:sysClr val="windowText" lastClr="000000"/>
                  </a:solidFill>
                </a:rPr>
                <a:t>Attention</a:t>
              </a:r>
              <a:endParaRPr lang="ko-KR" altLang="en-US" sz="1200" dirty="0">
                <a:solidFill>
                  <a:sysClr val="windowText" lastClr="000000"/>
                </a:solidFill>
              </a:endParaRPr>
            </a:p>
          </p:txBody>
        </p:sp>
        <p:sp>
          <p:nvSpPr>
            <p:cNvPr id="29" name="사각형: 둥근 모서리 28">
              <a:extLst>
                <a:ext uri="{FF2B5EF4-FFF2-40B4-BE49-F238E27FC236}">
                  <a16:creationId xmlns:a16="http://schemas.microsoft.com/office/drawing/2014/main" id="{9E864A1C-FE63-4B45-AFD7-6E1A88E4A9B6}"/>
                </a:ext>
              </a:extLst>
            </p:cNvPr>
            <p:cNvSpPr/>
            <p:nvPr/>
          </p:nvSpPr>
          <p:spPr>
            <a:xfrm>
              <a:off x="8867374" y="4080579"/>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Add &amp; Norm</a:t>
              </a:r>
              <a:endParaRPr lang="ko-KR" altLang="en-US" sz="1100" dirty="0">
                <a:solidFill>
                  <a:sysClr val="windowText" lastClr="000000"/>
                </a:solidFill>
              </a:endParaRPr>
            </a:p>
          </p:txBody>
        </p:sp>
        <p:cxnSp>
          <p:nvCxnSpPr>
            <p:cNvPr id="30" name="직선 화살표 연결선 29">
              <a:extLst>
                <a:ext uri="{FF2B5EF4-FFF2-40B4-BE49-F238E27FC236}">
                  <a16:creationId xmlns:a16="http://schemas.microsoft.com/office/drawing/2014/main" id="{EA1B5638-E38A-4891-A62A-3223285851FE}"/>
                </a:ext>
              </a:extLst>
            </p:cNvPr>
            <p:cNvCxnSpPr>
              <a:cxnSpLocks/>
              <a:endCxn id="22" idx="0"/>
            </p:cNvCxnSpPr>
            <p:nvPr/>
          </p:nvCxnSpPr>
          <p:spPr>
            <a:xfrm>
              <a:off x="9404583" y="1518857"/>
              <a:ext cx="0" cy="24224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1" name="사각형: 둥근 모서리 30">
              <a:extLst>
                <a:ext uri="{FF2B5EF4-FFF2-40B4-BE49-F238E27FC236}">
                  <a16:creationId xmlns:a16="http://schemas.microsoft.com/office/drawing/2014/main" id="{D3557F3D-1B78-4DC9-B27F-4A6B86BA7129}"/>
                </a:ext>
              </a:extLst>
            </p:cNvPr>
            <p:cNvSpPr/>
            <p:nvPr/>
          </p:nvSpPr>
          <p:spPr>
            <a:xfrm>
              <a:off x="8911375" y="1282406"/>
              <a:ext cx="1063877" cy="238381"/>
            </a:xfrm>
            <a:prstGeom prst="roundRect">
              <a:avLst>
                <a:gd name="adj" fmla="val 9190"/>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Linear</a:t>
              </a:r>
              <a:endParaRPr lang="ko-KR" altLang="en-US" sz="1100" dirty="0">
                <a:solidFill>
                  <a:sysClr val="windowText" lastClr="000000"/>
                </a:solidFill>
              </a:endParaRPr>
            </a:p>
          </p:txBody>
        </p:sp>
        <p:sp>
          <p:nvSpPr>
            <p:cNvPr id="32" name="사각형: 둥근 모서리 31">
              <a:extLst>
                <a:ext uri="{FF2B5EF4-FFF2-40B4-BE49-F238E27FC236}">
                  <a16:creationId xmlns:a16="http://schemas.microsoft.com/office/drawing/2014/main" id="{A7A1CFE7-49A2-4406-8DB6-111FC72FAC80}"/>
                </a:ext>
              </a:extLst>
            </p:cNvPr>
            <p:cNvSpPr/>
            <p:nvPr/>
          </p:nvSpPr>
          <p:spPr>
            <a:xfrm>
              <a:off x="8910728" y="749339"/>
              <a:ext cx="1063877" cy="238381"/>
            </a:xfrm>
            <a:prstGeom prst="roundRect">
              <a:avLst>
                <a:gd name="adj" fmla="val 919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ysClr val="windowText" lastClr="000000"/>
                  </a:solidFill>
                </a:rPr>
                <a:t>Softmax</a:t>
              </a:r>
              <a:endParaRPr lang="ko-KR" altLang="en-US" sz="1100" dirty="0">
                <a:solidFill>
                  <a:sysClr val="windowText" lastClr="000000"/>
                </a:solidFill>
              </a:endParaRPr>
            </a:p>
          </p:txBody>
        </p:sp>
        <p:cxnSp>
          <p:nvCxnSpPr>
            <p:cNvPr id="33" name="직선 화살표 연결선 32">
              <a:extLst>
                <a:ext uri="{FF2B5EF4-FFF2-40B4-BE49-F238E27FC236}">
                  <a16:creationId xmlns:a16="http://schemas.microsoft.com/office/drawing/2014/main" id="{538FF812-84A7-44C1-8F89-F59F980EA755}"/>
                </a:ext>
              </a:extLst>
            </p:cNvPr>
            <p:cNvCxnSpPr>
              <a:cxnSpLocks/>
            </p:cNvCxnSpPr>
            <p:nvPr/>
          </p:nvCxnSpPr>
          <p:spPr>
            <a:xfrm>
              <a:off x="9442667" y="1040165"/>
              <a:ext cx="0" cy="24224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A16C89D7-5E43-4302-AB5E-EA6AE42DFA74}"/>
                </a:ext>
              </a:extLst>
            </p:cNvPr>
            <p:cNvCxnSpPr>
              <a:cxnSpLocks/>
            </p:cNvCxnSpPr>
            <p:nvPr/>
          </p:nvCxnSpPr>
          <p:spPr>
            <a:xfrm>
              <a:off x="9404582" y="506379"/>
              <a:ext cx="0" cy="24224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DE16800-CF56-444C-AA4D-B012161940BC}"/>
                </a:ext>
              </a:extLst>
            </p:cNvPr>
            <p:cNvSpPr txBox="1"/>
            <p:nvPr/>
          </p:nvSpPr>
          <p:spPr>
            <a:xfrm>
              <a:off x="8761368" y="-3158"/>
              <a:ext cx="1275887" cy="523220"/>
            </a:xfrm>
            <a:prstGeom prst="rect">
              <a:avLst/>
            </a:prstGeom>
            <a:noFill/>
          </p:spPr>
          <p:txBody>
            <a:bodyPr wrap="square" rtlCol="0">
              <a:spAutoFit/>
            </a:bodyPr>
            <a:lstStyle/>
            <a:p>
              <a:pPr algn="ctr"/>
              <a:r>
                <a:rPr lang="en-US" altLang="ko-KR" sz="1400" dirty="0"/>
                <a:t>Output Probability</a:t>
              </a:r>
              <a:endParaRPr lang="ko-KR" altLang="en-US" sz="1400" dirty="0"/>
            </a:p>
          </p:txBody>
        </p:sp>
        <p:cxnSp>
          <p:nvCxnSpPr>
            <p:cNvPr id="36" name="직선 화살표 연결선 63">
              <a:extLst>
                <a:ext uri="{FF2B5EF4-FFF2-40B4-BE49-F238E27FC236}">
                  <a16:creationId xmlns:a16="http://schemas.microsoft.com/office/drawing/2014/main" id="{C96D0316-DBB0-44EF-AF56-09AE05B0040F}"/>
                </a:ext>
              </a:extLst>
            </p:cNvPr>
            <p:cNvCxnSpPr>
              <a:cxnSpLocks/>
              <a:endCxn id="21" idx="0"/>
            </p:cNvCxnSpPr>
            <p:nvPr/>
          </p:nvCxnSpPr>
          <p:spPr>
            <a:xfrm rot="5400000" flipH="1">
              <a:off x="7957279" y="2451860"/>
              <a:ext cx="671709" cy="1728989"/>
            </a:xfrm>
            <a:prstGeom prst="bentConnector5">
              <a:avLst>
                <a:gd name="adj1" fmla="val -34033"/>
                <a:gd name="adj2" fmla="val 42172"/>
                <a:gd name="adj3" fmla="val 134033"/>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E09DFF9A-909E-46CE-B4CD-1E66E7F8C0CB}"/>
                </a:ext>
              </a:extLst>
            </p:cNvPr>
            <p:cNvCxnSpPr>
              <a:cxnSpLocks/>
              <a:stCxn id="28" idx="2"/>
              <a:endCxn id="11" idx="0"/>
            </p:cNvCxnSpPr>
            <p:nvPr/>
          </p:nvCxnSpPr>
          <p:spPr>
            <a:xfrm>
              <a:off x="9399313" y="4945815"/>
              <a:ext cx="5255" cy="25260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554FA26-CCAE-4043-832D-4C6A0AD67FF1}"/>
                </a:ext>
              </a:extLst>
            </p:cNvPr>
            <p:cNvSpPr txBox="1"/>
            <p:nvPr/>
          </p:nvSpPr>
          <p:spPr>
            <a:xfrm>
              <a:off x="10232568" y="4966882"/>
              <a:ext cx="1370308" cy="646331"/>
            </a:xfrm>
            <a:prstGeom prst="rect">
              <a:avLst/>
            </a:prstGeom>
            <a:noFill/>
          </p:spPr>
          <p:txBody>
            <a:bodyPr wrap="square" rtlCol="0">
              <a:spAutoFit/>
            </a:bodyPr>
            <a:lstStyle/>
            <a:p>
              <a:r>
                <a:rPr lang="en-US" altLang="ko-KR" dirty="0"/>
                <a:t>Positional Encoding</a:t>
              </a:r>
              <a:endParaRPr lang="ko-KR" altLang="en-US" dirty="0"/>
            </a:p>
          </p:txBody>
        </p:sp>
        <p:cxnSp>
          <p:nvCxnSpPr>
            <p:cNvPr id="39" name="직선 화살표 연결선 38">
              <a:extLst>
                <a:ext uri="{FF2B5EF4-FFF2-40B4-BE49-F238E27FC236}">
                  <a16:creationId xmlns:a16="http://schemas.microsoft.com/office/drawing/2014/main" id="{7051954C-C8FC-4D7B-92E9-67246E6588EC}"/>
                </a:ext>
              </a:extLst>
            </p:cNvPr>
            <p:cNvCxnSpPr>
              <a:cxnSpLocks/>
              <a:stCxn id="9" idx="2"/>
              <a:endCxn id="40" idx="3"/>
            </p:cNvCxnSpPr>
            <p:nvPr/>
          </p:nvCxnSpPr>
          <p:spPr>
            <a:xfrm flipH="1" flipV="1">
              <a:off x="6558085" y="5290782"/>
              <a:ext cx="759066" cy="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F09674-14E2-4CCC-98F0-0E0F6E977F2A}"/>
                </a:ext>
              </a:extLst>
            </p:cNvPr>
            <p:cNvSpPr txBox="1"/>
            <p:nvPr/>
          </p:nvSpPr>
          <p:spPr>
            <a:xfrm>
              <a:off x="5187777" y="4967616"/>
              <a:ext cx="1370308" cy="646331"/>
            </a:xfrm>
            <a:prstGeom prst="rect">
              <a:avLst/>
            </a:prstGeom>
            <a:noFill/>
          </p:spPr>
          <p:txBody>
            <a:bodyPr wrap="square" rtlCol="0">
              <a:spAutoFit/>
            </a:bodyPr>
            <a:lstStyle/>
            <a:p>
              <a:r>
                <a:rPr lang="en-US" altLang="ko-KR" dirty="0"/>
                <a:t>Positional Encoding</a:t>
              </a:r>
              <a:endParaRPr lang="ko-KR" altLang="en-US" dirty="0"/>
            </a:p>
          </p:txBody>
        </p:sp>
      </p:grpSp>
      <p:cxnSp>
        <p:nvCxnSpPr>
          <p:cNvPr id="41" name="직선 화살표 연결선 40">
            <a:extLst>
              <a:ext uri="{FF2B5EF4-FFF2-40B4-BE49-F238E27FC236}">
                <a16:creationId xmlns:a16="http://schemas.microsoft.com/office/drawing/2014/main" id="{72A04AB1-8D49-4E87-BA22-11BC5FB98ABA}"/>
              </a:ext>
            </a:extLst>
          </p:cNvPr>
          <p:cNvCxnSpPr>
            <a:cxnSpLocks/>
            <a:stCxn id="20" idx="2"/>
            <a:endCxn id="19" idx="0"/>
          </p:cNvCxnSpPr>
          <p:nvPr/>
        </p:nvCxnSpPr>
        <p:spPr>
          <a:xfrm>
            <a:off x="7767392" y="3702519"/>
            <a:ext cx="0" cy="305465"/>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4" name="직선 화살표 연결선 53">
            <a:extLst>
              <a:ext uri="{FF2B5EF4-FFF2-40B4-BE49-F238E27FC236}">
                <a16:creationId xmlns:a16="http://schemas.microsoft.com/office/drawing/2014/main" id="{9066DEBE-A335-4255-A4E0-721F48103B40}"/>
              </a:ext>
            </a:extLst>
          </p:cNvPr>
          <p:cNvCxnSpPr>
            <a:cxnSpLocks/>
            <a:stCxn id="26" idx="2"/>
            <a:endCxn id="25" idx="0"/>
          </p:cNvCxnSpPr>
          <p:nvPr/>
        </p:nvCxnSpPr>
        <p:spPr>
          <a:xfrm>
            <a:off x="9743336" y="2620700"/>
            <a:ext cx="0" cy="305465"/>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7" name="직선 화살표 연결선 63">
            <a:extLst>
              <a:ext uri="{FF2B5EF4-FFF2-40B4-BE49-F238E27FC236}">
                <a16:creationId xmlns:a16="http://schemas.microsoft.com/office/drawing/2014/main" id="{08220351-3131-40C7-9CFB-AF4B1C05AEBE}"/>
              </a:ext>
            </a:extLst>
          </p:cNvPr>
          <p:cNvCxnSpPr>
            <a:cxnSpLocks/>
            <a:stCxn id="24" idx="2"/>
            <a:endCxn id="16" idx="0"/>
          </p:cNvCxnSpPr>
          <p:nvPr/>
        </p:nvCxnSpPr>
        <p:spPr>
          <a:xfrm rot="5400000" flipH="1">
            <a:off x="8342297" y="2271171"/>
            <a:ext cx="826134" cy="1975944"/>
          </a:xfrm>
          <a:prstGeom prst="bentConnector5">
            <a:avLst>
              <a:gd name="adj1" fmla="val -25695"/>
              <a:gd name="adj2" fmla="val 48902"/>
              <a:gd name="adj3" fmla="val 11087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64" name="사각형: 둥근 모서리 63">
            <a:extLst>
              <a:ext uri="{FF2B5EF4-FFF2-40B4-BE49-F238E27FC236}">
                <a16:creationId xmlns:a16="http://schemas.microsoft.com/office/drawing/2014/main" id="{C22B5AC9-330F-444D-9838-2D5D5124B2ED}"/>
              </a:ext>
            </a:extLst>
          </p:cNvPr>
          <p:cNvSpPr/>
          <p:nvPr/>
        </p:nvSpPr>
        <p:spPr>
          <a:xfrm>
            <a:off x="6990855" y="2851741"/>
            <a:ext cx="1542532" cy="2253984"/>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ysClr val="windowText" lastClr="000000"/>
                </a:solidFill>
              </a:rPr>
              <a:t>Encoder</a:t>
            </a:r>
          </a:p>
        </p:txBody>
      </p:sp>
      <p:sp>
        <p:nvSpPr>
          <p:cNvPr id="66" name="사각형: 둥근 모서리 65">
            <a:extLst>
              <a:ext uri="{FF2B5EF4-FFF2-40B4-BE49-F238E27FC236}">
                <a16:creationId xmlns:a16="http://schemas.microsoft.com/office/drawing/2014/main" id="{0BBD8E27-89BA-4333-AD32-ABB5ADE21C3B}"/>
              </a:ext>
            </a:extLst>
          </p:cNvPr>
          <p:cNvSpPr/>
          <p:nvPr/>
        </p:nvSpPr>
        <p:spPr>
          <a:xfrm>
            <a:off x="8977341" y="1751450"/>
            <a:ext cx="1542532" cy="3335804"/>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ysClr val="windowText" lastClr="000000"/>
                </a:solidFill>
              </a:rPr>
              <a:t>Decoder</a:t>
            </a:r>
          </a:p>
        </p:txBody>
      </p:sp>
      <p:sp>
        <p:nvSpPr>
          <p:cNvPr id="67" name="TextBox 66">
            <a:extLst>
              <a:ext uri="{FF2B5EF4-FFF2-40B4-BE49-F238E27FC236}">
                <a16:creationId xmlns:a16="http://schemas.microsoft.com/office/drawing/2014/main" id="{7487FDF9-DCA2-491D-921E-2F87846DD11D}"/>
              </a:ext>
            </a:extLst>
          </p:cNvPr>
          <p:cNvSpPr txBox="1"/>
          <p:nvPr/>
        </p:nvSpPr>
        <p:spPr>
          <a:xfrm>
            <a:off x="838200" y="2009831"/>
            <a:ext cx="3227614" cy="369332"/>
          </a:xfrm>
          <a:prstGeom prst="rect">
            <a:avLst/>
          </a:prstGeom>
          <a:noFill/>
        </p:spPr>
        <p:txBody>
          <a:bodyPr wrap="square" rtlCol="0">
            <a:spAutoFit/>
          </a:bodyPr>
          <a:lstStyle/>
          <a:p>
            <a:r>
              <a:rPr lang="en-US" altLang="ko-KR" b="1" dirty="0"/>
              <a:t>Objective Transformer </a:t>
            </a:r>
            <a:endParaRPr lang="ko-KR" altLang="en-US" b="1" dirty="0"/>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46B7BF58-6BEE-4189-BD16-9C1255ECAE55}"/>
                  </a:ext>
                </a:extLst>
              </p:cNvPr>
              <p:cNvSpPr txBox="1"/>
              <p:nvPr/>
            </p:nvSpPr>
            <p:spPr>
              <a:xfrm>
                <a:off x="790652" y="2512063"/>
                <a:ext cx="3809934" cy="98668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𝑝</m:t>
                      </m:r>
                      <m:d>
                        <m:dPr>
                          <m:endChr m:val="|"/>
                          <m:ctrlPr>
                            <a:rPr lang="en-US" altLang="ko-KR" sz="2400" i="1" smtClean="0">
                              <a:latin typeface="Cambria Math" panose="02040503050406030204" pitchFamily="18" charset="0"/>
                            </a:rPr>
                          </m:ctrlPr>
                        </m:dPr>
                        <m:e>
                          <m:r>
                            <a:rPr lang="en-US" altLang="ko-KR" sz="2400" b="0" i="1" smtClean="0">
                              <a:latin typeface="Cambria Math" panose="02040503050406030204" pitchFamily="18" charset="0"/>
                            </a:rPr>
                            <m:t>𝑦</m:t>
                          </m:r>
                          <m:r>
                            <a:rPr lang="en-US" altLang="ko-KR" sz="2400" b="0" i="1" smtClean="0">
                              <a:latin typeface="Cambria Math" panose="02040503050406030204" pitchFamily="18" charset="0"/>
                            </a:rPr>
                            <m:t> </m:t>
                          </m:r>
                        </m:e>
                      </m:d>
                      <m:r>
                        <a:rPr lang="en-US" altLang="ko-KR" sz="2400" b="0" i="1" smtClean="0">
                          <a:latin typeface="Cambria Math" panose="02040503050406030204" pitchFamily="18" charset="0"/>
                        </a:rPr>
                        <m:t>𝑥</m:t>
                      </m:r>
                      <m:r>
                        <a:rPr lang="en-US" altLang="ko-KR" sz="2400" b="0" i="1" smtClean="0">
                          <a:latin typeface="Cambria Math" panose="02040503050406030204" pitchFamily="18" charset="0"/>
                        </a:rPr>
                        <m:t>)=</m:t>
                      </m:r>
                      <m:nary>
                        <m:naryPr>
                          <m:chr m:val="∏"/>
                          <m:subHide m:val="on"/>
                          <m:supHide m:val="on"/>
                          <m:ctrlPr>
                            <a:rPr lang="en-US" altLang="ko-KR" sz="2400" i="1" smtClean="0">
                              <a:latin typeface="Cambria Math" panose="02040503050406030204" pitchFamily="18" charset="0"/>
                            </a:rPr>
                          </m:ctrlPr>
                        </m:naryPr>
                        <m:sub/>
                        <m:sup/>
                        <m:e>
                          <m:r>
                            <a:rPr lang="en-US" altLang="ko-KR" sz="2400" b="0" i="1" smtClean="0">
                              <a:latin typeface="Cambria Math" panose="02040503050406030204" pitchFamily="18" charset="0"/>
                            </a:rPr>
                            <m:t>𝑝</m:t>
                          </m:r>
                          <m:r>
                            <a:rPr lang="en-US" altLang="ko-KR" sz="2400" b="0" i="1" smtClean="0">
                              <a:latin typeface="Cambria Math" panose="02040503050406030204" pitchFamily="18" charset="0"/>
                            </a:rPr>
                            <m:t>(</m:t>
                          </m:r>
                          <m:sSub>
                            <m:sSubPr>
                              <m:ctrlPr>
                                <a:rPr lang="en-US" altLang="ko-KR" sz="2400" i="1" smtClean="0">
                                  <a:latin typeface="Cambria Math" panose="02040503050406030204" pitchFamily="18" charset="0"/>
                                </a:rPr>
                              </m:ctrlPr>
                            </m:sSubPr>
                            <m:e>
                              <m:r>
                                <a:rPr lang="en-US" altLang="ko-KR" sz="2400" b="0" i="1" smtClean="0">
                                  <a:latin typeface="Cambria Math" panose="02040503050406030204" pitchFamily="18" charset="0"/>
                                </a:rPr>
                                <m:t>𝑦</m:t>
                              </m:r>
                            </m:e>
                            <m:sub>
                              <m:r>
                                <a:rPr lang="en-US" altLang="ko-KR" sz="2400" b="0" i="1" smtClean="0">
                                  <a:latin typeface="Cambria Math" panose="02040503050406030204" pitchFamily="18" charset="0"/>
                                </a:rPr>
                                <m:t>𝑡</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𝑥</m:t>
                          </m:r>
                          <m:r>
                            <a:rPr lang="en-US" altLang="ko-KR" sz="2400" b="0" i="1" smtClean="0">
                              <a:latin typeface="Cambria Math" panose="02040503050406030204" pitchFamily="18" charset="0"/>
                            </a:rPr>
                            <m:t>, </m:t>
                          </m:r>
                          <m:sSub>
                            <m:sSubPr>
                              <m:ctrlPr>
                                <a:rPr lang="en-US" altLang="ko-KR" sz="2400" i="1" smtClean="0">
                                  <a:latin typeface="Cambria Math" panose="02040503050406030204" pitchFamily="18" charset="0"/>
                                </a:rPr>
                              </m:ctrlPr>
                            </m:sSubPr>
                            <m:e>
                              <m:r>
                                <a:rPr lang="en-US" altLang="ko-KR" sz="2400" b="0" i="1" smtClean="0">
                                  <a:latin typeface="Cambria Math" panose="02040503050406030204" pitchFamily="18" charset="0"/>
                                </a:rPr>
                                <m:t>𝑦</m:t>
                              </m:r>
                            </m:e>
                            <m:sub>
                              <m:r>
                                <a:rPr lang="en-US" altLang="ko-KR" sz="2400" b="0" i="1" smtClean="0">
                                  <a:latin typeface="Cambria Math" panose="02040503050406030204" pitchFamily="18" charset="0"/>
                                </a:rPr>
                                <m:t>&lt;</m:t>
                              </m:r>
                              <m:r>
                                <a:rPr lang="en-US" altLang="ko-KR" sz="2400" b="0" i="1" smtClean="0">
                                  <a:latin typeface="Cambria Math" panose="02040503050406030204" pitchFamily="18" charset="0"/>
                                </a:rPr>
                                <m:t>𝑡</m:t>
                              </m:r>
                            </m:sub>
                          </m:sSub>
                        </m:e>
                      </m:nary>
                      <m:r>
                        <a:rPr lang="en-US" altLang="ko-KR" sz="2400" b="0" i="1" smtClean="0">
                          <a:latin typeface="Cambria Math" panose="02040503050406030204" pitchFamily="18" charset="0"/>
                        </a:rPr>
                        <m:t>)</m:t>
                      </m:r>
                    </m:oMath>
                  </m:oMathPara>
                </a14:m>
                <a:endParaRPr lang="ko-KR" altLang="en-US" sz="2400" dirty="0"/>
              </a:p>
            </p:txBody>
          </p:sp>
        </mc:Choice>
        <mc:Fallback>
          <p:sp>
            <p:nvSpPr>
              <p:cNvPr id="46" name="TextBox 45">
                <a:extLst>
                  <a:ext uri="{FF2B5EF4-FFF2-40B4-BE49-F238E27FC236}">
                    <a16:creationId xmlns:a16="http://schemas.microsoft.com/office/drawing/2014/main" id="{46B7BF58-6BEE-4189-BD16-9C1255ECAE55}"/>
                  </a:ext>
                </a:extLst>
              </p:cNvPr>
              <p:cNvSpPr txBox="1">
                <a:spLocks noRot="1" noChangeAspect="1" noMove="1" noResize="1" noEditPoints="1" noAdjustHandles="1" noChangeArrowheads="1" noChangeShapeType="1" noTextEdit="1"/>
              </p:cNvSpPr>
              <p:nvPr/>
            </p:nvSpPr>
            <p:spPr>
              <a:xfrm>
                <a:off x="790652" y="2512063"/>
                <a:ext cx="3809934" cy="986680"/>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9651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4"/>
                                        </p:tgtEl>
                                      </p:cBhvr>
                                    </p:animEffect>
                                    <p:set>
                                      <p:cBhvr>
                                        <p:cTn id="7" dur="1" fill="hold">
                                          <p:stCondLst>
                                            <p:cond delay="499"/>
                                          </p:stCondLst>
                                        </p:cTn>
                                        <p:tgtEl>
                                          <p:spTgt spid="6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6"/>
                                        </p:tgtEl>
                                      </p:cBhvr>
                                    </p:animEffect>
                                    <p:set>
                                      <p:cBhvr>
                                        <p:cTn id="10"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609599" y="267548"/>
            <a:ext cx="10515600" cy="1325563"/>
          </a:xfrm>
        </p:spPr>
        <p:txBody>
          <a:bodyPr>
            <a:normAutofit/>
          </a:bodyPr>
          <a:lstStyle/>
          <a:p>
            <a:r>
              <a:rPr lang="en-US" altLang="ko-KR" sz="3600" dirty="0"/>
              <a:t>Deep Transformer with Latent Depth </a:t>
            </a:r>
            <a:br>
              <a:rPr lang="en-US" altLang="ko-KR" sz="3600" dirty="0"/>
            </a:br>
            <a:r>
              <a:rPr lang="en-US" altLang="ko-KR" sz="3600" dirty="0"/>
              <a:t>Latent Layer Selection</a:t>
            </a:r>
            <a:endParaRPr lang="ko-KR" altLang="en-US" sz="3600"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CE4C2714-969D-4EC7-963D-40C3B37F7DBD}"/>
                  </a:ext>
                </a:extLst>
              </p:cNvPr>
              <p:cNvSpPr>
                <a:spLocks noGrp="1"/>
              </p:cNvSpPr>
              <p:nvPr>
                <p:ph idx="1"/>
              </p:nvPr>
            </p:nvSpPr>
            <p:spPr>
              <a:xfrm>
                <a:off x="450725" y="4779163"/>
                <a:ext cx="3632510" cy="702179"/>
              </a:xfrm>
            </p:spPr>
            <p:txBody>
              <a:bodyPr/>
              <a:lstStyle/>
              <a:p>
                <a:pPr marL="0" indent="0">
                  <a:buNone/>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r>
                          <a:rPr lang="en-US" altLang="ko-KR" b="0" i="1" smtClean="0">
                            <a:latin typeface="Cambria Math" panose="02040503050406030204" pitchFamily="18" charset="0"/>
                          </a:rPr>
                          <m:t>+</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m:t>
                    </m:r>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𝒛</m:t>
                        </m:r>
                      </m:e>
                      <m:sub>
                        <m:r>
                          <a:rPr lang="en-US" altLang="ko-KR" b="1" i="1" smtClean="0">
                            <a:latin typeface="Cambria Math" panose="02040503050406030204" pitchFamily="18" charset="0"/>
                          </a:rPr>
                          <m:t>𝒍</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𝑙</m:t>
                        </m:r>
                      </m:sub>
                    </m:sSub>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e>
                    </m:d>
                  </m:oMath>
                </a14:m>
                <a:r>
                  <a:rPr lang="ko-KR" altLang="en-US" dirty="0"/>
                  <a:t> </a:t>
                </a:r>
              </a:p>
            </p:txBody>
          </p:sp>
        </mc:Choice>
        <mc:Fallback>
          <p:sp>
            <p:nvSpPr>
              <p:cNvPr id="3" name="내용 개체 틀 2">
                <a:extLst>
                  <a:ext uri="{FF2B5EF4-FFF2-40B4-BE49-F238E27FC236}">
                    <a16:creationId xmlns:a16="http://schemas.microsoft.com/office/drawing/2014/main" id="{CE4C2714-969D-4EC7-963D-40C3B37F7DBD}"/>
                  </a:ext>
                </a:extLst>
              </p:cNvPr>
              <p:cNvSpPr>
                <a:spLocks noGrp="1" noRot="1" noChangeAspect="1" noMove="1" noResize="1" noEditPoints="1" noAdjustHandles="1" noChangeArrowheads="1" noChangeShapeType="1" noTextEdit="1"/>
              </p:cNvSpPr>
              <p:nvPr>
                <p:ph idx="1"/>
              </p:nvPr>
            </p:nvSpPr>
            <p:spPr>
              <a:xfrm>
                <a:off x="450725" y="4779163"/>
                <a:ext cx="3632510" cy="702179"/>
              </a:xfrm>
              <a:blipFill>
                <a:blip r:embed="rId2"/>
                <a:stretch>
                  <a:fillRect/>
                </a:stretch>
              </a:blipFill>
            </p:spPr>
            <p:txBody>
              <a:bodyPr/>
              <a:lstStyle/>
              <a:p>
                <a:r>
                  <a:rPr lang="ko-KR" altLang="en-US">
                    <a:noFill/>
                  </a:rPr>
                  <a:t> </a:t>
                </a:r>
              </a:p>
            </p:txBody>
          </p:sp>
        </mc:Fallback>
      </mc:AlternateContent>
      <p:sp>
        <p:nvSpPr>
          <p:cNvPr id="4" name="사각형: 둥근 모서리 3">
            <a:extLst>
              <a:ext uri="{FF2B5EF4-FFF2-40B4-BE49-F238E27FC236}">
                <a16:creationId xmlns:a16="http://schemas.microsoft.com/office/drawing/2014/main" id="{4C0D6C79-5367-41E5-83BF-CA2A7A04241B}"/>
              </a:ext>
            </a:extLst>
          </p:cNvPr>
          <p:cNvSpPr/>
          <p:nvPr/>
        </p:nvSpPr>
        <p:spPr>
          <a:xfrm>
            <a:off x="8393340" y="4267152"/>
            <a:ext cx="2326821" cy="644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Transformer Layer</a:t>
            </a:r>
            <a:endParaRPr lang="ko-KR" altLang="en-US" dirty="0"/>
          </a:p>
        </p:txBody>
      </p:sp>
      <p:sp>
        <p:nvSpPr>
          <p:cNvPr id="5" name="사각형: 둥근 모서리 4">
            <a:extLst>
              <a:ext uri="{FF2B5EF4-FFF2-40B4-BE49-F238E27FC236}">
                <a16:creationId xmlns:a16="http://schemas.microsoft.com/office/drawing/2014/main" id="{D1CFDD67-AB4C-4BF1-9FDF-EF74D4DC3305}"/>
              </a:ext>
            </a:extLst>
          </p:cNvPr>
          <p:cNvSpPr/>
          <p:nvPr/>
        </p:nvSpPr>
        <p:spPr>
          <a:xfrm>
            <a:off x="8386366" y="2812788"/>
            <a:ext cx="2326821" cy="644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Transformer Layer</a:t>
            </a:r>
            <a:endParaRPr lang="ko-KR" altLang="en-US" dirty="0"/>
          </a:p>
        </p:txBody>
      </p:sp>
      <p:cxnSp>
        <p:nvCxnSpPr>
          <p:cNvPr id="8" name="직선 화살표 연결선 7">
            <a:extLst>
              <a:ext uri="{FF2B5EF4-FFF2-40B4-BE49-F238E27FC236}">
                <a16:creationId xmlns:a16="http://schemas.microsoft.com/office/drawing/2014/main" id="{16E56B1F-EF21-429E-9ABA-B4EE0CF5AD08}"/>
              </a:ext>
            </a:extLst>
          </p:cNvPr>
          <p:cNvCxnSpPr>
            <a:cxnSpLocks/>
            <a:endCxn id="4" idx="2"/>
          </p:cNvCxnSpPr>
          <p:nvPr/>
        </p:nvCxnSpPr>
        <p:spPr>
          <a:xfrm flipV="1">
            <a:off x="9556751" y="4912130"/>
            <a:ext cx="0" cy="64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09C264EF-22F4-41FF-8040-8D39792AFFEB}"/>
              </a:ext>
            </a:extLst>
          </p:cNvPr>
          <p:cNvCxnSpPr>
            <a:cxnSpLocks/>
            <a:stCxn id="4" idx="0"/>
            <a:endCxn id="15" idx="4"/>
          </p:cNvCxnSpPr>
          <p:nvPr/>
        </p:nvCxnSpPr>
        <p:spPr>
          <a:xfrm flipH="1" flipV="1">
            <a:off x="9549778" y="3938017"/>
            <a:ext cx="6973" cy="329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연결선: 꺾임 26">
            <a:extLst>
              <a:ext uri="{FF2B5EF4-FFF2-40B4-BE49-F238E27FC236}">
                <a16:creationId xmlns:a16="http://schemas.microsoft.com/office/drawing/2014/main" id="{E232EB1E-C416-4D37-9DA4-EDF586C5B2F5}"/>
              </a:ext>
            </a:extLst>
          </p:cNvPr>
          <p:cNvCxnSpPr>
            <a:cxnSpLocks/>
            <a:stCxn id="4" idx="2"/>
            <a:endCxn id="15" idx="2"/>
          </p:cNvCxnSpPr>
          <p:nvPr/>
        </p:nvCxnSpPr>
        <p:spPr>
          <a:xfrm rot="5400000" flipH="1">
            <a:off x="8982697" y="4338076"/>
            <a:ext cx="1056628" cy="91480"/>
          </a:xfrm>
          <a:prstGeom prst="bentConnector4">
            <a:avLst>
              <a:gd name="adj1" fmla="val -21635"/>
              <a:gd name="adj2" fmla="val 1521656"/>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14C951CE-1366-46A8-B2C2-669B41492908}"/>
                  </a:ext>
                </a:extLst>
              </p:cNvPr>
              <p:cNvSpPr txBox="1"/>
              <p:nvPr/>
            </p:nvSpPr>
            <p:spPr>
              <a:xfrm>
                <a:off x="306309" y="2499053"/>
                <a:ext cx="3339188"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𝑥</m:t>
                          </m:r>
                        </m:e>
                        <m:sub>
                          <m:r>
                            <a:rPr lang="en-US" altLang="ko-KR" sz="2800" b="0" i="1" smtClean="0">
                              <a:latin typeface="Cambria Math" panose="02040503050406030204" pitchFamily="18" charset="0"/>
                            </a:rPr>
                            <m:t>𝑙</m:t>
                          </m:r>
                          <m:r>
                            <a:rPr lang="en-US" altLang="ko-KR" sz="2800" b="0" i="1" smtClean="0">
                              <a:latin typeface="Cambria Math" panose="02040503050406030204" pitchFamily="18" charset="0"/>
                            </a:rPr>
                            <m:t>+</m:t>
                          </m:r>
                          <m:r>
                            <a:rPr lang="en-US" altLang="ko-KR" sz="2800" b="0" i="1" smtClean="0">
                              <a:latin typeface="Cambria Math" panose="02040503050406030204" pitchFamily="18" charset="0"/>
                            </a:rPr>
                            <m:t>1</m:t>
                          </m:r>
                        </m:sub>
                      </m:sSub>
                      <m:r>
                        <a:rPr lang="en-US" altLang="ko-KR" sz="2800" b="0" i="1" smtClean="0">
                          <a:latin typeface="Cambria Math" panose="02040503050406030204" pitchFamily="18" charset="0"/>
                        </a:rPr>
                        <m:t>=</m:t>
                      </m:r>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𝑥</m:t>
                          </m:r>
                        </m:e>
                        <m:sub>
                          <m:r>
                            <a:rPr lang="en-US" altLang="ko-KR" sz="2800" b="0" i="1" smtClean="0">
                              <a:latin typeface="Cambria Math" panose="02040503050406030204" pitchFamily="18" charset="0"/>
                            </a:rPr>
                            <m:t>𝑙</m:t>
                          </m:r>
                        </m:sub>
                      </m:sSub>
                      <m:r>
                        <a:rPr lang="en-US" altLang="ko-KR" sz="2800" b="0" i="1" smtClean="0">
                          <a:latin typeface="Cambria Math" panose="02040503050406030204" pitchFamily="18" charset="0"/>
                        </a:rPr>
                        <m:t>+</m:t>
                      </m:r>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𝐹</m:t>
                          </m:r>
                        </m:e>
                        <m:sub>
                          <m:r>
                            <a:rPr lang="en-US" altLang="ko-KR" sz="2800" b="0" i="1" smtClean="0">
                              <a:latin typeface="Cambria Math" panose="02040503050406030204" pitchFamily="18" charset="0"/>
                            </a:rPr>
                            <m:t>𝑙</m:t>
                          </m:r>
                        </m:sub>
                      </m:sSub>
                      <m:d>
                        <m:dPr>
                          <m:ctrlPr>
                            <a:rPr lang="en-US" altLang="ko-KR" sz="2800" b="0" i="1" smtClean="0">
                              <a:latin typeface="Cambria Math" panose="02040503050406030204" pitchFamily="18" charset="0"/>
                            </a:rPr>
                          </m:ctrlPr>
                        </m:dPr>
                        <m:e>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𝑥</m:t>
                              </m:r>
                            </m:e>
                            <m:sub>
                              <m:r>
                                <a:rPr lang="en-US" altLang="ko-KR" sz="2800" b="0" i="1" smtClean="0">
                                  <a:latin typeface="Cambria Math" panose="02040503050406030204" pitchFamily="18" charset="0"/>
                                </a:rPr>
                                <m:t>𝑙</m:t>
                              </m:r>
                            </m:sub>
                          </m:sSub>
                        </m:e>
                      </m:d>
                    </m:oMath>
                  </m:oMathPara>
                </a14:m>
                <a:endParaRPr lang="ko-KR" altLang="en-US" sz="2800" dirty="0"/>
              </a:p>
            </p:txBody>
          </p:sp>
        </mc:Choice>
        <mc:Fallback>
          <p:sp>
            <p:nvSpPr>
              <p:cNvPr id="48" name="TextBox 47">
                <a:extLst>
                  <a:ext uri="{FF2B5EF4-FFF2-40B4-BE49-F238E27FC236}">
                    <a16:creationId xmlns:a16="http://schemas.microsoft.com/office/drawing/2014/main" id="{14C951CE-1366-46A8-B2C2-669B41492908}"/>
                  </a:ext>
                </a:extLst>
              </p:cNvPr>
              <p:cNvSpPr txBox="1">
                <a:spLocks noRot="1" noChangeAspect="1" noMove="1" noResize="1" noEditPoints="1" noAdjustHandles="1" noChangeArrowheads="1" noChangeShapeType="1" noTextEdit="1"/>
              </p:cNvSpPr>
              <p:nvPr/>
            </p:nvSpPr>
            <p:spPr>
              <a:xfrm>
                <a:off x="306309" y="2499053"/>
                <a:ext cx="3339188" cy="523220"/>
              </a:xfrm>
              <a:prstGeom prst="rect">
                <a:avLst/>
              </a:prstGeom>
              <a:blipFill>
                <a:blip r:embed="rId3"/>
                <a:stretch>
                  <a:fillRect/>
                </a:stretch>
              </a:blipFill>
            </p:spPr>
            <p:txBody>
              <a:bodyPr/>
              <a:lstStyle/>
              <a:p>
                <a:r>
                  <a:rPr lang="ko-KR" altLang="en-US">
                    <a:noFill/>
                  </a:rPr>
                  <a:t> </a:t>
                </a:r>
              </a:p>
            </p:txBody>
          </p:sp>
        </mc:Fallback>
      </mc:AlternateContent>
      <p:sp>
        <p:nvSpPr>
          <p:cNvPr id="49" name="TextBox 48">
            <a:extLst>
              <a:ext uri="{FF2B5EF4-FFF2-40B4-BE49-F238E27FC236}">
                <a16:creationId xmlns:a16="http://schemas.microsoft.com/office/drawing/2014/main" id="{46D5D510-83C9-4880-A382-0D5893528E20}"/>
              </a:ext>
            </a:extLst>
          </p:cNvPr>
          <p:cNvSpPr txBox="1"/>
          <p:nvPr/>
        </p:nvSpPr>
        <p:spPr>
          <a:xfrm>
            <a:off x="484132" y="2008409"/>
            <a:ext cx="1534886" cy="369332"/>
          </a:xfrm>
          <a:prstGeom prst="rect">
            <a:avLst/>
          </a:prstGeom>
          <a:solidFill>
            <a:srgbClr val="FFFF00"/>
          </a:solidFill>
        </p:spPr>
        <p:txBody>
          <a:bodyPr wrap="square" rtlCol="0">
            <a:spAutoFit/>
          </a:bodyPr>
          <a:lstStyle/>
          <a:p>
            <a:r>
              <a:rPr lang="en-US" altLang="ko-KR" b="1" dirty="0"/>
              <a:t>Transformer</a:t>
            </a:r>
            <a:endParaRPr lang="ko-KR" altLang="en-US" b="1" dirty="0"/>
          </a:p>
        </p:txBody>
      </p:sp>
      <p:sp>
        <p:nvSpPr>
          <p:cNvPr id="50" name="TextBox 49">
            <a:extLst>
              <a:ext uri="{FF2B5EF4-FFF2-40B4-BE49-F238E27FC236}">
                <a16:creationId xmlns:a16="http://schemas.microsoft.com/office/drawing/2014/main" id="{707D49A9-3B57-43D6-A4E8-B0F54584F902}"/>
              </a:ext>
            </a:extLst>
          </p:cNvPr>
          <p:cNvSpPr txBox="1"/>
          <p:nvPr/>
        </p:nvSpPr>
        <p:spPr>
          <a:xfrm>
            <a:off x="484132" y="4100564"/>
            <a:ext cx="2170563" cy="646331"/>
          </a:xfrm>
          <a:prstGeom prst="rect">
            <a:avLst/>
          </a:prstGeom>
          <a:solidFill>
            <a:srgbClr val="FFFF00"/>
          </a:solidFill>
        </p:spPr>
        <p:txBody>
          <a:bodyPr wrap="square" rtlCol="0">
            <a:spAutoFit/>
          </a:bodyPr>
          <a:lstStyle/>
          <a:p>
            <a:r>
              <a:rPr lang="en-US" altLang="ko-KR" b="1" dirty="0"/>
              <a:t>Transformer</a:t>
            </a:r>
            <a:br>
              <a:rPr lang="en-US" altLang="ko-KR" b="1" dirty="0"/>
            </a:br>
            <a:r>
              <a:rPr lang="en-US" altLang="ko-KR" b="1" dirty="0"/>
              <a:t>with latent depth</a:t>
            </a:r>
            <a:endParaRPr lang="ko-KR" altLang="en-US" b="1" dirty="0"/>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FFB29977-CF32-4D27-AEAA-A84C9B88D796}"/>
                  </a:ext>
                </a:extLst>
              </p:cNvPr>
              <p:cNvSpPr txBox="1"/>
              <p:nvPr/>
            </p:nvSpPr>
            <p:spPr>
              <a:xfrm>
                <a:off x="3913190" y="4779163"/>
                <a:ext cx="4026351" cy="92339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𝑙</m:t>
                          </m:r>
                        </m:sub>
                      </m:sSub>
                      <m:r>
                        <a:rPr lang="en-US" altLang="ko-KR" i="1">
                          <a:latin typeface="Cambria Math" panose="02040503050406030204" pitchFamily="18" charset="0"/>
                        </a:rPr>
                        <m:t>~</m:t>
                      </m:r>
                      <m:r>
                        <a:rPr lang="en-US" altLang="ko-KR" i="1">
                          <a:latin typeface="Cambria Math" panose="02040503050406030204" pitchFamily="18" charset="0"/>
                        </a:rPr>
                        <m:t>𝑝</m:t>
                      </m:r>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r>
                        <a:rPr lang="en-US" altLang="ko-KR" i="1">
                          <a:latin typeface="Cambria Math" panose="02040503050406030204" pitchFamily="18" charset="0"/>
                        </a:rPr>
                        <m:t>𝑙</m:t>
                      </m:r>
                      <m:r>
                        <a:rPr lang="en-US" altLang="ko-KR" i="1">
                          <a:latin typeface="Cambria Math" panose="02040503050406030204" pitchFamily="18" charset="0"/>
                        </a:rPr>
                        <m:t>)</m:t>
                      </m:r>
                    </m:oMath>
                    <m:oMath xmlns:m="http://schemas.openxmlformats.org/officeDocument/2006/math">
                      <m:r>
                        <a:rPr lang="en-US" altLang="ko-KR" b="0" i="1" smtClean="0">
                          <a:latin typeface="Cambria Math" panose="02040503050406030204" pitchFamily="18" charset="0"/>
                        </a:rPr>
                        <m:t>𝑙</m:t>
                      </m:r>
                      <m:r>
                        <a:rPr lang="en-US" altLang="ko-KR" b="0" i="1" smtClean="0">
                          <a:latin typeface="Cambria Math" panose="02040503050406030204" pitchFamily="18" charset="0"/>
                        </a:rPr>
                        <m:t>=</m:t>
                      </m:r>
                      <m:r>
                        <a:rPr lang="en-US" altLang="ko-KR" b="0" i="1" smtClean="0">
                          <a:latin typeface="Cambria Math" panose="02040503050406030204" pitchFamily="18" charset="0"/>
                        </a:rPr>
                        <m:t>0</m:t>
                      </m:r>
                      <m:r>
                        <a:rPr lang="en-US" altLang="ko-KR" b="0" i="1" smtClean="0">
                          <a:latin typeface="Cambria Math" panose="02040503050406030204" pitchFamily="18" charset="0"/>
                        </a:rPr>
                        <m:t>,…,</m:t>
                      </m:r>
                      <m:r>
                        <a:rPr lang="en-US" altLang="ko-KR" b="0" i="1" smtClean="0">
                          <a:latin typeface="Cambria Math" panose="02040503050406030204" pitchFamily="18" charset="0"/>
                        </a:rPr>
                        <m:t>𝐿</m:t>
                      </m:r>
                      <m:r>
                        <a:rPr lang="en-US" altLang="ko-KR" b="0" i="1" smtClean="0">
                          <a:latin typeface="Cambria Math" panose="02040503050406030204" pitchFamily="18" charset="0"/>
                        </a:rPr>
                        <m:t>−</m:t>
                      </m:r>
                      <m:r>
                        <a:rPr lang="en-US" altLang="ko-KR" b="0" i="1" smtClean="0">
                          <a:latin typeface="Cambria Math" panose="02040503050406030204" pitchFamily="18" charset="0"/>
                        </a:rPr>
                        <m:t>1</m:t>
                      </m:r>
                      <m:r>
                        <a:rPr lang="en-US" altLang="ko-KR" b="0" i="1" smtClean="0">
                          <a:latin typeface="Cambria Math" panose="02040503050406030204" pitchFamily="18" charset="0"/>
                        </a:rPr>
                        <m:t>  </m:t>
                      </m:r>
                    </m:oMath>
                    <m:oMath xmlns:m="http://schemas.openxmlformats.org/officeDocument/2006/math">
                      <m:r>
                        <a:rPr lang="en-US" altLang="ko-KR" b="0" i="1" smtClean="0">
                          <a:latin typeface="Cambria Math" panose="02040503050406030204" pitchFamily="18" charset="0"/>
                        </a:rPr>
                        <m:t>𝑤</m:t>
                      </m:r>
                      <m:r>
                        <a:rPr lang="en-US" altLang="ko-KR" b="0" i="1" smtClean="0">
                          <a:latin typeface="Cambria Math" panose="02040503050406030204" pitchFamily="18" charset="0"/>
                        </a:rPr>
                        <m:t>h</m:t>
                      </m:r>
                      <m:r>
                        <a:rPr lang="en-US" altLang="ko-KR" b="0" i="1" smtClean="0">
                          <a:latin typeface="Cambria Math" panose="02040503050406030204" pitchFamily="18" charset="0"/>
                        </a:rPr>
                        <m:t>𝑒𝑟𝑒</m:t>
                      </m:r>
                      <m:r>
                        <a:rPr lang="en-US" altLang="ko-KR" b="0" i="1" smtClean="0">
                          <a:latin typeface="Cambria Math" panose="02040503050406030204" pitchFamily="18" charset="0"/>
                        </a:rPr>
                        <m:t> </m:t>
                      </m:r>
                      <m:r>
                        <a:rPr lang="en-US" altLang="ko-KR" b="0" i="1" smtClean="0">
                          <a:latin typeface="Cambria Math" panose="02040503050406030204" pitchFamily="18" charset="0"/>
                        </a:rPr>
                        <m:t>𝐿</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𝑡</m:t>
                      </m:r>
                      <m:r>
                        <a:rPr lang="en-US" altLang="ko-KR" b="0" i="1" smtClean="0">
                          <a:latin typeface="Cambria Math" panose="02040503050406030204" pitchFamily="18" charset="0"/>
                        </a:rPr>
                        <m:t>h</m:t>
                      </m:r>
                      <m:r>
                        <a:rPr lang="en-US" altLang="ko-KR" b="0" i="1" smtClean="0">
                          <a:latin typeface="Cambria Math" panose="02040503050406030204" pitchFamily="18" charset="0"/>
                        </a:rPr>
                        <m:t>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𝑑𝑒𝑝𝑡</m:t>
                      </m:r>
                      <m:r>
                        <a:rPr lang="en-US" altLang="ko-KR" b="0" i="1" smtClean="0">
                          <a:latin typeface="Cambria Math" panose="02040503050406030204" pitchFamily="18" charset="0"/>
                        </a:rPr>
                        <m:t>h</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𝑡</m:t>
                      </m:r>
                      <m:r>
                        <a:rPr lang="en-US" altLang="ko-KR" b="0" i="1" smtClean="0">
                          <a:latin typeface="Cambria Math" panose="02040503050406030204" pitchFamily="18" charset="0"/>
                        </a:rPr>
                        <m:t>h</m:t>
                      </m:r>
                      <m:r>
                        <a:rPr lang="en-US" altLang="ko-KR" b="0" i="1" smtClean="0">
                          <a:latin typeface="Cambria Math" panose="02040503050406030204" pitchFamily="18" charset="0"/>
                        </a:rPr>
                        <m:t>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𝑛𝑒𝑡𝑤𝑜𝑟𝑘</m:t>
                      </m:r>
                    </m:oMath>
                  </m:oMathPara>
                </a14:m>
                <a:br>
                  <a:rPr lang="en-US" altLang="ko-KR" dirty="0"/>
                </a:br>
                <a:endParaRPr lang="ko-KR" altLang="en-US" dirty="0"/>
              </a:p>
            </p:txBody>
          </p:sp>
        </mc:Choice>
        <mc:Fallback>
          <p:sp>
            <p:nvSpPr>
              <p:cNvPr id="51" name="TextBox 50">
                <a:extLst>
                  <a:ext uri="{FF2B5EF4-FFF2-40B4-BE49-F238E27FC236}">
                    <a16:creationId xmlns:a16="http://schemas.microsoft.com/office/drawing/2014/main" id="{FFB29977-CF32-4D27-AEAA-A84C9B88D796}"/>
                  </a:ext>
                </a:extLst>
              </p:cNvPr>
              <p:cNvSpPr txBox="1">
                <a:spLocks noRot="1" noChangeAspect="1" noMove="1" noResize="1" noEditPoints="1" noAdjustHandles="1" noChangeArrowheads="1" noChangeShapeType="1" noTextEdit="1"/>
              </p:cNvSpPr>
              <p:nvPr/>
            </p:nvSpPr>
            <p:spPr>
              <a:xfrm>
                <a:off x="3913190" y="4779163"/>
                <a:ext cx="4026351" cy="923394"/>
              </a:xfrm>
              <a:prstGeom prst="rect">
                <a:avLst/>
              </a:prstGeom>
              <a:blipFill>
                <a:blip r:embed="rId4"/>
                <a:stretch>
                  <a:fillRect b="-463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07D874CE-E146-4686-9889-EC3B99FBCB30}"/>
                  </a:ext>
                </a:extLst>
              </p:cNvPr>
              <p:cNvSpPr txBox="1"/>
              <p:nvPr/>
            </p:nvSpPr>
            <p:spPr>
              <a:xfrm>
                <a:off x="-545504" y="3041785"/>
                <a:ext cx="5270500" cy="8476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𝑝</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𝑦</m:t>
                          </m:r>
                        </m:e>
                        <m:e>
                          <m:r>
                            <a:rPr lang="en-US" altLang="ko-KR" sz="2400" b="0" i="1" smtClean="0">
                              <a:latin typeface="Cambria Math" panose="02040503050406030204" pitchFamily="18" charset="0"/>
                            </a:rPr>
                            <m:t>𝑥</m:t>
                          </m:r>
                        </m:e>
                      </m:d>
                      <m:r>
                        <a:rPr lang="en-US" altLang="ko-KR" sz="2400" b="0" i="1" smtClean="0">
                          <a:latin typeface="Cambria Math" panose="02040503050406030204" pitchFamily="18" charset="0"/>
                        </a:rPr>
                        <m:t>=</m:t>
                      </m:r>
                      <m:nary>
                        <m:naryPr>
                          <m:subHide m:val="on"/>
                          <m:supHide m:val="on"/>
                          <m:ctrlPr>
                            <a:rPr lang="en-US" altLang="ko-KR" sz="2400" b="0" i="1" smtClean="0">
                              <a:latin typeface="Cambria Math" panose="02040503050406030204" pitchFamily="18" charset="0"/>
                            </a:rPr>
                          </m:ctrlPr>
                        </m:naryPr>
                        <m:sub/>
                        <m:sup/>
                        <m:e>
                          <m:r>
                            <a:rPr lang="en-US" altLang="ko-KR" sz="2400" b="0" i="1" smtClean="0">
                              <a:latin typeface="Cambria Math" panose="02040503050406030204" pitchFamily="18" charset="0"/>
                            </a:rPr>
                            <m:t>𝑝</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𝑦</m:t>
                              </m:r>
                            </m:e>
                            <m:e>
                              <m:r>
                                <a:rPr lang="en-US" altLang="ko-KR" sz="2400" b="0" i="1" smtClean="0">
                                  <a:latin typeface="Cambria Math" panose="02040503050406030204" pitchFamily="18" charset="0"/>
                                </a:rPr>
                                <m:t>𝑥</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𝜃</m:t>
                              </m:r>
                            </m:e>
                          </m:d>
                          <m:r>
                            <a:rPr lang="en-US" altLang="ko-KR" sz="2400" b="0" i="1" smtClean="0">
                              <a:latin typeface="Cambria Math" panose="02040503050406030204" pitchFamily="18" charset="0"/>
                            </a:rPr>
                            <m:t>𝑑</m:t>
                          </m:r>
                          <m:r>
                            <a:rPr lang="en-US" altLang="ko-KR" sz="2400" b="0" i="1" smtClean="0">
                              <a:latin typeface="Cambria Math" panose="02040503050406030204" pitchFamily="18" charset="0"/>
                            </a:rPr>
                            <m:t>𝜃</m:t>
                          </m:r>
                        </m:e>
                      </m:nary>
                    </m:oMath>
                  </m:oMathPara>
                </a14:m>
                <a:endParaRPr lang="ko-KR" altLang="en-US" sz="2400" dirty="0"/>
              </a:p>
            </p:txBody>
          </p:sp>
        </mc:Choice>
        <mc:Fallback>
          <p:sp>
            <p:nvSpPr>
              <p:cNvPr id="52" name="TextBox 51">
                <a:extLst>
                  <a:ext uri="{FF2B5EF4-FFF2-40B4-BE49-F238E27FC236}">
                    <a16:creationId xmlns:a16="http://schemas.microsoft.com/office/drawing/2014/main" id="{07D874CE-E146-4686-9889-EC3B99FBCB30}"/>
                  </a:ext>
                </a:extLst>
              </p:cNvPr>
              <p:cNvSpPr txBox="1">
                <a:spLocks noRot="1" noChangeAspect="1" noMove="1" noResize="1" noEditPoints="1" noAdjustHandles="1" noChangeArrowheads="1" noChangeShapeType="1" noTextEdit="1"/>
              </p:cNvSpPr>
              <p:nvPr/>
            </p:nvSpPr>
            <p:spPr>
              <a:xfrm>
                <a:off x="-545504" y="3041785"/>
                <a:ext cx="5270500" cy="847604"/>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3C5D840B-9942-452F-B893-340135481EC6}"/>
                  </a:ext>
                </a:extLst>
              </p:cNvPr>
              <p:cNvSpPr txBox="1"/>
              <p:nvPr/>
            </p:nvSpPr>
            <p:spPr>
              <a:xfrm>
                <a:off x="165130" y="5702557"/>
                <a:ext cx="5270500" cy="8476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𝑝</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𝑦</m:t>
                          </m:r>
                        </m:e>
                        <m:e>
                          <m:r>
                            <a:rPr lang="en-US" altLang="ko-KR" sz="2400" b="0" i="1" smtClean="0">
                              <a:latin typeface="Cambria Math" panose="02040503050406030204" pitchFamily="18" charset="0"/>
                            </a:rPr>
                            <m:t>𝑥</m:t>
                          </m:r>
                        </m:e>
                      </m:d>
                      <m:r>
                        <a:rPr lang="en-US" altLang="ko-KR" sz="2400" b="0" i="1" smtClean="0">
                          <a:latin typeface="Cambria Math" panose="02040503050406030204" pitchFamily="18" charset="0"/>
                        </a:rPr>
                        <m:t>=</m:t>
                      </m:r>
                      <m:nary>
                        <m:naryPr>
                          <m:subHide m:val="on"/>
                          <m:supHide m:val="on"/>
                          <m:ctrlPr>
                            <a:rPr lang="en-US" altLang="ko-KR" sz="2400" b="0" i="1" smtClean="0">
                              <a:latin typeface="Cambria Math" panose="02040503050406030204" pitchFamily="18" charset="0"/>
                            </a:rPr>
                          </m:ctrlPr>
                        </m:naryPr>
                        <m:sub/>
                        <m:sup/>
                        <m:e>
                          <m:r>
                            <a:rPr lang="en-US" altLang="ko-KR" sz="2400" b="0" i="1" smtClean="0">
                              <a:latin typeface="Cambria Math" panose="02040503050406030204" pitchFamily="18" charset="0"/>
                            </a:rPr>
                            <m:t>𝑝</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𝑦</m:t>
                              </m:r>
                            </m:e>
                            <m:e>
                              <m:r>
                                <a:rPr lang="en-US" altLang="ko-KR" sz="2400" b="0" i="1" smtClean="0">
                                  <a:latin typeface="Cambria Math" panose="02040503050406030204" pitchFamily="18" charset="0"/>
                                </a:rPr>
                                <m:t>𝑥</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𝜃</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𝑧</m:t>
                              </m:r>
                            </m:e>
                          </m:d>
                          <m:r>
                            <a:rPr lang="en-US" altLang="ko-KR" sz="2400" b="0" i="1" smtClean="0">
                              <a:latin typeface="Cambria Math" panose="02040503050406030204" pitchFamily="18" charset="0"/>
                            </a:rPr>
                            <m:t>𝑝</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𝜃</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𝑧</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𝑑</m:t>
                          </m:r>
                          <m:r>
                            <a:rPr lang="en-US" altLang="ko-KR" sz="2400" b="0" i="1" smtClean="0">
                              <a:latin typeface="Cambria Math" panose="02040503050406030204" pitchFamily="18" charset="0"/>
                            </a:rPr>
                            <m:t>𝜃</m:t>
                          </m:r>
                          <m:r>
                            <a:rPr lang="en-US" altLang="ko-KR" sz="2400" b="0" i="1" smtClean="0">
                              <a:latin typeface="Cambria Math" panose="02040503050406030204" pitchFamily="18" charset="0"/>
                            </a:rPr>
                            <m:t>𝑑𝑧</m:t>
                          </m:r>
                        </m:e>
                      </m:nary>
                    </m:oMath>
                  </m:oMathPara>
                </a14:m>
                <a:endParaRPr lang="ko-KR" altLang="en-US" sz="2400" dirty="0"/>
              </a:p>
            </p:txBody>
          </p:sp>
        </mc:Choice>
        <mc:Fallback>
          <p:sp>
            <p:nvSpPr>
              <p:cNvPr id="53" name="TextBox 52">
                <a:extLst>
                  <a:ext uri="{FF2B5EF4-FFF2-40B4-BE49-F238E27FC236}">
                    <a16:creationId xmlns:a16="http://schemas.microsoft.com/office/drawing/2014/main" id="{3C5D840B-9942-452F-B893-340135481EC6}"/>
                  </a:ext>
                </a:extLst>
              </p:cNvPr>
              <p:cNvSpPr txBox="1">
                <a:spLocks noRot="1" noChangeAspect="1" noMove="1" noResize="1" noEditPoints="1" noAdjustHandles="1" noChangeArrowheads="1" noChangeShapeType="1" noTextEdit="1"/>
              </p:cNvSpPr>
              <p:nvPr/>
            </p:nvSpPr>
            <p:spPr>
              <a:xfrm>
                <a:off x="165130" y="5702557"/>
                <a:ext cx="5270500" cy="847604"/>
              </a:xfrm>
              <a:prstGeom prst="rect">
                <a:avLst/>
              </a:prstGeom>
              <a:blipFill>
                <a:blip r:embed="rId6"/>
                <a:stretch>
                  <a:fillRect/>
                </a:stretch>
              </a:blipFill>
            </p:spPr>
            <p:txBody>
              <a:bodyPr/>
              <a:lstStyle/>
              <a:p>
                <a:r>
                  <a:rPr lang="ko-KR" altLang="en-US">
                    <a:noFill/>
                  </a:rPr>
                  <a:t> </a:t>
                </a:r>
              </a:p>
            </p:txBody>
          </p:sp>
        </mc:Fallback>
      </mc:AlternateContent>
      <p:sp>
        <p:nvSpPr>
          <p:cNvPr id="15" name="순서도: 논리합 14">
            <a:extLst>
              <a:ext uri="{FF2B5EF4-FFF2-40B4-BE49-F238E27FC236}">
                <a16:creationId xmlns:a16="http://schemas.microsoft.com/office/drawing/2014/main" id="{3CB38A7A-6A36-42FB-B644-B07E68223DE9}"/>
              </a:ext>
            </a:extLst>
          </p:cNvPr>
          <p:cNvSpPr/>
          <p:nvPr/>
        </p:nvSpPr>
        <p:spPr>
          <a:xfrm>
            <a:off x="9465271" y="3772987"/>
            <a:ext cx="169013" cy="16503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3" name="직선 화살표 연결선 32">
            <a:extLst>
              <a:ext uri="{FF2B5EF4-FFF2-40B4-BE49-F238E27FC236}">
                <a16:creationId xmlns:a16="http://schemas.microsoft.com/office/drawing/2014/main" id="{0D4732C6-BFD9-4AF6-8BA0-51849648946F}"/>
              </a:ext>
            </a:extLst>
          </p:cNvPr>
          <p:cNvCxnSpPr>
            <a:cxnSpLocks/>
            <a:stCxn id="15" idx="0"/>
            <a:endCxn id="5" idx="2"/>
          </p:cNvCxnSpPr>
          <p:nvPr/>
        </p:nvCxnSpPr>
        <p:spPr>
          <a:xfrm flipH="1" flipV="1">
            <a:off x="9549777" y="3457766"/>
            <a:ext cx="1" cy="315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직선 화살표 연결선 53">
            <a:extLst>
              <a:ext uri="{FF2B5EF4-FFF2-40B4-BE49-F238E27FC236}">
                <a16:creationId xmlns:a16="http://schemas.microsoft.com/office/drawing/2014/main" id="{F01A66C8-1E72-4725-B90D-728B42049003}"/>
              </a:ext>
            </a:extLst>
          </p:cNvPr>
          <p:cNvCxnSpPr>
            <a:cxnSpLocks/>
            <a:stCxn id="5" idx="0"/>
          </p:cNvCxnSpPr>
          <p:nvPr/>
        </p:nvCxnSpPr>
        <p:spPr>
          <a:xfrm flipV="1">
            <a:off x="9549777" y="2499053"/>
            <a:ext cx="6973" cy="31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0FFC371-CBD7-4618-8525-A615E75520B1}"/>
              </a:ext>
            </a:extLst>
          </p:cNvPr>
          <p:cNvSpPr txBox="1"/>
          <p:nvPr/>
        </p:nvSpPr>
        <p:spPr>
          <a:xfrm>
            <a:off x="9305925" y="2022361"/>
            <a:ext cx="1219200" cy="369332"/>
          </a:xfrm>
          <a:prstGeom prst="rect">
            <a:avLst/>
          </a:prstGeom>
          <a:noFill/>
        </p:spPr>
        <p:txBody>
          <a:bodyPr wrap="square" rtlCol="0">
            <a:spAutoFit/>
          </a:bodyPr>
          <a:lstStyle/>
          <a:p>
            <a:r>
              <a:rPr lang="en-US" altLang="ko-KR" dirty="0"/>
              <a:t>…</a:t>
            </a:r>
            <a:endParaRPr lang="ko-KR" altLang="en-US" dirty="0"/>
          </a:p>
        </p:txBody>
      </p:sp>
      <p:sp>
        <p:nvSpPr>
          <p:cNvPr id="55" name="TextBox 54">
            <a:extLst>
              <a:ext uri="{FF2B5EF4-FFF2-40B4-BE49-F238E27FC236}">
                <a16:creationId xmlns:a16="http://schemas.microsoft.com/office/drawing/2014/main" id="{3161250A-4449-4ED8-8E1A-C04E287D0B6B}"/>
              </a:ext>
            </a:extLst>
          </p:cNvPr>
          <p:cNvSpPr txBox="1"/>
          <p:nvPr/>
        </p:nvSpPr>
        <p:spPr>
          <a:xfrm>
            <a:off x="9372600" y="5517891"/>
            <a:ext cx="1219200" cy="369332"/>
          </a:xfrm>
          <a:prstGeom prst="rect">
            <a:avLst/>
          </a:prstGeom>
          <a:noFill/>
        </p:spPr>
        <p:txBody>
          <a:bodyPr wrap="square" rtlCol="0">
            <a:spAutoFit/>
          </a:bodyPr>
          <a:lstStyle/>
          <a:p>
            <a:r>
              <a:rPr lang="en-US" altLang="ko-KR" dirty="0"/>
              <a:t>…</a:t>
            </a:r>
            <a:endParaRPr lang="ko-KR" altLang="en-US" dirty="0"/>
          </a:p>
        </p:txBody>
      </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B62E1E10-0B5F-4908-8C5D-D06332F22BBA}"/>
                  </a:ext>
                </a:extLst>
              </p:cNvPr>
              <p:cNvSpPr txBox="1"/>
              <p:nvPr/>
            </p:nvSpPr>
            <p:spPr>
              <a:xfrm>
                <a:off x="10591800" y="2945962"/>
                <a:ext cx="1219200" cy="3786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𝑙</m:t>
                          </m:r>
                          <m:r>
                            <a:rPr lang="en-US" altLang="ko-KR" b="0" i="1" smtClean="0">
                              <a:latin typeface="Cambria Math" panose="02040503050406030204" pitchFamily="18" charset="0"/>
                            </a:rPr>
                            <m:t>+</m:t>
                          </m:r>
                          <m:r>
                            <a:rPr lang="en-US" altLang="ko-KR" b="0" i="1" smtClean="0">
                              <a:latin typeface="Cambria Math" panose="02040503050406030204" pitchFamily="18" charset="0"/>
                            </a:rPr>
                            <m:t>1</m:t>
                          </m:r>
                        </m:sub>
                      </m:sSub>
                    </m:oMath>
                  </m:oMathPara>
                </a14:m>
                <a:endParaRPr lang="ko-KR" altLang="en-US" dirty="0"/>
              </a:p>
            </p:txBody>
          </p:sp>
        </mc:Choice>
        <mc:Fallback>
          <p:sp>
            <p:nvSpPr>
              <p:cNvPr id="56" name="TextBox 55">
                <a:extLst>
                  <a:ext uri="{FF2B5EF4-FFF2-40B4-BE49-F238E27FC236}">
                    <a16:creationId xmlns:a16="http://schemas.microsoft.com/office/drawing/2014/main" id="{B62E1E10-0B5F-4908-8C5D-D06332F22BBA}"/>
                  </a:ext>
                </a:extLst>
              </p:cNvPr>
              <p:cNvSpPr txBox="1">
                <a:spLocks noRot="1" noChangeAspect="1" noMove="1" noResize="1" noEditPoints="1" noAdjustHandles="1" noChangeArrowheads="1" noChangeShapeType="1" noTextEdit="1"/>
              </p:cNvSpPr>
              <p:nvPr/>
            </p:nvSpPr>
            <p:spPr>
              <a:xfrm>
                <a:off x="10591800" y="2945962"/>
                <a:ext cx="1219200" cy="378630"/>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725A8E0E-EEBF-4522-8428-44A9A0C243BF}"/>
                  </a:ext>
                </a:extLst>
              </p:cNvPr>
              <p:cNvSpPr txBox="1"/>
              <p:nvPr/>
            </p:nvSpPr>
            <p:spPr>
              <a:xfrm>
                <a:off x="10468401" y="4409723"/>
                <a:ext cx="1219200" cy="3786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𝑙</m:t>
                          </m:r>
                        </m:sub>
                      </m:sSub>
                    </m:oMath>
                  </m:oMathPara>
                </a14:m>
                <a:endParaRPr lang="ko-KR" altLang="en-US" dirty="0"/>
              </a:p>
            </p:txBody>
          </p:sp>
        </mc:Choice>
        <mc:Fallback>
          <p:sp>
            <p:nvSpPr>
              <p:cNvPr id="59" name="TextBox 58">
                <a:extLst>
                  <a:ext uri="{FF2B5EF4-FFF2-40B4-BE49-F238E27FC236}">
                    <a16:creationId xmlns:a16="http://schemas.microsoft.com/office/drawing/2014/main" id="{725A8E0E-EEBF-4522-8428-44A9A0C243BF}"/>
                  </a:ext>
                </a:extLst>
              </p:cNvPr>
              <p:cNvSpPr txBox="1">
                <a:spLocks noRot="1" noChangeAspect="1" noMove="1" noResize="1" noEditPoints="1" noAdjustHandles="1" noChangeArrowheads="1" noChangeShapeType="1" noTextEdit="1"/>
              </p:cNvSpPr>
              <p:nvPr/>
            </p:nvSpPr>
            <p:spPr>
              <a:xfrm>
                <a:off x="10468401" y="4409723"/>
                <a:ext cx="1219200" cy="378630"/>
              </a:xfrm>
              <a:prstGeom prst="rect">
                <a:avLst/>
              </a:prstGeom>
              <a:blipFill>
                <a:blip r:embed="rId8"/>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208701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429986" y="340632"/>
            <a:ext cx="10515600" cy="1325563"/>
          </a:xfrm>
        </p:spPr>
        <p:txBody>
          <a:bodyPr/>
          <a:lstStyle/>
          <a:p>
            <a:r>
              <a:rPr lang="en-US" altLang="ko-KR" sz="4400" dirty="0"/>
              <a:t>Deep Transformer with Latent Depth </a:t>
            </a:r>
            <a:br>
              <a:rPr lang="en-US" altLang="ko-KR" sz="4400" dirty="0"/>
            </a:br>
            <a:r>
              <a:rPr lang="en-US" altLang="ko-KR" sz="4400" dirty="0"/>
              <a:t>Latent Layer Selection</a:t>
            </a:r>
            <a:endParaRPr lang="ko-KR" altLang="en-US" dirty="0"/>
          </a:p>
        </p:txBody>
      </p:sp>
      <p:pic>
        <p:nvPicPr>
          <p:cNvPr id="5" name="내용 개체 틀 4">
            <a:extLst>
              <a:ext uri="{FF2B5EF4-FFF2-40B4-BE49-F238E27FC236}">
                <a16:creationId xmlns:a16="http://schemas.microsoft.com/office/drawing/2014/main" id="{EB3B6AF4-FA98-4076-9D63-19900090DC11}"/>
              </a:ext>
            </a:extLst>
          </p:cNvPr>
          <p:cNvPicPr>
            <a:picLocks noGrp="1" noChangeAspect="1"/>
          </p:cNvPicPr>
          <p:nvPr>
            <p:ph idx="1"/>
          </p:nvPr>
        </p:nvPicPr>
        <p:blipFill>
          <a:blip r:embed="rId2"/>
          <a:stretch>
            <a:fillRect/>
          </a:stretch>
        </p:blipFill>
        <p:spPr>
          <a:xfrm>
            <a:off x="922540" y="1697088"/>
            <a:ext cx="9714115" cy="2805104"/>
          </a:xfrm>
        </p:spPr>
      </p:pic>
      <p:pic>
        <p:nvPicPr>
          <p:cNvPr id="4" name="내용 개체 틀 4">
            <a:extLst>
              <a:ext uri="{FF2B5EF4-FFF2-40B4-BE49-F238E27FC236}">
                <a16:creationId xmlns:a16="http://schemas.microsoft.com/office/drawing/2014/main" id="{D332AE05-966C-4063-8C97-FBF79D1AA054}"/>
              </a:ext>
            </a:extLst>
          </p:cNvPr>
          <p:cNvPicPr>
            <a:picLocks noChangeAspect="1"/>
          </p:cNvPicPr>
          <p:nvPr/>
        </p:nvPicPr>
        <p:blipFill>
          <a:blip r:embed="rId3"/>
          <a:stretch>
            <a:fillRect/>
          </a:stretch>
        </p:blipFill>
        <p:spPr>
          <a:xfrm>
            <a:off x="1000125" y="4502192"/>
            <a:ext cx="9714115" cy="2304092"/>
          </a:xfrm>
          <a:prstGeom prst="rect">
            <a:avLst/>
          </a:prstGeom>
        </p:spPr>
      </p:pic>
    </p:spTree>
    <p:extLst>
      <p:ext uri="{BB962C8B-B14F-4D97-AF65-F5344CB8AC3E}">
        <p14:creationId xmlns:p14="http://schemas.microsoft.com/office/powerpoint/2010/main" val="174135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349888" y="52403"/>
            <a:ext cx="10515600" cy="1325563"/>
          </a:xfrm>
        </p:spPr>
        <p:txBody>
          <a:bodyPr/>
          <a:lstStyle/>
          <a:p>
            <a:r>
              <a:rPr lang="en-US" altLang="ko-KR" b="1" dirty="0"/>
              <a:t>Background</a:t>
            </a:r>
            <a:br>
              <a:rPr lang="en-US" altLang="ko-KR" b="1" dirty="0"/>
            </a:br>
            <a:r>
              <a:rPr lang="en-US" altLang="ko-KR" dirty="0"/>
              <a:t>VAE</a:t>
            </a:r>
            <a:endParaRPr lang="ko-KR" altLang="en-US" dirty="0"/>
          </a:p>
        </p:txBody>
      </p:sp>
      <p:sp>
        <p:nvSpPr>
          <p:cNvPr id="4" name="순서도: 수동 연산 3">
            <a:extLst>
              <a:ext uri="{FF2B5EF4-FFF2-40B4-BE49-F238E27FC236}">
                <a16:creationId xmlns:a16="http://schemas.microsoft.com/office/drawing/2014/main" id="{59DD17A4-0A93-4304-83DC-34964123463D}"/>
              </a:ext>
            </a:extLst>
          </p:cNvPr>
          <p:cNvSpPr/>
          <p:nvPr/>
        </p:nvSpPr>
        <p:spPr>
          <a:xfrm rot="16200000">
            <a:off x="5034104" y="1900725"/>
            <a:ext cx="2269672" cy="1000120"/>
          </a:xfrm>
          <a:prstGeom prst="flowChartManualOperat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순서도: 수동 연산 4">
            <a:extLst>
              <a:ext uri="{FF2B5EF4-FFF2-40B4-BE49-F238E27FC236}">
                <a16:creationId xmlns:a16="http://schemas.microsoft.com/office/drawing/2014/main" id="{EAE59D9B-EC91-4175-BA0E-0B5DF33D4546}"/>
              </a:ext>
            </a:extLst>
          </p:cNvPr>
          <p:cNvSpPr/>
          <p:nvPr/>
        </p:nvSpPr>
        <p:spPr>
          <a:xfrm rot="5400000">
            <a:off x="9127810" y="1563947"/>
            <a:ext cx="2269672" cy="1673679"/>
          </a:xfrm>
          <a:prstGeom prst="flowChartManualOperatio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6F84A44D-28F3-49DA-93F8-CEDF82942FE7}"/>
              </a:ext>
            </a:extLst>
          </p:cNvPr>
          <p:cNvSpPr/>
          <p:nvPr/>
        </p:nvSpPr>
        <p:spPr>
          <a:xfrm>
            <a:off x="7669123" y="1661916"/>
            <a:ext cx="604157" cy="147773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rgbClr val="FF0000"/>
                </a:solidFill>
              </a:rPr>
              <a:t>Z</a:t>
            </a:r>
            <a:endParaRPr lang="ko-KR" altLang="en-US" b="1" dirty="0">
              <a:solidFill>
                <a:srgbClr val="FF0000"/>
              </a:solidFill>
            </a:endParaRPr>
          </a:p>
        </p:txBody>
      </p:sp>
      <p:cxnSp>
        <p:nvCxnSpPr>
          <p:cNvPr id="8" name="연결선: 꺾임 7">
            <a:extLst>
              <a:ext uri="{FF2B5EF4-FFF2-40B4-BE49-F238E27FC236}">
                <a16:creationId xmlns:a16="http://schemas.microsoft.com/office/drawing/2014/main" id="{40913EE5-C2BC-40CB-9DE6-D654FFA29336}"/>
              </a:ext>
            </a:extLst>
          </p:cNvPr>
          <p:cNvCxnSpPr>
            <a:cxnSpLocks/>
            <a:stCxn id="4" idx="2"/>
            <a:endCxn id="6" idx="1"/>
          </p:cNvCxnSpPr>
          <p:nvPr/>
        </p:nvCxnSpPr>
        <p:spPr>
          <a:xfrm flipV="1">
            <a:off x="6669000" y="2400784"/>
            <a:ext cx="1000123" cy="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연결선: 꺾임 8">
            <a:extLst>
              <a:ext uri="{FF2B5EF4-FFF2-40B4-BE49-F238E27FC236}">
                <a16:creationId xmlns:a16="http://schemas.microsoft.com/office/drawing/2014/main" id="{24966EA5-7B4A-4BBD-8A1D-3D1268E2D23F}"/>
              </a:ext>
            </a:extLst>
          </p:cNvPr>
          <p:cNvCxnSpPr>
            <a:cxnSpLocks/>
            <a:stCxn id="6" idx="3"/>
            <a:endCxn id="5" idx="2"/>
          </p:cNvCxnSpPr>
          <p:nvPr/>
        </p:nvCxnSpPr>
        <p:spPr>
          <a:xfrm>
            <a:off x="8273280" y="2400784"/>
            <a:ext cx="1152527" cy="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순서도: 수동 연산 12">
            <a:extLst>
              <a:ext uri="{FF2B5EF4-FFF2-40B4-BE49-F238E27FC236}">
                <a16:creationId xmlns:a16="http://schemas.microsoft.com/office/drawing/2014/main" id="{D66D9275-E36C-4C11-8014-C34DBCA9B49E}"/>
              </a:ext>
            </a:extLst>
          </p:cNvPr>
          <p:cNvSpPr/>
          <p:nvPr/>
        </p:nvSpPr>
        <p:spPr>
          <a:xfrm rot="16200000">
            <a:off x="5137381" y="4950505"/>
            <a:ext cx="2269672" cy="1000120"/>
          </a:xfrm>
          <a:prstGeom prst="flowChartManualOperat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순서도: 수동 연산 13">
            <a:extLst>
              <a:ext uri="{FF2B5EF4-FFF2-40B4-BE49-F238E27FC236}">
                <a16:creationId xmlns:a16="http://schemas.microsoft.com/office/drawing/2014/main" id="{49ED8217-F4D0-4EFB-ADC8-4B27DC2D3C1E}"/>
              </a:ext>
            </a:extLst>
          </p:cNvPr>
          <p:cNvSpPr/>
          <p:nvPr/>
        </p:nvSpPr>
        <p:spPr>
          <a:xfrm rot="5400000">
            <a:off x="9231087" y="4613727"/>
            <a:ext cx="2269672" cy="1673679"/>
          </a:xfrm>
          <a:prstGeom prst="flowChartManualOperatio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5CD75117-C8CB-4C8A-A5DA-178D727C7662}"/>
              </a:ext>
            </a:extLst>
          </p:cNvPr>
          <p:cNvSpPr/>
          <p:nvPr/>
        </p:nvSpPr>
        <p:spPr>
          <a:xfrm>
            <a:off x="7829890" y="4253361"/>
            <a:ext cx="546665" cy="69306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Mu</a:t>
            </a:r>
            <a:endParaRPr lang="ko-KR" altLang="en-US" dirty="0">
              <a:solidFill>
                <a:srgbClr val="FF0000"/>
              </a:solidFill>
            </a:endParaRPr>
          </a:p>
        </p:txBody>
      </p:sp>
      <p:cxnSp>
        <p:nvCxnSpPr>
          <p:cNvPr id="16" name="연결선: 꺾임 15">
            <a:extLst>
              <a:ext uri="{FF2B5EF4-FFF2-40B4-BE49-F238E27FC236}">
                <a16:creationId xmlns:a16="http://schemas.microsoft.com/office/drawing/2014/main" id="{FC4B8F34-A6C6-4631-B998-A172BACF6023}"/>
              </a:ext>
            </a:extLst>
          </p:cNvPr>
          <p:cNvCxnSpPr>
            <a:cxnSpLocks/>
            <a:stCxn id="13" idx="2"/>
            <a:endCxn id="15" idx="1"/>
          </p:cNvCxnSpPr>
          <p:nvPr/>
        </p:nvCxnSpPr>
        <p:spPr>
          <a:xfrm flipV="1">
            <a:off x="6772277" y="4599891"/>
            <a:ext cx="1057613" cy="85067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연결선: 꺾임 16">
            <a:extLst>
              <a:ext uri="{FF2B5EF4-FFF2-40B4-BE49-F238E27FC236}">
                <a16:creationId xmlns:a16="http://schemas.microsoft.com/office/drawing/2014/main" id="{E3F7A9F5-65A4-4AB9-92F0-7C56DB5543A1}"/>
              </a:ext>
            </a:extLst>
          </p:cNvPr>
          <p:cNvCxnSpPr>
            <a:cxnSpLocks/>
            <a:stCxn id="15" idx="3"/>
            <a:endCxn id="14" idx="2"/>
          </p:cNvCxnSpPr>
          <p:nvPr/>
        </p:nvCxnSpPr>
        <p:spPr>
          <a:xfrm>
            <a:off x="8376555" y="4599891"/>
            <a:ext cx="1152529" cy="85067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A2434DC-C0DD-41A8-8850-3F10203B5EC4}"/>
              </a:ext>
            </a:extLst>
          </p:cNvPr>
          <p:cNvSpPr txBox="1"/>
          <p:nvPr/>
        </p:nvSpPr>
        <p:spPr>
          <a:xfrm>
            <a:off x="7169061" y="1134809"/>
            <a:ext cx="1574347" cy="369332"/>
          </a:xfrm>
          <a:prstGeom prst="rect">
            <a:avLst/>
          </a:prstGeom>
          <a:noFill/>
        </p:spPr>
        <p:txBody>
          <a:bodyPr wrap="square" rtlCol="0">
            <a:spAutoFit/>
          </a:bodyPr>
          <a:lstStyle/>
          <a:p>
            <a:r>
              <a:rPr lang="en-US" altLang="ko-KR" dirty="0" err="1"/>
              <a:t>AutoEncoder</a:t>
            </a:r>
            <a:r>
              <a:rPr lang="en-US" altLang="ko-KR" dirty="0"/>
              <a:t> </a:t>
            </a:r>
            <a:endParaRPr lang="ko-KR" altLang="en-US" dirty="0"/>
          </a:p>
        </p:txBody>
      </p:sp>
      <p:sp>
        <p:nvSpPr>
          <p:cNvPr id="19" name="TextBox 18">
            <a:extLst>
              <a:ext uri="{FF2B5EF4-FFF2-40B4-BE49-F238E27FC236}">
                <a16:creationId xmlns:a16="http://schemas.microsoft.com/office/drawing/2014/main" id="{9F57B119-B714-447F-8162-86199DBBF21C}"/>
              </a:ext>
            </a:extLst>
          </p:cNvPr>
          <p:cNvSpPr txBox="1"/>
          <p:nvPr/>
        </p:nvSpPr>
        <p:spPr>
          <a:xfrm>
            <a:off x="6675732" y="3676358"/>
            <a:ext cx="2881993" cy="369332"/>
          </a:xfrm>
          <a:prstGeom prst="rect">
            <a:avLst/>
          </a:prstGeom>
          <a:noFill/>
        </p:spPr>
        <p:txBody>
          <a:bodyPr wrap="square" rtlCol="0">
            <a:spAutoFit/>
          </a:bodyPr>
          <a:lstStyle/>
          <a:p>
            <a:r>
              <a:rPr lang="en-US" altLang="ko-KR" dirty="0"/>
              <a:t>Variational </a:t>
            </a:r>
            <a:r>
              <a:rPr lang="en-US" altLang="ko-KR" dirty="0" err="1"/>
              <a:t>AutoEncoder</a:t>
            </a:r>
            <a:r>
              <a:rPr lang="en-US" altLang="ko-KR" dirty="0"/>
              <a:t> </a:t>
            </a:r>
            <a:endParaRPr lang="ko-KR" altLang="en-US" dirty="0"/>
          </a:p>
        </p:txBody>
      </p:sp>
      <p:sp>
        <p:nvSpPr>
          <p:cNvPr id="26" name="직사각형 25">
            <a:extLst>
              <a:ext uri="{FF2B5EF4-FFF2-40B4-BE49-F238E27FC236}">
                <a16:creationId xmlns:a16="http://schemas.microsoft.com/office/drawing/2014/main" id="{8FA7B1C4-30FD-40E7-9539-19801B0C8165}"/>
              </a:ext>
            </a:extLst>
          </p:cNvPr>
          <p:cNvSpPr/>
          <p:nvPr/>
        </p:nvSpPr>
        <p:spPr>
          <a:xfrm>
            <a:off x="7829890" y="5626548"/>
            <a:ext cx="546665" cy="69306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rgbClr val="FF0000"/>
                </a:solidFill>
              </a:rPr>
              <a:t>Var</a:t>
            </a:r>
            <a:endParaRPr lang="ko-KR" altLang="en-US" b="1" dirty="0">
              <a:solidFill>
                <a:srgbClr val="FF0000"/>
              </a:solidFill>
            </a:endParaRPr>
          </a:p>
        </p:txBody>
      </p:sp>
      <p:cxnSp>
        <p:nvCxnSpPr>
          <p:cNvPr id="27" name="연결선: 꺾임 26">
            <a:extLst>
              <a:ext uri="{FF2B5EF4-FFF2-40B4-BE49-F238E27FC236}">
                <a16:creationId xmlns:a16="http://schemas.microsoft.com/office/drawing/2014/main" id="{5BFAC6DD-C57D-45D9-85D7-988D04B8B752}"/>
              </a:ext>
            </a:extLst>
          </p:cNvPr>
          <p:cNvCxnSpPr>
            <a:cxnSpLocks/>
            <a:stCxn id="13" idx="2"/>
            <a:endCxn id="26" idx="1"/>
          </p:cNvCxnSpPr>
          <p:nvPr/>
        </p:nvCxnSpPr>
        <p:spPr>
          <a:xfrm>
            <a:off x="6772277" y="5450565"/>
            <a:ext cx="1057613" cy="52251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71F44809-70C7-413A-9FD2-49CAF72635B6}"/>
              </a:ext>
            </a:extLst>
          </p:cNvPr>
          <p:cNvCxnSpPr>
            <a:cxnSpLocks/>
            <a:stCxn id="26" idx="3"/>
            <a:endCxn id="14" idx="2"/>
          </p:cNvCxnSpPr>
          <p:nvPr/>
        </p:nvCxnSpPr>
        <p:spPr>
          <a:xfrm flipV="1">
            <a:off x="8376555" y="5450567"/>
            <a:ext cx="1152529" cy="52251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연결선: 꺾임 21">
            <a:extLst>
              <a:ext uri="{FF2B5EF4-FFF2-40B4-BE49-F238E27FC236}">
                <a16:creationId xmlns:a16="http://schemas.microsoft.com/office/drawing/2014/main" id="{ACC4EC4F-53F6-486F-8F85-A620EEE832DE}"/>
              </a:ext>
            </a:extLst>
          </p:cNvPr>
          <p:cNvCxnSpPr>
            <a:cxnSpLocks/>
          </p:cNvCxnSpPr>
          <p:nvPr/>
        </p:nvCxnSpPr>
        <p:spPr>
          <a:xfrm>
            <a:off x="4995321" y="2401499"/>
            <a:ext cx="673559" cy="759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4607339A-23FE-4E72-88C5-1C957D2DDCA2}"/>
              </a:ext>
            </a:extLst>
          </p:cNvPr>
          <p:cNvCxnSpPr>
            <a:cxnSpLocks/>
            <a:endCxn id="13" idx="0"/>
          </p:cNvCxnSpPr>
          <p:nvPr/>
        </p:nvCxnSpPr>
        <p:spPr>
          <a:xfrm>
            <a:off x="4944438" y="5450563"/>
            <a:ext cx="827719" cy="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연결선: 꺾임 27">
            <a:extLst>
              <a:ext uri="{FF2B5EF4-FFF2-40B4-BE49-F238E27FC236}">
                <a16:creationId xmlns:a16="http://schemas.microsoft.com/office/drawing/2014/main" id="{92583D58-7739-40AC-8F2C-0B266281611C}"/>
              </a:ext>
            </a:extLst>
          </p:cNvPr>
          <p:cNvCxnSpPr>
            <a:cxnSpLocks/>
          </p:cNvCxnSpPr>
          <p:nvPr/>
        </p:nvCxnSpPr>
        <p:spPr>
          <a:xfrm flipV="1">
            <a:off x="11099486" y="2393186"/>
            <a:ext cx="742626" cy="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연결선: 꺾임 28">
            <a:extLst>
              <a:ext uri="{FF2B5EF4-FFF2-40B4-BE49-F238E27FC236}">
                <a16:creationId xmlns:a16="http://schemas.microsoft.com/office/drawing/2014/main" id="{D7E50F0F-BD8C-4C23-A493-9D088BC888EB}"/>
              </a:ext>
            </a:extLst>
          </p:cNvPr>
          <p:cNvCxnSpPr>
            <a:cxnSpLocks/>
          </p:cNvCxnSpPr>
          <p:nvPr/>
        </p:nvCxnSpPr>
        <p:spPr>
          <a:xfrm flipV="1">
            <a:off x="11202763" y="5450563"/>
            <a:ext cx="742626" cy="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CA51BB6-79D8-40D7-970B-BA114CDD711C}"/>
                  </a:ext>
                </a:extLst>
              </p:cNvPr>
              <p:cNvSpPr txBox="1"/>
              <p:nvPr/>
            </p:nvSpPr>
            <p:spPr>
              <a:xfrm>
                <a:off x="-190382" y="4064378"/>
                <a:ext cx="3623935" cy="72173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𝑝</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𝑥</m:t>
                          </m:r>
                        </m:e>
                      </m:d>
                      <m:r>
                        <a:rPr lang="en-US" altLang="ko-KR" sz="2000" b="0" i="1" smtClean="0">
                          <a:latin typeface="Cambria Math" panose="02040503050406030204" pitchFamily="18" charset="0"/>
                        </a:rPr>
                        <m:t>=</m:t>
                      </m:r>
                      <m:nary>
                        <m:naryPr>
                          <m:subHide m:val="on"/>
                          <m:supHide m:val="on"/>
                          <m:ctrlPr>
                            <a:rPr lang="en-US" altLang="ko-KR" sz="2000" b="0" i="1" smtClean="0">
                              <a:latin typeface="Cambria Math" panose="02040503050406030204" pitchFamily="18" charset="0"/>
                            </a:rPr>
                          </m:ctrlPr>
                        </m:naryPr>
                        <m:sub/>
                        <m:sup/>
                        <m:e>
                          <m:r>
                            <a:rPr lang="en-US" altLang="ko-KR" sz="2000" b="0" i="1" smtClean="0">
                              <a:latin typeface="Cambria Math" panose="02040503050406030204" pitchFamily="18" charset="0"/>
                            </a:rPr>
                            <m:t>𝑝</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𝑥</m:t>
                              </m:r>
                            </m:e>
                            <m:e>
                              <m:r>
                                <a:rPr lang="en-US" altLang="ko-KR" sz="2000" b="0" i="1" smtClean="0">
                                  <a:latin typeface="Cambria Math" panose="02040503050406030204" pitchFamily="18" charset="0"/>
                                </a:rPr>
                                <m:t>𝑧</m:t>
                              </m:r>
                            </m:e>
                          </m:d>
                          <m:r>
                            <a:rPr lang="en-US" altLang="ko-KR" sz="2000" b="0" i="1" smtClean="0">
                              <a:latin typeface="Cambria Math" panose="02040503050406030204" pitchFamily="18" charset="0"/>
                            </a:rPr>
                            <m:t>𝑝</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r>
                            <a:rPr lang="en-US" altLang="ko-KR" sz="2000" b="0" i="1" smtClean="0">
                              <a:latin typeface="Cambria Math" panose="02040503050406030204" pitchFamily="18" charset="0"/>
                            </a:rPr>
                            <m:t>𝑑𝑧</m:t>
                          </m:r>
                          <m:r>
                            <a:rPr lang="en-US" altLang="ko-KR" sz="2000" b="0" i="1" smtClean="0">
                              <a:latin typeface="Cambria Math" panose="02040503050406030204" pitchFamily="18" charset="0"/>
                            </a:rPr>
                            <m:t> </m:t>
                          </m:r>
                        </m:e>
                      </m:nary>
                      <m:r>
                        <a:rPr lang="en-US" altLang="ko-KR" sz="2000" b="0" i="1" smtClean="0">
                          <a:latin typeface="Cambria Math" panose="02040503050406030204" pitchFamily="18" charset="0"/>
                        </a:rPr>
                        <m:t> </m:t>
                      </m:r>
                    </m:oMath>
                  </m:oMathPara>
                </a14:m>
                <a:endParaRPr lang="ko-KR" altLang="en-US" sz="2000" dirty="0"/>
              </a:p>
            </p:txBody>
          </p:sp>
        </mc:Choice>
        <mc:Fallback>
          <p:sp>
            <p:nvSpPr>
              <p:cNvPr id="21" name="TextBox 20">
                <a:extLst>
                  <a:ext uri="{FF2B5EF4-FFF2-40B4-BE49-F238E27FC236}">
                    <a16:creationId xmlns:a16="http://schemas.microsoft.com/office/drawing/2014/main" id="{4CA51BB6-79D8-40D7-970B-BA114CDD711C}"/>
                  </a:ext>
                </a:extLst>
              </p:cNvPr>
              <p:cNvSpPr txBox="1">
                <a:spLocks noRot="1" noChangeAspect="1" noMove="1" noResize="1" noEditPoints="1" noAdjustHandles="1" noChangeArrowheads="1" noChangeShapeType="1" noTextEdit="1"/>
              </p:cNvSpPr>
              <p:nvPr/>
            </p:nvSpPr>
            <p:spPr>
              <a:xfrm>
                <a:off x="-190382" y="4064378"/>
                <a:ext cx="3623935" cy="721736"/>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A5FFCD7C-2DC9-4C9D-BF84-ED26B93F4600}"/>
                  </a:ext>
                </a:extLst>
              </p:cNvPr>
              <p:cNvSpPr txBox="1"/>
              <p:nvPr/>
            </p:nvSpPr>
            <p:spPr>
              <a:xfrm>
                <a:off x="51651" y="4607873"/>
                <a:ext cx="4819529" cy="105317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unc>
                        <m:funcPr>
                          <m:ctrlPr>
                            <a:rPr lang="en-US" altLang="ko-KR" sz="2000" b="0" i="1" smtClean="0">
                              <a:latin typeface="Cambria Math" panose="02040503050406030204" pitchFamily="18" charset="0"/>
                            </a:rPr>
                          </m:ctrlPr>
                        </m:funcPr>
                        <m:fName>
                          <m:r>
                            <m:rPr>
                              <m:sty m:val="p"/>
                            </m:rPr>
                            <a:rPr lang="en-US" altLang="ko-KR" sz="2000" b="0" i="0" smtClean="0">
                              <a:latin typeface="Cambria Math" panose="02040503050406030204" pitchFamily="18" charset="0"/>
                            </a:rPr>
                            <m:t>ln</m:t>
                          </m:r>
                        </m:fName>
                        <m:e>
                          <m:r>
                            <a:rPr lang="en-US" altLang="ko-KR" sz="2000" i="1">
                              <a:latin typeface="Cambria Math" panose="02040503050406030204" pitchFamily="18" charset="0"/>
                            </a:rPr>
                            <m:t>𝑝</m:t>
                          </m:r>
                          <m:d>
                            <m:dPr>
                              <m:ctrlPr>
                                <a:rPr lang="en-US" altLang="ko-KR" sz="2000" i="1">
                                  <a:latin typeface="Cambria Math" panose="02040503050406030204" pitchFamily="18" charset="0"/>
                                </a:rPr>
                              </m:ctrlPr>
                            </m:dPr>
                            <m:e>
                              <m:r>
                                <a:rPr lang="en-US" altLang="ko-KR" sz="2000" i="1">
                                  <a:latin typeface="Cambria Math" panose="02040503050406030204" pitchFamily="18" charset="0"/>
                                </a:rPr>
                                <m:t>𝑥</m:t>
                              </m:r>
                            </m:e>
                          </m:d>
                        </m:e>
                      </m:func>
                      <m:r>
                        <a:rPr lang="en-US" altLang="ko-KR" sz="2000" b="0" i="1" smtClean="0">
                          <a:latin typeface="Cambria Math" panose="02040503050406030204" pitchFamily="18" charset="0"/>
                        </a:rPr>
                        <m:t>=</m:t>
                      </m:r>
                      <m:func>
                        <m:funcPr>
                          <m:ctrlPr>
                            <a:rPr lang="en-US" altLang="ko-KR" sz="2000" b="0" i="1" smtClean="0">
                              <a:latin typeface="Cambria Math" panose="02040503050406030204" pitchFamily="18" charset="0"/>
                            </a:rPr>
                          </m:ctrlPr>
                        </m:funcPr>
                        <m:fName>
                          <m:r>
                            <m:rPr>
                              <m:sty m:val="p"/>
                            </m:rPr>
                            <a:rPr lang="en-US" altLang="ko-KR" sz="2000" b="0" i="0" smtClean="0">
                              <a:latin typeface="Cambria Math" panose="02040503050406030204" pitchFamily="18" charset="0"/>
                            </a:rPr>
                            <m:t>ln</m:t>
                          </m:r>
                        </m:fName>
                        <m:e>
                          <m:nary>
                            <m:naryPr>
                              <m:subHide m:val="on"/>
                              <m:supHide m:val="on"/>
                              <m:ctrlPr>
                                <a:rPr lang="en-US" altLang="ko-KR" sz="2000" i="1">
                                  <a:latin typeface="Cambria Math" panose="02040503050406030204" pitchFamily="18" charset="0"/>
                                </a:rPr>
                              </m:ctrlPr>
                            </m:naryPr>
                            <m:sub/>
                            <m:sup/>
                            <m:e>
                              <m:r>
                                <a:rPr lang="en-US" altLang="ko-KR" sz="2000" i="1">
                                  <a:latin typeface="Cambria Math" panose="02040503050406030204" pitchFamily="18" charset="0"/>
                                </a:rPr>
                                <m:t>𝑝</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𝑥</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𝑧</m:t>
                                  </m:r>
                                </m:e>
                              </m:d>
                              <m:r>
                                <a:rPr lang="en-US" altLang="ko-KR" sz="2000" b="0" i="1" smtClean="0">
                                  <a:latin typeface="Cambria Math" panose="02040503050406030204" pitchFamily="18" charset="0"/>
                                </a:rPr>
                                <m:t>𝑑𝑧</m:t>
                              </m:r>
                              <m:r>
                                <a:rPr lang="en-US" altLang="ko-KR" sz="2000" i="1">
                                  <a:latin typeface="Cambria Math" panose="02040503050406030204" pitchFamily="18" charset="0"/>
                                </a:rPr>
                                <m:t> </m:t>
                              </m:r>
                            </m:e>
                          </m:nary>
                        </m:e>
                      </m:func>
                    </m:oMath>
                    <m:oMath xmlns:m="http://schemas.openxmlformats.org/officeDocument/2006/math">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ea typeface="Cambria Math" panose="02040503050406030204" pitchFamily="18" charset="0"/>
                            </a:rPr>
                          </m:ctrlPr>
                        </m:sSubPr>
                        <m:e>
                          <m:r>
                            <m:rPr>
                              <m:sty m:val="p"/>
                            </m:rPr>
                            <a:rPr lang="el-GR" altLang="ko-KR" sz="2000" b="0" i="1" smtClean="0">
                              <a:latin typeface="Cambria Math" panose="02040503050406030204" pitchFamily="18" charset="0"/>
                              <a:ea typeface="Cambria Math" panose="02040503050406030204" pitchFamily="18" charset="0"/>
                            </a:rPr>
                            <m:t>Ε</m:t>
                          </m:r>
                        </m:e>
                        <m:sub>
                          <m:r>
                            <a:rPr lang="en-US" altLang="ko-KR" sz="2000" b="0" i="1" smtClean="0">
                              <a:latin typeface="Cambria Math" panose="02040503050406030204" pitchFamily="18" charset="0"/>
                              <a:ea typeface="Cambria Math" panose="02040503050406030204" pitchFamily="18" charset="0"/>
                            </a:rPr>
                            <m:t>𝑞</m:t>
                          </m:r>
                          <m:d>
                            <m:dPr>
                              <m:ctrlPr>
                                <a:rPr lang="en-US" altLang="ko-KR" sz="2000" b="0" i="1" smtClean="0">
                                  <a:latin typeface="Cambria Math" panose="02040503050406030204" pitchFamily="18" charset="0"/>
                                  <a:ea typeface="Cambria Math" panose="02040503050406030204" pitchFamily="18" charset="0"/>
                                </a:rPr>
                              </m:ctrlPr>
                            </m:dPr>
                            <m:e>
                              <m:r>
                                <a:rPr lang="en-US" altLang="ko-KR" sz="2000" b="0" i="1" smtClean="0">
                                  <a:latin typeface="Cambria Math" panose="02040503050406030204" pitchFamily="18" charset="0"/>
                                  <a:ea typeface="Cambria Math" panose="02040503050406030204" pitchFamily="18" charset="0"/>
                                </a:rPr>
                                <m:t>𝑧</m:t>
                              </m:r>
                            </m:e>
                            <m:e>
                              <m:r>
                                <a:rPr lang="en-US" altLang="ko-KR" sz="2000" b="0" i="1" smtClean="0">
                                  <a:latin typeface="Cambria Math" panose="02040503050406030204" pitchFamily="18" charset="0"/>
                                  <a:ea typeface="Cambria Math" panose="02040503050406030204" pitchFamily="18" charset="0"/>
                                </a:rPr>
                                <m:t>𝑥</m:t>
                              </m:r>
                            </m:e>
                          </m:d>
                        </m:sub>
                      </m:sSub>
                      <m:r>
                        <a:rPr lang="en-US" altLang="ko-KR" sz="2000" b="0" i="1" smtClean="0">
                          <a:latin typeface="Cambria Math" panose="02040503050406030204" pitchFamily="18" charset="0"/>
                          <a:ea typeface="Cambria Math" panose="02040503050406030204" pitchFamily="18" charset="0"/>
                        </a:rPr>
                        <m:t>[</m:t>
                      </m:r>
                      <m:func>
                        <m:funcPr>
                          <m:ctrlPr>
                            <a:rPr lang="en-US" altLang="ko-KR" sz="2000" b="0" i="1" smtClean="0">
                              <a:latin typeface="Cambria Math" panose="02040503050406030204" pitchFamily="18" charset="0"/>
                              <a:ea typeface="Cambria Math" panose="02040503050406030204" pitchFamily="18" charset="0"/>
                            </a:rPr>
                          </m:ctrlPr>
                        </m:funcPr>
                        <m:fName>
                          <m:r>
                            <m:rPr>
                              <m:sty m:val="p"/>
                            </m:rPr>
                            <a:rPr lang="en-US" altLang="ko-KR" sz="2000" b="0" i="0" smtClean="0">
                              <a:latin typeface="Cambria Math" panose="02040503050406030204" pitchFamily="18" charset="0"/>
                              <a:ea typeface="Cambria Math" panose="02040503050406030204" pitchFamily="18" charset="0"/>
                            </a:rPr>
                            <m:t>ln</m:t>
                          </m:r>
                        </m:fName>
                        <m:e>
                          <m:r>
                            <a:rPr lang="en-US" altLang="ko-KR" sz="2000" b="0" i="1" smtClean="0">
                              <a:latin typeface="Cambria Math" panose="02040503050406030204" pitchFamily="18" charset="0"/>
                              <a:ea typeface="Cambria Math" panose="02040503050406030204" pitchFamily="18" charset="0"/>
                            </a:rPr>
                            <m:t>𝑝</m:t>
                          </m:r>
                          <m:r>
                            <a:rPr lang="en-US" altLang="ko-KR" sz="2000" b="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𝑥</m:t>
                          </m:r>
                          <m:r>
                            <a:rPr lang="en-US" altLang="ko-KR" sz="2000" b="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𝑧</m:t>
                          </m:r>
                          <m:r>
                            <a:rPr lang="en-US" altLang="ko-KR" sz="2000" b="0" i="1" smtClean="0">
                              <a:latin typeface="Cambria Math" panose="02040503050406030204" pitchFamily="18" charset="0"/>
                              <a:ea typeface="Cambria Math" panose="02040503050406030204" pitchFamily="18" charset="0"/>
                            </a:rPr>
                            <m:t>)]</m:t>
                          </m:r>
                        </m:e>
                      </m:func>
                      <m:r>
                        <a:rPr lang="en-US" altLang="ko-KR" sz="2000" b="0" i="1" smtClean="0">
                          <a:latin typeface="Cambria Math" panose="02040503050406030204" pitchFamily="18" charset="0"/>
                          <a:ea typeface="Cambria Math" panose="02040503050406030204" pitchFamily="18" charset="0"/>
                        </a:rPr>
                        <m:t>−</m:t>
                      </m:r>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𝐷</m:t>
                          </m:r>
                        </m:e>
                        <m:sub>
                          <m:r>
                            <a:rPr lang="en-US" altLang="ko-KR" sz="2000" b="0" i="1" smtClean="0">
                              <a:latin typeface="Cambria Math" panose="02040503050406030204" pitchFamily="18" charset="0"/>
                              <a:ea typeface="Cambria Math" panose="02040503050406030204" pitchFamily="18" charset="0"/>
                            </a:rPr>
                            <m:t>𝐾𝐿</m:t>
                          </m:r>
                        </m:sub>
                      </m:sSub>
                      <m:r>
                        <a:rPr lang="en-US" altLang="ko-KR" sz="2000" b="0" i="1" smtClean="0">
                          <a:latin typeface="Cambria Math" panose="02040503050406030204" pitchFamily="18" charset="0"/>
                          <a:ea typeface="Cambria Math" panose="02040503050406030204" pitchFamily="18" charset="0"/>
                        </a:rPr>
                        <m:t>[</m:t>
                      </m:r>
                      <m:r>
                        <a:rPr lang="en-US" altLang="ko-KR" sz="2000" b="1" i="1" smtClean="0">
                          <a:latin typeface="Cambria Math" panose="02040503050406030204" pitchFamily="18" charset="0"/>
                          <a:ea typeface="Cambria Math" panose="02040503050406030204" pitchFamily="18" charset="0"/>
                        </a:rPr>
                        <m:t>𝒒</m:t>
                      </m:r>
                      <m:r>
                        <a:rPr lang="en-US" altLang="ko-KR" sz="2000" b="1" i="1" smtClean="0">
                          <a:latin typeface="Cambria Math" panose="02040503050406030204" pitchFamily="18" charset="0"/>
                          <a:ea typeface="Cambria Math" panose="02040503050406030204" pitchFamily="18" charset="0"/>
                        </a:rPr>
                        <m:t>(</m:t>
                      </m:r>
                      <m:r>
                        <a:rPr lang="en-US" altLang="ko-KR" sz="2000" b="1" i="1" smtClean="0">
                          <a:latin typeface="Cambria Math" panose="02040503050406030204" pitchFamily="18" charset="0"/>
                          <a:ea typeface="Cambria Math" panose="02040503050406030204" pitchFamily="18" charset="0"/>
                        </a:rPr>
                        <m:t>𝒛</m:t>
                      </m:r>
                      <m:r>
                        <a:rPr lang="en-US" altLang="ko-KR" sz="2000" b="1" i="1" smtClean="0">
                          <a:latin typeface="Cambria Math" panose="02040503050406030204" pitchFamily="18" charset="0"/>
                          <a:ea typeface="Cambria Math" panose="02040503050406030204" pitchFamily="18" charset="0"/>
                        </a:rPr>
                        <m:t>|</m:t>
                      </m:r>
                      <m:r>
                        <a:rPr lang="en-US" altLang="ko-KR" sz="2000" b="1" i="1" smtClean="0">
                          <a:latin typeface="Cambria Math" panose="02040503050406030204" pitchFamily="18" charset="0"/>
                          <a:ea typeface="Cambria Math" panose="02040503050406030204" pitchFamily="18" charset="0"/>
                        </a:rPr>
                        <m:t>𝒙</m:t>
                      </m:r>
                      <m:r>
                        <a:rPr lang="en-US" altLang="ko-KR" sz="2000" b="1"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m:t>
                      </m:r>
                      <m:r>
                        <a:rPr lang="en-US" altLang="ko-KR" sz="2000" b="1" i="1" smtClean="0">
                          <a:latin typeface="Cambria Math" panose="02040503050406030204" pitchFamily="18" charset="0"/>
                          <a:ea typeface="Cambria Math" panose="02040503050406030204" pitchFamily="18" charset="0"/>
                        </a:rPr>
                        <m:t>𝒑</m:t>
                      </m:r>
                      <m:d>
                        <m:dPr>
                          <m:ctrlPr>
                            <a:rPr lang="en-US" altLang="ko-KR" sz="2000" b="1" i="1" smtClean="0">
                              <a:latin typeface="Cambria Math" panose="02040503050406030204" pitchFamily="18" charset="0"/>
                              <a:ea typeface="Cambria Math" panose="02040503050406030204" pitchFamily="18" charset="0"/>
                            </a:rPr>
                          </m:ctrlPr>
                        </m:dPr>
                        <m:e>
                          <m:r>
                            <a:rPr lang="en-US" altLang="ko-KR" sz="2000" b="1" i="1" smtClean="0">
                              <a:latin typeface="Cambria Math" panose="02040503050406030204" pitchFamily="18" charset="0"/>
                              <a:ea typeface="Cambria Math" panose="02040503050406030204" pitchFamily="18" charset="0"/>
                            </a:rPr>
                            <m:t>𝒛</m:t>
                          </m:r>
                        </m:e>
                      </m:d>
                      <m:r>
                        <a:rPr lang="en-US" altLang="ko-KR" sz="2000" b="0" i="1" smtClean="0">
                          <a:latin typeface="Cambria Math" panose="02040503050406030204" pitchFamily="18" charset="0"/>
                          <a:ea typeface="Cambria Math" panose="02040503050406030204" pitchFamily="18" charset="0"/>
                        </a:rPr>
                        <m:t>]</m:t>
                      </m:r>
                    </m:oMath>
                  </m:oMathPara>
                </a14:m>
                <a:endParaRPr lang="en-US" altLang="ko-KR" sz="2000" b="0" dirty="0"/>
              </a:p>
            </p:txBody>
          </p:sp>
        </mc:Choice>
        <mc:Fallback>
          <p:sp>
            <p:nvSpPr>
              <p:cNvPr id="32" name="TextBox 31">
                <a:extLst>
                  <a:ext uri="{FF2B5EF4-FFF2-40B4-BE49-F238E27FC236}">
                    <a16:creationId xmlns:a16="http://schemas.microsoft.com/office/drawing/2014/main" id="{A5FFCD7C-2DC9-4C9D-BF84-ED26B93F4600}"/>
                  </a:ext>
                </a:extLst>
              </p:cNvPr>
              <p:cNvSpPr txBox="1">
                <a:spLocks noRot="1" noChangeAspect="1" noMove="1" noResize="1" noEditPoints="1" noAdjustHandles="1" noChangeArrowheads="1" noChangeShapeType="1" noTextEdit="1"/>
              </p:cNvSpPr>
              <p:nvPr/>
            </p:nvSpPr>
            <p:spPr>
              <a:xfrm>
                <a:off x="51651" y="4607873"/>
                <a:ext cx="4819529" cy="1053173"/>
              </a:xfrm>
              <a:prstGeom prst="rect">
                <a:avLst/>
              </a:prstGeom>
              <a:blipFill>
                <a:blip r:embed="rId4"/>
                <a:stretch>
                  <a:fillRect b="-2890"/>
                </a:stretch>
              </a:blipFill>
            </p:spPr>
            <p:txBody>
              <a:bodyPr/>
              <a:lstStyle/>
              <a:p>
                <a:r>
                  <a:rPr lang="ko-KR" altLang="en-US">
                    <a:noFill/>
                  </a:rPr>
                  <a:t> </a:t>
                </a:r>
              </a:p>
            </p:txBody>
          </p:sp>
        </mc:Fallback>
      </mc:AlternateContent>
      <p:sp>
        <p:nvSpPr>
          <p:cNvPr id="33" name="오른쪽 중괄호 32">
            <a:extLst>
              <a:ext uri="{FF2B5EF4-FFF2-40B4-BE49-F238E27FC236}">
                <a16:creationId xmlns:a16="http://schemas.microsoft.com/office/drawing/2014/main" id="{6A6A9263-87B0-4108-BD64-9632146510A4}"/>
              </a:ext>
            </a:extLst>
          </p:cNvPr>
          <p:cNvSpPr/>
          <p:nvPr/>
        </p:nvSpPr>
        <p:spPr>
          <a:xfrm rot="5400000">
            <a:off x="1324196" y="4915779"/>
            <a:ext cx="332013" cy="1863061"/>
          </a:xfrm>
          <a:prstGeom prst="rightBrace">
            <a:avLst>
              <a:gd name="adj1" fmla="val 63946"/>
              <a:gd name="adj2" fmla="val 5060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4" name="오른쪽 중괄호 33">
            <a:extLst>
              <a:ext uri="{FF2B5EF4-FFF2-40B4-BE49-F238E27FC236}">
                <a16:creationId xmlns:a16="http://schemas.microsoft.com/office/drawing/2014/main" id="{95D73A28-F9F1-46F3-9531-BB49FE43D587}"/>
              </a:ext>
            </a:extLst>
          </p:cNvPr>
          <p:cNvSpPr/>
          <p:nvPr/>
        </p:nvSpPr>
        <p:spPr>
          <a:xfrm rot="5400000">
            <a:off x="3551230" y="4919432"/>
            <a:ext cx="332013" cy="1863061"/>
          </a:xfrm>
          <a:prstGeom prst="rightBrace">
            <a:avLst>
              <a:gd name="adj1" fmla="val 63946"/>
              <a:gd name="adj2" fmla="val 5060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10D16AF6-FC74-4225-9833-9BD1615564D4}"/>
              </a:ext>
            </a:extLst>
          </p:cNvPr>
          <p:cNvSpPr txBox="1"/>
          <p:nvPr/>
        </p:nvSpPr>
        <p:spPr>
          <a:xfrm>
            <a:off x="583447" y="5950276"/>
            <a:ext cx="1986742" cy="369332"/>
          </a:xfrm>
          <a:prstGeom prst="rect">
            <a:avLst/>
          </a:prstGeom>
          <a:noFill/>
        </p:spPr>
        <p:txBody>
          <a:bodyPr wrap="square" rtlCol="0">
            <a:spAutoFit/>
          </a:bodyPr>
          <a:lstStyle/>
          <a:p>
            <a:r>
              <a:rPr lang="en-US" altLang="ko-KR" dirty="0"/>
              <a:t>Reconstruction</a:t>
            </a:r>
            <a:endParaRPr lang="ko-KR" altLang="en-US" dirty="0"/>
          </a:p>
        </p:txBody>
      </p:sp>
      <p:sp>
        <p:nvSpPr>
          <p:cNvPr id="36" name="TextBox 35">
            <a:extLst>
              <a:ext uri="{FF2B5EF4-FFF2-40B4-BE49-F238E27FC236}">
                <a16:creationId xmlns:a16="http://schemas.microsoft.com/office/drawing/2014/main" id="{4B4B546C-D1CE-4E38-99DA-B8AACA0F259E}"/>
              </a:ext>
            </a:extLst>
          </p:cNvPr>
          <p:cNvSpPr txBox="1"/>
          <p:nvPr/>
        </p:nvSpPr>
        <p:spPr>
          <a:xfrm>
            <a:off x="2884438" y="5994611"/>
            <a:ext cx="1986742" cy="369332"/>
          </a:xfrm>
          <a:prstGeom prst="rect">
            <a:avLst/>
          </a:prstGeom>
          <a:noFill/>
        </p:spPr>
        <p:txBody>
          <a:bodyPr wrap="square" rtlCol="0">
            <a:spAutoFit/>
          </a:bodyPr>
          <a:lstStyle/>
          <a:p>
            <a:r>
              <a:rPr lang="en-US" altLang="ko-KR" dirty="0"/>
              <a:t>Regularization</a:t>
            </a:r>
            <a:endParaRPr lang="ko-KR" altLang="en-US" dirty="0"/>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F168A23D-827C-4F5F-9865-08B46C58F73D}"/>
                  </a:ext>
                </a:extLst>
              </p:cNvPr>
              <p:cNvSpPr txBox="1"/>
              <p:nvPr/>
            </p:nvSpPr>
            <p:spPr>
              <a:xfrm>
                <a:off x="1418876" y="2004354"/>
                <a:ext cx="1465562"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ko-KR" sz="3200" b="0" i="1" smtClean="0">
                          <a:latin typeface="Cambria Math" panose="02040503050406030204" pitchFamily="18" charset="0"/>
                        </a:rPr>
                        <m:t>𝑥</m:t>
                      </m:r>
                      <m:r>
                        <a:rPr lang="en-US" altLang="ko-KR" sz="3200" b="0" i="1" smtClean="0">
                          <a:latin typeface="Cambria Math" panose="02040503050406030204" pitchFamily="18" charset="0"/>
                          <a:ea typeface="Cambria Math" panose="02040503050406030204" pitchFamily="18" charset="0"/>
                        </a:rPr>
                        <m:t>≈</m:t>
                      </m:r>
                      <m:r>
                        <a:rPr lang="en-US" altLang="ko-KR" sz="3200" b="0" i="1" smtClean="0">
                          <a:latin typeface="Cambria Math" panose="02040503050406030204" pitchFamily="18" charset="0"/>
                          <a:ea typeface="Cambria Math" panose="02040503050406030204" pitchFamily="18" charset="0"/>
                        </a:rPr>
                        <m:t>𝑥</m:t>
                      </m:r>
                      <m:r>
                        <a:rPr lang="en-US" altLang="ko-KR" sz="3200" b="0" i="1" smtClean="0">
                          <a:latin typeface="Cambria Math" panose="02040503050406030204" pitchFamily="18" charset="0"/>
                          <a:ea typeface="Cambria Math" panose="02040503050406030204" pitchFamily="18" charset="0"/>
                        </a:rPr>
                        <m:t>′</m:t>
                      </m:r>
                    </m:oMath>
                  </m:oMathPara>
                </a14:m>
                <a:endParaRPr lang="ko-KR" altLang="en-US" sz="3200" dirty="0"/>
              </a:p>
            </p:txBody>
          </p:sp>
        </mc:Choice>
        <mc:Fallback>
          <p:sp>
            <p:nvSpPr>
              <p:cNvPr id="45" name="TextBox 44">
                <a:extLst>
                  <a:ext uri="{FF2B5EF4-FFF2-40B4-BE49-F238E27FC236}">
                    <a16:creationId xmlns:a16="http://schemas.microsoft.com/office/drawing/2014/main" id="{F168A23D-827C-4F5F-9865-08B46C58F73D}"/>
                  </a:ext>
                </a:extLst>
              </p:cNvPr>
              <p:cNvSpPr txBox="1">
                <a:spLocks noRot="1" noChangeAspect="1" noMove="1" noResize="1" noEditPoints="1" noAdjustHandles="1" noChangeArrowheads="1" noChangeShapeType="1" noTextEdit="1"/>
              </p:cNvSpPr>
              <p:nvPr/>
            </p:nvSpPr>
            <p:spPr>
              <a:xfrm>
                <a:off x="1418876" y="2004354"/>
                <a:ext cx="1465562" cy="584775"/>
              </a:xfrm>
              <a:prstGeom prst="rect">
                <a:avLst/>
              </a:prstGeom>
              <a:blipFill>
                <a:blip r:embed="rId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9468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438150" y="272598"/>
            <a:ext cx="10515600" cy="1325563"/>
          </a:xfrm>
        </p:spPr>
        <p:txBody>
          <a:bodyPr/>
          <a:lstStyle/>
          <a:p>
            <a:r>
              <a:rPr lang="en-US" altLang="ko-KR" b="1" dirty="0"/>
              <a:t>Background</a:t>
            </a:r>
            <a:br>
              <a:rPr lang="en-US" altLang="ko-KR" b="1" dirty="0"/>
            </a:br>
            <a:r>
              <a:rPr lang="en-US" altLang="ko-KR" dirty="0"/>
              <a:t>Training the latent space</a:t>
            </a:r>
            <a:endParaRPr lang="ko-KR" altLang="en-US" dirty="0"/>
          </a:p>
        </p:txBody>
      </p:sp>
      <p:pic>
        <p:nvPicPr>
          <p:cNvPr id="7" name="그림 6">
            <a:extLst>
              <a:ext uri="{FF2B5EF4-FFF2-40B4-BE49-F238E27FC236}">
                <a16:creationId xmlns:a16="http://schemas.microsoft.com/office/drawing/2014/main" id="{49B93152-44DC-49D5-896C-EC23EEC44D21}"/>
              </a:ext>
            </a:extLst>
          </p:cNvPr>
          <p:cNvPicPr>
            <a:picLocks noChangeAspect="1"/>
          </p:cNvPicPr>
          <p:nvPr/>
        </p:nvPicPr>
        <p:blipFill>
          <a:blip r:embed="rId3"/>
          <a:stretch>
            <a:fillRect/>
          </a:stretch>
        </p:blipFill>
        <p:spPr>
          <a:xfrm>
            <a:off x="1759881" y="1598161"/>
            <a:ext cx="7704641" cy="5000463"/>
          </a:xfrm>
          <a:prstGeom prst="rect">
            <a:avLst/>
          </a:prstGeom>
        </p:spPr>
      </p:pic>
    </p:spTree>
    <p:extLst>
      <p:ext uri="{BB962C8B-B14F-4D97-AF65-F5344CB8AC3E}">
        <p14:creationId xmlns:p14="http://schemas.microsoft.com/office/powerpoint/2010/main" val="38732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78EA66-8BC2-4F2D-8D3F-6237F5D231D5}"/>
              </a:ext>
            </a:extLst>
          </p:cNvPr>
          <p:cNvSpPr>
            <a:spLocks noGrp="1"/>
          </p:cNvSpPr>
          <p:nvPr>
            <p:ph type="title"/>
          </p:nvPr>
        </p:nvSpPr>
        <p:spPr/>
        <p:txBody>
          <a:bodyPr/>
          <a:lstStyle/>
          <a:p>
            <a:r>
              <a:rPr lang="en-US" altLang="ko-KR" sz="4400" dirty="0"/>
              <a:t>Deep Transformer with Latent Depth </a:t>
            </a:r>
            <a:br>
              <a:rPr lang="en-US" altLang="ko-KR" sz="4400" dirty="0"/>
            </a:br>
            <a:r>
              <a:rPr lang="en-US" altLang="ko-KR" sz="4400" dirty="0"/>
              <a:t>Latent Layer Selection</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22E0C8F7-149F-4505-B3C9-03E9B20D7510}"/>
                  </a:ext>
                </a:extLst>
              </p:cNvPr>
              <p:cNvSpPr>
                <a:spLocks noGrp="1"/>
              </p:cNvSpPr>
              <p:nvPr>
                <p:ph idx="1"/>
              </p:nvPr>
            </p:nvSpPr>
            <p:spPr/>
            <p:txBody>
              <a:bodyPr/>
              <a:lstStyle/>
              <a:p>
                <a:pPr marL="0" indent="0">
                  <a:buNone/>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m:t>
                    </m:r>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𝒛</m:t>
                        </m:r>
                      </m:e>
                      <m:sub>
                        <m:r>
                          <a:rPr lang="en-US" altLang="ko-KR" b="1" i="1" smtClean="0">
                            <a:latin typeface="Cambria Math" panose="02040503050406030204" pitchFamily="18" charset="0"/>
                          </a:rPr>
                          <m:t>𝒍</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𝑙</m:t>
                        </m:r>
                      </m:sub>
                    </m:sSub>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e>
                    </m:d>
                  </m:oMath>
                </a14:m>
                <a:r>
                  <a:rPr lang="ko-KR" altLang="en-US" dirty="0"/>
                  <a:t> </a:t>
                </a:r>
              </a:p>
              <a:p>
                <a:endParaRPr lang="ko-KR" altLang="en-US" dirty="0"/>
              </a:p>
            </p:txBody>
          </p:sp>
        </mc:Choice>
        <mc:Fallback>
          <p:sp>
            <p:nvSpPr>
              <p:cNvPr id="3" name="내용 개체 틀 2">
                <a:extLst>
                  <a:ext uri="{FF2B5EF4-FFF2-40B4-BE49-F238E27FC236}">
                    <a16:creationId xmlns:a16="http://schemas.microsoft.com/office/drawing/2014/main" id="{22E0C8F7-149F-4505-B3C9-03E9B20D7510}"/>
                  </a:ext>
                </a:extLst>
              </p:cNvPr>
              <p:cNvSpPr>
                <a:spLocks noGrp="1" noRot="1" noChangeAspect="1" noMove="1" noResize="1" noEditPoints="1" noAdjustHandles="1" noChangeArrowheads="1" noChangeShapeType="1" noTextEdit="1"/>
              </p:cNvSpPr>
              <p:nvPr>
                <p:ph idx="1"/>
              </p:nvPr>
            </p:nvSpPr>
            <p:spPr>
              <a:blipFill>
                <a:blip r:embed="rId3"/>
                <a:stretch>
                  <a:fillRect t="-238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4EB25E0-5AF2-49FE-A8BD-540F2638213B}"/>
                  </a:ext>
                </a:extLst>
              </p:cNvPr>
              <p:cNvSpPr txBox="1"/>
              <p:nvPr/>
            </p:nvSpPr>
            <p:spPr>
              <a:xfrm>
                <a:off x="4379915" y="1825625"/>
                <a:ext cx="4026351" cy="92339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𝑙</m:t>
                          </m:r>
                        </m:sub>
                      </m:sSub>
                      <m:r>
                        <a:rPr lang="en-US" altLang="ko-KR" i="1">
                          <a:latin typeface="Cambria Math" panose="02040503050406030204" pitchFamily="18" charset="0"/>
                        </a:rPr>
                        <m:t>~</m:t>
                      </m:r>
                      <m:r>
                        <a:rPr lang="en-US" altLang="ko-KR" i="1">
                          <a:latin typeface="Cambria Math" panose="02040503050406030204" pitchFamily="18" charset="0"/>
                        </a:rPr>
                        <m:t>𝑝</m:t>
                      </m:r>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r>
                        <a:rPr lang="en-US" altLang="ko-KR" i="1">
                          <a:latin typeface="Cambria Math" panose="02040503050406030204" pitchFamily="18" charset="0"/>
                        </a:rPr>
                        <m:t>𝑙</m:t>
                      </m:r>
                      <m:r>
                        <a:rPr lang="en-US" altLang="ko-KR" i="1">
                          <a:latin typeface="Cambria Math" panose="02040503050406030204" pitchFamily="18" charset="0"/>
                        </a:rPr>
                        <m:t>)</m:t>
                      </m:r>
                    </m:oMath>
                    <m:oMath xmlns:m="http://schemas.openxmlformats.org/officeDocument/2006/math">
                      <m:r>
                        <a:rPr lang="en-US" altLang="ko-KR" b="0" i="1" smtClean="0">
                          <a:latin typeface="Cambria Math" panose="02040503050406030204" pitchFamily="18" charset="0"/>
                        </a:rPr>
                        <m:t>𝑙</m:t>
                      </m:r>
                      <m:r>
                        <a:rPr lang="en-US" altLang="ko-KR" b="0" i="1" smtClean="0">
                          <a:latin typeface="Cambria Math" panose="02040503050406030204" pitchFamily="18" charset="0"/>
                        </a:rPr>
                        <m:t>=0,…,</m:t>
                      </m:r>
                      <m:r>
                        <a:rPr lang="en-US" altLang="ko-KR" b="0" i="1" smtClean="0">
                          <a:latin typeface="Cambria Math" panose="02040503050406030204" pitchFamily="18" charset="0"/>
                        </a:rPr>
                        <m:t>𝐿</m:t>
                      </m:r>
                      <m:r>
                        <a:rPr lang="en-US" altLang="ko-KR" b="0" i="1" smtClean="0">
                          <a:latin typeface="Cambria Math" panose="02040503050406030204" pitchFamily="18" charset="0"/>
                        </a:rPr>
                        <m:t>−1  </m:t>
                      </m:r>
                    </m:oMath>
                    <m:oMath xmlns:m="http://schemas.openxmlformats.org/officeDocument/2006/math">
                      <m:r>
                        <a:rPr lang="en-US" altLang="ko-KR" b="0" i="1" smtClean="0">
                          <a:latin typeface="Cambria Math" panose="02040503050406030204" pitchFamily="18" charset="0"/>
                        </a:rPr>
                        <m:t>𝑤h𝑒𝑟𝑒</m:t>
                      </m:r>
                      <m:r>
                        <a:rPr lang="en-US" altLang="ko-KR" b="0" i="1" smtClean="0">
                          <a:latin typeface="Cambria Math" panose="02040503050406030204" pitchFamily="18" charset="0"/>
                        </a:rPr>
                        <m:t> </m:t>
                      </m:r>
                      <m:r>
                        <a:rPr lang="en-US" altLang="ko-KR" b="0" i="1" smtClean="0">
                          <a:latin typeface="Cambria Math" panose="02040503050406030204" pitchFamily="18" charset="0"/>
                        </a:rPr>
                        <m:t>𝐿</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𝑑𝑒𝑝𝑡h</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𝑛𝑒𝑡𝑤𝑜𝑟𝑘</m:t>
                      </m:r>
                    </m:oMath>
                  </m:oMathPara>
                </a14:m>
                <a:br>
                  <a:rPr lang="en-US" altLang="ko-KR" dirty="0"/>
                </a:br>
                <a:endParaRPr lang="ko-KR" altLang="en-US" dirty="0"/>
              </a:p>
            </p:txBody>
          </p:sp>
        </mc:Choice>
        <mc:Fallback>
          <p:sp>
            <p:nvSpPr>
              <p:cNvPr id="4" name="TextBox 3">
                <a:extLst>
                  <a:ext uri="{FF2B5EF4-FFF2-40B4-BE49-F238E27FC236}">
                    <a16:creationId xmlns:a16="http://schemas.microsoft.com/office/drawing/2014/main" id="{14EB25E0-5AF2-49FE-A8BD-540F2638213B}"/>
                  </a:ext>
                </a:extLst>
              </p:cNvPr>
              <p:cNvSpPr txBox="1">
                <a:spLocks noRot="1" noChangeAspect="1" noMove="1" noResize="1" noEditPoints="1" noAdjustHandles="1" noChangeArrowheads="1" noChangeShapeType="1" noTextEdit="1"/>
              </p:cNvSpPr>
              <p:nvPr/>
            </p:nvSpPr>
            <p:spPr>
              <a:xfrm>
                <a:off x="4379915" y="1825625"/>
                <a:ext cx="4026351" cy="923394"/>
              </a:xfrm>
              <a:prstGeom prst="rect">
                <a:avLst/>
              </a:prstGeom>
              <a:blipFill>
                <a:blip r:embed="rId4"/>
                <a:stretch>
                  <a:fillRect b="-4605"/>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D919AF0-7BB7-421C-9C29-B87C6ABE2D04}"/>
                  </a:ext>
                </a:extLst>
              </p:cNvPr>
              <p:cNvSpPr txBox="1"/>
              <p:nvPr/>
            </p:nvSpPr>
            <p:spPr>
              <a:xfrm>
                <a:off x="838200" y="2886075"/>
                <a:ext cx="10668000" cy="3906390"/>
              </a:xfrm>
              <a:prstGeom prst="rect">
                <a:avLst/>
              </a:prstGeom>
              <a:noFill/>
            </p:spPr>
            <p:txBody>
              <a:bodyPr wrap="square" rtlCol="0">
                <a:spAutoFit/>
              </a:bodyPr>
              <a:lstStyle/>
              <a:p>
                <a:r>
                  <a:rPr lang="en-US" altLang="ko-KR" b="0" dirty="0"/>
                  <a:t>1.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 ~ </m:t>
                    </m:r>
                    <m:r>
                      <a:rPr lang="en-US" altLang="ko-KR" b="0" i="1" smtClean="0">
                        <a:latin typeface="Cambria Math" panose="02040503050406030204" pitchFamily="18" charset="0"/>
                        <a:ea typeface="Cambria Math" panose="02040503050406030204" pitchFamily="18" charset="0"/>
                      </a:rPr>
                      <m:t>ℬ</m:t>
                    </m:r>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𝜋</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𝑙</m:t>
                        </m:r>
                      </m:e>
                    </m:d>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𝜋</m:t>
                    </m:r>
                    <m:r>
                      <a:rPr lang="en-US" altLang="ko-KR" b="0" i="1" smtClean="0">
                        <a:latin typeface="Cambria Math" panose="02040503050406030204" pitchFamily="18" charset="0"/>
                        <a:ea typeface="Cambria Math" panose="02040503050406030204" pitchFamily="18" charset="0"/>
                      </a:rPr>
                      <m:t>~(0,1)</m:t>
                    </m:r>
                  </m:oMath>
                </a14:m>
                <a:r>
                  <a:rPr lang="en-US" altLang="ko-KR" dirty="0"/>
                  <a:t> : Bernoulli distribution Select or Skip</a:t>
                </a:r>
              </a:p>
              <a:p>
                <a:endParaRPr lang="en-US" altLang="ko-KR" dirty="0"/>
              </a:p>
              <a:p>
                <a:r>
                  <a:rPr lang="en-US" altLang="ko-KR" dirty="0"/>
                  <a:t>2. Marginalizing over </a:t>
                </a:r>
                <a14:m>
                  <m:oMath xmlns:m="http://schemas.openxmlformats.org/officeDocument/2006/math">
                    <m:r>
                      <a:rPr lang="en-US" altLang="ko-KR" i="1" dirty="0" smtClean="0">
                        <a:latin typeface="Cambria Math" panose="02040503050406030204" pitchFamily="18" charset="0"/>
                      </a:rPr>
                      <m:t>𝑧</m:t>
                    </m:r>
                  </m:oMath>
                </a14:m>
                <a:r>
                  <a:rPr lang="en-US" altLang="ko-KR" dirty="0"/>
                  <a:t> becomes intractable when </a:t>
                </a:r>
                <a14:m>
                  <m:oMath xmlns:m="http://schemas.openxmlformats.org/officeDocument/2006/math">
                    <m:r>
                      <a:rPr lang="en-US" altLang="ko-KR" b="0" i="1" smtClean="0">
                        <a:latin typeface="Cambria Math" panose="02040503050406030204" pitchFamily="18" charset="0"/>
                      </a:rPr>
                      <m:t>𝑙</m:t>
                    </m:r>
                  </m:oMath>
                </a14:m>
                <a:r>
                  <a:rPr lang="en-US" altLang="ko-KR" dirty="0"/>
                  <a:t> grows large </a:t>
                </a:r>
                <a:r>
                  <a:rPr lang="en-US" altLang="ko-KR" dirty="0">
                    <a:sym typeface="Wingdings" panose="05000000000000000000" pitchFamily="2" charset="2"/>
                  </a:rPr>
                  <a:t> Variational inference </a:t>
                </a:r>
              </a:p>
              <a:p>
                <a:endParaRPr lang="en-US" altLang="ko-KR" dirty="0">
                  <a:sym typeface="Wingdings" panose="05000000000000000000" pitchFamily="2" charset="2"/>
                </a:endParaRPr>
              </a:p>
              <a:p>
                <a:r>
                  <a:rPr lang="en-US" altLang="ko-KR" dirty="0">
                    <a:sym typeface="Wingdings" panose="05000000000000000000" pitchFamily="2" charset="2"/>
                  </a:rPr>
                  <a:t>3. Maximize the evidence lover bound(ELBO) </a:t>
                </a:r>
                <a:endParaRPr lang="en-US" altLang="ko-KR" dirty="0"/>
              </a:p>
              <a:p>
                <a:r>
                  <a:rPr lang="en-US" altLang="ko-KR" b="0" dirty="0"/>
                  <a:t> </a:t>
                </a:r>
                <a14:m>
                  <m:oMath xmlns:m="http://schemas.openxmlformats.org/officeDocument/2006/math">
                    <m:sSub>
                      <m:sSubPr>
                        <m:ctrlPr>
                          <a:rPr lang="en-US" altLang="ko-KR" b="0" i="1" smtClean="0">
                            <a:latin typeface="Cambria Math" panose="02040503050406030204" pitchFamily="18" charset="0"/>
                          </a:rPr>
                        </m:ctrlPr>
                      </m:sSubPr>
                      <m:e>
                        <m:func>
                          <m:funcPr>
                            <m:ctrlPr>
                              <a:rPr lang="en-US" altLang="ko-KR"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r>
                              <a:rPr lang="en-US" altLang="ko-KR" b="0" i="1" smtClean="0">
                                <a:latin typeface="Cambria Math" panose="02040503050406030204" pitchFamily="18" charset="0"/>
                              </a:rPr>
                              <m:t>𝑝</m:t>
                            </m:r>
                            <m:d>
                              <m:dPr>
                                <m:ctrlPr>
                                  <a:rPr lang="en-US" altLang="ko-KR" i="1" smtClean="0">
                                    <a:latin typeface="Cambria Math" panose="02040503050406030204" pitchFamily="18" charset="0"/>
                                  </a:rPr>
                                </m:ctrlPr>
                              </m:dPr>
                              <m:e>
                                <m:r>
                                  <a:rPr lang="en-US" altLang="ko-KR" b="0" i="1" smtClean="0">
                                    <a:latin typeface="Cambria Math" panose="02040503050406030204" pitchFamily="18" charset="0"/>
                                  </a:rPr>
                                  <m:t>𝑦</m:t>
                                </m:r>
                              </m:e>
                              <m:e>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r>
                              <a:rPr lang="el-GR" altLang="ko-KR" b="0" i="1" smtClean="0">
                                <a:latin typeface="Cambria Math" panose="02040503050406030204" pitchFamily="18" charset="0"/>
                                <a:ea typeface="Cambria Math" panose="02040503050406030204" pitchFamily="18" charset="0"/>
                              </a:rPr>
                              <m:t>𝛦</m:t>
                            </m:r>
                          </m:e>
                        </m:func>
                      </m:e>
                      <m: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𝜙</m:t>
                            </m:r>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m:t>
                            </m:r>
                          </m:sub>
                        </m:sSub>
                      </m:sub>
                    </m:sSub>
                    <m:d>
                      <m:dPr>
                        <m:begChr m:val="["/>
                        <m:endChr m:val="]"/>
                        <m:ctrlPr>
                          <a:rPr lang="en-US" altLang="ko-KR" b="0" i="1" smtClean="0">
                            <a:latin typeface="Cambria Math" panose="02040503050406030204" pitchFamily="18" charset="0"/>
                          </a:rPr>
                        </m:ctrlPr>
                      </m:dPr>
                      <m:e>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𝜃</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e>
                              <m:e>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𝑧</m:t>
                                </m:r>
                              </m:e>
                            </m:d>
                          </m:e>
                        </m:func>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𝐷</m:t>
                        </m:r>
                      </m:e>
                      <m:sub>
                        <m:r>
                          <a:rPr lang="en-US" altLang="ko-KR" b="0" i="1" smtClean="0">
                            <a:latin typeface="Cambria Math" panose="02040503050406030204" pitchFamily="18" charset="0"/>
                          </a:rPr>
                          <m:t>𝐾𝐿</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𝜙</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m:t>
                    </m:r>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r>
                      <a:rPr lang="en-US" altLang="ko-KR" b="0" i="1" smtClean="0">
                        <a:latin typeface="Cambria Math" panose="02040503050406030204" pitchFamily="18" charset="0"/>
                      </a:rPr>
                      <m:t>)</m:t>
                    </m:r>
                  </m:oMath>
                </a14:m>
                <a:endParaRPr lang="en-US" altLang="ko-KR" dirty="0"/>
              </a:p>
              <a:p>
                <a:endParaRPr lang="en-US" altLang="ko-KR" dirty="0"/>
              </a:p>
              <a:p>
                <a:r>
                  <a:rPr lang="en-US" altLang="ko-KR" dirty="0"/>
                  <a:t>4. Gumbel-</a:t>
                </a:r>
                <a:r>
                  <a:rPr lang="en-US" altLang="ko-KR" dirty="0" err="1"/>
                  <a:t>Softmax</a:t>
                </a:r>
                <a:r>
                  <a:rPr lang="en-US" altLang="ko-KR" dirty="0"/>
                  <a:t> reparameterization to sample from the approximate posterior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𝜙</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oMath>
                </a14:m>
                <a:br>
                  <a:rPr lang="en-US" altLang="ko-KR" dirty="0"/>
                </a:br>
                <a:r>
                  <a:rPr lang="en-US" altLang="ko-KR" dirty="0"/>
                  <a:t>     </a:t>
                </a:r>
                <a:r>
                  <a:rPr lang="en-US" altLang="ko-KR" dirty="0">
                    <a:sym typeface="Wingdings" panose="05000000000000000000" pitchFamily="2" charset="2"/>
                  </a:rPr>
                  <a:t> end-to-end differentiable while learning (approximately) discrete policies</a:t>
                </a:r>
              </a:p>
              <a:p>
                <a:endParaRPr lang="en-US" altLang="ko-KR" dirty="0">
                  <a:sym typeface="Wingdings" panose="05000000000000000000" pitchFamily="2" charset="2"/>
                </a:endParaRPr>
              </a:p>
              <a:p>
                <a14:m>
                  <m:oMathPara xmlns:m="http://schemas.openxmlformats.org/officeDocument/2006/math">
                    <m:oMathParaPr>
                      <m:jc m:val="centerGroup"/>
                    </m:oMathParaPr>
                    <m:oMath xmlns:m="http://schemas.openxmlformats.org/officeDocument/2006/math">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𝑙</m:t>
                          </m:r>
                        </m:sub>
                        <m:sup>
                          <m:r>
                            <a:rPr lang="en-US" altLang="ko-KR" b="0" i="1" smtClean="0">
                              <a:latin typeface="Cambria Math" panose="02040503050406030204" pitchFamily="18" charset="0"/>
                            </a:rPr>
                            <m:t>𝑖</m:t>
                          </m:r>
                        </m:sup>
                      </m:sSubSup>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𝛼</m:t>
                              </m:r>
                            </m:e>
                            <m:sub>
                              <m:r>
                                <a:rPr lang="en-US" altLang="ko-KR" b="0" i="1" smtClean="0">
                                  <a:latin typeface="Cambria Math" panose="02040503050406030204" pitchFamily="18" charset="0"/>
                                </a:rPr>
                                <m:t>𝑙</m:t>
                              </m:r>
                            </m:sub>
                          </m:sSub>
                        </m:e>
                      </m:d>
                      <m:r>
                        <a:rPr lang="en-US" altLang="ko-KR" b="0" i="1" smtClean="0">
                          <a:latin typeface="Cambria Math" panose="02040503050406030204" pitchFamily="18" charset="0"/>
                        </a:rPr>
                        <m:t>= </m:t>
                      </m:r>
                      <m:f>
                        <m:fPr>
                          <m:ctrlPr>
                            <a:rPr lang="en-US" altLang="ko-KR" b="0" i="1" smtClean="0">
                              <a:latin typeface="Cambria Math" panose="02040503050406030204" pitchFamily="18" charset="0"/>
                            </a:rPr>
                          </m:ctrlPr>
                        </m:fPr>
                        <m:num>
                          <m:r>
                            <m:rPr>
                              <m:sty m:val="p"/>
                            </m:rPr>
                            <a:rPr lang="en-US" altLang="ko-KR" b="0" i="0" smtClean="0">
                              <a:latin typeface="Cambria Math" panose="02040503050406030204" pitchFamily="18" charset="0"/>
                            </a:rPr>
                            <m:t>exp</m:t>
                          </m:r>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𝛼</m:t>
                                  </m:r>
                                </m:e>
                                <m:sub>
                                  <m:r>
                                    <a:rPr lang="en-US" altLang="ko-KR" b="0" i="1" smtClean="0">
                                      <a:latin typeface="Cambria Math" panose="02040503050406030204" pitchFamily="18" charset="0"/>
                                    </a:rPr>
                                    <m:t>𝑙</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𝜖</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num>
                            <m:den>
                              <m:r>
                                <a:rPr lang="en-US" altLang="ko-KR" b="0" i="1" smtClean="0">
                                  <a:latin typeface="Cambria Math" panose="02040503050406030204" pitchFamily="18" charset="0"/>
                                </a:rPr>
                                <m:t>𝜏</m:t>
                              </m:r>
                            </m:den>
                          </m:f>
                          <m:r>
                            <a:rPr lang="en-US" altLang="ko-KR" b="0" i="1" smtClean="0">
                              <a:latin typeface="Cambria Math" panose="02040503050406030204" pitchFamily="18" charset="0"/>
                            </a:rPr>
                            <m:t>)</m:t>
                          </m:r>
                        </m:num>
                        <m:den>
                          <m:nary>
                            <m:naryPr>
                              <m:chr m:val="∑"/>
                              <m:limLoc m:val="subSup"/>
                              <m:supHide m:val="on"/>
                              <m:ctrlPr>
                                <a:rPr lang="en-US" altLang="ko-KR" b="0" i="1" smtClean="0">
                                  <a:latin typeface="Cambria Math" panose="02040503050406030204" pitchFamily="18" charset="0"/>
                                </a:rPr>
                              </m:ctrlPr>
                            </m:naryPr>
                            <m:sub>
                              <m:r>
                                <m:rPr>
                                  <m:brk m:alnAt="9"/>
                                </m:rPr>
                                <a:rPr lang="en-US" altLang="ko-KR" b="0" i="1" smtClean="0">
                                  <a:latin typeface="Cambria Math" panose="02040503050406030204" pitchFamily="18" charset="0"/>
                                </a:rPr>
                                <m:t>𝑖</m:t>
                              </m:r>
                              <m:r>
                                <a:rPr lang="en-US" altLang="ko-KR" b="0" i="1" smtClean="0">
                                  <a:latin typeface="Cambria Math" panose="02040503050406030204" pitchFamily="18" charset="0"/>
                                </a:rPr>
                                <m:t>∈{0,1}</m:t>
                              </m:r>
                            </m:sub>
                            <m:sup/>
                            <m:e>
                              <m:r>
                                <m:rPr>
                                  <m:sty m:val="p"/>
                                </m:rPr>
                                <a:rPr lang="en-US" altLang="ko-KR">
                                  <a:latin typeface="Cambria Math" panose="02040503050406030204" pitchFamily="18" charset="0"/>
                                </a:rPr>
                                <m:t>exp</m:t>
                              </m:r>
                              <m:r>
                                <a:rPr lang="en-US" altLang="ko-KR" i="1">
                                  <a:latin typeface="Cambria Math" panose="02040503050406030204" pitchFamily="18" charset="0"/>
                                </a:rPr>
                                <m:t>⁡(</m:t>
                              </m:r>
                              <m:f>
                                <m:fPr>
                                  <m:ctrlPr>
                                    <a:rPr lang="en-US" altLang="ko-KR" i="1">
                                      <a:latin typeface="Cambria Math" panose="02040503050406030204" pitchFamily="18" charset="0"/>
                                    </a:rPr>
                                  </m:ctrlPr>
                                </m:fPr>
                                <m:num>
                                  <m:sSub>
                                    <m:sSubPr>
                                      <m:ctrlPr>
                                        <a:rPr lang="en-US" altLang="ko-KR" i="1">
                                          <a:latin typeface="Cambria Math" panose="02040503050406030204" pitchFamily="18" charset="0"/>
                                        </a:rPr>
                                      </m:ctrlPr>
                                    </m:sSubPr>
                                    <m:e>
                                      <m:r>
                                        <a:rPr lang="en-US" altLang="ko-KR" i="1">
                                          <a:latin typeface="Cambria Math" panose="02040503050406030204" pitchFamily="18" charset="0"/>
                                        </a:rPr>
                                        <m:t>𝛼</m:t>
                                      </m:r>
                                    </m:e>
                                    <m:sub>
                                      <m:r>
                                        <a:rPr lang="en-US" altLang="ko-KR" i="1">
                                          <a:latin typeface="Cambria Math" panose="02040503050406030204" pitchFamily="18" charset="0"/>
                                        </a:rPr>
                                        <m:t>𝑙</m:t>
                                      </m:r>
                                    </m:sub>
                                  </m:sSub>
                                  <m:d>
                                    <m:dPr>
                                      <m:ctrlPr>
                                        <a:rPr lang="en-US" altLang="ko-KR" i="1">
                                          <a:latin typeface="Cambria Math" panose="02040503050406030204" pitchFamily="18" charset="0"/>
                                        </a:rPr>
                                      </m:ctrlPr>
                                    </m:dPr>
                                    <m:e>
                                      <m:r>
                                        <a:rPr lang="en-US" altLang="ko-KR" i="1">
                                          <a:latin typeface="Cambria Math" panose="02040503050406030204" pitchFamily="18" charset="0"/>
                                        </a:rPr>
                                        <m:t>𝑖</m:t>
                                      </m:r>
                                    </m:e>
                                  </m:d>
                                  <m:r>
                                    <a:rPr lang="en-US" altLang="ko-KR" i="1">
                                      <a:latin typeface="Cambria Math" panose="02040503050406030204" pitchFamily="18" charset="0"/>
                                    </a:rPr>
                                    <m:t>+</m:t>
                                  </m:r>
                                  <m:r>
                                    <a:rPr lang="en-US" altLang="ko-KR" i="1">
                                      <a:latin typeface="Cambria Math" panose="02040503050406030204" pitchFamily="18" charset="0"/>
                                    </a:rPr>
                                    <m:t>𝜖</m:t>
                                  </m:r>
                                  <m:d>
                                    <m:dPr>
                                      <m:ctrlPr>
                                        <a:rPr lang="en-US" altLang="ko-KR" i="1">
                                          <a:latin typeface="Cambria Math" panose="02040503050406030204" pitchFamily="18" charset="0"/>
                                        </a:rPr>
                                      </m:ctrlPr>
                                    </m:dPr>
                                    <m:e>
                                      <m:r>
                                        <a:rPr lang="en-US" altLang="ko-KR" i="1">
                                          <a:latin typeface="Cambria Math" panose="02040503050406030204" pitchFamily="18" charset="0"/>
                                        </a:rPr>
                                        <m:t>𝑖</m:t>
                                      </m:r>
                                    </m:e>
                                  </m:d>
                                </m:num>
                                <m:den>
                                  <m:r>
                                    <a:rPr lang="en-US" altLang="ko-KR" i="1">
                                      <a:latin typeface="Cambria Math" panose="02040503050406030204" pitchFamily="18" charset="0"/>
                                    </a:rPr>
                                    <m:t>𝜏</m:t>
                                  </m:r>
                                </m:den>
                              </m:f>
                              <m:r>
                                <a:rPr lang="en-US" altLang="ko-KR" i="1">
                                  <a:latin typeface="Cambria Math" panose="02040503050406030204" pitchFamily="18" charset="0"/>
                                </a:rPr>
                                <m:t>)</m:t>
                              </m:r>
                            </m:e>
                          </m:nary>
                        </m:den>
                      </m:f>
                      <m:r>
                        <a:rPr lang="en-US" altLang="ko-KR" b="0" i="1" smtClean="0">
                          <a:latin typeface="Cambria Math" panose="02040503050406030204" pitchFamily="18" charset="0"/>
                        </a:rPr>
                        <m:t>,  </m:t>
                      </m:r>
                      <m:r>
                        <a:rPr lang="en-US" altLang="ko-KR" b="0" i="1" smtClean="0">
                          <a:latin typeface="Cambria Math" panose="02040503050406030204" pitchFamily="18" charset="0"/>
                        </a:rPr>
                        <m:t>𝜖</m:t>
                      </m:r>
                      <m:r>
                        <a:rPr lang="en-US" altLang="ko-KR" b="0" i="1" smtClean="0">
                          <a:latin typeface="Cambria Math" panose="02040503050406030204" pitchFamily="18" charset="0"/>
                        </a:rPr>
                        <m:t> ~ </m:t>
                      </m:r>
                      <m:r>
                        <a:rPr lang="ko-KR" altLang="en-US" b="0" i="1" smtClean="0">
                          <a:latin typeface="Cambria Math" panose="02040503050406030204" pitchFamily="18" charset="0"/>
                        </a:rPr>
                        <m:t>𝒢</m:t>
                      </m:r>
                      <m:r>
                        <a:rPr lang="en-US" altLang="ko-KR" b="0" i="1" smtClean="0">
                          <a:latin typeface="Cambria Math" panose="02040503050406030204" pitchFamily="18" charset="0"/>
                        </a:rPr>
                        <m:t>(0,1)</m:t>
                      </m:r>
                    </m:oMath>
                  </m:oMathPara>
                </a14:m>
                <a:endParaRPr lang="ko-KR" altLang="en-US" dirty="0"/>
              </a:p>
            </p:txBody>
          </p:sp>
        </mc:Choice>
        <mc:Fallback>
          <p:sp>
            <p:nvSpPr>
              <p:cNvPr id="5" name="TextBox 4">
                <a:extLst>
                  <a:ext uri="{FF2B5EF4-FFF2-40B4-BE49-F238E27FC236}">
                    <a16:creationId xmlns:a16="http://schemas.microsoft.com/office/drawing/2014/main" id="{4D919AF0-7BB7-421C-9C29-B87C6ABE2D04}"/>
                  </a:ext>
                </a:extLst>
              </p:cNvPr>
              <p:cNvSpPr txBox="1">
                <a:spLocks noRot="1" noChangeAspect="1" noMove="1" noResize="1" noEditPoints="1" noAdjustHandles="1" noChangeArrowheads="1" noChangeShapeType="1" noTextEdit="1"/>
              </p:cNvSpPr>
              <p:nvPr/>
            </p:nvSpPr>
            <p:spPr>
              <a:xfrm>
                <a:off x="838200" y="2886075"/>
                <a:ext cx="10668000" cy="3906390"/>
              </a:xfrm>
              <a:prstGeom prst="rect">
                <a:avLst/>
              </a:prstGeom>
              <a:blipFill>
                <a:blip r:embed="rId5"/>
                <a:stretch>
                  <a:fillRect l="-514" t="-780"/>
                </a:stretch>
              </a:blipFill>
            </p:spPr>
            <p:txBody>
              <a:bodyPr/>
              <a:lstStyle/>
              <a:p>
                <a:r>
                  <a:rPr lang="ko-KR" altLang="en-US">
                    <a:noFill/>
                  </a:rPr>
                  <a:t> </a:t>
                </a:r>
              </a:p>
            </p:txBody>
          </p:sp>
        </mc:Fallback>
      </mc:AlternateContent>
      <p:pic>
        <p:nvPicPr>
          <p:cNvPr id="1026" name="Picture 2" descr="depicts the PDF of the standard Gumbel distribution, where a = 0 and b = 1. To assess how well the distributional model fits the data set, the CDF of both the sample data and the theoretical model are compared. For this purpose, the empirical cumulative distribution function (ECDF) of the observed random variable X (i.e., the edge-cut) is computed. Comparison of ECDF and CDF values is then performed by means of a probability plot. Fig. 8 presents the Gumbel probability plot of the local minima values in 3 problem instances. The linear relationship between both axis indicates clearly that the selected distribution does in fact fit the data very well in all instances. To reinforce this statement, the values of the squared sample correlation coefficient, R 2 , are superimposed on the figure. The values of R 2 close to 1 give evidence of the strong correlation. The same trend is observed in the remaining 58 instances. More precisely, the average and minimum value of R 2 in the 61 instances are 0.980 and 0.903, respectively. From this result, it can be concluded that the local minimum values in any problem instance follow a Gumbel distribution. From Fig. 8, it can also be deduced that, although the distributional model remains valid for all instances,">
            <a:extLst>
              <a:ext uri="{FF2B5EF4-FFF2-40B4-BE49-F238E27FC236}">
                <a16:creationId xmlns:a16="http://schemas.microsoft.com/office/drawing/2014/main" id="{1A6E5885-4613-4D9C-ABA9-CE1DDBD193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20275" y="4905323"/>
            <a:ext cx="2371725" cy="188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06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78EA66-8BC2-4F2D-8D3F-6237F5D231D5}"/>
              </a:ext>
            </a:extLst>
          </p:cNvPr>
          <p:cNvSpPr>
            <a:spLocks noGrp="1"/>
          </p:cNvSpPr>
          <p:nvPr>
            <p:ph type="title"/>
          </p:nvPr>
        </p:nvSpPr>
        <p:spPr/>
        <p:txBody>
          <a:bodyPr/>
          <a:lstStyle/>
          <a:p>
            <a:r>
              <a:rPr lang="en-US" altLang="ko-KR" sz="4400" dirty="0"/>
              <a:t>Deep Transformer with Latent Depth </a:t>
            </a:r>
            <a:br>
              <a:rPr lang="en-US" altLang="ko-KR" sz="4400" dirty="0"/>
            </a:br>
            <a:r>
              <a:rPr lang="en-US" altLang="ko-KR" sz="4400" dirty="0"/>
              <a:t>Latent Layer Selection</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22E0C8F7-149F-4505-B3C9-03E9B20D7510}"/>
                  </a:ext>
                </a:extLst>
              </p:cNvPr>
              <p:cNvSpPr>
                <a:spLocks noGrp="1"/>
              </p:cNvSpPr>
              <p:nvPr>
                <p:ph idx="1"/>
              </p:nvPr>
            </p:nvSpPr>
            <p:spPr>
              <a:xfrm>
                <a:off x="838200" y="1756681"/>
                <a:ext cx="10515600" cy="5032375"/>
              </a:xfrm>
            </p:spPr>
            <p:txBody>
              <a:bodyPr/>
              <a:lstStyle/>
              <a:p>
                <a:pPr marL="0" indent="0">
                  <a:buNone/>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m:t>
                    </m:r>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𝒛</m:t>
                        </m:r>
                      </m:e>
                      <m:sub>
                        <m:r>
                          <a:rPr lang="en-US" altLang="ko-KR" b="1" i="1" smtClean="0">
                            <a:latin typeface="Cambria Math" panose="02040503050406030204" pitchFamily="18" charset="0"/>
                          </a:rPr>
                          <m:t>𝒍</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𝑙</m:t>
                        </m:r>
                      </m:sub>
                    </m:sSub>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e>
                    </m:d>
                  </m:oMath>
                </a14:m>
                <a:r>
                  <a:rPr lang="ko-KR" altLang="en-US" dirty="0"/>
                  <a:t> </a:t>
                </a:r>
              </a:p>
              <a:p>
                <a:endParaRPr lang="ko-KR" altLang="en-US" dirty="0"/>
              </a:p>
            </p:txBody>
          </p:sp>
        </mc:Choice>
        <mc:Fallback>
          <p:sp>
            <p:nvSpPr>
              <p:cNvPr id="3" name="내용 개체 틀 2">
                <a:extLst>
                  <a:ext uri="{FF2B5EF4-FFF2-40B4-BE49-F238E27FC236}">
                    <a16:creationId xmlns:a16="http://schemas.microsoft.com/office/drawing/2014/main" id="{22E0C8F7-149F-4505-B3C9-03E9B20D7510}"/>
                  </a:ext>
                </a:extLst>
              </p:cNvPr>
              <p:cNvSpPr>
                <a:spLocks noGrp="1" noRot="1" noChangeAspect="1" noMove="1" noResize="1" noEditPoints="1" noAdjustHandles="1" noChangeArrowheads="1" noChangeShapeType="1" noTextEdit="1"/>
              </p:cNvSpPr>
              <p:nvPr>
                <p:ph idx="1"/>
              </p:nvPr>
            </p:nvSpPr>
            <p:spPr>
              <a:xfrm>
                <a:off x="838200" y="1756681"/>
                <a:ext cx="10515600" cy="5032375"/>
              </a:xfrm>
              <a:blipFill>
                <a:blip r:embed="rId3"/>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4EB25E0-5AF2-49FE-A8BD-540F2638213B}"/>
                  </a:ext>
                </a:extLst>
              </p:cNvPr>
              <p:cNvSpPr txBox="1"/>
              <p:nvPr/>
            </p:nvSpPr>
            <p:spPr>
              <a:xfrm>
                <a:off x="4379915" y="1825625"/>
                <a:ext cx="4026351" cy="92339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𝑙</m:t>
                          </m:r>
                        </m:sub>
                      </m:sSub>
                      <m:r>
                        <a:rPr lang="en-US" altLang="ko-KR" i="1">
                          <a:latin typeface="Cambria Math" panose="02040503050406030204" pitchFamily="18" charset="0"/>
                        </a:rPr>
                        <m:t>~</m:t>
                      </m:r>
                      <m:r>
                        <a:rPr lang="en-US" altLang="ko-KR" i="1">
                          <a:latin typeface="Cambria Math" panose="02040503050406030204" pitchFamily="18" charset="0"/>
                        </a:rPr>
                        <m:t>𝑝</m:t>
                      </m:r>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r>
                        <a:rPr lang="en-US" altLang="ko-KR" i="1">
                          <a:latin typeface="Cambria Math" panose="02040503050406030204" pitchFamily="18" charset="0"/>
                        </a:rPr>
                        <m:t>𝑙</m:t>
                      </m:r>
                      <m:r>
                        <a:rPr lang="en-US" altLang="ko-KR" i="1">
                          <a:latin typeface="Cambria Math" panose="02040503050406030204" pitchFamily="18" charset="0"/>
                        </a:rPr>
                        <m:t>)</m:t>
                      </m:r>
                    </m:oMath>
                    <m:oMath xmlns:m="http://schemas.openxmlformats.org/officeDocument/2006/math">
                      <m:r>
                        <a:rPr lang="en-US" altLang="ko-KR" b="0" i="1" smtClean="0">
                          <a:latin typeface="Cambria Math" panose="02040503050406030204" pitchFamily="18" charset="0"/>
                        </a:rPr>
                        <m:t>𝑙</m:t>
                      </m:r>
                      <m:r>
                        <a:rPr lang="en-US" altLang="ko-KR" b="0" i="1" smtClean="0">
                          <a:latin typeface="Cambria Math" panose="02040503050406030204" pitchFamily="18" charset="0"/>
                        </a:rPr>
                        <m:t>=0,…,</m:t>
                      </m:r>
                      <m:r>
                        <a:rPr lang="en-US" altLang="ko-KR" b="0" i="1" smtClean="0">
                          <a:latin typeface="Cambria Math" panose="02040503050406030204" pitchFamily="18" charset="0"/>
                        </a:rPr>
                        <m:t>𝐿</m:t>
                      </m:r>
                      <m:r>
                        <a:rPr lang="en-US" altLang="ko-KR" b="0" i="1" smtClean="0">
                          <a:latin typeface="Cambria Math" panose="02040503050406030204" pitchFamily="18" charset="0"/>
                        </a:rPr>
                        <m:t>−1  </m:t>
                      </m:r>
                    </m:oMath>
                    <m:oMath xmlns:m="http://schemas.openxmlformats.org/officeDocument/2006/math">
                      <m:r>
                        <a:rPr lang="en-US" altLang="ko-KR" b="0" i="1" smtClean="0">
                          <a:latin typeface="Cambria Math" panose="02040503050406030204" pitchFamily="18" charset="0"/>
                        </a:rPr>
                        <m:t>𝑤h𝑒𝑟𝑒</m:t>
                      </m:r>
                      <m:r>
                        <a:rPr lang="en-US" altLang="ko-KR" b="0" i="1" smtClean="0">
                          <a:latin typeface="Cambria Math" panose="02040503050406030204" pitchFamily="18" charset="0"/>
                        </a:rPr>
                        <m:t> </m:t>
                      </m:r>
                      <m:r>
                        <a:rPr lang="en-US" altLang="ko-KR" b="0" i="1" smtClean="0">
                          <a:latin typeface="Cambria Math" panose="02040503050406030204" pitchFamily="18" charset="0"/>
                        </a:rPr>
                        <m:t>𝐿</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𝑑𝑒𝑝𝑡h</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𝑛𝑒𝑡𝑤𝑜𝑟𝑘</m:t>
                      </m:r>
                    </m:oMath>
                  </m:oMathPara>
                </a14:m>
                <a:br>
                  <a:rPr lang="en-US" altLang="ko-KR" dirty="0"/>
                </a:br>
                <a:endParaRPr lang="ko-KR" altLang="en-US" dirty="0"/>
              </a:p>
            </p:txBody>
          </p:sp>
        </mc:Choice>
        <mc:Fallback>
          <p:sp>
            <p:nvSpPr>
              <p:cNvPr id="4" name="TextBox 3">
                <a:extLst>
                  <a:ext uri="{FF2B5EF4-FFF2-40B4-BE49-F238E27FC236}">
                    <a16:creationId xmlns:a16="http://schemas.microsoft.com/office/drawing/2014/main" id="{14EB25E0-5AF2-49FE-A8BD-540F2638213B}"/>
                  </a:ext>
                </a:extLst>
              </p:cNvPr>
              <p:cNvSpPr txBox="1">
                <a:spLocks noRot="1" noChangeAspect="1" noMove="1" noResize="1" noEditPoints="1" noAdjustHandles="1" noChangeArrowheads="1" noChangeShapeType="1" noTextEdit="1"/>
              </p:cNvSpPr>
              <p:nvPr/>
            </p:nvSpPr>
            <p:spPr>
              <a:xfrm>
                <a:off x="4379915" y="1825625"/>
                <a:ext cx="4026351" cy="923394"/>
              </a:xfrm>
              <a:prstGeom prst="rect">
                <a:avLst/>
              </a:prstGeom>
              <a:blipFill>
                <a:blip r:embed="rId4"/>
                <a:stretch>
                  <a:fillRect b="-4605"/>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D919AF0-7BB7-421C-9C29-B87C6ABE2D04}"/>
                  </a:ext>
                </a:extLst>
              </p:cNvPr>
              <p:cNvSpPr txBox="1"/>
              <p:nvPr/>
            </p:nvSpPr>
            <p:spPr>
              <a:xfrm>
                <a:off x="838200" y="3624803"/>
                <a:ext cx="10668000" cy="369332"/>
              </a:xfrm>
              <a:prstGeom prst="rect">
                <a:avLst/>
              </a:prstGeom>
              <a:noFill/>
            </p:spPr>
            <p:txBody>
              <a:bodyPr wrap="square" rtlCol="0">
                <a:spAutoFit/>
              </a:bodyPr>
              <a:lstStyle/>
              <a:p>
                <a:r>
                  <a:rPr lang="en-US" altLang="ko-KR" dirty="0"/>
                  <a:t>5. The conjugate prior </a:t>
                </a:r>
                <a14:m>
                  <m:oMath xmlns:m="http://schemas.openxmlformats.org/officeDocument/2006/math">
                    <m:r>
                      <a:rPr lang="en-US" altLang="ko-KR" i="1" dirty="0" smtClean="0">
                        <a:latin typeface="Cambria Math" panose="02040503050406030204" pitchFamily="18" charset="0"/>
                      </a:rPr>
                      <m:t>𝐵𝑒𝑡𝑎</m:t>
                    </m:r>
                    <m:r>
                      <a:rPr lang="en-US" altLang="ko-KR" i="1" dirty="0" smtClean="0">
                        <a:latin typeface="Cambria Math" panose="02040503050406030204" pitchFamily="18" charset="0"/>
                      </a:rPr>
                      <m:t>(</m:t>
                    </m:r>
                    <m:r>
                      <a:rPr lang="en-US" altLang="ko-KR" i="1" dirty="0" err="1" smtClean="0">
                        <a:latin typeface="Cambria Math" panose="02040503050406030204" pitchFamily="18" charset="0"/>
                      </a:rPr>
                      <m:t>𝑎</m:t>
                    </m:r>
                    <m:r>
                      <a:rPr lang="en-US" altLang="ko-KR" i="1" dirty="0" err="1" smtClean="0">
                        <a:latin typeface="Cambria Math" panose="02040503050406030204" pitchFamily="18" charset="0"/>
                      </a:rPr>
                      <m:t>,</m:t>
                    </m:r>
                    <m:r>
                      <a:rPr lang="en-US" altLang="ko-KR" i="1" dirty="0" err="1" smtClean="0">
                        <a:latin typeface="Cambria Math" panose="02040503050406030204" pitchFamily="18" charset="0"/>
                      </a:rPr>
                      <m:t>𝑏</m:t>
                    </m:r>
                    <m:r>
                      <a:rPr lang="en-US" altLang="ko-KR" i="1" dirty="0" smtClean="0">
                        <a:latin typeface="Cambria Math" panose="02040503050406030204" pitchFamily="18" charset="0"/>
                      </a:rPr>
                      <m:t>) </m:t>
                    </m:r>
                  </m:oMath>
                </a14:m>
                <a:r>
                  <a:rPr lang="en-US" altLang="ko-KR" dirty="0"/>
                  <a:t>for</a:t>
                </a:r>
                <a:r>
                  <a:rPr lang="ko-KR" altLang="en-US" dirty="0"/>
                  <a:t> </a:t>
                </a:r>
                <a14:m>
                  <m:oMath xmlns:m="http://schemas.openxmlformats.org/officeDocument/2006/math">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oMath>
                </a14:m>
                <a:endParaRPr lang="en-US" altLang="ko-KR" dirty="0"/>
              </a:p>
            </p:txBody>
          </p:sp>
        </mc:Choice>
        <mc:Fallback>
          <p:sp>
            <p:nvSpPr>
              <p:cNvPr id="5" name="TextBox 4">
                <a:extLst>
                  <a:ext uri="{FF2B5EF4-FFF2-40B4-BE49-F238E27FC236}">
                    <a16:creationId xmlns:a16="http://schemas.microsoft.com/office/drawing/2014/main" id="{4D919AF0-7BB7-421C-9C29-B87C6ABE2D04}"/>
                  </a:ext>
                </a:extLst>
              </p:cNvPr>
              <p:cNvSpPr txBox="1">
                <a:spLocks noRot="1" noChangeAspect="1" noMove="1" noResize="1" noEditPoints="1" noAdjustHandles="1" noChangeArrowheads="1" noChangeShapeType="1" noTextEdit="1"/>
              </p:cNvSpPr>
              <p:nvPr/>
            </p:nvSpPr>
            <p:spPr>
              <a:xfrm>
                <a:off x="838200" y="3624803"/>
                <a:ext cx="10668000" cy="369332"/>
              </a:xfrm>
              <a:prstGeom prst="rect">
                <a:avLst/>
              </a:prstGeom>
              <a:blipFill>
                <a:blip r:embed="rId5"/>
                <a:stretch>
                  <a:fillRect l="-514" t="-10000" b="-26667"/>
                </a:stretch>
              </a:blipFill>
            </p:spPr>
            <p:txBody>
              <a:bodyPr/>
              <a:lstStyle/>
              <a:p>
                <a:r>
                  <a:rPr lang="ko-KR" altLang="en-US">
                    <a:noFill/>
                  </a:rPr>
                  <a:t> </a:t>
                </a:r>
              </a:p>
            </p:txBody>
          </p:sp>
        </mc:Fallback>
      </mc:AlternateContent>
      <p:pic>
        <p:nvPicPr>
          <p:cNvPr id="2052" name="Picture 4" descr="What is the intuition behind beta distribution? - Cross Validated">
            <a:extLst>
              <a:ext uri="{FF2B5EF4-FFF2-40B4-BE49-F238E27FC236}">
                <a16:creationId xmlns:a16="http://schemas.microsoft.com/office/drawing/2014/main" id="{91984158-3FA3-4FA6-B9E7-83586CAF78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1" y="3070741"/>
            <a:ext cx="5021398" cy="35934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D08C7E7-D3F7-439A-852A-817D8A8E1B80}"/>
                  </a:ext>
                </a:extLst>
              </p:cNvPr>
              <p:cNvSpPr txBox="1"/>
              <p:nvPr/>
            </p:nvSpPr>
            <p:spPr>
              <a:xfrm>
                <a:off x="1142999" y="4001294"/>
                <a:ext cx="5810252" cy="1200329"/>
              </a:xfrm>
              <a:prstGeom prst="rect">
                <a:avLst/>
              </a:prstGeom>
              <a:noFill/>
            </p:spPr>
            <p:txBody>
              <a:bodyPr wrap="square" rtlCol="0">
                <a:spAutoFit/>
              </a:bodyPr>
              <a:lstStyle/>
              <a:p>
                <a14:m>
                  <m:oMath xmlns:m="http://schemas.openxmlformats.org/officeDocument/2006/math">
                    <m:r>
                      <a:rPr lang="en-US" altLang="ko-KR" sz="2400" b="1" i="1" smtClean="0">
                        <a:latin typeface="Cambria Math" panose="02040503050406030204" pitchFamily="18" charset="0"/>
                      </a:rPr>
                      <m:t>𝒂</m:t>
                    </m:r>
                    <m:r>
                      <a:rPr lang="en-US" altLang="ko-KR" sz="2400" b="1" i="1" smtClean="0">
                        <a:latin typeface="Cambria Math" panose="02040503050406030204" pitchFamily="18" charset="0"/>
                      </a:rPr>
                      <m:t>=</m:t>
                    </m:r>
                    <m:r>
                      <a:rPr lang="en-US" altLang="ko-KR" sz="2400" b="1" i="1" smtClean="0">
                        <a:latin typeface="Cambria Math" panose="02040503050406030204" pitchFamily="18" charset="0"/>
                      </a:rPr>
                      <m:t>𝒃</m:t>
                    </m:r>
                    <m:r>
                      <a:rPr lang="en-US" altLang="ko-KR" sz="2400" b="1" i="1" smtClean="0">
                        <a:latin typeface="Cambria Math" panose="02040503050406030204" pitchFamily="18" charset="0"/>
                      </a:rPr>
                      <m:t>=</m:t>
                    </m:r>
                    <m:r>
                      <a:rPr lang="en-US" altLang="ko-KR" sz="2400" b="1" i="1" smtClean="0">
                        <a:latin typeface="Cambria Math" panose="02040503050406030204" pitchFamily="18" charset="0"/>
                      </a:rPr>
                      <m:t>𝟏</m:t>
                    </m:r>
                    <m:r>
                      <a:rPr lang="en-US" altLang="ko-KR" sz="2400" b="1" i="1" smtClean="0">
                        <a:latin typeface="Cambria Math" panose="02040503050406030204" pitchFamily="18" charset="0"/>
                      </a:rPr>
                      <m:t> </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𝑢𝑛𝑖𝑓𝑜𝑟𝑚</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𝑝𝑟𝑖𝑜𝑟</m:t>
                    </m:r>
                  </m:oMath>
                </a14:m>
                <a:r>
                  <a:rPr lang="en-US" altLang="ko-KR" sz="2400" b="0" i="1" dirty="0">
                    <a:latin typeface="Cambria Math" panose="02040503050406030204" pitchFamily="18" charset="0"/>
                  </a:rPr>
                  <a:t> </a:t>
                </a:r>
                <a:br>
                  <a:rPr lang="en-US" altLang="ko-KR" sz="2400" b="0" i="1" dirty="0">
                    <a:latin typeface="Cambria Math" panose="02040503050406030204" pitchFamily="18" charset="0"/>
                  </a:rPr>
                </a:br>
                <a14:m>
                  <m:oMath xmlns:m="http://schemas.openxmlformats.org/officeDocument/2006/math">
                    <m:r>
                      <a:rPr lang="en-US" altLang="ko-KR" sz="2400" b="1" i="1" smtClean="0">
                        <a:solidFill>
                          <a:srgbClr val="0070C0"/>
                        </a:solidFill>
                        <a:latin typeface="Cambria Math" panose="02040503050406030204" pitchFamily="18" charset="0"/>
                      </a:rPr>
                      <m:t>𝒂</m:t>
                    </m:r>
                    <m:r>
                      <a:rPr lang="en-US" altLang="ko-KR" sz="2400" b="1" i="1" smtClean="0">
                        <a:solidFill>
                          <a:srgbClr val="0070C0"/>
                        </a:solidFill>
                        <a:latin typeface="Cambria Math" panose="02040503050406030204" pitchFamily="18" charset="0"/>
                      </a:rPr>
                      <m:t>&gt;</m:t>
                    </m:r>
                    <m:r>
                      <a:rPr lang="en-US" altLang="ko-KR" sz="2400" b="1" i="1" smtClean="0">
                        <a:solidFill>
                          <a:srgbClr val="0070C0"/>
                        </a:solidFill>
                        <a:latin typeface="Cambria Math" panose="02040503050406030204" pitchFamily="18" charset="0"/>
                      </a:rPr>
                      <m:t>𝒃</m:t>
                    </m:r>
                    <m:r>
                      <a:rPr lang="en-US" altLang="ko-KR" sz="2400" b="1" i="1" smtClean="0">
                        <a:solidFill>
                          <a:srgbClr val="0070C0"/>
                        </a:solidFill>
                        <a:latin typeface="Cambria Math" panose="02040503050406030204" pitchFamily="18" charset="0"/>
                      </a:rPr>
                      <m:t> </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𝑏𝑖𝑎𝑠</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𝑡𝑜𝑤𝑎𝑟𝑑𝑠</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𝑙𝑎𝑦𝑒𝑟</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𝑠𝑒𝑙𝑒𝑐𝑡𝑖𝑜𝑛</m:t>
                    </m:r>
                  </m:oMath>
                </a14:m>
                <a:r>
                  <a:rPr lang="en-US" altLang="ko-KR" sz="2400" b="0" dirty="0"/>
                  <a:t> </a:t>
                </a:r>
              </a:p>
              <a:p>
                <a14:m>
                  <m:oMath xmlns:m="http://schemas.openxmlformats.org/officeDocument/2006/math">
                    <m:r>
                      <a:rPr lang="en-US" altLang="ko-KR" sz="2400" b="1" i="1" smtClean="0">
                        <a:solidFill>
                          <a:srgbClr val="FF0000"/>
                        </a:solidFill>
                        <a:latin typeface="Cambria Math" panose="02040503050406030204" pitchFamily="18" charset="0"/>
                      </a:rPr>
                      <m:t>𝒂</m:t>
                    </m:r>
                    <m:r>
                      <a:rPr lang="en-US" altLang="ko-KR" sz="2400" b="1" i="1" smtClean="0">
                        <a:solidFill>
                          <a:srgbClr val="FF0000"/>
                        </a:solidFill>
                        <a:latin typeface="Cambria Math" panose="02040503050406030204" pitchFamily="18" charset="0"/>
                      </a:rPr>
                      <m:t>&lt;</m:t>
                    </m:r>
                    <m:r>
                      <a:rPr lang="en-US" altLang="ko-KR" sz="2400" b="1" i="1" smtClean="0">
                        <a:solidFill>
                          <a:srgbClr val="FF0000"/>
                        </a:solidFill>
                        <a:latin typeface="Cambria Math" panose="02040503050406030204" pitchFamily="18" charset="0"/>
                      </a:rPr>
                      <m:t>𝒃</m:t>
                    </m:r>
                    <m:r>
                      <a:rPr lang="en-US" altLang="ko-KR" sz="2400" b="1" i="1" smtClean="0">
                        <a:solidFill>
                          <a:srgbClr val="FF0000"/>
                        </a:solidFill>
                        <a:latin typeface="Cambria Math" panose="02040503050406030204" pitchFamily="18" charset="0"/>
                      </a:rPr>
                      <m:t> </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𝑓𝑎𝑣𝑜𝑟</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𝑠𝑘𝑖𝑝𝑝𝑖𝑛𝑔</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𝑙𝑎𝑦𝑒𝑟</m:t>
                    </m:r>
                  </m:oMath>
                </a14:m>
                <a:r>
                  <a:rPr lang="en-US" altLang="ko-KR" sz="2400" dirty="0"/>
                  <a:t>s</a:t>
                </a:r>
                <a:endParaRPr lang="ko-KR" altLang="en-US" sz="2400" dirty="0"/>
              </a:p>
            </p:txBody>
          </p:sp>
        </mc:Choice>
        <mc:Fallback>
          <p:sp>
            <p:nvSpPr>
              <p:cNvPr id="6" name="TextBox 5">
                <a:extLst>
                  <a:ext uri="{FF2B5EF4-FFF2-40B4-BE49-F238E27FC236}">
                    <a16:creationId xmlns:a16="http://schemas.microsoft.com/office/drawing/2014/main" id="{3D08C7E7-D3F7-439A-852A-817D8A8E1B80}"/>
                  </a:ext>
                </a:extLst>
              </p:cNvPr>
              <p:cNvSpPr txBox="1">
                <a:spLocks noRot="1" noChangeAspect="1" noMove="1" noResize="1" noEditPoints="1" noAdjustHandles="1" noChangeArrowheads="1" noChangeShapeType="1" noTextEdit="1"/>
              </p:cNvSpPr>
              <p:nvPr/>
            </p:nvSpPr>
            <p:spPr>
              <a:xfrm>
                <a:off x="1142999" y="4001294"/>
                <a:ext cx="5810252" cy="1200329"/>
              </a:xfrm>
              <a:prstGeom prst="rect">
                <a:avLst/>
              </a:prstGeom>
              <a:blipFill>
                <a:blip r:embed="rId7"/>
                <a:stretch>
                  <a:fillRect b="-1066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3F41AB2-1AA1-492B-A0B9-FB234E80EAFC}"/>
                  </a:ext>
                </a:extLst>
              </p:cNvPr>
              <p:cNvSpPr txBox="1"/>
              <p:nvPr/>
            </p:nvSpPr>
            <p:spPr>
              <a:xfrm>
                <a:off x="762001" y="2860684"/>
                <a:ext cx="6267450" cy="462242"/>
              </a:xfrm>
              <a:prstGeom prst="rect">
                <a:avLst/>
              </a:prstGeom>
              <a:noFill/>
            </p:spPr>
            <p:txBody>
              <a:bodyPr wrap="square">
                <a:spAutoFit/>
              </a:bodyPr>
              <a:lstStyle/>
              <a:p>
                <a:r>
                  <a:rPr lang="en-US" altLang="ko-KR" sz="2000" b="0" dirty="0"/>
                  <a:t> </a:t>
                </a:r>
                <a14:m>
                  <m:oMath xmlns:m="http://schemas.openxmlformats.org/officeDocument/2006/math">
                    <m:sSub>
                      <m:sSubPr>
                        <m:ctrlPr>
                          <a:rPr lang="en-US" altLang="ko-KR" sz="2000" b="0" i="1" smtClean="0">
                            <a:latin typeface="Cambria Math" panose="02040503050406030204" pitchFamily="18" charset="0"/>
                          </a:rPr>
                        </m:ctrlPr>
                      </m:sSubPr>
                      <m:e>
                        <m:func>
                          <m:funcPr>
                            <m:ctrlPr>
                              <a:rPr lang="en-US" altLang="ko-KR" sz="2000" i="1" smtClean="0">
                                <a:latin typeface="Cambria Math" panose="02040503050406030204" pitchFamily="18" charset="0"/>
                              </a:rPr>
                            </m:ctrlPr>
                          </m:funcPr>
                          <m:fName>
                            <m:r>
                              <m:rPr>
                                <m:sty m:val="p"/>
                              </m:rPr>
                              <a:rPr lang="en-US" altLang="ko-KR" sz="2000" b="0" i="0" smtClean="0">
                                <a:latin typeface="Cambria Math" panose="02040503050406030204" pitchFamily="18" charset="0"/>
                              </a:rPr>
                              <m:t>log</m:t>
                            </m:r>
                          </m:fName>
                          <m:e>
                            <m:r>
                              <a:rPr lang="en-US" altLang="ko-KR" sz="2000" b="0" i="1" smtClean="0">
                                <a:latin typeface="Cambria Math" panose="02040503050406030204" pitchFamily="18" charset="0"/>
                              </a:rPr>
                              <m:t>𝑝</m:t>
                            </m:r>
                            <m:d>
                              <m:dPr>
                                <m:ctrlPr>
                                  <a:rPr lang="en-US" altLang="ko-KR" sz="2000" i="1" smtClean="0">
                                    <a:latin typeface="Cambria Math" panose="02040503050406030204" pitchFamily="18" charset="0"/>
                                  </a:rPr>
                                </m:ctrlPr>
                              </m:dPr>
                              <m:e>
                                <m:r>
                                  <a:rPr lang="en-US" altLang="ko-KR" sz="2000" b="0" i="1" smtClean="0">
                                    <a:latin typeface="Cambria Math" panose="02040503050406030204" pitchFamily="18" charset="0"/>
                                  </a:rPr>
                                  <m:t>𝑦</m:t>
                                </m:r>
                              </m:e>
                              <m:e>
                                <m:r>
                                  <a:rPr lang="en-US" altLang="ko-KR" sz="2000" b="0" i="1" smtClean="0">
                                    <a:latin typeface="Cambria Math" panose="02040503050406030204" pitchFamily="18" charset="0"/>
                                  </a:rPr>
                                  <m:t>𝑥</m:t>
                                </m:r>
                              </m:e>
                            </m:d>
                            <m:r>
                              <a:rPr lang="en-US" altLang="ko-KR" sz="2000" b="0" i="1" smtClean="0">
                                <a:latin typeface="Cambria Math" panose="02040503050406030204" pitchFamily="18" charset="0"/>
                              </a:rPr>
                              <m:t>≥</m:t>
                            </m:r>
                            <m:r>
                              <a:rPr lang="el-GR" altLang="ko-KR" sz="2000" b="0" i="1" smtClean="0">
                                <a:latin typeface="Cambria Math" panose="02040503050406030204" pitchFamily="18" charset="0"/>
                                <a:ea typeface="Cambria Math" panose="02040503050406030204" pitchFamily="18" charset="0"/>
                              </a:rPr>
                              <m:t>𝛦</m:t>
                            </m:r>
                          </m:e>
                        </m:func>
                      </m:e>
                      <m:sub>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𝑞</m:t>
                            </m:r>
                          </m:e>
                          <m:sub>
                            <m:r>
                              <a:rPr lang="en-US" altLang="ko-KR" sz="2000" b="0" i="1" smtClean="0">
                                <a:latin typeface="Cambria Math" panose="02040503050406030204" pitchFamily="18" charset="0"/>
                              </a:rPr>
                              <m:t>𝜙</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𝑧</m:t>
                            </m:r>
                            <m:r>
                              <a:rPr lang="en-US" altLang="ko-KR" sz="2000" b="0" i="1" smtClean="0">
                                <a:latin typeface="Cambria Math" panose="02040503050406030204" pitchFamily="18" charset="0"/>
                              </a:rPr>
                              <m:t>)</m:t>
                            </m:r>
                          </m:sub>
                        </m:sSub>
                      </m:sub>
                    </m:sSub>
                    <m:d>
                      <m:dPr>
                        <m:begChr m:val="["/>
                        <m:endChr m:val="]"/>
                        <m:ctrlPr>
                          <a:rPr lang="en-US" altLang="ko-KR" sz="2000" b="0" i="1" smtClean="0">
                            <a:latin typeface="Cambria Math" panose="02040503050406030204" pitchFamily="18" charset="0"/>
                          </a:rPr>
                        </m:ctrlPr>
                      </m:dPr>
                      <m:e>
                        <m:func>
                          <m:funcPr>
                            <m:ctrlPr>
                              <a:rPr lang="en-US" altLang="ko-KR" sz="2000" b="0" i="1" smtClean="0">
                                <a:latin typeface="Cambria Math" panose="02040503050406030204" pitchFamily="18" charset="0"/>
                              </a:rPr>
                            </m:ctrlPr>
                          </m:funcPr>
                          <m:fName>
                            <m:r>
                              <m:rPr>
                                <m:sty m:val="p"/>
                              </m:rPr>
                              <a:rPr lang="en-US" altLang="ko-KR" sz="2000" b="0" i="0" smtClean="0">
                                <a:latin typeface="Cambria Math" panose="02040503050406030204" pitchFamily="18" charset="0"/>
                              </a:rPr>
                              <m:t>log</m:t>
                            </m:r>
                          </m:fName>
                          <m:e>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𝑝</m:t>
                                </m:r>
                              </m:e>
                              <m:sub>
                                <m:r>
                                  <a:rPr lang="en-US" altLang="ko-KR" sz="2000" b="0" i="1" smtClean="0">
                                    <a:latin typeface="Cambria Math" panose="02040503050406030204" pitchFamily="18" charset="0"/>
                                  </a:rPr>
                                  <m:t>𝜃</m:t>
                                </m:r>
                              </m:sub>
                            </m:sSub>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𝑦</m:t>
                                </m:r>
                              </m:e>
                              <m:e>
                                <m:r>
                                  <a:rPr lang="en-US" altLang="ko-KR" sz="2000" b="0" i="1" smtClean="0">
                                    <a:latin typeface="Cambria Math" panose="02040503050406030204" pitchFamily="18" charset="0"/>
                                  </a:rPr>
                                  <m:t>𝑥</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𝑧</m:t>
                                </m:r>
                              </m:e>
                            </m:d>
                          </m:e>
                        </m:func>
                      </m:e>
                    </m:d>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𝐷</m:t>
                        </m:r>
                      </m:e>
                      <m:sub>
                        <m:r>
                          <a:rPr lang="en-US" altLang="ko-KR" sz="2000" b="0" i="1" smtClean="0">
                            <a:latin typeface="Cambria Math" panose="02040503050406030204" pitchFamily="18" charset="0"/>
                          </a:rPr>
                          <m:t>𝐾𝐿</m:t>
                        </m:r>
                      </m:sub>
                    </m:sSub>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𝑞</m:t>
                        </m:r>
                      </m:e>
                      <m:sub>
                        <m:r>
                          <a:rPr lang="en-US" altLang="ko-KR" sz="2000" b="0" i="1" smtClean="0">
                            <a:latin typeface="Cambria Math" panose="02040503050406030204" pitchFamily="18" charset="0"/>
                          </a:rPr>
                          <m:t>𝜙</m:t>
                        </m:r>
                      </m:sub>
                    </m:sSub>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𝑧</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𝑝</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r>
                      <a:rPr lang="en-US" altLang="ko-KR" sz="2000" b="0" i="1" smtClean="0">
                        <a:latin typeface="Cambria Math" panose="02040503050406030204" pitchFamily="18" charset="0"/>
                      </a:rPr>
                      <m:t>)</m:t>
                    </m:r>
                  </m:oMath>
                </a14:m>
                <a:endParaRPr lang="en-US" altLang="ko-KR" sz="2000" dirty="0"/>
              </a:p>
            </p:txBody>
          </p:sp>
        </mc:Choice>
        <mc:Fallback>
          <p:sp>
            <p:nvSpPr>
              <p:cNvPr id="11" name="TextBox 10">
                <a:extLst>
                  <a:ext uri="{FF2B5EF4-FFF2-40B4-BE49-F238E27FC236}">
                    <a16:creationId xmlns:a16="http://schemas.microsoft.com/office/drawing/2014/main" id="{33F41AB2-1AA1-492B-A0B9-FB234E80EAFC}"/>
                  </a:ext>
                </a:extLst>
              </p:cNvPr>
              <p:cNvSpPr txBox="1">
                <a:spLocks noRot="1" noChangeAspect="1" noMove="1" noResize="1" noEditPoints="1" noAdjustHandles="1" noChangeArrowheads="1" noChangeShapeType="1" noTextEdit="1"/>
              </p:cNvSpPr>
              <p:nvPr/>
            </p:nvSpPr>
            <p:spPr>
              <a:xfrm>
                <a:off x="762001" y="2860684"/>
                <a:ext cx="6267450" cy="462242"/>
              </a:xfrm>
              <a:prstGeom prst="rect">
                <a:avLst/>
              </a:prstGeom>
              <a:blipFill>
                <a:blip r:embed="rId8"/>
                <a:stretch>
                  <a:fillRect b="-7895"/>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42554F6-5454-416F-A843-5DCC8ABE8891}"/>
                  </a:ext>
                </a:extLst>
              </p:cNvPr>
              <p:cNvSpPr txBox="1"/>
              <p:nvPr/>
            </p:nvSpPr>
            <p:spPr>
              <a:xfrm>
                <a:off x="838200" y="5267616"/>
                <a:ext cx="5410200" cy="1552284"/>
              </a:xfrm>
              <a:prstGeom prst="rect">
                <a:avLst/>
              </a:prstGeom>
              <a:noFill/>
            </p:spPr>
            <p:txBody>
              <a:bodyPr wrap="square" rtlCol="0">
                <a:spAutoFit/>
              </a:bodyPr>
              <a:lstStyle/>
              <a:p>
                <a:r>
                  <a:rPr lang="en-US" altLang="ko-KR" dirty="0"/>
                  <a:t>6. Aggregated posterior across languages</a:t>
                </a:r>
                <a:br>
                  <a:rPr lang="en-US" altLang="ko-KR" dirty="0"/>
                </a:br>
                <a:endParaRPr lang="en-US" altLang="ko-KR" dirty="0"/>
              </a:p>
              <a:p>
                <a:r>
                  <a:rPr lang="en-US" altLang="ko-KR" sz="2000" dirty="0"/>
                  <a:t>    </a:t>
                </a:r>
                <a14:m>
                  <m:oMath xmlns:m="http://schemas.openxmlformats.org/officeDocument/2006/math">
                    <m:acc>
                      <m:accPr>
                        <m:chr m:val="̃"/>
                        <m:ctrlPr>
                          <a:rPr lang="en-US" altLang="ko-KR" sz="2000" i="1" smtClean="0">
                            <a:latin typeface="Cambria Math" panose="02040503050406030204" pitchFamily="18" charset="0"/>
                          </a:rPr>
                        </m:ctrlPr>
                      </m:accPr>
                      <m:e>
                        <m:r>
                          <a:rPr lang="en-US" altLang="ko-KR" sz="2000" b="0" i="1" smtClean="0">
                            <a:latin typeface="Cambria Math" panose="02040503050406030204" pitchFamily="18" charset="0"/>
                          </a:rPr>
                          <m:t>𝑞</m:t>
                        </m:r>
                      </m:e>
                    </m:acc>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r>
                      <a:rPr lang="en-US" altLang="ko-KR" sz="2000" b="0" i="1" smtClean="0">
                        <a:latin typeface="Cambria Math" panose="02040503050406030204" pitchFamily="18" charset="0"/>
                      </a:rPr>
                      <m:t>=</m:t>
                    </m:r>
                    <m:f>
                      <m:fPr>
                        <m:ctrlPr>
                          <a:rPr lang="en-US" altLang="ko-KR" sz="2000" b="0" i="1" smtClean="0">
                            <a:latin typeface="Cambria Math" panose="02040503050406030204" pitchFamily="18" charset="0"/>
                          </a:rPr>
                        </m:ctrlPr>
                      </m:fPr>
                      <m:num>
                        <m:r>
                          <a:rPr lang="en-US" altLang="ko-KR" sz="2000" b="0" i="1" smtClean="0">
                            <a:latin typeface="Cambria Math" panose="02040503050406030204" pitchFamily="18" charset="0"/>
                          </a:rPr>
                          <m:t>1</m:t>
                        </m:r>
                      </m:num>
                      <m:den>
                        <m:r>
                          <a:rPr lang="en-US" altLang="ko-KR" sz="2000" b="0" i="1" smtClean="0">
                            <a:latin typeface="Cambria Math" panose="02040503050406030204" pitchFamily="18" charset="0"/>
                          </a:rPr>
                          <m:t>𝑁</m:t>
                        </m:r>
                      </m:den>
                    </m:f>
                    <m:nary>
                      <m:naryPr>
                        <m:chr m:val="∑"/>
                        <m:ctrlPr>
                          <a:rPr lang="en-US" altLang="ko-KR" sz="2000" b="0" i="1" smtClean="0">
                            <a:latin typeface="Cambria Math" panose="02040503050406030204" pitchFamily="18" charset="0"/>
                          </a:rPr>
                        </m:ctrlPr>
                      </m:naryPr>
                      <m:sub>
                        <m:r>
                          <m:rPr>
                            <m:brk m:alnAt="23"/>
                          </m:rPr>
                          <a:rPr lang="en-US" altLang="ko-KR" sz="2000" b="0" i="1" smtClean="0">
                            <a:latin typeface="Cambria Math" panose="02040503050406030204" pitchFamily="18" charset="0"/>
                          </a:rPr>
                          <m:t>𝑛</m:t>
                        </m:r>
                        <m:r>
                          <a:rPr lang="en-US" altLang="ko-KR" sz="2000" b="0" i="1" smtClean="0">
                            <a:latin typeface="Cambria Math" panose="02040503050406030204" pitchFamily="18" charset="0"/>
                          </a:rPr>
                          <m:t>=1</m:t>
                        </m:r>
                      </m:sub>
                      <m:sup>
                        <m:r>
                          <a:rPr lang="en-US" altLang="ko-KR" sz="2000" b="0" i="1" smtClean="0">
                            <a:latin typeface="Cambria Math" panose="02040503050406030204" pitchFamily="18" charset="0"/>
                          </a:rPr>
                          <m:t>𝑁</m:t>
                        </m:r>
                      </m:sup>
                      <m:e>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𝑞</m:t>
                            </m:r>
                          </m:e>
                          <m:sub>
                            <m:r>
                              <a:rPr lang="en-US" altLang="ko-KR" sz="2000" b="0" i="1" smtClean="0">
                                <a:latin typeface="Cambria Math" panose="02040503050406030204" pitchFamily="18" charset="0"/>
                              </a:rPr>
                              <m:t>𝜙</m:t>
                            </m:r>
                          </m:sub>
                        </m:sSub>
                        <m:d>
                          <m:dPr>
                            <m:endChr m:val="|"/>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r>
                          <a:rPr lang="en-US" altLang="ko-KR" sz="2000" b="0" i="1" smtClean="0">
                            <a:latin typeface="Cambria Math" panose="02040503050406030204" pitchFamily="18" charset="0"/>
                          </a:rPr>
                          <m:t> </m:t>
                        </m:r>
                        <m:sSup>
                          <m:sSupPr>
                            <m:ctrlPr>
                              <a:rPr lang="en-US" altLang="ko-KR" sz="2000" b="0" i="1" smtClean="0">
                                <a:latin typeface="Cambria Math" panose="02040503050406030204" pitchFamily="18" charset="0"/>
                              </a:rPr>
                            </m:ctrlPr>
                          </m:sSupPr>
                          <m:e>
                            <m:r>
                              <a:rPr lang="en-US" altLang="ko-KR" sz="2000" b="0" i="1" smtClean="0">
                                <a:latin typeface="Cambria Math" panose="02040503050406030204" pitchFamily="18" charset="0"/>
                              </a:rPr>
                              <m:t>𝑥</m:t>
                            </m:r>
                          </m:e>
                          <m:sup>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𝑛</m:t>
                            </m:r>
                            <m:r>
                              <a:rPr lang="en-US" altLang="ko-KR" sz="2000" b="0" i="1" smtClean="0">
                                <a:latin typeface="Cambria Math" panose="02040503050406030204" pitchFamily="18" charset="0"/>
                              </a:rPr>
                              <m:t>)</m:t>
                            </m:r>
                          </m:sup>
                        </m:sSup>
                        <m:r>
                          <a:rPr lang="en-US" altLang="ko-KR" sz="2000" b="0" i="1" smtClean="0">
                            <a:latin typeface="Cambria Math" panose="02040503050406030204" pitchFamily="18" charset="0"/>
                          </a:rPr>
                          <m:t>, </m:t>
                        </m:r>
                        <m:sSup>
                          <m:sSupPr>
                            <m:ctrlPr>
                              <a:rPr lang="en-US" altLang="ko-KR" sz="2000" b="0" i="1" smtClean="0">
                                <a:latin typeface="Cambria Math" panose="02040503050406030204" pitchFamily="18" charset="0"/>
                              </a:rPr>
                            </m:ctrlPr>
                          </m:sSupPr>
                          <m:e>
                            <m:r>
                              <a:rPr lang="en-US" altLang="ko-KR" sz="2000" b="0" i="1" smtClean="0">
                                <a:latin typeface="Cambria Math" panose="02040503050406030204" pitchFamily="18" charset="0"/>
                              </a:rPr>
                              <m:t>𝑦</m:t>
                            </m:r>
                          </m:e>
                          <m:sup>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𝑛</m:t>
                            </m:r>
                            <m:r>
                              <a:rPr lang="en-US" altLang="ko-KR" sz="2000" b="0" i="1" smtClean="0">
                                <a:latin typeface="Cambria Math" panose="02040503050406030204" pitchFamily="18" charset="0"/>
                              </a:rPr>
                              <m:t>)</m:t>
                            </m:r>
                          </m:sup>
                        </m:sSup>
                        <m:r>
                          <a:rPr lang="en-US" altLang="ko-KR" sz="2000" b="0" i="1" smtClean="0">
                            <a:latin typeface="Cambria Math" panose="02040503050406030204" pitchFamily="18" charset="0"/>
                          </a:rPr>
                          <m:t>, </m:t>
                        </m:r>
                        <m:acc>
                          <m:accPr>
                            <m:chr m:val="̂"/>
                            <m:ctrlPr>
                              <a:rPr lang="en-US" altLang="ko-KR" sz="2000" b="0" i="1" smtClean="0">
                                <a:latin typeface="Cambria Math" panose="02040503050406030204" pitchFamily="18" charset="0"/>
                              </a:rPr>
                            </m:ctrlPr>
                          </m:accPr>
                          <m:e>
                            <m:r>
                              <a:rPr lang="en-US" altLang="ko-KR" sz="2000" b="0" i="1" smtClean="0">
                                <a:latin typeface="Cambria Math" panose="02040503050406030204" pitchFamily="18" charset="0"/>
                              </a:rPr>
                              <m:t>𝜃</m:t>
                            </m:r>
                          </m:e>
                        </m:acc>
                      </m:e>
                    </m:nary>
                    <m:r>
                      <a:rPr lang="en-US" altLang="ko-KR" sz="2000" b="0" i="1" smtClean="0">
                        <a:latin typeface="Cambria Math" panose="02040503050406030204" pitchFamily="18" charset="0"/>
                      </a:rPr>
                      <m:t>)</m:t>
                    </m:r>
                  </m:oMath>
                </a14:m>
                <a:br>
                  <a:rPr lang="en-US" altLang="ko-KR" sz="2000" b="0" dirty="0"/>
                </a:br>
                <a:r>
                  <a:rPr lang="en-US" altLang="ko-KR" sz="2000" b="0" dirty="0"/>
                  <a:t>   </a:t>
                </a:r>
                <a14:m>
                  <m:oMath xmlns:m="http://schemas.openxmlformats.org/officeDocument/2006/math">
                    <m:r>
                      <a:rPr lang="en-US" altLang="ko-KR" sz="2000" b="0" i="0" smtClean="0">
                        <a:latin typeface="Cambria Math" panose="02040503050406030204" pitchFamily="18" charset="0"/>
                      </a:rPr>
                      <m:t> </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𝐷</m:t>
                        </m:r>
                      </m:e>
                      <m:sub>
                        <m:r>
                          <a:rPr lang="en-US" altLang="ko-KR" sz="2000" i="1">
                            <a:latin typeface="Cambria Math" panose="02040503050406030204" pitchFamily="18" charset="0"/>
                          </a:rPr>
                          <m:t>𝐾𝐿</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𝑞</m:t>
                        </m:r>
                      </m:e>
                      <m:sub>
                        <m:r>
                          <a:rPr lang="en-US" altLang="ko-KR" sz="2000" i="1">
                            <a:latin typeface="Cambria Math" panose="02040503050406030204" pitchFamily="18" charset="0"/>
                          </a:rPr>
                          <m:t>𝜙</m:t>
                        </m:r>
                      </m:sub>
                    </m:sSub>
                    <m:r>
                      <a:rPr lang="en-US" altLang="ko-KR" sz="2000" i="1">
                        <a:latin typeface="Cambria Math" panose="02040503050406030204" pitchFamily="18" charset="0"/>
                      </a:rPr>
                      <m:t>(</m:t>
                    </m:r>
                    <m:r>
                      <a:rPr lang="en-US" altLang="ko-KR" sz="2000" i="1">
                        <a:latin typeface="Cambria Math" panose="02040503050406030204" pitchFamily="18" charset="0"/>
                      </a:rPr>
                      <m:t>𝑧</m:t>
                    </m:r>
                    <m:r>
                      <a:rPr lang="en-US" altLang="ko-KR" sz="2000" i="1">
                        <a:latin typeface="Cambria Math" panose="02040503050406030204" pitchFamily="18" charset="0"/>
                      </a:rPr>
                      <m:t>)|</m:t>
                    </m:r>
                    <m:d>
                      <m:dPr>
                        <m:begChr m:val="|"/>
                        <m:ctrlPr>
                          <a:rPr lang="en-US" altLang="ko-KR" sz="2000" i="1">
                            <a:latin typeface="Cambria Math" panose="02040503050406030204" pitchFamily="18" charset="0"/>
                          </a:rPr>
                        </m:ctrlPr>
                      </m:dPr>
                      <m:e>
                        <m:acc>
                          <m:accPr>
                            <m:chr m:val="̃"/>
                            <m:ctrlPr>
                              <a:rPr lang="en-US" altLang="ko-KR" sz="2000" i="1">
                                <a:latin typeface="Cambria Math" panose="02040503050406030204" pitchFamily="18" charset="0"/>
                              </a:rPr>
                            </m:ctrlPr>
                          </m:accPr>
                          <m:e>
                            <m:r>
                              <a:rPr lang="en-US" altLang="ko-KR" sz="2000" i="1">
                                <a:latin typeface="Cambria Math" panose="02040503050406030204" pitchFamily="18" charset="0"/>
                              </a:rPr>
                              <m:t>𝑞</m:t>
                            </m:r>
                          </m:e>
                        </m:acc>
                        <m:d>
                          <m:dPr>
                            <m:ctrlPr>
                              <a:rPr lang="en-US" altLang="ko-KR" sz="2000" i="1">
                                <a:latin typeface="Cambria Math" panose="02040503050406030204" pitchFamily="18" charset="0"/>
                              </a:rPr>
                            </m:ctrlPr>
                          </m:dPr>
                          <m:e>
                            <m:r>
                              <a:rPr lang="en-US" altLang="ko-KR" sz="2000" i="1">
                                <a:latin typeface="Cambria Math" panose="02040503050406030204" pitchFamily="18" charset="0"/>
                              </a:rPr>
                              <m:t>𝑧</m:t>
                            </m:r>
                          </m:e>
                        </m:d>
                      </m:e>
                    </m:d>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𝐸</m:t>
                        </m:r>
                      </m:e>
                      <m:sub>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𝑞</m:t>
                            </m:r>
                          </m:e>
                          <m:sub>
                            <m:r>
                              <a:rPr lang="en-US" altLang="ko-KR" sz="2000" b="0" i="1" smtClean="0">
                                <a:latin typeface="Cambria Math" panose="02040503050406030204" pitchFamily="18" charset="0"/>
                              </a:rPr>
                              <m:t>𝜙</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sub>
                        </m:sSub>
                      </m:sub>
                    </m:sSub>
                    <m:r>
                      <a:rPr lang="en-US" altLang="ko-KR" sz="2000" b="0" i="1" smtClean="0">
                        <a:latin typeface="Cambria Math" panose="02040503050406030204" pitchFamily="18" charset="0"/>
                      </a:rPr>
                      <m:t>[</m:t>
                    </m:r>
                    <m:func>
                      <m:funcPr>
                        <m:ctrlPr>
                          <a:rPr lang="en-US" altLang="ko-KR" sz="2000" b="0" i="1" smtClean="0">
                            <a:latin typeface="Cambria Math" panose="02040503050406030204" pitchFamily="18" charset="0"/>
                          </a:rPr>
                        </m:ctrlPr>
                      </m:funcPr>
                      <m:fName>
                        <m:r>
                          <m:rPr>
                            <m:sty m:val="p"/>
                          </m:rPr>
                          <a:rPr lang="en-US" altLang="ko-KR" sz="2000" b="0" i="0" smtClean="0">
                            <a:latin typeface="Cambria Math" panose="02040503050406030204" pitchFamily="18" charset="0"/>
                          </a:rPr>
                          <m:t>log</m:t>
                        </m:r>
                      </m:fName>
                      <m:e>
                        <m:f>
                          <m:fPr>
                            <m:ctrlPr>
                              <a:rPr lang="en-US" altLang="ko-KR" sz="2000" b="0" i="1" smtClean="0">
                                <a:latin typeface="Cambria Math" panose="02040503050406030204" pitchFamily="18" charset="0"/>
                              </a:rPr>
                            </m:ctrlPr>
                          </m:fPr>
                          <m:num>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𝑞</m:t>
                                </m:r>
                              </m:e>
                              <m:sub>
                                <m:r>
                                  <a:rPr lang="en-US" altLang="ko-KR" sz="2000" b="0" i="1" smtClean="0">
                                    <a:latin typeface="Cambria Math" panose="02040503050406030204" pitchFamily="18" charset="0"/>
                                  </a:rPr>
                                  <m:t>𝜙</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sub>
                            </m:sSub>
                          </m:num>
                          <m:den>
                            <m:acc>
                              <m:accPr>
                                <m:chr m:val="̃"/>
                                <m:ctrlPr>
                                  <a:rPr lang="en-US" altLang="ko-KR" sz="2000" i="1">
                                    <a:latin typeface="Cambria Math" panose="02040503050406030204" pitchFamily="18" charset="0"/>
                                  </a:rPr>
                                </m:ctrlPr>
                              </m:accPr>
                              <m:e>
                                <m:r>
                                  <a:rPr lang="en-US" altLang="ko-KR" sz="2000" i="1">
                                    <a:latin typeface="Cambria Math" panose="02040503050406030204" pitchFamily="18" charset="0"/>
                                  </a:rPr>
                                  <m:t>𝑞</m:t>
                                </m:r>
                              </m:e>
                            </m:acc>
                            <m:d>
                              <m:dPr>
                                <m:ctrlPr>
                                  <a:rPr lang="en-US" altLang="ko-KR" sz="2000" i="1">
                                    <a:latin typeface="Cambria Math" panose="02040503050406030204" pitchFamily="18" charset="0"/>
                                  </a:rPr>
                                </m:ctrlPr>
                              </m:dPr>
                              <m:e>
                                <m:r>
                                  <a:rPr lang="en-US" altLang="ko-KR" sz="2000" i="1">
                                    <a:latin typeface="Cambria Math" panose="02040503050406030204" pitchFamily="18" charset="0"/>
                                  </a:rPr>
                                  <m:t>𝑧</m:t>
                                </m:r>
                              </m:e>
                            </m:d>
                          </m:den>
                        </m:f>
                      </m:e>
                    </m:func>
                    <m:r>
                      <a:rPr lang="en-US" altLang="ko-KR" sz="2000" b="0" i="1" smtClean="0">
                        <a:latin typeface="Cambria Math" panose="02040503050406030204" pitchFamily="18" charset="0"/>
                      </a:rPr>
                      <m:t>]</m:t>
                    </m:r>
                  </m:oMath>
                </a14:m>
                <a:r>
                  <a:rPr lang="en-US" altLang="ko-KR" sz="2000" dirty="0"/>
                  <a:t> </a:t>
                </a:r>
              </a:p>
            </p:txBody>
          </p:sp>
        </mc:Choice>
        <mc:Fallback>
          <p:sp>
            <p:nvSpPr>
              <p:cNvPr id="14" name="TextBox 13">
                <a:extLst>
                  <a:ext uri="{FF2B5EF4-FFF2-40B4-BE49-F238E27FC236}">
                    <a16:creationId xmlns:a16="http://schemas.microsoft.com/office/drawing/2014/main" id="{C42554F6-5454-416F-A843-5DCC8ABE8891}"/>
                  </a:ext>
                </a:extLst>
              </p:cNvPr>
              <p:cNvSpPr txBox="1">
                <a:spLocks noRot="1" noChangeAspect="1" noMove="1" noResize="1" noEditPoints="1" noAdjustHandles="1" noChangeArrowheads="1" noChangeShapeType="1" noTextEdit="1"/>
              </p:cNvSpPr>
              <p:nvPr/>
            </p:nvSpPr>
            <p:spPr>
              <a:xfrm>
                <a:off x="838200" y="5267616"/>
                <a:ext cx="5410200" cy="1552284"/>
              </a:xfrm>
              <a:prstGeom prst="rect">
                <a:avLst/>
              </a:prstGeom>
              <a:blipFill>
                <a:blip r:embed="rId9"/>
                <a:stretch>
                  <a:fillRect l="-1240" t="-1961" b="-1254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9417972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4">
      <a:majorFont>
        <a:latin typeface="Palatino Linotype (제목)"/>
        <a:ea typeface="Palatino Linotype (제목)"/>
        <a:cs typeface=""/>
      </a:majorFont>
      <a:minorFont>
        <a:latin typeface="Palatino Linotype (본문)"/>
        <a:ea typeface="Palatino Linotype (본문)"/>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738</Words>
  <Application>Microsoft Office PowerPoint</Application>
  <PresentationFormat>와이드스크린</PresentationFormat>
  <Paragraphs>119</Paragraphs>
  <Slides>16</Slides>
  <Notes>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16</vt:i4>
      </vt:variant>
    </vt:vector>
  </HeadingPairs>
  <TitlesOfParts>
    <vt:vector size="23" baseType="lpstr">
      <vt:lpstr>-apple-system</vt:lpstr>
      <vt:lpstr>Palatino Linotype (본문)</vt:lpstr>
      <vt:lpstr>Palatino Linotype (제목)</vt:lpstr>
      <vt:lpstr>맑은 고딕</vt:lpstr>
      <vt:lpstr>Arial</vt:lpstr>
      <vt:lpstr>Cambria Math</vt:lpstr>
      <vt:lpstr>Office 테마</vt:lpstr>
      <vt:lpstr>Deep Transformers with Latent Depth</vt:lpstr>
      <vt:lpstr>Introduction Text Generation</vt:lpstr>
      <vt:lpstr>Introduction Transformer</vt:lpstr>
      <vt:lpstr>Deep Transformer with Latent Depth  Latent Layer Selection</vt:lpstr>
      <vt:lpstr>Deep Transformer with Latent Depth  Latent Layer Selection</vt:lpstr>
      <vt:lpstr>Background VAE</vt:lpstr>
      <vt:lpstr>Background Training the latent space</vt:lpstr>
      <vt:lpstr>Deep Transformer with Latent Depth  Latent Layer Selection</vt:lpstr>
      <vt:lpstr>Deep Transformer with Latent Depth  Latent Layer Selection</vt:lpstr>
      <vt:lpstr>Objective</vt:lpstr>
      <vt:lpstr>Deep Transformer with Latent Depth  Training</vt:lpstr>
      <vt:lpstr>Baseline</vt:lpstr>
      <vt:lpstr>Gradient norm of each layer</vt:lpstr>
      <vt:lpstr>Comparing with baseline</vt:lpstr>
      <vt:lpstr>Increasing Depth</vt:lpstr>
      <vt:lpstr>z~p(z;l) while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Transformers with Latent Depth</dc:title>
  <dc:creator>박범진</dc:creator>
  <cp:lastModifiedBy>박범진</cp:lastModifiedBy>
  <cp:revision>24</cp:revision>
  <dcterms:created xsi:type="dcterms:W3CDTF">2021-01-11T00:46:10Z</dcterms:created>
  <dcterms:modified xsi:type="dcterms:W3CDTF">2021-01-11T08:28:36Z</dcterms:modified>
</cp:coreProperties>
</file>