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6" r:id="rId5"/>
    <p:sldId id="263" r:id="rId6"/>
    <p:sldId id="264" r:id="rId7"/>
    <p:sldId id="265"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B53E0E92-9B86-4A1F-91D6-51A1D2F17834}">
          <p14:sldIdLst>
            <p14:sldId id="258"/>
            <p14:sldId id="257"/>
            <p14:sldId id="259"/>
            <p14:sldId id="266"/>
          </p14:sldIdLst>
        </p14:section>
        <p14:section name="EN" id="{758F3FA9-B66D-4683-A9E9-6B1E6C38A5DB}">
          <p14:sldIdLst>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9" d="100"/>
          <a:sy n="119" d="100"/>
        </p:scale>
        <p:origin x="2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888FD7-D12B-4ACC-B626-655E34D5B4C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4844703-F464-423C-B2BA-3FCD60017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D5D3B0F-9067-4DF3-A616-0BCB745152D2}"/>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5" name="바닥글 개체 틀 4">
            <a:extLst>
              <a:ext uri="{FF2B5EF4-FFF2-40B4-BE49-F238E27FC236}">
                <a16:creationId xmlns:a16="http://schemas.microsoft.com/office/drawing/2014/main" id="{65BEA180-B917-4321-B403-3E3EE3745B1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73216E0-E5C9-4A1E-82EC-D76C6D95D296}"/>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63296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CB58B7-E7A1-4039-9AAA-99838102C06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990E3CF-364C-47AF-B69D-DFD572B67CA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423C867-415A-4CF7-A84B-94C1114FC95F}"/>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5" name="바닥글 개체 틀 4">
            <a:extLst>
              <a:ext uri="{FF2B5EF4-FFF2-40B4-BE49-F238E27FC236}">
                <a16:creationId xmlns:a16="http://schemas.microsoft.com/office/drawing/2014/main" id="{6C1BAE3A-D539-4C95-BCCE-BB6979DA2BF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5E273FB-02F8-4DBB-9E96-A47C054CB398}"/>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357414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6274E7F-4203-46C7-80B3-73CFE815357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E023D5F-E1E1-43FA-93BD-80993E60399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4153C7-649B-4EC1-88C1-36DD37CA7CD2}"/>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5" name="바닥글 개체 틀 4">
            <a:extLst>
              <a:ext uri="{FF2B5EF4-FFF2-40B4-BE49-F238E27FC236}">
                <a16:creationId xmlns:a16="http://schemas.microsoft.com/office/drawing/2014/main" id="{21897954-C7AB-4FA9-B458-9C115A07FBE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68AAA88-C91E-4440-A8D0-E0FDB847A338}"/>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218934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3D9EB9-AFAE-49CC-A193-9B6DB2CBFBF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68E6DB8-1203-4238-83B1-E39ED4ED85B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3F584FA-C76D-45A7-B53D-BC3F195A77EB}"/>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5" name="바닥글 개체 틀 4">
            <a:extLst>
              <a:ext uri="{FF2B5EF4-FFF2-40B4-BE49-F238E27FC236}">
                <a16:creationId xmlns:a16="http://schemas.microsoft.com/office/drawing/2014/main" id="{FD201E0D-97D9-43EC-B4B2-17EBC35F951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CDE99CF-28A3-41BB-9C06-495D6AC9C217}"/>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380997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0B7FA2-A3D9-4256-AA5B-14895DE996D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0A69C3A-F205-4A6F-9318-2C3F3014F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F8D0E15-5720-4D4E-B72A-B84E7E5C1582}"/>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5" name="바닥글 개체 틀 4">
            <a:extLst>
              <a:ext uri="{FF2B5EF4-FFF2-40B4-BE49-F238E27FC236}">
                <a16:creationId xmlns:a16="http://schemas.microsoft.com/office/drawing/2014/main" id="{45D6B279-9010-4418-9A55-C30B49FDBA1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CC91A4A-16B9-4948-94E3-6F4812B33F85}"/>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146087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0A476C-9954-4C0E-80B7-012AE32D518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C5DFC5C-60A6-4CD2-8330-A77A9615800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CF28DCC-6FC4-4DF0-9C3C-5CCEB388D32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C9F61D-85DE-44EE-B3E5-DE57607F0F28}"/>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6" name="바닥글 개체 틀 5">
            <a:extLst>
              <a:ext uri="{FF2B5EF4-FFF2-40B4-BE49-F238E27FC236}">
                <a16:creationId xmlns:a16="http://schemas.microsoft.com/office/drawing/2014/main" id="{35533BFD-B7E3-4365-A03E-AB69EC83916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1B42A1A-B705-4321-8AAA-AE50A0A5A09A}"/>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19597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4D3284-FE20-4DAC-B3EE-26284C814CF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CE9CE9A-B053-414B-86EF-4937EAAEF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2C5B594-153A-4F4B-826F-99CEF627732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6C4CEE8-E425-4E59-94EC-4F0DFD79B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8D03773-72ED-4F74-B507-0E1CBA705F8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ADE06F8-FFE6-44E0-A50B-0961DE02152B}"/>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8" name="바닥글 개체 틀 7">
            <a:extLst>
              <a:ext uri="{FF2B5EF4-FFF2-40B4-BE49-F238E27FC236}">
                <a16:creationId xmlns:a16="http://schemas.microsoft.com/office/drawing/2014/main" id="{76E24E1F-10DE-435C-B763-011B80E1F82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A4A4E46-99BC-4072-90E2-F5D18A5B7FBD}"/>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379662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A503DC-D8CF-4683-B4C2-A5C2666267D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50D3954-E06F-470D-BD22-2CAD050821E8}"/>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4" name="바닥글 개체 틀 3">
            <a:extLst>
              <a:ext uri="{FF2B5EF4-FFF2-40B4-BE49-F238E27FC236}">
                <a16:creationId xmlns:a16="http://schemas.microsoft.com/office/drawing/2014/main" id="{09DBB16B-860D-428D-BA6F-0DA00D295E4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A96FEA0-A8E4-49A8-897D-5C1D7419A1DC}"/>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229118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13D28F3-1530-4B5F-868E-B5DCA109B39C}"/>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3" name="바닥글 개체 틀 2">
            <a:extLst>
              <a:ext uri="{FF2B5EF4-FFF2-40B4-BE49-F238E27FC236}">
                <a16:creationId xmlns:a16="http://schemas.microsoft.com/office/drawing/2014/main" id="{A111D513-9970-4499-B589-391B6966085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64515D2-AEFA-49A5-B926-197FF364E17A}"/>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364946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63D814-19A7-408E-826E-67CC75B767C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58951AD-1768-4DFF-82E1-EC425A12F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BEBB03E-C618-48F2-9F6D-B5D2C5C6C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8E1C204-E0B7-4A5D-97E4-3BC2AAEEA98F}"/>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6" name="바닥글 개체 틀 5">
            <a:extLst>
              <a:ext uri="{FF2B5EF4-FFF2-40B4-BE49-F238E27FC236}">
                <a16:creationId xmlns:a16="http://schemas.microsoft.com/office/drawing/2014/main" id="{96FD991D-C93F-4769-AFF4-912CA599047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C1498F4-5272-4C03-B2B5-6C521E8FA9F4}"/>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12769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FC1CC1-1D93-49E7-A86E-6D6405565DA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95A5031-0E07-4B0E-B065-83337C9B7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A738E3D-A030-499C-8DEB-70A23D2FB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3B5EAD9-27B8-4559-9A71-8A0902731782}"/>
              </a:ext>
            </a:extLst>
          </p:cNvPr>
          <p:cNvSpPr>
            <a:spLocks noGrp="1"/>
          </p:cNvSpPr>
          <p:nvPr>
            <p:ph type="dt" sz="half" idx="10"/>
          </p:nvPr>
        </p:nvSpPr>
        <p:spPr/>
        <p:txBody>
          <a:bodyPr/>
          <a:lstStyle/>
          <a:p>
            <a:fld id="{127952E2-9B31-4105-96FB-8877F307696E}" type="datetimeFigureOut">
              <a:rPr lang="ko-KR" altLang="en-US" smtClean="0"/>
              <a:t>2021-02-03</a:t>
            </a:fld>
            <a:endParaRPr lang="ko-KR" altLang="en-US"/>
          </a:p>
        </p:txBody>
      </p:sp>
      <p:sp>
        <p:nvSpPr>
          <p:cNvPr id="6" name="바닥글 개체 틀 5">
            <a:extLst>
              <a:ext uri="{FF2B5EF4-FFF2-40B4-BE49-F238E27FC236}">
                <a16:creationId xmlns:a16="http://schemas.microsoft.com/office/drawing/2014/main" id="{DDE88FE1-D5B0-4678-B98E-26DA2D9A231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2ED2176-DEFA-4A86-AC20-CAFE7F76D90E}"/>
              </a:ext>
            </a:extLst>
          </p:cNvPr>
          <p:cNvSpPr>
            <a:spLocks noGrp="1"/>
          </p:cNvSpPr>
          <p:nvPr>
            <p:ph type="sldNum" sz="quarter" idx="12"/>
          </p:nvPr>
        </p:nvSpPr>
        <p:spPr/>
        <p:txBody>
          <a:body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251829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355C824-FDC7-40CD-BDFF-6BA286793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CAA9E20-42EF-4EBB-A0CB-19610A29F1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88D6769-8DDD-425D-8EDB-9E1852149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952E2-9B31-4105-96FB-8877F307696E}" type="datetimeFigureOut">
              <a:rPr lang="ko-KR" altLang="en-US" smtClean="0"/>
              <a:t>2021-02-03</a:t>
            </a:fld>
            <a:endParaRPr lang="ko-KR" altLang="en-US"/>
          </a:p>
        </p:txBody>
      </p:sp>
      <p:sp>
        <p:nvSpPr>
          <p:cNvPr id="5" name="바닥글 개체 틀 4">
            <a:extLst>
              <a:ext uri="{FF2B5EF4-FFF2-40B4-BE49-F238E27FC236}">
                <a16:creationId xmlns:a16="http://schemas.microsoft.com/office/drawing/2014/main" id="{BAAE3DA5-3755-4DAD-928A-BE0C2E024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63D714C-719A-49C4-9E3E-6F87904B23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BA555-9A97-47EF-B451-D592D22DF289}" type="slidenum">
              <a:rPr lang="ko-KR" altLang="en-US" smtClean="0"/>
              <a:t>‹#›</a:t>
            </a:fld>
            <a:endParaRPr lang="ko-KR" altLang="en-US"/>
          </a:p>
        </p:txBody>
      </p:sp>
    </p:spTree>
    <p:extLst>
      <p:ext uri="{BB962C8B-B14F-4D97-AF65-F5344CB8AC3E}">
        <p14:creationId xmlns:p14="http://schemas.microsoft.com/office/powerpoint/2010/main" val="2656394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06B8A3-4868-48F7-BDAA-E9E2738964BE}"/>
              </a:ext>
            </a:extLst>
          </p:cNvPr>
          <p:cNvSpPr>
            <a:spLocks noGrp="1"/>
          </p:cNvSpPr>
          <p:nvPr>
            <p:ph type="title"/>
          </p:nvPr>
        </p:nvSpPr>
        <p:spPr/>
        <p:txBody>
          <a:bodyPr/>
          <a:lstStyle/>
          <a:p>
            <a:r>
              <a:rPr lang="ko-KR" altLang="en-US" b="1" dirty="0"/>
              <a:t>근거 </a:t>
            </a:r>
          </a:p>
        </p:txBody>
      </p:sp>
      <p:sp>
        <p:nvSpPr>
          <p:cNvPr id="3" name="내용 개체 틀 2">
            <a:extLst>
              <a:ext uri="{FF2B5EF4-FFF2-40B4-BE49-F238E27FC236}">
                <a16:creationId xmlns:a16="http://schemas.microsoft.com/office/drawing/2014/main" id="{CCACEFB3-84EC-4238-93B6-C5EEB705143D}"/>
              </a:ext>
            </a:extLst>
          </p:cNvPr>
          <p:cNvSpPr>
            <a:spLocks noGrp="1"/>
          </p:cNvSpPr>
          <p:nvPr>
            <p:ph idx="1"/>
          </p:nvPr>
        </p:nvSpPr>
        <p:spPr>
          <a:xfrm>
            <a:off x="0" y="2173133"/>
            <a:ext cx="8146934" cy="5033812"/>
          </a:xfrm>
        </p:spPr>
        <p:txBody>
          <a:bodyPr>
            <a:normAutofit/>
          </a:bodyPr>
          <a:lstStyle/>
          <a:p>
            <a:pPr marL="0" indent="0">
              <a:buNone/>
            </a:pPr>
            <a:r>
              <a:rPr lang="en-US" altLang="ko-KR" sz="3200" dirty="0"/>
              <a:t>    </a:t>
            </a:r>
            <a:r>
              <a:rPr lang="en-US" altLang="ko-KR" sz="3200" b="1" dirty="0"/>
              <a:t>Transformer</a:t>
            </a:r>
            <a:r>
              <a:rPr lang="ko-KR" altLang="en-US" sz="3200" b="1" dirty="0"/>
              <a:t>의 구조에 의한 가정</a:t>
            </a:r>
            <a:br>
              <a:rPr lang="en-US" altLang="ko-KR" sz="2000" dirty="0"/>
            </a:br>
            <a:endParaRPr lang="en-US" altLang="ko-KR" sz="2000" dirty="0"/>
          </a:p>
          <a:p>
            <a:pPr marL="971550" lvl="1" indent="-514350">
              <a:buAutoNum type="arabicPeriod"/>
            </a:pPr>
            <a:r>
              <a:rPr lang="ko-KR" altLang="en-US" sz="1800" dirty="0"/>
              <a:t>연산을 너무 많이 하며</a:t>
            </a:r>
            <a:r>
              <a:rPr lang="en-US" altLang="ko-KR" sz="1800" dirty="0"/>
              <a:t> Encoder Decoder</a:t>
            </a:r>
            <a:r>
              <a:rPr lang="ko-KR" altLang="en-US" sz="1800" dirty="0"/>
              <a:t>의 </a:t>
            </a:r>
            <a:r>
              <a:rPr lang="en-US" altLang="ko-KR" sz="1800" b="1" dirty="0"/>
              <a:t>Co-Attention</a:t>
            </a:r>
            <a:r>
              <a:rPr lang="ko-KR" altLang="en-US" sz="1800" b="1" dirty="0"/>
              <a:t> 연산이 오히려 성능을 저하</a:t>
            </a:r>
            <a:r>
              <a:rPr lang="ko-KR" altLang="en-US" sz="1800" dirty="0"/>
              <a:t>시킬 수 있을 것 같았습니다</a:t>
            </a:r>
            <a:r>
              <a:rPr lang="en-US" altLang="ko-KR" sz="1800" dirty="0"/>
              <a:t>. </a:t>
            </a:r>
            <a:r>
              <a:rPr lang="ko-KR" altLang="en-US" sz="1800" dirty="0"/>
              <a:t>따라서 </a:t>
            </a:r>
            <a:r>
              <a:rPr lang="en-US" altLang="ko-KR" sz="1800" dirty="0"/>
              <a:t>Bag Of words network </a:t>
            </a:r>
            <a:r>
              <a:rPr lang="ko-KR" altLang="en-US" sz="1800" dirty="0"/>
              <a:t>를 통해서 인코더로부터 바로 예측하는 것을 추가했습니다</a:t>
            </a:r>
            <a:r>
              <a:rPr lang="en-US" altLang="ko-KR" sz="1800" dirty="0"/>
              <a:t>.</a:t>
            </a:r>
            <a:br>
              <a:rPr lang="en-US" altLang="ko-KR" sz="1800" dirty="0"/>
            </a:br>
            <a:r>
              <a:rPr lang="en-US" altLang="ko-KR" sz="1800" dirty="0"/>
              <a:t>  </a:t>
            </a:r>
          </a:p>
          <a:p>
            <a:pPr marL="971550" lvl="1" indent="-514350">
              <a:buAutoNum type="arabicPeriod"/>
            </a:pPr>
            <a:r>
              <a:rPr lang="en-US" altLang="ko-KR" sz="1800" dirty="0"/>
              <a:t>Inference</a:t>
            </a:r>
            <a:r>
              <a:rPr lang="ko-KR" altLang="en-US" sz="1800" dirty="0"/>
              <a:t>할 때</a:t>
            </a:r>
            <a:r>
              <a:rPr lang="en-US" altLang="ko-KR" sz="1800" dirty="0"/>
              <a:t>, </a:t>
            </a:r>
            <a:r>
              <a:rPr lang="ko-KR" altLang="en-US" sz="1800" dirty="0"/>
              <a:t>앞의 단어에 의해서 나머지 단어가 결정되는 구조이다</a:t>
            </a:r>
            <a:r>
              <a:rPr lang="en-US" altLang="ko-KR" sz="1800" dirty="0"/>
              <a:t>. </a:t>
            </a:r>
            <a:r>
              <a:rPr lang="ko-KR" altLang="en-US" sz="1800" dirty="0"/>
              <a:t>따라서 </a:t>
            </a:r>
            <a:r>
              <a:rPr lang="ko-KR" altLang="en-US" sz="1800" b="1" dirty="0"/>
              <a:t>앞의 단어를 예측하는데 집중해야 하며</a:t>
            </a:r>
            <a:r>
              <a:rPr lang="en-US" altLang="ko-KR" sz="1800" dirty="0"/>
              <a:t>, Extractive</a:t>
            </a:r>
            <a:r>
              <a:rPr lang="ko-KR" altLang="en-US" sz="1800" dirty="0"/>
              <a:t>한 부분을 앞에다 추가하고 싶었습니다</a:t>
            </a:r>
            <a:r>
              <a:rPr lang="en-US" altLang="ko-KR" sz="1800" dirty="0"/>
              <a:t>.</a:t>
            </a:r>
          </a:p>
        </p:txBody>
      </p:sp>
      <p:pic>
        <p:nvPicPr>
          <p:cNvPr id="5" name="그림 4">
            <a:extLst>
              <a:ext uri="{FF2B5EF4-FFF2-40B4-BE49-F238E27FC236}">
                <a16:creationId xmlns:a16="http://schemas.microsoft.com/office/drawing/2014/main" id="{AB3B184E-C48A-461B-A6E1-849E63652664}"/>
              </a:ext>
            </a:extLst>
          </p:cNvPr>
          <p:cNvPicPr>
            <a:picLocks noChangeAspect="1"/>
          </p:cNvPicPr>
          <p:nvPr/>
        </p:nvPicPr>
        <p:blipFill>
          <a:blip r:embed="rId2"/>
          <a:stretch>
            <a:fillRect/>
          </a:stretch>
        </p:blipFill>
        <p:spPr>
          <a:xfrm>
            <a:off x="8146934" y="438150"/>
            <a:ext cx="4054016" cy="5619750"/>
          </a:xfrm>
          <a:prstGeom prst="rect">
            <a:avLst/>
          </a:prstGeom>
        </p:spPr>
      </p:pic>
    </p:spTree>
    <p:extLst>
      <p:ext uri="{BB962C8B-B14F-4D97-AF65-F5344CB8AC3E}">
        <p14:creationId xmlns:p14="http://schemas.microsoft.com/office/powerpoint/2010/main" val="85545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59789594-10E0-4C88-BA0E-C169BC5347A4}"/>
              </a:ext>
            </a:extLst>
          </p:cNvPr>
          <p:cNvPicPr>
            <a:picLocks noChangeAspect="1"/>
          </p:cNvPicPr>
          <p:nvPr/>
        </p:nvPicPr>
        <p:blipFill>
          <a:blip r:embed="rId2"/>
          <a:stretch>
            <a:fillRect/>
          </a:stretch>
        </p:blipFill>
        <p:spPr>
          <a:xfrm>
            <a:off x="156015" y="1884600"/>
            <a:ext cx="6126869" cy="4973400"/>
          </a:xfrm>
          <a:prstGeom prst="rect">
            <a:avLst/>
          </a:prstGeom>
        </p:spPr>
      </p:pic>
      <p:sp>
        <p:nvSpPr>
          <p:cNvPr id="12" name="TextBox 11">
            <a:extLst>
              <a:ext uri="{FF2B5EF4-FFF2-40B4-BE49-F238E27FC236}">
                <a16:creationId xmlns:a16="http://schemas.microsoft.com/office/drawing/2014/main" id="{66B9F069-392D-4B2E-A6AD-029AA61A88E1}"/>
              </a:ext>
            </a:extLst>
          </p:cNvPr>
          <p:cNvSpPr txBox="1"/>
          <p:nvPr/>
        </p:nvSpPr>
        <p:spPr>
          <a:xfrm>
            <a:off x="165533" y="191829"/>
            <a:ext cx="5734063" cy="1692771"/>
          </a:xfrm>
          <a:prstGeom prst="rect">
            <a:avLst/>
          </a:prstGeom>
          <a:noFill/>
        </p:spPr>
        <p:txBody>
          <a:bodyPr wrap="square" rtlCol="0">
            <a:spAutoFit/>
          </a:bodyPr>
          <a:lstStyle/>
          <a:p>
            <a:r>
              <a:rPr lang="en-US" altLang="ko-KR" sz="3200" b="1" dirty="0"/>
              <a:t>Bag of Words Network</a:t>
            </a:r>
          </a:p>
          <a:p>
            <a:endParaRPr lang="en-US" altLang="ko-KR" dirty="0"/>
          </a:p>
          <a:p>
            <a:pPr marL="342900" indent="-342900">
              <a:buAutoNum type="arabicPeriod"/>
            </a:pPr>
            <a:r>
              <a:rPr lang="en-US" altLang="ko-KR" dirty="0"/>
              <a:t>Start from the pretrained model</a:t>
            </a:r>
          </a:p>
          <a:p>
            <a:pPr marL="342900" indent="-342900">
              <a:buAutoNum type="arabicPeriod"/>
            </a:pPr>
            <a:r>
              <a:rPr lang="en-US" altLang="ko-KR" dirty="0"/>
              <a:t>10hours to run 1 epoch</a:t>
            </a:r>
          </a:p>
          <a:p>
            <a:pPr marL="342900" indent="-342900">
              <a:buAutoNum type="arabicPeriod"/>
            </a:pPr>
            <a:r>
              <a:rPr lang="en-US" altLang="ko-KR" dirty="0"/>
              <a:t>Hyperparameters are same with BART finetune</a:t>
            </a:r>
            <a:endParaRPr lang="ko-KR" altLang="en-US" dirty="0"/>
          </a:p>
        </p:txBody>
      </p:sp>
      <p:sp>
        <p:nvSpPr>
          <p:cNvPr id="13" name="직사각형 12">
            <a:extLst>
              <a:ext uri="{FF2B5EF4-FFF2-40B4-BE49-F238E27FC236}">
                <a16:creationId xmlns:a16="http://schemas.microsoft.com/office/drawing/2014/main" id="{5C5477D3-128C-4370-A654-37BF37B5A853}"/>
              </a:ext>
            </a:extLst>
          </p:cNvPr>
          <p:cNvSpPr/>
          <p:nvPr/>
        </p:nvSpPr>
        <p:spPr>
          <a:xfrm>
            <a:off x="1981200" y="3790949"/>
            <a:ext cx="666750" cy="200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55BB5B9-0F7B-4889-982D-7863B4FC8CFE}"/>
              </a:ext>
            </a:extLst>
          </p:cNvPr>
          <p:cNvSpPr/>
          <p:nvPr/>
        </p:nvSpPr>
        <p:spPr>
          <a:xfrm>
            <a:off x="1981200" y="4486274"/>
            <a:ext cx="666750" cy="200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1DB84C97-D098-4BCC-8243-D32BC0A8C0FF}"/>
              </a:ext>
            </a:extLst>
          </p:cNvPr>
          <p:cNvSpPr/>
          <p:nvPr/>
        </p:nvSpPr>
        <p:spPr>
          <a:xfrm>
            <a:off x="1981200" y="5200649"/>
            <a:ext cx="666750" cy="200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16C6CB6-2ECD-4C13-B67C-63030ECA6F86}"/>
              </a:ext>
            </a:extLst>
          </p:cNvPr>
          <p:cNvSpPr/>
          <p:nvPr/>
        </p:nvSpPr>
        <p:spPr>
          <a:xfrm>
            <a:off x="1485900" y="5929311"/>
            <a:ext cx="1733550" cy="5286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그림 21">
            <a:extLst>
              <a:ext uri="{FF2B5EF4-FFF2-40B4-BE49-F238E27FC236}">
                <a16:creationId xmlns:a16="http://schemas.microsoft.com/office/drawing/2014/main" id="{C48CF57F-BA9D-4924-A89E-024615603412}"/>
              </a:ext>
            </a:extLst>
          </p:cNvPr>
          <p:cNvPicPr>
            <a:picLocks noChangeAspect="1"/>
          </p:cNvPicPr>
          <p:nvPr/>
        </p:nvPicPr>
        <p:blipFill>
          <a:blip r:embed="rId3"/>
          <a:stretch>
            <a:fillRect/>
          </a:stretch>
        </p:blipFill>
        <p:spPr>
          <a:xfrm>
            <a:off x="7088711" y="0"/>
            <a:ext cx="4947274" cy="6858000"/>
          </a:xfrm>
          <a:prstGeom prst="rect">
            <a:avLst/>
          </a:prstGeom>
        </p:spPr>
      </p:pic>
    </p:spTree>
    <p:extLst>
      <p:ext uri="{BB962C8B-B14F-4D97-AF65-F5344CB8AC3E}">
        <p14:creationId xmlns:p14="http://schemas.microsoft.com/office/powerpoint/2010/main" val="150831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89335DDC-7746-4C79-94A2-63AECD0EBEC1}"/>
              </a:ext>
            </a:extLst>
          </p:cNvPr>
          <p:cNvPicPr>
            <a:picLocks noGrp="1" noChangeAspect="1"/>
          </p:cNvPicPr>
          <p:nvPr>
            <p:ph idx="1"/>
          </p:nvPr>
        </p:nvPicPr>
        <p:blipFill>
          <a:blip r:embed="rId2"/>
          <a:stretch>
            <a:fillRect/>
          </a:stretch>
        </p:blipFill>
        <p:spPr>
          <a:xfrm>
            <a:off x="2346157" y="61620"/>
            <a:ext cx="6232481" cy="6734759"/>
          </a:xfrm>
        </p:spPr>
      </p:pic>
      <p:sp>
        <p:nvSpPr>
          <p:cNvPr id="2" name="제목 1">
            <a:extLst>
              <a:ext uri="{FF2B5EF4-FFF2-40B4-BE49-F238E27FC236}">
                <a16:creationId xmlns:a16="http://schemas.microsoft.com/office/drawing/2014/main" id="{297230D0-BAAF-41B7-9205-AB6905D83D82}"/>
              </a:ext>
            </a:extLst>
          </p:cNvPr>
          <p:cNvSpPr>
            <a:spLocks noGrp="1"/>
          </p:cNvSpPr>
          <p:nvPr>
            <p:ph type="title"/>
          </p:nvPr>
        </p:nvSpPr>
        <p:spPr>
          <a:xfrm>
            <a:off x="2346157" y="-80211"/>
            <a:ext cx="6059905" cy="1325563"/>
          </a:xfrm>
        </p:spPr>
        <p:txBody>
          <a:bodyPr/>
          <a:lstStyle/>
          <a:p>
            <a:r>
              <a:rPr lang="en-US" altLang="ko-KR" b="1" dirty="0"/>
              <a:t>Control alpha</a:t>
            </a:r>
            <a:endParaRPr lang="ko-KR" altLang="en-US" b="1" dirty="0"/>
          </a:p>
        </p:txBody>
      </p:sp>
    </p:spTree>
    <p:extLst>
      <p:ext uri="{BB962C8B-B14F-4D97-AF65-F5344CB8AC3E}">
        <p14:creationId xmlns:p14="http://schemas.microsoft.com/office/powerpoint/2010/main" val="200240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7230D0-BAAF-41B7-9205-AB6905D83D82}"/>
              </a:ext>
            </a:extLst>
          </p:cNvPr>
          <p:cNvSpPr>
            <a:spLocks noGrp="1"/>
          </p:cNvSpPr>
          <p:nvPr>
            <p:ph type="title"/>
          </p:nvPr>
        </p:nvSpPr>
        <p:spPr>
          <a:xfrm>
            <a:off x="557463" y="333041"/>
            <a:ext cx="6701590" cy="1325563"/>
          </a:xfrm>
        </p:spPr>
        <p:txBody>
          <a:bodyPr/>
          <a:lstStyle/>
          <a:p>
            <a:r>
              <a:rPr lang="en-US" altLang="ko-KR" b="1" dirty="0"/>
              <a:t>VAE in the transformer</a:t>
            </a:r>
            <a:endParaRPr lang="ko-KR" altLang="en-US" b="1" dirty="0"/>
          </a:p>
        </p:txBody>
      </p:sp>
      <mc:AlternateContent xmlns:mc="http://schemas.openxmlformats.org/markup-compatibility/2006" xmlns:a14="http://schemas.microsoft.com/office/drawing/2010/main">
        <mc:Choice Requires="a14">
          <p:sp>
            <p:nvSpPr>
              <p:cNvPr id="4" name="내용 개체 틀 3">
                <a:extLst>
                  <a:ext uri="{FF2B5EF4-FFF2-40B4-BE49-F238E27FC236}">
                    <a16:creationId xmlns:a16="http://schemas.microsoft.com/office/drawing/2014/main" id="{60261DF6-AF31-4BBB-A8D5-2F87B0FA412C}"/>
                  </a:ext>
                </a:extLst>
              </p:cNvPr>
              <p:cNvSpPr>
                <a:spLocks noGrp="1"/>
              </p:cNvSpPr>
              <p:nvPr>
                <p:ph idx="1"/>
              </p:nvPr>
            </p:nvSpPr>
            <p:spPr/>
            <p:txBody>
              <a:bodyPr/>
              <a:lstStyle/>
              <a:p>
                <a:pPr marL="514350" indent="-514350">
                  <a:buAutoNum type="arabicPeriod"/>
                </a:pPr>
                <a14:m>
                  <m:oMath xmlns:m="http://schemas.openxmlformats.org/officeDocument/2006/math">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oMath>
                </a14:m>
                <a:r>
                  <a:rPr lang="ko-KR" altLang="en-US" dirty="0"/>
                  <a:t> 의 구조에 대한 이해가 있어야 가능하다</a:t>
                </a:r>
                <a:r>
                  <a:rPr lang="en-US" altLang="ko-KR" dirty="0"/>
                  <a:t>.</a:t>
                </a:r>
              </a:p>
              <a:p>
                <a:pPr marL="514350" indent="-514350">
                  <a:buAutoNum type="arabicPeriod"/>
                </a:pPr>
                <a14:m>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oMath>
                </a14:m>
                <a:r>
                  <a:rPr lang="en-US" altLang="ko-KR" dirty="0"/>
                  <a:t> space</a:t>
                </a:r>
              </a:p>
              <a:p>
                <a:pPr marL="971550" lvl="1" indent="-514350">
                  <a:buAutoNum type="arabicPeriod"/>
                </a:pPr>
                <a:endParaRPr lang="en-US" altLang="ko-KR" dirty="0"/>
              </a:p>
            </p:txBody>
          </p:sp>
        </mc:Choice>
        <mc:Fallback xmlns="">
          <p:sp>
            <p:nvSpPr>
              <p:cNvPr id="4" name="내용 개체 틀 3">
                <a:extLst>
                  <a:ext uri="{FF2B5EF4-FFF2-40B4-BE49-F238E27FC236}">
                    <a16:creationId xmlns:a16="http://schemas.microsoft.com/office/drawing/2014/main" id="{60261DF6-AF31-4BBB-A8D5-2F87B0FA412C}"/>
                  </a:ext>
                </a:extLst>
              </p:cNvPr>
              <p:cNvSpPr>
                <a:spLocks noGrp="1" noRot="1" noChangeAspect="1" noMove="1" noResize="1" noEditPoints="1" noAdjustHandles="1" noChangeArrowheads="1" noChangeShapeType="1" noTextEdit="1"/>
              </p:cNvSpPr>
              <p:nvPr>
                <p:ph idx="1"/>
              </p:nvPr>
            </p:nvSpPr>
            <p:spPr>
              <a:blipFill>
                <a:blip r:embed="rId2"/>
                <a:stretch>
                  <a:fillRect t="-2381" r="-58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3773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06B8A3-4868-48F7-BDAA-E9E2738964BE}"/>
              </a:ext>
            </a:extLst>
          </p:cNvPr>
          <p:cNvSpPr>
            <a:spLocks noGrp="1"/>
          </p:cNvSpPr>
          <p:nvPr>
            <p:ph type="title"/>
          </p:nvPr>
        </p:nvSpPr>
        <p:spPr/>
        <p:txBody>
          <a:bodyPr/>
          <a:lstStyle/>
          <a:p>
            <a:r>
              <a:rPr lang="en-US" altLang="ko-KR" sz="4400" dirty="0"/>
              <a:t>Hypothesis</a:t>
            </a:r>
            <a:r>
              <a:rPr lang="ko-KR" altLang="en-US" b="1" dirty="0"/>
              <a:t> </a:t>
            </a:r>
          </a:p>
        </p:txBody>
      </p:sp>
      <p:sp>
        <p:nvSpPr>
          <p:cNvPr id="3" name="내용 개체 틀 2">
            <a:extLst>
              <a:ext uri="{FF2B5EF4-FFF2-40B4-BE49-F238E27FC236}">
                <a16:creationId xmlns:a16="http://schemas.microsoft.com/office/drawing/2014/main" id="{CCACEFB3-84EC-4238-93B6-C5EEB705143D}"/>
              </a:ext>
            </a:extLst>
          </p:cNvPr>
          <p:cNvSpPr>
            <a:spLocks noGrp="1"/>
          </p:cNvSpPr>
          <p:nvPr>
            <p:ph idx="1"/>
          </p:nvPr>
        </p:nvSpPr>
        <p:spPr>
          <a:xfrm>
            <a:off x="0" y="2173133"/>
            <a:ext cx="8146934" cy="5033812"/>
          </a:xfrm>
        </p:spPr>
        <p:txBody>
          <a:bodyPr>
            <a:normAutofit/>
          </a:bodyPr>
          <a:lstStyle/>
          <a:p>
            <a:pPr marL="0" indent="0">
              <a:buNone/>
            </a:pPr>
            <a:r>
              <a:rPr lang="en-US" altLang="ko-KR" sz="3200" dirty="0"/>
              <a:t>    Hypothesis in the </a:t>
            </a:r>
            <a:r>
              <a:rPr lang="en-US" altLang="ko-KR" sz="3200" b="1" dirty="0"/>
              <a:t>Transformer</a:t>
            </a:r>
            <a:br>
              <a:rPr lang="en-US" altLang="ko-KR" sz="2000" dirty="0"/>
            </a:br>
            <a:endParaRPr lang="en-US" altLang="ko-KR" sz="2000" dirty="0"/>
          </a:p>
          <a:p>
            <a:pPr marL="971550" lvl="1" indent="-514350">
              <a:buAutoNum type="arabicPeriod"/>
            </a:pPr>
            <a:r>
              <a:rPr lang="en-US" altLang="ko-KR" sz="1800" dirty="0"/>
              <a:t>High computing power in the transformer may not be helpful to select words, so prediction from the encoder not along decoder will increase the ratio of copy and for the relative extractive dataset, our model is better.</a:t>
            </a:r>
            <a:br>
              <a:rPr lang="en-US" altLang="ko-KR" sz="1800" dirty="0"/>
            </a:br>
            <a:r>
              <a:rPr lang="en-US" altLang="ko-KR" sz="1800" dirty="0"/>
              <a:t>  </a:t>
            </a:r>
          </a:p>
          <a:p>
            <a:pPr marL="971550" lvl="1" indent="-514350">
              <a:buAutoNum type="arabicPeriod"/>
            </a:pPr>
            <a:r>
              <a:rPr lang="en-US" altLang="ko-KR" sz="1800" dirty="0"/>
              <a:t>In the inference stage, the words in the back position are determined by the previous prediction, so relative extractive part in the first may increase the performance.</a:t>
            </a:r>
          </a:p>
        </p:txBody>
      </p:sp>
      <p:pic>
        <p:nvPicPr>
          <p:cNvPr id="5" name="그림 4">
            <a:extLst>
              <a:ext uri="{FF2B5EF4-FFF2-40B4-BE49-F238E27FC236}">
                <a16:creationId xmlns:a16="http://schemas.microsoft.com/office/drawing/2014/main" id="{AB3B184E-C48A-461B-A6E1-849E63652664}"/>
              </a:ext>
            </a:extLst>
          </p:cNvPr>
          <p:cNvPicPr>
            <a:picLocks noChangeAspect="1"/>
          </p:cNvPicPr>
          <p:nvPr/>
        </p:nvPicPr>
        <p:blipFill>
          <a:blip r:embed="rId2"/>
          <a:stretch>
            <a:fillRect/>
          </a:stretch>
        </p:blipFill>
        <p:spPr>
          <a:xfrm>
            <a:off x="8146934" y="438150"/>
            <a:ext cx="4054016" cy="5619750"/>
          </a:xfrm>
          <a:prstGeom prst="rect">
            <a:avLst/>
          </a:prstGeom>
        </p:spPr>
      </p:pic>
    </p:spTree>
    <p:extLst>
      <p:ext uri="{BB962C8B-B14F-4D97-AF65-F5344CB8AC3E}">
        <p14:creationId xmlns:p14="http://schemas.microsoft.com/office/powerpoint/2010/main" val="429182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59789594-10E0-4C88-BA0E-C169BC5347A4}"/>
              </a:ext>
            </a:extLst>
          </p:cNvPr>
          <p:cNvPicPr>
            <a:picLocks noChangeAspect="1"/>
          </p:cNvPicPr>
          <p:nvPr/>
        </p:nvPicPr>
        <p:blipFill>
          <a:blip r:embed="rId2"/>
          <a:stretch>
            <a:fillRect/>
          </a:stretch>
        </p:blipFill>
        <p:spPr>
          <a:xfrm>
            <a:off x="156015" y="1884600"/>
            <a:ext cx="6126869" cy="4973400"/>
          </a:xfrm>
          <a:prstGeom prst="rect">
            <a:avLst/>
          </a:prstGeom>
        </p:spPr>
      </p:pic>
      <p:sp>
        <p:nvSpPr>
          <p:cNvPr id="12" name="TextBox 11">
            <a:extLst>
              <a:ext uri="{FF2B5EF4-FFF2-40B4-BE49-F238E27FC236}">
                <a16:creationId xmlns:a16="http://schemas.microsoft.com/office/drawing/2014/main" id="{66B9F069-392D-4B2E-A6AD-029AA61A88E1}"/>
              </a:ext>
            </a:extLst>
          </p:cNvPr>
          <p:cNvSpPr txBox="1"/>
          <p:nvPr/>
        </p:nvSpPr>
        <p:spPr>
          <a:xfrm>
            <a:off x="165533" y="191829"/>
            <a:ext cx="5734063" cy="1692771"/>
          </a:xfrm>
          <a:prstGeom prst="rect">
            <a:avLst/>
          </a:prstGeom>
          <a:noFill/>
        </p:spPr>
        <p:txBody>
          <a:bodyPr wrap="square" rtlCol="0">
            <a:spAutoFit/>
          </a:bodyPr>
          <a:lstStyle/>
          <a:p>
            <a:r>
              <a:rPr lang="en-US" altLang="ko-KR" sz="3200" b="1" dirty="0"/>
              <a:t>Bag of Words Network</a:t>
            </a:r>
          </a:p>
          <a:p>
            <a:endParaRPr lang="en-US" altLang="ko-KR" dirty="0"/>
          </a:p>
          <a:p>
            <a:pPr marL="342900" indent="-342900">
              <a:buAutoNum type="arabicPeriod"/>
            </a:pPr>
            <a:r>
              <a:rPr lang="en-US" altLang="ko-KR" dirty="0"/>
              <a:t>Start from the pretrained model</a:t>
            </a:r>
          </a:p>
          <a:p>
            <a:pPr marL="342900" indent="-342900">
              <a:buAutoNum type="arabicPeriod"/>
            </a:pPr>
            <a:r>
              <a:rPr lang="en-US" altLang="ko-KR" dirty="0"/>
              <a:t>10hours to run 1 epoch</a:t>
            </a:r>
          </a:p>
          <a:p>
            <a:pPr marL="342900" indent="-342900">
              <a:buAutoNum type="arabicPeriod"/>
            </a:pPr>
            <a:r>
              <a:rPr lang="en-US" altLang="ko-KR" dirty="0"/>
              <a:t>Hyperparameters are same with BART finetune</a:t>
            </a:r>
            <a:endParaRPr lang="ko-KR" altLang="en-US" dirty="0"/>
          </a:p>
        </p:txBody>
      </p:sp>
      <p:sp>
        <p:nvSpPr>
          <p:cNvPr id="13" name="직사각형 12">
            <a:extLst>
              <a:ext uri="{FF2B5EF4-FFF2-40B4-BE49-F238E27FC236}">
                <a16:creationId xmlns:a16="http://schemas.microsoft.com/office/drawing/2014/main" id="{5C5477D3-128C-4370-A654-37BF37B5A853}"/>
              </a:ext>
            </a:extLst>
          </p:cNvPr>
          <p:cNvSpPr/>
          <p:nvPr/>
        </p:nvSpPr>
        <p:spPr>
          <a:xfrm>
            <a:off x="1981200" y="3790949"/>
            <a:ext cx="666750" cy="200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55BB5B9-0F7B-4889-982D-7863B4FC8CFE}"/>
              </a:ext>
            </a:extLst>
          </p:cNvPr>
          <p:cNvSpPr/>
          <p:nvPr/>
        </p:nvSpPr>
        <p:spPr>
          <a:xfrm>
            <a:off x="1981200" y="4486274"/>
            <a:ext cx="666750" cy="200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1DB84C97-D098-4BCC-8243-D32BC0A8C0FF}"/>
              </a:ext>
            </a:extLst>
          </p:cNvPr>
          <p:cNvSpPr/>
          <p:nvPr/>
        </p:nvSpPr>
        <p:spPr>
          <a:xfrm>
            <a:off x="1981200" y="5200649"/>
            <a:ext cx="666750" cy="200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16C6CB6-2ECD-4C13-B67C-63030ECA6F86}"/>
              </a:ext>
            </a:extLst>
          </p:cNvPr>
          <p:cNvSpPr/>
          <p:nvPr/>
        </p:nvSpPr>
        <p:spPr>
          <a:xfrm>
            <a:off x="1485900" y="5929311"/>
            <a:ext cx="1733550" cy="5286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그림 21">
            <a:extLst>
              <a:ext uri="{FF2B5EF4-FFF2-40B4-BE49-F238E27FC236}">
                <a16:creationId xmlns:a16="http://schemas.microsoft.com/office/drawing/2014/main" id="{C48CF57F-BA9D-4924-A89E-024615603412}"/>
              </a:ext>
            </a:extLst>
          </p:cNvPr>
          <p:cNvPicPr>
            <a:picLocks noChangeAspect="1"/>
          </p:cNvPicPr>
          <p:nvPr/>
        </p:nvPicPr>
        <p:blipFill>
          <a:blip r:embed="rId3"/>
          <a:stretch>
            <a:fillRect/>
          </a:stretch>
        </p:blipFill>
        <p:spPr>
          <a:xfrm>
            <a:off x="7088711" y="0"/>
            <a:ext cx="4947274" cy="6858000"/>
          </a:xfrm>
          <a:prstGeom prst="rect">
            <a:avLst/>
          </a:prstGeom>
        </p:spPr>
      </p:pic>
    </p:spTree>
    <p:extLst>
      <p:ext uri="{BB962C8B-B14F-4D97-AF65-F5344CB8AC3E}">
        <p14:creationId xmlns:p14="http://schemas.microsoft.com/office/powerpoint/2010/main" val="91077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7230D0-BAAF-41B7-9205-AB6905D83D82}"/>
              </a:ext>
            </a:extLst>
          </p:cNvPr>
          <p:cNvSpPr>
            <a:spLocks noGrp="1"/>
          </p:cNvSpPr>
          <p:nvPr>
            <p:ph type="title"/>
          </p:nvPr>
        </p:nvSpPr>
        <p:spPr>
          <a:xfrm>
            <a:off x="557463" y="333041"/>
            <a:ext cx="6059905" cy="1325563"/>
          </a:xfrm>
        </p:spPr>
        <p:txBody>
          <a:bodyPr/>
          <a:lstStyle/>
          <a:p>
            <a:r>
              <a:rPr lang="en-US" altLang="ko-KR" b="1" dirty="0"/>
              <a:t>Control alpha</a:t>
            </a:r>
            <a:endParaRPr lang="ko-KR" altLang="en-US" b="1" dirty="0"/>
          </a:p>
        </p:txBody>
      </p:sp>
      <p:pic>
        <p:nvPicPr>
          <p:cNvPr id="5" name="내용 개체 틀 4">
            <a:extLst>
              <a:ext uri="{FF2B5EF4-FFF2-40B4-BE49-F238E27FC236}">
                <a16:creationId xmlns:a16="http://schemas.microsoft.com/office/drawing/2014/main" id="{89335DDC-7746-4C79-94A2-63AECD0EBEC1}"/>
              </a:ext>
            </a:extLst>
          </p:cNvPr>
          <p:cNvPicPr>
            <a:picLocks noGrp="1" noChangeAspect="1"/>
          </p:cNvPicPr>
          <p:nvPr>
            <p:ph idx="1"/>
          </p:nvPr>
        </p:nvPicPr>
        <p:blipFill>
          <a:blip r:embed="rId2"/>
          <a:stretch>
            <a:fillRect/>
          </a:stretch>
        </p:blipFill>
        <p:spPr>
          <a:xfrm>
            <a:off x="5502319" y="61620"/>
            <a:ext cx="6232481" cy="6734759"/>
          </a:xfrm>
        </p:spPr>
      </p:pic>
    </p:spTree>
    <p:extLst>
      <p:ext uri="{BB962C8B-B14F-4D97-AF65-F5344CB8AC3E}">
        <p14:creationId xmlns:p14="http://schemas.microsoft.com/office/powerpoint/2010/main" val="346804454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214</Words>
  <Application>Microsoft Office PowerPoint</Application>
  <PresentationFormat>와이드스크린</PresentationFormat>
  <Paragraphs>23</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맑은 고딕</vt:lpstr>
      <vt:lpstr>Arial</vt:lpstr>
      <vt:lpstr>Cambria Math</vt:lpstr>
      <vt:lpstr>Office 테마</vt:lpstr>
      <vt:lpstr>근거 </vt:lpstr>
      <vt:lpstr>PowerPoint 프레젠테이션</vt:lpstr>
      <vt:lpstr>Control alpha</vt:lpstr>
      <vt:lpstr>VAE in the transformer</vt:lpstr>
      <vt:lpstr>Hypothesis </vt:lpstr>
      <vt:lpstr>PowerPoint 프레젠테이션</vt:lpstr>
      <vt:lpstr>Control alpha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박범진</dc:creator>
  <cp:lastModifiedBy>박범진</cp:lastModifiedBy>
  <cp:revision>13</cp:revision>
  <dcterms:created xsi:type="dcterms:W3CDTF">2021-02-03T03:32:39Z</dcterms:created>
  <dcterms:modified xsi:type="dcterms:W3CDTF">2021-02-03T05:20:59Z</dcterms:modified>
</cp:coreProperties>
</file>