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5" r:id="rId4"/>
    <p:sldId id="263" r:id="rId5"/>
    <p:sldId id="264" r:id="rId6"/>
    <p:sldId id="256" r:id="rId7"/>
    <p:sldId id="259" r:id="rId8"/>
    <p:sldId id="260" r:id="rId9"/>
    <p:sldId id="25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xperiment4" id="{203C0EFE-EFC2-4265-B14D-78C43AC6C772}">
          <p14:sldIdLst>
            <p14:sldId id="261"/>
            <p14:sldId id="262"/>
            <p14:sldId id="265"/>
            <p14:sldId id="263"/>
            <p14:sldId id="264"/>
          </p14:sldIdLst>
        </p14:section>
        <p14:section name="INDEX 0" id="{1D5EF4AA-161D-47C5-87AF-A45E22813088}">
          <p14:sldIdLst>
            <p14:sldId id="256"/>
            <p14:sldId id="259"/>
            <p14:sldId id="260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B3"/>
    <a:srgbClr val="FCDF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52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756D48-0631-4EB1-AC8A-9144F35B1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7B4A73-7E54-43F5-9139-A20178991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21F284-DE28-4751-972F-2C725002C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627F-FB96-4756-840B-710C2C79D46E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260F56-E692-4450-B83A-671467FD9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AD52C0-7713-4C08-9896-752AE66AD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9A83-4229-46D9-B7CC-83DB42412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933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5D451-B712-4C41-B751-5E8D27C6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C8178B-75DF-4C39-AD91-92EA125B5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848306-533A-4B27-9FF2-F0A869BEE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627F-FB96-4756-840B-710C2C79D46E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B3F7E1-5426-4CCD-8F5E-232746C75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E91F47-1A73-444A-94F2-7CE2A356D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9A83-4229-46D9-B7CC-83DB42412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277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AD5A5B-DACE-4476-9DCF-72974C23BF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13CDAC-08E7-4296-BF26-BF4D7FB6A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152570-A428-43BC-BE8A-8F8F01F36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627F-FB96-4756-840B-710C2C79D46E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322BA2-6DA0-41B8-908A-270EDB3EC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F259EC-D8E2-47A8-822A-42B64F29C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9A83-4229-46D9-B7CC-83DB42412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243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D81B5-8410-4899-814B-FC49E3188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18452D-2AB2-4528-B595-1B61A05C8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3B44BA-EE1F-4400-88AC-DB0E9DC00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627F-FB96-4756-840B-710C2C79D46E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CDBFB-21A6-4B8E-AE1A-BB7CEE71D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0BF7F1-EC58-4E74-B97A-117F693EE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9A83-4229-46D9-B7CC-83DB42412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22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0066E-0A18-445E-87AD-3673F2326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3ACE5B-28A1-46AD-9602-4A5DB3E4F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DA4309-CB4D-4009-BBE9-A5A647C98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627F-FB96-4756-840B-710C2C79D46E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538653-7FC1-4BB0-ABB9-ECF8AC501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0CD0D3-D54D-4171-8E36-6F45BD35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9A83-4229-46D9-B7CC-83DB42412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51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E6B98-4FAC-43CB-815F-C202AB109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EFF576-081D-4444-A918-7DB6CD3C06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CF5FC0-EA96-4ADE-BB31-4DA841628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EC2642-A7F2-4B71-B99D-1D5EC9FDA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627F-FB96-4756-840B-710C2C79D46E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D992A5-384B-442A-AE3F-B9DDF525E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8F2E72-D3D8-4FE3-A0A2-665A9A931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9A83-4229-46D9-B7CC-83DB42412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077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53F8C8-4E1D-49C8-99CE-8CD6ABF0F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C9847A-B070-4198-9D44-C84B0427D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2739F6-1B6C-4C3D-9D4E-D3AD5C3BD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DDD3E1-6831-441E-AC34-06F35B739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15B143-88F7-4308-B737-B14407739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EFF190-9470-4D1A-AAA0-8308FEA27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627F-FB96-4756-840B-710C2C79D46E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4BD9B2-7113-4688-8EC6-FDB9FF665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0DBF7A-D9AD-47F3-949D-44C7256EE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9A83-4229-46D9-B7CC-83DB42412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535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2D559C-2C02-4612-8BC8-906AF87C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1FE7E4-0DA2-443F-A198-AFC3AA618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627F-FB96-4756-840B-710C2C79D46E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B9012C-BB34-4B6A-990D-BB7B2AC0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3D0885-0930-4B1F-B151-3B286F525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9A83-4229-46D9-B7CC-83DB42412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95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C4370E-F24C-49CD-8E47-A42C16151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627F-FB96-4756-840B-710C2C79D46E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4C9081-A615-46A3-AF83-BB3304FB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44CDE3-932F-456C-8A07-2B5E0BB25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9A83-4229-46D9-B7CC-83DB42412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716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81221-3FC9-485B-914D-04D8B2741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517C29-778D-4ACA-88C0-18524E289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9BBFA0-88DD-42E4-B753-E353CAA55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C8B1DB-AD2E-440B-9DEF-D317E2FE2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627F-FB96-4756-840B-710C2C79D46E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F1F3D0-5C8F-49BB-AD03-8CCBEB90B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F92A60-C077-443A-8668-1E6B55624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9A83-4229-46D9-B7CC-83DB42412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130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13080-F80B-4932-B66B-C0C9C0D2E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182CCE-C252-4A7F-827C-F9D80C9E5A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81BCFB-6034-437D-8D98-BD1D1E800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BBFD6-CB0C-4611-A2FD-2EEE785E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627F-FB96-4756-840B-710C2C79D46E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092E16-E41C-4FEF-8B22-ECD2D1C3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8DB95B-40A5-4A2B-86A9-1F2D547B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9A83-4229-46D9-B7CC-83DB42412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185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458C068-398A-49A7-A6EF-99B8E6F33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1F8867-A6BC-4768-AB14-35CE9C4DD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2E182-036E-452E-B79B-58CEECC58C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0627F-FB96-4756-840B-710C2C79D46E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BD4148-783E-40AA-832C-E27F188E4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16314C-AFE4-4910-BB11-26E505F44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D9A83-4229-46D9-B7CC-83DB42412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24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6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6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0.png"/><Relationship Id="rId7" Type="http://schemas.openxmlformats.org/officeDocument/2006/relationships/image" Target="../media/image6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1" Type="http://schemas.openxmlformats.org/officeDocument/2006/relationships/image" Target="../media/image100.png"/><Relationship Id="rId5" Type="http://schemas.openxmlformats.org/officeDocument/2006/relationships/image" Target="../media/image40.png"/><Relationship Id="rId10" Type="http://schemas.openxmlformats.org/officeDocument/2006/relationships/image" Target="../media/image90.png"/><Relationship Id="rId4" Type="http://schemas.openxmlformats.org/officeDocument/2006/relationships/image" Target="../media/image30.png"/><Relationship Id="rId9" Type="http://schemas.openxmlformats.org/officeDocument/2006/relationships/image" Target="../media/image8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20.png"/><Relationship Id="rId7" Type="http://schemas.openxmlformats.org/officeDocument/2006/relationships/image" Target="../media/image14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130.png"/><Relationship Id="rId4" Type="http://schemas.openxmlformats.org/officeDocument/2006/relationships/image" Target="../media/image40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그룹 87">
            <a:extLst>
              <a:ext uri="{FF2B5EF4-FFF2-40B4-BE49-F238E27FC236}">
                <a16:creationId xmlns:a16="http://schemas.microsoft.com/office/drawing/2014/main" id="{DDD629AF-3B48-40CB-A7CF-C5CF797A4D84}"/>
              </a:ext>
            </a:extLst>
          </p:cNvPr>
          <p:cNvGrpSpPr/>
          <p:nvPr/>
        </p:nvGrpSpPr>
        <p:grpSpPr>
          <a:xfrm>
            <a:off x="5709353" y="41167"/>
            <a:ext cx="6415099" cy="6816833"/>
            <a:chOff x="5187777" y="-3158"/>
            <a:chExt cx="6415099" cy="6816833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D6730E09-3A21-43F6-B078-CC699D4F11B0}"/>
                </a:ext>
              </a:extLst>
            </p:cNvPr>
            <p:cNvSpPr/>
            <p:nvPr/>
          </p:nvSpPr>
          <p:spPr>
            <a:xfrm>
              <a:off x="6891430" y="5544410"/>
              <a:ext cx="1063877" cy="426203"/>
            </a:xfrm>
            <a:prstGeom prst="roundRect">
              <a:avLst>
                <a:gd name="adj" fmla="val 9190"/>
              </a:avLst>
            </a:prstGeom>
            <a:solidFill>
              <a:srgbClr val="FCDFE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Input</a:t>
              </a:r>
            </a:p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Embedding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82A19F1-1F11-4C2C-93A9-C61766BA4B5A}"/>
                </a:ext>
              </a:extLst>
            </p:cNvPr>
            <p:cNvSpPr/>
            <p:nvPr/>
          </p:nvSpPr>
          <p:spPr>
            <a:xfrm>
              <a:off x="8873275" y="5544410"/>
              <a:ext cx="1063877" cy="426203"/>
            </a:xfrm>
            <a:prstGeom prst="roundRect">
              <a:avLst>
                <a:gd name="adj" fmla="val 9190"/>
              </a:avLst>
            </a:prstGeom>
            <a:solidFill>
              <a:srgbClr val="FCDFE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Output</a:t>
              </a:r>
            </a:p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Embedding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F516FC2E-05F0-4E31-B132-4526AAA96EFF}"/>
                </a:ext>
              </a:extLst>
            </p:cNvPr>
            <p:cNvCxnSpPr>
              <a:cxnSpLocks/>
            </p:cNvCxnSpPr>
            <p:nvPr/>
          </p:nvCxnSpPr>
          <p:spPr>
            <a:xfrm>
              <a:off x="7414444" y="5970613"/>
              <a:ext cx="0" cy="33305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BAF0DC18-8024-4F9C-AFD0-E14216597A05}"/>
                </a:ext>
              </a:extLst>
            </p:cNvPr>
            <p:cNvCxnSpPr>
              <a:cxnSpLocks/>
              <a:stCxn id="23" idx="6"/>
              <a:endCxn id="74" idx="1"/>
            </p:cNvCxnSpPr>
            <p:nvPr/>
          </p:nvCxnSpPr>
          <p:spPr>
            <a:xfrm flipV="1">
              <a:off x="9510786" y="5290048"/>
              <a:ext cx="721782" cy="73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9195D2BB-B004-4131-93DC-A1BA52B2D8BE}"/>
                </a:ext>
              </a:extLst>
            </p:cNvPr>
            <p:cNvSpPr/>
            <p:nvPr/>
          </p:nvSpPr>
          <p:spPr>
            <a:xfrm>
              <a:off x="7317151" y="5198419"/>
              <a:ext cx="212436" cy="1847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+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5320BFE3-B279-43F4-A749-A122979DDFBD}"/>
                </a:ext>
              </a:extLst>
            </p:cNvPr>
            <p:cNvCxnSpPr>
              <a:cxnSpLocks/>
              <a:stCxn id="14" idx="4"/>
            </p:cNvCxnSpPr>
            <p:nvPr/>
          </p:nvCxnSpPr>
          <p:spPr>
            <a:xfrm>
              <a:off x="7423369" y="5383146"/>
              <a:ext cx="0" cy="16126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63E2BC3-E29D-4DA9-BDE2-E3D51E513C65}"/>
                </a:ext>
              </a:extLst>
            </p:cNvPr>
            <p:cNvSpPr/>
            <p:nvPr/>
          </p:nvSpPr>
          <p:spPr>
            <a:xfrm>
              <a:off x="9298350" y="5198419"/>
              <a:ext cx="212436" cy="1847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+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B1B38C2D-16CC-4B03-AF87-5316ED66257C}"/>
                </a:ext>
              </a:extLst>
            </p:cNvPr>
            <p:cNvCxnSpPr>
              <a:cxnSpLocks/>
              <a:stCxn id="23" idx="4"/>
              <a:endCxn id="7" idx="0"/>
            </p:cNvCxnSpPr>
            <p:nvPr/>
          </p:nvCxnSpPr>
          <p:spPr>
            <a:xfrm>
              <a:off x="9404568" y="5383146"/>
              <a:ext cx="646" cy="16126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BF9F2AFE-4F0A-4158-B7F2-9E6776DE1781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9405214" y="5970613"/>
              <a:ext cx="0" cy="28615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8E4532C-C792-4052-92BA-5B0012767B78}"/>
                </a:ext>
              </a:extLst>
            </p:cNvPr>
            <p:cNvSpPr txBox="1"/>
            <p:nvPr/>
          </p:nvSpPr>
          <p:spPr>
            <a:xfrm>
              <a:off x="7060959" y="6290455"/>
              <a:ext cx="9372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Inputs</a:t>
              </a:r>
              <a:endParaRPr lang="ko-KR" altLang="en-US" sz="14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132E278-11D5-40DA-B588-51B62FC68AC2}"/>
                </a:ext>
              </a:extLst>
            </p:cNvPr>
            <p:cNvSpPr txBox="1"/>
            <p:nvPr/>
          </p:nvSpPr>
          <p:spPr>
            <a:xfrm>
              <a:off x="8723986" y="6290455"/>
              <a:ext cx="13611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Outputs</a:t>
              </a:r>
              <a:br>
                <a:rPr lang="en-US" altLang="ko-KR" sz="1400" dirty="0"/>
              </a:br>
              <a:r>
                <a:rPr lang="en-US" altLang="ko-KR" sz="1400" dirty="0"/>
                <a:t>(shifted right)</a:t>
              </a:r>
              <a:endParaRPr lang="ko-KR" altLang="en-US" sz="1400" dirty="0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37531404-96B4-4CDD-BA40-EA6246BCDF5F}"/>
                </a:ext>
              </a:extLst>
            </p:cNvPr>
            <p:cNvSpPr/>
            <p:nvPr/>
          </p:nvSpPr>
          <p:spPr>
            <a:xfrm>
              <a:off x="6657373" y="2842918"/>
              <a:ext cx="1542532" cy="2253984"/>
            </a:xfrm>
            <a:prstGeom prst="roundRect">
              <a:avLst>
                <a:gd name="adj" fmla="val 919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8A0C09EB-5D82-4D2A-818F-CF0B16A7BF87}"/>
                </a:ext>
              </a:extLst>
            </p:cNvPr>
            <p:cNvCxnSpPr>
              <a:cxnSpLocks/>
              <a:stCxn id="33" idx="2"/>
              <a:endCxn id="14" idx="0"/>
            </p:cNvCxnSpPr>
            <p:nvPr/>
          </p:nvCxnSpPr>
          <p:spPr>
            <a:xfrm flipH="1">
              <a:off x="7423369" y="4750871"/>
              <a:ext cx="5270" cy="44754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366EBCD2-0576-487C-B92C-0FFEDD928056}"/>
                </a:ext>
              </a:extLst>
            </p:cNvPr>
            <p:cNvSpPr/>
            <p:nvPr/>
          </p:nvSpPr>
          <p:spPr>
            <a:xfrm>
              <a:off x="6896700" y="4324668"/>
              <a:ext cx="1063877" cy="426203"/>
            </a:xfrm>
            <a:prstGeom prst="roundRect">
              <a:avLst>
                <a:gd name="adj" fmla="val 919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Multi-Head</a:t>
              </a:r>
              <a:br>
                <a:rPr lang="en-US" altLang="ko-KR" sz="1200" dirty="0">
                  <a:solidFill>
                    <a:sysClr val="windowText" lastClr="000000"/>
                  </a:solidFill>
                </a:rPr>
              </a:br>
              <a:r>
                <a:rPr lang="en-US" altLang="ko-KR" sz="1200" dirty="0">
                  <a:solidFill>
                    <a:sysClr val="windowText" lastClr="000000"/>
                  </a:solidFill>
                </a:rPr>
                <a:t>Attention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1AA9A87B-F7CA-4BB7-BBB8-A0CE11020F87}"/>
                </a:ext>
              </a:extLst>
            </p:cNvPr>
            <p:cNvSpPr/>
            <p:nvPr/>
          </p:nvSpPr>
          <p:spPr>
            <a:xfrm>
              <a:off x="6896700" y="4004826"/>
              <a:ext cx="1063877" cy="238381"/>
            </a:xfrm>
            <a:prstGeom prst="roundRect">
              <a:avLst>
                <a:gd name="adj" fmla="val 9190"/>
              </a:avLst>
            </a:prstGeom>
            <a:solidFill>
              <a:srgbClr val="FFF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</a:rPr>
                <a:t>Add &amp; Norm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415F20E9-EF23-49B0-BD47-ECB0A314D994}"/>
                </a:ext>
              </a:extLst>
            </p:cNvPr>
            <p:cNvSpPr/>
            <p:nvPr/>
          </p:nvSpPr>
          <p:spPr>
            <a:xfrm>
              <a:off x="6896700" y="3273158"/>
              <a:ext cx="1063877" cy="426203"/>
            </a:xfrm>
            <a:prstGeom prst="roundRect">
              <a:avLst>
                <a:gd name="adj" fmla="val 919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Feed</a:t>
              </a:r>
              <a:br>
                <a:rPr lang="en-US" altLang="ko-KR" sz="1200" dirty="0">
                  <a:solidFill>
                    <a:sysClr val="windowText" lastClr="000000"/>
                  </a:solidFill>
                </a:rPr>
              </a:br>
              <a:r>
                <a:rPr lang="en-US" altLang="ko-KR" sz="1200" dirty="0">
                  <a:solidFill>
                    <a:sysClr val="windowText" lastClr="000000"/>
                  </a:solidFill>
                </a:rPr>
                <a:t>Forward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8C4C0364-D04D-4E2A-8CF1-D6CAB9C5934C}"/>
                </a:ext>
              </a:extLst>
            </p:cNvPr>
            <p:cNvSpPr/>
            <p:nvPr/>
          </p:nvSpPr>
          <p:spPr>
            <a:xfrm>
              <a:off x="6896700" y="2980499"/>
              <a:ext cx="1063877" cy="238381"/>
            </a:xfrm>
            <a:prstGeom prst="roundRect">
              <a:avLst>
                <a:gd name="adj" fmla="val 9190"/>
              </a:avLst>
            </a:prstGeom>
            <a:solidFill>
              <a:srgbClr val="FFF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</a:rPr>
                <a:t>Add &amp; Norm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614370B-2978-4217-8D4A-664509E5DA23}"/>
                </a:ext>
              </a:extLst>
            </p:cNvPr>
            <p:cNvSpPr/>
            <p:nvPr/>
          </p:nvSpPr>
          <p:spPr>
            <a:xfrm>
              <a:off x="8633317" y="1761098"/>
              <a:ext cx="1542532" cy="3335804"/>
            </a:xfrm>
            <a:prstGeom prst="roundRect">
              <a:avLst>
                <a:gd name="adj" fmla="val 919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0B678EE3-D893-437D-9611-E771DF28FA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99313" y="3669052"/>
              <a:ext cx="320389" cy="44754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ABF60048-C6B8-4CF4-BAA0-329E6581EF8B}"/>
                </a:ext>
              </a:extLst>
            </p:cNvPr>
            <p:cNvSpPr/>
            <p:nvPr/>
          </p:nvSpPr>
          <p:spPr>
            <a:xfrm>
              <a:off x="8872644" y="3242849"/>
              <a:ext cx="1063877" cy="426203"/>
            </a:xfrm>
            <a:prstGeom prst="roundRect">
              <a:avLst>
                <a:gd name="adj" fmla="val 919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Multi-Head</a:t>
              </a:r>
              <a:br>
                <a:rPr lang="en-US" altLang="ko-KR" sz="1200" dirty="0">
                  <a:solidFill>
                    <a:sysClr val="windowText" lastClr="000000"/>
                  </a:solidFill>
                </a:rPr>
              </a:br>
              <a:r>
                <a:rPr lang="en-US" altLang="ko-KR" sz="1200" dirty="0">
                  <a:solidFill>
                    <a:sysClr val="windowText" lastClr="000000"/>
                  </a:solidFill>
                </a:rPr>
                <a:t>Attention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5E990CA2-D0A8-456C-98F6-E1F7D40CF669}"/>
                </a:ext>
              </a:extLst>
            </p:cNvPr>
            <p:cNvSpPr/>
            <p:nvPr/>
          </p:nvSpPr>
          <p:spPr>
            <a:xfrm>
              <a:off x="8872644" y="2923007"/>
              <a:ext cx="1063877" cy="238381"/>
            </a:xfrm>
            <a:prstGeom prst="roundRect">
              <a:avLst>
                <a:gd name="adj" fmla="val 9190"/>
              </a:avLst>
            </a:prstGeom>
            <a:solidFill>
              <a:srgbClr val="FFF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</a:rPr>
                <a:t>Add &amp; Norm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8B895E2E-CB0C-427B-9C28-7DA6B2F1AD56}"/>
                </a:ext>
              </a:extLst>
            </p:cNvPr>
            <p:cNvSpPr/>
            <p:nvPr/>
          </p:nvSpPr>
          <p:spPr>
            <a:xfrm>
              <a:off x="8872644" y="2191339"/>
              <a:ext cx="1063877" cy="426203"/>
            </a:xfrm>
            <a:prstGeom prst="roundRect">
              <a:avLst>
                <a:gd name="adj" fmla="val 919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Feed</a:t>
              </a:r>
              <a:br>
                <a:rPr lang="en-US" altLang="ko-KR" sz="1200" dirty="0">
                  <a:solidFill>
                    <a:sysClr val="windowText" lastClr="000000"/>
                  </a:solidFill>
                </a:rPr>
              </a:br>
              <a:r>
                <a:rPr lang="en-US" altLang="ko-KR" sz="1200" dirty="0">
                  <a:solidFill>
                    <a:sysClr val="windowText" lastClr="000000"/>
                  </a:solidFill>
                </a:rPr>
                <a:t>Forward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8F4AF24E-4D18-4183-8904-83CD80E3419C}"/>
                </a:ext>
              </a:extLst>
            </p:cNvPr>
            <p:cNvSpPr/>
            <p:nvPr/>
          </p:nvSpPr>
          <p:spPr>
            <a:xfrm>
              <a:off x="8872644" y="1898680"/>
              <a:ext cx="1063877" cy="238381"/>
            </a:xfrm>
            <a:prstGeom prst="roundRect">
              <a:avLst>
                <a:gd name="adj" fmla="val 9190"/>
              </a:avLst>
            </a:prstGeom>
            <a:solidFill>
              <a:srgbClr val="FFF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</a:rPr>
                <a:t>Add &amp; Norm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0FDD566D-E155-4833-8CB2-C6BED1CF8976}"/>
                </a:ext>
              </a:extLst>
            </p:cNvPr>
            <p:cNvSpPr/>
            <p:nvPr/>
          </p:nvSpPr>
          <p:spPr>
            <a:xfrm>
              <a:off x="8867374" y="4370571"/>
              <a:ext cx="1063877" cy="575244"/>
            </a:xfrm>
            <a:prstGeom prst="roundRect">
              <a:avLst>
                <a:gd name="adj" fmla="val 919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Masked</a:t>
              </a:r>
              <a:br>
                <a:rPr lang="en-US" altLang="ko-KR" sz="1200" dirty="0">
                  <a:solidFill>
                    <a:sysClr val="windowText" lastClr="000000"/>
                  </a:solidFill>
                </a:rPr>
              </a:br>
              <a:r>
                <a:rPr lang="en-US" altLang="ko-KR" sz="1200" dirty="0">
                  <a:solidFill>
                    <a:sysClr val="windowText" lastClr="000000"/>
                  </a:solidFill>
                </a:rPr>
                <a:t>Multi-Head</a:t>
              </a:r>
              <a:br>
                <a:rPr lang="en-US" altLang="ko-KR" sz="1200" dirty="0">
                  <a:solidFill>
                    <a:sysClr val="windowText" lastClr="000000"/>
                  </a:solidFill>
                </a:rPr>
              </a:br>
              <a:r>
                <a:rPr lang="en-US" altLang="ko-KR" sz="1200" dirty="0">
                  <a:solidFill>
                    <a:sysClr val="windowText" lastClr="000000"/>
                  </a:solidFill>
                </a:rPr>
                <a:t>Attention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DF841894-D537-4144-8E53-1132727B6AC2}"/>
                </a:ext>
              </a:extLst>
            </p:cNvPr>
            <p:cNvSpPr/>
            <p:nvPr/>
          </p:nvSpPr>
          <p:spPr>
            <a:xfrm>
              <a:off x="8867374" y="4080579"/>
              <a:ext cx="1063877" cy="238381"/>
            </a:xfrm>
            <a:prstGeom prst="roundRect">
              <a:avLst>
                <a:gd name="adj" fmla="val 9190"/>
              </a:avLst>
            </a:prstGeom>
            <a:solidFill>
              <a:srgbClr val="FFF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</a:rPr>
                <a:t>Add &amp; Norm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E23006A5-DAAF-4606-A8AC-3E7E8907FE7F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>
              <a:off x="9404583" y="1518857"/>
              <a:ext cx="0" cy="2422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7B4079FB-92DE-4DD6-904D-11BEC3C36CC5}"/>
                </a:ext>
              </a:extLst>
            </p:cNvPr>
            <p:cNvSpPr/>
            <p:nvPr/>
          </p:nvSpPr>
          <p:spPr>
            <a:xfrm>
              <a:off x="8911375" y="1282406"/>
              <a:ext cx="1063877" cy="238381"/>
            </a:xfrm>
            <a:prstGeom prst="roundRect">
              <a:avLst>
                <a:gd name="adj" fmla="val 919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</a:rPr>
                <a:t>Linear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4717E522-04C8-40C9-983F-CFCE28964ADE}"/>
                </a:ext>
              </a:extLst>
            </p:cNvPr>
            <p:cNvSpPr/>
            <p:nvPr/>
          </p:nvSpPr>
          <p:spPr>
            <a:xfrm>
              <a:off x="8910728" y="749339"/>
              <a:ext cx="1063877" cy="238381"/>
            </a:xfrm>
            <a:prstGeom prst="roundRect">
              <a:avLst>
                <a:gd name="adj" fmla="val 919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>
                  <a:solidFill>
                    <a:sysClr val="windowText" lastClr="000000"/>
                  </a:solidFill>
                </a:rPr>
                <a:t>Softmax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93838429-AB87-4CA8-9B03-966E0AEF97C8}"/>
                </a:ext>
              </a:extLst>
            </p:cNvPr>
            <p:cNvCxnSpPr>
              <a:cxnSpLocks/>
            </p:cNvCxnSpPr>
            <p:nvPr/>
          </p:nvCxnSpPr>
          <p:spPr>
            <a:xfrm>
              <a:off x="9442667" y="1040165"/>
              <a:ext cx="0" cy="2422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68C92FAD-C24C-487D-B717-440B4DC5B346}"/>
                </a:ext>
              </a:extLst>
            </p:cNvPr>
            <p:cNvCxnSpPr>
              <a:cxnSpLocks/>
            </p:cNvCxnSpPr>
            <p:nvPr/>
          </p:nvCxnSpPr>
          <p:spPr>
            <a:xfrm>
              <a:off x="9404582" y="506379"/>
              <a:ext cx="0" cy="2422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427696C-FDE8-460E-B227-F147BF0452A4}"/>
                </a:ext>
              </a:extLst>
            </p:cNvPr>
            <p:cNvSpPr txBox="1"/>
            <p:nvPr/>
          </p:nvSpPr>
          <p:spPr>
            <a:xfrm>
              <a:off x="8761368" y="-3158"/>
              <a:ext cx="12758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Output Probability</a:t>
              </a:r>
              <a:endParaRPr lang="ko-KR" altLang="en-US" sz="1400" dirty="0"/>
            </a:p>
          </p:txBody>
        </p: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1CA5CA91-BE69-4D61-A376-E36F1A502DCF}"/>
                </a:ext>
              </a:extLst>
            </p:cNvPr>
            <p:cNvCxnSpPr>
              <a:cxnSpLocks/>
              <a:stCxn id="49" idx="2"/>
              <a:endCxn id="36" idx="0"/>
            </p:cNvCxnSpPr>
            <p:nvPr/>
          </p:nvCxnSpPr>
          <p:spPr>
            <a:xfrm rot="5400000" flipH="1">
              <a:off x="8072334" y="2336804"/>
              <a:ext cx="688553" cy="1975944"/>
            </a:xfrm>
            <a:prstGeom prst="bentConnector5">
              <a:avLst>
                <a:gd name="adj1" fmla="val -33200"/>
                <a:gd name="adj2" fmla="val 50000"/>
                <a:gd name="adj3" fmla="val 162250"/>
              </a:avLst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68ACE9C8-87EE-4BEA-A12A-A6913A780A1D}"/>
                </a:ext>
              </a:extLst>
            </p:cNvPr>
            <p:cNvCxnSpPr>
              <a:cxnSpLocks/>
              <a:stCxn id="53" idx="2"/>
              <a:endCxn id="23" idx="0"/>
            </p:cNvCxnSpPr>
            <p:nvPr/>
          </p:nvCxnSpPr>
          <p:spPr>
            <a:xfrm>
              <a:off x="9399313" y="4945815"/>
              <a:ext cx="5255" cy="25260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D60FC4B-D785-4ED6-9DB1-6D84FEFFD312}"/>
                </a:ext>
              </a:extLst>
            </p:cNvPr>
            <p:cNvSpPr txBox="1"/>
            <p:nvPr/>
          </p:nvSpPr>
          <p:spPr>
            <a:xfrm>
              <a:off x="10232568" y="4966882"/>
              <a:ext cx="13703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Positional Encoding</a:t>
              </a:r>
              <a:endParaRPr lang="ko-KR" altLang="en-US" dirty="0"/>
            </a:p>
          </p:txBody>
        </p: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2130A53F-7FA2-4A58-B81A-AED0518BFEC5}"/>
                </a:ext>
              </a:extLst>
            </p:cNvPr>
            <p:cNvCxnSpPr>
              <a:cxnSpLocks/>
              <a:stCxn id="14" idx="2"/>
              <a:endCxn id="77" idx="3"/>
            </p:cNvCxnSpPr>
            <p:nvPr/>
          </p:nvCxnSpPr>
          <p:spPr>
            <a:xfrm flipH="1" flipV="1">
              <a:off x="6558085" y="5290782"/>
              <a:ext cx="759066" cy="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A55E8E8-630C-4839-B276-A39C6508DF66}"/>
                </a:ext>
              </a:extLst>
            </p:cNvPr>
            <p:cNvSpPr txBox="1"/>
            <p:nvPr/>
          </p:nvSpPr>
          <p:spPr>
            <a:xfrm>
              <a:off x="5187777" y="4967616"/>
              <a:ext cx="13703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Positional Encoding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16167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6730E09-3A21-43F6-B078-CC699D4F11B0}"/>
              </a:ext>
            </a:extLst>
          </p:cNvPr>
          <p:cNvSpPr/>
          <p:nvPr/>
        </p:nvSpPr>
        <p:spPr>
          <a:xfrm>
            <a:off x="5657967" y="5572731"/>
            <a:ext cx="1052264" cy="426203"/>
          </a:xfrm>
          <a:prstGeom prst="roundRect">
            <a:avLst>
              <a:gd name="adj" fmla="val 9190"/>
            </a:avLst>
          </a:prstGeom>
          <a:solidFill>
            <a:srgbClr val="FCDF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Input</a:t>
            </a:r>
          </a:p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Embedding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82A19F1-1F11-4C2C-93A9-C61766BA4B5A}"/>
              </a:ext>
            </a:extLst>
          </p:cNvPr>
          <p:cNvSpPr/>
          <p:nvPr/>
        </p:nvSpPr>
        <p:spPr>
          <a:xfrm>
            <a:off x="9322902" y="5559124"/>
            <a:ext cx="1052264" cy="426203"/>
          </a:xfrm>
          <a:prstGeom prst="roundRect">
            <a:avLst>
              <a:gd name="adj" fmla="val 9190"/>
            </a:avLst>
          </a:prstGeom>
          <a:solidFill>
            <a:srgbClr val="FCDF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Output</a:t>
            </a:r>
          </a:p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Embedding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516FC2E-05F0-4E31-B132-4526AAA96EFF}"/>
              </a:ext>
            </a:extLst>
          </p:cNvPr>
          <p:cNvCxnSpPr>
            <a:cxnSpLocks/>
            <a:stCxn id="4" idx="2"/>
            <a:endCxn id="28" idx="0"/>
          </p:cNvCxnSpPr>
          <p:nvPr/>
        </p:nvCxnSpPr>
        <p:spPr>
          <a:xfrm>
            <a:off x="6184099" y="5998934"/>
            <a:ext cx="1265" cy="356002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320BFE3-B279-43F4-A749-A122979DDFBD}"/>
              </a:ext>
            </a:extLst>
          </p:cNvPr>
          <p:cNvCxnSpPr>
            <a:cxnSpLocks/>
            <a:stCxn id="31" idx="2"/>
            <a:endCxn id="4" idx="0"/>
          </p:cNvCxnSpPr>
          <p:nvPr/>
        </p:nvCxnSpPr>
        <p:spPr>
          <a:xfrm>
            <a:off x="6175272" y="5204817"/>
            <a:ext cx="8827" cy="367914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1B38C2D-16CC-4B03-AF87-5316ED66257C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9849034" y="4948973"/>
            <a:ext cx="638" cy="623463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F9F2AFE-4F0A-4158-B7F2-9E6776DE1781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849034" y="5985327"/>
            <a:ext cx="0" cy="286154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8E4532C-C792-4052-92BA-5B0012767B78}"/>
                  </a:ext>
                </a:extLst>
              </p:cNvPr>
              <p:cNvSpPr txBox="1"/>
              <p:nvPr/>
            </p:nvSpPr>
            <p:spPr>
              <a:xfrm>
                <a:off x="5946282" y="6354936"/>
                <a:ext cx="4781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8E4532C-C792-4052-92BA-5B0012767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282" y="6354936"/>
                <a:ext cx="478164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132E278-11D5-40DA-B588-51B62FC68AC2}"/>
                  </a:ext>
                </a:extLst>
              </p:cNvPr>
              <p:cNvSpPr txBox="1"/>
              <p:nvPr/>
            </p:nvSpPr>
            <p:spPr>
              <a:xfrm>
                <a:off x="9175879" y="6259925"/>
                <a:ext cx="15256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m:rPr>
                        <m:nor/>
                      </m:rPr>
                      <a:rPr lang="en-US" altLang="ko-KR" sz="1400" dirty="0"/>
                      <m:t>(</m:t>
                    </m:r>
                    <m:r>
                      <m:rPr>
                        <m:nor/>
                      </m:rPr>
                      <a:rPr lang="en-US" altLang="ko-KR" sz="1400" dirty="0"/>
                      <m:t>shifted</m:t>
                    </m:r>
                    <m:r>
                      <m:rPr>
                        <m:nor/>
                      </m:rPr>
                      <a:rPr lang="en-US" altLang="ko-KR" sz="1400" dirty="0"/>
                      <m:t> </m:t>
                    </m:r>
                    <m:r>
                      <m:rPr>
                        <m:nor/>
                      </m:rPr>
                      <a:rPr lang="en-US" altLang="ko-KR" sz="1400" dirty="0"/>
                      <m:t>right</m:t>
                    </m:r>
                    <m:r>
                      <m:rPr>
                        <m:nor/>
                      </m:rPr>
                      <a:rPr lang="en-US" altLang="ko-KR" sz="1400" dirty="0"/>
                      <m:t>)</m:t>
                    </m:r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132E278-11D5-40DA-B588-51B62FC68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5879" y="6259925"/>
                <a:ext cx="1525683" cy="307777"/>
              </a:xfrm>
              <a:prstGeom prst="rect">
                <a:avLst/>
              </a:prstGeom>
              <a:blipFill>
                <a:blip r:embed="rId3"/>
                <a:stretch>
                  <a:fillRect b="-1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7531404-96B4-4CDD-BA40-EA6246BCDF5F}"/>
              </a:ext>
            </a:extLst>
          </p:cNvPr>
          <p:cNvSpPr/>
          <p:nvPr/>
        </p:nvSpPr>
        <p:spPr>
          <a:xfrm>
            <a:off x="5412424" y="4314150"/>
            <a:ext cx="1525695" cy="890667"/>
          </a:xfrm>
          <a:prstGeom prst="roundRect">
            <a:avLst>
              <a:gd name="adj" fmla="val 919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Encoder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614370B-2978-4217-8D4A-664509E5DA23}"/>
              </a:ext>
            </a:extLst>
          </p:cNvPr>
          <p:cNvSpPr/>
          <p:nvPr/>
        </p:nvSpPr>
        <p:spPr>
          <a:xfrm>
            <a:off x="9091400" y="1764256"/>
            <a:ext cx="1525695" cy="3335804"/>
          </a:xfrm>
          <a:prstGeom prst="roundRect">
            <a:avLst>
              <a:gd name="adj" fmla="val 919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B678EE3-D893-437D-9611-E771DF28FA63}"/>
              </a:ext>
            </a:extLst>
          </p:cNvPr>
          <p:cNvCxnSpPr>
            <a:cxnSpLocks/>
          </p:cNvCxnSpPr>
          <p:nvPr/>
        </p:nvCxnSpPr>
        <p:spPr>
          <a:xfrm flipH="1">
            <a:off x="9849035" y="3672210"/>
            <a:ext cx="316892" cy="447548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ABF60048-C6B8-4CF4-BAA0-329E6581EF8B}"/>
              </a:ext>
            </a:extLst>
          </p:cNvPr>
          <p:cNvSpPr/>
          <p:nvPr/>
        </p:nvSpPr>
        <p:spPr>
          <a:xfrm>
            <a:off x="9328114" y="3246007"/>
            <a:ext cx="1052264" cy="426203"/>
          </a:xfrm>
          <a:prstGeom prst="roundRect">
            <a:avLst>
              <a:gd name="adj" fmla="val 919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Multi-Head</a:t>
            </a:r>
            <a:br>
              <a:rPr lang="en-US" altLang="ko-KR" sz="1200" dirty="0">
                <a:solidFill>
                  <a:sysClr val="windowText" lastClr="000000"/>
                </a:solidFill>
              </a:rPr>
            </a:br>
            <a:r>
              <a:rPr lang="en-US" altLang="ko-KR" sz="1200" dirty="0">
                <a:solidFill>
                  <a:sysClr val="windowText" lastClr="000000"/>
                </a:solidFill>
              </a:rPr>
              <a:t>Attention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5E990CA2-D0A8-456C-98F6-E1F7D40CF669}"/>
              </a:ext>
            </a:extLst>
          </p:cNvPr>
          <p:cNvSpPr/>
          <p:nvPr/>
        </p:nvSpPr>
        <p:spPr>
          <a:xfrm>
            <a:off x="9328114" y="2926165"/>
            <a:ext cx="1052264" cy="238381"/>
          </a:xfrm>
          <a:prstGeom prst="roundRect">
            <a:avLst>
              <a:gd name="adj" fmla="val 9190"/>
            </a:avLst>
          </a:prstGeom>
          <a:solidFill>
            <a:srgbClr val="FFFF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ysClr val="windowText" lastClr="000000"/>
                </a:solidFill>
              </a:rPr>
              <a:t>Add &amp; Norm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8B895E2E-CB0C-427B-9C28-7DA6B2F1AD56}"/>
              </a:ext>
            </a:extLst>
          </p:cNvPr>
          <p:cNvSpPr/>
          <p:nvPr/>
        </p:nvSpPr>
        <p:spPr>
          <a:xfrm>
            <a:off x="9328114" y="2194497"/>
            <a:ext cx="1052264" cy="426203"/>
          </a:xfrm>
          <a:prstGeom prst="roundRect">
            <a:avLst>
              <a:gd name="adj" fmla="val 919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Feed</a:t>
            </a:r>
            <a:br>
              <a:rPr lang="en-US" altLang="ko-KR" sz="1200" dirty="0">
                <a:solidFill>
                  <a:sysClr val="windowText" lastClr="000000"/>
                </a:solidFill>
              </a:rPr>
            </a:br>
            <a:r>
              <a:rPr lang="en-US" altLang="ko-KR" sz="1200" dirty="0">
                <a:solidFill>
                  <a:sysClr val="windowText" lastClr="000000"/>
                </a:solidFill>
              </a:rPr>
              <a:t>Forward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F4AF24E-4D18-4183-8904-83CD80E3419C}"/>
              </a:ext>
            </a:extLst>
          </p:cNvPr>
          <p:cNvSpPr/>
          <p:nvPr/>
        </p:nvSpPr>
        <p:spPr>
          <a:xfrm>
            <a:off x="9328114" y="1901838"/>
            <a:ext cx="1052264" cy="238381"/>
          </a:xfrm>
          <a:prstGeom prst="roundRect">
            <a:avLst>
              <a:gd name="adj" fmla="val 9190"/>
            </a:avLst>
          </a:prstGeom>
          <a:solidFill>
            <a:srgbClr val="FFFF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ysClr val="windowText" lastClr="000000"/>
                </a:solidFill>
              </a:rPr>
              <a:t>Add &amp; Norm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FDD566D-E155-4833-8CB2-C6BED1CF8976}"/>
              </a:ext>
            </a:extLst>
          </p:cNvPr>
          <p:cNvSpPr/>
          <p:nvPr/>
        </p:nvSpPr>
        <p:spPr>
          <a:xfrm>
            <a:off x="9322902" y="4373729"/>
            <a:ext cx="1052264" cy="575244"/>
          </a:xfrm>
          <a:prstGeom prst="roundRect">
            <a:avLst>
              <a:gd name="adj" fmla="val 919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Masked</a:t>
            </a:r>
            <a:br>
              <a:rPr lang="en-US" altLang="ko-KR" sz="1200" dirty="0">
                <a:solidFill>
                  <a:sysClr val="windowText" lastClr="000000"/>
                </a:solidFill>
              </a:rPr>
            </a:br>
            <a:r>
              <a:rPr lang="en-US" altLang="ko-KR" sz="1200" dirty="0">
                <a:solidFill>
                  <a:sysClr val="windowText" lastClr="000000"/>
                </a:solidFill>
              </a:rPr>
              <a:t>Multi-Head</a:t>
            </a:r>
            <a:br>
              <a:rPr lang="en-US" altLang="ko-KR" sz="1200" dirty="0">
                <a:solidFill>
                  <a:sysClr val="windowText" lastClr="000000"/>
                </a:solidFill>
              </a:rPr>
            </a:br>
            <a:r>
              <a:rPr lang="en-US" altLang="ko-KR" sz="1200" dirty="0">
                <a:solidFill>
                  <a:sysClr val="windowText" lastClr="000000"/>
                </a:solidFill>
              </a:rPr>
              <a:t>Attention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DF841894-D537-4144-8E53-1132727B6AC2}"/>
              </a:ext>
            </a:extLst>
          </p:cNvPr>
          <p:cNvSpPr/>
          <p:nvPr/>
        </p:nvSpPr>
        <p:spPr>
          <a:xfrm>
            <a:off x="9322902" y="4083737"/>
            <a:ext cx="1052264" cy="238381"/>
          </a:xfrm>
          <a:prstGeom prst="roundRect">
            <a:avLst>
              <a:gd name="adj" fmla="val 9190"/>
            </a:avLst>
          </a:prstGeom>
          <a:solidFill>
            <a:srgbClr val="FFFF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ysClr val="windowText" lastClr="000000"/>
                </a:solidFill>
              </a:rPr>
              <a:t>Add &amp; Norm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23006A5-DAAF-4606-A8AC-3E7E8907FE7F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9854247" y="1522015"/>
            <a:ext cx="0" cy="242241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B4079FB-92DE-4DD6-904D-11BEC3C36CC5}"/>
              </a:ext>
            </a:extLst>
          </p:cNvPr>
          <p:cNvSpPr/>
          <p:nvPr/>
        </p:nvSpPr>
        <p:spPr>
          <a:xfrm>
            <a:off x="9366423" y="1285564"/>
            <a:ext cx="1052264" cy="238381"/>
          </a:xfrm>
          <a:prstGeom prst="roundRect">
            <a:avLst>
              <a:gd name="adj" fmla="val 919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ysClr val="windowText" lastClr="000000"/>
                </a:solidFill>
              </a:rPr>
              <a:t>Linear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4717E522-04C8-40C9-983F-CFCE28964ADE}"/>
              </a:ext>
            </a:extLst>
          </p:cNvPr>
          <p:cNvSpPr/>
          <p:nvPr/>
        </p:nvSpPr>
        <p:spPr>
          <a:xfrm>
            <a:off x="9365783" y="752497"/>
            <a:ext cx="1052264" cy="238381"/>
          </a:xfrm>
          <a:prstGeom prst="roundRect">
            <a:avLst>
              <a:gd name="adj" fmla="val 919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ysClr val="windowText" lastClr="000000"/>
                </a:solidFill>
              </a:rPr>
              <a:t>Softmax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93838429-AB87-4CA8-9B03-966E0AEF97C8}"/>
              </a:ext>
            </a:extLst>
          </p:cNvPr>
          <p:cNvCxnSpPr>
            <a:cxnSpLocks/>
          </p:cNvCxnSpPr>
          <p:nvPr/>
        </p:nvCxnSpPr>
        <p:spPr>
          <a:xfrm>
            <a:off x="9891915" y="1043323"/>
            <a:ext cx="0" cy="242241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68C92FAD-C24C-487D-B717-440B4DC5B346}"/>
              </a:ext>
            </a:extLst>
          </p:cNvPr>
          <p:cNvCxnSpPr>
            <a:cxnSpLocks/>
          </p:cNvCxnSpPr>
          <p:nvPr/>
        </p:nvCxnSpPr>
        <p:spPr>
          <a:xfrm>
            <a:off x="9854246" y="509537"/>
            <a:ext cx="0" cy="242241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427696C-FDE8-460E-B227-F147BF0452A4}"/>
              </a:ext>
            </a:extLst>
          </p:cNvPr>
          <p:cNvSpPr txBox="1"/>
          <p:nvPr/>
        </p:nvSpPr>
        <p:spPr>
          <a:xfrm>
            <a:off x="9218053" y="0"/>
            <a:ext cx="1261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Output Probability</a:t>
            </a:r>
            <a:endParaRPr lang="ko-KR" altLang="en-US" sz="14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8D3B474-CE14-42D7-BC71-296B1A19ED7D}"/>
              </a:ext>
            </a:extLst>
          </p:cNvPr>
          <p:cNvCxnSpPr>
            <a:cxnSpLocks/>
            <a:stCxn id="4" idx="3"/>
            <a:endCxn id="65" idx="1"/>
          </p:cNvCxnSpPr>
          <p:nvPr/>
        </p:nvCxnSpPr>
        <p:spPr>
          <a:xfrm>
            <a:off x="6710231" y="5785833"/>
            <a:ext cx="6612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22E1230E-9E6B-41CF-AAD7-3F0F7BE2AD52}"/>
                  </a:ext>
                </a:extLst>
              </p:cNvPr>
              <p:cNvSpPr/>
              <p:nvPr/>
            </p:nvSpPr>
            <p:spPr>
              <a:xfrm>
                <a:off x="5755801" y="2816705"/>
                <a:ext cx="856595" cy="3863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22E1230E-9E6B-41CF-AAD7-3F0F7BE2A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801" y="2816705"/>
                <a:ext cx="856595" cy="386372"/>
              </a:xfrm>
              <a:prstGeom prst="roundRect">
                <a:avLst/>
              </a:prstGeom>
              <a:blipFill>
                <a:blip r:embed="rId4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직선 화살표 연결선 63">
            <a:extLst>
              <a:ext uri="{FF2B5EF4-FFF2-40B4-BE49-F238E27FC236}">
                <a16:creationId xmlns:a16="http://schemas.microsoft.com/office/drawing/2014/main" id="{2A371D32-C715-4EAC-BBAD-D4B6748CA676}"/>
              </a:ext>
            </a:extLst>
          </p:cNvPr>
          <p:cNvCxnSpPr>
            <a:cxnSpLocks/>
            <a:stCxn id="55" idx="2"/>
            <a:endCxn id="31" idx="0"/>
          </p:cNvCxnSpPr>
          <p:nvPr/>
        </p:nvCxnSpPr>
        <p:spPr>
          <a:xfrm rot="5400000">
            <a:off x="5624150" y="3754200"/>
            <a:ext cx="1111073" cy="8827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8AC02ED4-210B-4374-8B27-C2328EC3F783}"/>
              </a:ext>
            </a:extLst>
          </p:cNvPr>
          <p:cNvSpPr/>
          <p:nvPr/>
        </p:nvSpPr>
        <p:spPr>
          <a:xfrm>
            <a:off x="7371526" y="5572731"/>
            <a:ext cx="1052264" cy="426203"/>
          </a:xfrm>
          <a:prstGeom prst="roundRect">
            <a:avLst>
              <a:gd name="adj" fmla="val 9190"/>
            </a:avLst>
          </a:prstGeom>
          <a:solidFill>
            <a:srgbClr val="FCDF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Input</a:t>
            </a:r>
          </a:p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Embedding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0BE2233-8722-4B03-80E1-BE5EE73917C1}"/>
              </a:ext>
            </a:extLst>
          </p:cNvPr>
          <p:cNvCxnSpPr>
            <a:cxnSpLocks/>
            <a:stCxn id="65" idx="2"/>
            <a:endCxn id="132" idx="0"/>
          </p:cNvCxnSpPr>
          <p:nvPr/>
        </p:nvCxnSpPr>
        <p:spPr>
          <a:xfrm>
            <a:off x="7897658" y="5998934"/>
            <a:ext cx="7972" cy="321098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05FA507-F9E4-45E5-9EAB-C4E0D53A2EC5}"/>
              </a:ext>
            </a:extLst>
          </p:cNvPr>
          <p:cNvCxnSpPr>
            <a:cxnSpLocks/>
            <a:stCxn id="65" idx="3"/>
            <a:endCxn id="7" idx="1"/>
          </p:cNvCxnSpPr>
          <p:nvPr/>
        </p:nvCxnSpPr>
        <p:spPr>
          <a:xfrm flipV="1">
            <a:off x="8423790" y="5772226"/>
            <a:ext cx="899112" cy="136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29DF7F55-5D7E-4B30-AD99-20388181467D}"/>
              </a:ext>
            </a:extLst>
          </p:cNvPr>
          <p:cNvCxnSpPr>
            <a:cxnSpLocks/>
            <a:stCxn id="79" idx="2"/>
            <a:endCxn id="65" idx="0"/>
          </p:cNvCxnSpPr>
          <p:nvPr/>
        </p:nvCxnSpPr>
        <p:spPr>
          <a:xfrm flipH="1">
            <a:off x="7897658" y="5204816"/>
            <a:ext cx="6419" cy="367915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FBBA368-9D1B-4A85-BBC8-774B4005DFFB}"/>
              </a:ext>
            </a:extLst>
          </p:cNvPr>
          <p:cNvSpPr/>
          <p:nvPr/>
        </p:nvSpPr>
        <p:spPr>
          <a:xfrm>
            <a:off x="7141229" y="4314149"/>
            <a:ext cx="1525695" cy="890667"/>
          </a:xfrm>
          <a:prstGeom prst="roundRect">
            <a:avLst>
              <a:gd name="adj" fmla="val 919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Encoder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6BBCB0E9-216B-4FA2-AA50-80D744E7FBD0}"/>
                  </a:ext>
                </a:extLst>
              </p:cNvPr>
              <p:cNvSpPr/>
              <p:nvPr/>
            </p:nvSpPr>
            <p:spPr>
              <a:xfrm>
                <a:off x="7420297" y="3539946"/>
                <a:ext cx="951794" cy="3863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6BBCB0E9-216B-4FA2-AA50-80D744E7FB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297" y="3539946"/>
                <a:ext cx="951794" cy="386372"/>
              </a:xfrm>
              <a:prstGeom prst="roundRect">
                <a:avLst/>
              </a:prstGeom>
              <a:blipFill>
                <a:blip r:embed="rId5"/>
                <a:stretch>
                  <a:fillRect l="-3165" r="-6329" b="-123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직선 화살표 연결선 63">
            <a:extLst>
              <a:ext uri="{FF2B5EF4-FFF2-40B4-BE49-F238E27FC236}">
                <a16:creationId xmlns:a16="http://schemas.microsoft.com/office/drawing/2014/main" id="{89ED73AC-E375-41A8-8B29-7262CA77FF1C}"/>
              </a:ext>
            </a:extLst>
          </p:cNvPr>
          <p:cNvCxnSpPr>
            <a:cxnSpLocks/>
            <a:stCxn id="81" idx="2"/>
            <a:endCxn id="79" idx="0"/>
          </p:cNvCxnSpPr>
          <p:nvPr/>
        </p:nvCxnSpPr>
        <p:spPr>
          <a:xfrm rot="16200000" flipH="1">
            <a:off x="7706220" y="4116291"/>
            <a:ext cx="387831" cy="788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8C8239D0-A8F9-4014-8A52-7C3ED41C6942}"/>
              </a:ext>
            </a:extLst>
          </p:cNvPr>
          <p:cNvCxnSpPr>
            <a:cxnSpLocks/>
            <a:stCxn id="55" idx="0"/>
            <a:endCxn id="157" idx="2"/>
          </p:cNvCxnSpPr>
          <p:nvPr/>
        </p:nvCxnSpPr>
        <p:spPr>
          <a:xfrm flipV="1">
            <a:off x="6184099" y="1949873"/>
            <a:ext cx="1065399" cy="866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E3DF38A7-49E1-495E-A147-31D83DD611A6}"/>
              </a:ext>
            </a:extLst>
          </p:cNvPr>
          <p:cNvCxnSpPr>
            <a:cxnSpLocks/>
            <a:stCxn id="81" idx="0"/>
          </p:cNvCxnSpPr>
          <p:nvPr/>
        </p:nvCxnSpPr>
        <p:spPr>
          <a:xfrm>
            <a:off x="7896194" y="3539946"/>
            <a:ext cx="1195203" cy="240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B3B4F963-CDC6-4948-99AF-BC90FF017426}"/>
              </a:ext>
            </a:extLst>
          </p:cNvPr>
          <p:cNvCxnSpPr>
            <a:cxnSpLocks/>
            <a:stCxn id="55" idx="0"/>
            <a:endCxn id="156" idx="2"/>
          </p:cNvCxnSpPr>
          <p:nvPr/>
        </p:nvCxnSpPr>
        <p:spPr>
          <a:xfrm flipH="1" flipV="1">
            <a:off x="5109732" y="2509551"/>
            <a:ext cx="1074367" cy="307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사각형: 둥근 모서리 109">
                <a:extLst>
                  <a:ext uri="{FF2B5EF4-FFF2-40B4-BE49-F238E27FC236}">
                    <a16:creationId xmlns:a16="http://schemas.microsoft.com/office/drawing/2014/main" id="{969CB6C5-ABEF-4560-A8F4-8024718C7C16}"/>
                  </a:ext>
                </a:extLst>
              </p:cNvPr>
              <p:cNvSpPr/>
              <p:nvPr/>
            </p:nvSpPr>
            <p:spPr>
              <a:xfrm>
                <a:off x="3779876" y="3424066"/>
                <a:ext cx="532298" cy="3798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110" name="사각형: 둥근 모서리 109">
                <a:extLst>
                  <a:ext uri="{FF2B5EF4-FFF2-40B4-BE49-F238E27FC236}">
                    <a16:creationId xmlns:a16="http://schemas.microsoft.com/office/drawing/2014/main" id="{969CB6C5-ABEF-4560-A8F4-8024718C7C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876" y="3424066"/>
                <a:ext cx="532298" cy="379823"/>
              </a:xfrm>
              <a:prstGeom prst="roundRect">
                <a:avLst/>
              </a:prstGeom>
              <a:blipFill>
                <a:blip r:embed="rId6"/>
                <a:stretch>
                  <a:fillRect l="-5618" r="-11236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D263B866-D2DC-457C-8AC7-02050DF86EFC}"/>
                  </a:ext>
                </a:extLst>
              </p:cNvPr>
              <p:cNvSpPr txBox="1"/>
              <p:nvPr/>
            </p:nvSpPr>
            <p:spPr>
              <a:xfrm>
                <a:off x="7062664" y="6320032"/>
                <a:ext cx="16859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m:rPr>
                        <m:nor/>
                      </m:rPr>
                      <a:rPr lang="en-US" altLang="ko-KR" sz="1400" dirty="0"/>
                      <m:t>(</m:t>
                    </m:r>
                    <m:r>
                      <m:rPr>
                        <m:nor/>
                      </m:rPr>
                      <a:rPr lang="en-US" altLang="ko-KR" sz="1400" dirty="0"/>
                      <m:t>shifted</m:t>
                    </m:r>
                    <m:r>
                      <m:rPr>
                        <m:nor/>
                      </m:rPr>
                      <a:rPr lang="en-US" altLang="ko-KR" sz="1400" dirty="0"/>
                      <m:t> </m:t>
                    </m:r>
                    <m:r>
                      <m:rPr>
                        <m:nor/>
                      </m:rPr>
                      <a:rPr lang="en-US" altLang="ko-KR" sz="1400" dirty="0"/>
                      <m:t>right</m:t>
                    </m:r>
                    <m:r>
                      <m:rPr>
                        <m:nor/>
                      </m:rPr>
                      <a:rPr lang="en-US" altLang="ko-KR" sz="1400" dirty="0"/>
                      <m:t>)</m:t>
                    </m:r>
                  </m:oMath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D263B866-D2DC-457C-8AC7-02050DF86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2664" y="6320032"/>
                <a:ext cx="1685932" cy="307777"/>
              </a:xfrm>
              <a:prstGeom prst="rect">
                <a:avLst/>
              </a:prstGeom>
              <a:blipFill>
                <a:blip r:embed="rId7"/>
                <a:stretch>
                  <a:fillRect b="-1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526E484A-7F0F-427D-A664-599CFA1CCF23}"/>
              </a:ext>
            </a:extLst>
          </p:cNvPr>
          <p:cNvCxnSpPr>
            <a:cxnSpLocks/>
            <a:stCxn id="110" idx="3"/>
            <a:endCxn id="156" idx="2"/>
          </p:cNvCxnSpPr>
          <p:nvPr/>
        </p:nvCxnSpPr>
        <p:spPr>
          <a:xfrm flipV="1">
            <a:off x="4312174" y="2509551"/>
            <a:ext cx="797558" cy="1104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DBF4CD00-7D9E-4CD4-BE29-63AB6008DD8B}"/>
                  </a:ext>
                </a:extLst>
              </p:cNvPr>
              <p:cNvSpPr txBox="1"/>
              <p:nvPr/>
            </p:nvSpPr>
            <p:spPr>
              <a:xfrm>
                <a:off x="4177256" y="2140219"/>
                <a:ext cx="1864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)||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DBF4CD00-7D9E-4CD4-BE29-63AB6008D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256" y="2140219"/>
                <a:ext cx="1864952" cy="369332"/>
              </a:xfrm>
              <a:prstGeom prst="rect">
                <a:avLst/>
              </a:prstGeom>
              <a:blipFill>
                <a:blip r:embed="rId8"/>
                <a:stretch>
                  <a:fillRect r="-6536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0724C16-1D7A-4215-8AD3-350B2F6685F5}"/>
                  </a:ext>
                </a:extLst>
              </p:cNvPr>
              <p:cNvSpPr txBox="1"/>
              <p:nvPr/>
            </p:nvSpPr>
            <p:spPr>
              <a:xfrm>
                <a:off x="6317022" y="1580541"/>
                <a:ext cx="1864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)||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0724C16-1D7A-4215-8AD3-350B2F668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022" y="1580541"/>
                <a:ext cx="1864952" cy="369332"/>
              </a:xfrm>
              <a:prstGeom prst="rect">
                <a:avLst/>
              </a:prstGeom>
              <a:blipFill>
                <a:blip r:embed="rId9"/>
                <a:stretch>
                  <a:fillRect r="-29085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직선 화살표 연결선 63">
            <a:extLst>
              <a:ext uri="{FF2B5EF4-FFF2-40B4-BE49-F238E27FC236}">
                <a16:creationId xmlns:a16="http://schemas.microsoft.com/office/drawing/2014/main" id="{4AFDB8D6-CE57-49A7-9550-24E71AF300D3}"/>
              </a:ext>
            </a:extLst>
          </p:cNvPr>
          <p:cNvCxnSpPr>
            <a:cxnSpLocks/>
            <a:stCxn id="49" idx="1"/>
          </p:cNvCxnSpPr>
          <p:nvPr/>
        </p:nvCxnSpPr>
        <p:spPr>
          <a:xfrm rot="10800000" flipV="1">
            <a:off x="5412424" y="3459109"/>
            <a:ext cx="3915690" cy="1322352"/>
          </a:xfrm>
          <a:prstGeom prst="bentConnector3">
            <a:avLst>
              <a:gd name="adj1" fmla="val 107173"/>
            </a:avLst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D01EB898-0C45-4877-B1BB-5570C5284276}"/>
              </a:ext>
            </a:extLst>
          </p:cNvPr>
          <p:cNvCxnSpPr>
            <a:cxnSpLocks/>
            <a:stCxn id="81" idx="0"/>
            <a:endCxn id="157" idx="2"/>
          </p:cNvCxnSpPr>
          <p:nvPr/>
        </p:nvCxnSpPr>
        <p:spPr>
          <a:xfrm flipH="1" flipV="1">
            <a:off x="7249498" y="1949873"/>
            <a:ext cx="646696" cy="1590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032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6730E09-3A21-43F6-B078-CC699D4F11B0}"/>
              </a:ext>
            </a:extLst>
          </p:cNvPr>
          <p:cNvSpPr/>
          <p:nvPr/>
        </p:nvSpPr>
        <p:spPr>
          <a:xfrm>
            <a:off x="5657967" y="5572731"/>
            <a:ext cx="1052264" cy="426203"/>
          </a:xfrm>
          <a:prstGeom prst="roundRect">
            <a:avLst>
              <a:gd name="adj" fmla="val 9190"/>
            </a:avLst>
          </a:prstGeom>
          <a:solidFill>
            <a:srgbClr val="FCDF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Input</a:t>
            </a:r>
          </a:p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Embedding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82A19F1-1F11-4C2C-93A9-C61766BA4B5A}"/>
              </a:ext>
            </a:extLst>
          </p:cNvPr>
          <p:cNvSpPr/>
          <p:nvPr/>
        </p:nvSpPr>
        <p:spPr>
          <a:xfrm>
            <a:off x="9322902" y="5559124"/>
            <a:ext cx="1052264" cy="426203"/>
          </a:xfrm>
          <a:prstGeom prst="roundRect">
            <a:avLst>
              <a:gd name="adj" fmla="val 9190"/>
            </a:avLst>
          </a:prstGeom>
          <a:solidFill>
            <a:srgbClr val="FCDF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Output</a:t>
            </a:r>
          </a:p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Embedding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516FC2E-05F0-4E31-B132-4526AAA96EFF}"/>
              </a:ext>
            </a:extLst>
          </p:cNvPr>
          <p:cNvCxnSpPr>
            <a:cxnSpLocks/>
            <a:stCxn id="65" idx="2"/>
            <a:endCxn id="28" idx="0"/>
          </p:cNvCxnSpPr>
          <p:nvPr/>
        </p:nvCxnSpPr>
        <p:spPr>
          <a:xfrm flipH="1">
            <a:off x="7901563" y="5998639"/>
            <a:ext cx="13965" cy="241330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320BFE3-B279-43F4-A749-A122979DDFBD}"/>
              </a:ext>
            </a:extLst>
          </p:cNvPr>
          <p:cNvCxnSpPr>
            <a:cxnSpLocks/>
            <a:stCxn id="31" idx="2"/>
            <a:endCxn id="4" idx="0"/>
          </p:cNvCxnSpPr>
          <p:nvPr/>
        </p:nvCxnSpPr>
        <p:spPr>
          <a:xfrm>
            <a:off x="6175272" y="5204817"/>
            <a:ext cx="8827" cy="367914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1B38C2D-16CC-4B03-AF87-5316ED66257C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9849034" y="4948973"/>
            <a:ext cx="638" cy="623463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F9F2AFE-4F0A-4158-B7F2-9E6776DE1781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849034" y="5985327"/>
            <a:ext cx="0" cy="286154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8E4532C-C792-4052-92BA-5B0012767B78}"/>
                  </a:ext>
                </a:extLst>
              </p:cNvPr>
              <p:cNvSpPr txBox="1"/>
              <p:nvPr/>
            </p:nvSpPr>
            <p:spPr>
              <a:xfrm>
                <a:off x="7662481" y="6239969"/>
                <a:ext cx="4781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8E4532C-C792-4052-92BA-5B0012767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481" y="6239969"/>
                <a:ext cx="478164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132E278-11D5-40DA-B588-51B62FC68AC2}"/>
                  </a:ext>
                </a:extLst>
              </p:cNvPr>
              <p:cNvSpPr txBox="1"/>
              <p:nvPr/>
            </p:nvSpPr>
            <p:spPr>
              <a:xfrm>
                <a:off x="9175879" y="6259925"/>
                <a:ext cx="15256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m:rPr>
                        <m:nor/>
                      </m:rPr>
                      <a:rPr lang="en-US" altLang="ko-KR" sz="1400" dirty="0"/>
                      <m:t>(</m:t>
                    </m:r>
                    <m:r>
                      <m:rPr>
                        <m:nor/>
                      </m:rPr>
                      <a:rPr lang="en-US" altLang="ko-KR" sz="1400" dirty="0"/>
                      <m:t>shifted</m:t>
                    </m:r>
                    <m:r>
                      <m:rPr>
                        <m:nor/>
                      </m:rPr>
                      <a:rPr lang="en-US" altLang="ko-KR" sz="1400" dirty="0"/>
                      <m:t> </m:t>
                    </m:r>
                    <m:r>
                      <m:rPr>
                        <m:nor/>
                      </m:rPr>
                      <a:rPr lang="en-US" altLang="ko-KR" sz="1400" dirty="0"/>
                      <m:t>right</m:t>
                    </m:r>
                    <m:r>
                      <m:rPr>
                        <m:nor/>
                      </m:rPr>
                      <a:rPr lang="en-US" altLang="ko-KR" sz="1400" dirty="0"/>
                      <m:t>)</m:t>
                    </m:r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132E278-11D5-40DA-B588-51B62FC68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5879" y="6259925"/>
                <a:ext cx="1525683" cy="307777"/>
              </a:xfrm>
              <a:prstGeom prst="rect">
                <a:avLst/>
              </a:prstGeom>
              <a:blipFill>
                <a:blip r:embed="rId3"/>
                <a:stretch>
                  <a:fillRect b="-1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7531404-96B4-4CDD-BA40-EA6246BCDF5F}"/>
              </a:ext>
            </a:extLst>
          </p:cNvPr>
          <p:cNvSpPr/>
          <p:nvPr/>
        </p:nvSpPr>
        <p:spPr>
          <a:xfrm>
            <a:off x="5412424" y="4314150"/>
            <a:ext cx="1525695" cy="890667"/>
          </a:xfrm>
          <a:prstGeom prst="roundRect">
            <a:avLst>
              <a:gd name="adj" fmla="val 919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Encoder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614370B-2978-4217-8D4A-664509E5DA23}"/>
              </a:ext>
            </a:extLst>
          </p:cNvPr>
          <p:cNvSpPr/>
          <p:nvPr/>
        </p:nvSpPr>
        <p:spPr>
          <a:xfrm>
            <a:off x="9091400" y="1764256"/>
            <a:ext cx="1525695" cy="3335804"/>
          </a:xfrm>
          <a:prstGeom prst="roundRect">
            <a:avLst>
              <a:gd name="adj" fmla="val 919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B678EE3-D893-437D-9611-E771DF28FA63}"/>
              </a:ext>
            </a:extLst>
          </p:cNvPr>
          <p:cNvCxnSpPr>
            <a:cxnSpLocks/>
          </p:cNvCxnSpPr>
          <p:nvPr/>
        </p:nvCxnSpPr>
        <p:spPr>
          <a:xfrm flipH="1">
            <a:off x="9849035" y="3672210"/>
            <a:ext cx="316892" cy="447548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ABF60048-C6B8-4CF4-BAA0-329E6581EF8B}"/>
              </a:ext>
            </a:extLst>
          </p:cNvPr>
          <p:cNvSpPr/>
          <p:nvPr/>
        </p:nvSpPr>
        <p:spPr>
          <a:xfrm>
            <a:off x="9328114" y="3246007"/>
            <a:ext cx="1052264" cy="426203"/>
          </a:xfrm>
          <a:prstGeom prst="roundRect">
            <a:avLst>
              <a:gd name="adj" fmla="val 919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Multi-Head</a:t>
            </a:r>
            <a:br>
              <a:rPr lang="en-US" altLang="ko-KR" sz="1200" dirty="0">
                <a:solidFill>
                  <a:sysClr val="windowText" lastClr="000000"/>
                </a:solidFill>
              </a:rPr>
            </a:br>
            <a:r>
              <a:rPr lang="en-US" altLang="ko-KR" sz="1200" dirty="0">
                <a:solidFill>
                  <a:sysClr val="windowText" lastClr="000000"/>
                </a:solidFill>
              </a:rPr>
              <a:t>Attention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5E990CA2-D0A8-456C-98F6-E1F7D40CF669}"/>
              </a:ext>
            </a:extLst>
          </p:cNvPr>
          <p:cNvSpPr/>
          <p:nvPr/>
        </p:nvSpPr>
        <p:spPr>
          <a:xfrm>
            <a:off x="9328114" y="2926165"/>
            <a:ext cx="1052264" cy="238381"/>
          </a:xfrm>
          <a:prstGeom prst="roundRect">
            <a:avLst>
              <a:gd name="adj" fmla="val 9190"/>
            </a:avLst>
          </a:prstGeom>
          <a:solidFill>
            <a:srgbClr val="FFFF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ysClr val="windowText" lastClr="000000"/>
                </a:solidFill>
              </a:rPr>
              <a:t>Add &amp; Norm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8B895E2E-CB0C-427B-9C28-7DA6B2F1AD56}"/>
              </a:ext>
            </a:extLst>
          </p:cNvPr>
          <p:cNvSpPr/>
          <p:nvPr/>
        </p:nvSpPr>
        <p:spPr>
          <a:xfrm>
            <a:off x="9328114" y="2194497"/>
            <a:ext cx="1052264" cy="426203"/>
          </a:xfrm>
          <a:prstGeom prst="roundRect">
            <a:avLst>
              <a:gd name="adj" fmla="val 919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Feed</a:t>
            </a:r>
            <a:br>
              <a:rPr lang="en-US" altLang="ko-KR" sz="1200" dirty="0">
                <a:solidFill>
                  <a:sysClr val="windowText" lastClr="000000"/>
                </a:solidFill>
              </a:rPr>
            </a:br>
            <a:r>
              <a:rPr lang="en-US" altLang="ko-KR" sz="1200" dirty="0">
                <a:solidFill>
                  <a:sysClr val="windowText" lastClr="000000"/>
                </a:solidFill>
              </a:rPr>
              <a:t>Forward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F4AF24E-4D18-4183-8904-83CD80E3419C}"/>
              </a:ext>
            </a:extLst>
          </p:cNvPr>
          <p:cNvSpPr/>
          <p:nvPr/>
        </p:nvSpPr>
        <p:spPr>
          <a:xfrm>
            <a:off x="9328114" y="1901838"/>
            <a:ext cx="1052264" cy="238381"/>
          </a:xfrm>
          <a:prstGeom prst="roundRect">
            <a:avLst>
              <a:gd name="adj" fmla="val 9190"/>
            </a:avLst>
          </a:prstGeom>
          <a:solidFill>
            <a:srgbClr val="FFFF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ysClr val="windowText" lastClr="000000"/>
                </a:solidFill>
              </a:rPr>
              <a:t>Add &amp; Norm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FDD566D-E155-4833-8CB2-C6BED1CF8976}"/>
              </a:ext>
            </a:extLst>
          </p:cNvPr>
          <p:cNvSpPr/>
          <p:nvPr/>
        </p:nvSpPr>
        <p:spPr>
          <a:xfrm>
            <a:off x="9322902" y="4373729"/>
            <a:ext cx="1052264" cy="575244"/>
          </a:xfrm>
          <a:prstGeom prst="roundRect">
            <a:avLst>
              <a:gd name="adj" fmla="val 919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Masked</a:t>
            </a:r>
            <a:br>
              <a:rPr lang="en-US" altLang="ko-KR" sz="1200" dirty="0">
                <a:solidFill>
                  <a:sysClr val="windowText" lastClr="000000"/>
                </a:solidFill>
              </a:rPr>
            </a:br>
            <a:r>
              <a:rPr lang="en-US" altLang="ko-KR" sz="1200" dirty="0">
                <a:solidFill>
                  <a:sysClr val="windowText" lastClr="000000"/>
                </a:solidFill>
              </a:rPr>
              <a:t>Multi-Head</a:t>
            </a:r>
            <a:br>
              <a:rPr lang="en-US" altLang="ko-KR" sz="1200" dirty="0">
                <a:solidFill>
                  <a:sysClr val="windowText" lastClr="000000"/>
                </a:solidFill>
              </a:rPr>
            </a:br>
            <a:r>
              <a:rPr lang="en-US" altLang="ko-KR" sz="1200" dirty="0">
                <a:solidFill>
                  <a:sysClr val="windowText" lastClr="000000"/>
                </a:solidFill>
              </a:rPr>
              <a:t>Attention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DF841894-D537-4144-8E53-1132727B6AC2}"/>
              </a:ext>
            </a:extLst>
          </p:cNvPr>
          <p:cNvSpPr/>
          <p:nvPr/>
        </p:nvSpPr>
        <p:spPr>
          <a:xfrm>
            <a:off x="9322902" y="4083737"/>
            <a:ext cx="1052264" cy="238381"/>
          </a:xfrm>
          <a:prstGeom prst="roundRect">
            <a:avLst>
              <a:gd name="adj" fmla="val 9190"/>
            </a:avLst>
          </a:prstGeom>
          <a:solidFill>
            <a:srgbClr val="FFFF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ysClr val="windowText" lastClr="000000"/>
                </a:solidFill>
              </a:rPr>
              <a:t>Add &amp; Norm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23006A5-DAAF-4606-A8AC-3E7E8907FE7F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9854247" y="1522015"/>
            <a:ext cx="0" cy="242241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B4079FB-92DE-4DD6-904D-11BEC3C36CC5}"/>
              </a:ext>
            </a:extLst>
          </p:cNvPr>
          <p:cNvSpPr/>
          <p:nvPr/>
        </p:nvSpPr>
        <p:spPr>
          <a:xfrm>
            <a:off x="9366423" y="1285564"/>
            <a:ext cx="1052264" cy="238381"/>
          </a:xfrm>
          <a:prstGeom prst="roundRect">
            <a:avLst>
              <a:gd name="adj" fmla="val 919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ysClr val="windowText" lastClr="000000"/>
                </a:solidFill>
              </a:rPr>
              <a:t>Linear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4717E522-04C8-40C9-983F-CFCE28964ADE}"/>
              </a:ext>
            </a:extLst>
          </p:cNvPr>
          <p:cNvSpPr/>
          <p:nvPr/>
        </p:nvSpPr>
        <p:spPr>
          <a:xfrm>
            <a:off x="9365783" y="752497"/>
            <a:ext cx="1052264" cy="238381"/>
          </a:xfrm>
          <a:prstGeom prst="roundRect">
            <a:avLst>
              <a:gd name="adj" fmla="val 919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ysClr val="windowText" lastClr="000000"/>
                </a:solidFill>
              </a:rPr>
              <a:t>Softmax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93838429-AB87-4CA8-9B03-966E0AEF97C8}"/>
              </a:ext>
            </a:extLst>
          </p:cNvPr>
          <p:cNvCxnSpPr>
            <a:cxnSpLocks/>
          </p:cNvCxnSpPr>
          <p:nvPr/>
        </p:nvCxnSpPr>
        <p:spPr>
          <a:xfrm>
            <a:off x="9891915" y="1043323"/>
            <a:ext cx="0" cy="242241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68C92FAD-C24C-487D-B717-440B4DC5B346}"/>
              </a:ext>
            </a:extLst>
          </p:cNvPr>
          <p:cNvCxnSpPr>
            <a:cxnSpLocks/>
          </p:cNvCxnSpPr>
          <p:nvPr/>
        </p:nvCxnSpPr>
        <p:spPr>
          <a:xfrm>
            <a:off x="9854246" y="509537"/>
            <a:ext cx="0" cy="242241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427696C-FDE8-460E-B227-F147BF0452A4}"/>
              </a:ext>
            </a:extLst>
          </p:cNvPr>
          <p:cNvSpPr txBox="1"/>
          <p:nvPr/>
        </p:nvSpPr>
        <p:spPr>
          <a:xfrm>
            <a:off x="9218053" y="0"/>
            <a:ext cx="1261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Output Probability</a:t>
            </a:r>
            <a:endParaRPr lang="ko-KR" altLang="en-US" sz="14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8D3B474-CE14-42D7-BC71-296B1A19ED7D}"/>
              </a:ext>
            </a:extLst>
          </p:cNvPr>
          <p:cNvCxnSpPr>
            <a:cxnSpLocks/>
            <a:stCxn id="4" idx="3"/>
            <a:endCxn id="65" idx="1"/>
          </p:cNvCxnSpPr>
          <p:nvPr/>
        </p:nvCxnSpPr>
        <p:spPr>
          <a:xfrm flipV="1">
            <a:off x="6710231" y="5785538"/>
            <a:ext cx="679165" cy="2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22E1230E-9E6B-41CF-AAD7-3F0F7BE2AD52}"/>
                  </a:ext>
                </a:extLst>
              </p:cNvPr>
              <p:cNvSpPr/>
              <p:nvPr/>
            </p:nvSpPr>
            <p:spPr>
              <a:xfrm>
                <a:off x="7284746" y="2694857"/>
                <a:ext cx="856595" cy="3863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22E1230E-9E6B-41CF-AAD7-3F0F7BE2A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746" y="2694857"/>
                <a:ext cx="856595" cy="386372"/>
              </a:xfrm>
              <a:prstGeom prst="roundRect">
                <a:avLst/>
              </a:prstGeom>
              <a:blipFill>
                <a:blip r:embed="rId4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직선 화살표 연결선 63">
            <a:extLst>
              <a:ext uri="{FF2B5EF4-FFF2-40B4-BE49-F238E27FC236}">
                <a16:creationId xmlns:a16="http://schemas.microsoft.com/office/drawing/2014/main" id="{2A371D32-C715-4EAC-BBAD-D4B6748CA676}"/>
              </a:ext>
            </a:extLst>
          </p:cNvPr>
          <p:cNvCxnSpPr>
            <a:cxnSpLocks/>
            <a:stCxn id="81" idx="2"/>
            <a:endCxn id="31" idx="0"/>
          </p:cNvCxnSpPr>
          <p:nvPr/>
        </p:nvCxnSpPr>
        <p:spPr>
          <a:xfrm rot="5400000">
            <a:off x="5573389" y="3706346"/>
            <a:ext cx="1209687" cy="592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8AC02ED4-210B-4374-8B27-C2328EC3F783}"/>
              </a:ext>
            </a:extLst>
          </p:cNvPr>
          <p:cNvSpPr/>
          <p:nvPr/>
        </p:nvSpPr>
        <p:spPr>
          <a:xfrm>
            <a:off x="7389396" y="5572436"/>
            <a:ext cx="1052264" cy="426203"/>
          </a:xfrm>
          <a:prstGeom prst="roundRect">
            <a:avLst>
              <a:gd name="adj" fmla="val 9190"/>
            </a:avLst>
          </a:prstGeom>
          <a:solidFill>
            <a:srgbClr val="FCDF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Input</a:t>
            </a:r>
          </a:p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Embedding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0BE2233-8722-4B03-80E1-BE5EE73917C1}"/>
              </a:ext>
            </a:extLst>
          </p:cNvPr>
          <p:cNvCxnSpPr>
            <a:cxnSpLocks/>
            <a:stCxn id="4" idx="2"/>
            <a:endCxn id="132" idx="0"/>
          </p:cNvCxnSpPr>
          <p:nvPr/>
        </p:nvCxnSpPr>
        <p:spPr>
          <a:xfrm>
            <a:off x="6184099" y="5998934"/>
            <a:ext cx="0" cy="310575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05FA507-F9E4-45E5-9EAB-C4E0D53A2EC5}"/>
              </a:ext>
            </a:extLst>
          </p:cNvPr>
          <p:cNvCxnSpPr>
            <a:cxnSpLocks/>
            <a:stCxn id="65" idx="3"/>
            <a:endCxn id="7" idx="1"/>
          </p:cNvCxnSpPr>
          <p:nvPr/>
        </p:nvCxnSpPr>
        <p:spPr>
          <a:xfrm flipV="1">
            <a:off x="8441660" y="5772226"/>
            <a:ext cx="881242" cy="133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29DF7F55-5D7E-4B30-AD99-20388181467D}"/>
              </a:ext>
            </a:extLst>
          </p:cNvPr>
          <p:cNvCxnSpPr>
            <a:cxnSpLocks/>
            <a:stCxn id="79" idx="2"/>
            <a:endCxn id="65" idx="0"/>
          </p:cNvCxnSpPr>
          <p:nvPr/>
        </p:nvCxnSpPr>
        <p:spPr>
          <a:xfrm>
            <a:off x="7904077" y="5204816"/>
            <a:ext cx="11451" cy="367620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FBBA368-9D1B-4A85-BBC8-774B4005DFFB}"/>
              </a:ext>
            </a:extLst>
          </p:cNvPr>
          <p:cNvSpPr/>
          <p:nvPr/>
        </p:nvSpPr>
        <p:spPr>
          <a:xfrm>
            <a:off x="7141229" y="4314149"/>
            <a:ext cx="1525695" cy="890667"/>
          </a:xfrm>
          <a:prstGeom prst="roundRect">
            <a:avLst>
              <a:gd name="adj" fmla="val 919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Encoder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6BBCB0E9-216B-4FA2-AA50-80D744E7FBD0}"/>
                  </a:ext>
                </a:extLst>
              </p:cNvPr>
              <p:cNvSpPr/>
              <p:nvPr/>
            </p:nvSpPr>
            <p:spPr>
              <a:xfrm>
                <a:off x="5705295" y="2718091"/>
                <a:ext cx="951794" cy="3863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6BBCB0E9-216B-4FA2-AA50-80D744E7FB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295" y="2718091"/>
                <a:ext cx="951794" cy="386372"/>
              </a:xfrm>
              <a:prstGeom prst="roundRect">
                <a:avLst/>
              </a:prstGeom>
              <a:blipFill>
                <a:blip r:embed="rId5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직선 화살표 연결선 63">
            <a:extLst>
              <a:ext uri="{FF2B5EF4-FFF2-40B4-BE49-F238E27FC236}">
                <a16:creationId xmlns:a16="http://schemas.microsoft.com/office/drawing/2014/main" id="{89ED73AC-E375-41A8-8B29-7262CA77FF1C}"/>
              </a:ext>
            </a:extLst>
          </p:cNvPr>
          <p:cNvCxnSpPr>
            <a:cxnSpLocks/>
            <a:stCxn id="55" idx="2"/>
            <a:endCxn id="79" idx="0"/>
          </p:cNvCxnSpPr>
          <p:nvPr/>
        </p:nvCxnSpPr>
        <p:spPr>
          <a:xfrm rot="16200000" flipH="1">
            <a:off x="7192100" y="3602172"/>
            <a:ext cx="1232920" cy="19103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사각형: 둥근 모서리 109">
                <a:extLst>
                  <a:ext uri="{FF2B5EF4-FFF2-40B4-BE49-F238E27FC236}">
                    <a16:creationId xmlns:a16="http://schemas.microsoft.com/office/drawing/2014/main" id="{969CB6C5-ABEF-4560-A8F4-8024718C7C16}"/>
                  </a:ext>
                </a:extLst>
              </p:cNvPr>
              <p:cNvSpPr/>
              <p:nvPr/>
            </p:nvSpPr>
            <p:spPr>
              <a:xfrm>
                <a:off x="6974237" y="1263312"/>
                <a:ext cx="532298" cy="3798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𝐾𝐿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110" name="사각형: 둥근 모서리 109">
                <a:extLst>
                  <a:ext uri="{FF2B5EF4-FFF2-40B4-BE49-F238E27FC236}">
                    <a16:creationId xmlns:a16="http://schemas.microsoft.com/office/drawing/2014/main" id="{969CB6C5-ABEF-4560-A8F4-8024718C7C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237" y="1263312"/>
                <a:ext cx="532298" cy="379823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D263B866-D2DC-457C-8AC7-02050DF86EFC}"/>
                  </a:ext>
                </a:extLst>
              </p:cNvPr>
              <p:cNvSpPr txBox="1"/>
              <p:nvPr/>
            </p:nvSpPr>
            <p:spPr>
              <a:xfrm>
                <a:off x="5341133" y="6309509"/>
                <a:ext cx="16859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m:rPr>
                        <m:nor/>
                      </m:rPr>
                      <a:rPr lang="en-US" altLang="ko-KR" sz="1400" dirty="0"/>
                      <m:t>(</m:t>
                    </m:r>
                    <m:r>
                      <m:rPr>
                        <m:nor/>
                      </m:rPr>
                      <a:rPr lang="en-US" altLang="ko-KR" sz="1400" dirty="0"/>
                      <m:t>shifted</m:t>
                    </m:r>
                    <m:r>
                      <m:rPr>
                        <m:nor/>
                      </m:rPr>
                      <a:rPr lang="en-US" altLang="ko-KR" sz="1400" dirty="0"/>
                      <m:t> </m:t>
                    </m:r>
                    <m:r>
                      <m:rPr>
                        <m:nor/>
                      </m:rPr>
                      <a:rPr lang="en-US" altLang="ko-KR" sz="1400" dirty="0"/>
                      <m:t>right</m:t>
                    </m:r>
                    <m:r>
                      <m:rPr>
                        <m:nor/>
                      </m:rPr>
                      <a:rPr lang="en-US" altLang="ko-KR" sz="1400" dirty="0"/>
                      <m:t>)</m:t>
                    </m:r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D263B866-D2DC-457C-8AC7-02050DF86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133" y="6309509"/>
                <a:ext cx="1685932" cy="307777"/>
              </a:xfrm>
              <a:prstGeom prst="rect">
                <a:avLst/>
              </a:prstGeom>
              <a:blipFill>
                <a:blip r:embed="rId7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526E484A-7F0F-427D-A664-599CFA1CCF23}"/>
              </a:ext>
            </a:extLst>
          </p:cNvPr>
          <p:cNvCxnSpPr>
            <a:cxnSpLocks/>
            <a:stCxn id="55" idx="0"/>
            <a:endCxn id="110" idx="2"/>
          </p:cNvCxnSpPr>
          <p:nvPr/>
        </p:nvCxnSpPr>
        <p:spPr>
          <a:xfrm flipH="1" flipV="1">
            <a:off x="7240386" y="1643135"/>
            <a:ext cx="472658" cy="1051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0E1F178-C09D-4248-9FA2-B4F5ECCBA5C9}"/>
              </a:ext>
            </a:extLst>
          </p:cNvPr>
          <p:cNvCxnSpPr>
            <a:cxnSpLocks/>
            <a:stCxn id="81" idx="0"/>
            <a:endCxn id="110" idx="2"/>
          </p:cNvCxnSpPr>
          <p:nvPr/>
        </p:nvCxnSpPr>
        <p:spPr>
          <a:xfrm flipV="1">
            <a:off x="6181192" y="1643135"/>
            <a:ext cx="1059194" cy="1074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63">
            <a:extLst>
              <a:ext uri="{FF2B5EF4-FFF2-40B4-BE49-F238E27FC236}">
                <a16:creationId xmlns:a16="http://schemas.microsoft.com/office/drawing/2014/main" id="{16E3503C-D8E2-47C7-9774-00DE2859162A}"/>
              </a:ext>
            </a:extLst>
          </p:cNvPr>
          <p:cNvCxnSpPr>
            <a:cxnSpLocks/>
            <a:stCxn id="49" idx="1"/>
            <a:endCxn id="79" idx="0"/>
          </p:cNvCxnSpPr>
          <p:nvPr/>
        </p:nvCxnSpPr>
        <p:spPr>
          <a:xfrm rot="10800000" flipV="1">
            <a:off x="7904078" y="3459109"/>
            <a:ext cx="1424037" cy="855040"/>
          </a:xfrm>
          <a:prstGeom prst="bentConnector2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506B88A2-E8A3-4DBF-BFD5-D0307B42F1CA}"/>
                  </a:ext>
                </a:extLst>
              </p:cNvPr>
              <p:cNvSpPr txBox="1"/>
              <p:nvPr/>
            </p:nvSpPr>
            <p:spPr>
              <a:xfrm>
                <a:off x="522069" y="871687"/>
                <a:ext cx="4429547" cy="2154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b="1" dirty="0"/>
                  <a:t>KL</a:t>
                </a:r>
              </a:p>
              <a:p>
                <a:pPr marL="342900" indent="-342900">
                  <a:buAutoNum type="arabicPeriod"/>
                </a:pPr>
                <a:r>
                  <a:rPr lang="en-US" altLang="ko-KR" sz="1400" dirty="0"/>
                  <a:t>Generate z1, z2 for each samples in minibatch   </a:t>
                </a:r>
                <a:br>
                  <a:rPr lang="en-US" altLang="ko-KR" sz="14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1×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𝑑𝑖𝑚</m:t>
                    </m:r>
                  </m:oMath>
                </a14:m>
                <a:endParaRPr lang="en-US" altLang="ko-KR" sz="1400" dirty="0"/>
              </a:p>
              <a:p>
                <a:pPr marL="342900" indent="-342900">
                  <a:buAutoNum type="arabicPeriod"/>
                </a:pPr>
                <a:r>
                  <a:rPr lang="en-US" altLang="ko-KR" sz="1400" dirty="0"/>
                  <a:t>Calculate </a:t>
                </a:r>
                <a:r>
                  <a:rPr lang="en-US" altLang="ko-KR" sz="1400" dirty="0" err="1"/>
                  <a:t>gumbel</a:t>
                </a:r>
                <a:r>
                  <a:rPr lang="en-US" altLang="ko-KR" sz="1400" dirty="0"/>
                  <a:t> </a:t>
                </a:r>
                <a:r>
                  <a:rPr lang="en-US" altLang="ko-KR" sz="1400" dirty="0" err="1"/>
                  <a:t>softmax</a:t>
                </a:r>
                <a:r>
                  <a:rPr lang="en-US" altLang="ko-KR" sz="1400" dirty="0"/>
                  <a:t> for p, q</a:t>
                </a:r>
                <a:br>
                  <a:rPr lang="en-US" altLang="ko-KR" sz="1400" dirty="0"/>
                </a:b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1×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𝐵𝑎𝑡𝑐h𝑠𝑖𝑧𝑒</m:t>
                    </m:r>
                  </m:oMath>
                </a14:m>
                <a:endParaRPr lang="en-US" altLang="ko-KR" sz="1400" dirty="0"/>
              </a:p>
              <a:p>
                <a:pPr marL="342900" indent="-342900">
                  <a:buAutoNum type="arabicPeriod"/>
                </a:pPr>
                <a:r>
                  <a:rPr lang="en-US" altLang="ko-KR" sz="1400" dirty="0"/>
                  <a:t>Calculate KL for two </a:t>
                </a:r>
                <a:r>
                  <a:rPr lang="en-US" altLang="ko-KR" sz="1400" dirty="0" err="1"/>
                  <a:t>softmax</a:t>
                </a:r>
                <a:r>
                  <a:rPr lang="en-US" altLang="ko-KR" sz="1400" dirty="0"/>
                  <a:t>. </a:t>
                </a:r>
                <a:br>
                  <a:rPr lang="en-US" altLang="ko-KR" sz="1400" dirty="0"/>
                </a:b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𝑠𝑖𝑧𝑒</m:t>
                    </m:r>
                  </m:oMath>
                </a14:m>
                <a:endParaRPr lang="en-US" altLang="ko-KR" sz="1400" dirty="0"/>
              </a:p>
              <a:p>
                <a:pPr marL="342900" indent="-342900">
                  <a:buAutoNum type="arabicPeriod"/>
                </a:pPr>
                <a:endParaRPr lang="ko-KR" altLang="en-US" sz="140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506B88A2-E8A3-4DBF-BFD5-D0307B42F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69" y="871687"/>
                <a:ext cx="4429547" cy="2154436"/>
              </a:xfrm>
              <a:prstGeom prst="rect">
                <a:avLst/>
              </a:prstGeom>
              <a:blipFill>
                <a:blip r:embed="rId8"/>
                <a:stretch>
                  <a:fillRect l="-4270" t="-4533" r="-1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TextBox 105">
            <a:extLst>
              <a:ext uri="{FF2B5EF4-FFF2-40B4-BE49-F238E27FC236}">
                <a16:creationId xmlns:a16="http://schemas.microsoft.com/office/drawing/2014/main" id="{2C75D042-98F4-43E8-8F06-7B2EADEA3391}"/>
              </a:ext>
            </a:extLst>
          </p:cNvPr>
          <p:cNvSpPr txBox="1"/>
          <p:nvPr/>
        </p:nvSpPr>
        <p:spPr>
          <a:xfrm>
            <a:off x="434972" y="3153338"/>
            <a:ext cx="44295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Generate Z1, Z2</a:t>
            </a:r>
          </a:p>
          <a:p>
            <a:endParaRPr lang="en-US" altLang="ko-KR" sz="1400" dirty="0"/>
          </a:p>
          <a:p>
            <a:pPr marL="342900" indent="-342900">
              <a:buAutoNum type="arabicPeriod"/>
            </a:pPr>
            <a:r>
              <a:rPr lang="en-US" altLang="ko-KR" sz="1400" dirty="0"/>
              <a:t>q(</a:t>
            </a:r>
            <a:r>
              <a:rPr lang="en-US" altLang="ko-KR" sz="1400" dirty="0" err="1"/>
              <a:t>z|y</a:t>
            </a:r>
            <a:r>
              <a:rPr lang="en-US" altLang="ko-KR" sz="1400" dirty="0"/>
              <a:t>) -&gt; mean the matrix dim=1(</a:t>
            </a:r>
            <a:r>
              <a:rPr lang="en-US" altLang="ko-KR" sz="1400" dirty="0" err="1"/>
              <a:t>tok</a:t>
            </a:r>
            <a:r>
              <a:rPr lang="en-US" altLang="ko-KR" sz="1400" dirty="0"/>
              <a:t>)… </a:t>
            </a:r>
            <a:r>
              <a:rPr lang="en-US" altLang="ko-KR" sz="1400" dirty="0" err="1"/>
              <a:t>haha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en-US" altLang="ko-KR" sz="1400" dirty="0"/>
              <a:t>p(</a:t>
            </a:r>
            <a:r>
              <a:rPr lang="en-US" altLang="ko-KR" sz="1400" dirty="0" err="1"/>
              <a:t>x|y</a:t>
            </a:r>
            <a:r>
              <a:rPr lang="en-US" altLang="ko-KR" sz="1400" dirty="0"/>
              <a:t>) -&gt; mean the matrix dim=1(</a:t>
            </a:r>
            <a:r>
              <a:rPr lang="en-US" altLang="ko-KR" sz="1400" dirty="0" err="1"/>
              <a:t>tok</a:t>
            </a:r>
            <a:r>
              <a:rPr lang="en-US" altLang="ko-KR" sz="1400" dirty="0"/>
              <a:t>)… </a:t>
            </a:r>
            <a:r>
              <a:rPr lang="en-US" altLang="ko-KR" sz="1400" dirty="0" err="1"/>
              <a:t>haha</a:t>
            </a:r>
            <a:endParaRPr lang="en-US" altLang="ko-KR" sz="14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EC8E9C1-4573-44E8-A0D8-274FFF1C1857}"/>
              </a:ext>
            </a:extLst>
          </p:cNvPr>
          <p:cNvSpPr txBox="1"/>
          <p:nvPr/>
        </p:nvSpPr>
        <p:spPr>
          <a:xfrm>
            <a:off x="252247" y="4948973"/>
            <a:ext cx="5050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+ Annealing  We don’t optimize it in the early stage</a:t>
            </a:r>
          </a:p>
          <a:p>
            <a:r>
              <a:rPr lang="en-US" altLang="ko-KR" sz="1200" b="1" dirty="0"/>
              <a:t>+ 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04606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6730E09-3A21-43F6-B078-CC699D4F11B0}"/>
              </a:ext>
            </a:extLst>
          </p:cNvPr>
          <p:cNvSpPr/>
          <p:nvPr/>
        </p:nvSpPr>
        <p:spPr>
          <a:xfrm>
            <a:off x="5657967" y="5572731"/>
            <a:ext cx="1052264" cy="426203"/>
          </a:xfrm>
          <a:prstGeom prst="roundRect">
            <a:avLst>
              <a:gd name="adj" fmla="val 9190"/>
            </a:avLst>
          </a:prstGeom>
          <a:solidFill>
            <a:srgbClr val="FCDF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Input</a:t>
            </a:r>
          </a:p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Embedding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82A19F1-1F11-4C2C-93A9-C61766BA4B5A}"/>
              </a:ext>
            </a:extLst>
          </p:cNvPr>
          <p:cNvSpPr/>
          <p:nvPr/>
        </p:nvSpPr>
        <p:spPr>
          <a:xfrm>
            <a:off x="9322902" y="5559124"/>
            <a:ext cx="1052264" cy="426203"/>
          </a:xfrm>
          <a:prstGeom prst="roundRect">
            <a:avLst>
              <a:gd name="adj" fmla="val 9190"/>
            </a:avLst>
          </a:prstGeom>
          <a:solidFill>
            <a:srgbClr val="FCDF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Output</a:t>
            </a:r>
          </a:p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Embedding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516FC2E-05F0-4E31-B132-4526AAA96EFF}"/>
              </a:ext>
            </a:extLst>
          </p:cNvPr>
          <p:cNvCxnSpPr>
            <a:cxnSpLocks/>
            <a:stCxn id="4" idx="2"/>
            <a:endCxn id="28" idx="0"/>
          </p:cNvCxnSpPr>
          <p:nvPr/>
        </p:nvCxnSpPr>
        <p:spPr>
          <a:xfrm>
            <a:off x="6184099" y="5998934"/>
            <a:ext cx="1265" cy="356002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320BFE3-B279-43F4-A749-A122979DDFBD}"/>
              </a:ext>
            </a:extLst>
          </p:cNvPr>
          <p:cNvCxnSpPr>
            <a:cxnSpLocks/>
            <a:stCxn id="31" idx="2"/>
            <a:endCxn id="4" idx="0"/>
          </p:cNvCxnSpPr>
          <p:nvPr/>
        </p:nvCxnSpPr>
        <p:spPr>
          <a:xfrm>
            <a:off x="6175272" y="5204817"/>
            <a:ext cx="8827" cy="367914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1B38C2D-16CC-4B03-AF87-5316ED66257C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9849034" y="4948973"/>
            <a:ext cx="638" cy="623463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F9F2AFE-4F0A-4158-B7F2-9E6776DE1781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849034" y="5985327"/>
            <a:ext cx="0" cy="286154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8E4532C-C792-4052-92BA-5B0012767B78}"/>
                  </a:ext>
                </a:extLst>
              </p:cNvPr>
              <p:cNvSpPr txBox="1"/>
              <p:nvPr/>
            </p:nvSpPr>
            <p:spPr>
              <a:xfrm>
                <a:off x="5946282" y="6354936"/>
                <a:ext cx="4781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8E4532C-C792-4052-92BA-5B0012767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282" y="6354936"/>
                <a:ext cx="478164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132E278-11D5-40DA-B588-51B62FC68AC2}"/>
                  </a:ext>
                </a:extLst>
              </p:cNvPr>
              <p:cNvSpPr txBox="1"/>
              <p:nvPr/>
            </p:nvSpPr>
            <p:spPr>
              <a:xfrm>
                <a:off x="9175879" y="6259925"/>
                <a:ext cx="15256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m:rPr>
                        <m:nor/>
                      </m:rPr>
                      <a:rPr lang="en-US" altLang="ko-KR" sz="1400" dirty="0"/>
                      <m:t>(</m:t>
                    </m:r>
                    <m:r>
                      <m:rPr>
                        <m:nor/>
                      </m:rPr>
                      <a:rPr lang="en-US" altLang="ko-KR" sz="1400" dirty="0"/>
                      <m:t>shifted</m:t>
                    </m:r>
                    <m:r>
                      <m:rPr>
                        <m:nor/>
                      </m:rPr>
                      <a:rPr lang="en-US" altLang="ko-KR" sz="1400" dirty="0"/>
                      <m:t> </m:t>
                    </m:r>
                    <m:r>
                      <m:rPr>
                        <m:nor/>
                      </m:rPr>
                      <a:rPr lang="en-US" altLang="ko-KR" sz="1400" dirty="0"/>
                      <m:t>right</m:t>
                    </m:r>
                    <m:r>
                      <m:rPr>
                        <m:nor/>
                      </m:rPr>
                      <a:rPr lang="en-US" altLang="ko-KR" sz="1400" dirty="0"/>
                      <m:t>)</m:t>
                    </m:r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132E278-11D5-40DA-B588-51B62FC68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5879" y="6259925"/>
                <a:ext cx="1525683" cy="307777"/>
              </a:xfrm>
              <a:prstGeom prst="rect">
                <a:avLst/>
              </a:prstGeom>
              <a:blipFill>
                <a:blip r:embed="rId3"/>
                <a:stretch>
                  <a:fillRect b="-1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7531404-96B4-4CDD-BA40-EA6246BCDF5F}"/>
              </a:ext>
            </a:extLst>
          </p:cNvPr>
          <p:cNvSpPr/>
          <p:nvPr/>
        </p:nvSpPr>
        <p:spPr>
          <a:xfrm>
            <a:off x="5412424" y="4314150"/>
            <a:ext cx="1525695" cy="890667"/>
          </a:xfrm>
          <a:prstGeom prst="roundRect">
            <a:avLst>
              <a:gd name="adj" fmla="val 919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Encoder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614370B-2978-4217-8D4A-664509E5DA23}"/>
              </a:ext>
            </a:extLst>
          </p:cNvPr>
          <p:cNvSpPr/>
          <p:nvPr/>
        </p:nvSpPr>
        <p:spPr>
          <a:xfrm>
            <a:off x="9091400" y="1764256"/>
            <a:ext cx="1525695" cy="3335804"/>
          </a:xfrm>
          <a:prstGeom prst="roundRect">
            <a:avLst>
              <a:gd name="adj" fmla="val 919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B678EE3-D893-437D-9611-E771DF28FA63}"/>
              </a:ext>
            </a:extLst>
          </p:cNvPr>
          <p:cNvCxnSpPr>
            <a:cxnSpLocks/>
          </p:cNvCxnSpPr>
          <p:nvPr/>
        </p:nvCxnSpPr>
        <p:spPr>
          <a:xfrm flipH="1">
            <a:off x="9849035" y="3672210"/>
            <a:ext cx="316892" cy="447548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ABF60048-C6B8-4CF4-BAA0-329E6581EF8B}"/>
              </a:ext>
            </a:extLst>
          </p:cNvPr>
          <p:cNvSpPr/>
          <p:nvPr/>
        </p:nvSpPr>
        <p:spPr>
          <a:xfrm>
            <a:off x="9328114" y="3246007"/>
            <a:ext cx="1052264" cy="426203"/>
          </a:xfrm>
          <a:prstGeom prst="roundRect">
            <a:avLst>
              <a:gd name="adj" fmla="val 919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Multi-Head</a:t>
            </a:r>
            <a:br>
              <a:rPr lang="en-US" altLang="ko-KR" sz="1200" dirty="0">
                <a:solidFill>
                  <a:sysClr val="windowText" lastClr="000000"/>
                </a:solidFill>
              </a:rPr>
            </a:br>
            <a:r>
              <a:rPr lang="en-US" altLang="ko-KR" sz="1200" dirty="0">
                <a:solidFill>
                  <a:sysClr val="windowText" lastClr="000000"/>
                </a:solidFill>
              </a:rPr>
              <a:t>Attention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5E990CA2-D0A8-456C-98F6-E1F7D40CF669}"/>
              </a:ext>
            </a:extLst>
          </p:cNvPr>
          <p:cNvSpPr/>
          <p:nvPr/>
        </p:nvSpPr>
        <p:spPr>
          <a:xfrm>
            <a:off x="9328114" y="2926165"/>
            <a:ext cx="1052264" cy="238381"/>
          </a:xfrm>
          <a:prstGeom prst="roundRect">
            <a:avLst>
              <a:gd name="adj" fmla="val 9190"/>
            </a:avLst>
          </a:prstGeom>
          <a:solidFill>
            <a:srgbClr val="FFFF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ysClr val="windowText" lastClr="000000"/>
                </a:solidFill>
              </a:rPr>
              <a:t>Add &amp; Norm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8B895E2E-CB0C-427B-9C28-7DA6B2F1AD56}"/>
              </a:ext>
            </a:extLst>
          </p:cNvPr>
          <p:cNvSpPr/>
          <p:nvPr/>
        </p:nvSpPr>
        <p:spPr>
          <a:xfrm>
            <a:off x="9328114" y="2194497"/>
            <a:ext cx="1052264" cy="426203"/>
          </a:xfrm>
          <a:prstGeom prst="roundRect">
            <a:avLst>
              <a:gd name="adj" fmla="val 919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Feed</a:t>
            </a:r>
            <a:br>
              <a:rPr lang="en-US" altLang="ko-KR" sz="1200" dirty="0">
                <a:solidFill>
                  <a:sysClr val="windowText" lastClr="000000"/>
                </a:solidFill>
              </a:rPr>
            </a:br>
            <a:r>
              <a:rPr lang="en-US" altLang="ko-KR" sz="1200" dirty="0">
                <a:solidFill>
                  <a:sysClr val="windowText" lastClr="000000"/>
                </a:solidFill>
              </a:rPr>
              <a:t>Forward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F4AF24E-4D18-4183-8904-83CD80E3419C}"/>
              </a:ext>
            </a:extLst>
          </p:cNvPr>
          <p:cNvSpPr/>
          <p:nvPr/>
        </p:nvSpPr>
        <p:spPr>
          <a:xfrm>
            <a:off x="9328114" y="1901838"/>
            <a:ext cx="1052264" cy="238381"/>
          </a:xfrm>
          <a:prstGeom prst="roundRect">
            <a:avLst>
              <a:gd name="adj" fmla="val 9190"/>
            </a:avLst>
          </a:prstGeom>
          <a:solidFill>
            <a:srgbClr val="FFFF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ysClr val="windowText" lastClr="000000"/>
                </a:solidFill>
              </a:rPr>
              <a:t>Add &amp; Norm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FDD566D-E155-4833-8CB2-C6BED1CF8976}"/>
              </a:ext>
            </a:extLst>
          </p:cNvPr>
          <p:cNvSpPr/>
          <p:nvPr/>
        </p:nvSpPr>
        <p:spPr>
          <a:xfrm>
            <a:off x="9322902" y="4373729"/>
            <a:ext cx="1052264" cy="575244"/>
          </a:xfrm>
          <a:prstGeom prst="roundRect">
            <a:avLst>
              <a:gd name="adj" fmla="val 919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Masked</a:t>
            </a:r>
            <a:br>
              <a:rPr lang="en-US" altLang="ko-KR" sz="1200" dirty="0">
                <a:solidFill>
                  <a:sysClr val="windowText" lastClr="000000"/>
                </a:solidFill>
              </a:rPr>
            </a:br>
            <a:r>
              <a:rPr lang="en-US" altLang="ko-KR" sz="1200" dirty="0">
                <a:solidFill>
                  <a:sysClr val="windowText" lastClr="000000"/>
                </a:solidFill>
              </a:rPr>
              <a:t>Multi-Head</a:t>
            </a:r>
            <a:br>
              <a:rPr lang="en-US" altLang="ko-KR" sz="1200" dirty="0">
                <a:solidFill>
                  <a:sysClr val="windowText" lastClr="000000"/>
                </a:solidFill>
              </a:rPr>
            </a:br>
            <a:r>
              <a:rPr lang="en-US" altLang="ko-KR" sz="1200" dirty="0">
                <a:solidFill>
                  <a:sysClr val="windowText" lastClr="000000"/>
                </a:solidFill>
              </a:rPr>
              <a:t>Attention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DF841894-D537-4144-8E53-1132727B6AC2}"/>
              </a:ext>
            </a:extLst>
          </p:cNvPr>
          <p:cNvSpPr/>
          <p:nvPr/>
        </p:nvSpPr>
        <p:spPr>
          <a:xfrm>
            <a:off x="9322902" y="4083737"/>
            <a:ext cx="1052264" cy="238381"/>
          </a:xfrm>
          <a:prstGeom prst="roundRect">
            <a:avLst>
              <a:gd name="adj" fmla="val 9190"/>
            </a:avLst>
          </a:prstGeom>
          <a:solidFill>
            <a:srgbClr val="FFFF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ysClr val="windowText" lastClr="000000"/>
                </a:solidFill>
              </a:rPr>
              <a:t>Add &amp; Norm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23006A5-DAAF-4606-A8AC-3E7E8907FE7F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9854247" y="1522015"/>
            <a:ext cx="0" cy="242241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B4079FB-92DE-4DD6-904D-11BEC3C36CC5}"/>
              </a:ext>
            </a:extLst>
          </p:cNvPr>
          <p:cNvSpPr/>
          <p:nvPr/>
        </p:nvSpPr>
        <p:spPr>
          <a:xfrm>
            <a:off x="9366423" y="1285564"/>
            <a:ext cx="1052264" cy="238381"/>
          </a:xfrm>
          <a:prstGeom prst="roundRect">
            <a:avLst>
              <a:gd name="adj" fmla="val 919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ysClr val="windowText" lastClr="000000"/>
                </a:solidFill>
              </a:rPr>
              <a:t>Linear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4717E522-04C8-40C9-983F-CFCE28964ADE}"/>
              </a:ext>
            </a:extLst>
          </p:cNvPr>
          <p:cNvSpPr/>
          <p:nvPr/>
        </p:nvSpPr>
        <p:spPr>
          <a:xfrm>
            <a:off x="9365783" y="752497"/>
            <a:ext cx="1052264" cy="238381"/>
          </a:xfrm>
          <a:prstGeom prst="roundRect">
            <a:avLst>
              <a:gd name="adj" fmla="val 919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ysClr val="windowText" lastClr="000000"/>
                </a:solidFill>
              </a:rPr>
              <a:t>Softmax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93838429-AB87-4CA8-9B03-966E0AEF97C8}"/>
              </a:ext>
            </a:extLst>
          </p:cNvPr>
          <p:cNvCxnSpPr>
            <a:cxnSpLocks/>
          </p:cNvCxnSpPr>
          <p:nvPr/>
        </p:nvCxnSpPr>
        <p:spPr>
          <a:xfrm>
            <a:off x="9891915" y="1043323"/>
            <a:ext cx="0" cy="242241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68C92FAD-C24C-487D-B717-440B4DC5B346}"/>
              </a:ext>
            </a:extLst>
          </p:cNvPr>
          <p:cNvCxnSpPr>
            <a:cxnSpLocks/>
          </p:cNvCxnSpPr>
          <p:nvPr/>
        </p:nvCxnSpPr>
        <p:spPr>
          <a:xfrm>
            <a:off x="9854246" y="509537"/>
            <a:ext cx="0" cy="242241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427696C-FDE8-460E-B227-F147BF0452A4}"/>
              </a:ext>
            </a:extLst>
          </p:cNvPr>
          <p:cNvSpPr txBox="1"/>
          <p:nvPr/>
        </p:nvSpPr>
        <p:spPr>
          <a:xfrm>
            <a:off x="9218053" y="0"/>
            <a:ext cx="1261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Output Probability</a:t>
            </a:r>
            <a:endParaRPr lang="ko-KR" altLang="en-US" sz="14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8D3B474-CE14-42D7-BC71-296B1A19ED7D}"/>
              </a:ext>
            </a:extLst>
          </p:cNvPr>
          <p:cNvCxnSpPr>
            <a:cxnSpLocks/>
            <a:stCxn id="4" idx="3"/>
            <a:endCxn id="65" idx="1"/>
          </p:cNvCxnSpPr>
          <p:nvPr/>
        </p:nvCxnSpPr>
        <p:spPr>
          <a:xfrm>
            <a:off x="6710231" y="5785833"/>
            <a:ext cx="6612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8AC02ED4-210B-4374-8B27-C2328EC3F783}"/>
              </a:ext>
            </a:extLst>
          </p:cNvPr>
          <p:cNvSpPr/>
          <p:nvPr/>
        </p:nvSpPr>
        <p:spPr>
          <a:xfrm>
            <a:off x="7371526" y="5572731"/>
            <a:ext cx="1052264" cy="426203"/>
          </a:xfrm>
          <a:prstGeom prst="roundRect">
            <a:avLst>
              <a:gd name="adj" fmla="val 9190"/>
            </a:avLst>
          </a:prstGeom>
          <a:solidFill>
            <a:srgbClr val="FCDF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Input</a:t>
            </a:r>
          </a:p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Embedding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0BE2233-8722-4B03-80E1-BE5EE73917C1}"/>
              </a:ext>
            </a:extLst>
          </p:cNvPr>
          <p:cNvCxnSpPr>
            <a:cxnSpLocks/>
            <a:stCxn id="65" idx="2"/>
            <a:endCxn id="132" idx="0"/>
          </p:cNvCxnSpPr>
          <p:nvPr/>
        </p:nvCxnSpPr>
        <p:spPr>
          <a:xfrm>
            <a:off x="7897658" y="5998934"/>
            <a:ext cx="7972" cy="321098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05FA507-F9E4-45E5-9EAB-C4E0D53A2EC5}"/>
              </a:ext>
            </a:extLst>
          </p:cNvPr>
          <p:cNvCxnSpPr>
            <a:cxnSpLocks/>
            <a:stCxn id="65" idx="3"/>
            <a:endCxn id="7" idx="1"/>
          </p:cNvCxnSpPr>
          <p:nvPr/>
        </p:nvCxnSpPr>
        <p:spPr>
          <a:xfrm flipV="1">
            <a:off x="8423790" y="5772226"/>
            <a:ext cx="899112" cy="136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29DF7F55-5D7E-4B30-AD99-20388181467D}"/>
              </a:ext>
            </a:extLst>
          </p:cNvPr>
          <p:cNvCxnSpPr>
            <a:cxnSpLocks/>
            <a:stCxn id="79" idx="2"/>
            <a:endCxn id="65" idx="0"/>
          </p:cNvCxnSpPr>
          <p:nvPr/>
        </p:nvCxnSpPr>
        <p:spPr>
          <a:xfrm flipH="1">
            <a:off x="7897658" y="5204816"/>
            <a:ext cx="6419" cy="367915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FBBA368-9D1B-4A85-BBC8-774B4005DFFB}"/>
              </a:ext>
            </a:extLst>
          </p:cNvPr>
          <p:cNvSpPr/>
          <p:nvPr/>
        </p:nvSpPr>
        <p:spPr>
          <a:xfrm>
            <a:off x="7141229" y="4314149"/>
            <a:ext cx="1525695" cy="890667"/>
          </a:xfrm>
          <a:prstGeom prst="roundRect">
            <a:avLst>
              <a:gd name="adj" fmla="val 919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Encoder</a:t>
            </a:r>
          </a:p>
        </p:txBody>
      </p:sp>
      <p:cxnSp>
        <p:nvCxnSpPr>
          <p:cNvPr id="82" name="직선 화살표 연결선 63">
            <a:extLst>
              <a:ext uri="{FF2B5EF4-FFF2-40B4-BE49-F238E27FC236}">
                <a16:creationId xmlns:a16="http://schemas.microsoft.com/office/drawing/2014/main" id="{89ED73AC-E375-41A8-8B29-7262CA77FF1C}"/>
              </a:ext>
            </a:extLst>
          </p:cNvPr>
          <p:cNvCxnSpPr>
            <a:cxnSpLocks/>
            <a:stCxn id="58" idx="2"/>
            <a:endCxn id="79" idx="0"/>
          </p:cNvCxnSpPr>
          <p:nvPr/>
        </p:nvCxnSpPr>
        <p:spPr>
          <a:xfrm rot="16200000" flipH="1">
            <a:off x="7167523" y="3577595"/>
            <a:ext cx="700172" cy="77293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D263B866-D2DC-457C-8AC7-02050DF86EFC}"/>
                  </a:ext>
                </a:extLst>
              </p:cNvPr>
              <p:cNvSpPr txBox="1"/>
              <p:nvPr/>
            </p:nvSpPr>
            <p:spPr>
              <a:xfrm>
                <a:off x="7062664" y="6320032"/>
                <a:ext cx="16859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m:rPr>
                        <m:nor/>
                      </m:rPr>
                      <a:rPr lang="en-US" altLang="ko-KR" sz="1400" dirty="0"/>
                      <m:t>(</m:t>
                    </m:r>
                    <m:r>
                      <m:rPr>
                        <m:nor/>
                      </m:rPr>
                      <a:rPr lang="en-US" altLang="ko-KR" sz="1400" dirty="0"/>
                      <m:t>shifted</m:t>
                    </m:r>
                    <m:r>
                      <m:rPr>
                        <m:nor/>
                      </m:rPr>
                      <a:rPr lang="en-US" altLang="ko-KR" sz="1400" dirty="0"/>
                      <m:t> </m:t>
                    </m:r>
                    <m:r>
                      <m:rPr>
                        <m:nor/>
                      </m:rPr>
                      <a:rPr lang="en-US" altLang="ko-KR" sz="1400" dirty="0"/>
                      <m:t>right</m:t>
                    </m:r>
                    <m:r>
                      <m:rPr>
                        <m:nor/>
                      </m:rPr>
                      <a:rPr lang="en-US" altLang="ko-KR" sz="1400" dirty="0"/>
                      <m:t>)</m:t>
                    </m:r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D263B866-D2DC-457C-8AC7-02050DF86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2664" y="6320032"/>
                <a:ext cx="1685932" cy="307777"/>
              </a:xfrm>
              <a:prstGeom prst="rect">
                <a:avLst/>
              </a:prstGeom>
              <a:blipFill>
                <a:blip r:embed="rId7"/>
                <a:stretch>
                  <a:fillRect b="-1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직선 화살표 연결선 63">
            <a:extLst>
              <a:ext uri="{FF2B5EF4-FFF2-40B4-BE49-F238E27FC236}">
                <a16:creationId xmlns:a16="http://schemas.microsoft.com/office/drawing/2014/main" id="{E00B75A4-4991-48CE-AA6D-5D845E1750D1}"/>
              </a:ext>
            </a:extLst>
          </p:cNvPr>
          <p:cNvCxnSpPr>
            <a:cxnSpLocks/>
            <a:stCxn id="58" idx="2"/>
            <a:endCxn id="31" idx="0"/>
          </p:cNvCxnSpPr>
          <p:nvPr/>
        </p:nvCxnSpPr>
        <p:spPr>
          <a:xfrm rot="5400000">
            <a:off x="6303121" y="3486129"/>
            <a:ext cx="700173" cy="95586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사각형: 둥근 모서리 57">
                <a:extLst>
                  <a:ext uri="{FF2B5EF4-FFF2-40B4-BE49-F238E27FC236}">
                    <a16:creationId xmlns:a16="http://schemas.microsoft.com/office/drawing/2014/main" id="{8A2DDE18-A448-464C-BFF6-EB8FDFE6EB05}"/>
                  </a:ext>
                </a:extLst>
              </p:cNvPr>
              <p:cNvSpPr/>
              <p:nvPr/>
            </p:nvSpPr>
            <p:spPr>
              <a:xfrm>
                <a:off x="6864992" y="3234154"/>
                <a:ext cx="532298" cy="3798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𝑐𝑜𝑛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사각형: 둥근 모서리 57">
                <a:extLst>
                  <a:ext uri="{FF2B5EF4-FFF2-40B4-BE49-F238E27FC236}">
                    <a16:creationId xmlns:a16="http://schemas.microsoft.com/office/drawing/2014/main" id="{8A2DDE18-A448-464C-BFF6-EB8FDFE6E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4992" y="3234154"/>
                <a:ext cx="532298" cy="379823"/>
              </a:xfrm>
              <a:prstGeom prst="roundRect">
                <a:avLst/>
              </a:prstGeom>
              <a:blipFill>
                <a:blip r:embed="rId8"/>
                <a:stretch>
                  <a:fillRect l="-22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17EE117-F9DD-42B2-9D43-4888CD32F9F3}"/>
              </a:ext>
            </a:extLst>
          </p:cNvPr>
          <p:cNvCxnSpPr>
            <a:cxnSpLocks/>
            <a:stCxn id="58" idx="3"/>
            <a:endCxn id="49" idx="1"/>
          </p:cNvCxnSpPr>
          <p:nvPr/>
        </p:nvCxnSpPr>
        <p:spPr>
          <a:xfrm>
            <a:off x="7397290" y="3424066"/>
            <a:ext cx="1930824" cy="35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391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6730E09-3A21-43F6-B078-CC699D4F11B0}"/>
              </a:ext>
            </a:extLst>
          </p:cNvPr>
          <p:cNvSpPr/>
          <p:nvPr/>
        </p:nvSpPr>
        <p:spPr>
          <a:xfrm>
            <a:off x="5657967" y="5572731"/>
            <a:ext cx="1052264" cy="426203"/>
          </a:xfrm>
          <a:prstGeom prst="roundRect">
            <a:avLst>
              <a:gd name="adj" fmla="val 9190"/>
            </a:avLst>
          </a:prstGeom>
          <a:solidFill>
            <a:srgbClr val="FCDF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Input</a:t>
            </a:r>
          </a:p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Embedding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82A19F1-1F11-4C2C-93A9-C61766BA4B5A}"/>
              </a:ext>
            </a:extLst>
          </p:cNvPr>
          <p:cNvSpPr/>
          <p:nvPr/>
        </p:nvSpPr>
        <p:spPr>
          <a:xfrm>
            <a:off x="9322902" y="5559124"/>
            <a:ext cx="1052264" cy="426203"/>
          </a:xfrm>
          <a:prstGeom prst="roundRect">
            <a:avLst>
              <a:gd name="adj" fmla="val 9190"/>
            </a:avLst>
          </a:prstGeom>
          <a:solidFill>
            <a:srgbClr val="FCDF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Output</a:t>
            </a:r>
          </a:p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Embedding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516FC2E-05F0-4E31-B132-4526AAA96EFF}"/>
              </a:ext>
            </a:extLst>
          </p:cNvPr>
          <p:cNvCxnSpPr>
            <a:cxnSpLocks/>
            <a:stCxn id="4" idx="2"/>
            <a:endCxn id="28" idx="0"/>
          </p:cNvCxnSpPr>
          <p:nvPr/>
        </p:nvCxnSpPr>
        <p:spPr>
          <a:xfrm>
            <a:off x="6184099" y="5998934"/>
            <a:ext cx="1265" cy="356002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320BFE3-B279-43F4-A749-A122979DDFBD}"/>
              </a:ext>
            </a:extLst>
          </p:cNvPr>
          <p:cNvCxnSpPr>
            <a:cxnSpLocks/>
            <a:stCxn id="31" idx="2"/>
            <a:endCxn id="4" idx="0"/>
          </p:cNvCxnSpPr>
          <p:nvPr/>
        </p:nvCxnSpPr>
        <p:spPr>
          <a:xfrm>
            <a:off x="6175272" y="5204817"/>
            <a:ext cx="8827" cy="367914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1B38C2D-16CC-4B03-AF87-5316ED66257C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9849034" y="4948973"/>
            <a:ext cx="638" cy="623463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F9F2AFE-4F0A-4158-B7F2-9E6776DE1781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849034" y="5985327"/>
            <a:ext cx="0" cy="286154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8E4532C-C792-4052-92BA-5B0012767B78}"/>
                  </a:ext>
                </a:extLst>
              </p:cNvPr>
              <p:cNvSpPr txBox="1"/>
              <p:nvPr/>
            </p:nvSpPr>
            <p:spPr>
              <a:xfrm>
                <a:off x="5946282" y="6354936"/>
                <a:ext cx="4781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8E4532C-C792-4052-92BA-5B0012767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282" y="6354936"/>
                <a:ext cx="478164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132E278-11D5-40DA-B588-51B62FC68AC2}"/>
                  </a:ext>
                </a:extLst>
              </p:cNvPr>
              <p:cNvSpPr txBox="1"/>
              <p:nvPr/>
            </p:nvSpPr>
            <p:spPr>
              <a:xfrm>
                <a:off x="9175879" y="6259925"/>
                <a:ext cx="15256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m:rPr>
                        <m:nor/>
                      </m:rPr>
                      <a:rPr lang="en-US" altLang="ko-KR" sz="1400" dirty="0"/>
                      <m:t>(</m:t>
                    </m:r>
                    <m:r>
                      <m:rPr>
                        <m:nor/>
                      </m:rPr>
                      <a:rPr lang="en-US" altLang="ko-KR" sz="1400" dirty="0"/>
                      <m:t>shifted</m:t>
                    </m:r>
                    <m:r>
                      <m:rPr>
                        <m:nor/>
                      </m:rPr>
                      <a:rPr lang="en-US" altLang="ko-KR" sz="1400" dirty="0"/>
                      <m:t> </m:t>
                    </m:r>
                    <m:r>
                      <m:rPr>
                        <m:nor/>
                      </m:rPr>
                      <a:rPr lang="en-US" altLang="ko-KR" sz="1400" dirty="0"/>
                      <m:t>right</m:t>
                    </m:r>
                    <m:r>
                      <m:rPr>
                        <m:nor/>
                      </m:rPr>
                      <a:rPr lang="en-US" altLang="ko-KR" sz="1400" dirty="0"/>
                      <m:t>)</m:t>
                    </m:r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132E278-11D5-40DA-B588-51B62FC68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5879" y="6259925"/>
                <a:ext cx="1525683" cy="307777"/>
              </a:xfrm>
              <a:prstGeom prst="rect">
                <a:avLst/>
              </a:prstGeom>
              <a:blipFill>
                <a:blip r:embed="rId3"/>
                <a:stretch>
                  <a:fillRect b="-1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7531404-96B4-4CDD-BA40-EA6246BCDF5F}"/>
              </a:ext>
            </a:extLst>
          </p:cNvPr>
          <p:cNvSpPr/>
          <p:nvPr/>
        </p:nvSpPr>
        <p:spPr>
          <a:xfrm>
            <a:off x="5412424" y="4314150"/>
            <a:ext cx="1525695" cy="890667"/>
          </a:xfrm>
          <a:prstGeom prst="roundRect">
            <a:avLst>
              <a:gd name="adj" fmla="val 919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Encoder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614370B-2978-4217-8D4A-664509E5DA23}"/>
              </a:ext>
            </a:extLst>
          </p:cNvPr>
          <p:cNvSpPr/>
          <p:nvPr/>
        </p:nvSpPr>
        <p:spPr>
          <a:xfrm>
            <a:off x="9091400" y="1764256"/>
            <a:ext cx="1525695" cy="3335804"/>
          </a:xfrm>
          <a:prstGeom prst="roundRect">
            <a:avLst>
              <a:gd name="adj" fmla="val 919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B678EE3-D893-437D-9611-E771DF28FA63}"/>
              </a:ext>
            </a:extLst>
          </p:cNvPr>
          <p:cNvCxnSpPr>
            <a:cxnSpLocks/>
          </p:cNvCxnSpPr>
          <p:nvPr/>
        </p:nvCxnSpPr>
        <p:spPr>
          <a:xfrm flipH="1">
            <a:off x="9849035" y="3672210"/>
            <a:ext cx="316892" cy="447548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ABF60048-C6B8-4CF4-BAA0-329E6581EF8B}"/>
              </a:ext>
            </a:extLst>
          </p:cNvPr>
          <p:cNvSpPr/>
          <p:nvPr/>
        </p:nvSpPr>
        <p:spPr>
          <a:xfrm>
            <a:off x="9328114" y="3246007"/>
            <a:ext cx="1052264" cy="426203"/>
          </a:xfrm>
          <a:prstGeom prst="roundRect">
            <a:avLst>
              <a:gd name="adj" fmla="val 919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Multi-Head</a:t>
            </a:r>
            <a:br>
              <a:rPr lang="en-US" altLang="ko-KR" sz="1200" dirty="0">
                <a:solidFill>
                  <a:sysClr val="windowText" lastClr="000000"/>
                </a:solidFill>
              </a:rPr>
            </a:br>
            <a:r>
              <a:rPr lang="en-US" altLang="ko-KR" sz="1200" dirty="0">
                <a:solidFill>
                  <a:sysClr val="windowText" lastClr="000000"/>
                </a:solidFill>
              </a:rPr>
              <a:t>Attention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5E990CA2-D0A8-456C-98F6-E1F7D40CF669}"/>
              </a:ext>
            </a:extLst>
          </p:cNvPr>
          <p:cNvSpPr/>
          <p:nvPr/>
        </p:nvSpPr>
        <p:spPr>
          <a:xfrm>
            <a:off x="9328114" y="2926165"/>
            <a:ext cx="1052264" cy="238381"/>
          </a:xfrm>
          <a:prstGeom prst="roundRect">
            <a:avLst>
              <a:gd name="adj" fmla="val 9190"/>
            </a:avLst>
          </a:prstGeom>
          <a:solidFill>
            <a:srgbClr val="FFFF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ysClr val="windowText" lastClr="000000"/>
                </a:solidFill>
              </a:rPr>
              <a:t>Add &amp; Norm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8B895E2E-CB0C-427B-9C28-7DA6B2F1AD56}"/>
              </a:ext>
            </a:extLst>
          </p:cNvPr>
          <p:cNvSpPr/>
          <p:nvPr/>
        </p:nvSpPr>
        <p:spPr>
          <a:xfrm>
            <a:off x="9328114" y="2194497"/>
            <a:ext cx="1052264" cy="426203"/>
          </a:xfrm>
          <a:prstGeom prst="roundRect">
            <a:avLst>
              <a:gd name="adj" fmla="val 919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Feed</a:t>
            </a:r>
            <a:br>
              <a:rPr lang="en-US" altLang="ko-KR" sz="1200" dirty="0">
                <a:solidFill>
                  <a:sysClr val="windowText" lastClr="000000"/>
                </a:solidFill>
              </a:rPr>
            </a:br>
            <a:r>
              <a:rPr lang="en-US" altLang="ko-KR" sz="1200" dirty="0">
                <a:solidFill>
                  <a:sysClr val="windowText" lastClr="000000"/>
                </a:solidFill>
              </a:rPr>
              <a:t>Forward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F4AF24E-4D18-4183-8904-83CD80E3419C}"/>
              </a:ext>
            </a:extLst>
          </p:cNvPr>
          <p:cNvSpPr/>
          <p:nvPr/>
        </p:nvSpPr>
        <p:spPr>
          <a:xfrm>
            <a:off x="9328114" y="1901838"/>
            <a:ext cx="1052264" cy="238381"/>
          </a:xfrm>
          <a:prstGeom prst="roundRect">
            <a:avLst>
              <a:gd name="adj" fmla="val 9190"/>
            </a:avLst>
          </a:prstGeom>
          <a:solidFill>
            <a:srgbClr val="FFFF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ysClr val="windowText" lastClr="000000"/>
                </a:solidFill>
              </a:rPr>
              <a:t>Add &amp; Norm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FDD566D-E155-4833-8CB2-C6BED1CF8976}"/>
              </a:ext>
            </a:extLst>
          </p:cNvPr>
          <p:cNvSpPr/>
          <p:nvPr/>
        </p:nvSpPr>
        <p:spPr>
          <a:xfrm>
            <a:off x="9322902" y="4373729"/>
            <a:ext cx="1052264" cy="575244"/>
          </a:xfrm>
          <a:prstGeom prst="roundRect">
            <a:avLst>
              <a:gd name="adj" fmla="val 919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Masked</a:t>
            </a:r>
            <a:br>
              <a:rPr lang="en-US" altLang="ko-KR" sz="1200" dirty="0">
                <a:solidFill>
                  <a:sysClr val="windowText" lastClr="000000"/>
                </a:solidFill>
              </a:rPr>
            </a:br>
            <a:r>
              <a:rPr lang="en-US" altLang="ko-KR" sz="1200" dirty="0">
                <a:solidFill>
                  <a:sysClr val="windowText" lastClr="000000"/>
                </a:solidFill>
              </a:rPr>
              <a:t>Multi-Head</a:t>
            </a:r>
            <a:br>
              <a:rPr lang="en-US" altLang="ko-KR" sz="1200" dirty="0">
                <a:solidFill>
                  <a:sysClr val="windowText" lastClr="000000"/>
                </a:solidFill>
              </a:rPr>
            </a:br>
            <a:r>
              <a:rPr lang="en-US" altLang="ko-KR" sz="1200" dirty="0">
                <a:solidFill>
                  <a:sysClr val="windowText" lastClr="000000"/>
                </a:solidFill>
              </a:rPr>
              <a:t>Attention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DF841894-D537-4144-8E53-1132727B6AC2}"/>
              </a:ext>
            </a:extLst>
          </p:cNvPr>
          <p:cNvSpPr/>
          <p:nvPr/>
        </p:nvSpPr>
        <p:spPr>
          <a:xfrm>
            <a:off x="9322902" y="4083737"/>
            <a:ext cx="1052264" cy="238381"/>
          </a:xfrm>
          <a:prstGeom prst="roundRect">
            <a:avLst>
              <a:gd name="adj" fmla="val 9190"/>
            </a:avLst>
          </a:prstGeom>
          <a:solidFill>
            <a:srgbClr val="FFFF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ysClr val="windowText" lastClr="000000"/>
                </a:solidFill>
              </a:rPr>
              <a:t>Add &amp; Norm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23006A5-DAAF-4606-A8AC-3E7E8907FE7F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9854247" y="1522015"/>
            <a:ext cx="0" cy="242241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B4079FB-92DE-4DD6-904D-11BEC3C36CC5}"/>
              </a:ext>
            </a:extLst>
          </p:cNvPr>
          <p:cNvSpPr/>
          <p:nvPr/>
        </p:nvSpPr>
        <p:spPr>
          <a:xfrm>
            <a:off x="9366423" y="1285564"/>
            <a:ext cx="1052264" cy="238381"/>
          </a:xfrm>
          <a:prstGeom prst="roundRect">
            <a:avLst>
              <a:gd name="adj" fmla="val 919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ysClr val="windowText" lastClr="000000"/>
                </a:solidFill>
              </a:rPr>
              <a:t>Linear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4717E522-04C8-40C9-983F-CFCE28964ADE}"/>
              </a:ext>
            </a:extLst>
          </p:cNvPr>
          <p:cNvSpPr/>
          <p:nvPr/>
        </p:nvSpPr>
        <p:spPr>
          <a:xfrm>
            <a:off x="9365783" y="752497"/>
            <a:ext cx="1052264" cy="238381"/>
          </a:xfrm>
          <a:prstGeom prst="roundRect">
            <a:avLst>
              <a:gd name="adj" fmla="val 919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ysClr val="windowText" lastClr="000000"/>
                </a:solidFill>
              </a:rPr>
              <a:t>Softmax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93838429-AB87-4CA8-9B03-966E0AEF97C8}"/>
              </a:ext>
            </a:extLst>
          </p:cNvPr>
          <p:cNvCxnSpPr>
            <a:cxnSpLocks/>
          </p:cNvCxnSpPr>
          <p:nvPr/>
        </p:nvCxnSpPr>
        <p:spPr>
          <a:xfrm>
            <a:off x="9891915" y="1043323"/>
            <a:ext cx="0" cy="242241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68C92FAD-C24C-487D-B717-440B4DC5B346}"/>
              </a:ext>
            </a:extLst>
          </p:cNvPr>
          <p:cNvCxnSpPr>
            <a:cxnSpLocks/>
          </p:cNvCxnSpPr>
          <p:nvPr/>
        </p:nvCxnSpPr>
        <p:spPr>
          <a:xfrm>
            <a:off x="9854246" y="509537"/>
            <a:ext cx="0" cy="242241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427696C-FDE8-460E-B227-F147BF0452A4}"/>
              </a:ext>
            </a:extLst>
          </p:cNvPr>
          <p:cNvSpPr txBox="1"/>
          <p:nvPr/>
        </p:nvSpPr>
        <p:spPr>
          <a:xfrm>
            <a:off x="9218053" y="0"/>
            <a:ext cx="1261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Output Probability</a:t>
            </a:r>
            <a:endParaRPr lang="ko-KR" altLang="en-US" sz="14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8D3B474-CE14-42D7-BC71-296B1A19ED7D}"/>
              </a:ext>
            </a:extLst>
          </p:cNvPr>
          <p:cNvCxnSpPr>
            <a:cxnSpLocks/>
            <a:stCxn id="4" idx="3"/>
            <a:endCxn id="65" idx="1"/>
          </p:cNvCxnSpPr>
          <p:nvPr/>
        </p:nvCxnSpPr>
        <p:spPr>
          <a:xfrm>
            <a:off x="6710231" y="5785833"/>
            <a:ext cx="6612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8AC02ED4-210B-4374-8B27-C2328EC3F783}"/>
              </a:ext>
            </a:extLst>
          </p:cNvPr>
          <p:cNvSpPr/>
          <p:nvPr/>
        </p:nvSpPr>
        <p:spPr>
          <a:xfrm>
            <a:off x="7371526" y="5572731"/>
            <a:ext cx="1052264" cy="426203"/>
          </a:xfrm>
          <a:prstGeom prst="roundRect">
            <a:avLst>
              <a:gd name="adj" fmla="val 9190"/>
            </a:avLst>
          </a:prstGeom>
          <a:solidFill>
            <a:srgbClr val="FCDF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Input</a:t>
            </a:r>
          </a:p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Embedding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0BE2233-8722-4B03-80E1-BE5EE73917C1}"/>
              </a:ext>
            </a:extLst>
          </p:cNvPr>
          <p:cNvCxnSpPr>
            <a:cxnSpLocks/>
            <a:stCxn id="65" idx="2"/>
            <a:endCxn id="132" idx="0"/>
          </p:cNvCxnSpPr>
          <p:nvPr/>
        </p:nvCxnSpPr>
        <p:spPr>
          <a:xfrm>
            <a:off x="7897658" y="5998934"/>
            <a:ext cx="7972" cy="321098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05FA507-F9E4-45E5-9EAB-C4E0D53A2EC5}"/>
              </a:ext>
            </a:extLst>
          </p:cNvPr>
          <p:cNvCxnSpPr>
            <a:cxnSpLocks/>
            <a:stCxn id="65" idx="3"/>
            <a:endCxn id="7" idx="1"/>
          </p:cNvCxnSpPr>
          <p:nvPr/>
        </p:nvCxnSpPr>
        <p:spPr>
          <a:xfrm flipV="1">
            <a:off x="8423790" y="5772226"/>
            <a:ext cx="899112" cy="136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29DF7F55-5D7E-4B30-AD99-20388181467D}"/>
              </a:ext>
            </a:extLst>
          </p:cNvPr>
          <p:cNvCxnSpPr>
            <a:cxnSpLocks/>
            <a:stCxn id="79" idx="2"/>
            <a:endCxn id="65" idx="0"/>
          </p:cNvCxnSpPr>
          <p:nvPr/>
        </p:nvCxnSpPr>
        <p:spPr>
          <a:xfrm flipH="1">
            <a:off x="7897658" y="5204816"/>
            <a:ext cx="6419" cy="367915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FBBA368-9D1B-4A85-BBC8-774B4005DFFB}"/>
              </a:ext>
            </a:extLst>
          </p:cNvPr>
          <p:cNvSpPr/>
          <p:nvPr/>
        </p:nvSpPr>
        <p:spPr>
          <a:xfrm>
            <a:off x="7141229" y="4314149"/>
            <a:ext cx="1525695" cy="890667"/>
          </a:xfrm>
          <a:prstGeom prst="roundRect">
            <a:avLst>
              <a:gd name="adj" fmla="val 919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Encoder</a:t>
            </a:r>
          </a:p>
        </p:txBody>
      </p:sp>
      <p:cxnSp>
        <p:nvCxnSpPr>
          <p:cNvPr id="82" name="직선 화살표 연결선 63">
            <a:extLst>
              <a:ext uri="{FF2B5EF4-FFF2-40B4-BE49-F238E27FC236}">
                <a16:creationId xmlns:a16="http://schemas.microsoft.com/office/drawing/2014/main" id="{89ED73AC-E375-41A8-8B29-7262CA77FF1C}"/>
              </a:ext>
            </a:extLst>
          </p:cNvPr>
          <p:cNvCxnSpPr>
            <a:cxnSpLocks/>
            <a:stCxn id="58" idx="2"/>
            <a:endCxn id="79" idx="0"/>
          </p:cNvCxnSpPr>
          <p:nvPr/>
        </p:nvCxnSpPr>
        <p:spPr>
          <a:xfrm rot="16200000" flipH="1">
            <a:off x="7167523" y="3577595"/>
            <a:ext cx="700172" cy="77293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D263B866-D2DC-457C-8AC7-02050DF86EFC}"/>
                  </a:ext>
                </a:extLst>
              </p:cNvPr>
              <p:cNvSpPr txBox="1"/>
              <p:nvPr/>
            </p:nvSpPr>
            <p:spPr>
              <a:xfrm>
                <a:off x="7062664" y="6320032"/>
                <a:ext cx="16859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m:rPr>
                        <m:nor/>
                      </m:rPr>
                      <a:rPr lang="en-US" altLang="ko-KR" sz="1400" dirty="0"/>
                      <m:t>(</m:t>
                    </m:r>
                    <m:r>
                      <m:rPr>
                        <m:nor/>
                      </m:rPr>
                      <a:rPr lang="en-US" altLang="ko-KR" sz="1400" dirty="0"/>
                      <m:t>shifted</m:t>
                    </m:r>
                    <m:r>
                      <m:rPr>
                        <m:nor/>
                      </m:rPr>
                      <a:rPr lang="en-US" altLang="ko-KR" sz="1400" dirty="0"/>
                      <m:t> </m:t>
                    </m:r>
                    <m:r>
                      <m:rPr>
                        <m:nor/>
                      </m:rPr>
                      <a:rPr lang="en-US" altLang="ko-KR" sz="1400" dirty="0"/>
                      <m:t>right</m:t>
                    </m:r>
                    <m:r>
                      <m:rPr>
                        <m:nor/>
                      </m:rPr>
                      <a:rPr lang="en-US" altLang="ko-KR" sz="1400" dirty="0"/>
                      <m:t>)</m:t>
                    </m:r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D263B866-D2DC-457C-8AC7-02050DF86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2664" y="6320032"/>
                <a:ext cx="1685932" cy="307777"/>
              </a:xfrm>
              <a:prstGeom prst="rect">
                <a:avLst/>
              </a:prstGeom>
              <a:blipFill>
                <a:blip r:embed="rId7"/>
                <a:stretch>
                  <a:fillRect b="-1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직선 화살표 연결선 63">
            <a:extLst>
              <a:ext uri="{FF2B5EF4-FFF2-40B4-BE49-F238E27FC236}">
                <a16:creationId xmlns:a16="http://schemas.microsoft.com/office/drawing/2014/main" id="{E00B75A4-4991-48CE-AA6D-5D845E1750D1}"/>
              </a:ext>
            </a:extLst>
          </p:cNvPr>
          <p:cNvCxnSpPr>
            <a:cxnSpLocks/>
            <a:stCxn id="58" idx="2"/>
            <a:endCxn id="31" idx="0"/>
          </p:cNvCxnSpPr>
          <p:nvPr/>
        </p:nvCxnSpPr>
        <p:spPr>
          <a:xfrm rot="5400000">
            <a:off x="6303121" y="3486129"/>
            <a:ext cx="700173" cy="95586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사각형: 둥근 모서리 57">
                <a:extLst>
                  <a:ext uri="{FF2B5EF4-FFF2-40B4-BE49-F238E27FC236}">
                    <a16:creationId xmlns:a16="http://schemas.microsoft.com/office/drawing/2014/main" id="{8A2DDE18-A448-464C-BFF6-EB8FDFE6EB05}"/>
                  </a:ext>
                </a:extLst>
              </p:cNvPr>
              <p:cNvSpPr/>
              <p:nvPr/>
            </p:nvSpPr>
            <p:spPr>
              <a:xfrm>
                <a:off x="6864992" y="3234154"/>
                <a:ext cx="532298" cy="3798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𝑐𝑜𝑛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사각형: 둥근 모서리 57">
                <a:extLst>
                  <a:ext uri="{FF2B5EF4-FFF2-40B4-BE49-F238E27FC236}">
                    <a16:creationId xmlns:a16="http://schemas.microsoft.com/office/drawing/2014/main" id="{8A2DDE18-A448-464C-BFF6-EB8FDFE6E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4992" y="3234154"/>
                <a:ext cx="532298" cy="379823"/>
              </a:xfrm>
              <a:prstGeom prst="roundRect">
                <a:avLst/>
              </a:prstGeom>
              <a:blipFill>
                <a:blip r:embed="rId8"/>
                <a:stretch>
                  <a:fillRect l="-22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17EE117-F9DD-42B2-9D43-4888CD32F9F3}"/>
              </a:ext>
            </a:extLst>
          </p:cNvPr>
          <p:cNvCxnSpPr>
            <a:cxnSpLocks/>
            <a:stCxn id="58" idx="3"/>
            <a:endCxn id="49" idx="1"/>
          </p:cNvCxnSpPr>
          <p:nvPr/>
        </p:nvCxnSpPr>
        <p:spPr>
          <a:xfrm>
            <a:off x="7397290" y="3424066"/>
            <a:ext cx="1930824" cy="35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898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7DA8EDB-B240-4863-909E-390CB08C4963}"/>
              </a:ext>
            </a:extLst>
          </p:cNvPr>
          <p:cNvSpPr/>
          <p:nvPr/>
        </p:nvSpPr>
        <p:spPr>
          <a:xfrm>
            <a:off x="1935792" y="2671059"/>
            <a:ext cx="2486527" cy="85023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ysClr val="windowText" lastClr="000000"/>
                </a:solidFill>
              </a:rPr>
              <a:t>Encoder</a:t>
            </a:r>
            <a:endParaRPr lang="ko-KR" altLang="en-US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78AE5EE-7E52-49BE-A76B-B825D3A73C30}"/>
              </a:ext>
            </a:extLst>
          </p:cNvPr>
          <p:cNvSpPr/>
          <p:nvPr/>
        </p:nvSpPr>
        <p:spPr>
          <a:xfrm>
            <a:off x="7301878" y="2578769"/>
            <a:ext cx="2486527" cy="85023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ysClr val="windowText" lastClr="000000"/>
                </a:solidFill>
              </a:rPr>
              <a:t>Decoder</a:t>
            </a:r>
            <a:endParaRPr lang="ko-KR" altLang="en-US" sz="3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9F07383-5608-46E7-A155-4F8C7B08B381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179055" y="3521290"/>
            <a:ext cx="1" cy="7299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08D08F0-B018-4D19-9FED-58CC8A36DE39}"/>
              </a:ext>
            </a:extLst>
          </p:cNvPr>
          <p:cNvCxnSpPr>
            <a:cxnSpLocks/>
            <a:stCxn id="6" idx="0"/>
            <a:endCxn id="31" idx="2"/>
          </p:cNvCxnSpPr>
          <p:nvPr/>
        </p:nvCxnSpPr>
        <p:spPr>
          <a:xfrm flipV="1">
            <a:off x="8545142" y="2001906"/>
            <a:ext cx="12030" cy="5768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CCB59892-FD37-49DD-BE29-32CA9E7785CC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4422319" y="2470533"/>
            <a:ext cx="946485" cy="62564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7B3C760-35A2-4AB7-A233-1DF78FC81FB9}"/>
                  </a:ext>
                </a:extLst>
              </p:cNvPr>
              <p:cNvSpPr txBox="1"/>
              <p:nvPr/>
            </p:nvSpPr>
            <p:spPr>
              <a:xfrm>
                <a:off x="4410288" y="2734861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7B3C760-35A2-4AB7-A233-1DF78FC81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288" y="2734861"/>
                <a:ext cx="41709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183CFF9-F754-4C0E-8694-D5E3D1A8AFAE}"/>
                  </a:ext>
                </a:extLst>
              </p:cNvPr>
              <p:cNvSpPr txBox="1"/>
              <p:nvPr/>
            </p:nvSpPr>
            <p:spPr>
              <a:xfrm>
                <a:off x="5368804" y="2285867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183CFF9-F754-4C0E-8694-D5E3D1A8A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804" y="2285867"/>
                <a:ext cx="41709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7BAFADE8-BEE3-440F-846D-C80E22691FD3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422319" y="3096175"/>
            <a:ext cx="946485" cy="55345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4BC384-803C-4967-BFCE-DB8AA8461982}"/>
                  </a:ext>
                </a:extLst>
              </p:cNvPr>
              <p:cNvSpPr txBox="1"/>
              <p:nvPr/>
            </p:nvSpPr>
            <p:spPr>
              <a:xfrm>
                <a:off x="5372814" y="3432875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𝒁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4BC384-803C-4967-BFCE-DB8AA8461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814" y="3432875"/>
                <a:ext cx="4170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9EDA9F16-66D0-4E56-B71F-37B703AB76A8}"/>
              </a:ext>
            </a:extLst>
          </p:cNvPr>
          <p:cNvCxnSpPr>
            <a:cxnSpLocks/>
            <a:stCxn id="21" idx="3"/>
            <a:endCxn id="6" idx="1"/>
          </p:cNvCxnSpPr>
          <p:nvPr/>
        </p:nvCxnSpPr>
        <p:spPr>
          <a:xfrm flipV="1">
            <a:off x="5789908" y="3003885"/>
            <a:ext cx="1511970" cy="613656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E8A53AD7-3BFE-4DDA-9236-0B34BADA3040}"/>
              </a:ext>
            </a:extLst>
          </p:cNvPr>
          <p:cNvCxnSpPr>
            <a:cxnSpLocks/>
            <a:stCxn id="16" idx="3"/>
            <a:endCxn id="6" idx="1"/>
          </p:cNvCxnSpPr>
          <p:nvPr/>
        </p:nvCxnSpPr>
        <p:spPr>
          <a:xfrm>
            <a:off x="5785898" y="2470533"/>
            <a:ext cx="1515980" cy="53335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908C056-7E5E-4410-83DB-B8CC19D1142B}"/>
                  </a:ext>
                </a:extLst>
              </p:cNvPr>
              <p:cNvSpPr txBox="1"/>
              <p:nvPr/>
            </p:nvSpPr>
            <p:spPr>
              <a:xfrm>
                <a:off x="2970508" y="4251207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908C056-7E5E-4410-83DB-B8CC19D11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508" y="4251207"/>
                <a:ext cx="41709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4E5090D-7B55-474B-B60D-3BFD2D2F78F8}"/>
                  </a:ext>
                </a:extLst>
              </p:cNvPr>
              <p:cNvSpPr txBox="1"/>
              <p:nvPr/>
            </p:nvSpPr>
            <p:spPr>
              <a:xfrm>
                <a:off x="8348625" y="1632574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4E5090D-7B55-474B-B60D-3BFD2D2F7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8625" y="1632574"/>
                <a:ext cx="41709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E754024-2361-4C80-B93A-511E13AEBBDB}"/>
                  </a:ext>
                </a:extLst>
              </p:cNvPr>
              <p:cNvSpPr txBox="1"/>
              <p:nvPr/>
            </p:nvSpPr>
            <p:spPr>
              <a:xfrm>
                <a:off x="3693531" y="2313898"/>
                <a:ext cx="1162875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𝑑𝑖𝑚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E754024-2361-4C80-B93A-511E13AEB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531" y="2313898"/>
                <a:ext cx="1162875" cy="3745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A677759-C346-4561-8900-941A767E83A8}"/>
                  </a:ext>
                </a:extLst>
              </p:cNvPr>
              <p:cNvSpPr txBox="1"/>
              <p:nvPr/>
            </p:nvSpPr>
            <p:spPr>
              <a:xfrm>
                <a:off x="3961626" y="2022838"/>
                <a:ext cx="3236490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𝑑𝑖𝑚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A677759-C346-4561-8900-941A767E8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626" y="2022838"/>
                <a:ext cx="3236490" cy="3745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CCEA3ED-90FC-4A96-A3C1-96BF40FCCB09}"/>
                  </a:ext>
                </a:extLst>
              </p:cNvPr>
              <p:cNvSpPr txBox="1"/>
              <p:nvPr/>
            </p:nvSpPr>
            <p:spPr>
              <a:xfrm>
                <a:off x="4827382" y="3722498"/>
                <a:ext cx="11451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𝑑𝑖𝑚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CCEA3ED-90FC-4A96-A3C1-96BF40FCC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382" y="3722498"/>
                <a:ext cx="114513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49E679-AC37-499C-81F5-E7C1077B2C79}"/>
                  </a:ext>
                </a:extLst>
              </p:cNvPr>
              <p:cNvSpPr txBox="1"/>
              <p:nvPr/>
            </p:nvSpPr>
            <p:spPr>
              <a:xfrm>
                <a:off x="6448075" y="3368935"/>
                <a:ext cx="17316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𝑑𝑖𝑚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49E679-AC37-499C-81F5-E7C1077B2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075" y="3368935"/>
                <a:ext cx="173166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29809541-3EA0-45D2-8096-FDD4ACB52969}"/>
                  </a:ext>
                </a:extLst>
              </p:cNvPr>
              <p:cNvSpPr/>
              <p:nvPr/>
            </p:nvSpPr>
            <p:spPr>
              <a:xfrm>
                <a:off x="6239254" y="4329140"/>
                <a:ext cx="717755" cy="7177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ko-KR" altLang="en-US" sz="1200" dirty="0"/>
                  <a:t> </a:t>
                </a:r>
              </a:p>
            </p:txBody>
          </p:sp>
        </mc:Choice>
        <mc:Fallback xmlns=""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29809541-3EA0-45D2-8096-FDD4ACB529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9254" y="4329140"/>
                <a:ext cx="717755" cy="71775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6B2B9EB7-D6B8-4F16-B000-F9A2A62D1C3A}"/>
              </a:ext>
            </a:extLst>
          </p:cNvPr>
          <p:cNvCxnSpPr>
            <a:cxnSpLocks/>
            <a:stCxn id="21" idx="3"/>
            <a:endCxn id="33" idx="0"/>
          </p:cNvCxnSpPr>
          <p:nvPr/>
        </p:nvCxnSpPr>
        <p:spPr>
          <a:xfrm>
            <a:off x="5789908" y="3617541"/>
            <a:ext cx="808224" cy="711599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2348897B-BA89-49B7-9619-FEDD21DA8C62}"/>
              </a:ext>
            </a:extLst>
          </p:cNvPr>
          <p:cNvSpPr/>
          <p:nvPr/>
        </p:nvSpPr>
        <p:spPr>
          <a:xfrm>
            <a:off x="6294112" y="2757243"/>
            <a:ext cx="568204" cy="5133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+</a:t>
            </a:r>
            <a:endParaRPr lang="ko-KR" altLang="en-US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569632-7BE9-4091-B871-AF98952DA6A7}"/>
              </a:ext>
            </a:extLst>
          </p:cNvPr>
          <p:cNvSpPr txBox="1"/>
          <p:nvPr/>
        </p:nvSpPr>
        <p:spPr>
          <a:xfrm>
            <a:off x="6096000" y="1373501"/>
            <a:ext cx="1900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BroadCasting</a:t>
            </a:r>
            <a:endParaRPr lang="ko-KR" altLang="en-US" sz="2000" b="1" dirty="0"/>
          </a:p>
        </p:txBody>
      </p:sp>
      <p:cxnSp>
        <p:nvCxnSpPr>
          <p:cNvPr id="24" name="연결선: 꺾임 34">
            <a:extLst>
              <a:ext uri="{FF2B5EF4-FFF2-40B4-BE49-F238E27FC236}">
                <a16:creationId xmlns:a16="http://schemas.microsoft.com/office/drawing/2014/main" id="{A94F8138-B70F-42CC-B238-B0179D3A8081}"/>
              </a:ext>
            </a:extLst>
          </p:cNvPr>
          <p:cNvCxnSpPr>
            <a:cxnSpLocks/>
            <a:stCxn id="5" idx="3"/>
            <a:endCxn id="2" idx="7"/>
          </p:cNvCxnSpPr>
          <p:nvPr/>
        </p:nvCxnSpPr>
        <p:spPr>
          <a:xfrm flipH="1">
            <a:off x="6779104" y="1573556"/>
            <a:ext cx="1217446" cy="1258865"/>
          </a:xfrm>
          <a:prstGeom prst="curvedConnector4">
            <a:avLst>
              <a:gd name="adj1" fmla="val -18777"/>
              <a:gd name="adj2" fmla="val 54960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00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7DA8EDB-B240-4863-909E-390CB08C4963}"/>
              </a:ext>
            </a:extLst>
          </p:cNvPr>
          <p:cNvSpPr/>
          <p:nvPr/>
        </p:nvSpPr>
        <p:spPr>
          <a:xfrm>
            <a:off x="1935792" y="2671059"/>
            <a:ext cx="2486527" cy="85023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ysClr val="windowText" lastClr="000000"/>
                </a:solidFill>
              </a:rPr>
              <a:t>Encoder</a:t>
            </a:r>
            <a:endParaRPr lang="ko-KR" altLang="en-US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78AE5EE-7E52-49BE-A76B-B825D3A73C30}"/>
              </a:ext>
            </a:extLst>
          </p:cNvPr>
          <p:cNvSpPr/>
          <p:nvPr/>
        </p:nvSpPr>
        <p:spPr>
          <a:xfrm>
            <a:off x="7301878" y="2667669"/>
            <a:ext cx="2486527" cy="85023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ysClr val="windowText" lastClr="000000"/>
                </a:solidFill>
              </a:rPr>
              <a:t>Decoder</a:t>
            </a:r>
            <a:endParaRPr lang="ko-KR" altLang="en-US" sz="3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9F07383-5608-46E7-A155-4F8C7B08B381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179055" y="3521290"/>
            <a:ext cx="1" cy="7299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08D08F0-B018-4D19-9FED-58CC8A36DE39}"/>
              </a:ext>
            </a:extLst>
          </p:cNvPr>
          <p:cNvCxnSpPr>
            <a:cxnSpLocks/>
            <a:stCxn id="6" idx="0"/>
            <a:endCxn id="31" idx="2"/>
          </p:cNvCxnSpPr>
          <p:nvPr/>
        </p:nvCxnSpPr>
        <p:spPr>
          <a:xfrm flipH="1" flipV="1">
            <a:off x="8545141" y="2206377"/>
            <a:ext cx="1" cy="4612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CCB59892-FD37-49DD-BE29-32CA9E7785C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422319" y="3092785"/>
            <a:ext cx="2879559" cy="339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7B3C760-35A2-4AB7-A233-1DF78FC81FB9}"/>
                  </a:ext>
                </a:extLst>
              </p:cNvPr>
              <p:cNvSpPr txBox="1"/>
              <p:nvPr/>
            </p:nvSpPr>
            <p:spPr>
              <a:xfrm>
                <a:off x="4734013" y="2736916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7B3C760-35A2-4AB7-A233-1DF78FC81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013" y="2736916"/>
                <a:ext cx="41709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7BAFADE8-BEE3-440F-846D-C80E22691FD3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 flipV="1">
            <a:off x="4422319" y="2021711"/>
            <a:ext cx="1399841" cy="1074464"/>
          </a:xfrm>
          <a:prstGeom prst="bentConnector3">
            <a:avLst>
              <a:gd name="adj1" fmla="val 8810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4BC384-803C-4967-BFCE-DB8AA8461982}"/>
                  </a:ext>
                </a:extLst>
              </p:cNvPr>
              <p:cNvSpPr txBox="1"/>
              <p:nvPr/>
            </p:nvSpPr>
            <p:spPr>
              <a:xfrm>
                <a:off x="5822160" y="1837045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𝒁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4BC384-803C-4967-BFCE-DB8AA8461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160" y="1837045"/>
                <a:ext cx="41709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908C056-7E5E-4410-83DB-B8CC19D1142B}"/>
                  </a:ext>
                </a:extLst>
              </p:cNvPr>
              <p:cNvSpPr txBox="1"/>
              <p:nvPr/>
            </p:nvSpPr>
            <p:spPr>
              <a:xfrm>
                <a:off x="2970508" y="4251207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908C056-7E5E-4410-83DB-B8CC19D11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508" y="4251207"/>
                <a:ext cx="4170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4E5090D-7B55-474B-B60D-3BFD2D2F78F8}"/>
                  </a:ext>
                </a:extLst>
              </p:cNvPr>
              <p:cNvSpPr txBox="1"/>
              <p:nvPr/>
            </p:nvSpPr>
            <p:spPr>
              <a:xfrm>
                <a:off x="7950941" y="1837045"/>
                <a:ext cx="11883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𝒅𝒊𝒎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4E5090D-7B55-474B-B60D-3BFD2D2F7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0941" y="1837045"/>
                <a:ext cx="118839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E754024-2361-4C80-B93A-511E13AEBBDB}"/>
                  </a:ext>
                </a:extLst>
              </p:cNvPr>
              <p:cNvSpPr txBox="1"/>
              <p:nvPr/>
            </p:nvSpPr>
            <p:spPr>
              <a:xfrm>
                <a:off x="3693531" y="2313898"/>
                <a:ext cx="1162875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𝑑𝑖𝑚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E754024-2361-4C80-B93A-511E13AEB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531" y="2313898"/>
                <a:ext cx="1162875" cy="3745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CCEA3ED-90FC-4A96-A3C1-96BF40FCCB09}"/>
                  </a:ext>
                </a:extLst>
              </p:cNvPr>
              <p:cNvSpPr txBox="1"/>
              <p:nvPr/>
            </p:nvSpPr>
            <p:spPr>
              <a:xfrm>
                <a:off x="5437376" y="1480485"/>
                <a:ext cx="11451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𝑑𝑖𝑚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CCEA3ED-90FC-4A96-A3C1-96BF40FCC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376" y="1480485"/>
                <a:ext cx="114513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49E679-AC37-499C-81F5-E7C1077B2C79}"/>
                  </a:ext>
                </a:extLst>
              </p:cNvPr>
              <p:cNvSpPr txBox="1"/>
              <p:nvPr/>
            </p:nvSpPr>
            <p:spPr>
              <a:xfrm>
                <a:off x="5716674" y="3189294"/>
                <a:ext cx="17316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𝑑𝑖𝑚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49E679-AC37-499C-81F5-E7C1077B2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6674" y="3189294"/>
                <a:ext cx="173166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29809541-3EA0-45D2-8096-FDD4ACB52969}"/>
                  </a:ext>
                </a:extLst>
              </p:cNvPr>
              <p:cNvSpPr/>
              <p:nvPr/>
            </p:nvSpPr>
            <p:spPr>
              <a:xfrm>
                <a:off x="6868970" y="541415"/>
                <a:ext cx="717755" cy="7177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ko-KR" altLang="en-US" sz="1200" dirty="0"/>
                  <a:t> </a:t>
                </a:r>
              </a:p>
            </p:txBody>
          </p:sp>
        </mc:Choice>
        <mc:Fallback xmlns=""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29809541-3EA0-45D2-8096-FDD4ACB529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970" y="541415"/>
                <a:ext cx="717755" cy="71775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6B2B9EB7-D6B8-4F16-B000-F9A2A62D1C3A}"/>
              </a:ext>
            </a:extLst>
          </p:cNvPr>
          <p:cNvCxnSpPr>
            <a:cxnSpLocks/>
            <a:stCxn id="21" idx="3"/>
            <a:endCxn id="33" idx="0"/>
          </p:cNvCxnSpPr>
          <p:nvPr/>
        </p:nvCxnSpPr>
        <p:spPr>
          <a:xfrm flipV="1">
            <a:off x="6239254" y="541415"/>
            <a:ext cx="988594" cy="1480296"/>
          </a:xfrm>
          <a:prstGeom prst="curvedConnector4">
            <a:avLst>
              <a:gd name="adj1" fmla="val 31849"/>
              <a:gd name="adj2" fmla="val 11544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9D63247-BD9D-432C-982B-C5E1D304DAB8}"/>
              </a:ext>
            </a:extLst>
          </p:cNvPr>
          <p:cNvCxnSpPr>
            <a:cxnSpLocks/>
            <a:stCxn id="21" idx="3"/>
            <a:endCxn id="31" idx="1"/>
          </p:cNvCxnSpPr>
          <p:nvPr/>
        </p:nvCxnSpPr>
        <p:spPr>
          <a:xfrm>
            <a:off x="6239254" y="2021711"/>
            <a:ext cx="171168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479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4BF6A822-BBF6-4D03-97E4-97285C34CC9A}"/>
                  </a:ext>
                </a:extLst>
              </p:cNvPr>
              <p:cNvSpPr/>
              <p:nvPr/>
            </p:nvSpPr>
            <p:spPr>
              <a:xfrm>
                <a:off x="1935792" y="2671059"/>
                <a:ext cx="2486527" cy="850231"/>
              </a:xfrm>
              <a:prstGeom prst="round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3600" b="1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𝑬𝒏𝒄𝒐𝒅𝒆𝒓</m:t>
                    </m:r>
                  </m:oMath>
                </a14:m>
                <a:r>
                  <a:rPr lang="ko-KR" altLang="en-US" sz="3600" b="1" dirty="0">
                    <a:solidFill>
                      <a:sysClr val="windowText" lastClr="0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4BF6A822-BBF6-4D03-97E4-97285C34C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792" y="2671059"/>
                <a:ext cx="2486527" cy="85023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D9695D35-E549-415C-9356-A9C80894A1AA}"/>
                  </a:ext>
                </a:extLst>
              </p:cNvPr>
              <p:cNvSpPr/>
              <p:nvPr/>
            </p:nvSpPr>
            <p:spPr>
              <a:xfrm>
                <a:off x="7301878" y="3184404"/>
                <a:ext cx="2486527" cy="850231"/>
              </a:xfrm>
              <a:prstGeom prst="round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3600" b="1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𝑫𝒆𝒄𝒐𝒅𝒆𝒓</m:t>
                    </m:r>
                  </m:oMath>
                </a14:m>
                <a:r>
                  <a:rPr lang="ko-KR" altLang="en-US" sz="3600" b="1" dirty="0">
                    <a:solidFill>
                      <a:sysClr val="windowText" lastClr="0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D9695D35-E549-415C-9356-A9C80894A1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1878" y="3184404"/>
                <a:ext cx="2486527" cy="85023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3F2D847-0940-407B-84DC-1C1B4B3E11A2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3179055" y="3521290"/>
            <a:ext cx="1" cy="72991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8507599-6126-4B5B-AB31-0BC030D399C6}"/>
              </a:ext>
            </a:extLst>
          </p:cNvPr>
          <p:cNvCxnSpPr>
            <a:cxnSpLocks/>
            <a:stCxn id="27" idx="0"/>
            <a:endCxn id="38" idx="2"/>
          </p:cNvCxnSpPr>
          <p:nvPr/>
        </p:nvCxnSpPr>
        <p:spPr>
          <a:xfrm flipH="1" flipV="1">
            <a:off x="8545141" y="2100730"/>
            <a:ext cx="1" cy="10836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639F1AA8-DC29-4959-AF41-398A554909FB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4422319" y="2470533"/>
            <a:ext cx="946485" cy="625642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D06B714-0A36-45FD-86FA-B9363587EB7C}"/>
                  </a:ext>
                </a:extLst>
              </p:cNvPr>
              <p:cNvSpPr txBox="1"/>
              <p:nvPr/>
            </p:nvSpPr>
            <p:spPr>
              <a:xfrm>
                <a:off x="4410288" y="2734861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D06B714-0A36-45FD-86FA-B9363587E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288" y="2734861"/>
                <a:ext cx="4170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D46EBD0-2331-4D62-B81A-E50AE0B8BA32}"/>
                  </a:ext>
                </a:extLst>
              </p:cNvPr>
              <p:cNvSpPr txBox="1"/>
              <p:nvPr/>
            </p:nvSpPr>
            <p:spPr>
              <a:xfrm>
                <a:off x="5368804" y="2285867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𝒁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D46EBD0-2331-4D62-B81A-E50AE0B8B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804" y="2285867"/>
                <a:ext cx="41709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2F92F943-0FAB-4F81-BB5A-A310208A6300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4422319" y="3096175"/>
            <a:ext cx="946485" cy="553452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B84D9C2-2F8A-4854-B7B3-054B55ADAA3D}"/>
                  </a:ext>
                </a:extLst>
              </p:cNvPr>
              <p:cNvSpPr txBox="1"/>
              <p:nvPr/>
            </p:nvSpPr>
            <p:spPr>
              <a:xfrm>
                <a:off x="5372814" y="3432875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B84D9C2-2F8A-4854-B7B3-054B55ADA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814" y="3432875"/>
                <a:ext cx="41709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026E128-6E63-42A4-AE69-D306A1FB5CE8}"/>
                  </a:ext>
                </a:extLst>
              </p:cNvPr>
              <p:cNvSpPr txBox="1"/>
              <p:nvPr/>
            </p:nvSpPr>
            <p:spPr>
              <a:xfrm>
                <a:off x="2970508" y="4251207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026E128-6E63-42A4-AE69-D306A1FB5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508" y="4251207"/>
                <a:ext cx="41709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1B9A01A-F1D9-4C81-AD27-F3D809746D50}"/>
                  </a:ext>
                </a:extLst>
              </p:cNvPr>
              <p:cNvSpPr txBox="1"/>
              <p:nvPr/>
            </p:nvSpPr>
            <p:spPr>
              <a:xfrm>
                <a:off x="8336594" y="1731398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1B9A01A-F1D9-4C81-AD27-F3D809746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6594" y="1731398"/>
                <a:ext cx="41709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641CB55-75D6-4A61-961B-C554E1643265}"/>
                  </a:ext>
                </a:extLst>
              </p:cNvPr>
              <p:cNvSpPr txBox="1"/>
              <p:nvPr/>
            </p:nvSpPr>
            <p:spPr>
              <a:xfrm>
                <a:off x="4616413" y="2972958"/>
                <a:ext cx="116287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𝑑𝑖𝑚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641CB55-75D6-4A61-961B-C554E1643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413" y="2972958"/>
                <a:ext cx="1162875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7003BE3-FBC6-4194-9580-92F30478E56A}"/>
                  </a:ext>
                </a:extLst>
              </p:cNvPr>
              <p:cNvSpPr txBox="1"/>
              <p:nvPr/>
            </p:nvSpPr>
            <p:spPr>
              <a:xfrm>
                <a:off x="4041325" y="2544042"/>
                <a:ext cx="323649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1×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𝑑𝑖𝑚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7003BE3-FBC6-4194-9580-92F30478E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325" y="2544042"/>
                <a:ext cx="3236490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0477982-7026-4060-B841-26033D52A3A9}"/>
                  </a:ext>
                </a:extLst>
              </p:cNvPr>
              <p:cNvSpPr txBox="1"/>
              <p:nvPr/>
            </p:nvSpPr>
            <p:spPr>
              <a:xfrm>
                <a:off x="4856406" y="3649627"/>
                <a:ext cx="114513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𝑑𝑖𝑚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0477982-7026-4060-B841-26033D52A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6406" y="3649627"/>
                <a:ext cx="1145132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F76520F-4CC5-4613-B674-4BAD43D475CF}"/>
                  </a:ext>
                </a:extLst>
              </p:cNvPr>
              <p:cNvSpPr txBox="1"/>
              <p:nvPr/>
            </p:nvSpPr>
            <p:spPr>
              <a:xfrm>
                <a:off x="6436044" y="2771056"/>
                <a:ext cx="17316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1×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𝑑𝑖𝑚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F76520F-4CC5-4613-B674-4BAD43D47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6044" y="2771056"/>
                <a:ext cx="1731668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415F5994-32BC-48A9-83E5-77869210844C}"/>
                  </a:ext>
                </a:extLst>
              </p:cNvPr>
              <p:cNvSpPr/>
              <p:nvPr/>
            </p:nvSpPr>
            <p:spPr>
              <a:xfrm>
                <a:off x="6187015" y="1178983"/>
                <a:ext cx="717755" cy="71775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ko-KR" altLang="en-US" sz="1200" dirty="0"/>
                  <a:t> </a:t>
                </a:r>
              </a:p>
            </p:txBody>
          </p:sp>
        </mc:Choice>
        <mc:Fallback xmlns=""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415F5994-32BC-48A9-83E5-7786921084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015" y="1178983"/>
                <a:ext cx="717755" cy="71775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연결선: 꺾임 34">
            <a:extLst>
              <a:ext uri="{FF2B5EF4-FFF2-40B4-BE49-F238E27FC236}">
                <a16:creationId xmlns:a16="http://schemas.microsoft.com/office/drawing/2014/main" id="{6CFBF38A-9E02-4974-B3A1-686C9AE91FA5}"/>
              </a:ext>
            </a:extLst>
          </p:cNvPr>
          <p:cNvCxnSpPr>
            <a:cxnSpLocks/>
            <a:stCxn id="32" idx="3"/>
            <a:endCxn id="43" idx="4"/>
          </p:cNvCxnSpPr>
          <p:nvPr/>
        </p:nvCxnSpPr>
        <p:spPr>
          <a:xfrm flipV="1">
            <a:off x="5785898" y="1896738"/>
            <a:ext cx="759995" cy="573795"/>
          </a:xfrm>
          <a:prstGeom prst="curved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34">
            <a:extLst>
              <a:ext uri="{FF2B5EF4-FFF2-40B4-BE49-F238E27FC236}">
                <a16:creationId xmlns:a16="http://schemas.microsoft.com/office/drawing/2014/main" id="{FE210C52-34F6-4CE3-80AB-0DDCABB7F572}"/>
              </a:ext>
            </a:extLst>
          </p:cNvPr>
          <p:cNvCxnSpPr>
            <a:cxnSpLocks/>
            <a:stCxn id="74" idx="0"/>
            <a:endCxn id="43" idx="4"/>
          </p:cNvCxnSpPr>
          <p:nvPr/>
        </p:nvCxnSpPr>
        <p:spPr>
          <a:xfrm rot="16200000" flipV="1">
            <a:off x="6588952" y="1853679"/>
            <a:ext cx="645804" cy="73192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F454CAD3-0C81-4E36-92BA-723B965CF42C}"/>
              </a:ext>
            </a:extLst>
          </p:cNvPr>
          <p:cNvCxnSpPr>
            <a:cxnSpLocks/>
            <a:stCxn id="34" idx="3"/>
            <a:endCxn id="27" idx="1"/>
          </p:cNvCxnSpPr>
          <p:nvPr/>
        </p:nvCxnSpPr>
        <p:spPr>
          <a:xfrm flipV="1">
            <a:off x="5789908" y="3609520"/>
            <a:ext cx="1511970" cy="80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D47A6CA-137F-4593-B1C8-8E51D3F309B8}"/>
                  </a:ext>
                </a:extLst>
              </p:cNvPr>
              <p:cNvSpPr txBox="1"/>
              <p:nvPr/>
            </p:nvSpPr>
            <p:spPr>
              <a:xfrm>
                <a:off x="7069268" y="2542542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𝒁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D47A6CA-137F-4593-B1C8-8E51D3F30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268" y="2542542"/>
                <a:ext cx="41709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B75779F-D086-4AFD-9D96-8EF427629B9D}"/>
              </a:ext>
            </a:extLst>
          </p:cNvPr>
          <p:cNvCxnSpPr>
            <a:cxnSpLocks/>
            <a:stCxn id="27" idx="0"/>
            <a:endCxn id="74" idx="3"/>
          </p:cNvCxnSpPr>
          <p:nvPr/>
        </p:nvCxnSpPr>
        <p:spPr>
          <a:xfrm rot="16200000" flipV="1">
            <a:off x="7787154" y="2426416"/>
            <a:ext cx="457196" cy="105878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340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7DA8EDB-B240-4863-909E-390CB08C4963}"/>
              </a:ext>
            </a:extLst>
          </p:cNvPr>
          <p:cNvSpPr/>
          <p:nvPr/>
        </p:nvSpPr>
        <p:spPr>
          <a:xfrm>
            <a:off x="2013283" y="2651145"/>
            <a:ext cx="2486527" cy="85023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ysClr val="windowText" lastClr="000000"/>
                </a:solidFill>
              </a:rPr>
              <a:t>Encoder</a:t>
            </a:r>
            <a:endParaRPr lang="ko-KR" altLang="en-US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78AE5EE-7E52-49BE-A76B-B825D3A73C30}"/>
              </a:ext>
            </a:extLst>
          </p:cNvPr>
          <p:cNvSpPr/>
          <p:nvPr/>
        </p:nvSpPr>
        <p:spPr>
          <a:xfrm>
            <a:off x="6689558" y="2651145"/>
            <a:ext cx="2486527" cy="85023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ysClr val="windowText" lastClr="000000"/>
                </a:solidFill>
              </a:rPr>
              <a:t>Decoder</a:t>
            </a:r>
            <a:endParaRPr lang="ko-KR" altLang="en-US" sz="3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9F07383-5608-46E7-A155-4F8C7B08B381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256546" y="3501376"/>
            <a:ext cx="1" cy="7299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08D08F0-B018-4D19-9FED-58CC8A36DE39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7932821" y="1993606"/>
            <a:ext cx="1" cy="6575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908C056-7E5E-4410-83DB-B8CC19D1142B}"/>
                  </a:ext>
                </a:extLst>
              </p:cNvPr>
              <p:cNvSpPr txBox="1"/>
              <p:nvPr/>
            </p:nvSpPr>
            <p:spPr>
              <a:xfrm>
                <a:off x="3047999" y="4231293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908C056-7E5E-4410-83DB-B8CC19D11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9" y="4231293"/>
                <a:ext cx="41709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4E5090D-7B55-474B-B60D-3BFD2D2F78F8}"/>
                  </a:ext>
                </a:extLst>
              </p:cNvPr>
              <p:cNvSpPr txBox="1"/>
              <p:nvPr/>
            </p:nvSpPr>
            <p:spPr>
              <a:xfrm>
                <a:off x="7724274" y="1551898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4E5090D-7B55-474B-B60D-3BFD2D2F7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4274" y="1551898"/>
                <a:ext cx="41709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DB27DA4-61CC-45B2-BCEF-4627F1F45D41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499810" y="3076261"/>
            <a:ext cx="218974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3AAE544-EE9F-42AC-8246-AC01273D8D30}"/>
              </a:ext>
            </a:extLst>
          </p:cNvPr>
          <p:cNvSpPr txBox="1"/>
          <p:nvPr/>
        </p:nvSpPr>
        <p:spPr>
          <a:xfrm>
            <a:off x="2898183" y="446351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Hello I like you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B81790-E97C-4F61-B4C5-0A498ECF4043}"/>
              </a:ext>
            </a:extLst>
          </p:cNvPr>
          <p:cNvSpPr txBox="1"/>
          <p:nvPr/>
        </p:nvSpPr>
        <p:spPr>
          <a:xfrm>
            <a:off x="5122190" y="3098393"/>
            <a:ext cx="206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Hello you like me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F2AEB3F-72C1-4FF6-9D26-9CFE8CC053A6}"/>
              </a:ext>
            </a:extLst>
          </p:cNvPr>
          <p:cNvCxnSpPr>
            <a:cxnSpLocks/>
            <a:stCxn id="30" idx="0"/>
            <a:endCxn id="31" idx="1"/>
          </p:cNvCxnSpPr>
          <p:nvPr/>
        </p:nvCxnSpPr>
        <p:spPr>
          <a:xfrm flipV="1">
            <a:off x="3256546" y="1736564"/>
            <a:ext cx="4467728" cy="249472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238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457</Words>
  <Application>Microsoft Office PowerPoint</Application>
  <PresentationFormat>와이드스크린</PresentationFormat>
  <Paragraphs>166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박범진</dc:creator>
  <cp:lastModifiedBy>박범진</cp:lastModifiedBy>
  <cp:revision>27</cp:revision>
  <dcterms:created xsi:type="dcterms:W3CDTF">2020-12-15T10:13:01Z</dcterms:created>
  <dcterms:modified xsi:type="dcterms:W3CDTF">2021-01-04T10:01:16Z</dcterms:modified>
</cp:coreProperties>
</file>