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9" r:id="rId9"/>
    <p:sldId id="263" r:id="rId10"/>
    <p:sldId id="268" r:id="rId11"/>
    <p:sldId id="262" r:id="rId12"/>
    <p:sldId id="266" r:id="rId13"/>
    <p:sldId id="270" r:id="rId14"/>
    <p:sldId id="271" r:id="rId15"/>
    <p:sldId id="264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170E3-A8F8-4AD4-90E5-AED43E1F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47E89-C8B1-4647-8317-88D42F68E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5DDBC-C986-4AA6-B837-50464382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0FCBC-B7B1-4991-87C3-C12C5FD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58937-7F5D-417C-B87A-91135889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2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9910-8332-4FCD-AC93-55560646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A262-B5A6-46C3-BEE1-34E73F5D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D8F45-03A0-4D24-AC85-FB04BFAF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7EA1C-F7A1-4167-9BED-90EF18EF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08B6B-FD4D-43D1-B14B-810E6794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9CC090-4F77-4812-9F32-36EF572E5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6DC74-9E05-412A-831D-94ED252D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0B9C6-69C0-4CDF-BD55-902C030B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12B8B-4305-4396-9107-73A70A17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A00D3-C600-4B9D-818A-3D924716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1707-2207-435E-8599-0C63B8A9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47AB5-FB8E-43F4-AEFD-D0868E6A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B5FED-B28C-4C8C-A302-025D3399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DDC63-246C-476F-AA64-06F05642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13E88-C67B-4817-83EF-0A2412D3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4EAB8-73E4-4C6C-A06B-4E1C622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69992-0A30-4F06-AC2E-C91B457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A3EC-24F8-4C03-B869-4D826F96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DC8C2-BF23-4E15-BC6B-F1DA3759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2D8B-6920-47CE-A0F9-DB1BC4CA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5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D10EC-147A-463D-974F-754CCC6A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D7267-E5AA-432F-8103-5B3BB42F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96DC6-7F08-4C0D-830A-BB5DE5DF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43E49-6499-4E7E-AD9C-267EC7D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DDDB1-F0BB-4F45-B414-A7E278E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FB470-64F1-4760-8DCD-AA225368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ED776-3931-48B2-88BA-67FAD6DB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13E87-B717-477C-99A6-238A9569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F28FD-2C39-4A19-8F02-8BC6ECE5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FCD8C-FA67-4F4C-869F-B9A6F952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069924-DE7F-4CB2-8356-EDF75058D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08015-C126-4F8F-80E9-00622892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61CE6-52F8-455B-B1FB-4289BE0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A4E826-B8DF-4592-8207-A6D2F1CA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80AB-A2E1-4545-B7E2-D56C539E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BE5D8-C592-4CA4-8CF9-C3AC1B8A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5A2F6-D6B0-45D3-8A78-6F1E4E57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D7CB9-D715-4727-8460-D84C2E24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2BE6A-6159-4E84-887C-AC049139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3D498-8069-4975-B5C1-2AD94513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168687-5371-4421-96B6-1A3FDE98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45C37-09EF-488D-ADD4-DD54786A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18D36-1481-4BB6-A2EF-73455E22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8F9B1-A7CC-4E66-9AEC-35B4C3C9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8674-326B-4413-9B98-EDC850B6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29DD5-E9B6-4C44-B066-3C5B22B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A70A1-EBCE-42D5-8396-DA98FF77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3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FF2A-BB4C-4551-B2E6-BF862EFD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C8D76-D486-47FE-93BF-570C0F56F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8067B-002E-4F1C-B418-72BAD463C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D2141-D3BF-4A06-A024-ECF2429C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87D8C-D940-4608-865A-6BC9F16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1ACCC-C3E5-415A-8EE3-51E4CD4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1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8C3779-4D19-493A-9E07-196A89C2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3BCA7-B10A-4645-8E84-25EA9589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D68ED-14E4-45B0-82C5-2518E8ABC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F31F-D646-4B4D-8BD4-04E24DAB732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ED037-4953-4FFF-8449-D959ED6BF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F495A-3F40-455D-A0E4-D133DC4D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8.png"/><Relationship Id="rId21" Type="http://schemas.openxmlformats.org/officeDocument/2006/relationships/image" Target="../media/image49.png"/><Relationship Id="rId7" Type="http://schemas.openxmlformats.org/officeDocument/2006/relationships/image" Target="../media/image400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11" Type="http://schemas.openxmlformats.org/officeDocument/2006/relationships/image" Target="../media/image8.png"/><Relationship Id="rId5" Type="http://schemas.openxmlformats.org/officeDocument/2006/relationships/image" Target="../media/image390.png"/><Relationship Id="rId15" Type="http://schemas.openxmlformats.org/officeDocument/2006/relationships/image" Target="../media/image43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8.png"/><Relationship Id="rId21" Type="http://schemas.openxmlformats.org/officeDocument/2006/relationships/image" Target="../media/image52.png"/><Relationship Id="rId7" Type="http://schemas.openxmlformats.org/officeDocument/2006/relationships/image" Target="../media/image400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8.png"/><Relationship Id="rId5" Type="http://schemas.openxmlformats.org/officeDocument/2006/relationships/image" Target="../media/image51.png"/><Relationship Id="rId15" Type="http://schemas.openxmlformats.org/officeDocument/2006/relationships/image" Target="../media/image43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42.png"/><Relationship Id="rId2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9.sv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9.sv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7.pn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0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0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7.sv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95EC-3A4E-4C4B-B258-99EDC9A8A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Transformer </a:t>
            </a:r>
            <a:br>
              <a:rPr lang="en-US" altLang="ko-KR" dirty="0"/>
            </a:br>
            <a:r>
              <a:rPr lang="en-US" altLang="ko-KR" dirty="0"/>
              <a:t>Text Summarization </a:t>
            </a:r>
            <a:br>
              <a:rPr lang="en-US" altLang="ko-KR" dirty="0"/>
            </a:br>
            <a:r>
              <a:rPr lang="en-US" altLang="ko-KR" dirty="0"/>
              <a:t>with CVAE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F12036-4E1D-4903-A8FE-595B0657C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94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45095" y="53478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E447AA-D1D5-42A2-92AA-194C24E0BC64}"/>
              </a:ext>
            </a:extLst>
          </p:cNvPr>
          <p:cNvCxnSpPr>
            <a:cxnSpLocks/>
          </p:cNvCxnSpPr>
          <p:nvPr/>
        </p:nvCxnSpPr>
        <p:spPr>
          <a:xfrm flipV="1">
            <a:off x="393082" y="2761801"/>
            <a:ext cx="4291213" cy="5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8ABE4C0-EB13-45D6-82AE-6889B5530A2A}"/>
              </a:ext>
            </a:extLst>
          </p:cNvPr>
          <p:cNvSpPr/>
          <p:nvPr/>
        </p:nvSpPr>
        <p:spPr>
          <a:xfrm>
            <a:off x="754030" y="1692442"/>
            <a:ext cx="3609423" cy="938238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CB9BD-A928-40CE-9EBE-248F42F01C1C}"/>
              </a:ext>
            </a:extLst>
          </p:cNvPr>
          <p:cNvSpPr txBox="1"/>
          <p:nvPr/>
        </p:nvSpPr>
        <p:spPr>
          <a:xfrm>
            <a:off x="4818949" y="2573771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EC8FD2-4524-4FA4-83A1-54F5C0020E8B}"/>
              </a:ext>
            </a:extLst>
          </p:cNvPr>
          <p:cNvCxnSpPr>
            <a:cxnSpLocks/>
          </p:cNvCxnSpPr>
          <p:nvPr/>
        </p:nvCxnSpPr>
        <p:spPr>
          <a:xfrm>
            <a:off x="87932" y="5724512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86E88A1-7D89-4697-B74A-12C5FA99AB5B}"/>
              </a:ext>
            </a:extLst>
          </p:cNvPr>
          <p:cNvSpPr/>
          <p:nvPr/>
        </p:nvSpPr>
        <p:spPr>
          <a:xfrm>
            <a:off x="382105" y="4921286"/>
            <a:ext cx="1661511" cy="631472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/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802A6F-FF3B-43F0-ACB4-39E72D8E34ED}"/>
              </a:ext>
            </a:extLst>
          </p:cNvPr>
          <p:cNvCxnSpPr>
            <a:cxnSpLocks/>
          </p:cNvCxnSpPr>
          <p:nvPr/>
        </p:nvCxnSpPr>
        <p:spPr>
          <a:xfrm>
            <a:off x="3351396" y="5740788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F5D9488-E705-48E3-A6FC-F734FFB56B2A}"/>
              </a:ext>
            </a:extLst>
          </p:cNvPr>
          <p:cNvSpPr/>
          <p:nvPr/>
        </p:nvSpPr>
        <p:spPr>
          <a:xfrm>
            <a:off x="3604306" y="4931319"/>
            <a:ext cx="1661511" cy="646331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39BDB2-E685-4D2E-A924-CF6ECE7272FF}"/>
              </a:ext>
            </a:extLst>
          </p:cNvPr>
          <p:cNvSpPr/>
          <p:nvPr/>
        </p:nvSpPr>
        <p:spPr>
          <a:xfrm rot="2504746">
            <a:off x="1481505" y="2973197"/>
            <a:ext cx="417094" cy="118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63EDB40-FD43-470E-8E8A-99D717A47247}"/>
              </a:ext>
            </a:extLst>
          </p:cNvPr>
          <p:cNvSpPr/>
          <p:nvPr/>
        </p:nvSpPr>
        <p:spPr>
          <a:xfrm rot="19280116">
            <a:off x="3271863" y="2964487"/>
            <a:ext cx="417094" cy="134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/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5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9786C0-85B7-41D1-B064-E2540699B81D}"/>
              </a:ext>
            </a:extLst>
          </p:cNvPr>
          <p:cNvSpPr txBox="1"/>
          <p:nvPr/>
        </p:nvSpPr>
        <p:spPr>
          <a:xfrm>
            <a:off x="4064118" y="3450394"/>
            <a:ext cx="166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few words in X</a:t>
            </a:r>
            <a:endParaRPr lang="ko-KR" altLang="en-US" b="1" dirty="0"/>
          </a:p>
        </p:txBody>
      </p:sp>
      <p:pic>
        <p:nvPicPr>
          <p:cNvPr id="55" name="그래픽 54" descr="문서 윤곽선">
            <a:extLst>
              <a:ext uri="{FF2B5EF4-FFF2-40B4-BE49-F238E27FC236}">
                <a16:creationId xmlns:a16="http://schemas.microsoft.com/office/drawing/2014/main" id="{C9B14346-2C34-4873-A06E-A7505ED5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AC85A2C9-FB7A-4C29-927B-3F71478D6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457" y="3840242"/>
            <a:ext cx="1744980" cy="174498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6565E4-02B0-4A86-9B66-86D01C7EDC05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2C3D8D-65F1-4BDD-8ED3-AD0E490AE6EC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A2CCB-05C9-499C-AA74-30DDA58D840D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/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A83DD257-8C78-4BE3-A55E-25A01E21CADC}"/>
              </a:ext>
            </a:extLst>
          </p:cNvPr>
          <p:cNvCxnSpPr>
            <a:stCxn id="61" idx="3"/>
            <a:endCxn id="60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29">
            <a:extLst>
              <a:ext uri="{FF2B5EF4-FFF2-40B4-BE49-F238E27FC236}">
                <a16:creationId xmlns:a16="http://schemas.microsoft.com/office/drawing/2014/main" id="{685E9CA0-A31B-47EA-B569-31B3597ADE62}"/>
              </a:ext>
            </a:extLst>
          </p:cNvPr>
          <p:cNvCxnSpPr>
            <a:cxnSpLocks/>
            <a:stCxn id="62" idx="3"/>
            <a:endCxn id="56" idx="0"/>
          </p:cNvCxnSpPr>
          <p:nvPr/>
        </p:nvCxnSpPr>
        <p:spPr>
          <a:xfrm>
            <a:off x="8526781" y="3248642"/>
            <a:ext cx="1777166" cy="5916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FEA1D8B-8803-4CA8-92ED-BA56BB3CFF74}"/>
              </a:ext>
            </a:extLst>
          </p:cNvPr>
          <p:cNvSpPr txBox="1"/>
          <p:nvPr/>
        </p:nvSpPr>
        <p:spPr>
          <a:xfrm>
            <a:off x="1222364" y="350655"/>
            <a:ext cx="272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Intuition1</a:t>
            </a:r>
            <a:br>
              <a:rPr lang="en-US" altLang="ko-KR" sz="2400" b="1" dirty="0"/>
            </a:br>
            <a:r>
              <a:rPr lang="en-US" altLang="ko-KR" sz="2400" b="1" dirty="0"/>
              <a:t>(Not Tested Yet)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7DB967-D8AA-418D-B67C-818A1AC1AC58}"/>
              </a:ext>
            </a:extLst>
          </p:cNvPr>
          <p:cNvSpPr txBox="1"/>
          <p:nvPr/>
        </p:nvSpPr>
        <p:spPr>
          <a:xfrm>
            <a:off x="7867651" y="291861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Intuition2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3302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58253" y="3997131"/>
              <a:ext cx="634040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212" y="3535286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12" y="3535286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2471" y="3221704"/>
            <a:ext cx="435462" cy="191702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137" idx="0"/>
            <a:endCxn id="107" idx="2"/>
          </p:cNvCxnSpPr>
          <p:nvPr/>
        </p:nvCxnSpPr>
        <p:spPr>
          <a:xfrm rot="16200000" flipH="1" flipV="1">
            <a:off x="8240320" y="2626853"/>
            <a:ext cx="185402" cy="760529"/>
          </a:xfrm>
          <a:prstGeom prst="curvedConnector5">
            <a:avLst>
              <a:gd name="adj1" fmla="val -123300"/>
              <a:gd name="adj2" fmla="val 56366"/>
              <a:gd name="adj3" fmla="val 2233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90285" y="3720202"/>
            <a:ext cx="576703" cy="80989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137" idx="3"/>
            <a:endCxn id="138" idx="2"/>
          </p:cNvCxnSpPr>
          <p:nvPr/>
        </p:nvCxnSpPr>
        <p:spPr>
          <a:xfrm>
            <a:off x="8956423" y="3078920"/>
            <a:ext cx="566385" cy="5933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522808" y="3507792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>
            <a:off x="9844359" y="3672295"/>
            <a:ext cx="330249" cy="5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16200000" flipV="1">
            <a:off x="8321483" y="3861295"/>
            <a:ext cx="558983" cy="5454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1BB58B5-B27C-48A0-B075-E704F6C2E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226" y="1644717"/>
            <a:ext cx="1744980" cy="1744980"/>
          </a:xfrm>
          <a:prstGeom prst="rect">
            <a:avLst/>
          </a:prstGeom>
        </p:spPr>
      </p:pic>
      <p:pic>
        <p:nvPicPr>
          <p:cNvPr id="93" name="그래픽 92" descr="문서 윤곽선">
            <a:extLst>
              <a:ext uri="{FF2B5EF4-FFF2-40B4-BE49-F238E27FC236}">
                <a16:creationId xmlns:a16="http://schemas.microsoft.com/office/drawing/2014/main" id="{C4865D66-DF7D-4014-9031-3EAF3FBD8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2446" y="4183853"/>
            <a:ext cx="1744980" cy="1744980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21C4E-1208-41B9-BDDD-166042C4B2B5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88226" y="2517207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41750ED-C91B-46D3-AEE2-CAE93990FF39}"/>
              </a:ext>
            </a:extLst>
          </p:cNvPr>
          <p:cNvSpPr txBox="1"/>
          <p:nvPr/>
        </p:nvSpPr>
        <p:spPr>
          <a:xfrm>
            <a:off x="284811" y="1899793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CEA4F7-9CB9-4E7B-9AFD-3B646A3555EA}"/>
              </a:ext>
            </a:extLst>
          </p:cNvPr>
          <p:cNvSpPr txBox="1"/>
          <p:nvPr/>
        </p:nvSpPr>
        <p:spPr>
          <a:xfrm>
            <a:off x="256414" y="2787758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/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/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/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연결선: 꺾임 29">
            <a:extLst>
              <a:ext uri="{FF2B5EF4-FFF2-40B4-BE49-F238E27FC236}">
                <a16:creationId xmlns:a16="http://schemas.microsoft.com/office/drawing/2014/main" id="{78FD2D4F-01C7-453D-8934-ABBB1C5B7D91}"/>
              </a:ext>
            </a:extLst>
          </p:cNvPr>
          <p:cNvCxnSpPr>
            <a:cxnSpLocks/>
            <a:stCxn id="100" idx="3"/>
            <a:endCxn id="113" idx="2"/>
          </p:cNvCxnSpPr>
          <p:nvPr/>
        </p:nvCxnSpPr>
        <p:spPr>
          <a:xfrm>
            <a:off x="2146466" y="2235193"/>
            <a:ext cx="236874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/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/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5F03B271-FEFA-4BCC-B3E9-C4B1EA2C18B5}"/>
              </a:ext>
            </a:extLst>
          </p:cNvPr>
          <p:cNvSpPr txBox="1"/>
          <p:nvPr/>
        </p:nvSpPr>
        <p:spPr>
          <a:xfrm>
            <a:off x="1835630" y="499090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/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연결선: 꺾임 29">
            <a:extLst>
              <a:ext uri="{FF2B5EF4-FFF2-40B4-BE49-F238E27FC236}">
                <a16:creationId xmlns:a16="http://schemas.microsoft.com/office/drawing/2014/main" id="{6E8315E1-D85B-4D10-AA3D-67C8F023EF49}"/>
              </a:ext>
            </a:extLst>
          </p:cNvPr>
          <p:cNvCxnSpPr>
            <a:cxnSpLocks/>
            <a:stCxn id="100" idx="3"/>
            <a:endCxn id="99" idx="3"/>
          </p:cNvCxnSpPr>
          <p:nvPr/>
        </p:nvCxnSpPr>
        <p:spPr>
          <a:xfrm>
            <a:off x="2146466" y="2235193"/>
            <a:ext cx="12700" cy="684460"/>
          </a:xfrm>
          <a:prstGeom prst="curvedConnector3">
            <a:avLst>
              <a:gd name="adj1" fmla="val 6978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/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연결선: 꺾임 29">
            <a:extLst>
              <a:ext uri="{FF2B5EF4-FFF2-40B4-BE49-F238E27FC236}">
                <a16:creationId xmlns:a16="http://schemas.microsoft.com/office/drawing/2014/main" id="{0E46CE5E-61AF-48E5-A30E-08DF33895D37}"/>
              </a:ext>
            </a:extLst>
          </p:cNvPr>
          <p:cNvCxnSpPr>
            <a:cxnSpLocks/>
            <a:stCxn id="101" idx="3"/>
            <a:endCxn id="126" idx="0"/>
          </p:cNvCxnSpPr>
          <p:nvPr/>
        </p:nvCxnSpPr>
        <p:spPr>
          <a:xfrm>
            <a:off x="2172084" y="3507792"/>
            <a:ext cx="2466482" cy="24144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/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연결선: 꺾임 15">
            <a:extLst>
              <a:ext uri="{FF2B5EF4-FFF2-40B4-BE49-F238E27FC236}">
                <a16:creationId xmlns:a16="http://schemas.microsoft.com/office/drawing/2014/main" id="{07506B37-6D8C-4D56-B66A-464058BBEE6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1390252" y="4177853"/>
            <a:ext cx="1625107" cy="808203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5">
            <a:extLst>
              <a:ext uri="{FF2B5EF4-FFF2-40B4-BE49-F238E27FC236}">
                <a16:creationId xmlns:a16="http://schemas.microsoft.com/office/drawing/2014/main" id="{B4FE061B-18BF-4F52-9361-480AE7C49812}"/>
              </a:ext>
            </a:extLst>
          </p:cNvPr>
          <p:cNvCxnSpPr>
            <a:cxnSpLocks/>
            <a:stCxn id="126" idx="2"/>
            <a:endCxn id="128" idx="4"/>
          </p:cNvCxnSpPr>
          <p:nvPr/>
        </p:nvCxnSpPr>
        <p:spPr>
          <a:xfrm rot="5400000" flipH="1">
            <a:off x="3349593" y="5156508"/>
            <a:ext cx="546287" cy="2031659"/>
          </a:xfrm>
          <a:prstGeom prst="curvedConnector3">
            <a:avLst>
              <a:gd name="adj1" fmla="val -41846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29">
            <a:extLst>
              <a:ext uri="{FF2B5EF4-FFF2-40B4-BE49-F238E27FC236}">
                <a16:creationId xmlns:a16="http://schemas.microsoft.com/office/drawing/2014/main" id="{C3F04E98-6B98-47DA-BE25-4A350BEEBC9A}"/>
              </a:ext>
            </a:extLst>
          </p:cNvPr>
          <p:cNvCxnSpPr>
            <a:cxnSpLocks/>
            <a:stCxn id="128" idx="6"/>
            <a:endCxn id="126" idx="1"/>
          </p:cNvCxnSpPr>
          <p:nvPr/>
        </p:nvCxnSpPr>
        <p:spPr>
          <a:xfrm>
            <a:off x="2840846" y="5646851"/>
            <a:ext cx="1567214" cy="5370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29">
            <a:extLst>
              <a:ext uri="{FF2B5EF4-FFF2-40B4-BE49-F238E27FC236}">
                <a16:creationId xmlns:a16="http://schemas.microsoft.com/office/drawing/2014/main" id="{BB0FBF21-3A95-4C02-A8C3-46F60893C585}"/>
              </a:ext>
            </a:extLst>
          </p:cNvPr>
          <p:cNvCxnSpPr>
            <a:cxnSpLocks/>
            <a:stCxn id="101" idx="2"/>
            <a:endCxn id="128" idx="2"/>
          </p:cNvCxnSpPr>
          <p:nvPr/>
        </p:nvCxnSpPr>
        <p:spPr>
          <a:xfrm rot="16200000" flipH="1">
            <a:off x="1147112" y="4420994"/>
            <a:ext cx="1877449" cy="57426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5">
            <a:extLst>
              <a:ext uri="{FF2B5EF4-FFF2-40B4-BE49-F238E27FC236}">
                <a16:creationId xmlns:a16="http://schemas.microsoft.com/office/drawing/2014/main" id="{9E1B488B-9A66-4E57-A869-6A3E0552105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2152816" y="2056760"/>
            <a:ext cx="2430909" cy="208345"/>
          </a:xfrm>
          <a:prstGeom prst="curvedConnector4">
            <a:avLst>
              <a:gd name="adj1" fmla="val 15925"/>
              <a:gd name="adj2" fmla="val 24519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5">
            <a:extLst>
              <a:ext uri="{FF2B5EF4-FFF2-40B4-BE49-F238E27FC236}">
                <a16:creationId xmlns:a16="http://schemas.microsoft.com/office/drawing/2014/main" id="{BB89BDDA-3BC9-47EC-88E5-6D4F57CDD767}"/>
              </a:ext>
            </a:extLst>
          </p:cNvPr>
          <p:cNvCxnSpPr>
            <a:cxnSpLocks/>
            <a:stCxn id="99" idx="2"/>
            <a:endCxn id="113" idx="4"/>
          </p:cNvCxnSpPr>
          <p:nvPr/>
        </p:nvCxnSpPr>
        <p:spPr>
          <a:xfrm rot="5400000" flipH="1" flipV="1">
            <a:off x="2988843" y="1359407"/>
            <a:ext cx="632173" cy="2888429"/>
          </a:xfrm>
          <a:prstGeom prst="curvedConnector3">
            <a:avLst>
              <a:gd name="adj1" fmla="val -3616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29">
            <a:extLst>
              <a:ext uri="{FF2B5EF4-FFF2-40B4-BE49-F238E27FC236}">
                <a16:creationId xmlns:a16="http://schemas.microsoft.com/office/drawing/2014/main" id="{79D1BE6C-534C-4C74-B5CD-376B8CB0AEDC}"/>
              </a:ext>
            </a:extLst>
          </p:cNvPr>
          <p:cNvCxnSpPr>
            <a:cxnSpLocks/>
            <a:stCxn id="113" idx="3"/>
          </p:cNvCxnSpPr>
          <p:nvPr/>
        </p:nvCxnSpPr>
        <p:spPr>
          <a:xfrm rot="5400000">
            <a:off x="3085963" y="1530468"/>
            <a:ext cx="614604" cy="23809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/>
              <p:nvPr/>
            </p:nvSpPr>
            <p:spPr>
              <a:xfrm>
                <a:off x="8738676" y="3553254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676" y="3553254"/>
                <a:ext cx="486277" cy="329006"/>
              </a:xfrm>
              <a:prstGeom prst="roundRect">
                <a:avLst/>
              </a:prstGeom>
              <a:blipFill>
                <a:blip r:embed="rId2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/>
              <p:nvPr/>
            </p:nvSpPr>
            <p:spPr>
              <a:xfrm>
                <a:off x="8470146" y="2914417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46" y="2914417"/>
                <a:ext cx="486277" cy="329006"/>
              </a:xfrm>
              <a:prstGeom prst="round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20F238B7-C3DC-4B6F-AB51-358573FDC80F}"/>
              </a:ext>
            </a:extLst>
          </p:cNvPr>
          <p:cNvCxnSpPr>
            <a:cxnSpLocks/>
            <a:endCxn id="106" idx="2"/>
          </p:cNvCxnSpPr>
          <p:nvPr/>
        </p:nvCxnSpPr>
        <p:spPr>
          <a:xfrm rot="10800000">
            <a:off x="7486053" y="3099825"/>
            <a:ext cx="842208" cy="425691"/>
          </a:xfrm>
          <a:prstGeom prst="curved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5">
            <a:extLst>
              <a:ext uri="{FF2B5EF4-FFF2-40B4-BE49-F238E27FC236}">
                <a16:creationId xmlns:a16="http://schemas.microsoft.com/office/drawing/2014/main" id="{087BA425-E0FE-46C8-BBFA-7DBDEC1E93AE}"/>
              </a:ext>
            </a:extLst>
          </p:cNvPr>
          <p:cNvCxnSpPr>
            <a:cxnSpLocks/>
            <a:stCxn id="136" idx="0"/>
            <a:endCxn id="107" idx="2"/>
          </p:cNvCxnSpPr>
          <p:nvPr/>
        </p:nvCxnSpPr>
        <p:spPr>
          <a:xfrm rot="16200000" flipV="1">
            <a:off x="8240569" y="2812007"/>
            <a:ext cx="453435" cy="1029059"/>
          </a:xfrm>
          <a:prstGeom prst="curvedConnector3">
            <a:avLst>
              <a:gd name="adj1" fmla="val 18159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29">
            <a:extLst>
              <a:ext uri="{FF2B5EF4-FFF2-40B4-BE49-F238E27FC236}">
                <a16:creationId xmlns:a16="http://schemas.microsoft.com/office/drawing/2014/main" id="{19B4ECD5-9807-4CD0-BE2F-147AD2CBA15B}"/>
              </a:ext>
            </a:extLst>
          </p:cNvPr>
          <p:cNvCxnSpPr>
            <a:cxnSpLocks/>
            <a:stCxn id="88" idx="0"/>
            <a:endCxn id="136" idx="2"/>
          </p:cNvCxnSpPr>
          <p:nvPr/>
        </p:nvCxnSpPr>
        <p:spPr>
          <a:xfrm rot="5400000" flipH="1" flipV="1">
            <a:off x="8662131" y="4093818"/>
            <a:ext cx="531241" cy="10812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29">
            <a:extLst>
              <a:ext uri="{FF2B5EF4-FFF2-40B4-BE49-F238E27FC236}">
                <a16:creationId xmlns:a16="http://schemas.microsoft.com/office/drawing/2014/main" id="{44C8BA50-F06A-42AC-9FBC-69AF3DDB438C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rot="16200000" flipV="1">
            <a:off x="8692635" y="3264074"/>
            <a:ext cx="309831" cy="2685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29">
            <a:extLst>
              <a:ext uri="{FF2B5EF4-FFF2-40B4-BE49-F238E27FC236}">
                <a16:creationId xmlns:a16="http://schemas.microsoft.com/office/drawing/2014/main" id="{58DF9813-66DB-41D2-9F13-895FCD672FBD}"/>
              </a:ext>
            </a:extLst>
          </p:cNvPr>
          <p:cNvCxnSpPr>
            <a:cxnSpLocks/>
            <a:stCxn id="92" idx="0"/>
            <a:endCxn id="137" idx="2"/>
          </p:cNvCxnSpPr>
          <p:nvPr/>
        </p:nvCxnSpPr>
        <p:spPr>
          <a:xfrm rot="5400000" flipH="1" flipV="1">
            <a:off x="8379728" y="3191955"/>
            <a:ext cx="282089" cy="3850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9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80554" y="682969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38351" y="2953039"/>
            <a:ext cx="0" cy="26459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137" idx="0"/>
            <a:endCxn id="107" idx="2"/>
          </p:cNvCxnSpPr>
          <p:nvPr/>
        </p:nvCxnSpPr>
        <p:spPr>
          <a:xfrm rot="16200000" flipH="1" flipV="1">
            <a:off x="8183658" y="2623809"/>
            <a:ext cx="245108" cy="706911"/>
          </a:xfrm>
          <a:prstGeom prst="curvedConnector5">
            <a:avLst>
              <a:gd name="adj1" fmla="val -93265"/>
              <a:gd name="adj2" fmla="val 56849"/>
              <a:gd name="adj3" fmla="val 1932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78625" y="3714959"/>
            <a:ext cx="583120" cy="82679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137" idx="3"/>
            <a:endCxn id="78" idx="1"/>
          </p:cNvCxnSpPr>
          <p:nvPr/>
        </p:nvCxnSpPr>
        <p:spPr>
          <a:xfrm flipV="1">
            <a:off x="8902805" y="1899778"/>
            <a:ext cx="1289898" cy="111943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522808" y="3507792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>
            <a:off x="9844359" y="3672295"/>
            <a:ext cx="313347" cy="698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16200000" flipV="1">
            <a:off x="8304581" y="3867712"/>
            <a:ext cx="558983" cy="5454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1BB58B5-B27C-48A0-B075-E704F6C2E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226" y="1644717"/>
            <a:ext cx="1744980" cy="1744980"/>
          </a:xfrm>
          <a:prstGeom prst="rect">
            <a:avLst/>
          </a:prstGeom>
        </p:spPr>
      </p:pic>
      <p:pic>
        <p:nvPicPr>
          <p:cNvPr id="93" name="그래픽 92" descr="문서 윤곽선">
            <a:extLst>
              <a:ext uri="{FF2B5EF4-FFF2-40B4-BE49-F238E27FC236}">
                <a16:creationId xmlns:a16="http://schemas.microsoft.com/office/drawing/2014/main" id="{C4865D66-DF7D-4014-9031-3EAF3FBD8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2446" y="4183853"/>
            <a:ext cx="1744980" cy="1744980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21C4E-1208-41B9-BDDD-166042C4B2B5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88226" y="2517207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41750ED-C91B-46D3-AEE2-CAE93990FF39}"/>
              </a:ext>
            </a:extLst>
          </p:cNvPr>
          <p:cNvSpPr txBox="1"/>
          <p:nvPr/>
        </p:nvSpPr>
        <p:spPr>
          <a:xfrm>
            <a:off x="284811" y="1899793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CEA4F7-9CB9-4E7B-9AFD-3B646A3555EA}"/>
              </a:ext>
            </a:extLst>
          </p:cNvPr>
          <p:cNvSpPr txBox="1"/>
          <p:nvPr/>
        </p:nvSpPr>
        <p:spPr>
          <a:xfrm>
            <a:off x="256414" y="2787758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/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/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/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연결선: 꺾임 29">
            <a:extLst>
              <a:ext uri="{FF2B5EF4-FFF2-40B4-BE49-F238E27FC236}">
                <a16:creationId xmlns:a16="http://schemas.microsoft.com/office/drawing/2014/main" id="{78FD2D4F-01C7-453D-8934-ABBB1C5B7D91}"/>
              </a:ext>
            </a:extLst>
          </p:cNvPr>
          <p:cNvCxnSpPr>
            <a:cxnSpLocks/>
            <a:stCxn id="100" idx="3"/>
            <a:endCxn id="113" idx="2"/>
          </p:cNvCxnSpPr>
          <p:nvPr/>
        </p:nvCxnSpPr>
        <p:spPr>
          <a:xfrm>
            <a:off x="2146466" y="2235193"/>
            <a:ext cx="236874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/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/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5F03B271-FEFA-4BCC-B3E9-C4B1EA2C18B5}"/>
              </a:ext>
            </a:extLst>
          </p:cNvPr>
          <p:cNvSpPr txBox="1"/>
          <p:nvPr/>
        </p:nvSpPr>
        <p:spPr>
          <a:xfrm>
            <a:off x="1835630" y="499090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/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연결선: 꺾임 29">
            <a:extLst>
              <a:ext uri="{FF2B5EF4-FFF2-40B4-BE49-F238E27FC236}">
                <a16:creationId xmlns:a16="http://schemas.microsoft.com/office/drawing/2014/main" id="{6E8315E1-D85B-4D10-AA3D-67C8F023EF49}"/>
              </a:ext>
            </a:extLst>
          </p:cNvPr>
          <p:cNvCxnSpPr>
            <a:cxnSpLocks/>
            <a:stCxn id="100" idx="3"/>
            <a:endCxn id="99" idx="3"/>
          </p:cNvCxnSpPr>
          <p:nvPr/>
        </p:nvCxnSpPr>
        <p:spPr>
          <a:xfrm>
            <a:off x="2146466" y="2235193"/>
            <a:ext cx="12700" cy="684460"/>
          </a:xfrm>
          <a:prstGeom prst="curvedConnector3">
            <a:avLst>
              <a:gd name="adj1" fmla="val 6978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/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연결선: 꺾임 29">
            <a:extLst>
              <a:ext uri="{FF2B5EF4-FFF2-40B4-BE49-F238E27FC236}">
                <a16:creationId xmlns:a16="http://schemas.microsoft.com/office/drawing/2014/main" id="{0E46CE5E-61AF-48E5-A30E-08DF33895D37}"/>
              </a:ext>
            </a:extLst>
          </p:cNvPr>
          <p:cNvCxnSpPr>
            <a:cxnSpLocks/>
            <a:stCxn id="101" idx="3"/>
            <a:endCxn id="126" idx="0"/>
          </p:cNvCxnSpPr>
          <p:nvPr/>
        </p:nvCxnSpPr>
        <p:spPr>
          <a:xfrm>
            <a:off x="2172084" y="3507792"/>
            <a:ext cx="2466482" cy="24144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/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연결선: 꺾임 15">
            <a:extLst>
              <a:ext uri="{FF2B5EF4-FFF2-40B4-BE49-F238E27FC236}">
                <a16:creationId xmlns:a16="http://schemas.microsoft.com/office/drawing/2014/main" id="{07506B37-6D8C-4D56-B66A-464058BBEE6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1390252" y="4177853"/>
            <a:ext cx="1625107" cy="808203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5">
            <a:extLst>
              <a:ext uri="{FF2B5EF4-FFF2-40B4-BE49-F238E27FC236}">
                <a16:creationId xmlns:a16="http://schemas.microsoft.com/office/drawing/2014/main" id="{B4FE061B-18BF-4F52-9361-480AE7C49812}"/>
              </a:ext>
            </a:extLst>
          </p:cNvPr>
          <p:cNvCxnSpPr>
            <a:cxnSpLocks/>
            <a:stCxn id="126" idx="2"/>
            <a:endCxn id="128" idx="4"/>
          </p:cNvCxnSpPr>
          <p:nvPr/>
        </p:nvCxnSpPr>
        <p:spPr>
          <a:xfrm rot="5400000" flipH="1">
            <a:off x="3349593" y="5156508"/>
            <a:ext cx="546287" cy="2031659"/>
          </a:xfrm>
          <a:prstGeom prst="curvedConnector3">
            <a:avLst>
              <a:gd name="adj1" fmla="val -41846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29">
            <a:extLst>
              <a:ext uri="{FF2B5EF4-FFF2-40B4-BE49-F238E27FC236}">
                <a16:creationId xmlns:a16="http://schemas.microsoft.com/office/drawing/2014/main" id="{C3F04E98-6B98-47DA-BE25-4A350BEEBC9A}"/>
              </a:ext>
            </a:extLst>
          </p:cNvPr>
          <p:cNvCxnSpPr>
            <a:cxnSpLocks/>
            <a:stCxn id="128" idx="6"/>
            <a:endCxn id="126" idx="1"/>
          </p:cNvCxnSpPr>
          <p:nvPr/>
        </p:nvCxnSpPr>
        <p:spPr>
          <a:xfrm>
            <a:off x="2840846" y="5646851"/>
            <a:ext cx="1567214" cy="5370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29">
            <a:extLst>
              <a:ext uri="{FF2B5EF4-FFF2-40B4-BE49-F238E27FC236}">
                <a16:creationId xmlns:a16="http://schemas.microsoft.com/office/drawing/2014/main" id="{BB0FBF21-3A95-4C02-A8C3-46F60893C585}"/>
              </a:ext>
            </a:extLst>
          </p:cNvPr>
          <p:cNvCxnSpPr>
            <a:cxnSpLocks/>
            <a:stCxn id="101" idx="2"/>
            <a:endCxn id="128" idx="2"/>
          </p:cNvCxnSpPr>
          <p:nvPr/>
        </p:nvCxnSpPr>
        <p:spPr>
          <a:xfrm rot="16200000" flipH="1">
            <a:off x="1147112" y="4420994"/>
            <a:ext cx="1877449" cy="57426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5">
            <a:extLst>
              <a:ext uri="{FF2B5EF4-FFF2-40B4-BE49-F238E27FC236}">
                <a16:creationId xmlns:a16="http://schemas.microsoft.com/office/drawing/2014/main" id="{9E1B488B-9A66-4E57-A869-6A3E0552105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2152816" y="2056760"/>
            <a:ext cx="2430909" cy="208345"/>
          </a:xfrm>
          <a:prstGeom prst="curvedConnector4">
            <a:avLst>
              <a:gd name="adj1" fmla="val 15925"/>
              <a:gd name="adj2" fmla="val 24519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5">
            <a:extLst>
              <a:ext uri="{FF2B5EF4-FFF2-40B4-BE49-F238E27FC236}">
                <a16:creationId xmlns:a16="http://schemas.microsoft.com/office/drawing/2014/main" id="{BB89BDDA-3BC9-47EC-88E5-6D4F57CDD767}"/>
              </a:ext>
            </a:extLst>
          </p:cNvPr>
          <p:cNvCxnSpPr>
            <a:cxnSpLocks/>
            <a:stCxn id="99" idx="2"/>
            <a:endCxn id="113" idx="4"/>
          </p:cNvCxnSpPr>
          <p:nvPr/>
        </p:nvCxnSpPr>
        <p:spPr>
          <a:xfrm rot="5400000" flipH="1" flipV="1">
            <a:off x="2988843" y="1359407"/>
            <a:ext cx="632173" cy="2888429"/>
          </a:xfrm>
          <a:prstGeom prst="curvedConnector3">
            <a:avLst>
              <a:gd name="adj1" fmla="val -3616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29">
            <a:extLst>
              <a:ext uri="{FF2B5EF4-FFF2-40B4-BE49-F238E27FC236}">
                <a16:creationId xmlns:a16="http://schemas.microsoft.com/office/drawing/2014/main" id="{79D1BE6C-534C-4C74-B5CD-376B8CB0AEDC}"/>
              </a:ext>
            </a:extLst>
          </p:cNvPr>
          <p:cNvCxnSpPr>
            <a:cxnSpLocks/>
            <a:stCxn id="113" idx="3"/>
          </p:cNvCxnSpPr>
          <p:nvPr/>
        </p:nvCxnSpPr>
        <p:spPr>
          <a:xfrm rot="5400000">
            <a:off x="3085963" y="1530468"/>
            <a:ext cx="614604" cy="23809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/>
              <p:nvPr/>
            </p:nvSpPr>
            <p:spPr>
              <a:xfrm>
                <a:off x="8756033" y="352551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033" y="3525511"/>
                <a:ext cx="486277" cy="329006"/>
              </a:xfrm>
              <a:prstGeom prst="round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/>
              <p:nvPr/>
            </p:nvSpPr>
            <p:spPr>
              <a:xfrm>
                <a:off x="8416528" y="285471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8" y="2854711"/>
                <a:ext cx="486277" cy="329006"/>
              </a:xfrm>
              <a:prstGeom prst="round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20F238B7-C3DC-4B6F-AB51-358573FDC80F}"/>
              </a:ext>
            </a:extLst>
          </p:cNvPr>
          <p:cNvCxnSpPr>
            <a:cxnSpLocks/>
            <a:endCxn id="106" idx="2"/>
          </p:cNvCxnSpPr>
          <p:nvPr/>
        </p:nvCxnSpPr>
        <p:spPr>
          <a:xfrm rot="10800000">
            <a:off x="7486053" y="3099825"/>
            <a:ext cx="842208" cy="425691"/>
          </a:xfrm>
          <a:prstGeom prst="curved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5">
            <a:extLst>
              <a:ext uri="{FF2B5EF4-FFF2-40B4-BE49-F238E27FC236}">
                <a16:creationId xmlns:a16="http://schemas.microsoft.com/office/drawing/2014/main" id="{087BA425-E0FE-46C8-BBFA-7DBDEC1E93AE}"/>
              </a:ext>
            </a:extLst>
          </p:cNvPr>
          <p:cNvCxnSpPr>
            <a:cxnSpLocks/>
            <a:stCxn id="136" idx="0"/>
            <a:endCxn id="107" idx="2"/>
          </p:cNvCxnSpPr>
          <p:nvPr/>
        </p:nvCxnSpPr>
        <p:spPr>
          <a:xfrm rot="16200000" flipV="1">
            <a:off x="8263118" y="2789457"/>
            <a:ext cx="425692" cy="104641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29">
            <a:extLst>
              <a:ext uri="{FF2B5EF4-FFF2-40B4-BE49-F238E27FC236}">
                <a16:creationId xmlns:a16="http://schemas.microsoft.com/office/drawing/2014/main" id="{19B4ECD5-9807-4CD0-BE2F-147AD2CBA15B}"/>
              </a:ext>
            </a:extLst>
          </p:cNvPr>
          <p:cNvCxnSpPr>
            <a:cxnSpLocks/>
            <a:stCxn id="88" idx="0"/>
            <a:endCxn id="136" idx="2"/>
          </p:cNvCxnSpPr>
          <p:nvPr/>
        </p:nvCxnSpPr>
        <p:spPr>
          <a:xfrm rot="5400000" flipH="1" flipV="1">
            <a:off x="8645279" y="4066025"/>
            <a:ext cx="565401" cy="1423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29">
            <a:extLst>
              <a:ext uri="{FF2B5EF4-FFF2-40B4-BE49-F238E27FC236}">
                <a16:creationId xmlns:a16="http://schemas.microsoft.com/office/drawing/2014/main" id="{44C8BA50-F06A-42AC-9FBC-69AF3DDB438C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rot="16200000" flipV="1">
            <a:off x="8658523" y="3184861"/>
            <a:ext cx="341794" cy="3395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29">
            <a:extLst>
              <a:ext uri="{FF2B5EF4-FFF2-40B4-BE49-F238E27FC236}">
                <a16:creationId xmlns:a16="http://schemas.microsoft.com/office/drawing/2014/main" id="{58DF9813-66DB-41D2-9F13-895FCD672FBD}"/>
              </a:ext>
            </a:extLst>
          </p:cNvPr>
          <p:cNvCxnSpPr>
            <a:cxnSpLocks/>
            <a:stCxn id="92" idx="0"/>
            <a:endCxn id="137" idx="2"/>
          </p:cNvCxnSpPr>
          <p:nvPr/>
        </p:nvCxnSpPr>
        <p:spPr>
          <a:xfrm rot="5400000" flipH="1" flipV="1">
            <a:off x="8311406" y="3183668"/>
            <a:ext cx="348212" cy="3483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29">
            <a:extLst>
              <a:ext uri="{FF2B5EF4-FFF2-40B4-BE49-F238E27FC236}">
                <a16:creationId xmlns:a16="http://schemas.microsoft.com/office/drawing/2014/main" id="{28D0B4E1-0429-442F-ABCD-6FFFF5EC2EA4}"/>
              </a:ext>
            </a:extLst>
          </p:cNvPr>
          <p:cNvCxnSpPr>
            <a:cxnSpLocks/>
            <a:stCxn id="137" idx="3"/>
            <a:endCxn id="138" idx="2"/>
          </p:cNvCxnSpPr>
          <p:nvPr/>
        </p:nvCxnSpPr>
        <p:spPr>
          <a:xfrm>
            <a:off x="8902805" y="3019214"/>
            <a:ext cx="620003" cy="65308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6D6F996-6B66-41A6-907D-C2CBCBE8E111}"/>
              </a:ext>
            </a:extLst>
          </p:cNvPr>
          <p:cNvSpPr/>
          <p:nvPr/>
        </p:nvSpPr>
        <p:spPr>
          <a:xfrm>
            <a:off x="4741059" y="21180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8F80D44-FF10-4BD9-9E23-841FEA655BFD}"/>
              </a:ext>
            </a:extLst>
          </p:cNvPr>
          <p:cNvSpPr/>
          <p:nvPr/>
        </p:nvSpPr>
        <p:spPr>
          <a:xfrm>
            <a:off x="4904776" y="22704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7A6C50-0D9B-4664-B2D1-BCE7DC8CFA9A}"/>
              </a:ext>
            </a:extLst>
          </p:cNvPr>
          <p:cNvSpPr/>
          <p:nvPr/>
        </p:nvSpPr>
        <p:spPr>
          <a:xfrm>
            <a:off x="5085348" y="2434245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/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335CEE9-C506-4E8B-BECB-095E9612D162}"/>
              </a:ext>
            </a:extLst>
          </p:cNvPr>
          <p:cNvSpPr/>
          <p:nvPr/>
        </p:nvSpPr>
        <p:spPr>
          <a:xfrm>
            <a:off x="7281680" y="3951033"/>
            <a:ext cx="1399771" cy="369332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Multi Head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/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/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/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/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/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/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/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/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/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/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𝑄𝐾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/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/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/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D7B1DD3-026A-470F-A49C-EBCFEC3D88BF}"/>
              </a:ext>
            </a:extLst>
          </p:cNvPr>
          <p:cNvCxnSpPr>
            <a:stCxn id="120" idx="0"/>
            <a:endCxn id="115" idx="2"/>
          </p:cNvCxnSpPr>
          <p:nvPr/>
        </p:nvCxnSpPr>
        <p:spPr>
          <a:xfrm rot="5400000" flipH="1" flipV="1">
            <a:off x="7073002" y="3873373"/>
            <a:ext cx="461571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08D661E-1A45-4A50-BE2C-E43F4F87EF9F}"/>
              </a:ext>
            </a:extLst>
          </p:cNvPr>
          <p:cNvCxnSpPr>
            <a:cxnSpLocks/>
            <a:stCxn id="122" idx="0"/>
            <a:endCxn id="115" idx="2"/>
          </p:cNvCxnSpPr>
          <p:nvPr/>
        </p:nvCxnSpPr>
        <p:spPr>
          <a:xfrm rot="16200000" flipV="1">
            <a:off x="7750782" y="4551150"/>
            <a:ext cx="4615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F3B638F9-27CF-46B9-A6D6-FE8CF36C797D}"/>
              </a:ext>
            </a:extLst>
          </p:cNvPr>
          <p:cNvCxnSpPr>
            <a:cxnSpLocks/>
            <a:stCxn id="123" idx="0"/>
            <a:endCxn id="115" idx="2"/>
          </p:cNvCxnSpPr>
          <p:nvPr/>
        </p:nvCxnSpPr>
        <p:spPr>
          <a:xfrm rot="16200000" flipV="1">
            <a:off x="8428561" y="3873371"/>
            <a:ext cx="461571" cy="1355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3972A4-FB18-4003-BFC9-317B61C794E7}"/>
              </a:ext>
            </a:extLst>
          </p:cNvPr>
          <p:cNvCxnSpPr>
            <a:cxnSpLocks/>
            <a:stCxn id="115" idx="0"/>
            <a:endCxn id="150" idx="2"/>
          </p:cNvCxnSpPr>
          <p:nvPr/>
        </p:nvCxnSpPr>
        <p:spPr>
          <a:xfrm flipH="1" flipV="1">
            <a:off x="7981564" y="3540316"/>
            <a:ext cx="2" cy="4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/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/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E642A4A-3909-45ED-AAB9-37F6C5614E71}"/>
              </a:ext>
            </a:extLst>
          </p:cNvPr>
          <p:cNvSpPr/>
          <p:nvPr/>
        </p:nvSpPr>
        <p:spPr>
          <a:xfrm>
            <a:off x="2983831" y="4283966"/>
            <a:ext cx="2423165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4BF65BC6-A9FF-4B3D-BCD3-903E6A73DE88}"/>
              </a:ext>
            </a:extLst>
          </p:cNvPr>
          <p:cNvSpPr/>
          <p:nvPr/>
        </p:nvSpPr>
        <p:spPr>
          <a:xfrm rot="1347039">
            <a:off x="2685157" y="2374352"/>
            <a:ext cx="2934697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0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01448C-0260-414F-9946-47FCC9F6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9" y="1111201"/>
            <a:ext cx="11049409" cy="4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0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0E50DD4-4E58-45C3-BF64-B12B05AE1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991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977684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234219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ELBO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9652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KL </a:t>
                      </a:r>
                      <a:r>
                        <a:rPr lang="en-US" altLang="ko-KR" sz="6000" b="1" dirty="0" err="1"/>
                        <a:t>Div</a:t>
                      </a:r>
                      <a:endParaRPr lang="en-US" altLang="ko-KR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253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Cross Entropy</a:t>
                      </a:r>
                      <a:endParaRPr lang="ko-KR" altLang="en-US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77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4DD13E4-078D-4C5A-9605-0C1F0114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6" y="132348"/>
            <a:ext cx="5975684" cy="6643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9BDE63-942F-4C87-9FB1-2CB33FBC7E78}"/>
              </a:ext>
            </a:extLst>
          </p:cNvPr>
          <p:cNvSpPr txBox="1"/>
          <p:nvPr/>
        </p:nvSpPr>
        <p:spPr>
          <a:xfrm>
            <a:off x="11309683" y="5945940"/>
            <a:ext cx="810127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BART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224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09BDE63-942F-4C87-9FB1-2CB33FBC7E78}"/>
              </a:ext>
            </a:extLst>
          </p:cNvPr>
          <p:cNvSpPr txBox="1"/>
          <p:nvPr/>
        </p:nvSpPr>
        <p:spPr>
          <a:xfrm>
            <a:off x="11309683" y="5945940"/>
            <a:ext cx="810127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BART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BE8FB-1D6F-4DAE-8CAE-D4048FE4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08" y="113359"/>
            <a:ext cx="5819192" cy="674464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1A8513-4206-4182-AACF-BB3B650A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6274"/>
              </p:ext>
            </p:extLst>
          </p:nvPr>
        </p:nvGraphicFramePr>
        <p:xfrm>
          <a:off x="0" y="11723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977684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234219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ELBO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9652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KL </a:t>
                      </a:r>
                      <a:r>
                        <a:rPr lang="en-US" altLang="ko-KR" sz="6000" b="1" dirty="0" err="1"/>
                        <a:t>Div</a:t>
                      </a:r>
                      <a:endParaRPr lang="en-US" altLang="ko-KR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253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Cross Entropy</a:t>
                      </a:r>
                      <a:endParaRPr lang="ko-KR" altLang="en-US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77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421C93-1A77-4A84-BB4A-90FC80FB3C91}"/>
              </a:ext>
            </a:extLst>
          </p:cNvPr>
          <p:cNvSpPr txBox="1"/>
          <p:nvPr/>
        </p:nvSpPr>
        <p:spPr>
          <a:xfrm>
            <a:off x="11345778" y="6261502"/>
            <a:ext cx="810127" cy="5847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Gray:BART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7DF6D-CC9A-41E1-8D9B-C193FB517575}"/>
              </a:ext>
            </a:extLst>
          </p:cNvPr>
          <p:cNvSpPr txBox="1"/>
          <p:nvPr/>
        </p:nvSpPr>
        <p:spPr>
          <a:xfrm>
            <a:off x="10736073" y="5333522"/>
            <a:ext cx="1436284" cy="5847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Orange:</a:t>
            </a:r>
            <a:br>
              <a:rPr lang="en-US" altLang="ko-KR" sz="1600" b="1" dirty="0"/>
            </a:br>
            <a:r>
              <a:rPr lang="en-US" altLang="ko-KR" sz="1600" b="1" dirty="0"/>
              <a:t>Add to prob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27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6F8B6-85CB-45C5-A14A-A91A1E5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Previous Work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F0BF3-DFC5-40E5-B9DD-A369CC14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49" y="0"/>
            <a:ext cx="447621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E453E-3890-4237-B91F-8D9B7A204AC0}"/>
              </a:ext>
            </a:extLst>
          </p:cNvPr>
          <p:cNvSpPr txBox="1"/>
          <p:nvPr/>
        </p:nvSpPr>
        <p:spPr>
          <a:xfrm>
            <a:off x="163770" y="3197126"/>
            <a:ext cx="7700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VAE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beta CVAE  Cyclic Annealing   Marginal KL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/>
              <a:t>RNN based Text Summarization </a:t>
            </a:r>
            <a:r>
              <a:rPr lang="en-US" altLang="ko-KR" sz="1600" dirty="0">
                <a:sym typeface="Wingdings" panose="05000000000000000000" pitchFamily="2" charset="2"/>
              </a:rPr>
              <a:t> Point Generator Network  Transformer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7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8276-EF35-4A43-A642-FDCFD0F0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8039"/>
            <a:ext cx="6819900" cy="1325563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[Copy]</a:t>
            </a:r>
            <a:br>
              <a:rPr lang="en-US" altLang="ko-KR" sz="4000" b="1" dirty="0"/>
            </a:br>
            <a:r>
              <a:rPr lang="en-US" altLang="ko-KR" sz="2800" b="1" dirty="0"/>
              <a:t>ROUGE Score by just Copying Source 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A252CA-ABCB-4802-BF54-0B38C55A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350" y="2195184"/>
            <a:ext cx="2035214" cy="46628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AE422-2095-499F-BE86-978276D3D668}"/>
              </a:ext>
            </a:extLst>
          </p:cNvPr>
          <p:cNvSpPr txBox="1"/>
          <p:nvPr/>
        </p:nvSpPr>
        <p:spPr>
          <a:xfrm>
            <a:off x="840752" y="2292151"/>
            <a:ext cx="28350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BART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CNN-DM</a:t>
            </a:r>
          </a:p>
          <a:p>
            <a:r>
              <a:rPr lang="ko-KR" altLang="en-US" sz="2400" dirty="0"/>
              <a:t>44.16/21.28/40.90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XSUM </a:t>
            </a:r>
          </a:p>
          <a:p>
            <a:r>
              <a:rPr lang="ko-KR" altLang="en-US" sz="2400" dirty="0"/>
              <a:t>45.14/22.27/37.25.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AA3FC-23F9-444E-AFF5-8EC377B53CCA}"/>
              </a:ext>
            </a:extLst>
          </p:cNvPr>
          <p:cNvSpPr/>
          <p:nvPr/>
        </p:nvSpPr>
        <p:spPr>
          <a:xfrm>
            <a:off x="4625877" y="1453381"/>
            <a:ext cx="2940245" cy="635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CNN_DM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02F0C8-05E4-43B2-A281-1CD8DD5AD224}"/>
              </a:ext>
            </a:extLst>
          </p:cNvPr>
          <p:cNvCxnSpPr>
            <a:cxnSpLocks/>
          </p:cNvCxnSpPr>
          <p:nvPr/>
        </p:nvCxnSpPr>
        <p:spPr>
          <a:xfrm>
            <a:off x="5158739" y="2670273"/>
            <a:ext cx="1804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4ED68-A884-4E39-9628-D263C1259B44}"/>
              </a:ext>
            </a:extLst>
          </p:cNvPr>
          <p:cNvSpPr txBox="1"/>
          <p:nvPr/>
        </p:nvSpPr>
        <p:spPr>
          <a:xfrm>
            <a:off x="8270077" y="2168326"/>
            <a:ext cx="2162059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0.022</a:t>
            </a:r>
          </a:p>
          <a:p>
            <a:r>
              <a:rPr lang="ko-KR" altLang="en-US" sz="1100" dirty="0"/>
              <a:t>ROUGEL-F1 0.129</a:t>
            </a:r>
          </a:p>
          <a:p>
            <a:r>
              <a:rPr lang="ko-KR" altLang="en-US" sz="1100" dirty="0"/>
              <a:t>test.hypo_get_source_0_300</a:t>
            </a:r>
          </a:p>
          <a:p>
            <a:r>
              <a:rPr lang="ko-KR" altLang="en-US" sz="1200" b="1" dirty="0"/>
              <a:t>ROUGE1-F1 0.196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0.125</a:t>
            </a:r>
          </a:p>
          <a:p>
            <a:r>
              <a:rPr lang="ko-KR" altLang="en-US" sz="1100" dirty="0"/>
              <a:t>test.hypo_get_source_0_350</a:t>
            </a:r>
          </a:p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0.122</a:t>
            </a:r>
          </a:p>
          <a:p>
            <a:r>
              <a:rPr lang="ko-KR" altLang="en-US" sz="1100" dirty="0"/>
              <a:t>test.hypo_get_source_20_120</a:t>
            </a:r>
          </a:p>
          <a:p>
            <a:r>
              <a:rPr lang="ko-KR" altLang="en-US" sz="1100" dirty="0"/>
              <a:t>ROUGE1-F1 0.153</a:t>
            </a:r>
          </a:p>
          <a:p>
            <a:r>
              <a:rPr lang="ko-KR" altLang="en-US" sz="1100" dirty="0"/>
              <a:t>ROUGE2-F1 0.015</a:t>
            </a:r>
          </a:p>
          <a:p>
            <a:r>
              <a:rPr lang="ko-KR" altLang="en-US" sz="1100" dirty="0"/>
              <a:t>ROUGEL-F1 0.114</a:t>
            </a:r>
          </a:p>
          <a:p>
            <a:r>
              <a:rPr lang="ko-KR" altLang="en-US" sz="1100" dirty="0"/>
              <a:t>test.hypo_get_source_20_220</a:t>
            </a:r>
          </a:p>
          <a:p>
            <a:r>
              <a:rPr lang="ko-KR" altLang="en-US" sz="1100" dirty="0"/>
              <a:t>ROUGE1-F1 0.19</a:t>
            </a:r>
          </a:p>
          <a:p>
            <a:r>
              <a:rPr lang="ko-KR" altLang="en-US" sz="1100" dirty="0"/>
              <a:t>ROUGE2-F1 0.023</a:t>
            </a:r>
          </a:p>
          <a:p>
            <a:r>
              <a:rPr lang="ko-KR" altLang="en-US" sz="1100" dirty="0"/>
              <a:t>ROUGEL-F1 0.126</a:t>
            </a:r>
          </a:p>
          <a:p>
            <a:r>
              <a:rPr lang="ko-KR" altLang="en-US" sz="1100" dirty="0"/>
              <a:t>test.hypo_get_source_20_320</a:t>
            </a:r>
          </a:p>
          <a:p>
            <a:r>
              <a:rPr lang="ko-KR" altLang="en-US" sz="1100" dirty="0"/>
              <a:t>ROUGE1-F1 0.195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0.123</a:t>
            </a:r>
          </a:p>
          <a:p>
            <a:r>
              <a:rPr lang="ko-KR" altLang="en-US" sz="1100" dirty="0"/>
              <a:t>test.hypo_get_source_20_370</a:t>
            </a:r>
          </a:p>
          <a:p>
            <a:r>
              <a:rPr lang="ko-KR" altLang="en-US" sz="1100" dirty="0"/>
              <a:t>ROUGE1-F1 0.192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8155D-7274-471C-8C5F-4445F69FFC5C}"/>
              </a:ext>
            </a:extLst>
          </p:cNvPr>
          <p:cNvSpPr/>
          <p:nvPr/>
        </p:nvSpPr>
        <p:spPr>
          <a:xfrm>
            <a:off x="7880985" y="1435706"/>
            <a:ext cx="2940245" cy="6357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Xsum</a:t>
            </a:r>
            <a:r>
              <a:rPr lang="en-US" altLang="ko-KR" dirty="0"/>
              <a:t>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1B298-FBFC-4038-87C7-FC161588365D}"/>
              </a:ext>
            </a:extLst>
          </p:cNvPr>
          <p:cNvSpPr txBox="1"/>
          <p:nvPr/>
        </p:nvSpPr>
        <p:spPr>
          <a:xfrm>
            <a:off x="-35243" y="6858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https://paperswithcode.com/sota/document-summarization-on-cnn-daily-mail</a:t>
            </a:r>
          </a:p>
        </p:txBody>
      </p:sp>
    </p:spTree>
    <p:extLst>
      <p:ext uri="{BB962C8B-B14F-4D97-AF65-F5344CB8AC3E}">
        <p14:creationId xmlns:p14="http://schemas.microsoft.com/office/powerpoint/2010/main" val="337105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45095" y="53478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E447AA-D1D5-42A2-92AA-194C24E0BC64}"/>
              </a:ext>
            </a:extLst>
          </p:cNvPr>
          <p:cNvCxnSpPr>
            <a:cxnSpLocks/>
          </p:cNvCxnSpPr>
          <p:nvPr/>
        </p:nvCxnSpPr>
        <p:spPr>
          <a:xfrm flipV="1">
            <a:off x="393082" y="2761801"/>
            <a:ext cx="4291213" cy="5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8ABE4C0-EB13-45D6-82AE-6889B5530A2A}"/>
              </a:ext>
            </a:extLst>
          </p:cNvPr>
          <p:cNvSpPr/>
          <p:nvPr/>
        </p:nvSpPr>
        <p:spPr>
          <a:xfrm>
            <a:off x="754030" y="1692442"/>
            <a:ext cx="3609423" cy="938238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CB9BD-A928-40CE-9EBE-248F42F01C1C}"/>
              </a:ext>
            </a:extLst>
          </p:cNvPr>
          <p:cNvSpPr txBox="1"/>
          <p:nvPr/>
        </p:nvSpPr>
        <p:spPr>
          <a:xfrm>
            <a:off x="4818949" y="2573771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EC8FD2-4524-4FA4-83A1-54F5C0020E8B}"/>
              </a:ext>
            </a:extLst>
          </p:cNvPr>
          <p:cNvCxnSpPr>
            <a:cxnSpLocks/>
          </p:cNvCxnSpPr>
          <p:nvPr/>
        </p:nvCxnSpPr>
        <p:spPr>
          <a:xfrm>
            <a:off x="87932" y="5724512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86E88A1-7D89-4697-B74A-12C5FA99AB5B}"/>
              </a:ext>
            </a:extLst>
          </p:cNvPr>
          <p:cNvSpPr/>
          <p:nvPr/>
        </p:nvSpPr>
        <p:spPr>
          <a:xfrm>
            <a:off x="382105" y="4921286"/>
            <a:ext cx="1661511" cy="631472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/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802A6F-FF3B-43F0-ACB4-39E72D8E34ED}"/>
              </a:ext>
            </a:extLst>
          </p:cNvPr>
          <p:cNvCxnSpPr>
            <a:cxnSpLocks/>
          </p:cNvCxnSpPr>
          <p:nvPr/>
        </p:nvCxnSpPr>
        <p:spPr>
          <a:xfrm>
            <a:off x="3351396" y="5740788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F5D9488-E705-48E3-A6FC-F734FFB56B2A}"/>
              </a:ext>
            </a:extLst>
          </p:cNvPr>
          <p:cNvSpPr/>
          <p:nvPr/>
        </p:nvSpPr>
        <p:spPr>
          <a:xfrm>
            <a:off x="3604306" y="4931319"/>
            <a:ext cx="1661511" cy="646331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39BDB2-E685-4D2E-A924-CF6ECE7272FF}"/>
              </a:ext>
            </a:extLst>
          </p:cNvPr>
          <p:cNvSpPr/>
          <p:nvPr/>
        </p:nvSpPr>
        <p:spPr>
          <a:xfrm rot="2504746">
            <a:off x="1481505" y="2973197"/>
            <a:ext cx="417094" cy="118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63EDB40-FD43-470E-8E8A-99D717A47247}"/>
              </a:ext>
            </a:extLst>
          </p:cNvPr>
          <p:cNvSpPr/>
          <p:nvPr/>
        </p:nvSpPr>
        <p:spPr>
          <a:xfrm rot="19280116">
            <a:off x="3271863" y="2964487"/>
            <a:ext cx="417094" cy="134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/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5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9786C0-85B7-41D1-B064-E2540699B81D}"/>
              </a:ext>
            </a:extLst>
          </p:cNvPr>
          <p:cNvSpPr txBox="1"/>
          <p:nvPr/>
        </p:nvSpPr>
        <p:spPr>
          <a:xfrm>
            <a:off x="4064118" y="3450394"/>
            <a:ext cx="166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few words in X</a:t>
            </a:r>
            <a:endParaRPr lang="ko-KR" altLang="en-US" b="1" dirty="0"/>
          </a:p>
        </p:txBody>
      </p:sp>
      <p:pic>
        <p:nvPicPr>
          <p:cNvPr id="55" name="그래픽 54" descr="문서 윤곽선">
            <a:extLst>
              <a:ext uri="{FF2B5EF4-FFF2-40B4-BE49-F238E27FC236}">
                <a16:creationId xmlns:a16="http://schemas.microsoft.com/office/drawing/2014/main" id="{C9B14346-2C34-4873-A06E-A7505ED5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AC85A2C9-FB7A-4C29-927B-3F71478D6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457" y="3840242"/>
            <a:ext cx="1744980" cy="174498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6565E4-02B0-4A86-9B66-86D01C7EDC05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2C3D8D-65F1-4BDD-8ED3-AD0E490AE6EC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A2CCB-05C9-499C-AA74-30DDA58D840D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/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A83DD257-8C78-4BE3-A55E-25A01E21CADC}"/>
              </a:ext>
            </a:extLst>
          </p:cNvPr>
          <p:cNvCxnSpPr>
            <a:stCxn id="61" idx="3"/>
            <a:endCxn id="60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29">
            <a:extLst>
              <a:ext uri="{FF2B5EF4-FFF2-40B4-BE49-F238E27FC236}">
                <a16:creationId xmlns:a16="http://schemas.microsoft.com/office/drawing/2014/main" id="{685E9CA0-A31B-47EA-B569-31B3597ADE62}"/>
              </a:ext>
            </a:extLst>
          </p:cNvPr>
          <p:cNvCxnSpPr>
            <a:cxnSpLocks/>
            <a:stCxn id="62" idx="3"/>
            <a:endCxn id="56" idx="0"/>
          </p:cNvCxnSpPr>
          <p:nvPr/>
        </p:nvCxnSpPr>
        <p:spPr>
          <a:xfrm>
            <a:off x="8526781" y="3248642"/>
            <a:ext cx="1777166" cy="5916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FEA1D8B-8803-4CA8-92ED-BA56BB3CFF74}"/>
              </a:ext>
            </a:extLst>
          </p:cNvPr>
          <p:cNvSpPr txBox="1"/>
          <p:nvPr/>
        </p:nvSpPr>
        <p:spPr>
          <a:xfrm>
            <a:off x="1222364" y="350655"/>
            <a:ext cx="272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Intuition1</a:t>
            </a:r>
            <a:br>
              <a:rPr lang="en-US" altLang="ko-KR" sz="2400" b="1" dirty="0"/>
            </a:br>
            <a:r>
              <a:rPr lang="en-US" altLang="ko-KR" sz="2400" b="1" dirty="0"/>
              <a:t>(Not Tested Yet)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7DB967-D8AA-418D-B67C-818A1AC1AC58}"/>
              </a:ext>
            </a:extLst>
          </p:cNvPr>
          <p:cNvSpPr txBox="1"/>
          <p:nvPr/>
        </p:nvSpPr>
        <p:spPr>
          <a:xfrm>
            <a:off x="7867651" y="291861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Intuition2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88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960120" y="138758"/>
            <a:ext cx="402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CVAE(Approach1)</a:t>
            </a:r>
            <a:endParaRPr lang="ko-KR" altLang="en-US" sz="3600" b="1" dirty="0"/>
          </a:p>
        </p:txBody>
      </p:sp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84E46327-14DD-4CAE-A6F0-4E3A0DE1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9" name="그래픽 8" descr="문서 윤곽선">
            <a:extLst>
              <a:ext uri="{FF2B5EF4-FFF2-40B4-BE49-F238E27FC236}">
                <a16:creationId xmlns:a16="http://schemas.microsoft.com/office/drawing/2014/main" id="{D252633B-E0DF-4BB9-BF90-FAA2B4D02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491" y="3876020"/>
            <a:ext cx="1744980" cy="174498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F06F83-1E99-4447-ADCB-A2FD26EA897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03C81-7DC4-4FB5-AA47-0EC5F6D2BA7E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E5C0A-6811-4E31-AFB4-469AA727DDA8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960120" y="3023621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3023621"/>
                <a:ext cx="9220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CB8543-775F-4682-8E28-B4CD4EDF9B5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29">
            <a:extLst>
              <a:ext uri="{FF2B5EF4-FFF2-40B4-BE49-F238E27FC236}">
                <a16:creationId xmlns:a16="http://schemas.microsoft.com/office/drawing/2014/main" id="{FEA4DBC0-1344-4DEF-BB9C-0AAD8B1452F4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8526781" y="3248642"/>
            <a:ext cx="1981200" cy="6273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9845" y="3673629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2981325" y="5418609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5418609"/>
                <a:ext cx="9220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327910" y="2227331"/>
            <a:ext cx="1114425" cy="144629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2899411" y="2476574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11" y="2476574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26343" y="138226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376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84E46327-14DD-4CAE-A6F0-4E3A0DE1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9" name="그래픽 8" descr="문서 윤곽선">
            <a:extLst>
              <a:ext uri="{FF2B5EF4-FFF2-40B4-BE49-F238E27FC236}">
                <a16:creationId xmlns:a16="http://schemas.microsoft.com/office/drawing/2014/main" id="{D252633B-E0DF-4BB9-BF90-FAA2B4D02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491" y="3876020"/>
            <a:ext cx="1744980" cy="174498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F06F83-1E99-4447-ADCB-A2FD26EA897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03C81-7DC4-4FB5-AA47-0EC5F6D2BA7E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E5C0A-6811-4E31-AFB4-469AA727DDA8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CB8543-775F-4682-8E28-B4CD4EDF9B5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29">
            <a:extLst>
              <a:ext uri="{FF2B5EF4-FFF2-40B4-BE49-F238E27FC236}">
                <a16:creationId xmlns:a16="http://schemas.microsoft.com/office/drawing/2014/main" id="{FEA4DBC0-1344-4DEF-BB9C-0AAD8B1452F4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8526781" y="3248642"/>
            <a:ext cx="1981200" cy="6273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402330" y="4444075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0" y="4444075"/>
                <a:ext cx="9220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1504699" y="3265943"/>
            <a:ext cx="1676876" cy="28089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557235" y="3661190"/>
            <a:ext cx="397072" cy="2215139"/>
          </a:xfrm>
          <a:prstGeom prst="curvedConnector3">
            <a:avLst>
              <a:gd name="adj1" fmla="val -3131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520190" cy="387804"/>
          </a:xfrm>
          <a:prstGeom prst="curvedConnector3">
            <a:avLst>
              <a:gd name="adj1" fmla="val 51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0E182D-E2EB-4AF6-AD51-E657847BD0A8}"/>
              </a:ext>
            </a:extLst>
          </p:cNvPr>
          <p:cNvSpPr txBox="1"/>
          <p:nvPr/>
        </p:nvSpPr>
        <p:spPr>
          <a:xfrm>
            <a:off x="8280535" y="5349902"/>
            <a:ext cx="174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?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0195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1504699" y="3265943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622869" y="3595556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853566"/>
            <a:chOff x="5412424" y="0"/>
            <a:chExt cx="5289138" cy="6757694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10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1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390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3908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11665"/>
              </p:ext>
            </p:extLst>
          </p:nvPr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10700"/>
              </p:ext>
            </p:extLst>
          </p:nvPr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4844" y="861587"/>
            <a:ext cx="4217058" cy="441907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1504699" y="3265943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622869" y="3595556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EDC4F6E-E81A-4301-968A-C8922E342F48}"/>
              </a:ext>
            </a:extLst>
          </p:cNvPr>
          <p:cNvSpPr/>
          <p:nvPr/>
        </p:nvSpPr>
        <p:spPr>
          <a:xfrm>
            <a:off x="10169847" y="5491908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89216BD-929F-45DB-AAA5-E70B8ED97CDD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50491" y="4963390"/>
            <a:ext cx="583" cy="5400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E1B7E68-C5D6-4834-B7C4-96F8DD5118D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0650491" y="5861088"/>
            <a:ext cx="0" cy="24786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1A667B-581E-4013-97D1-5D59EF7A632D}"/>
                  </a:ext>
                </a:extLst>
              </p:cNvPr>
              <p:cNvSpPr txBox="1"/>
              <p:nvPr/>
            </p:nvSpPr>
            <p:spPr>
              <a:xfrm>
                <a:off x="10035535" y="6098947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1A667B-581E-4013-97D1-5D59EF7A6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535" y="6098947"/>
                <a:ext cx="1393777" cy="235881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C5DBFCC-DCEB-4392-B60F-02DE33446793}"/>
              </a:ext>
            </a:extLst>
          </p:cNvPr>
          <p:cNvSpPr/>
          <p:nvPr/>
        </p:nvSpPr>
        <p:spPr>
          <a:xfrm>
            <a:off x="9958359" y="2204764"/>
            <a:ext cx="1393788" cy="2889499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E8D7EAE-2773-4749-B32C-115D2B8DEE47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10650493" y="3857447"/>
            <a:ext cx="4760" cy="38767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9668F59-0800-4713-AB18-A467EC751114}"/>
              </a:ext>
            </a:extLst>
          </p:cNvPr>
          <p:cNvSpPr/>
          <p:nvPr/>
        </p:nvSpPr>
        <p:spPr>
          <a:xfrm>
            <a:off x="10174608" y="3488268"/>
            <a:ext cx="961289" cy="369180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Attention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0704015-1A01-4F28-821E-6766C7E0BD7D}"/>
              </a:ext>
            </a:extLst>
          </p:cNvPr>
          <p:cNvSpPr/>
          <p:nvPr/>
        </p:nvSpPr>
        <p:spPr>
          <a:xfrm>
            <a:off x="10174608" y="3211218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CC0EEEE-7E34-46DA-8718-C0497D6B5253}"/>
              </a:ext>
            </a:extLst>
          </p:cNvPr>
          <p:cNvSpPr/>
          <p:nvPr/>
        </p:nvSpPr>
        <p:spPr>
          <a:xfrm>
            <a:off x="10174608" y="2577442"/>
            <a:ext cx="961289" cy="369180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Forward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776B8F4-DF25-47C8-B858-BBFCBABC9462}"/>
              </a:ext>
            </a:extLst>
          </p:cNvPr>
          <p:cNvSpPr/>
          <p:nvPr/>
        </p:nvSpPr>
        <p:spPr>
          <a:xfrm>
            <a:off x="10174608" y="2323939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7AD48C8-99E5-4B14-827F-E5994B34DD20}"/>
              </a:ext>
            </a:extLst>
          </p:cNvPr>
          <p:cNvSpPr/>
          <p:nvPr/>
        </p:nvSpPr>
        <p:spPr>
          <a:xfrm>
            <a:off x="10169847" y="4465109"/>
            <a:ext cx="961289" cy="498281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Attention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01D99A-7BED-49C9-BDAF-12DADB4BC891}"/>
              </a:ext>
            </a:extLst>
          </p:cNvPr>
          <p:cNvSpPr/>
          <p:nvPr/>
        </p:nvSpPr>
        <p:spPr>
          <a:xfrm>
            <a:off x="10169847" y="4213916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8643167-092B-4CB1-9C73-A6BEF1674403}"/>
              </a:ext>
            </a:extLst>
          </p:cNvPr>
          <p:cNvCxnSpPr>
            <a:cxnSpLocks/>
            <a:stCxn id="78" idx="2"/>
            <a:endCxn id="69" idx="0"/>
          </p:cNvCxnSpPr>
          <p:nvPr/>
        </p:nvCxnSpPr>
        <p:spPr>
          <a:xfrm>
            <a:off x="10655252" y="1862518"/>
            <a:ext cx="1" cy="34224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087243E-6EE8-457C-911E-F21AD093BA51}"/>
              </a:ext>
            </a:extLst>
          </p:cNvPr>
          <p:cNvSpPr/>
          <p:nvPr/>
        </p:nvSpPr>
        <p:spPr>
          <a:xfrm>
            <a:off x="10174607" y="1656031"/>
            <a:ext cx="961289" cy="206487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Linear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D1D3D8E-3BB0-446A-AC24-92785534FCF0}"/>
              </a:ext>
            </a:extLst>
          </p:cNvPr>
          <p:cNvSpPr/>
          <p:nvPr/>
        </p:nvSpPr>
        <p:spPr>
          <a:xfrm>
            <a:off x="10174607" y="1185153"/>
            <a:ext cx="961289" cy="206487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52F9343-0897-4957-BAF4-5DB1B6F74A2F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10655252" y="1391640"/>
            <a:ext cx="0" cy="26439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32F7D1E-9132-43D7-8D63-72A83988A60A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0651477" y="975781"/>
            <a:ext cx="3775" cy="20937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1BD7B4A-C827-4953-95A8-DD61A53558AB}"/>
              </a:ext>
            </a:extLst>
          </p:cNvPr>
          <p:cNvSpPr txBox="1"/>
          <p:nvPr/>
        </p:nvSpPr>
        <p:spPr>
          <a:xfrm>
            <a:off x="10070287" y="534416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D49F45-B976-4044-8A7D-3D3AFDD316E4}"/>
              </a:ext>
            </a:extLst>
          </p:cNvPr>
          <p:cNvSpPr/>
          <p:nvPr/>
        </p:nvSpPr>
        <p:spPr>
          <a:xfrm>
            <a:off x="8387180" y="5503694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CB04D-74D8-4F42-80C8-9D5C7E9BC2ED}"/>
              </a:ext>
            </a:extLst>
          </p:cNvPr>
          <p:cNvCxnSpPr>
            <a:cxnSpLocks/>
            <a:stCxn id="84" idx="2"/>
            <a:endCxn id="90" idx="0"/>
          </p:cNvCxnSpPr>
          <p:nvPr/>
        </p:nvCxnSpPr>
        <p:spPr>
          <a:xfrm flipH="1">
            <a:off x="8867824" y="5872874"/>
            <a:ext cx="1" cy="31869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501AC53-1719-4938-A23D-805BDF50A742}"/>
              </a:ext>
            </a:extLst>
          </p:cNvPr>
          <p:cNvCxnSpPr>
            <a:cxnSpLocks/>
            <a:stCxn id="84" idx="3"/>
            <a:endCxn id="60" idx="1"/>
          </p:cNvCxnSpPr>
          <p:nvPr/>
        </p:nvCxnSpPr>
        <p:spPr>
          <a:xfrm flipV="1">
            <a:off x="9348469" y="5676498"/>
            <a:ext cx="821378" cy="11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B24D7E1-769E-4CF9-AD95-DDE476BE7B83}"/>
              </a:ext>
            </a:extLst>
          </p:cNvPr>
          <p:cNvCxnSpPr>
            <a:cxnSpLocks/>
            <a:stCxn id="88" idx="2"/>
            <a:endCxn id="84" idx="0"/>
          </p:cNvCxnSpPr>
          <p:nvPr/>
        </p:nvCxnSpPr>
        <p:spPr>
          <a:xfrm flipH="1">
            <a:off x="8867825" y="5185003"/>
            <a:ext cx="5864" cy="31869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0D19E77-DC56-42ED-B218-4C49EA9978D5}"/>
              </a:ext>
            </a:extLst>
          </p:cNvPr>
          <p:cNvSpPr/>
          <p:nvPr/>
        </p:nvSpPr>
        <p:spPr>
          <a:xfrm>
            <a:off x="8176794" y="4413501"/>
            <a:ext cx="1393788" cy="771503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2AA288-15A3-45E2-8810-86762E226885}"/>
                  </a:ext>
                </a:extLst>
              </p:cNvPr>
              <p:cNvSpPr txBox="1"/>
              <p:nvPr/>
            </p:nvSpPr>
            <p:spPr>
              <a:xfrm>
                <a:off x="8243889" y="6191564"/>
                <a:ext cx="12478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2AA288-15A3-45E2-8810-86762E226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89" y="6191564"/>
                <a:ext cx="124787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63">
            <a:extLst>
              <a:ext uri="{FF2B5EF4-FFF2-40B4-BE49-F238E27FC236}">
                <a16:creationId xmlns:a16="http://schemas.microsoft.com/office/drawing/2014/main" id="{FAAF9F92-7E03-4935-ADF1-10675BBFD1D2}"/>
              </a:ext>
            </a:extLst>
          </p:cNvPr>
          <p:cNvCxnSpPr>
            <a:cxnSpLocks/>
            <a:stCxn id="95" idx="3"/>
            <a:endCxn id="69" idx="0"/>
          </p:cNvCxnSpPr>
          <p:nvPr/>
        </p:nvCxnSpPr>
        <p:spPr>
          <a:xfrm>
            <a:off x="9124597" y="2079068"/>
            <a:ext cx="1530656" cy="125696"/>
          </a:xfrm>
          <a:prstGeom prst="bentConnector2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123CFE59-DD31-43EB-8A2B-431DEB6454D0}"/>
                  </a:ext>
                </a:extLst>
              </p:cNvPr>
              <p:cNvSpPr/>
              <p:nvPr/>
            </p:nvSpPr>
            <p:spPr>
              <a:xfrm>
                <a:off x="8634108" y="3532706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123CFE59-DD31-43EB-8A2B-431DEB645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108" y="3532706"/>
                <a:ext cx="486277" cy="329006"/>
              </a:xfrm>
              <a:prstGeom prst="roundRect">
                <a:avLst/>
              </a:prstGeom>
              <a:blipFill>
                <a:blip r:embed="rId1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8638320" y="1914565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20" y="1914565"/>
                <a:ext cx="486277" cy="329006"/>
              </a:xfrm>
              <a:prstGeom prst="round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16200000" flipH="1" flipV="1">
            <a:off x="7591126" y="1809491"/>
            <a:ext cx="1185259" cy="1395406"/>
          </a:xfrm>
          <a:prstGeom prst="curvedConnector5">
            <a:avLst>
              <a:gd name="adj1" fmla="val -19287"/>
              <a:gd name="adj2" fmla="val 53470"/>
              <a:gd name="adj3" fmla="val 119287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78" idx="1"/>
          </p:cNvCxnSpPr>
          <p:nvPr/>
        </p:nvCxnSpPr>
        <p:spPr>
          <a:xfrm flipV="1">
            <a:off x="9120385" y="1759275"/>
            <a:ext cx="1054222" cy="193793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CD0836-773E-44C0-934B-FCEFCC2991BD}"/>
                  </a:ext>
                </a:extLst>
              </p:cNvPr>
              <p:cNvSpPr txBox="1"/>
              <p:nvPr/>
            </p:nvSpPr>
            <p:spPr>
              <a:xfrm>
                <a:off x="6054803" y="3885967"/>
                <a:ext cx="1784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b="0" dirty="0"/>
                  <a:t>Variable 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CD0836-773E-44C0-934B-FCEFCC29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3" y="3885967"/>
                <a:ext cx="1784826" cy="646331"/>
              </a:xfrm>
              <a:prstGeom prst="rect">
                <a:avLst/>
              </a:prstGeom>
              <a:blipFill>
                <a:blip r:embed="rId17"/>
                <a:stretch>
                  <a:fillRect l="-2730" t="-4717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E543CB3-48C6-4ABA-AA26-7708071DE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23" y="304692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/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래픽 96" descr="문서 윤곽선">
            <a:extLst>
              <a:ext uri="{FF2B5EF4-FFF2-40B4-BE49-F238E27FC236}">
                <a16:creationId xmlns:a16="http://schemas.microsoft.com/office/drawing/2014/main" id="{47E0EE12-39A8-4316-9EE6-69E64E6C2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6873" y="1593877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/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연결선: 꺾임 29">
            <a:extLst>
              <a:ext uri="{FF2B5EF4-FFF2-40B4-BE49-F238E27FC236}">
                <a16:creationId xmlns:a16="http://schemas.microsoft.com/office/drawing/2014/main" id="{4290FA9F-67C6-4906-B0D3-A6A2CD52E53A}"/>
              </a:ext>
            </a:extLst>
          </p:cNvPr>
          <p:cNvCxnSpPr>
            <a:cxnSpLocks/>
            <a:stCxn id="96" idx="3"/>
            <a:endCxn id="98" idx="0"/>
          </p:cNvCxnSpPr>
          <p:nvPr/>
        </p:nvCxnSpPr>
        <p:spPr>
          <a:xfrm>
            <a:off x="1805592" y="2215794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/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/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연결선: 꺾임 15">
            <a:extLst>
              <a:ext uri="{FF2B5EF4-FFF2-40B4-BE49-F238E27FC236}">
                <a16:creationId xmlns:a16="http://schemas.microsoft.com/office/drawing/2014/main" id="{6FCDFFA2-A591-4243-89DA-A4358CF37B84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 rot="16200000" flipH="1">
            <a:off x="1427375" y="2493671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5">
            <a:extLst>
              <a:ext uri="{FF2B5EF4-FFF2-40B4-BE49-F238E27FC236}">
                <a16:creationId xmlns:a16="http://schemas.microsoft.com/office/drawing/2014/main" id="{1E985495-4CB4-4B33-94C0-D5EC3D6BA3D4}"/>
              </a:ext>
            </a:extLst>
          </p:cNvPr>
          <p:cNvCxnSpPr>
            <a:cxnSpLocks/>
            <a:stCxn id="98" idx="2"/>
            <a:endCxn id="101" idx="4"/>
          </p:cNvCxnSpPr>
          <p:nvPr/>
        </p:nvCxnSpPr>
        <p:spPr>
          <a:xfrm rot="5400000" flipH="1">
            <a:off x="2923762" y="2545407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29">
            <a:extLst>
              <a:ext uri="{FF2B5EF4-FFF2-40B4-BE49-F238E27FC236}">
                <a16:creationId xmlns:a16="http://schemas.microsoft.com/office/drawing/2014/main" id="{DB3D5F59-0B20-4F72-AE7F-4FA398DB9AC9}"/>
              </a:ext>
            </a:extLst>
          </p:cNvPr>
          <p:cNvCxnSpPr>
            <a:cxnSpLocks/>
            <a:stCxn id="101" idx="6"/>
            <a:endCxn id="98" idx="1"/>
          </p:cNvCxnSpPr>
          <p:nvPr/>
        </p:nvCxnSpPr>
        <p:spPr>
          <a:xfrm>
            <a:off x="2183033" y="3267732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29">
            <a:extLst>
              <a:ext uri="{FF2B5EF4-FFF2-40B4-BE49-F238E27FC236}">
                <a16:creationId xmlns:a16="http://schemas.microsoft.com/office/drawing/2014/main" id="{23A55BD5-0997-4619-BE58-D48C44AA4FF8}"/>
              </a:ext>
            </a:extLst>
          </p:cNvPr>
          <p:cNvCxnSpPr>
            <a:cxnSpLocks/>
            <a:stCxn id="96" idx="2"/>
            <a:endCxn id="101" idx="2"/>
          </p:cNvCxnSpPr>
          <p:nvPr/>
        </p:nvCxnSpPr>
        <p:spPr>
          <a:xfrm rot="16200000" flipH="1">
            <a:off x="1184235" y="2736812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7D748671-AB06-4FEE-93BD-22B7C5A797ED}"/>
              </a:ext>
            </a:extLst>
          </p:cNvPr>
          <p:cNvCxnSpPr>
            <a:cxnSpLocks/>
            <a:stCxn id="92" idx="0"/>
            <a:endCxn id="78" idx="1"/>
          </p:cNvCxnSpPr>
          <p:nvPr/>
        </p:nvCxnSpPr>
        <p:spPr>
          <a:xfrm rot="5400000" flipH="1" flipV="1">
            <a:off x="8723754" y="2046855"/>
            <a:ext cx="1639345" cy="133235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0E7F2-03A0-4864-9A4D-A360AC227C48}"/>
              </a:ext>
            </a:extLst>
          </p:cNvPr>
          <p:cNvSpPr txBox="1"/>
          <p:nvPr/>
        </p:nvSpPr>
        <p:spPr>
          <a:xfrm>
            <a:off x="8597418" y="2361149"/>
            <a:ext cx="1065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Extractive</a:t>
            </a: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43C12A-BEDC-4A5B-9D9D-F64BD58000D2}"/>
              </a:ext>
            </a:extLst>
          </p:cNvPr>
          <p:cNvSpPr txBox="1"/>
          <p:nvPr/>
        </p:nvSpPr>
        <p:spPr>
          <a:xfrm>
            <a:off x="9007237" y="3103804"/>
            <a:ext cx="12290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Abstractive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0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860</Words>
  <Application>Microsoft Office PowerPoint</Application>
  <PresentationFormat>와이드스크린</PresentationFormat>
  <Paragraphs>360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Transformer  Text Summarization  with CVAE</vt:lpstr>
      <vt:lpstr>Previous Work</vt:lpstr>
      <vt:lpstr>[Copy] ROUGE Score by just Copying Source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 Text Summarization  with CVAE</dc:title>
  <dc:creator>박범진</dc:creator>
  <cp:lastModifiedBy>박범진</cp:lastModifiedBy>
  <cp:revision>37</cp:revision>
  <dcterms:created xsi:type="dcterms:W3CDTF">2021-01-07T00:38:35Z</dcterms:created>
  <dcterms:modified xsi:type="dcterms:W3CDTF">2021-01-20T05:13:31Z</dcterms:modified>
</cp:coreProperties>
</file>