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2" r:id="rId6"/>
    <p:sldId id="275" r:id="rId7"/>
    <p:sldId id="270" r:id="rId8"/>
    <p:sldId id="271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10C7-F685-44F0-B660-2C49B5E05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78545-1DE6-404C-BB49-7426F3AA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CEF49-0954-4375-A929-F25918E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75018-8856-4EED-A96E-6B7D6F3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B56C-3FB1-450B-80A4-F84285C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D5330-EF90-4740-A0C3-77D20ED1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12272-7925-4E08-B9E5-EDF321436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F8D43-2CEC-44C9-B524-C5E7850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3AD85-021A-4F3F-A389-6E4F8C06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2231C-FBCC-485E-8D1C-60EF1389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A5E79-BE10-4EB7-A36B-E96A6DBE7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A7AF8-4CDE-4D5B-A7C7-EF7F213F4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E80-237C-4845-992A-5370D1E8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E7509-7DF7-4955-A439-AB6A7C7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FC88A-71EF-4055-BE31-077108E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7E15F-5A55-4B08-A157-7D90EC2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C2192-DFF9-4DC8-9D7C-33B023F6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5FD4C-76B4-49E8-90DB-9811B13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A24B1-B97B-4A20-8F48-D3BC75F1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09268-F82A-499F-B8C5-9C7A8DC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4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F474-3247-4BFC-90EF-9DFB132F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DC029-52CE-4AED-A09D-423AAC32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7CBD2-DC6E-426A-9978-F8F792EB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BA59E-640A-4327-99A0-A78DCB59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7FA3-7691-4052-8E3C-E52C767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D62C-86E1-4505-973A-23B037FC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A3C4F-DD4E-40A6-B6E8-D4AC4452C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0300-50E9-412D-BA5B-5B29A795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811F8-5415-4A65-ACB5-F99C81AD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1554A-137F-491C-9F3A-AB5DC3C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0203C-3DF6-4D8C-BF9B-FE48F824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7256-F7C7-4483-92E2-94C28EFF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27F40-F852-4919-9FFB-87B68609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C23DC-5AE4-481C-BBCE-713E7621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A59DC-8DE0-4918-9C52-4219E0907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E16AE4-A233-4928-86E2-7DF6897CF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64AD5-35F6-4CFC-9D62-8DDB6991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D49794-766B-411A-9D8B-06F535A4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831026-2BFA-4467-8537-51614568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B0241-DDDA-4A3B-829A-5028885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48C99-E829-4661-8911-457B328E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D67FCA-1DDE-4442-94B5-8BA13691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7B1D2-E48B-47CB-B6F2-18F1B744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DE7C3-53AC-46E8-8875-7F4E9E8B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42903-5464-4221-9A47-2B00EDD4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FAE71-5F85-450D-B913-C2BF1202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C59E0-FFFD-49D3-A32F-BDB9F276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C52D-C434-4D11-8712-1641B3C3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96B0A4-A7CB-428B-A50C-7047BB3B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F1CD1-1F22-4585-8E00-9D62B1E5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7CF0E-9728-46F3-B244-9966EF2A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1FCA6-9F6D-48AA-BCD5-9638EBEC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8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D56D-D8C2-42B9-94F6-0F8C09D4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C804F-CA3B-4F39-9315-FEC1117A3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25298-868F-4DDC-A4E8-F509D70B4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04EC3-D1D2-450E-977A-E6F715D2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E54D0-42D2-4B62-BFF4-974E8B45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DB219-63C4-47AD-A9D6-DC3E63E1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F7EFD4-EE3E-4E98-A799-66A9E71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1B70B-4A3E-48E3-AE9D-E98C794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5C29-1F10-474D-ABA2-50BA2E31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BE22-D1DE-4433-B1B1-5E15A0C1E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7F0F6-9134-4A2A-B1A4-794DB7B2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0.png"/><Relationship Id="rId2" Type="http://schemas.openxmlformats.org/officeDocument/2006/relationships/image" Target="../media/image27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0.png"/><Relationship Id="rId5" Type="http://schemas.openxmlformats.org/officeDocument/2006/relationships/image" Target="../media/image30.png"/><Relationship Id="rId1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40.png"/><Relationship Id="rId9" Type="http://schemas.openxmlformats.org/officeDocument/2006/relationships/image" Target="../media/image4.png"/><Relationship Id="rId14" Type="http://schemas.openxmlformats.org/officeDocument/2006/relationships/image" Target="../media/image3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724B-5130-4E3E-9C52-89AEE8FDC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</a:t>
            </a:r>
            <a:br>
              <a:rPr lang="en-US" altLang="ko-KR" dirty="0"/>
            </a:br>
            <a:r>
              <a:rPr lang="en-US" altLang="ko-KR" dirty="0"/>
              <a:t>Text Summarization </a:t>
            </a:r>
            <a:br>
              <a:rPr lang="en-US" altLang="ko-KR" dirty="0"/>
            </a:br>
            <a:r>
              <a:rPr lang="en-US" altLang="ko-KR" dirty="0"/>
              <a:t>with CVAE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02B70-293C-4D0A-ABC1-A1546EFC3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Report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9F427-7D00-4EE8-8F14-F0FAD2A1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B604B1-C782-4B24-9099-417B895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7" y="2475921"/>
            <a:ext cx="5929061" cy="43642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58C78B-FC94-4FBE-97BB-AD98D8CFF434}"/>
              </a:ext>
            </a:extLst>
          </p:cNvPr>
          <p:cNvSpPr/>
          <p:nvPr/>
        </p:nvSpPr>
        <p:spPr>
          <a:xfrm>
            <a:off x="3138875" y="6054893"/>
            <a:ext cx="419100" cy="8031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B28BF0-D264-4BD8-9078-2755AC6A9CCB}"/>
              </a:ext>
            </a:extLst>
          </p:cNvPr>
          <p:cNvSpPr/>
          <p:nvPr/>
        </p:nvSpPr>
        <p:spPr>
          <a:xfrm>
            <a:off x="733926" y="209560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Dim=4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52859-B1FA-4172-B231-2E8CCD46089B}"/>
              </a:ext>
            </a:extLst>
          </p:cNvPr>
          <p:cNvSpPr/>
          <p:nvPr/>
        </p:nvSpPr>
        <p:spPr>
          <a:xfrm>
            <a:off x="733926" y="169117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F3E6A-5E7F-49F2-91D0-CD294133A074}"/>
              </a:ext>
            </a:extLst>
          </p:cNvPr>
          <p:cNvSpPr/>
          <p:nvPr/>
        </p:nvSpPr>
        <p:spPr>
          <a:xfrm>
            <a:off x="6680307" y="2099628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Dim=10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5B7D87-E14E-4A19-B2BA-6ADF3E10C949}"/>
              </a:ext>
            </a:extLst>
          </p:cNvPr>
          <p:cNvSpPr/>
          <p:nvPr/>
        </p:nvSpPr>
        <p:spPr>
          <a:xfrm>
            <a:off x="6680307" y="170354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3537-C023-46EC-AC63-95007B3DE3E7}"/>
                  </a:ext>
                </a:extLst>
              </p:cNvPr>
              <p:cNvSpPr txBox="1"/>
              <p:nvPr/>
            </p:nvSpPr>
            <p:spPr>
              <a:xfrm>
                <a:off x="2923058" y="1761995"/>
                <a:ext cx="2202395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𝟎𝟏𝟓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3537-C023-46EC-AC63-95007B3DE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58" y="1761995"/>
                <a:ext cx="2202395" cy="681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3F15-232A-486D-8ECD-FF86D96BF10B}"/>
                  </a:ext>
                </a:extLst>
              </p:cNvPr>
              <p:cNvSpPr txBox="1"/>
              <p:nvPr/>
            </p:nvSpPr>
            <p:spPr>
              <a:xfrm>
                <a:off x="8998392" y="1791184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3F15-232A-486D-8ECD-FF86D96B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92" y="1791184"/>
                <a:ext cx="2101516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89DDA8-7267-45C5-81B1-59C10AAF50A8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27D086-5559-4A69-9A12-703F85444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68" y="2491688"/>
            <a:ext cx="5885762" cy="39647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CE6E0-E1D3-4318-908F-21EE7E009D8A}"/>
              </a:ext>
            </a:extLst>
          </p:cNvPr>
          <p:cNvSpPr/>
          <p:nvPr/>
        </p:nvSpPr>
        <p:spPr>
          <a:xfrm>
            <a:off x="733926" y="91182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DC814-B6E2-4C3D-81E9-CA1299C7D0F7}"/>
              </a:ext>
            </a:extLst>
          </p:cNvPr>
          <p:cNvSpPr/>
          <p:nvPr/>
        </p:nvSpPr>
        <p:spPr>
          <a:xfrm>
            <a:off x="7896726" y="1056129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928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CDBC93-3208-4A64-94E5-FFA849CFEF5F}"/>
              </a:ext>
            </a:extLst>
          </p:cNvPr>
          <p:cNvSpPr/>
          <p:nvPr/>
        </p:nvSpPr>
        <p:spPr>
          <a:xfrm>
            <a:off x="6950737" y="2078667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Dim=32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648BFB-F5A8-4582-A684-E994250BBA80}"/>
              </a:ext>
            </a:extLst>
          </p:cNvPr>
          <p:cNvSpPr/>
          <p:nvPr/>
        </p:nvSpPr>
        <p:spPr>
          <a:xfrm>
            <a:off x="6950737" y="1682582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0B12F-7FA8-4EE3-AEE3-81959F7BB580}"/>
                  </a:ext>
                </a:extLst>
              </p:cNvPr>
              <p:cNvSpPr txBox="1"/>
              <p:nvPr/>
            </p:nvSpPr>
            <p:spPr>
              <a:xfrm>
                <a:off x="9243740" y="1590658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0B12F-7FA8-4EE3-AEE3-81959F7B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40" y="1590658"/>
                <a:ext cx="2101516" cy="68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EED98E8-976F-4F60-83CB-C071B12C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835"/>
            <a:ext cx="5810338" cy="3916058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1750C851-8EE1-4D6A-8720-3137949C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69116-DCCC-4359-8951-AB9BCCE7E7E1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2E44931B-E00B-462B-933C-9FA7E8123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7567" y="2457225"/>
            <a:ext cx="5718528" cy="3970189"/>
          </a:xfr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A5A16E-B6D3-4D5F-B738-CE0386CDD31F}"/>
              </a:ext>
            </a:extLst>
          </p:cNvPr>
          <p:cNvSpPr/>
          <p:nvPr/>
        </p:nvSpPr>
        <p:spPr>
          <a:xfrm>
            <a:off x="242649" y="21019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Dim=13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9C9EE5-F53C-45E4-9C07-2CD18B44CB36}"/>
              </a:ext>
            </a:extLst>
          </p:cNvPr>
          <p:cNvSpPr/>
          <p:nvPr/>
        </p:nvSpPr>
        <p:spPr>
          <a:xfrm>
            <a:off x="242649" y="17058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3FB7B2-0542-4904-B240-561A515FE961}"/>
                  </a:ext>
                </a:extLst>
              </p:cNvPr>
              <p:cNvSpPr txBox="1"/>
              <p:nvPr/>
            </p:nvSpPr>
            <p:spPr>
              <a:xfrm>
                <a:off x="2535652" y="1590024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𝟏𝟔𝟗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3FB7B2-0542-4904-B240-561A515F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52" y="1590024"/>
                <a:ext cx="2101516" cy="681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4CD5D2-CFAD-4B7A-8D24-B67D6141322F}"/>
              </a:ext>
            </a:extLst>
          </p:cNvPr>
          <p:cNvSpPr/>
          <p:nvPr/>
        </p:nvSpPr>
        <p:spPr>
          <a:xfrm>
            <a:off x="242649" y="992253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73F911-9E50-4575-A3F4-73033EFE9FF9}"/>
              </a:ext>
            </a:extLst>
          </p:cNvPr>
          <p:cNvSpPr/>
          <p:nvPr/>
        </p:nvSpPr>
        <p:spPr>
          <a:xfrm>
            <a:off x="7677139" y="1007399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120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7856D-0D53-4053-B886-993EE4612360}"/>
              </a:ext>
            </a:extLst>
          </p:cNvPr>
          <p:cNvSpPr/>
          <p:nvPr/>
        </p:nvSpPr>
        <p:spPr>
          <a:xfrm>
            <a:off x="7207588" y="2105365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Dim=20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5FFCD9-A2D7-4CA4-9188-3AD8753C7448}"/>
              </a:ext>
            </a:extLst>
          </p:cNvPr>
          <p:cNvSpPr/>
          <p:nvPr/>
        </p:nvSpPr>
        <p:spPr>
          <a:xfrm>
            <a:off x="7207588" y="170928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2DA13-67CD-4FCA-B770-81E4FD1D3342}"/>
                  </a:ext>
                </a:extLst>
              </p:cNvPr>
              <p:cNvSpPr txBox="1"/>
              <p:nvPr/>
            </p:nvSpPr>
            <p:spPr>
              <a:xfrm>
                <a:off x="9525673" y="1796921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2DA13-67CD-4FCA-B770-81E4FD1D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673" y="1796921"/>
                <a:ext cx="2101516" cy="68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67DE15F-5681-444B-A2F9-697D5CD7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03" y="2581275"/>
            <a:ext cx="5932277" cy="3993704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DB92432E-BA32-4851-85CE-1A25B954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32AAE-49BE-4B3A-BC20-278E0DB30D53}"/>
              </a:ext>
            </a:extLst>
          </p:cNvPr>
          <p:cNvSpPr/>
          <p:nvPr/>
        </p:nvSpPr>
        <p:spPr>
          <a:xfrm>
            <a:off x="7696872" y="1029860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C11D4-F359-4022-A1E4-174DF6AE8F77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6B07C3-497C-468C-966F-8C7433774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24" y="2552700"/>
            <a:ext cx="6047087" cy="4089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A5B86B-8FD7-4417-988E-250E2C8B1BE7}"/>
              </a:ext>
            </a:extLst>
          </p:cNvPr>
          <p:cNvSpPr/>
          <p:nvPr/>
        </p:nvSpPr>
        <p:spPr>
          <a:xfrm>
            <a:off x="977896" y="2212498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Dim=20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D798F9-FC09-4D16-99E9-4B65A3AEF5FC}"/>
              </a:ext>
            </a:extLst>
          </p:cNvPr>
          <p:cNvSpPr/>
          <p:nvPr/>
        </p:nvSpPr>
        <p:spPr>
          <a:xfrm>
            <a:off x="977896" y="181641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12626E-D020-4ED4-8190-CCEE337CF573}"/>
              </a:ext>
            </a:extLst>
          </p:cNvPr>
          <p:cNvSpPr/>
          <p:nvPr/>
        </p:nvSpPr>
        <p:spPr>
          <a:xfrm>
            <a:off x="1467180" y="1136993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58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8DE19C-8D74-47F6-8E69-745FA108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38" y="2605337"/>
            <a:ext cx="5618541" cy="3793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4E7C81-866B-4689-8DF6-74A5233EE236}"/>
              </a:ext>
            </a:extLst>
          </p:cNvPr>
          <p:cNvSpPr/>
          <p:nvPr/>
        </p:nvSpPr>
        <p:spPr>
          <a:xfrm>
            <a:off x="7246497" y="1987333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879B6B-F1DE-45E7-AC32-B98E9A494D99}"/>
              </a:ext>
            </a:extLst>
          </p:cNvPr>
          <p:cNvSpPr/>
          <p:nvPr/>
        </p:nvSpPr>
        <p:spPr>
          <a:xfrm>
            <a:off x="7246497" y="1591248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35C0A-A8B9-4D21-B403-FC29EF5C8385}"/>
              </a:ext>
            </a:extLst>
          </p:cNvPr>
          <p:cNvSpPr/>
          <p:nvPr/>
        </p:nvSpPr>
        <p:spPr>
          <a:xfrm>
            <a:off x="7735781" y="91182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C344D4-2B63-4A2C-9A1D-2B1017F5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1" y="2605337"/>
            <a:ext cx="5618541" cy="38556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DF399-F5B1-4C7F-ABC4-60C982DF2910}"/>
              </a:ext>
            </a:extLst>
          </p:cNvPr>
          <p:cNvSpPr/>
          <p:nvPr/>
        </p:nvSpPr>
        <p:spPr>
          <a:xfrm>
            <a:off x="1541022" y="19640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Dim=21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7CBB7-3C3D-4684-94B4-1CE224ADE981}"/>
              </a:ext>
            </a:extLst>
          </p:cNvPr>
          <p:cNvSpPr/>
          <p:nvPr/>
        </p:nvSpPr>
        <p:spPr>
          <a:xfrm>
            <a:off x="1541022" y="15679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8825B-78D1-4C8A-BCE7-1C30BB0D7888}"/>
              </a:ext>
            </a:extLst>
          </p:cNvPr>
          <p:cNvSpPr/>
          <p:nvPr/>
        </p:nvSpPr>
        <p:spPr>
          <a:xfrm>
            <a:off x="2030306" y="888545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361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4DE137-2477-4567-B4D8-9FD58FF1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38" y="2078217"/>
            <a:ext cx="5877862" cy="40273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BA4D03-FE84-4A56-B093-E2B1DAC8F8D5}"/>
              </a:ext>
            </a:extLst>
          </p:cNvPr>
          <p:cNvSpPr/>
          <p:nvPr/>
        </p:nvSpPr>
        <p:spPr>
          <a:xfrm>
            <a:off x="6887205" y="1402075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Dim=24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EAFB0E-3906-4B68-B760-6E0F9CD645D8}"/>
              </a:ext>
            </a:extLst>
          </p:cNvPr>
          <p:cNvSpPr/>
          <p:nvPr/>
        </p:nvSpPr>
        <p:spPr>
          <a:xfrm>
            <a:off x="6887205" y="100599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8CBA0E-6CA1-4721-9365-6914179CB121}"/>
              </a:ext>
            </a:extLst>
          </p:cNvPr>
          <p:cNvSpPr/>
          <p:nvPr/>
        </p:nvSpPr>
        <p:spPr>
          <a:xfrm>
            <a:off x="7376489" y="326570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7D40BA-2D20-4D06-ACDE-41E654DF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060" y="2104600"/>
            <a:ext cx="6303852" cy="43057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B9E72-63E9-4868-88CB-6CDB0F49CCF7}"/>
              </a:ext>
            </a:extLst>
          </p:cNvPr>
          <p:cNvSpPr/>
          <p:nvPr/>
        </p:nvSpPr>
        <p:spPr>
          <a:xfrm>
            <a:off x="381630" y="15068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Dim=48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F14368-535A-4ED9-A294-67785ED7C090}"/>
              </a:ext>
            </a:extLst>
          </p:cNvPr>
          <p:cNvSpPr/>
          <p:nvPr/>
        </p:nvSpPr>
        <p:spPr>
          <a:xfrm>
            <a:off x="381630" y="11107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571F0C-9D89-400B-B982-25EC0B38689E}"/>
              </a:ext>
            </a:extLst>
          </p:cNvPr>
          <p:cNvSpPr/>
          <p:nvPr/>
        </p:nvSpPr>
        <p:spPr>
          <a:xfrm>
            <a:off x="870914" y="431345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461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B9040E-43F7-4212-905F-ACB2258997E7}"/>
              </a:ext>
            </a:extLst>
          </p:cNvPr>
          <p:cNvSpPr/>
          <p:nvPr/>
        </p:nvSpPr>
        <p:spPr>
          <a:xfrm>
            <a:off x="6231792" y="1110666"/>
            <a:ext cx="2101516" cy="372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Dim=1025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95A35C-7967-4882-B7CC-1BD4B9A61C91}"/>
              </a:ext>
            </a:extLst>
          </p:cNvPr>
          <p:cNvSpPr/>
          <p:nvPr/>
        </p:nvSpPr>
        <p:spPr>
          <a:xfrm>
            <a:off x="6721076" y="431246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0D3A98-0B30-450C-BBB7-CF7479647BD7}"/>
              </a:ext>
            </a:extLst>
          </p:cNvPr>
          <p:cNvSpPr/>
          <p:nvPr/>
        </p:nvSpPr>
        <p:spPr>
          <a:xfrm>
            <a:off x="6231792" y="15068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904814-7629-4929-ACEC-2F1F456DFD54}"/>
              </a:ext>
            </a:extLst>
          </p:cNvPr>
          <p:cNvSpPr/>
          <p:nvPr/>
        </p:nvSpPr>
        <p:spPr>
          <a:xfrm>
            <a:off x="540171" y="1505643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3FAD9E-1DE9-4470-B7CD-27EF2C7B9921}"/>
              </a:ext>
            </a:extLst>
          </p:cNvPr>
          <p:cNvSpPr/>
          <p:nvPr/>
        </p:nvSpPr>
        <p:spPr>
          <a:xfrm>
            <a:off x="540171" y="1109558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A7DF3-019B-4C19-8DE5-E09C726F7A78}"/>
              </a:ext>
            </a:extLst>
          </p:cNvPr>
          <p:cNvSpPr/>
          <p:nvPr/>
        </p:nvSpPr>
        <p:spPr>
          <a:xfrm>
            <a:off x="1029455" y="43013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3FD9ABD-0725-4856-8851-994CE806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3" y="2078118"/>
            <a:ext cx="5968482" cy="4027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E87EAE-8FB6-49BD-891E-EC59CB15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350"/>
            <a:ext cx="5987053" cy="40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C2E448-8698-47E8-844C-9E555660F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902" y="2160244"/>
            <a:ext cx="5548973" cy="37730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65FC17-8DEE-4A3A-A6F2-EC1435F5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7" y="2160244"/>
            <a:ext cx="5777573" cy="3974025"/>
          </a:xfrm>
          <a:prstGeom prst="rect">
            <a:avLst/>
          </a:prstGeom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id="{0FE840DF-2314-4945-A682-CE97B84C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ABEX1</a:t>
            </a:r>
            <a:endParaRPr lang="ko-KR" altLang="en-US" sz="3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AB253-0E4D-4471-A2C0-960D4885186E}"/>
              </a:ext>
            </a:extLst>
          </p:cNvPr>
          <p:cNvSpPr/>
          <p:nvPr/>
        </p:nvSpPr>
        <p:spPr>
          <a:xfrm>
            <a:off x="7074002" y="1602591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Dim=17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74322-30D7-49B6-94A7-C9674ACBABEC}"/>
              </a:ext>
            </a:extLst>
          </p:cNvPr>
          <p:cNvSpPr/>
          <p:nvPr/>
        </p:nvSpPr>
        <p:spPr>
          <a:xfrm>
            <a:off x="1270086" y="1506434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3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0FE840DF-2314-4945-A682-CE97B84C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ABEX1 – 1epoch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F5B14-0914-44DF-8BC5-687C5239ED59}"/>
              </a:ext>
            </a:extLst>
          </p:cNvPr>
          <p:cNvSpPr/>
          <p:nvPr/>
        </p:nvSpPr>
        <p:spPr>
          <a:xfrm>
            <a:off x="1165813" y="1257781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Dim=25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4153D3-1120-4225-9C22-0F2E726768F0}"/>
              </a:ext>
            </a:extLst>
          </p:cNvPr>
          <p:cNvSpPr/>
          <p:nvPr/>
        </p:nvSpPr>
        <p:spPr>
          <a:xfrm>
            <a:off x="1165813" y="1717973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Alpha = 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C778B0-81B1-44AC-BA8D-94FD6464E112}"/>
              </a:ext>
            </a:extLst>
          </p:cNvPr>
          <p:cNvSpPr/>
          <p:nvPr/>
        </p:nvSpPr>
        <p:spPr>
          <a:xfrm>
            <a:off x="8192255" y="1257781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Dim=125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02BD69-99A4-4D70-B067-0A520AF19AC2}"/>
              </a:ext>
            </a:extLst>
          </p:cNvPr>
          <p:cNvSpPr/>
          <p:nvPr/>
        </p:nvSpPr>
        <p:spPr>
          <a:xfrm>
            <a:off x="8192255" y="1717973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Alpha = 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609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0FE840DF-2314-4945-A682-CE97B84C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ABEX1 – 1epoch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F5B14-0914-44DF-8BC5-687C5239ED59}"/>
              </a:ext>
            </a:extLst>
          </p:cNvPr>
          <p:cNvSpPr/>
          <p:nvPr/>
        </p:nvSpPr>
        <p:spPr>
          <a:xfrm>
            <a:off x="1165813" y="1257781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4153D3-1120-4225-9C22-0F2E726768F0}"/>
              </a:ext>
            </a:extLst>
          </p:cNvPr>
          <p:cNvSpPr/>
          <p:nvPr/>
        </p:nvSpPr>
        <p:spPr>
          <a:xfrm>
            <a:off x="1165813" y="1717973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Alpha = 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C778B0-81B1-44AC-BA8D-94FD6464E112}"/>
              </a:ext>
            </a:extLst>
          </p:cNvPr>
          <p:cNvSpPr/>
          <p:nvPr/>
        </p:nvSpPr>
        <p:spPr>
          <a:xfrm>
            <a:off x="8192255" y="1257781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Dim=25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02BD69-99A4-4D70-B067-0A520AF19AC2}"/>
              </a:ext>
            </a:extLst>
          </p:cNvPr>
          <p:cNvSpPr/>
          <p:nvPr/>
        </p:nvSpPr>
        <p:spPr>
          <a:xfrm>
            <a:off x="8192255" y="1717973"/>
            <a:ext cx="2101516" cy="368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Alpha = 0.8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5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6F8B6-85CB-45C5-A14A-A91A1E5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F0BF3-DFC5-40E5-B9DD-A369CC14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49" y="0"/>
            <a:ext cx="447621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E453E-3890-4237-B91F-8D9B7A204AC0}"/>
              </a:ext>
            </a:extLst>
          </p:cNvPr>
          <p:cNvSpPr txBox="1"/>
          <p:nvPr/>
        </p:nvSpPr>
        <p:spPr>
          <a:xfrm>
            <a:off x="163770" y="3197126"/>
            <a:ext cx="770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VAE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beta CVAE  Cyclic Annealing   Marginal KL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/>
              <a:t>RNN based Text Summarization </a:t>
            </a:r>
            <a:r>
              <a:rPr lang="en-US" altLang="ko-KR" sz="1600" dirty="0">
                <a:sym typeface="Wingdings" panose="05000000000000000000" pitchFamily="2" charset="2"/>
              </a:rPr>
              <a:t> Point Generator Network  Transformer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8276-EF35-4A43-A642-FDCFD0F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039"/>
            <a:ext cx="6819900" cy="1325563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[Copy]</a:t>
            </a:r>
            <a:br>
              <a:rPr lang="en-US" altLang="ko-KR" sz="4000" b="1" dirty="0"/>
            </a:br>
            <a:r>
              <a:rPr lang="en-US" altLang="ko-KR" sz="2800" b="1" dirty="0"/>
              <a:t>ROUGE Score by just Copying Source 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252CA-ABCB-4802-BF54-0B38C55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350" y="2195184"/>
            <a:ext cx="2035214" cy="4662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422-2095-499F-BE86-978276D3D668}"/>
              </a:ext>
            </a:extLst>
          </p:cNvPr>
          <p:cNvSpPr txBox="1"/>
          <p:nvPr/>
        </p:nvSpPr>
        <p:spPr>
          <a:xfrm>
            <a:off x="840752" y="2292151"/>
            <a:ext cx="2835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CNN-DM</a:t>
            </a:r>
          </a:p>
          <a:p>
            <a:r>
              <a:rPr lang="ko-KR" altLang="en-US" sz="2400" dirty="0"/>
              <a:t>44.16/21.28/40.90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XSUM </a:t>
            </a:r>
          </a:p>
          <a:p>
            <a:r>
              <a:rPr lang="ko-KR" altLang="en-US" sz="2400" dirty="0"/>
              <a:t>45.14/22.27/37.25.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AA3FC-23F9-444E-AFF5-8EC377B53CCA}"/>
              </a:ext>
            </a:extLst>
          </p:cNvPr>
          <p:cNvSpPr/>
          <p:nvPr/>
        </p:nvSpPr>
        <p:spPr>
          <a:xfrm>
            <a:off x="4625877" y="1453381"/>
            <a:ext cx="2940245" cy="63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CNN_DM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02F0C8-05E4-43B2-A281-1CD8DD5AD224}"/>
              </a:ext>
            </a:extLst>
          </p:cNvPr>
          <p:cNvCxnSpPr>
            <a:cxnSpLocks/>
          </p:cNvCxnSpPr>
          <p:nvPr/>
        </p:nvCxnSpPr>
        <p:spPr>
          <a:xfrm>
            <a:off x="5158739" y="2670273"/>
            <a:ext cx="1804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4ED68-A884-4E39-9628-D263C1259B44}"/>
              </a:ext>
            </a:extLst>
          </p:cNvPr>
          <p:cNvSpPr txBox="1"/>
          <p:nvPr/>
        </p:nvSpPr>
        <p:spPr>
          <a:xfrm>
            <a:off x="8270077" y="2168326"/>
            <a:ext cx="216205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0.022</a:t>
            </a:r>
          </a:p>
          <a:p>
            <a:r>
              <a:rPr lang="ko-KR" altLang="en-US" sz="1100" dirty="0"/>
              <a:t>ROUGEL-F1 0.129</a:t>
            </a:r>
          </a:p>
          <a:p>
            <a:r>
              <a:rPr lang="ko-KR" altLang="en-US" sz="1100" dirty="0"/>
              <a:t>test.hypo_get_source_0_300</a:t>
            </a:r>
          </a:p>
          <a:p>
            <a:r>
              <a:rPr lang="ko-KR" altLang="en-US" sz="1200" b="1" dirty="0"/>
              <a:t>ROUGE1-F1 0.196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0.125</a:t>
            </a:r>
          </a:p>
          <a:p>
            <a:r>
              <a:rPr lang="ko-KR" altLang="en-US" sz="1100" dirty="0"/>
              <a:t>test.hypo_get_source_0_350</a:t>
            </a:r>
          </a:p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0.122</a:t>
            </a:r>
          </a:p>
          <a:p>
            <a:r>
              <a:rPr lang="ko-KR" altLang="en-US" sz="1100" dirty="0"/>
              <a:t>test.hypo_get_source_20_120</a:t>
            </a:r>
          </a:p>
          <a:p>
            <a:r>
              <a:rPr lang="ko-KR" altLang="en-US" sz="1100" dirty="0"/>
              <a:t>ROUGE1-F1 0.153</a:t>
            </a:r>
          </a:p>
          <a:p>
            <a:r>
              <a:rPr lang="ko-KR" altLang="en-US" sz="1100" dirty="0"/>
              <a:t>ROUGE2-F1 0.015</a:t>
            </a:r>
          </a:p>
          <a:p>
            <a:r>
              <a:rPr lang="ko-KR" altLang="en-US" sz="1100" dirty="0"/>
              <a:t>ROUGEL-F1 0.114</a:t>
            </a:r>
          </a:p>
          <a:p>
            <a:r>
              <a:rPr lang="ko-KR" altLang="en-US" sz="1100" dirty="0"/>
              <a:t>test.hypo_get_source_20_220</a:t>
            </a:r>
          </a:p>
          <a:p>
            <a:r>
              <a:rPr lang="ko-KR" altLang="en-US" sz="1100" dirty="0"/>
              <a:t>ROUGE1-F1 0.19</a:t>
            </a:r>
          </a:p>
          <a:p>
            <a:r>
              <a:rPr lang="ko-KR" altLang="en-US" sz="1100" dirty="0"/>
              <a:t>ROUGE2-F1 0.023</a:t>
            </a:r>
          </a:p>
          <a:p>
            <a:r>
              <a:rPr lang="ko-KR" altLang="en-US" sz="1100" dirty="0"/>
              <a:t>ROUGEL-F1 0.126</a:t>
            </a:r>
          </a:p>
          <a:p>
            <a:r>
              <a:rPr lang="ko-KR" altLang="en-US" sz="1100" dirty="0"/>
              <a:t>test.hypo_get_source_20_320</a:t>
            </a:r>
          </a:p>
          <a:p>
            <a:r>
              <a:rPr lang="ko-KR" altLang="en-US" sz="1100" dirty="0"/>
              <a:t>ROUGE1-F1 0.195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0.123</a:t>
            </a:r>
          </a:p>
          <a:p>
            <a:r>
              <a:rPr lang="ko-KR" altLang="en-US" sz="1100" dirty="0"/>
              <a:t>test.hypo_get_source_20_370</a:t>
            </a:r>
          </a:p>
          <a:p>
            <a:r>
              <a:rPr lang="ko-KR" altLang="en-US" sz="1100" dirty="0"/>
              <a:t>ROUGE1-F1 0.192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8155D-7274-471C-8C5F-4445F69FFC5C}"/>
              </a:ext>
            </a:extLst>
          </p:cNvPr>
          <p:cNvSpPr/>
          <p:nvPr/>
        </p:nvSpPr>
        <p:spPr>
          <a:xfrm>
            <a:off x="7880985" y="1435706"/>
            <a:ext cx="2940245" cy="6357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Xsum</a:t>
            </a:r>
            <a:r>
              <a:rPr lang="en-US" altLang="ko-KR" dirty="0"/>
              <a:t>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B298-FBFC-4038-87C7-FC161588365D}"/>
              </a:ext>
            </a:extLst>
          </p:cNvPr>
          <p:cNvSpPr txBox="1"/>
          <p:nvPr/>
        </p:nvSpPr>
        <p:spPr>
          <a:xfrm>
            <a:off x="-35243" y="685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https://paperswithcode.com/sota/document-summarization-on-cnn-daily-mail</a:t>
            </a:r>
          </a:p>
        </p:txBody>
      </p:sp>
    </p:spTree>
    <p:extLst>
      <p:ext uri="{BB962C8B-B14F-4D97-AF65-F5344CB8AC3E}">
        <p14:creationId xmlns:p14="http://schemas.microsoft.com/office/powerpoint/2010/main" val="3371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E543CB3-48C6-4ABA-AA26-7708071DE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23" y="304692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/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래픽 96" descr="문서 윤곽선">
            <a:extLst>
              <a:ext uri="{FF2B5EF4-FFF2-40B4-BE49-F238E27FC236}">
                <a16:creationId xmlns:a16="http://schemas.microsoft.com/office/drawing/2014/main" id="{47E0EE12-39A8-4316-9EE6-69E64E6C2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873" y="1593877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/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연결선: 꺾임 29">
            <a:extLst>
              <a:ext uri="{FF2B5EF4-FFF2-40B4-BE49-F238E27FC236}">
                <a16:creationId xmlns:a16="http://schemas.microsoft.com/office/drawing/2014/main" id="{4290FA9F-67C6-4906-B0D3-A6A2CD52E53A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1805592" y="2215794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/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/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연결선: 꺾임 15">
            <a:extLst>
              <a:ext uri="{FF2B5EF4-FFF2-40B4-BE49-F238E27FC236}">
                <a16:creationId xmlns:a16="http://schemas.microsoft.com/office/drawing/2014/main" id="{6FCDFFA2-A591-4243-89DA-A4358CF37B84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rot="16200000" flipH="1">
            <a:off x="1427375" y="2493671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5">
            <a:extLst>
              <a:ext uri="{FF2B5EF4-FFF2-40B4-BE49-F238E27FC236}">
                <a16:creationId xmlns:a16="http://schemas.microsoft.com/office/drawing/2014/main" id="{1E985495-4CB4-4B33-94C0-D5EC3D6BA3D4}"/>
              </a:ext>
            </a:extLst>
          </p:cNvPr>
          <p:cNvCxnSpPr>
            <a:cxnSpLocks/>
            <a:stCxn id="98" idx="2"/>
            <a:endCxn id="101" idx="4"/>
          </p:cNvCxnSpPr>
          <p:nvPr/>
        </p:nvCxnSpPr>
        <p:spPr>
          <a:xfrm rot="5400000" flipH="1">
            <a:off x="2923762" y="2545407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29">
            <a:extLst>
              <a:ext uri="{FF2B5EF4-FFF2-40B4-BE49-F238E27FC236}">
                <a16:creationId xmlns:a16="http://schemas.microsoft.com/office/drawing/2014/main" id="{DB3D5F59-0B20-4F72-AE7F-4FA398DB9AC9}"/>
              </a:ext>
            </a:extLst>
          </p:cNvPr>
          <p:cNvCxnSpPr>
            <a:cxnSpLocks/>
            <a:stCxn id="101" idx="6"/>
            <a:endCxn id="98" idx="1"/>
          </p:cNvCxnSpPr>
          <p:nvPr/>
        </p:nvCxnSpPr>
        <p:spPr>
          <a:xfrm>
            <a:off x="2183033" y="3267732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29">
            <a:extLst>
              <a:ext uri="{FF2B5EF4-FFF2-40B4-BE49-F238E27FC236}">
                <a16:creationId xmlns:a16="http://schemas.microsoft.com/office/drawing/2014/main" id="{23A55BD5-0997-4619-BE58-D48C44AA4FF8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 rot="16200000" flipH="1">
            <a:off x="1184235" y="2736812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7D748671-AB06-4FEE-93BD-22B7C5A797ED}"/>
              </a:ext>
            </a:extLst>
          </p:cNvPr>
          <p:cNvCxnSpPr>
            <a:cxnSpLocks/>
            <a:stCxn id="92" idx="0"/>
            <a:endCxn id="78" idx="1"/>
          </p:cNvCxnSpPr>
          <p:nvPr/>
        </p:nvCxnSpPr>
        <p:spPr>
          <a:xfrm rot="5400000" flipH="1" flipV="1">
            <a:off x="8723754" y="2046855"/>
            <a:ext cx="1639345" cy="13323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0E7F2-03A0-4864-9A4D-A360AC227C48}"/>
              </a:ext>
            </a:extLst>
          </p:cNvPr>
          <p:cNvSpPr txBox="1"/>
          <p:nvPr/>
        </p:nvSpPr>
        <p:spPr>
          <a:xfrm>
            <a:off x="8597418" y="2361149"/>
            <a:ext cx="1065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Extractive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43C12A-BEDC-4A5B-9D9D-F64BD58000D2}"/>
              </a:ext>
            </a:extLst>
          </p:cNvPr>
          <p:cNvSpPr txBox="1"/>
          <p:nvPr/>
        </p:nvSpPr>
        <p:spPr>
          <a:xfrm>
            <a:off x="9007237" y="3103804"/>
            <a:ext cx="12290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Abstractive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>
            <a:extLst>
              <a:ext uri="{FF2B5EF4-FFF2-40B4-BE49-F238E27FC236}">
                <a16:creationId xmlns:a16="http://schemas.microsoft.com/office/drawing/2014/main" id="{0C985874-AD36-43B3-9B3D-D3D741AD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65" y="748316"/>
            <a:ext cx="4427536" cy="61638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21316D-0EEB-4716-B455-29B9D5F7D2E2}"/>
              </a:ext>
            </a:extLst>
          </p:cNvPr>
          <p:cNvCxnSpPr/>
          <p:nvPr/>
        </p:nvCxnSpPr>
        <p:spPr>
          <a:xfrm>
            <a:off x="2294018" y="862226"/>
            <a:ext cx="32565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8A6DE7-DB2F-467C-9818-69E88F9DD2CD}"/>
              </a:ext>
            </a:extLst>
          </p:cNvPr>
          <p:cNvSpPr txBox="1"/>
          <p:nvPr/>
        </p:nvSpPr>
        <p:spPr>
          <a:xfrm>
            <a:off x="2294018" y="314687"/>
            <a:ext cx="313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Different Samples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6">
                <a:extLst>
                  <a:ext uri="{FF2B5EF4-FFF2-40B4-BE49-F238E27FC236}">
                    <a16:creationId xmlns:a16="http://schemas.microsoft.com/office/drawing/2014/main" id="{32B36185-9A57-473B-B41C-022CCE081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33766"/>
                  </p:ext>
                </p:extLst>
              </p:nvPr>
            </p:nvGraphicFramePr>
            <p:xfrm>
              <a:off x="4931019" y="3713219"/>
              <a:ext cx="292612" cy="1712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612">
                      <a:extLst>
                        <a:ext uri="{9D8B030D-6E8A-4147-A177-3AD203B41FA5}">
                          <a16:colId xmlns:a16="http://schemas.microsoft.com/office/drawing/2014/main" val="2689156034"/>
                        </a:ext>
                      </a:extLst>
                    </a:gridCol>
                  </a:tblGrid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194237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326453"/>
                      </a:ext>
                    </a:extLst>
                  </a:tr>
                  <a:tr h="329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440085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39190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539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6">
                <a:extLst>
                  <a:ext uri="{FF2B5EF4-FFF2-40B4-BE49-F238E27FC236}">
                    <a16:creationId xmlns:a16="http://schemas.microsoft.com/office/drawing/2014/main" id="{32B36185-9A57-473B-B41C-022CCE081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33766"/>
                  </p:ext>
                </p:extLst>
              </p:nvPr>
            </p:nvGraphicFramePr>
            <p:xfrm>
              <a:off x="4931019" y="3713219"/>
              <a:ext cx="292612" cy="1712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612">
                      <a:extLst>
                        <a:ext uri="{9D8B030D-6E8A-4147-A177-3AD203B41FA5}">
                          <a16:colId xmlns:a16="http://schemas.microsoft.com/office/drawing/2014/main" val="2689156034"/>
                        </a:ext>
                      </a:extLst>
                    </a:gridCol>
                  </a:tblGrid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754" r="-4082" b="-3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194237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01754" r="-4082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326453"/>
                      </a:ext>
                    </a:extLst>
                  </a:tr>
                  <a:tr h="3294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12963" r="-4082" b="-2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440085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96491" r="-4082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139190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396491" r="-4082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5393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E226A7-16DD-4F67-9BAC-BB232DE93775}"/>
              </a:ext>
            </a:extLst>
          </p:cNvPr>
          <p:cNvCxnSpPr/>
          <p:nvPr/>
        </p:nvCxnSpPr>
        <p:spPr>
          <a:xfrm>
            <a:off x="6328611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383C740-3D24-4CAA-AFDA-310A350C4CF4}"/>
              </a:ext>
            </a:extLst>
          </p:cNvPr>
          <p:cNvSpPr/>
          <p:nvPr/>
        </p:nvSpPr>
        <p:spPr>
          <a:xfrm>
            <a:off x="93323" y="268668"/>
            <a:ext cx="1471812" cy="5935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Training</a:t>
            </a:r>
            <a:endParaRPr lang="ko-KR" altLang="en-US" sz="20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26C6134-55C4-4B3D-9913-AC85C55AE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70" y="334614"/>
            <a:ext cx="5815830" cy="16353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9AF65E-05A4-4B35-9014-2F3B6D095E6B}"/>
              </a:ext>
            </a:extLst>
          </p:cNvPr>
          <p:cNvSpPr txBox="1"/>
          <p:nvPr/>
        </p:nvSpPr>
        <p:spPr>
          <a:xfrm>
            <a:off x="8018255" y="356098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8EE880-3ADE-48E5-A33E-68BC0663BAEA}"/>
              </a:ext>
            </a:extLst>
          </p:cNvPr>
          <p:cNvGrpSpPr/>
          <p:nvPr/>
        </p:nvGrpSpPr>
        <p:grpSpPr>
          <a:xfrm>
            <a:off x="8111030" y="2182032"/>
            <a:ext cx="3467879" cy="4422490"/>
            <a:chOff x="5412424" y="0"/>
            <a:chExt cx="5289138" cy="688989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1209AE1-0797-484D-8134-18A160291581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9939921-D51B-4573-9C87-32EC1712BFA5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925C07-F2FD-4722-BC14-9E946266FDD0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 flipH="1">
              <a:off x="6184098" y="5998932"/>
              <a:ext cx="2" cy="36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74B39D5-4BB8-440F-AA1F-71B80DB65257}"/>
                </a:ext>
              </a:extLst>
            </p:cNvPr>
            <p:cNvCxnSpPr>
              <a:cxnSpLocks/>
              <a:stCxn id="45" idx="2"/>
              <a:endCxn id="37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1A10CAE-DCCA-41BC-A34B-3AC1C751D611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B89B56D-81F6-4049-B187-C7B86D09E4AD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924DE4-E8E4-4331-A7D2-4A7FFAB402E9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523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)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924DE4-E8E4-4331-A7D2-4A7FFAB40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523046"/>
                </a:xfrm>
                <a:prstGeom prst="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801AE-4D8B-45A1-B2BF-044581E02A2F}"/>
                    </a:ext>
                  </a:extLst>
                </p:cNvPr>
                <p:cNvSpPr txBox="1"/>
                <p:nvPr/>
              </p:nvSpPr>
              <p:spPr>
                <a:xfrm>
                  <a:off x="9175879" y="6259923"/>
                  <a:ext cx="1525683" cy="33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800" dirty="0"/>
                        <m:t>(</m:t>
                      </m:r>
                      <m:r>
                        <m:rPr>
                          <m:nor/>
                        </m:rPr>
                        <a:rPr lang="en-US" altLang="ko-KR" sz="800" dirty="0"/>
                        <m:t>shifted</m:t>
                      </m:r>
                      <m:r>
                        <m:rPr>
                          <m:nor/>
                        </m:rPr>
                        <a:rPr lang="en-US" altLang="ko-KR" sz="800" dirty="0"/>
                        <m:t> </m:t>
                      </m:r>
                      <m:r>
                        <m:rPr>
                          <m:nor/>
                        </m:rPr>
                        <a:rPr lang="en-US" altLang="ko-KR" sz="800" dirty="0"/>
                        <m:t>right</m:t>
                      </m:r>
                      <m:r>
                        <m:rPr>
                          <m:nor/>
                        </m:rPr>
                        <a:rPr lang="en-US" altLang="ko-KR" sz="800" dirty="0"/>
                        <m:t>)</m:t>
                      </m:r>
                    </m:oMath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801AE-4D8B-45A1-B2BF-044581E02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3"/>
                  <a:ext cx="1525683" cy="335645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C731BE7-DDF4-4747-9FF2-1D3201395573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4B53F56-7E38-4269-8F48-A47574923B7A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1282790-6E35-483F-8AE8-11316F743D2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AA7167A-3B87-47F3-84A3-2BF2036D4F9A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D30440D-A971-4A4D-8E18-9778A447CF8C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9B47036-57AE-4548-AD15-82DC7C39CFAE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F52203-E762-420F-9F9C-115D288B6FAE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E0EF120-357A-4FB4-A727-A9F24A876663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87D9BD-2FF3-4749-A1F9-E3DC3C045257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B77DE03-D4A7-4B77-8CBA-4EBE781A28D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6DA719F-1DFF-47CE-B085-EF7DAF29F797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D067110-6D85-47E6-8814-9B74374313FF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F080BB4-5D4E-4E92-B469-19B1D3D7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4CA4F13-7603-489D-9955-44D8152C3E6F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BE3E4F-D2A2-4999-8DFB-B444903871F5}"/>
                </a:ext>
              </a:extLst>
            </p:cNvPr>
            <p:cNvSpPr txBox="1"/>
            <p:nvPr/>
          </p:nvSpPr>
          <p:spPr>
            <a:xfrm>
              <a:off x="9218053" y="0"/>
              <a:ext cx="1261959" cy="52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Output Probability</a:t>
              </a:r>
              <a:endParaRPr lang="ko-KR" altLang="en-US" sz="8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59EC111-6593-4B2B-A320-F584C4E64907}"/>
                </a:ext>
              </a:extLst>
            </p:cNvPr>
            <p:cNvCxnSpPr>
              <a:cxnSpLocks/>
              <a:stCxn id="37" idx="3"/>
              <a:endCxn id="61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8076655-430F-4351-A79D-58835ADF82DA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D1E3AA9-137F-49F9-AC9E-D81821616882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>
              <a:off x="7897658" y="5998932"/>
              <a:ext cx="0" cy="36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B18CB0F-6F11-4088-A2C6-BD437E29FB9C}"/>
                </a:ext>
              </a:extLst>
            </p:cNvPr>
            <p:cNvCxnSpPr>
              <a:cxnSpLocks/>
              <a:stCxn id="61" idx="3"/>
              <a:endCxn id="38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B80BD5-38E6-4865-A0F4-0DC567063EBD}"/>
                </a:ext>
              </a:extLst>
            </p:cNvPr>
            <p:cNvCxnSpPr>
              <a:cxnSpLocks/>
              <a:stCxn id="65" idx="2"/>
              <a:endCxn id="61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824E598-2E3A-4A38-A264-0A43F8A24A1C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316B30A-592B-4E42-BCAD-72BADA55C089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8" cy="33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316B30A-592B-4E42-BCAD-72BADA55C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8" cy="3356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화살표 연결선 63">
              <a:extLst>
                <a:ext uri="{FF2B5EF4-FFF2-40B4-BE49-F238E27FC236}">
                  <a16:creationId xmlns:a16="http://schemas.microsoft.com/office/drawing/2014/main" id="{8077CF4A-488F-4A74-A952-C4B016D1FDC8}"/>
                </a:ext>
              </a:extLst>
            </p:cNvPr>
            <p:cNvCxnSpPr>
              <a:cxnSpLocks/>
              <a:stCxn id="71" idx="2"/>
              <a:endCxn id="45" idx="0"/>
            </p:cNvCxnSpPr>
            <p:nvPr/>
          </p:nvCxnSpPr>
          <p:spPr>
            <a:xfrm rot="16200000" flipH="1">
              <a:off x="5891158" y="4030036"/>
              <a:ext cx="535113" cy="3311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40527CAF-0742-43AE-9BB4-F911F7181DE3}"/>
                    </a:ext>
                  </a:extLst>
                </p:cNvPr>
                <p:cNvSpPr/>
                <p:nvPr/>
              </p:nvSpPr>
              <p:spPr>
                <a:xfrm>
                  <a:off x="7631507" y="3157151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40527CAF-0742-43AE-9BB4-F911F7181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1507" y="3157151"/>
                  <a:ext cx="532298" cy="379823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A6557E-9D16-4434-91F0-8117575A8136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11023357" y="3864208"/>
            <a:ext cx="0" cy="19607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8E025641-975C-440D-B6B3-30D00CFA61DC}"/>
                  </a:ext>
                </a:extLst>
              </p:cNvPr>
              <p:cNvSpPr/>
              <p:nvPr/>
            </p:nvSpPr>
            <p:spPr>
              <a:xfrm>
                <a:off x="8346348" y="427871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8E025641-975C-440D-B6B3-30D00CFA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48" y="4278717"/>
                <a:ext cx="486277" cy="329006"/>
              </a:xfrm>
              <a:prstGeom prst="round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표 106">
            <a:extLst>
              <a:ext uri="{FF2B5EF4-FFF2-40B4-BE49-F238E27FC236}">
                <a16:creationId xmlns:a16="http://schemas.microsoft.com/office/drawing/2014/main" id="{2B69D711-A220-46B9-9C0B-00E57C99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13452"/>
              </p:ext>
            </p:extLst>
          </p:nvPr>
        </p:nvGraphicFramePr>
        <p:xfrm>
          <a:off x="8320155" y="211773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B6C9E292-ADFE-4F93-A824-8613A2C8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97337"/>
              </p:ext>
            </p:extLst>
          </p:nvPr>
        </p:nvGraphicFramePr>
        <p:xfrm>
          <a:off x="8786858" y="211773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CE07C-9DCF-4CFB-A001-E51131247F6C}"/>
                  </a:ext>
                </a:extLst>
              </p:cNvPr>
              <p:cNvSpPr txBox="1"/>
              <p:nvPr/>
            </p:nvSpPr>
            <p:spPr>
              <a:xfrm>
                <a:off x="7420481" y="2808668"/>
                <a:ext cx="2494521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CE07C-9DCF-4CFB-A001-E5113124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81" y="2808668"/>
                <a:ext cx="249452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연결선: 꺾임 15">
            <a:extLst>
              <a:ext uri="{FF2B5EF4-FFF2-40B4-BE49-F238E27FC236}">
                <a16:creationId xmlns:a16="http://schemas.microsoft.com/office/drawing/2014/main" id="{253BE6D4-743E-489D-B171-34E073EE56DC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rot="16200000" flipV="1">
            <a:off x="8303733" y="3992963"/>
            <a:ext cx="448483" cy="123026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5">
            <a:extLst>
              <a:ext uri="{FF2B5EF4-FFF2-40B4-BE49-F238E27FC236}">
                <a16:creationId xmlns:a16="http://schemas.microsoft.com/office/drawing/2014/main" id="{BE64455C-74F3-46D9-AAE8-E5F19A914DED}"/>
              </a:ext>
            </a:extLst>
          </p:cNvPr>
          <p:cNvCxnSpPr>
            <a:cxnSpLocks/>
            <a:stCxn id="68" idx="0"/>
            <a:endCxn id="73" idx="2"/>
          </p:cNvCxnSpPr>
          <p:nvPr/>
        </p:nvCxnSpPr>
        <p:spPr>
          <a:xfrm rot="16200000" flipV="1">
            <a:off x="9147674" y="3615720"/>
            <a:ext cx="378317" cy="807335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29">
            <a:extLst>
              <a:ext uri="{FF2B5EF4-FFF2-40B4-BE49-F238E27FC236}">
                <a16:creationId xmlns:a16="http://schemas.microsoft.com/office/drawing/2014/main" id="{B7E909FE-E949-4F49-B473-77F45F469742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rot="16200000" flipV="1">
            <a:off x="9493177" y="4699669"/>
            <a:ext cx="498854" cy="42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B498F85E-003C-49C6-BAAF-7ACC223DA1D9}"/>
              </a:ext>
            </a:extLst>
          </p:cNvPr>
          <p:cNvCxnSpPr>
            <a:cxnSpLocks/>
            <a:stCxn id="68" idx="0"/>
            <a:endCxn id="55" idx="1"/>
          </p:cNvCxnSpPr>
          <p:nvPr/>
        </p:nvCxnSpPr>
        <p:spPr>
          <a:xfrm rot="5400000" flipH="1" flipV="1">
            <a:off x="9659591" y="3164626"/>
            <a:ext cx="1124829" cy="96301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293DBA-9A0A-4E23-9A28-EADA06AD3C33}"/>
              </a:ext>
            </a:extLst>
          </p:cNvPr>
          <p:cNvSpPr txBox="1"/>
          <p:nvPr/>
        </p:nvSpPr>
        <p:spPr>
          <a:xfrm>
            <a:off x="9336001" y="3329067"/>
            <a:ext cx="10658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Concat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427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EEF49-B796-4ED0-BB57-EADC4D08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49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1 epoch</a:t>
            </a:r>
            <a:r>
              <a:rPr lang="ko-KR" altLang="en-US" b="1" dirty="0"/>
              <a:t> </a:t>
            </a:r>
            <a:r>
              <a:rPr lang="en-US" altLang="ko-KR" b="1" dirty="0"/>
              <a:t>(45K</a:t>
            </a:r>
            <a:r>
              <a:rPr lang="ko-KR" altLang="en-US" b="1" dirty="0"/>
              <a:t> </a:t>
            </a:r>
            <a:r>
              <a:rPr lang="en-US" altLang="ko-KR" b="1" dirty="0"/>
              <a:t>updates)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FB4BEF-5A1A-4A98-9620-E8CA0C142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28" y="958557"/>
            <a:ext cx="7114413" cy="422304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001879-E76D-42F3-A1CB-2E2B6C7A3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09" y="5266177"/>
            <a:ext cx="6081016" cy="1604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8A03B-4DDB-4EEA-B532-4B55C9343E4F}"/>
              </a:ext>
            </a:extLst>
          </p:cNvPr>
          <p:cNvSpPr txBox="1"/>
          <p:nvPr/>
        </p:nvSpPr>
        <p:spPr>
          <a:xfrm>
            <a:off x="771525" y="1447800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LV</a:t>
            </a:r>
            <a:endParaRPr lang="ko-KR" alt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41CD5-FC68-41F5-A885-7B9F8FADE46B}"/>
              </a:ext>
            </a:extLst>
          </p:cNvPr>
          <p:cNvSpPr txBox="1"/>
          <p:nvPr/>
        </p:nvSpPr>
        <p:spPr>
          <a:xfrm>
            <a:off x="771525" y="3295650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Mu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2D0E9-6AF3-4F74-B814-09A93CA75EE1}"/>
              </a:ext>
            </a:extLst>
          </p:cNvPr>
          <p:cNvSpPr txBox="1"/>
          <p:nvPr/>
        </p:nvSpPr>
        <p:spPr>
          <a:xfrm>
            <a:off x="851769" y="5089862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KL</a:t>
            </a:r>
            <a:endParaRPr lang="ko-KR" altLang="en-US" sz="6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31D78D-E643-4E62-B0C2-DF65A0A7ED64}"/>
              </a:ext>
            </a:extLst>
          </p:cNvPr>
          <p:cNvSpPr/>
          <p:nvPr/>
        </p:nvSpPr>
        <p:spPr>
          <a:xfrm>
            <a:off x="9417564" y="1238083"/>
            <a:ext cx="2441987" cy="1098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Zdim</a:t>
            </a:r>
            <a:r>
              <a:rPr lang="en-US" altLang="ko-KR" dirty="0"/>
              <a:t> = 10</a:t>
            </a:r>
          </a:p>
          <a:p>
            <a:pPr algn="ctr"/>
            <a:r>
              <a:rPr lang="en-US" altLang="ko-KR" dirty="0"/>
              <a:t>Head num 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6D6F996-6B66-41A6-907D-C2CBCBE8E111}"/>
              </a:ext>
            </a:extLst>
          </p:cNvPr>
          <p:cNvSpPr/>
          <p:nvPr/>
        </p:nvSpPr>
        <p:spPr>
          <a:xfrm>
            <a:off x="4741059" y="21180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8F80D44-FF10-4BD9-9E23-841FEA655BFD}"/>
              </a:ext>
            </a:extLst>
          </p:cNvPr>
          <p:cNvSpPr/>
          <p:nvPr/>
        </p:nvSpPr>
        <p:spPr>
          <a:xfrm>
            <a:off x="4904776" y="22704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7A6C50-0D9B-4664-B2D1-BCE7DC8CFA9A}"/>
              </a:ext>
            </a:extLst>
          </p:cNvPr>
          <p:cNvSpPr/>
          <p:nvPr/>
        </p:nvSpPr>
        <p:spPr>
          <a:xfrm>
            <a:off x="5085348" y="2434245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/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335CEE9-C506-4E8B-BECB-095E9612D162}"/>
              </a:ext>
            </a:extLst>
          </p:cNvPr>
          <p:cNvSpPr/>
          <p:nvPr/>
        </p:nvSpPr>
        <p:spPr>
          <a:xfrm>
            <a:off x="7281680" y="3951033"/>
            <a:ext cx="1399771" cy="369332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Multi Head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/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/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/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/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/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/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/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/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/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/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𝑄𝐾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/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/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/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D7B1DD3-026A-470F-A49C-EBCFEC3D88BF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rot="5400000" flipH="1" flipV="1">
            <a:off x="7073002" y="3873373"/>
            <a:ext cx="461571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08D661E-1A45-4A50-BE2C-E43F4F87EF9F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>
          <a:xfrm rot="16200000" flipV="1">
            <a:off x="7750782" y="4551150"/>
            <a:ext cx="4615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3B638F9-27CF-46B9-A6D6-FE8CF36C797D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rot="16200000" flipV="1">
            <a:off x="8428561" y="3873371"/>
            <a:ext cx="461571" cy="135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3972A4-FB18-4003-BFC9-317B61C794E7}"/>
              </a:ext>
            </a:extLst>
          </p:cNvPr>
          <p:cNvCxnSpPr>
            <a:cxnSpLocks/>
            <a:stCxn id="115" idx="0"/>
            <a:endCxn id="150" idx="2"/>
          </p:cNvCxnSpPr>
          <p:nvPr/>
        </p:nvCxnSpPr>
        <p:spPr>
          <a:xfrm flipH="1" flipV="1">
            <a:off x="7981564" y="3540316"/>
            <a:ext cx="2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/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/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E642A4A-3909-45ED-AAB9-37F6C5614E71}"/>
              </a:ext>
            </a:extLst>
          </p:cNvPr>
          <p:cNvSpPr/>
          <p:nvPr/>
        </p:nvSpPr>
        <p:spPr>
          <a:xfrm>
            <a:off x="2983831" y="4283966"/>
            <a:ext cx="2423165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4BF65BC6-A9FF-4B3D-BCD3-903E6A73DE88}"/>
              </a:ext>
            </a:extLst>
          </p:cNvPr>
          <p:cNvSpPr/>
          <p:nvPr/>
        </p:nvSpPr>
        <p:spPr>
          <a:xfrm rot="1347039">
            <a:off x="2685157" y="2374352"/>
            <a:ext cx="2934697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F4BC0-FB7E-4E24-BF33-3D3D5BAF7CEB}"/>
              </a:ext>
            </a:extLst>
          </p:cNvPr>
          <p:cNvSpPr txBox="1"/>
          <p:nvPr/>
        </p:nvSpPr>
        <p:spPr>
          <a:xfrm>
            <a:off x="2824029" y="1154974"/>
            <a:ext cx="380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Similar to the Context Vector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65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4757CF-15E3-4428-91BF-1B4358DA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31"/>
            <a:ext cx="12192000" cy="63962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8DF928-F2C2-4D36-903F-788EEF86B70D}"/>
              </a:ext>
            </a:extLst>
          </p:cNvPr>
          <p:cNvSpPr/>
          <p:nvPr/>
        </p:nvSpPr>
        <p:spPr>
          <a:xfrm>
            <a:off x="4453552" y="2189748"/>
            <a:ext cx="1578279" cy="282341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3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14287F-AC35-4F8B-8811-9B2D2427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60"/>
            <a:ext cx="12192000" cy="65268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1B7DC-006D-47E0-860C-8993C7234D8A}"/>
              </a:ext>
            </a:extLst>
          </p:cNvPr>
          <p:cNvSpPr/>
          <p:nvPr/>
        </p:nvSpPr>
        <p:spPr>
          <a:xfrm>
            <a:off x="794085" y="2302042"/>
            <a:ext cx="1844841" cy="43280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0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632</Words>
  <Application>Microsoft Office PowerPoint</Application>
  <PresentationFormat>와이드스크린</PresentationFormat>
  <Paragraphs>214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Transformer  Text Summarization  with CVAE</vt:lpstr>
      <vt:lpstr>Previous Work</vt:lpstr>
      <vt:lpstr>[Copy] ROUGE Score by just Copying Source  </vt:lpstr>
      <vt:lpstr>PowerPoint 프레젠테이션</vt:lpstr>
      <vt:lpstr>PowerPoint 프레젠테이션</vt:lpstr>
      <vt:lpstr>1 epoch (45K updates)</vt:lpstr>
      <vt:lpstr>PowerPoint 프레젠테이션</vt:lpstr>
      <vt:lpstr>PowerPoint 프레젠테이션</vt:lpstr>
      <vt:lpstr>PowerPoint 프레젠테이션</vt:lpstr>
      <vt:lpstr>[Solved] Training Problem</vt:lpstr>
      <vt:lpstr>[Solved] Training Problem</vt:lpstr>
      <vt:lpstr>[Solved] Training Problem</vt:lpstr>
      <vt:lpstr>PowerPoint 프레젠테이션</vt:lpstr>
      <vt:lpstr>PowerPoint 프레젠테이션</vt:lpstr>
      <vt:lpstr>PowerPoint 프레젠테이션</vt:lpstr>
      <vt:lpstr>ABEX1</vt:lpstr>
      <vt:lpstr>ABEX1 – 1epoch</vt:lpstr>
      <vt:lpstr>ABEX1 – 1epoch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 Text Summarization  with CVAE</dc:title>
  <dc:creator>박범진</dc:creator>
  <cp:lastModifiedBy>박범진</cp:lastModifiedBy>
  <cp:revision>28</cp:revision>
  <dcterms:created xsi:type="dcterms:W3CDTF">2021-01-13T03:57:31Z</dcterms:created>
  <dcterms:modified xsi:type="dcterms:W3CDTF">2021-01-13T15:04:36Z</dcterms:modified>
</cp:coreProperties>
</file>