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379" r:id="rId17"/>
    <p:sldId id="380" r:id="rId18"/>
    <p:sldId id="381" r:id="rId19"/>
    <p:sldId id="382" r:id="rId20"/>
    <p:sldId id="383" r:id="rId21"/>
    <p:sldId id="384" r:id="rId22"/>
    <p:sldId id="271" r:id="rId23"/>
    <p:sldId id="272" r:id="rId24"/>
    <p:sldId id="273" r:id="rId25"/>
    <p:sldId id="275" r:id="rId26"/>
    <p:sldId id="274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319" r:id="rId37"/>
    <p:sldId id="285" r:id="rId38"/>
    <p:sldId id="286" r:id="rId39"/>
    <p:sldId id="288" r:id="rId40"/>
    <p:sldId id="287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8" r:id="rId67"/>
    <p:sldId id="317" r:id="rId68"/>
    <p:sldId id="314" r:id="rId69"/>
    <p:sldId id="315" r:id="rId70"/>
    <p:sldId id="316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47" r:id="rId80"/>
    <p:sldId id="349" r:id="rId81"/>
    <p:sldId id="343" r:id="rId82"/>
    <p:sldId id="348" r:id="rId83"/>
    <p:sldId id="350" r:id="rId84"/>
    <p:sldId id="389" r:id="rId85"/>
    <p:sldId id="351" r:id="rId86"/>
    <p:sldId id="352" r:id="rId87"/>
    <p:sldId id="344" r:id="rId88"/>
    <p:sldId id="328" r:id="rId89"/>
    <p:sldId id="374" r:id="rId90"/>
    <p:sldId id="336" r:id="rId91"/>
    <p:sldId id="375" r:id="rId92"/>
    <p:sldId id="338" r:id="rId93"/>
    <p:sldId id="376" r:id="rId94"/>
    <p:sldId id="337" r:id="rId95"/>
    <p:sldId id="377" r:id="rId96"/>
    <p:sldId id="335" r:id="rId97"/>
    <p:sldId id="378" r:id="rId98"/>
    <p:sldId id="339" r:id="rId99"/>
    <p:sldId id="358" r:id="rId100"/>
    <p:sldId id="342" r:id="rId101"/>
    <p:sldId id="359" r:id="rId102"/>
    <p:sldId id="333" r:id="rId103"/>
    <p:sldId id="341" r:id="rId104"/>
    <p:sldId id="340" r:id="rId105"/>
    <p:sldId id="331" r:id="rId106"/>
    <p:sldId id="332" r:id="rId107"/>
    <p:sldId id="334" r:id="rId108"/>
    <p:sldId id="346" r:id="rId109"/>
    <p:sldId id="329" r:id="rId110"/>
    <p:sldId id="360" r:id="rId111"/>
    <p:sldId id="362" r:id="rId112"/>
    <p:sldId id="364" r:id="rId113"/>
    <p:sldId id="365" r:id="rId114"/>
    <p:sldId id="366" r:id="rId115"/>
    <p:sldId id="367" r:id="rId116"/>
    <p:sldId id="369" r:id="rId117"/>
    <p:sldId id="370" r:id="rId118"/>
    <p:sldId id="371" r:id="rId119"/>
    <p:sldId id="372" r:id="rId120"/>
    <p:sldId id="363" r:id="rId121"/>
    <p:sldId id="373" r:id="rId122"/>
    <p:sldId id="361" r:id="rId123"/>
    <p:sldId id="385" r:id="rId124"/>
    <p:sldId id="386" r:id="rId125"/>
    <p:sldId id="387" r:id="rId126"/>
    <p:sldId id="388" r:id="rId127"/>
    <p:sldId id="390" r:id="rId128"/>
    <p:sldId id="391" r:id="rId129"/>
    <p:sldId id="392" r:id="rId130"/>
    <p:sldId id="393" r:id="rId131"/>
    <p:sldId id="394" r:id="rId132"/>
    <p:sldId id="395" r:id="rId133"/>
    <p:sldId id="396" r:id="rId134"/>
    <p:sldId id="397" r:id="rId135"/>
    <p:sldId id="398" r:id="rId136"/>
    <p:sldId id="400" r:id="rId137"/>
    <p:sldId id="399" r:id="rId138"/>
    <p:sldId id="401" r:id="rId139"/>
    <p:sldId id="402" r:id="rId140"/>
    <p:sldId id="403" r:id="rId141"/>
    <p:sldId id="404" r:id="rId142"/>
    <p:sldId id="405" r:id="rId143"/>
    <p:sldId id="406" r:id="rId144"/>
    <p:sldId id="407" r:id="rId145"/>
    <p:sldId id="408" r:id="rId146"/>
    <p:sldId id="409" r:id="rId147"/>
    <p:sldId id="410" r:id="rId148"/>
    <p:sldId id="411" r:id="rId149"/>
    <p:sldId id="412" r:id="rId150"/>
    <p:sldId id="413" r:id="rId151"/>
    <p:sldId id="414" r:id="rId152"/>
    <p:sldId id="415" r:id="rId153"/>
    <p:sldId id="416" r:id="rId154"/>
    <p:sldId id="417" r:id="rId155"/>
    <p:sldId id="418" r:id="rId156"/>
    <p:sldId id="419" r:id="rId157"/>
    <p:sldId id="420" r:id="rId158"/>
    <p:sldId id="421" r:id="rId159"/>
    <p:sldId id="423" r:id="rId160"/>
    <p:sldId id="456" r:id="rId161"/>
    <p:sldId id="422" r:id="rId162"/>
    <p:sldId id="424" r:id="rId163"/>
    <p:sldId id="425" r:id="rId164"/>
    <p:sldId id="454" r:id="rId165"/>
    <p:sldId id="455" r:id="rId166"/>
    <p:sldId id="427" r:id="rId167"/>
    <p:sldId id="453" r:id="rId168"/>
    <p:sldId id="428" r:id="rId169"/>
    <p:sldId id="457" r:id="rId170"/>
    <p:sldId id="429" r:id="rId171"/>
    <p:sldId id="446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60" r:id="rId180"/>
    <p:sldId id="437" r:id="rId181"/>
    <p:sldId id="461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47" r:id="rId191"/>
    <p:sldId id="450" r:id="rId192"/>
    <p:sldId id="448" r:id="rId193"/>
    <p:sldId id="458" r:id="rId194"/>
    <p:sldId id="459" r:id="rId195"/>
    <p:sldId id="468" r:id="rId196"/>
    <p:sldId id="462" r:id="rId197"/>
    <p:sldId id="463" r:id="rId198"/>
    <p:sldId id="464" r:id="rId199"/>
    <p:sldId id="465" r:id="rId200"/>
    <p:sldId id="466" r:id="rId201"/>
    <p:sldId id="467" r:id="rId202"/>
    <p:sldId id="469" r:id="rId203"/>
    <p:sldId id="470" r:id="rId204"/>
    <p:sldId id="471" r:id="rId205"/>
    <p:sldId id="472" r:id="rId206"/>
    <p:sldId id="473" r:id="rId207"/>
    <p:sldId id="474" r:id="rId208"/>
    <p:sldId id="475" r:id="rId209"/>
    <p:sldId id="476" r:id="rId210"/>
    <p:sldId id="477" r:id="rId211"/>
    <p:sldId id="478" r:id="rId212"/>
    <p:sldId id="479" r:id="rId213"/>
    <p:sldId id="480" r:id="rId214"/>
    <p:sldId id="481" r:id="rId215"/>
    <p:sldId id="482" r:id="rId216"/>
    <p:sldId id="483" r:id="rId217"/>
    <p:sldId id="484" r:id="rId218"/>
    <p:sldId id="485" r:id="rId219"/>
    <p:sldId id="486" r:id="rId220"/>
    <p:sldId id="487" r:id="rId221"/>
    <p:sldId id="488" r:id="rId2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0066"/>
    <a:srgbClr val="FF00FF"/>
    <a:srgbClr val="00FF00"/>
    <a:srgbClr val="DAE3F3"/>
    <a:srgbClr val="41719C"/>
    <a:srgbClr val="D60093"/>
    <a:srgbClr val="5B9BD5"/>
    <a:srgbClr val="F79646"/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80" autoAdjust="0"/>
    <p:restoredTop sz="95501" autoAdjust="0"/>
  </p:normalViewPr>
  <p:slideViewPr>
    <p:cSldViewPr snapToGrid="0">
      <p:cViewPr varScale="1">
        <p:scale>
          <a:sx n="92" d="100"/>
          <a:sy n="92" d="100"/>
        </p:scale>
        <p:origin x="360" y="90"/>
      </p:cViewPr>
      <p:guideLst/>
    </p:cSldViewPr>
  </p:slideViewPr>
  <p:outlineViewPr>
    <p:cViewPr>
      <p:scale>
        <a:sx n="33" d="100"/>
        <a:sy n="33" d="100"/>
      </p:scale>
      <p:origin x="0" y="-45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tableStyles" Target="tableStyle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224" Type="http://schemas.openxmlformats.org/officeDocument/2006/relationships/presProps" Target="presProp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F24BD-960B-4347-B506-B8DECC857A6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811B2-5B1C-416A-81F5-C06721BB6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4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146-9EB1-4E71-90CF-A940FFCE82D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146-9EB1-4E71-90CF-A940FFCE82D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146-9EB1-4E71-90CF-A940FFCE82D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4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83538" y="639667"/>
            <a:ext cx="11432977" cy="7017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>
                <a:latin typeface="Qualcomm Office Regular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83538" y="1426465"/>
            <a:ext cx="11432977" cy="350865"/>
          </a:xfrm>
        </p:spPr>
        <p:txBody>
          <a:bodyPr tIns="0" bIns="0"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Qualcomm Office Regular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9410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146-9EB1-4E71-90CF-A940FFCE82D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146-9EB1-4E71-90CF-A940FFCE82D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0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146-9EB1-4E71-90CF-A940FFCE82D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8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146-9EB1-4E71-90CF-A940FFCE82D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0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146-9EB1-4E71-90CF-A940FFCE82D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146-9EB1-4E71-90CF-A940FFCE82D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4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146-9EB1-4E71-90CF-A940FFCE82D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9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146-9EB1-4E71-90CF-A940FFCE82D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9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79146-9EB1-4E71-90CF-A940FFCE82D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1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627" y="77932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CRn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30641" y="7793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opc1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4820" y="7641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CRm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3351" y="76418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opc2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2373" y="11486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c9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01360" y="1148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48472" y="114719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c15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10386" y="1148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cxnSp>
        <p:nvCxnSpPr>
          <p:cNvPr id="14" name="Straight Connector 13"/>
          <p:cNvCxnSpPr>
            <a:stCxn id="9" idx="3"/>
            <a:endCxn id="10" idx="1"/>
          </p:cNvCxnSpPr>
          <p:nvPr/>
        </p:nvCxnSpPr>
        <p:spPr>
          <a:xfrm>
            <a:off x="1131841" y="1333318"/>
            <a:ext cx="769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11" idx="1"/>
          </p:cNvCxnSpPr>
          <p:nvPr/>
        </p:nvCxnSpPr>
        <p:spPr>
          <a:xfrm flipV="1">
            <a:off x="2203046" y="1331857"/>
            <a:ext cx="745426" cy="1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3"/>
            <a:endCxn id="12" idx="1"/>
          </p:cNvCxnSpPr>
          <p:nvPr/>
        </p:nvCxnSpPr>
        <p:spPr>
          <a:xfrm>
            <a:off x="3464960" y="1331857"/>
            <a:ext cx="745426" cy="1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 rot="5400000">
            <a:off x="5216237" y="989867"/>
            <a:ext cx="322118" cy="683981"/>
            <a:chOff x="7107383" y="1134428"/>
            <a:chExt cx="322118" cy="683981"/>
          </a:xfrm>
        </p:grpSpPr>
        <p:sp>
          <p:nvSpPr>
            <p:cNvPr id="26" name="Right Triangle 25"/>
            <p:cNvSpPr/>
            <p:nvPr/>
          </p:nvSpPr>
          <p:spPr>
            <a:xfrm>
              <a:off x="7107383" y="1134428"/>
              <a:ext cx="322118" cy="683981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/>
            <p:cNvSpPr/>
            <p:nvPr/>
          </p:nvSpPr>
          <p:spPr>
            <a:xfrm rot="10800000">
              <a:off x="7107383" y="1134428"/>
              <a:ext cx="322118" cy="683981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>
            <a:stCxn id="12" idx="3"/>
            <a:endCxn id="26" idx="3"/>
          </p:cNvCxnSpPr>
          <p:nvPr/>
        </p:nvCxnSpPr>
        <p:spPr>
          <a:xfrm flipV="1">
            <a:off x="4512072" y="1331858"/>
            <a:ext cx="523234" cy="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0473" y="1172617"/>
            <a:ext cx="529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PMRESR0, </a:t>
            </a:r>
            <a:r>
              <a:rPr lang="en-US" sz="1600" smtClean="0"/>
              <a:t>Performance Monitor Region Selection Register 0</a:t>
            </a:r>
            <a:endParaRPr lang="en-US" sz="1600"/>
          </a:p>
        </p:txBody>
      </p:sp>
      <p:sp>
        <p:nvSpPr>
          <p:cNvPr id="33" name="TextBox 32"/>
          <p:cNvSpPr txBox="1"/>
          <p:nvPr/>
        </p:nvSpPr>
        <p:spPr>
          <a:xfrm>
            <a:off x="4210385" y="1488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grpSp>
        <p:nvGrpSpPr>
          <p:cNvPr id="34" name="Group 33"/>
          <p:cNvGrpSpPr/>
          <p:nvPr/>
        </p:nvGrpSpPr>
        <p:grpSpPr>
          <a:xfrm rot="5400000">
            <a:off x="5216236" y="1329566"/>
            <a:ext cx="322118" cy="683981"/>
            <a:chOff x="7107383" y="1134428"/>
            <a:chExt cx="322118" cy="683981"/>
          </a:xfrm>
        </p:grpSpPr>
        <p:sp>
          <p:nvSpPr>
            <p:cNvPr id="35" name="Right Triangle 34"/>
            <p:cNvSpPr/>
            <p:nvPr/>
          </p:nvSpPr>
          <p:spPr>
            <a:xfrm>
              <a:off x="7107383" y="1134428"/>
              <a:ext cx="322118" cy="683981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/>
            <p:cNvSpPr/>
            <p:nvPr/>
          </p:nvSpPr>
          <p:spPr>
            <a:xfrm rot="10800000">
              <a:off x="7107383" y="1134428"/>
              <a:ext cx="322118" cy="683981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/>
          <p:cNvCxnSpPr>
            <a:stCxn id="33" idx="3"/>
            <a:endCxn id="35" idx="3"/>
          </p:cNvCxnSpPr>
          <p:nvPr/>
        </p:nvCxnSpPr>
        <p:spPr>
          <a:xfrm flipV="1">
            <a:off x="4512071" y="1671557"/>
            <a:ext cx="523234" cy="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60472" y="1512316"/>
            <a:ext cx="529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PMRESR1, </a:t>
            </a:r>
            <a:r>
              <a:rPr lang="en-US" sz="1600" smtClean="0"/>
              <a:t>Performance Monitor Region Selection Register 1</a:t>
            </a:r>
            <a:endParaRPr 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210385" y="1821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 rot="5400000">
            <a:off x="5216236" y="1663082"/>
            <a:ext cx="322118" cy="683981"/>
            <a:chOff x="7107383" y="1134428"/>
            <a:chExt cx="322118" cy="683981"/>
          </a:xfrm>
        </p:grpSpPr>
        <p:sp>
          <p:nvSpPr>
            <p:cNvPr id="47" name="Right Triangle 46"/>
            <p:cNvSpPr/>
            <p:nvPr/>
          </p:nvSpPr>
          <p:spPr>
            <a:xfrm>
              <a:off x="7107383" y="1134428"/>
              <a:ext cx="322118" cy="683981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Triangle 47"/>
            <p:cNvSpPr/>
            <p:nvPr/>
          </p:nvSpPr>
          <p:spPr>
            <a:xfrm rot="10800000">
              <a:off x="7107383" y="1134428"/>
              <a:ext cx="322118" cy="683981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Arrow Connector 48"/>
          <p:cNvCxnSpPr>
            <a:stCxn id="45" idx="3"/>
            <a:endCxn id="47" idx="3"/>
          </p:cNvCxnSpPr>
          <p:nvPr/>
        </p:nvCxnSpPr>
        <p:spPr>
          <a:xfrm flipV="1">
            <a:off x="4512071" y="2005073"/>
            <a:ext cx="523234" cy="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60472" y="1845832"/>
            <a:ext cx="529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PMRESR2, </a:t>
            </a:r>
            <a:r>
              <a:rPr lang="en-US" sz="1600" smtClean="0"/>
              <a:t>Performance Monitor Region Selection Register 2</a:t>
            </a:r>
            <a:endParaRPr lang="en-US" sz="1600"/>
          </a:p>
        </p:txBody>
      </p:sp>
      <p:sp>
        <p:nvSpPr>
          <p:cNvPr id="52" name="TextBox 51"/>
          <p:cNvSpPr txBox="1"/>
          <p:nvPr/>
        </p:nvSpPr>
        <p:spPr>
          <a:xfrm>
            <a:off x="654627" y="12022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CP15</a:t>
            </a:r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654627" y="489558"/>
            <a:ext cx="10390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54626" y="435032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CRn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730640" y="435032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opc1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894819" y="433519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CRm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033350" y="43351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opc2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32372" y="471966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c11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901359" y="4719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48471" y="4718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c0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210385" y="4719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cxnSp>
        <p:nvCxnSpPr>
          <p:cNvPr id="63" name="Straight Connector 62"/>
          <p:cNvCxnSpPr>
            <a:stCxn id="59" idx="3"/>
            <a:endCxn id="60" idx="1"/>
          </p:cNvCxnSpPr>
          <p:nvPr/>
        </p:nvCxnSpPr>
        <p:spPr>
          <a:xfrm>
            <a:off x="1248860" y="4904327"/>
            <a:ext cx="652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0" idx="3"/>
            <a:endCxn id="61" idx="1"/>
          </p:cNvCxnSpPr>
          <p:nvPr/>
        </p:nvCxnSpPr>
        <p:spPr>
          <a:xfrm flipV="1">
            <a:off x="2203045" y="4902866"/>
            <a:ext cx="745426" cy="1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3"/>
            <a:endCxn id="62" idx="1"/>
          </p:cNvCxnSpPr>
          <p:nvPr/>
        </p:nvCxnSpPr>
        <p:spPr>
          <a:xfrm>
            <a:off x="3347939" y="4902866"/>
            <a:ext cx="862446" cy="1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 rot="5400000">
            <a:off x="5216236" y="4560876"/>
            <a:ext cx="322118" cy="683981"/>
            <a:chOff x="7107383" y="1134428"/>
            <a:chExt cx="322118" cy="683981"/>
          </a:xfrm>
        </p:grpSpPr>
        <p:sp>
          <p:nvSpPr>
            <p:cNvPr id="67" name="Right Triangle 66"/>
            <p:cNvSpPr/>
            <p:nvPr/>
          </p:nvSpPr>
          <p:spPr>
            <a:xfrm>
              <a:off x="7107383" y="1134428"/>
              <a:ext cx="322118" cy="683981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Triangle 67"/>
            <p:cNvSpPr/>
            <p:nvPr/>
          </p:nvSpPr>
          <p:spPr>
            <a:xfrm rot="10800000">
              <a:off x="7107383" y="1134428"/>
              <a:ext cx="322118" cy="683981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Arrow Connector 68"/>
          <p:cNvCxnSpPr>
            <a:stCxn id="62" idx="3"/>
            <a:endCxn id="67" idx="3"/>
          </p:cNvCxnSpPr>
          <p:nvPr/>
        </p:nvCxnSpPr>
        <p:spPr>
          <a:xfrm flipV="1">
            <a:off x="4512071" y="4902867"/>
            <a:ext cx="523234" cy="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860472" y="4743626"/>
            <a:ext cx="609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VPMRESR0, </a:t>
            </a:r>
            <a:r>
              <a:rPr lang="en-US" err="1" smtClean="0"/>
              <a:t>Venum</a:t>
            </a:r>
            <a:r>
              <a:rPr lang="en-US" smtClean="0"/>
              <a:t> </a:t>
            </a:r>
            <a:r>
              <a:rPr lang="en-US" sz="1600" smtClean="0"/>
              <a:t>Performance Monitor Region Selection Register 0</a:t>
            </a:r>
            <a:endParaRPr lang="en-US" sz="1600"/>
          </a:p>
        </p:txBody>
      </p:sp>
      <p:sp>
        <p:nvSpPr>
          <p:cNvPr id="83" name="TextBox 82"/>
          <p:cNvSpPr txBox="1"/>
          <p:nvPr/>
        </p:nvSpPr>
        <p:spPr>
          <a:xfrm>
            <a:off x="654626" y="369123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CP10</a:t>
            </a:r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654626" y="4060567"/>
            <a:ext cx="10390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813464" y="1039091"/>
            <a:ext cx="0" cy="25042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552700" y="1039091"/>
            <a:ext cx="0" cy="25042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496291" y="1331857"/>
            <a:ext cx="0" cy="2211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938155" y="1331857"/>
            <a:ext cx="0" cy="668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33" idx="1"/>
          </p:cNvCxnSpPr>
          <p:nvPr/>
        </p:nvCxnSpPr>
        <p:spPr>
          <a:xfrm>
            <a:off x="3948545" y="1671557"/>
            <a:ext cx="261840" cy="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945080" y="2000604"/>
            <a:ext cx="261840" cy="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5535" y="928255"/>
            <a:ext cx="221326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AVP n</a:t>
            </a:r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3425535" y="1233056"/>
            <a:ext cx="221326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AVP 1</a:t>
            </a:r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3425535" y="1551712"/>
            <a:ext cx="221326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L2TP Header</a:t>
            </a:r>
            <a:endParaRPr lang="en-US" sz="1200"/>
          </a:p>
        </p:txBody>
      </p:sp>
      <p:sp>
        <p:nvSpPr>
          <p:cNvPr id="7" name="Rectangle 6"/>
          <p:cNvSpPr/>
          <p:nvPr/>
        </p:nvSpPr>
        <p:spPr>
          <a:xfrm>
            <a:off x="3425535" y="1863439"/>
            <a:ext cx="221326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UDP Header</a:t>
            </a:r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3425535" y="2175166"/>
            <a:ext cx="221326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I</a:t>
            </a:r>
            <a:r>
              <a:rPr lang="en-US" sz="1200" smtClean="0"/>
              <a:t>P Header</a:t>
            </a:r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7013864" y="2053940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52411" y="2053940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L</a:t>
            </a:r>
            <a:endParaRPr lang="en-US" sz="1200"/>
          </a:p>
        </p:txBody>
      </p:sp>
      <p:sp>
        <p:nvSpPr>
          <p:cNvPr id="11" name="Rectangle 10"/>
          <p:cNvSpPr/>
          <p:nvPr/>
        </p:nvSpPr>
        <p:spPr>
          <a:xfrm>
            <a:off x="7290958" y="2053940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32967" y="2053940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64585" y="2053940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06594" y="2053940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48603" y="2053940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80221" y="2053940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22230" y="2053940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64239" y="2053940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95857" y="2053940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37866" y="2053940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79875" y="2053940"/>
            <a:ext cx="574963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err="1"/>
              <a:t>V</a:t>
            </a:r>
            <a:r>
              <a:rPr lang="en-US" sz="1200" err="1" smtClean="0"/>
              <a:t>er</a:t>
            </a:r>
            <a:endParaRPr lang="en-US" sz="1200"/>
          </a:p>
        </p:txBody>
      </p:sp>
      <p:grpSp>
        <p:nvGrpSpPr>
          <p:cNvPr id="67" name="Group 66"/>
          <p:cNvGrpSpPr/>
          <p:nvPr/>
        </p:nvGrpSpPr>
        <p:grpSpPr>
          <a:xfrm>
            <a:off x="7000005" y="148939"/>
            <a:ext cx="4429999" cy="290945"/>
            <a:chOff x="7024251" y="1551712"/>
            <a:chExt cx="4429999" cy="290945"/>
          </a:xfrm>
          <a:solidFill>
            <a:schemeClr val="accent4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702425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6279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134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43354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8536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4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698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5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58990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6</a:t>
              </a:r>
              <a:endParaRPr lang="en-US" sz="12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00999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7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132617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8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74626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9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1663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555180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93727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835736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97774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4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936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5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251372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6</a:t>
              </a:r>
              <a:endParaRPr lang="en-US" sz="12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39338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7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524999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8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66700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9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805554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94410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08264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24657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3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35627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4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498284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5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4029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6</a:t>
              </a:r>
              <a:endParaRPr lang="en-US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782302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7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92431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8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066320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9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19793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33648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9279085" y="2053939"/>
            <a:ext cx="218902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Length(opt)</a:t>
            </a:r>
            <a:endParaRPr lang="en-US" sz="1200"/>
          </a:p>
        </p:txBody>
      </p:sp>
      <p:sp>
        <p:nvSpPr>
          <p:cNvPr id="61" name="Rectangle 60"/>
          <p:cNvSpPr/>
          <p:nvPr/>
        </p:nvSpPr>
        <p:spPr>
          <a:xfrm>
            <a:off x="7017324" y="2369131"/>
            <a:ext cx="223751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Tunnel ID</a:t>
            </a:r>
            <a:endParaRPr lang="en-US" sz="1200"/>
          </a:p>
        </p:txBody>
      </p:sp>
      <p:sp>
        <p:nvSpPr>
          <p:cNvPr id="62" name="Rectangle 61"/>
          <p:cNvSpPr/>
          <p:nvPr/>
        </p:nvSpPr>
        <p:spPr>
          <a:xfrm>
            <a:off x="9279085" y="2372596"/>
            <a:ext cx="218902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Session ID</a:t>
            </a:r>
            <a:endParaRPr lang="en-US" sz="1200"/>
          </a:p>
        </p:txBody>
      </p:sp>
      <p:sp>
        <p:nvSpPr>
          <p:cNvPr id="63" name="Rectangle 62"/>
          <p:cNvSpPr/>
          <p:nvPr/>
        </p:nvSpPr>
        <p:spPr>
          <a:xfrm>
            <a:off x="7024250" y="2677396"/>
            <a:ext cx="223751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Ns(opt)</a:t>
            </a:r>
            <a:endParaRPr lang="en-US" sz="1200"/>
          </a:p>
        </p:txBody>
      </p:sp>
      <p:sp>
        <p:nvSpPr>
          <p:cNvPr id="64" name="Rectangle 63"/>
          <p:cNvSpPr/>
          <p:nvPr/>
        </p:nvSpPr>
        <p:spPr>
          <a:xfrm>
            <a:off x="9275620" y="2680861"/>
            <a:ext cx="218902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Nr(opt)</a:t>
            </a:r>
            <a:endParaRPr lang="en-US" sz="1200"/>
          </a:p>
        </p:txBody>
      </p:sp>
      <p:sp>
        <p:nvSpPr>
          <p:cNvPr id="65" name="Rectangle 64"/>
          <p:cNvSpPr/>
          <p:nvPr/>
        </p:nvSpPr>
        <p:spPr>
          <a:xfrm>
            <a:off x="7020785" y="2996052"/>
            <a:ext cx="223751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Offset Size(opt)</a:t>
            </a:r>
            <a:endParaRPr lang="en-US" sz="1200"/>
          </a:p>
        </p:txBody>
      </p:sp>
      <p:sp>
        <p:nvSpPr>
          <p:cNvPr id="66" name="Rectangle 65"/>
          <p:cNvSpPr/>
          <p:nvPr/>
        </p:nvSpPr>
        <p:spPr>
          <a:xfrm>
            <a:off x="9282546" y="2989126"/>
            <a:ext cx="218902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Offset pad … (opt)</a:t>
            </a:r>
            <a:endParaRPr lang="en-US" sz="120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638799" y="1233057"/>
            <a:ext cx="1340428" cy="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638799" y="1524002"/>
            <a:ext cx="1385451" cy="34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623213" y="1544783"/>
            <a:ext cx="1341297" cy="54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638799" y="1842657"/>
            <a:ext cx="1354278" cy="143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010404" y="562843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</a:t>
            </a:r>
            <a:endParaRPr lang="en-US" sz="1200"/>
          </a:p>
        </p:txBody>
      </p:sp>
      <p:sp>
        <p:nvSpPr>
          <p:cNvPr id="73" name="Rectangle 72"/>
          <p:cNvSpPr/>
          <p:nvPr/>
        </p:nvSpPr>
        <p:spPr>
          <a:xfrm>
            <a:off x="7148951" y="562843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H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287498" y="562843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X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429507" y="562843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X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561125" y="562843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X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703134" y="562843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X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845143" y="562843"/>
            <a:ext cx="140623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Length</a:t>
            </a:r>
            <a:endParaRPr lang="en-US" sz="1200"/>
          </a:p>
        </p:txBody>
      </p:sp>
      <p:sp>
        <p:nvSpPr>
          <p:cNvPr id="88" name="Rectangle 87"/>
          <p:cNvSpPr/>
          <p:nvPr/>
        </p:nvSpPr>
        <p:spPr>
          <a:xfrm>
            <a:off x="9275625" y="562842"/>
            <a:ext cx="218902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Vendor ID</a:t>
            </a:r>
            <a:endParaRPr lang="en-US" sz="1200"/>
          </a:p>
        </p:txBody>
      </p:sp>
      <p:sp>
        <p:nvSpPr>
          <p:cNvPr id="89" name="Rectangle 88"/>
          <p:cNvSpPr/>
          <p:nvPr/>
        </p:nvSpPr>
        <p:spPr>
          <a:xfrm>
            <a:off x="7013864" y="878034"/>
            <a:ext cx="223751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Type</a:t>
            </a:r>
            <a:endParaRPr lang="en-US" sz="1200"/>
          </a:p>
        </p:txBody>
      </p:sp>
      <p:sp>
        <p:nvSpPr>
          <p:cNvPr id="90" name="Rectangle 89"/>
          <p:cNvSpPr/>
          <p:nvPr/>
        </p:nvSpPr>
        <p:spPr>
          <a:xfrm>
            <a:off x="9275625" y="871108"/>
            <a:ext cx="218902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Value … … …</a:t>
            </a:r>
            <a:endParaRPr lang="en-US" sz="1200"/>
          </a:p>
        </p:txBody>
      </p:sp>
      <p:sp>
        <p:nvSpPr>
          <p:cNvPr id="95" name="Rectangle 94"/>
          <p:cNvSpPr/>
          <p:nvPr/>
        </p:nvSpPr>
        <p:spPr>
          <a:xfrm>
            <a:off x="7017325" y="1276354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</a:t>
            </a:r>
            <a:endParaRPr lang="en-US" sz="1200"/>
          </a:p>
        </p:txBody>
      </p:sp>
      <p:sp>
        <p:nvSpPr>
          <p:cNvPr id="96" name="Rectangle 95"/>
          <p:cNvSpPr/>
          <p:nvPr/>
        </p:nvSpPr>
        <p:spPr>
          <a:xfrm>
            <a:off x="7155872" y="1276354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294419" y="1276354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X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436428" y="1276354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X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568046" y="1276354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X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710055" y="1276354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X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852064" y="1276354"/>
            <a:ext cx="140623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Length</a:t>
            </a:r>
            <a:endParaRPr lang="en-US" sz="1200"/>
          </a:p>
        </p:txBody>
      </p:sp>
      <p:sp>
        <p:nvSpPr>
          <p:cNvPr id="102" name="Rectangle 101"/>
          <p:cNvSpPr/>
          <p:nvPr/>
        </p:nvSpPr>
        <p:spPr>
          <a:xfrm>
            <a:off x="9282546" y="1276353"/>
            <a:ext cx="218902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Vendor ID</a:t>
            </a:r>
            <a:endParaRPr lang="en-US" sz="1200"/>
          </a:p>
        </p:txBody>
      </p:sp>
      <p:sp>
        <p:nvSpPr>
          <p:cNvPr id="103" name="Rectangle 102"/>
          <p:cNvSpPr/>
          <p:nvPr/>
        </p:nvSpPr>
        <p:spPr>
          <a:xfrm>
            <a:off x="7020785" y="1591545"/>
            <a:ext cx="223751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Type</a:t>
            </a:r>
            <a:endParaRPr lang="en-US" sz="1200"/>
          </a:p>
        </p:txBody>
      </p:sp>
      <p:sp>
        <p:nvSpPr>
          <p:cNvPr id="104" name="Rectangle 103"/>
          <p:cNvSpPr/>
          <p:nvPr/>
        </p:nvSpPr>
        <p:spPr>
          <a:xfrm>
            <a:off x="9282546" y="1584619"/>
            <a:ext cx="218902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Value … … …</a:t>
            </a:r>
            <a:endParaRPr lang="en-US" sz="1200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5638799" y="562842"/>
            <a:ext cx="1325711" cy="36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5638799" y="1181968"/>
            <a:ext cx="1354278" cy="3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2524991" y="5060373"/>
            <a:ext cx="6858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IP Header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210791" y="5060373"/>
            <a:ext cx="6858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UDP Header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96591" y="5060373"/>
            <a:ext cx="6858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L2TP Header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80657" y="5060373"/>
            <a:ext cx="781051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L2TP Message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3896591" y="5631873"/>
            <a:ext cx="0" cy="394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361708" y="5631873"/>
            <a:ext cx="0" cy="1049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243707" y="5860472"/>
            <a:ext cx="864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L2tp frame</a:t>
            </a:r>
            <a:endParaRPr lang="en-US" sz="1200"/>
          </a:p>
        </p:txBody>
      </p:sp>
      <p:cxnSp>
        <p:nvCxnSpPr>
          <p:cNvPr id="123" name="Straight Arrow Connector 122"/>
          <p:cNvCxnSpPr>
            <a:stCxn id="121" idx="3"/>
          </p:cNvCxnSpPr>
          <p:nvPr/>
        </p:nvCxnSpPr>
        <p:spPr>
          <a:xfrm flipV="1">
            <a:off x="5108111" y="5998971"/>
            <a:ext cx="2535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21" idx="1"/>
          </p:cNvCxnSpPr>
          <p:nvPr/>
        </p:nvCxnSpPr>
        <p:spPr>
          <a:xfrm flipH="1" flipV="1">
            <a:off x="3896591" y="5998971"/>
            <a:ext cx="3471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210791" y="5631873"/>
            <a:ext cx="0" cy="779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845385" y="6189519"/>
            <a:ext cx="830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udp</a:t>
            </a:r>
            <a:r>
              <a:rPr lang="en-US" sz="1200" smtClean="0"/>
              <a:t> frame</a:t>
            </a:r>
            <a:endParaRPr lang="en-US" sz="1200"/>
          </a:p>
        </p:txBody>
      </p:sp>
      <p:cxnSp>
        <p:nvCxnSpPr>
          <p:cNvPr id="130" name="Straight Arrow Connector 129"/>
          <p:cNvCxnSpPr>
            <a:stCxn id="129" idx="3"/>
          </p:cNvCxnSpPr>
          <p:nvPr/>
        </p:nvCxnSpPr>
        <p:spPr>
          <a:xfrm>
            <a:off x="4676125" y="6328019"/>
            <a:ext cx="6855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9" idx="1"/>
          </p:cNvCxnSpPr>
          <p:nvPr/>
        </p:nvCxnSpPr>
        <p:spPr>
          <a:xfrm flipH="1">
            <a:off x="3210791" y="6328019"/>
            <a:ext cx="6345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0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9456" y="478461"/>
            <a:ext cx="1638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/>
              <a:t>Sync message received</a:t>
            </a:r>
            <a:endParaRPr lang="en-US" sz="1200" b="1" i="1"/>
          </a:p>
        </p:txBody>
      </p:sp>
      <p:sp>
        <p:nvSpPr>
          <p:cNvPr id="5" name="Rounded Rectangle 4"/>
          <p:cNvSpPr/>
          <p:nvPr/>
        </p:nvSpPr>
        <p:spPr>
          <a:xfrm>
            <a:off x="499737" y="998650"/>
            <a:ext cx="2717899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ecm_nss_ipv4_net_dev_callback</a:t>
            </a:r>
            <a:endParaRPr 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410057" y="1559999"/>
            <a:ext cx="2897258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ecm_db_connection_defunct_timer_touch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31777" y="3329760"/>
            <a:ext cx="1149599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exit</a:t>
            </a:r>
            <a:endParaRPr lang="en-US" sz="1200"/>
          </a:p>
        </p:txBody>
      </p:sp>
      <p:sp>
        <p:nvSpPr>
          <p:cNvPr id="10" name="Rounded Rectangle 9"/>
          <p:cNvSpPr/>
          <p:nvPr/>
        </p:nvSpPr>
        <p:spPr>
          <a:xfrm>
            <a:off x="7797701" y="358638"/>
            <a:ext cx="2354690" cy="433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ecm_nss_ported_ipv4_connection_accel_ceased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24340" y="4794369"/>
            <a:ext cx="2717899" cy="272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Sync statistics to Linux connection track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99654" y="2117103"/>
            <a:ext cx="2131489" cy="407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Update </a:t>
            </a:r>
            <a:r>
              <a:rPr lang="en-US" sz="1200" err="1" smtClean="0"/>
              <a:t>neighbour</a:t>
            </a:r>
            <a:r>
              <a:rPr lang="en-US" sz="1200" smtClean="0"/>
              <a:t> entries </a:t>
            </a:r>
            <a:r>
              <a:rPr lang="en-US" sz="1200"/>
              <a:t>for </a:t>
            </a:r>
            <a:r>
              <a:rPr lang="en-US" sz="1200" smtClean="0"/>
              <a:t>source/destination </a:t>
            </a:r>
            <a:r>
              <a:rPr lang="en-US" sz="1200"/>
              <a:t>IP address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99654" y="800793"/>
            <a:ext cx="2516634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</a:t>
            </a:r>
            <a:r>
              <a:rPr lang="en-US" sz="1200" smtClean="0"/>
              <a:t>onnection-&gt;</a:t>
            </a:r>
            <a:r>
              <a:rPr lang="en-US" sz="1200" err="1" smtClean="0"/>
              <a:t>feci</a:t>
            </a:r>
            <a:r>
              <a:rPr lang="en-US" sz="1200" smtClean="0"/>
              <a:t>-</a:t>
            </a:r>
            <a:r>
              <a:rPr lang="en-US" sz="1200"/>
              <a:t>&gt;</a:t>
            </a:r>
            <a:r>
              <a:rPr lang="en-US" sz="1200" err="1"/>
              <a:t>accel_ceased</a:t>
            </a:r>
            <a:r>
              <a:rPr lang="en-US" sz="1200"/>
              <a:t>(</a:t>
            </a:r>
            <a:r>
              <a:rPr lang="en-US" sz="1200" err="1"/>
              <a:t>feci</a:t>
            </a:r>
            <a:r>
              <a:rPr lang="en-US" sz="1200"/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8340" y="3361090"/>
            <a:ext cx="2717899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</a:t>
            </a:r>
            <a:r>
              <a:rPr lang="en-US" sz="1200" smtClean="0"/>
              <a:t>lassifier-&gt;sync_to_v4()</a:t>
            </a:r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499737" y="2809399"/>
            <a:ext cx="2717899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ecm_interface_stats_update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6941" y="2184699"/>
            <a:ext cx="2943490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ecm_db_connection_data_totals_update</a:t>
            </a:r>
            <a:endParaRPr lang="en-US" sz="1200"/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 flipH="1">
            <a:off x="1858686" y="1270792"/>
            <a:ext cx="1" cy="28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6" idx="0"/>
          </p:cNvCxnSpPr>
          <p:nvPr/>
        </p:nvCxnSpPr>
        <p:spPr>
          <a:xfrm>
            <a:off x="1858686" y="1832141"/>
            <a:ext cx="0" cy="35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7413" y="1840104"/>
            <a:ext cx="2403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Update statistics in </a:t>
            </a:r>
            <a:r>
              <a:rPr lang="en-US" sz="1200" err="1" smtClean="0"/>
              <a:t>ecm</a:t>
            </a:r>
            <a:r>
              <a:rPr lang="en-US" sz="1200" smtClean="0"/>
              <a:t> connection</a:t>
            </a:r>
            <a:endParaRPr lang="en-US" sz="1200"/>
          </a:p>
        </p:txBody>
      </p:sp>
      <p:cxnSp>
        <p:nvCxnSpPr>
          <p:cNvPr id="23" name="Straight Arrow Connector 22"/>
          <p:cNvCxnSpPr>
            <a:stCxn id="16" idx="2"/>
            <a:endCxn id="15" idx="0"/>
          </p:cNvCxnSpPr>
          <p:nvPr/>
        </p:nvCxnSpPr>
        <p:spPr>
          <a:xfrm>
            <a:off x="1858686" y="2456841"/>
            <a:ext cx="1" cy="35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7463" y="2469736"/>
            <a:ext cx="341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Update statistics in associated Linux network device</a:t>
            </a:r>
            <a:endParaRPr lang="en-US" sz="1200"/>
          </a:p>
        </p:txBody>
      </p:sp>
      <p:cxnSp>
        <p:nvCxnSpPr>
          <p:cNvPr id="26" name="Straight Arrow Connector 25"/>
          <p:cNvCxnSpPr>
            <a:stCxn id="15" idx="2"/>
            <a:endCxn id="14" idx="0"/>
          </p:cNvCxnSpPr>
          <p:nvPr/>
        </p:nvCxnSpPr>
        <p:spPr>
          <a:xfrm flipH="1">
            <a:off x="1847290" y="3081541"/>
            <a:ext cx="11397" cy="27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1230035" y="3912781"/>
            <a:ext cx="1257301" cy="6338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</a:t>
            </a:r>
            <a:r>
              <a:rPr lang="en-US" sz="1200" smtClean="0"/>
              <a:t>ync reason</a:t>
            </a:r>
            <a:endParaRPr lang="en-US" sz="1200"/>
          </a:p>
        </p:txBody>
      </p:sp>
      <p:cxnSp>
        <p:nvCxnSpPr>
          <p:cNvPr id="29" name="Straight Arrow Connector 28"/>
          <p:cNvCxnSpPr>
            <a:stCxn id="14" idx="2"/>
            <a:endCxn id="27" idx="0"/>
          </p:cNvCxnSpPr>
          <p:nvPr/>
        </p:nvCxnSpPr>
        <p:spPr>
          <a:xfrm>
            <a:off x="1847290" y="3633232"/>
            <a:ext cx="11396" cy="27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87336" y="4229100"/>
            <a:ext cx="1180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52188" y="2831795"/>
            <a:ext cx="652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destroy</a:t>
            </a:r>
            <a:endParaRPr lang="en-US" sz="1200"/>
          </a:p>
        </p:txBody>
      </p:sp>
      <p:sp>
        <p:nvSpPr>
          <p:cNvPr id="35" name="TextBox 34"/>
          <p:cNvSpPr txBox="1"/>
          <p:nvPr/>
        </p:nvSpPr>
        <p:spPr>
          <a:xfrm>
            <a:off x="3720358" y="576422"/>
            <a:ext cx="990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</a:t>
            </a:r>
            <a:r>
              <a:rPr lang="en-US" sz="1200" smtClean="0"/>
              <a:t>lush or evict</a:t>
            </a:r>
            <a:endParaRPr lang="en-US" sz="1200"/>
          </a:p>
        </p:txBody>
      </p:sp>
      <p:sp>
        <p:nvSpPr>
          <p:cNvPr id="37" name="TextBox 36"/>
          <p:cNvSpPr txBox="1"/>
          <p:nvPr/>
        </p:nvSpPr>
        <p:spPr>
          <a:xfrm>
            <a:off x="3792183" y="1960328"/>
            <a:ext cx="477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stats</a:t>
            </a:r>
            <a:endParaRPr lang="en-US" sz="120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667991" y="935661"/>
            <a:ext cx="0" cy="329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667991" y="3136595"/>
            <a:ext cx="1131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3" idx="1"/>
          </p:cNvCxnSpPr>
          <p:nvPr/>
        </p:nvCxnSpPr>
        <p:spPr>
          <a:xfrm>
            <a:off x="3667991" y="936864"/>
            <a:ext cx="1131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2" idx="1"/>
          </p:cNvCxnSpPr>
          <p:nvPr/>
        </p:nvCxnSpPr>
        <p:spPr>
          <a:xfrm>
            <a:off x="3667991" y="2320770"/>
            <a:ext cx="1131663" cy="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797700" y="958627"/>
            <a:ext cx="2433881" cy="433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ecm_nss_non_ported_ipv4_connection_accel_ceased</a:t>
            </a:r>
          </a:p>
        </p:txBody>
      </p:sp>
      <p:cxnSp>
        <p:nvCxnSpPr>
          <p:cNvPr id="54" name="Straight Connector 53"/>
          <p:cNvCxnSpPr>
            <a:stCxn id="13" idx="3"/>
          </p:cNvCxnSpPr>
          <p:nvPr/>
        </p:nvCxnSpPr>
        <p:spPr>
          <a:xfrm flipV="1">
            <a:off x="7316288" y="935661"/>
            <a:ext cx="250258" cy="1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566546" y="567948"/>
            <a:ext cx="0" cy="603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566546" y="567948"/>
            <a:ext cx="231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566546" y="1175532"/>
            <a:ext cx="231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462146" y="567948"/>
            <a:ext cx="0" cy="603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0" idx="3"/>
          </p:cNvCxnSpPr>
          <p:nvPr/>
        </p:nvCxnSpPr>
        <p:spPr>
          <a:xfrm flipH="1">
            <a:off x="10152391" y="575543"/>
            <a:ext cx="30975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3"/>
          </p:cNvCxnSpPr>
          <p:nvPr/>
        </p:nvCxnSpPr>
        <p:spPr>
          <a:xfrm flipH="1">
            <a:off x="10231581" y="1171821"/>
            <a:ext cx="230565" cy="371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0462146" y="925701"/>
            <a:ext cx="248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/>
          <p:cNvSpPr/>
          <p:nvPr/>
        </p:nvSpPr>
        <p:spPr>
          <a:xfrm>
            <a:off x="9265312" y="2485756"/>
            <a:ext cx="2889683" cy="875333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is pending on accelerate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80" idx="2"/>
            <a:endCxn id="95" idx="0"/>
          </p:cNvCxnSpPr>
          <p:nvPr/>
        </p:nvCxnSpPr>
        <p:spPr>
          <a:xfrm>
            <a:off x="10710154" y="3361089"/>
            <a:ext cx="3421" cy="25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975046" y="255479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85" name="TextBox 84"/>
          <p:cNvSpPr txBox="1"/>
          <p:nvPr/>
        </p:nvSpPr>
        <p:spPr>
          <a:xfrm>
            <a:off x="10820938" y="334379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cxnSp>
        <p:nvCxnSpPr>
          <p:cNvPr id="89" name="Straight Connector 88"/>
          <p:cNvCxnSpPr>
            <a:stCxn id="80" idx="0"/>
          </p:cNvCxnSpPr>
          <p:nvPr/>
        </p:nvCxnSpPr>
        <p:spPr>
          <a:xfrm flipV="1">
            <a:off x="10710154" y="935571"/>
            <a:ext cx="0" cy="155018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7312815" y="2782528"/>
            <a:ext cx="1587524" cy="2830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[</a:t>
            </a:r>
            <a:r>
              <a:rPr lang="en-US" sz="1200" smtClean="0">
                <a:solidFill>
                  <a:srgbClr val="FF00FF"/>
                </a:solidFill>
              </a:rPr>
              <a:t>flush happened</a:t>
            </a:r>
            <a:r>
              <a:rPr lang="en-US" sz="1200" smtClean="0">
                <a:solidFill>
                  <a:schemeClr val="tx1"/>
                </a:solidFill>
              </a:rPr>
              <a:t>]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>
            <a:stCxn id="80" idx="1"/>
            <a:endCxn id="91" idx="3"/>
          </p:cNvCxnSpPr>
          <p:nvPr/>
        </p:nvCxnSpPr>
        <p:spPr>
          <a:xfrm flipH="1">
            <a:off x="8900339" y="2923423"/>
            <a:ext cx="364973" cy="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Decision 94"/>
          <p:cNvSpPr/>
          <p:nvPr/>
        </p:nvSpPr>
        <p:spPr>
          <a:xfrm>
            <a:off x="9261763" y="3612549"/>
            <a:ext cx="2903623" cy="731086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is accelerated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9680098" y="4682697"/>
            <a:ext cx="2060110" cy="495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of connection to no accelerated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>
            <a:stCxn id="95" idx="2"/>
            <a:endCxn id="100" idx="0"/>
          </p:cNvCxnSpPr>
          <p:nvPr/>
        </p:nvCxnSpPr>
        <p:spPr>
          <a:xfrm flipH="1">
            <a:off x="10710153" y="4343635"/>
            <a:ext cx="3422" cy="33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0810422" y="437316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cxnSp>
        <p:nvCxnSpPr>
          <p:cNvPr id="105" name="Straight Arrow Connector 104"/>
          <p:cNvCxnSpPr>
            <a:stCxn id="91" idx="2"/>
            <a:endCxn id="9" idx="0"/>
          </p:cNvCxnSpPr>
          <p:nvPr/>
        </p:nvCxnSpPr>
        <p:spPr>
          <a:xfrm>
            <a:off x="8106577" y="3065556"/>
            <a:ext cx="0" cy="26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5" idx="1"/>
            <a:endCxn id="9" idx="2"/>
          </p:cNvCxnSpPr>
          <p:nvPr/>
        </p:nvCxnSpPr>
        <p:spPr>
          <a:xfrm rot="10800000">
            <a:off x="8106577" y="3601902"/>
            <a:ext cx="1155186" cy="376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831737" y="365149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cxnSp>
        <p:nvCxnSpPr>
          <p:cNvPr id="114" name="Straight Arrow Connector 113"/>
          <p:cNvCxnSpPr>
            <a:stCxn id="100" idx="1"/>
            <a:endCxn id="11" idx="3"/>
          </p:cNvCxnSpPr>
          <p:nvPr/>
        </p:nvCxnSpPr>
        <p:spPr>
          <a:xfrm flipH="1">
            <a:off x="7542239" y="4930440"/>
            <a:ext cx="213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2" idx="3"/>
          </p:cNvCxnSpPr>
          <p:nvPr/>
        </p:nvCxnSpPr>
        <p:spPr>
          <a:xfrm>
            <a:off x="6931143" y="2321090"/>
            <a:ext cx="217802" cy="2473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16200000" flipH="1">
            <a:off x="4231012" y="3705236"/>
            <a:ext cx="1657774" cy="520491"/>
          </a:xfrm>
          <a:prstGeom prst="bentConnector3">
            <a:avLst>
              <a:gd name="adj1" fmla="val -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12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9456" y="478461"/>
            <a:ext cx="1638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/>
              <a:t>Sync message received</a:t>
            </a:r>
            <a:endParaRPr lang="en-US" sz="1200" b="1" i="1"/>
          </a:p>
        </p:txBody>
      </p:sp>
      <p:sp>
        <p:nvSpPr>
          <p:cNvPr id="5" name="Rounded Rectangle 4"/>
          <p:cNvSpPr/>
          <p:nvPr/>
        </p:nvSpPr>
        <p:spPr>
          <a:xfrm>
            <a:off x="403481" y="998650"/>
            <a:ext cx="2917996" cy="245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ecm_sfe_ipv4_net_dev_callback</a:t>
            </a:r>
            <a:endParaRPr 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410057" y="1559999"/>
            <a:ext cx="2897258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ecm_db_connection_defunct_timer_touch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31777" y="3329760"/>
            <a:ext cx="1149599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exit</a:t>
            </a:r>
            <a:endParaRPr lang="en-US" sz="1200"/>
          </a:p>
        </p:txBody>
      </p:sp>
      <p:sp>
        <p:nvSpPr>
          <p:cNvPr id="11" name="Rounded Rectangle 10"/>
          <p:cNvSpPr/>
          <p:nvPr/>
        </p:nvSpPr>
        <p:spPr>
          <a:xfrm>
            <a:off x="4824340" y="4794369"/>
            <a:ext cx="2717899" cy="272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Sync statistics to Linux connection track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99654" y="2117103"/>
            <a:ext cx="2131489" cy="407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Update </a:t>
            </a:r>
            <a:r>
              <a:rPr lang="en-US" sz="1200" err="1" smtClean="0"/>
              <a:t>neighbour</a:t>
            </a:r>
            <a:r>
              <a:rPr lang="en-US" sz="1200" smtClean="0"/>
              <a:t> entries </a:t>
            </a:r>
            <a:r>
              <a:rPr lang="en-US" sz="1200"/>
              <a:t>for </a:t>
            </a:r>
            <a:r>
              <a:rPr lang="en-US" sz="1200" smtClean="0"/>
              <a:t>source/destination </a:t>
            </a:r>
            <a:r>
              <a:rPr lang="en-US" sz="1200"/>
              <a:t>IP address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99654" y="800793"/>
            <a:ext cx="2516634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</a:t>
            </a:r>
            <a:r>
              <a:rPr lang="en-US" sz="1200" smtClean="0"/>
              <a:t>onnection-&gt;</a:t>
            </a:r>
            <a:r>
              <a:rPr lang="en-US" sz="1200" err="1" smtClean="0"/>
              <a:t>feci</a:t>
            </a:r>
            <a:r>
              <a:rPr lang="en-US" sz="1200" smtClean="0"/>
              <a:t>-</a:t>
            </a:r>
            <a:r>
              <a:rPr lang="en-US" sz="1200"/>
              <a:t>&gt;</a:t>
            </a:r>
            <a:r>
              <a:rPr lang="en-US" sz="1200" err="1"/>
              <a:t>accel_ceased</a:t>
            </a:r>
            <a:r>
              <a:rPr lang="en-US" sz="1200"/>
              <a:t>(</a:t>
            </a:r>
            <a:r>
              <a:rPr lang="en-US" sz="1200" err="1"/>
              <a:t>feci</a:t>
            </a:r>
            <a:r>
              <a:rPr lang="en-US" sz="1200"/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0372" y="3361090"/>
            <a:ext cx="2717899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</a:t>
            </a:r>
            <a:r>
              <a:rPr lang="en-US" sz="1200" smtClean="0"/>
              <a:t>lassifier-&gt;sync_to_v4()</a:t>
            </a:r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499737" y="2809399"/>
            <a:ext cx="2717899" cy="27214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ounded Rectangle 15"/>
          <p:cNvSpPr/>
          <p:nvPr/>
        </p:nvSpPr>
        <p:spPr>
          <a:xfrm>
            <a:off x="386941" y="2184699"/>
            <a:ext cx="2943490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ecm_db_connection_data_totals_update</a:t>
            </a:r>
            <a:endParaRPr lang="en-US" sz="1200"/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 flipH="1">
            <a:off x="1858686" y="1244236"/>
            <a:ext cx="3793" cy="31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6" idx="0"/>
          </p:cNvCxnSpPr>
          <p:nvPr/>
        </p:nvCxnSpPr>
        <p:spPr>
          <a:xfrm>
            <a:off x="1858686" y="1832141"/>
            <a:ext cx="0" cy="35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7413" y="1840104"/>
            <a:ext cx="2403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Update statistics in </a:t>
            </a:r>
            <a:r>
              <a:rPr lang="en-US" sz="1200" err="1" smtClean="0"/>
              <a:t>ecm</a:t>
            </a:r>
            <a:r>
              <a:rPr lang="en-US" sz="1200" smtClean="0"/>
              <a:t> connection</a:t>
            </a:r>
            <a:endParaRPr lang="en-US" sz="1200"/>
          </a:p>
        </p:txBody>
      </p:sp>
      <p:cxnSp>
        <p:nvCxnSpPr>
          <p:cNvPr id="23" name="Straight Arrow Connector 22"/>
          <p:cNvCxnSpPr>
            <a:stCxn id="16" idx="2"/>
            <a:endCxn id="15" idx="0"/>
          </p:cNvCxnSpPr>
          <p:nvPr/>
        </p:nvCxnSpPr>
        <p:spPr>
          <a:xfrm>
            <a:off x="1858686" y="2456841"/>
            <a:ext cx="1" cy="35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14" idx="0"/>
          </p:cNvCxnSpPr>
          <p:nvPr/>
        </p:nvCxnSpPr>
        <p:spPr>
          <a:xfrm>
            <a:off x="1858687" y="3081541"/>
            <a:ext cx="635" cy="27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1230035" y="3912781"/>
            <a:ext cx="1257301" cy="6338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</a:t>
            </a:r>
            <a:r>
              <a:rPr lang="en-US" sz="1200" smtClean="0"/>
              <a:t>ync reason</a:t>
            </a:r>
            <a:endParaRPr lang="en-US" sz="1200"/>
          </a:p>
        </p:txBody>
      </p:sp>
      <p:cxnSp>
        <p:nvCxnSpPr>
          <p:cNvPr id="29" name="Straight Arrow Connector 28"/>
          <p:cNvCxnSpPr>
            <a:stCxn id="14" idx="2"/>
            <a:endCxn id="27" idx="0"/>
          </p:cNvCxnSpPr>
          <p:nvPr/>
        </p:nvCxnSpPr>
        <p:spPr>
          <a:xfrm flipH="1">
            <a:off x="1858686" y="3633232"/>
            <a:ext cx="636" cy="27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87336" y="4229100"/>
            <a:ext cx="1180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52188" y="2831795"/>
            <a:ext cx="652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destroy</a:t>
            </a:r>
            <a:endParaRPr lang="en-US" sz="1200"/>
          </a:p>
        </p:txBody>
      </p:sp>
      <p:sp>
        <p:nvSpPr>
          <p:cNvPr id="35" name="TextBox 34"/>
          <p:cNvSpPr txBox="1"/>
          <p:nvPr/>
        </p:nvSpPr>
        <p:spPr>
          <a:xfrm>
            <a:off x="3720358" y="576422"/>
            <a:ext cx="990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</a:t>
            </a:r>
            <a:r>
              <a:rPr lang="en-US" sz="1200" smtClean="0"/>
              <a:t>lush or evict</a:t>
            </a:r>
            <a:endParaRPr lang="en-US" sz="1200"/>
          </a:p>
        </p:txBody>
      </p:sp>
      <p:sp>
        <p:nvSpPr>
          <p:cNvPr id="37" name="TextBox 36"/>
          <p:cNvSpPr txBox="1"/>
          <p:nvPr/>
        </p:nvSpPr>
        <p:spPr>
          <a:xfrm>
            <a:off x="3792183" y="1960328"/>
            <a:ext cx="477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stats</a:t>
            </a:r>
            <a:endParaRPr lang="en-US" sz="120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667991" y="935661"/>
            <a:ext cx="0" cy="329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667991" y="3136595"/>
            <a:ext cx="1131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3" idx="1"/>
          </p:cNvCxnSpPr>
          <p:nvPr/>
        </p:nvCxnSpPr>
        <p:spPr>
          <a:xfrm>
            <a:off x="3667991" y="936864"/>
            <a:ext cx="1131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2" idx="1"/>
          </p:cNvCxnSpPr>
          <p:nvPr/>
        </p:nvCxnSpPr>
        <p:spPr>
          <a:xfrm>
            <a:off x="3667991" y="2320770"/>
            <a:ext cx="1131663" cy="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3" idx="3"/>
          </p:cNvCxnSpPr>
          <p:nvPr/>
        </p:nvCxnSpPr>
        <p:spPr>
          <a:xfrm flipV="1">
            <a:off x="7316288" y="935661"/>
            <a:ext cx="250258" cy="1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0462146" y="925701"/>
            <a:ext cx="248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/>
          <p:cNvSpPr/>
          <p:nvPr/>
        </p:nvSpPr>
        <p:spPr>
          <a:xfrm>
            <a:off x="9265312" y="2485756"/>
            <a:ext cx="2889683" cy="875333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is pending on accelerate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80" idx="2"/>
            <a:endCxn id="95" idx="0"/>
          </p:cNvCxnSpPr>
          <p:nvPr/>
        </p:nvCxnSpPr>
        <p:spPr>
          <a:xfrm>
            <a:off x="10710154" y="3361089"/>
            <a:ext cx="3421" cy="25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975046" y="255479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85" name="TextBox 84"/>
          <p:cNvSpPr txBox="1"/>
          <p:nvPr/>
        </p:nvSpPr>
        <p:spPr>
          <a:xfrm>
            <a:off x="10820938" y="334379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cxnSp>
        <p:nvCxnSpPr>
          <p:cNvPr id="89" name="Straight Connector 88"/>
          <p:cNvCxnSpPr>
            <a:stCxn id="80" idx="0"/>
          </p:cNvCxnSpPr>
          <p:nvPr/>
        </p:nvCxnSpPr>
        <p:spPr>
          <a:xfrm flipV="1">
            <a:off x="10710154" y="935571"/>
            <a:ext cx="0" cy="155018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7312815" y="2782528"/>
            <a:ext cx="1587524" cy="2830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[</a:t>
            </a:r>
            <a:r>
              <a:rPr lang="en-US" sz="1200" smtClean="0">
                <a:solidFill>
                  <a:srgbClr val="FF00FF"/>
                </a:solidFill>
              </a:rPr>
              <a:t>flush happened</a:t>
            </a:r>
            <a:r>
              <a:rPr lang="en-US" sz="1200" smtClean="0">
                <a:solidFill>
                  <a:schemeClr val="tx1"/>
                </a:solidFill>
              </a:rPr>
              <a:t>]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>
            <a:stCxn id="80" idx="1"/>
            <a:endCxn id="91" idx="3"/>
          </p:cNvCxnSpPr>
          <p:nvPr/>
        </p:nvCxnSpPr>
        <p:spPr>
          <a:xfrm flipH="1">
            <a:off x="8900339" y="2923423"/>
            <a:ext cx="364973" cy="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Decision 94"/>
          <p:cNvSpPr/>
          <p:nvPr/>
        </p:nvSpPr>
        <p:spPr>
          <a:xfrm>
            <a:off x="9261763" y="3612549"/>
            <a:ext cx="2903623" cy="731086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is accelerated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9680098" y="4682697"/>
            <a:ext cx="2060110" cy="495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of connection to no accelerated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>
            <a:stCxn id="95" idx="2"/>
            <a:endCxn id="100" idx="0"/>
          </p:cNvCxnSpPr>
          <p:nvPr/>
        </p:nvCxnSpPr>
        <p:spPr>
          <a:xfrm flipH="1">
            <a:off x="10710153" y="4343635"/>
            <a:ext cx="3422" cy="33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0810422" y="437316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cxnSp>
        <p:nvCxnSpPr>
          <p:cNvPr id="105" name="Straight Arrow Connector 104"/>
          <p:cNvCxnSpPr>
            <a:stCxn id="91" idx="2"/>
            <a:endCxn id="9" idx="0"/>
          </p:cNvCxnSpPr>
          <p:nvPr/>
        </p:nvCxnSpPr>
        <p:spPr>
          <a:xfrm>
            <a:off x="8106577" y="3065556"/>
            <a:ext cx="0" cy="26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5" idx="1"/>
            <a:endCxn id="9" idx="2"/>
          </p:cNvCxnSpPr>
          <p:nvPr/>
        </p:nvCxnSpPr>
        <p:spPr>
          <a:xfrm rot="10800000">
            <a:off x="8106577" y="3601902"/>
            <a:ext cx="1155186" cy="376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831737" y="365149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cxnSp>
        <p:nvCxnSpPr>
          <p:cNvPr id="114" name="Straight Arrow Connector 113"/>
          <p:cNvCxnSpPr>
            <a:stCxn id="100" idx="1"/>
            <a:endCxn id="11" idx="3"/>
          </p:cNvCxnSpPr>
          <p:nvPr/>
        </p:nvCxnSpPr>
        <p:spPr>
          <a:xfrm flipH="1">
            <a:off x="7542239" y="4930440"/>
            <a:ext cx="213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2" idx="3"/>
          </p:cNvCxnSpPr>
          <p:nvPr/>
        </p:nvCxnSpPr>
        <p:spPr>
          <a:xfrm>
            <a:off x="6931143" y="2321090"/>
            <a:ext cx="217802" cy="2473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16200000" flipH="1">
            <a:off x="4231012" y="3705236"/>
            <a:ext cx="1657774" cy="520491"/>
          </a:xfrm>
          <a:prstGeom prst="bentConnector3">
            <a:avLst>
              <a:gd name="adj1" fmla="val -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7797701" y="358638"/>
            <a:ext cx="2354690" cy="433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ecm_sfe_ported_ipv4_connection_accel_ceased</a:t>
            </a:r>
            <a:endParaRPr lang="en-US" sz="1200"/>
          </a:p>
        </p:txBody>
      </p:sp>
      <p:sp>
        <p:nvSpPr>
          <p:cNvPr id="58" name="Rounded Rectangle 57"/>
          <p:cNvSpPr/>
          <p:nvPr/>
        </p:nvSpPr>
        <p:spPr>
          <a:xfrm>
            <a:off x="7797700" y="958627"/>
            <a:ext cx="2433881" cy="433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ecm_sfe_non_ported_ipv4_connection_accel_ceased</a:t>
            </a:r>
            <a:endParaRPr lang="en-US" sz="120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566546" y="567948"/>
            <a:ext cx="0" cy="603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566546" y="567948"/>
            <a:ext cx="231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566546" y="1175532"/>
            <a:ext cx="231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462146" y="567948"/>
            <a:ext cx="0" cy="603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7" idx="3"/>
          </p:cNvCxnSpPr>
          <p:nvPr/>
        </p:nvCxnSpPr>
        <p:spPr>
          <a:xfrm flipH="1">
            <a:off x="10152391" y="575543"/>
            <a:ext cx="30975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58" idx="3"/>
          </p:cNvCxnSpPr>
          <p:nvPr/>
        </p:nvCxnSpPr>
        <p:spPr>
          <a:xfrm flipH="1">
            <a:off x="10231581" y="1171821"/>
            <a:ext cx="230565" cy="371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8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454875"/>
              </p:ext>
            </p:extLst>
          </p:nvPr>
        </p:nvGraphicFramePr>
        <p:xfrm>
          <a:off x="1450109" y="480675"/>
          <a:ext cx="9294091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729"/>
                <a:gridCol w="3291218"/>
                <a:gridCol w="36331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reference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Data in code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description</a:t>
                      </a:r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[</a:t>
                      </a:r>
                      <a:r>
                        <a:rPr lang="en-US" sz="1200" smtClean="0">
                          <a:solidFill>
                            <a:srgbClr val="FF00FF"/>
                          </a:solidFill>
                        </a:rPr>
                        <a:t>acceleration mode</a:t>
                      </a:r>
                      <a:r>
                        <a:rPr lang="en-US" sz="1200" smtClean="0"/>
                        <a:t>]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connection-&gt;</a:t>
                      </a:r>
                      <a:r>
                        <a:rPr lang="en-US" sz="1200" err="1" smtClean="0"/>
                        <a:t>feci</a:t>
                      </a:r>
                      <a:r>
                        <a:rPr lang="en-US" sz="1200" smtClean="0"/>
                        <a:t>-&gt;</a:t>
                      </a:r>
                      <a:r>
                        <a:rPr lang="en-US" sz="1200" err="1" smtClean="0"/>
                        <a:t>accel_mode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Possible</a:t>
                      </a:r>
                      <a:r>
                        <a:rPr lang="en-US" sz="1200" baseline="0" smtClean="0"/>
                        <a:t> values</a:t>
                      </a:r>
                      <a:r>
                        <a:rPr lang="en-US" sz="1200" smtClean="0"/>
                        <a:t>:</a:t>
                      </a:r>
                      <a:r>
                        <a:rPr lang="en-US" sz="1200" baseline="0" smtClean="0"/>
                        <a:t> failed, no accelerated, accelerated, pending on decelerate, pending on accelerate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[</a:t>
                      </a:r>
                      <a:r>
                        <a:rPr lang="en-US" sz="1200" smtClean="0">
                          <a:solidFill>
                            <a:srgbClr val="FF00FF"/>
                          </a:solidFill>
                        </a:rPr>
                        <a:t>delayed deceleration</a:t>
                      </a:r>
                      <a:r>
                        <a:rPr lang="en-US" sz="1200" smtClean="0"/>
                        <a:t>]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connection-&gt;</a:t>
                      </a:r>
                      <a:r>
                        <a:rPr lang="en-US" sz="1200" err="1" smtClean="0"/>
                        <a:t>feci</a:t>
                      </a:r>
                      <a:r>
                        <a:rPr lang="en-US" sz="1200" smtClean="0"/>
                        <a:t>-&gt;</a:t>
                      </a:r>
                      <a:r>
                        <a:rPr lang="en-US" sz="1200" err="1" smtClean="0"/>
                        <a:t>stats.decelerate_pending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Set at decelerating if</a:t>
                      </a:r>
                      <a:r>
                        <a:rPr lang="en-US" sz="1200" baseline="0" smtClean="0"/>
                        <a:t> connection is pending on accelerate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[</a:t>
                      </a:r>
                      <a:r>
                        <a:rPr lang="en-US" sz="1200" smtClean="0">
                          <a:solidFill>
                            <a:srgbClr val="FF00FF"/>
                          </a:solidFill>
                        </a:rPr>
                        <a:t>flush happened</a:t>
                      </a:r>
                      <a:r>
                        <a:rPr lang="en-US" sz="1200" smtClean="0"/>
                        <a:t>]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connection-&gt;</a:t>
                      </a:r>
                      <a:r>
                        <a:rPr lang="en-US" sz="1200" err="1" smtClean="0"/>
                        <a:t>feci</a:t>
                      </a:r>
                      <a:r>
                        <a:rPr lang="en-US" sz="1200" smtClean="0"/>
                        <a:t>-&gt;</a:t>
                      </a:r>
                      <a:r>
                        <a:rPr lang="en-US" sz="1200" err="1" smtClean="0"/>
                        <a:t>stats.flush_happened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NSS</a:t>
                      </a:r>
                      <a:r>
                        <a:rPr lang="en-US" sz="1200" baseline="0" smtClean="0"/>
                        <a:t> firmware deleted a connection without command from </a:t>
                      </a:r>
                      <a:r>
                        <a:rPr lang="en-US" sz="1200" baseline="0" err="1" smtClean="0"/>
                        <a:t>ecm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[</a:t>
                      </a:r>
                      <a:r>
                        <a:rPr lang="en-US" sz="1200" smtClean="0">
                          <a:solidFill>
                            <a:srgbClr val="FF00FF"/>
                          </a:solidFill>
                        </a:rPr>
                        <a:t>is defunct</a:t>
                      </a:r>
                      <a:r>
                        <a:rPr lang="en-US" sz="1200" smtClean="0"/>
                        <a:t>]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connection-&gt;</a:t>
                      </a:r>
                      <a:r>
                        <a:rPr lang="en-US" sz="1200" err="1" smtClean="0"/>
                        <a:t>feci</a:t>
                      </a:r>
                      <a:r>
                        <a:rPr lang="en-US" sz="1200" smtClean="0"/>
                        <a:t>-&gt;</a:t>
                      </a:r>
                      <a:r>
                        <a:rPr lang="en-US" sz="1200" err="1" smtClean="0"/>
                        <a:t>is_defunct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Timer of connection expired, connection should never</a:t>
                      </a:r>
                      <a:r>
                        <a:rPr lang="en-US" sz="1200" baseline="0" smtClean="0"/>
                        <a:t> be accelerated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508480" y="547238"/>
            <a:ext cx="2809781" cy="301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ecm_front_end_ipv4_post_routing_hook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1590" y="21128"/>
            <a:ext cx="933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err="1" smtClean="0"/>
              <a:t>postrouting</a:t>
            </a:r>
            <a:endParaRPr lang="en-US" sz="1200" b="1" i="1"/>
          </a:p>
        </p:txBody>
      </p:sp>
      <p:sp>
        <p:nvSpPr>
          <p:cNvPr id="9" name="Rounded Rectangle 8"/>
          <p:cNvSpPr/>
          <p:nvPr/>
        </p:nvSpPr>
        <p:spPr>
          <a:xfrm>
            <a:off x="3477070" y="1058673"/>
            <a:ext cx="4454160" cy="26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ecm_front_end_ipv4_ip_process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20181" y="1535660"/>
            <a:ext cx="1556658" cy="473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ecm_front_end_ipv4_tcp_process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33671" y="1558790"/>
            <a:ext cx="1556657" cy="473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ecm_front_end_ipv4_udp_process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547160" y="1558790"/>
            <a:ext cx="1623240" cy="473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ecm_front_end_ipv4_non_ported_process</a:t>
            </a:r>
          </a:p>
        </p:txBody>
      </p:sp>
      <p:cxnSp>
        <p:nvCxnSpPr>
          <p:cNvPr id="21" name="Straight Arrow Connector 20"/>
          <p:cNvCxnSpPr>
            <a:endCxn id="12" idx="0"/>
          </p:cNvCxnSpPr>
          <p:nvPr/>
        </p:nvCxnSpPr>
        <p:spPr>
          <a:xfrm flipH="1">
            <a:off x="4098510" y="1324008"/>
            <a:ext cx="10885" cy="21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3" idx="0"/>
          </p:cNvCxnSpPr>
          <p:nvPr/>
        </p:nvCxnSpPr>
        <p:spPr>
          <a:xfrm>
            <a:off x="5704150" y="1324008"/>
            <a:ext cx="7850" cy="23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4" idx="0"/>
          </p:cNvCxnSpPr>
          <p:nvPr/>
        </p:nvCxnSpPr>
        <p:spPr>
          <a:xfrm>
            <a:off x="7358780" y="1324008"/>
            <a:ext cx="0" cy="23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292177" y="2278268"/>
            <a:ext cx="3005724" cy="276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ecm_db_connection_find_and_ref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292176" y="2759960"/>
            <a:ext cx="1850015" cy="268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ecm_db_connection_add</a:t>
            </a:r>
          </a:p>
        </p:txBody>
      </p:sp>
      <p:cxnSp>
        <p:nvCxnSpPr>
          <p:cNvPr id="32" name="Straight Arrow Connector 31"/>
          <p:cNvCxnSpPr>
            <a:stCxn id="12" idx="2"/>
          </p:cNvCxnSpPr>
          <p:nvPr/>
        </p:nvCxnSpPr>
        <p:spPr>
          <a:xfrm>
            <a:off x="4098510" y="2009189"/>
            <a:ext cx="617914" cy="25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12021" y="2554491"/>
            <a:ext cx="0" cy="20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292176" y="3256620"/>
            <a:ext cx="3005724" cy="276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ecm_db_connection_defunct_timer_touch</a:t>
            </a:r>
            <a:endParaRPr 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4359248" y="2525944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Not found</a:t>
            </a:r>
            <a:endParaRPr lang="en-US" sz="100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540076" y="2554491"/>
            <a:ext cx="0" cy="70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27580" y="276679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F</a:t>
            </a:r>
            <a:r>
              <a:rPr lang="en-US" sz="1000" smtClean="0"/>
              <a:t>ound</a:t>
            </a:r>
            <a:endParaRPr lang="en-US" sz="1000"/>
          </a:p>
        </p:txBody>
      </p:sp>
      <p:cxnSp>
        <p:nvCxnSpPr>
          <p:cNvPr id="41" name="Straight Arrow Connector 40"/>
          <p:cNvCxnSpPr>
            <a:stCxn id="27" idx="2"/>
          </p:cNvCxnSpPr>
          <p:nvPr/>
        </p:nvCxnSpPr>
        <p:spPr>
          <a:xfrm flipH="1">
            <a:off x="5217183" y="3028020"/>
            <a:ext cx="1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8029238" y="4066585"/>
            <a:ext cx="2334987" cy="411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ecm_front_end_ipv4_connection_regenerate</a:t>
            </a:r>
          </a:p>
        </p:txBody>
      </p:sp>
      <p:cxnSp>
        <p:nvCxnSpPr>
          <p:cNvPr id="44" name="Straight Arrow Connector 43"/>
          <p:cNvCxnSpPr>
            <a:stCxn id="35" idx="2"/>
            <a:endCxn id="2" idx="0"/>
          </p:cNvCxnSpPr>
          <p:nvPr/>
        </p:nvCxnSpPr>
        <p:spPr>
          <a:xfrm>
            <a:off x="5795038" y="3532843"/>
            <a:ext cx="0" cy="261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2"/>
          </p:cNvCxnSpPr>
          <p:nvPr/>
        </p:nvCxnSpPr>
        <p:spPr>
          <a:xfrm flipH="1">
            <a:off x="5912426" y="848744"/>
            <a:ext cx="945" cy="20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3" idx="2"/>
          </p:cNvCxnSpPr>
          <p:nvPr/>
        </p:nvCxnSpPr>
        <p:spPr>
          <a:xfrm flipH="1">
            <a:off x="5704150" y="2032319"/>
            <a:ext cx="7850" cy="24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2"/>
          </p:cNvCxnSpPr>
          <p:nvPr/>
        </p:nvCxnSpPr>
        <p:spPr>
          <a:xfrm flipH="1">
            <a:off x="7040862" y="2032319"/>
            <a:ext cx="317918" cy="24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019796" y="5247007"/>
            <a:ext cx="1556658" cy="276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Classifier-&gt;process()</a:t>
            </a:r>
            <a:endParaRPr lang="en-US" sz="1200"/>
          </a:p>
        </p:txBody>
      </p:sp>
      <p:sp>
        <p:nvSpPr>
          <p:cNvPr id="2" name="Flowchart: Decision 1"/>
          <p:cNvSpPr/>
          <p:nvPr/>
        </p:nvSpPr>
        <p:spPr>
          <a:xfrm>
            <a:off x="4324724" y="3793939"/>
            <a:ext cx="2940628" cy="957233"/>
          </a:xfrm>
          <a:prstGeom prst="flowChartDecision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ecm_db_connection_classifier_generation_changed</a:t>
            </a:r>
          </a:p>
        </p:txBody>
      </p:sp>
      <p:cxnSp>
        <p:nvCxnSpPr>
          <p:cNvPr id="6" name="Straight Arrow Connector 5"/>
          <p:cNvCxnSpPr>
            <a:stCxn id="2" idx="3"/>
            <a:endCxn id="42" idx="1"/>
          </p:cNvCxnSpPr>
          <p:nvPr/>
        </p:nvCxnSpPr>
        <p:spPr>
          <a:xfrm flipV="1">
            <a:off x="7265352" y="4272555"/>
            <a:ext cx="763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  <a:endCxn id="43" idx="0"/>
          </p:cNvCxnSpPr>
          <p:nvPr/>
        </p:nvCxnSpPr>
        <p:spPr>
          <a:xfrm>
            <a:off x="5795038" y="4751172"/>
            <a:ext cx="3087" cy="49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28987" y="399120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Yes</a:t>
            </a:r>
            <a:endParaRPr 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5331615" y="487597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No</a:t>
            </a:r>
            <a:endParaRPr lang="en-US" sz="1000"/>
          </a:p>
        </p:txBody>
      </p:sp>
      <p:cxnSp>
        <p:nvCxnSpPr>
          <p:cNvPr id="16" name="Elbow Connector 15"/>
          <p:cNvCxnSpPr>
            <a:stCxn id="42" idx="2"/>
            <a:endCxn id="43" idx="3"/>
          </p:cNvCxnSpPr>
          <p:nvPr/>
        </p:nvCxnSpPr>
        <p:spPr>
          <a:xfrm rot="5400000">
            <a:off x="7433296" y="3621683"/>
            <a:ext cx="906594" cy="2620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820" y="276445"/>
            <a:ext cx="94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Post routing</a:t>
            </a:r>
            <a:endParaRPr 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1843661" y="276445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Acceleration response</a:t>
            </a:r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5464763" y="276445"/>
            <a:ext cx="1571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deceleration response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714666" y="276445"/>
            <a:ext cx="132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Timer expired</a:t>
            </a:r>
          </a:p>
          <a:p>
            <a:pPr algn="ctr"/>
            <a:r>
              <a:rPr lang="en-US" sz="1200" smtClean="0"/>
              <a:t>(</a:t>
            </a:r>
            <a:r>
              <a:rPr lang="en-US" sz="1200" smtClean="0">
                <a:solidFill>
                  <a:srgbClr val="FF00FF"/>
                </a:solidFill>
              </a:rPr>
              <a:t>&gt;&gt;&gt;&gt;&gt;decelerate</a:t>
            </a:r>
            <a:r>
              <a:rPr lang="en-US" sz="1200" smtClean="0"/>
              <a:t>)</a:t>
            </a:r>
          </a:p>
          <a:p>
            <a:pPr algn="ctr"/>
            <a:r>
              <a:rPr lang="en-US" sz="1200" smtClean="0"/>
              <a:t>(</a:t>
            </a:r>
            <a:r>
              <a:rPr lang="en-US" sz="1200" smtClean="0">
                <a:solidFill>
                  <a:srgbClr val="FF00FF"/>
                </a:solidFill>
              </a:rPr>
              <a:t>&gt;&gt;&gt;&gt;&gt;defunct</a:t>
            </a:r>
            <a:r>
              <a:rPr lang="en-US" sz="1200" smtClean="0"/>
              <a:t>)</a:t>
            </a:r>
            <a:endParaRPr 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8983960" y="276445"/>
            <a:ext cx="1631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Connection track event</a:t>
            </a:r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7515819" y="276445"/>
            <a:ext cx="988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Device event</a:t>
            </a:r>
            <a:endParaRPr 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11095735" y="276445"/>
            <a:ext cx="797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Stats sync</a:t>
            </a:r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0" y="712381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alloc</a:t>
            </a:r>
            <a:r>
              <a:rPr lang="en-US" sz="1200" smtClean="0"/>
              <a:t> : =1</a:t>
            </a:r>
            <a:endParaRPr 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0" y="989380"/>
            <a:ext cx="1031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add to DB: +1</a:t>
            </a:r>
            <a:endParaRPr lang="en-US" sz="120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31180" y="712381"/>
            <a:ext cx="0" cy="669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31180" y="830443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find: +1</a:t>
            </a:r>
            <a:endParaRPr lang="en-US" sz="12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1382233"/>
            <a:ext cx="1764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5717" y="2694686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end: </a:t>
            </a:r>
            <a:r>
              <a:rPr lang="en-US" sz="1200"/>
              <a:t>-</a:t>
            </a:r>
            <a:r>
              <a:rPr lang="en-US" sz="1200" smtClean="0"/>
              <a:t>1</a:t>
            </a:r>
            <a:endParaRPr 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118141" y="1507107"/>
            <a:ext cx="145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Before send </a:t>
            </a:r>
            <a:r>
              <a:rPr lang="en-US" sz="1200" err="1" smtClean="0"/>
              <a:t>msg</a:t>
            </a:r>
            <a:r>
              <a:rPr lang="en-US" sz="1200" smtClean="0"/>
              <a:t>: +1</a:t>
            </a:r>
            <a:endParaRPr 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-57805" y="2039011"/>
            <a:ext cx="1146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Driver failed: </a:t>
            </a:r>
            <a:r>
              <a:rPr lang="en-US" sz="1200"/>
              <a:t>-</a:t>
            </a:r>
            <a:r>
              <a:rPr lang="en-US" sz="1200" smtClean="0"/>
              <a:t>1</a:t>
            </a:r>
            <a:endParaRPr lang="en-US" sz="120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031180" y="1879523"/>
            <a:ext cx="0" cy="669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-1" y="1879523"/>
            <a:ext cx="17647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64761" y="414944"/>
            <a:ext cx="0" cy="4380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47036" y="2694686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end: </a:t>
            </a:r>
            <a:r>
              <a:rPr lang="en-US" sz="1200"/>
              <a:t>-</a:t>
            </a:r>
            <a:r>
              <a:rPr lang="en-US" sz="1200" smtClean="0"/>
              <a:t>1</a:t>
            </a:r>
            <a:endParaRPr lang="en-US" sz="120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458961" y="414944"/>
            <a:ext cx="0" cy="4380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513222" y="1382233"/>
            <a:ext cx="1690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31363" y="1507107"/>
            <a:ext cx="145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Before send </a:t>
            </a:r>
            <a:r>
              <a:rPr lang="en-US" sz="1200" err="1" smtClean="0"/>
              <a:t>msg</a:t>
            </a:r>
            <a:r>
              <a:rPr lang="en-US" sz="1200" smtClean="0"/>
              <a:t>: +1</a:t>
            </a:r>
            <a:endParaRPr 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3455417" y="2039011"/>
            <a:ext cx="1146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Driver failed: </a:t>
            </a:r>
            <a:r>
              <a:rPr lang="en-US" sz="1200"/>
              <a:t>-</a:t>
            </a:r>
            <a:r>
              <a:rPr lang="en-US" sz="1200" smtClean="0"/>
              <a:t>1</a:t>
            </a:r>
            <a:endParaRPr lang="en-US" sz="120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544402" y="1879523"/>
            <a:ext cx="0" cy="669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13221" y="1879523"/>
            <a:ext cx="1690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3222" y="2549375"/>
            <a:ext cx="1690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03556" y="414944"/>
            <a:ext cx="0" cy="4380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6427" y="2694686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end: </a:t>
            </a:r>
            <a:r>
              <a:rPr lang="en-US" sz="1200"/>
              <a:t>-</a:t>
            </a:r>
            <a:r>
              <a:rPr lang="en-US" sz="1200" smtClean="0"/>
              <a:t>1</a:t>
            </a:r>
            <a:endParaRPr lang="en-US" sz="120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120961" y="414944"/>
            <a:ext cx="0" cy="4380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92029" y="830442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find: +1</a:t>
            </a:r>
            <a:endParaRPr lang="en-US" sz="120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120961" y="1382233"/>
            <a:ext cx="1690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27295" y="2694686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end: </a:t>
            </a:r>
            <a:r>
              <a:rPr lang="en-US" sz="1200"/>
              <a:t>-</a:t>
            </a:r>
            <a:r>
              <a:rPr lang="en-US" sz="1200" smtClean="0"/>
              <a:t>1</a:t>
            </a:r>
            <a:endParaRPr lang="en-US" sz="120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130815" y="2549375"/>
            <a:ext cx="1690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811296" y="414944"/>
            <a:ext cx="0" cy="4380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-1" y="2539847"/>
            <a:ext cx="17647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386008" y="1784106"/>
            <a:ext cx="12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FF"/>
                </a:solidFill>
              </a:rPr>
              <a:t>&gt;&gt;&gt;&gt;&gt;decelerate</a:t>
            </a:r>
            <a:endParaRPr lang="en-US" sz="1200">
              <a:solidFill>
                <a:srgbClr val="FF00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175521" y="833983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find: +1</a:t>
            </a:r>
            <a:endParaRPr lang="en-US" sz="1200"/>
          </a:p>
        </p:txBody>
      </p:sp>
      <p:cxnSp>
        <p:nvCxnSpPr>
          <p:cNvPr id="50" name="Straight Connector 49"/>
          <p:cNvCxnSpPr/>
          <p:nvPr/>
        </p:nvCxnSpPr>
        <p:spPr>
          <a:xfrm>
            <a:off x="8804453" y="1385774"/>
            <a:ext cx="1811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309631" y="3535601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end: </a:t>
            </a:r>
            <a:r>
              <a:rPr lang="en-US" sz="1200"/>
              <a:t>-</a:t>
            </a:r>
            <a:r>
              <a:rPr lang="en-US" sz="1200" smtClean="0"/>
              <a:t>1</a:t>
            </a:r>
            <a:endParaRPr lang="en-US" sz="1200"/>
          </a:p>
        </p:txBody>
      </p:sp>
      <p:cxnSp>
        <p:nvCxnSpPr>
          <p:cNvPr id="52" name="Straight Connector 51"/>
          <p:cNvCxnSpPr/>
          <p:nvPr/>
        </p:nvCxnSpPr>
        <p:spPr>
          <a:xfrm>
            <a:off x="8814307" y="2552916"/>
            <a:ext cx="1801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063035" y="2010145"/>
            <a:ext cx="1048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FF"/>
                </a:solidFill>
              </a:rPr>
              <a:t>&gt;&gt;&gt;&gt;&gt;defunct</a:t>
            </a:r>
            <a:endParaRPr lang="en-US" sz="1200">
              <a:solidFill>
                <a:srgbClr val="FF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006568" y="1467374"/>
            <a:ext cx="12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FF"/>
                </a:solidFill>
              </a:rPr>
              <a:t>&gt;&gt;&gt;&gt;&gt;decelerate</a:t>
            </a:r>
            <a:endParaRPr lang="en-US" sz="1200">
              <a:solidFill>
                <a:srgbClr val="FF00FF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8821150" y="1922605"/>
            <a:ext cx="1794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806778" y="3311372"/>
            <a:ext cx="1808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953847" y="2818689"/>
            <a:ext cx="1595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If timer not expired: </a:t>
            </a:r>
            <a:r>
              <a:rPr lang="en-US" sz="1200"/>
              <a:t>-</a:t>
            </a:r>
            <a:r>
              <a:rPr lang="en-US" sz="1200" smtClean="0"/>
              <a:t>1</a:t>
            </a:r>
            <a:endParaRPr lang="en-US" sz="12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0616202" y="414944"/>
            <a:ext cx="0" cy="4380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973140" y="830442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find: +1</a:t>
            </a:r>
            <a:endParaRPr lang="en-US" sz="1200"/>
          </a:p>
        </p:txBody>
      </p:sp>
      <p:cxnSp>
        <p:nvCxnSpPr>
          <p:cNvPr id="64" name="Straight Connector 63"/>
          <p:cNvCxnSpPr/>
          <p:nvPr/>
        </p:nvCxnSpPr>
        <p:spPr>
          <a:xfrm>
            <a:off x="10602072" y="1382233"/>
            <a:ext cx="1690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1008406" y="2694686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end: </a:t>
            </a:r>
            <a:r>
              <a:rPr lang="en-US" sz="1200"/>
              <a:t>-</a:t>
            </a:r>
            <a:r>
              <a:rPr lang="en-US" sz="1200" smtClean="0"/>
              <a:t>1</a:t>
            </a:r>
            <a:endParaRPr lang="en-US" sz="1200"/>
          </a:p>
        </p:txBody>
      </p:sp>
      <p:cxnSp>
        <p:nvCxnSpPr>
          <p:cNvPr id="66" name="Straight Connector 65"/>
          <p:cNvCxnSpPr/>
          <p:nvPr/>
        </p:nvCxnSpPr>
        <p:spPr>
          <a:xfrm>
            <a:off x="10611926" y="2549375"/>
            <a:ext cx="1690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8675" y="1014587"/>
            <a:ext cx="2323294" cy="43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ecm_front_end_ipv4_connection_tcp_front_end_decelerate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35583" y="1014587"/>
            <a:ext cx="2323294" cy="43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ecm_front_end_ipv4_connection_udp_front_end_decelerate</a:t>
            </a:r>
            <a:endParaRPr lang="en-US" sz="1200"/>
          </a:p>
        </p:txBody>
      </p:sp>
      <p:sp>
        <p:nvSpPr>
          <p:cNvPr id="7" name="Rounded Rectangle 6"/>
          <p:cNvSpPr/>
          <p:nvPr/>
        </p:nvSpPr>
        <p:spPr>
          <a:xfrm>
            <a:off x="5208166" y="1014587"/>
            <a:ext cx="2323294" cy="43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ecm_front_end_ipv4_connection_non_port_front_end_decelerate</a:t>
            </a:r>
            <a:endParaRPr lang="en-US" sz="1200"/>
          </a:p>
        </p:txBody>
      </p:sp>
      <p:sp>
        <p:nvSpPr>
          <p:cNvPr id="8" name="Flowchart: Decision 7"/>
          <p:cNvSpPr/>
          <p:nvPr/>
        </p:nvSpPr>
        <p:spPr>
          <a:xfrm>
            <a:off x="2858139" y="2026227"/>
            <a:ext cx="2078182" cy="7585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Connection is pending on decelerate</a:t>
            </a:r>
            <a:endParaRPr lang="en-US" sz="120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1410322" y="1447063"/>
            <a:ext cx="2340796" cy="57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>
            <a:off x="3897230" y="1447063"/>
            <a:ext cx="0" cy="57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flipH="1">
            <a:off x="4021282" y="1447063"/>
            <a:ext cx="2348531" cy="57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2858139" y="3124200"/>
            <a:ext cx="2078182" cy="7585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Connection is pending on accelerate</a:t>
            </a:r>
            <a:endParaRPr lang="en-US" sz="1200"/>
          </a:p>
        </p:txBody>
      </p:sp>
      <p:cxnSp>
        <p:nvCxnSpPr>
          <p:cNvPr id="17" name="Straight Arrow Connector 16"/>
          <p:cNvCxnSpPr>
            <a:stCxn id="8" idx="2"/>
            <a:endCxn id="15" idx="0"/>
          </p:cNvCxnSpPr>
          <p:nvPr/>
        </p:nvCxnSpPr>
        <p:spPr>
          <a:xfrm>
            <a:off x="3897230" y="2784764"/>
            <a:ext cx="0" cy="33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31424" y="278476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sp>
        <p:nvSpPr>
          <p:cNvPr id="19" name="Rounded Rectangle 18"/>
          <p:cNvSpPr/>
          <p:nvPr/>
        </p:nvSpPr>
        <p:spPr>
          <a:xfrm>
            <a:off x="2715440" y="4322618"/>
            <a:ext cx="2369127" cy="4987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Set </a:t>
            </a:r>
            <a:r>
              <a:rPr lang="en-US" sz="1200" i="1" err="1" smtClean="0">
                <a:solidFill>
                  <a:srgbClr val="FF00FF"/>
                </a:solidFill>
              </a:rPr>
              <a:t>decelerate_pending</a:t>
            </a:r>
            <a:r>
              <a:rPr lang="en-US" sz="1200" smtClean="0">
                <a:solidFill>
                  <a:schemeClr val="tx1"/>
                </a:solidFill>
              </a:rPr>
              <a:t> to true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5" idx="2"/>
            <a:endCxn id="19" idx="0"/>
          </p:cNvCxnSpPr>
          <p:nvPr/>
        </p:nvCxnSpPr>
        <p:spPr>
          <a:xfrm>
            <a:off x="3897230" y="3882737"/>
            <a:ext cx="2774" cy="43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31424" y="388273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23" name="Rounded Rectangle 22"/>
          <p:cNvSpPr/>
          <p:nvPr/>
        </p:nvSpPr>
        <p:spPr>
          <a:xfrm>
            <a:off x="5870864" y="3347604"/>
            <a:ext cx="696191" cy="311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Exit</a:t>
            </a:r>
            <a:endParaRPr lang="en-US"/>
          </a:p>
        </p:txBody>
      </p:sp>
      <p:cxnSp>
        <p:nvCxnSpPr>
          <p:cNvPr id="25" name="Elbow Connector 24"/>
          <p:cNvCxnSpPr>
            <a:stCxn id="8" idx="3"/>
            <a:endCxn id="23" idx="0"/>
          </p:cNvCxnSpPr>
          <p:nvPr/>
        </p:nvCxnSpPr>
        <p:spPr>
          <a:xfrm>
            <a:off x="4936321" y="2405496"/>
            <a:ext cx="1282639" cy="942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9" idx="3"/>
            <a:endCxn id="23" idx="2"/>
          </p:cNvCxnSpPr>
          <p:nvPr/>
        </p:nvCxnSpPr>
        <p:spPr>
          <a:xfrm flipV="1">
            <a:off x="5084567" y="3659331"/>
            <a:ext cx="1134393" cy="912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84222" y="211127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3245738" y="166226"/>
            <a:ext cx="270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Set </a:t>
            </a:r>
            <a:r>
              <a:rPr lang="en-US" sz="1200" err="1" smtClean="0">
                <a:solidFill>
                  <a:srgbClr val="FF00FF"/>
                </a:solidFill>
              </a:rPr>
              <a:t>decelerate_pending</a:t>
            </a:r>
            <a:r>
              <a:rPr lang="en-US" sz="1200" smtClean="0"/>
              <a:t> at deceleration if acceleration is pending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254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2059" y="1026114"/>
            <a:ext cx="2323294" cy="43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ecm_front_end_ipv4_connection_tcp_front_end_accelerate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181851" y="4858521"/>
            <a:ext cx="2068663" cy="329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clear </a:t>
            </a:r>
            <a:r>
              <a:rPr lang="en-US" sz="1200" i="1" err="1" smtClean="0">
                <a:solidFill>
                  <a:srgbClr val="FF00FF"/>
                </a:solidFill>
              </a:rPr>
              <a:t>decelerate_pending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385353" y="3901266"/>
            <a:ext cx="1656711" cy="36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_ecm_front_end_ipv4_accel_pending_clear</a:t>
            </a:r>
            <a:endParaRPr lang="en-US" sz="1200"/>
          </a:p>
        </p:txBody>
      </p:sp>
      <p:sp>
        <p:nvSpPr>
          <p:cNvPr id="2" name="TextBox 1"/>
          <p:cNvSpPr txBox="1"/>
          <p:nvPr/>
        </p:nvSpPr>
        <p:spPr>
          <a:xfrm>
            <a:off x="2507984" y="177139"/>
            <a:ext cx="20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Clear </a:t>
            </a:r>
            <a:r>
              <a:rPr lang="en-US" sz="1200" err="1" smtClean="0">
                <a:solidFill>
                  <a:srgbClr val="FF00FF"/>
                </a:solidFill>
              </a:rPr>
              <a:t>decelerate_pending</a:t>
            </a:r>
            <a:r>
              <a:rPr lang="en-US" sz="1200" smtClean="0"/>
              <a:t> once acceleration failed</a:t>
            </a:r>
            <a:endParaRPr 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7118083" y="197921"/>
            <a:ext cx="271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If</a:t>
            </a:r>
            <a:r>
              <a:rPr lang="en-US" sz="1200" smtClean="0">
                <a:solidFill>
                  <a:srgbClr val="FF00FF"/>
                </a:solidFill>
              </a:rPr>
              <a:t> </a:t>
            </a:r>
            <a:r>
              <a:rPr lang="en-US" sz="1200" err="1" smtClean="0">
                <a:solidFill>
                  <a:srgbClr val="FF00FF"/>
                </a:solidFill>
              </a:rPr>
              <a:t>decelerate_pending</a:t>
            </a:r>
            <a:r>
              <a:rPr lang="en-US" sz="1200" smtClean="0"/>
              <a:t> is true, </a:t>
            </a:r>
            <a:r>
              <a:rPr lang="en-US" sz="1200"/>
              <a:t>Redo deceleration </a:t>
            </a:r>
            <a:r>
              <a:rPr lang="en-US" sz="1200" smtClean="0"/>
              <a:t>once acceleration succeed</a:t>
            </a:r>
            <a:endParaRPr lang="en-US" sz="1200"/>
          </a:p>
        </p:txBody>
      </p:sp>
      <p:sp>
        <p:nvSpPr>
          <p:cNvPr id="24" name="Rounded Rectangle 23"/>
          <p:cNvSpPr/>
          <p:nvPr/>
        </p:nvSpPr>
        <p:spPr>
          <a:xfrm>
            <a:off x="62059" y="1638002"/>
            <a:ext cx="2323294" cy="43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ecm_front_end_ipv4_connection_udp_front_end_accelerate</a:t>
            </a:r>
            <a:endParaRPr lang="en-US" sz="1200"/>
          </a:p>
        </p:txBody>
      </p:sp>
      <p:sp>
        <p:nvSpPr>
          <p:cNvPr id="26" name="Rounded Rectangle 25"/>
          <p:cNvSpPr/>
          <p:nvPr/>
        </p:nvSpPr>
        <p:spPr>
          <a:xfrm>
            <a:off x="62059" y="2292669"/>
            <a:ext cx="2323294" cy="43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ecm_front_end_ipv4_connection_non_port_front_end_accelerate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716738" y="3067491"/>
            <a:ext cx="2128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Fail to fill acceleration message</a:t>
            </a:r>
            <a:endParaRPr lang="en-US" sz="1200"/>
          </a:p>
        </p:txBody>
      </p:sp>
      <p:sp>
        <p:nvSpPr>
          <p:cNvPr id="28" name="TextBox 27"/>
          <p:cNvSpPr txBox="1"/>
          <p:nvPr/>
        </p:nvSpPr>
        <p:spPr>
          <a:xfrm>
            <a:off x="6412853" y="1073862"/>
            <a:ext cx="159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/>
              <a:t>Acceleration response</a:t>
            </a:r>
          </a:p>
          <a:p>
            <a:r>
              <a:rPr lang="en-US" sz="1200" b="1" i="1" smtClean="0"/>
              <a:t>     message received</a:t>
            </a:r>
            <a:endParaRPr lang="en-US" sz="1200" b="1" i="1"/>
          </a:p>
        </p:txBody>
      </p:sp>
      <p:sp>
        <p:nvSpPr>
          <p:cNvPr id="31" name="Rounded Rectangle 30"/>
          <p:cNvSpPr/>
          <p:nvPr/>
        </p:nvSpPr>
        <p:spPr>
          <a:xfrm>
            <a:off x="4146604" y="1609840"/>
            <a:ext cx="1795671" cy="412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ecm_front_end_ipv4_connection_tcp_callback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320069" y="1609839"/>
            <a:ext cx="1795671" cy="412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ecm_front_end_ipv4_connection_udp_callback</a:t>
            </a:r>
            <a:endParaRPr lang="en-US" sz="1200"/>
          </a:p>
        </p:txBody>
      </p:sp>
      <p:sp>
        <p:nvSpPr>
          <p:cNvPr id="33" name="Rounded Rectangle 32"/>
          <p:cNvSpPr/>
          <p:nvPr/>
        </p:nvSpPr>
        <p:spPr>
          <a:xfrm>
            <a:off x="8493726" y="1599972"/>
            <a:ext cx="1962442" cy="412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ecm_front_end_ipv4_connection_non_port_callback</a:t>
            </a:r>
            <a:endParaRPr lang="en-US" sz="1200"/>
          </a:p>
        </p:txBody>
      </p:sp>
      <p:sp>
        <p:nvSpPr>
          <p:cNvPr id="34" name="Rounded Rectangle 33"/>
          <p:cNvSpPr/>
          <p:nvPr/>
        </p:nvSpPr>
        <p:spPr>
          <a:xfrm>
            <a:off x="7691985" y="3058191"/>
            <a:ext cx="1251858" cy="2830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Ack</a:t>
            </a:r>
            <a:r>
              <a:rPr lang="en-US" sz="1200" smtClean="0">
                <a:solidFill>
                  <a:schemeClr val="tx1"/>
                </a:solidFill>
              </a:rPr>
              <a:t> Received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146604" y="3069361"/>
            <a:ext cx="1208316" cy="2830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Nack</a:t>
            </a:r>
            <a:r>
              <a:rPr lang="en-US" sz="1200" smtClean="0">
                <a:solidFill>
                  <a:schemeClr val="tx1"/>
                </a:solidFill>
              </a:rPr>
              <a:t> Received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3" idx="2"/>
            <a:endCxn id="34" idx="0"/>
          </p:cNvCxnSpPr>
          <p:nvPr/>
        </p:nvCxnSpPr>
        <p:spPr>
          <a:xfrm flipH="1">
            <a:off x="8317914" y="2012853"/>
            <a:ext cx="1157033" cy="104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2"/>
            <a:endCxn id="35" idx="0"/>
          </p:cNvCxnSpPr>
          <p:nvPr/>
        </p:nvCxnSpPr>
        <p:spPr>
          <a:xfrm flipH="1">
            <a:off x="4750762" y="2022721"/>
            <a:ext cx="293678" cy="104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2"/>
          </p:cNvCxnSpPr>
          <p:nvPr/>
        </p:nvCxnSpPr>
        <p:spPr>
          <a:xfrm flipH="1">
            <a:off x="5327747" y="2012853"/>
            <a:ext cx="4147200" cy="105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</p:cNvCxnSpPr>
          <p:nvPr/>
        </p:nvCxnSpPr>
        <p:spPr>
          <a:xfrm>
            <a:off x="7217905" y="2022720"/>
            <a:ext cx="897835" cy="101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2"/>
          </p:cNvCxnSpPr>
          <p:nvPr/>
        </p:nvCxnSpPr>
        <p:spPr>
          <a:xfrm flipH="1">
            <a:off x="4975329" y="2022720"/>
            <a:ext cx="2242576" cy="101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</p:cNvCxnSpPr>
          <p:nvPr/>
        </p:nvCxnSpPr>
        <p:spPr>
          <a:xfrm>
            <a:off x="5044440" y="2022721"/>
            <a:ext cx="2659086" cy="99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2"/>
          </p:cNvCxnSpPr>
          <p:nvPr/>
        </p:nvCxnSpPr>
        <p:spPr>
          <a:xfrm>
            <a:off x="8317914" y="3341219"/>
            <a:ext cx="0" cy="40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7340419" y="6415476"/>
            <a:ext cx="1962442" cy="317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feci</a:t>
            </a:r>
            <a:r>
              <a:rPr lang="en-US" sz="1200"/>
              <a:t>-&gt;decelerate(</a:t>
            </a:r>
            <a:r>
              <a:rPr lang="en-US" sz="1200" err="1"/>
              <a:t>feci</a:t>
            </a:r>
            <a:r>
              <a:rPr lang="en-US" sz="1200"/>
              <a:t>)</a:t>
            </a:r>
          </a:p>
        </p:txBody>
      </p:sp>
      <p:sp>
        <p:nvSpPr>
          <p:cNvPr id="65" name="Flowchart: Decision 64"/>
          <p:cNvSpPr/>
          <p:nvPr/>
        </p:nvSpPr>
        <p:spPr>
          <a:xfrm>
            <a:off x="7118083" y="3753873"/>
            <a:ext cx="2398274" cy="6480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flush_happened</a:t>
            </a:r>
          </a:p>
        </p:txBody>
      </p:sp>
      <p:sp>
        <p:nvSpPr>
          <p:cNvPr id="66" name="Flowchart: Decision 65"/>
          <p:cNvSpPr/>
          <p:nvPr/>
        </p:nvSpPr>
        <p:spPr>
          <a:xfrm>
            <a:off x="7349655" y="4725315"/>
            <a:ext cx="1935129" cy="6480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bg1"/>
                </a:solidFill>
              </a:rPr>
              <a:t>d</a:t>
            </a:r>
            <a:r>
              <a:rPr lang="en-US" sz="1200" err="1" smtClean="0">
                <a:solidFill>
                  <a:schemeClr val="bg1"/>
                </a:solidFill>
              </a:rPr>
              <a:t>ecelerate_pending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>
            <a:stCxn id="65" idx="2"/>
            <a:endCxn id="66" idx="0"/>
          </p:cNvCxnSpPr>
          <p:nvPr/>
        </p:nvCxnSpPr>
        <p:spPr>
          <a:xfrm>
            <a:off x="8317220" y="4401950"/>
            <a:ext cx="0" cy="32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1"/>
            <a:endCxn id="23" idx="3"/>
          </p:cNvCxnSpPr>
          <p:nvPr/>
        </p:nvCxnSpPr>
        <p:spPr>
          <a:xfrm flipH="1">
            <a:off x="4042064" y="4077912"/>
            <a:ext cx="3076019" cy="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50248" y="377459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Yes</a:t>
            </a:r>
            <a:endParaRPr lang="en-US" sz="1000"/>
          </a:p>
        </p:txBody>
      </p:sp>
      <p:cxnSp>
        <p:nvCxnSpPr>
          <p:cNvPr id="73" name="Straight Arrow Connector 72"/>
          <p:cNvCxnSpPr>
            <a:stCxn id="35" idx="2"/>
          </p:cNvCxnSpPr>
          <p:nvPr/>
        </p:nvCxnSpPr>
        <p:spPr>
          <a:xfrm flipH="1">
            <a:off x="3969327" y="3352389"/>
            <a:ext cx="781435" cy="54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3"/>
          </p:cNvCxnSpPr>
          <p:nvPr/>
        </p:nvCxnSpPr>
        <p:spPr>
          <a:xfrm>
            <a:off x="2385353" y="1242352"/>
            <a:ext cx="489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385353" y="1856610"/>
            <a:ext cx="489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385353" y="2529331"/>
            <a:ext cx="489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875261" y="1242352"/>
            <a:ext cx="0" cy="265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3" idx="2"/>
            <a:endCxn id="19" idx="0"/>
          </p:cNvCxnSpPr>
          <p:nvPr/>
        </p:nvCxnSpPr>
        <p:spPr>
          <a:xfrm>
            <a:off x="3213709" y="4261684"/>
            <a:ext cx="2474" cy="5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823175" y="444052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No</a:t>
            </a:r>
            <a:endParaRPr lang="en-US" sz="1000"/>
          </a:p>
        </p:txBody>
      </p:sp>
      <p:sp>
        <p:nvSpPr>
          <p:cNvPr id="85" name="Rounded Rectangle 84"/>
          <p:cNvSpPr/>
          <p:nvPr/>
        </p:nvSpPr>
        <p:spPr>
          <a:xfrm>
            <a:off x="7287309" y="5667330"/>
            <a:ext cx="2068663" cy="329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clear </a:t>
            </a:r>
            <a:r>
              <a:rPr lang="en-US" sz="1200" i="1" err="1" smtClean="0">
                <a:solidFill>
                  <a:srgbClr val="FF00FF"/>
                </a:solidFill>
              </a:rPr>
              <a:t>decelerate_pending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66" idx="2"/>
            <a:endCxn id="85" idx="0"/>
          </p:cNvCxnSpPr>
          <p:nvPr/>
        </p:nvCxnSpPr>
        <p:spPr>
          <a:xfrm>
            <a:off x="8317220" y="5373392"/>
            <a:ext cx="4421" cy="29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5" idx="2"/>
            <a:endCxn id="64" idx="0"/>
          </p:cNvCxnSpPr>
          <p:nvPr/>
        </p:nvCxnSpPr>
        <p:spPr>
          <a:xfrm flipH="1">
            <a:off x="8321640" y="5997054"/>
            <a:ext cx="1" cy="41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935242" y="537339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Yes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91207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91168" y="5947519"/>
            <a:ext cx="2115959" cy="43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ecm_db_connection_classifier_generation_change</a:t>
            </a:r>
            <a:endParaRPr lang="en-US" sz="1200"/>
          </a:p>
        </p:txBody>
      </p:sp>
      <p:sp>
        <p:nvSpPr>
          <p:cNvPr id="3" name="Rounded Rectangle 2"/>
          <p:cNvSpPr/>
          <p:nvPr/>
        </p:nvSpPr>
        <p:spPr>
          <a:xfrm>
            <a:off x="70106" y="4905112"/>
            <a:ext cx="2248907" cy="43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ecm_db_connection_regenerate_by_assignment_type</a:t>
            </a:r>
            <a:endParaRPr 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360729" y="4056194"/>
            <a:ext cx="1667659" cy="43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ecm_classifier_nl_rule_set_enabled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0" y="3373659"/>
            <a:ext cx="2432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/>
              <a:t>Classifier become enable or disable</a:t>
            </a:r>
            <a:endParaRPr lang="en-US" sz="1200" b="1" i="1"/>
          </a:p>
        </p:txBody>
      </p:sp>
      <p:sp>
        <p:nvSpPr>
          <p:cNvPr id="8" name="Rounded Rectangle 7"/>
          <p:cNvSpPr/>
          <p:nvPr/>
        </p:nvSpPr>
        <p:spPr>
          <a:xfrm>
            <a:off x="4530258" y="4905112"/>
            <a:ext cx="1837781" cy="43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ecm_front_end_ipv4_connection_regenerate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6739" y="5476357"/>
            <a:ext cx="237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Construct interface </a:t>
            </a:r>
            <a:r>
              <a:rPr lang="en-US" sz="1200" smtClean="0"/>
              <a:t>hierarchy failed</a:t>
            </a:r>
            <a:endParaRPr lang="en-US" sz="1200"/>
          </a:p>
        </p:txBody>
      </p:sp>
      <p:sp>
        <p:nvSpPr>
          <p:cNvPr id="10" name="Rounded Rectangle 9"/>
          <p:cNvSpPr/>
          <p:nvPr/>
        </p:nvSpPr>
        <p:spPr>
          <a:xfrm>
            <a:off x="9594164" y="4905112"/>
            <a:ext cx="1903310" cy="43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ecm_interface_regenerate_connection</a:t>
            </a:r>
            <a:endParaRPr lang="en-US" sz="1200"/>
          </a:p>
        </p:txBody>
      </p:sp>
      <p:sp>
        <p:nvSpPr>
          <p:cNvPr id="12" name="Rounded Rectangle 11"/>
          <p:cNvSpPr/>
          <p:nvPr/>
        </p:nvSpPr>
        <p:spPr>
          <a:xfrm>
            <a:off x="9176364" y="2876772"/>
            <a:ext cx="2717899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ecm_interface_netdev_notifier_callback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9030890" y="3516797"/>
            <a:ext cx="3008845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ecm_interface_dev_regenerate_connections</a:t>
            </a:r>
            <a:endParaRPr lang="en-US" sz="1200"/>
          </a:p>
        </p:txBody>
      </p:sp>
      <p:cxnSp>
        <p:nvCxnSpPr>
          <p:cNvPr id="14" name="Straight Arrow Connector 13"/>
          <p:cNvCxnSpPr>
            <a:stCxn id="12" idx="2"/>
            <a:endCxn id="13" idx="0"/>
          </p:cNvCxnSpPr>
          <p:nvPr/>
        </p:nvCxnSpPr>
        <p:spPr>
          <a:xfrm flipH="1">
            <a:off x="10535313" y="3148914"/>
            <a:ext cx="1" cy="36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83098" y="3194355"/>
            <a:ext cx="822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Link down</a:t>
            </a:r>
            <a:endParaRPr lang="en-US" sz="1200"/>
          </a:p>
        </p:txBody>
      </p:sp>
      <p:sp>
        <p:nvSpPr>
          <p:cNvPr id="16" name="Rounded Rectangle 15"/>
          <p:cNvSpPr/>
          <p:nvPr/>
        </p:nvSpPr>
        <p:spPr>
          <a:xfrm>
            <a:off x="9030890" y="4156822"/>
            <a:ext cx="3008845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ecm_interface_regenerate_connections</a:t>
            </a:r>
            <a:endParaRPr lang="en-US" sz="1200"/>
          </a:p>
        </p:txBody>
      </p:sp>
      <p:cxnSp>
        <p:nvCxnSpPr>
          <p:cNvPr id="17" name="Straight Arrow Connector 16"/>
          <p:cNvCxnSpPr>
            <a:stCxn id="13" idx="2"/>
            <a:endCxn id="16" idx="0"/>
          </p:cNvCxnSpPr>
          <p:nvPr/>
        </p:nvCxnSpPr>
        <p:spPr>
          <a:xfrm>
            <a:off x="10535313" y="3788939"/>
            <a:ext cx="0" cy="36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</p:cNvCxnSpPr>
          <p:nvPr/>
        </p:nvCxnSpPr>
        <p:spPr>
          <a:xfrm>
            <a:off x="10535313" y="4428964"/>
            <a:ext cx="0" cy="44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74196" y="4511147"/>
            <a:ext cx="3217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For all connections associated with this interface</a:t>
            </a:r>
            <a:endParaRPr 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9508672" y="3792622"/>
            <a:ext cx="2169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Convert device to </a:t>
            </a:r>
            <a:r>
              <a:rPr lang="en-US" sz="1200" err="1" smtClean="0"/>
              <a:t>ecm</a:t>
            </a:r>
            <a:r>
              <a:rPr lang="en-US" sz="1200" smtClean="0"/>
              <a:t> interface</a:t>
            </a:r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10014705" y="2238669"/>
            <a:ext cx="979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/>
              <a:t>device event</a:t>
            </a:r>
            <a:endParaRPr lang="en-US" sz="1200" b="1" i="1"/>
          </a:p>
        </p:txBody>
      </p:sp>
      <p:cxnSp>
        <p:nvCxnSpPr>
          <p:cNvPr id="29" name="Straight Arrow Connector 28"/>
          <p:cNvCxnSpPr>
            <a:stCxn id="6" idx="2"/>
            <a:endCxn id="3" idx="0"/>
          </p:cNvCxnSpPr>
          <p:nvPr/>
        </p:nvCxnSpPr>
        <p:spPr>
          <a:xfrm>
            <a:off x="1194559" y="4488670"/>
            <a:ext cx="1" cy="41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168498" y="446254"/>
            <a:ext cx="2809781" cy="301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ecm_front_end_ipv4_post_routing_hook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51608" y="-5425"/>
            <a:ext cx="933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err="1" smtClean="0"/>
              <a:t>postrouting</a:t>
            </a:r>
            <a:endParaRPr lang="en-US" sz="1200" b="1" i="1"/>
          </a:p>
        </p:txBody>
      </p:sp>
      <p:sp>
        <p:nvSpPr>
          <p:cNvPr id="32" name="Rounded Rectangle 31"/>
          <p:cNvSpPr/>
          <p:nvPr/>
        </p:nvSpPr>
        <p:spPr>
          <a:xfrm>
            <a:off x="3137088" y="957689"/>
            <a:ext cx="4454160" cy="26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ecm_front_end_ipv4_ip_process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980199" y="1424043"/>
            <a:ext cx="1556658" cy="473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ecm_front_end_ipv4_tcp_process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593689" y="1457806"/>
            <a:ext cx="1556657" cy="473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ecm_front_end_ipv4_udp_process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207178" y="1457806"/>
            <a:ext cx="1623240" cy="473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ecm_front_end_ipv4_non_ported_process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758528" y="1223024"/>
            <a:ext cx="10885" cy="21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2"/>
            <a:endCxn id="34" idx="0"/>
          </p:cNvCxnSpPr>
          <p:nvPr/>
        </p:nvCxnSpPr>
        <p:spPr>
          <a:xfrm>
            <a:off x="5364168" y="1223024"/>
            <a:ext cx="7850" cy="23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7018798" y="1223024"/>
            <a:ext cx="0" cy="23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3952195" y="2177284"/>
            <a:ext cx="3005724" cy="276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ecm_db_connection_find_and_ref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952194" y="2658976"/>
            <a:ext cx="1850015" cy="268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ecm_db_connection_add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758528" y="1908205"/>
            <a:ext cx="617914" cy="25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72039" y="2453507"/>
            <a:ext cx="0" cy="20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952194" y="3155636"/>
            <a:ext cx="3005724" cy="276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ecm_db_connection_defunct_timer_touch</a:t>
            </a:r>
            <a:endParaRPr lang="en-US" sz="1200"/>
          </a:p>
        </p:txBody>
      </p:sp>
      <p:sp>
        <p:nvSpPr>
          <p:cNvPr id="44" name="TextBox 43"/>
          <p:cNvSpPr txBox="1"/>
          <p:nvPr/>
        </p:nvSpPr>
        <p:spPr>
          <a:xfrm>
            <a:off x="4019266" y="242496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Not found</a:t>
            </a:r>
            <a:endParaRPr lang="en-US" sz="100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200094" y="2453507"/>
            <a:ext cx="0" cy="70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87598" y="2665811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F</a:t>
            </a:r>
            <a:r>
              <a:rPr lang="en-US" sz="1000" smtClean="0"/>
              <a:t>ound</a:t>
            </a:r>
            <a:endParaRPr lang="en-US" sz="1000"/>
          </a:p>
        </p:txBody>
      </p:sp>
      <p:cxnSp>
        <p:nvCxnSpPr>
          <p:cNvPr id="47" name="Straight Arrow Connector 46"/>
          <p:cNvCxnSpPr>
            <a:stCxn id="40" idx="2"/>
          </p:cNvCxnSpPr>
          <p:nvPr/>
        </p:nvCxnSpPr>
        <p:spPr>
          <a:xfrm flipH="1">
            <a:off x="4877201" y="2927036"/>
            <a:ext cx="1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54" idx="0"/>
          </p:cNvCxnSpPr>
          <p:nvPr/>
        </p:nvCxnSpPr>
        <p:spPr>
          <a:xfrm>
            <a:off x="5455056" y="3431859"/>
            <a:ext cx="0" cy="261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</p:cNvCxnSpPr>
          <p:nvPr/>
        </p:nvCxnSpPr>
        <p:spPr>
          <a:xfrm flipH="1">
            <a:off x="5572444" y="747760"/>
            <a:ext cx="945" cy="20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2"/>
          </p:cNvCxnSpPr>
          <p:nvPr/>
        </p:nvCxnSpPr>
        <p:spPr>
          <a:xfrm flipH="1">
            <a:off x="5364168" y="1931335"/>
            <a:ext cx="7850" cy="24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2"/>
          </p:cNvCxnSpPr>
          <p:nvPr/>
        </p:nvCxnSpPr>
        <p:spPr>
          <a:xfrm flipH="1">
            <a:off x="6700880" y="1931335"/>
            <a:ext cx="317918" cy="24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3984742" y="3692955"/>
            <a:ext cx="2940628" cy="957233"/>
          </a:xfrm>
          <a:prstGeom prst="flowChartDecision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ecm_db_connection_classifier_generation_changed</a:t>
            </a:r>
          </a:p>
        </p:txBody>
      </p:sp>
      <p:cxnSp>
        <p:nvCxnSpPr>
          <p:cNvPr id="56" name="Straight Arrow Connector 55"/>
          <p:cNvCxnSpPr>
            <a:stCxn id="54" idx="2"/>
            <a:endCxn id="8" idx="0"/>
          </p:cNvCxnSpPr>
          <p:nvPr/>
        </p:nvCxnSpPr>
        <p:spPr>
          <a:xfrm flipH="1">
            <a:off x="5449149" y="4650188"/>
            <a:ext cx="5907" cy="25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011021" y="461022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Yes</a:t>
            </a:r>
            <a:endParaRPr lang="en-US" sz="1000"/>
          </a:p>
        </p:txBody>
      </p:sp>
      <p:cxnSp>
        <p:nvCxnSpPr>
          <p:cNvPr id="63" name="Straight Arrow Connector 62"/>
          <p:cNvCxnSpPr>
            <a:stCxn id="8" idx="2"/>
            <a:endCxn id="2" idx="0"/>
          </p:cNvCxnSpPr>
          <p:nvPr/>
        </p:nvCxnSpPr>
        <p:spPr>
          <a:xfrm flipH="1">
            <a:off x="5449148" y="5337588"/>
            <a:ext cx="1" cy="60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0" idx="2"/>
            <a:endCxn id="2" idx="3"/>
          </p:cNvCxnSpPr>
          <p:nvPr/>
        </p:nvCxnSpPr>
        <p:spPr>
          <a:xfrm rot="5400000">
            <a:off x="8113389" y="3731326"/>
            <a:ext cx="826169" cy="4038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" idx="2"/>
            <a:endCxn id="2" idx="1"/>
          </p:cNvCxnSpPr>
          <p:nvPr/>
        </p:nvCxnSpPr>
        <p:spPr>
          <a:xfrm rot="16200000" flipH="1">
            <a:off x="2379780" y="4152368"/>
            <a:ext cx="826169" cy="3196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658142" y="79909"/>
            <a:ext cx="0" cy="55626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526473" y="90662"/>
            <a:ext cx="0" cy="566001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4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86420" y="3337049"/>
            <a:ext cx="11095262" cy="10572"/>
          </a:xfrm>
          <a:prstGeom prst="straightConnector1">
            <a:avLst/>
          </a:prstGeom>
          <a:ln w="12700">
            <a:solidFill>
              <a:schemeClr val="accent5">
                <a:alpha val="3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619" y="256741"/>
            <a:ext cx="11430000" cy="507831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Accelerate Traffic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234201" y="5571243"/>
            <a:ext cx="2272558" cy="65918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NSS-Managed Interface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796580" y="5573023"/>
            <a:ext cx="6078905" cy="65740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NSS Routing and NAT Offload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0421562" y="5570780"/>
            <a:ext cx="960120" cy="65740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NSS-Managed Interface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20370" y="5207641"/>
            <a:ext cx="0" cy="363602"/>
          </a:xfrm>
          <a:prstGeom prst="straightConnector1">
            <a:avLst/>
          </a:prstGeom>
          <a:ln w="31750">
            <a:solidFill>
              <a:schemeClr val="accent5"/>
            </a:solidFill>
            <a:tailEnd type="arrow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 bwMode="auto">
          <a:xfrm>
            <a:off x="5444177" y="2486050"/>
            <a:ext cx="960120" cy="1686026"/>
          </a:xfrm>
          <a:prstGeom prst="round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Netfilter</a:t>
            </a:r>
          </a:p>
          <a:p>
            <a:pPr algn="ctr"/>
            <a:r>
              <a:rPr lang="en-US" sz="1200" err="1" smtClean="0">
                <a:solidFill>
                  <a:schemeClr val="bg1"/>
                </a:solidFill>
              </a:rPr>
              <a:t>Prerouting</a:t>
            </a:r>
            <a:endParaRPr lang="en-US" sz="1200" smtClean="0">
              <a:solidFill>
                <a:schemeClr val="bg1"/>
              </a:solidFill>
            </a:endParaRPr>
          </a:p>
          <a:p>
            <a:pPr algn="ctr"/>
            <a:r>
              <a:rPr lang="en-US" sz="1200" smtClean="0">
                <a:solidFill>
                  <a:schemeClr val="bg1"/>
                </a:solidFill>
              </a:rPr>
              <a:t>and Conntrack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915365" y="2486051"/>
            <a:ext cx="960120" cy="1686025"/>
          </a:xfrm>
          <a:prstGeom prst="round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Netfilter</a:t>
            </a:r>
          </a:p>
          <a:p>
            <a:pPr algn="ctr"/>
            <a:r>
              <a:rPr lang="en-US" sz="1200" smtClean="0">
                <a:solidFill>
                  <a:schemeClr val="bg1"/>
                </a:solidFill>
              </a:rPr>
              <a:t>Forwarding and </a:t>
            </a:r>
            <a:r>
              <a:rPr lang="en-US" sz="1200" err="1" smtClean="0">
                <a:solidFill>
                  <a:schemeClr val="bg1"/>
                </a:solidFill>
              </a:rPr>
              <a:t>Postrouting</a:t>
            </a:r>
            <a:endParaRPr lang="en-US" sz="1200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703977" y="2486051"/>
            <a:ext cx="960120" cy="65491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Linux</a:t>
            </a:r>
            <a:br>
              <a:rPr lang="en-US" sz="1200" smtClean="0">
                <a:solidFill>
                  <a:schemeClr val="bg1"/>
                </a:solidFill>
              </a:rPr>
            </a:br>
            <a:r>
              <a:rPr lang="en-US" sz="1200" smtClean="0">
                <a:solidFill>
                  <a:schemeClr val="bg1"/>
                </a:solidFill>
              </a:rPr>
              <a:t>Routing</a:t>
            </a:r>
          </a:p>
        </p:txBody>
      </p:sp>
      <p:cxnSp>
        <p:nvCxnSpPr>
          <p:cNvPr id="13" name="Straight Arrow Connector 12"/>
          <p:cNvCxnSpPr>
            <a:endCxn id="21" idx="1"/>
          </p:cNvCxnSpPr>
          <p:nvPr/>
        </p:nvCxnSpPr>
        <p:spPr>
          <a:xfrm>
            <a:off x="6414820" y="3841453"/>
            <a:ext cx="289157" cy="0"/>
          </a:xfrm>
          <a:prstGeom prst="straightConnector1">
            <a:avLst/>
          </a:prstGeom>
          <a:ln w="31750">
            <a:solidFill>
              <a:schemeClr val="accent5"/>
            </a:solidFill>
            <a:tailEnd type="arrow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7664097" y="2813507"/>
            <a:ext cx="248410" cy="5805"/>
          </a:xfrm>
          <a:prstGeom prst="straightConnector1">
            <a:avLst/>
          </a:prstGeom>
          <a:ln w="31750">
            <a:solidFill>
              <a:schemeClr val="accent5"/>
            </a:solidFill>
            <a:tailEnd type="arrow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1"/>
          </p:cNvCxnSpPr>
          <p:nvPr/>
        </p:nvCxnSpPr>
        <p:spPr>
          <a:xfrm>
            <a:off x="6414820" y="2813507"/>
            <a:ext cx="289157" cy="0"/>
          </a:xfrm>
          <a:prstGeom prst="straightConnector1">
            <a:avLst/>
          </a:prstGeom>
          <a:ln w="31750">
            <a:solidFill>
              <a:schemeClr val="accent5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 bwMode="auto">
          <a:xfrm>
            <a:off x="9163111" y="4548455"/>
            <a:ext cx="960120" cy="65918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NSS </a:t>
            </a:r>
          </a:p>
          <a:p>
            <a:pPr algn="ctr"/>
            <a:r>
              <a:rPr lang="en-US" sz="1200" err="1" smtClean="0">
                <a:solidFill>
                  <a:schemeClr val="bg1"/>
                </a:solidFill>
              </a:rPr>
              <a:t>QDisc</a:t>
            </a:r>
            <a:r>
              <a:rPr lang="en-US" sz="1200" smtClean="0">
                <a:solidFill>
                  <a:schemeClr val="bg1"/>
                </a:solidFill>
              </a:rPr>
              <a:t> Proxy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10421562" y="4548458"/>
            <a:ext cx="960120" cy="659183"/>
          </a:xfrm>
          <a:prstGeom prst="roundRect">
            <a:avLst/>
          </a:prstGeom>
          <a:solidFill>
            <a:schemeClr val="accent1">
              <a:lumMod val="50000"/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smtClean="0">
                <a:solidFill>
                  <a:schemeClr val="bg1"/>
                </a:solidFill>
              </a:rPr>
              <a:t>Linux </a:t>
            </a:r>
            <a:r>
              <a:rPr lang="en-US" sz="1000" err="1" smtClean="0">
                <a:solidFill>
                  <a:schemeClr val="bg1"/>
                </a:solidFill>
              </a:rPr>
              <a:t>netdevice</a:t>
            </a:r>
            <a:endParaRPr lang="en-US" sz="1000" smtClean="0">
              <a:solidFill>
                <a:schemeClr val="bg1"/>
              </a:solidFill>
            </a:endParaRPr>
          </a:p>
          <a:p>
            <a:pPr algn="ctr"/>
            <a:r>
              <a:rPr lang="en-US" sz="1000" smtClean="0">
                <a:solidFill>
                  <a:schemeClr val="bg1"/>
                </a:solidFill>
              </a:rPr>
              <a:t>(driver)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1688" y="2284399"/>
            <a:ext cx="11119994" cy="0"/>
          </a:xfrm>
          <a:prstGeom prst="straightConnector1">
            <a:avLst/>
          </a:prstGeom>
          <a:ln w="12700">
            <a:solidFill>
              <a:schemeClr val="accent5">
                <a:alpha val="3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6086" y="5392396"/>
            <a:ext cx="11105596" cy="0"/>
          </a:xfrm>
          <a:prstGeom prst="straightConnector1">
            <a:avLst/>
          </a:prstGeom>
          <a:ln w="12700">
            <a:solidFill>
              <a:schemeClr val="accent5">
                <a:alpha val="3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4201" y="4383967"/>
            <a:ext cx="11147481" cy="0"/>
          </a:xfrm>
          <a:prstGeom prst="straightConnector1">
            <a:avLst/>
          </a:prstGeom>
          <a:ln w="12700">
            <a:solidFill>
              <a:schemeClr val="accent5">
                <a:alpha val="3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6703977" y="3512942"/>
            <a:ext cx="960120" cy="657022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Linux </a:t>
            </a:r>
          </a:p>
          <a:p>
            <a:pPr algn="ctr"/>
            <a:r>
              <a:rPr lang="en-US" sz="1200" smtClean="0">
                <a:solidFill>
                  <a:schemeClr val="bg1"/>
                </a:solidFill>
              </a:rPr>
              <a:t>Bridging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2" idx="2"/>
          </p:cNvCxnSpPr>
          <p:nvPr/>
        </p:nvCxnSpPr>
        <p:spPr>
          <a:xfrm flipV="1">
            <a:off x="7184037" y="3140963"/>
            <a:ext cx="0" cy="371979"/>
          </a:xfrm>
          <a:prstGeom prst="straightConnector1">
            <a:avLst/>
          </a:prstGeom>
          <a:ln w="31750">
            <a:solidFill>
              <a:schemeClr val="accent5"/>
            </a:solidFill>
            <a:tailEnd type="arrow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3"/>
          </p:cNvCxnSpPr>
          <p:nvPr/>
        </p:nvCxnSpPr>
        <p:spPr>
          <a:xfrm>
            <a:off x="7664097" y="3841453"/>
            <a:ext cx="251268" cy="0"/>
          </a:xfrm>
          <a:prstGeom prst="straightConnector1">
            <a:avLst/>
          </a:prstGeom>
          <a:ln w="31750">
            <a:solidFill>
              <a:schemeClr val="accent5"/>
            </a:solidFill>
            <a:tailEnd type="arrow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ket 23"/>
          <p:cNvSpPr/>
          <p:nvPr/>
        </p:nvSpPr>
        <p:spPr>
          <a:xfrm>
            <a:off x="11524431" y="4385571"/>
            <a:ext cx="82311" cy="1010925"/>
          </a:xfrm>
          <a:prstGeom prst="rightBracke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/>
          <p:cNvSpPr/>
          <p:nvPr/>
        </p:nvSpPr>
        <p:spPr>
          <a:xfrm>
            <a:off x="11524432" y="2318141"/>
            <a:ext cx="82311" cy="1010925"/>
          </a:xfrm>
          <a:prstGeom prst="rightBracke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ket 25"/>
          <p:cNvSpPr/>
          <p:nvPr/>
        </p:nvSpPr>
        <p:spPr>
          <a:xfrm>
            <a:off x="11524433" y="3350001"/>
            <a:ext cx="82311" cy="1010925"/>
          </a:xfrm>
          <a:prstGeom prst="rightBracke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ket 26"/>
          <p:cNvSpPr/>
          <p:nvPr/>
        </p:nvSpPr>
        <p:spPr>
          <a:xfrm>
            <a:off x="11524433" y="5395373"/>
            <a:ext cx="82311" cy="1010925"/>
          </a:xfrm>
          <a:prstGeom prst="rightBracket">
            <a:avLst/>
          </a:prstGeom>
          <a:noFill/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11519749" y="1273474"/>
            <a:ext cx="82311" cy="1010925"/>
          </a:xfrm>
          <a:prstGeom prst="rightBracket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5400000">
            <a:off x="11204141" y="1709688"/>
            <a:ext cx="10109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000" smtClean="0">
                <a:solidFill>
                  <a:schemeClr val="tx2"/>
                </a:solidFill>
                <a:latin typeface="Calibre Semibold" pitchFamily="34" charset="0"/>
              </a:rPr>
              <a:t>User Space</a:t>
            </a:r>
          </a:p>
        </p:txBody>
      </p:sp>
      <p:sp>
        <p:nvSpPr>
          <p:cNvPr id="30" name="TextBox 29"/>
          <p:cNvSpPr txBox="1"/>
          <p:nvPr/>
        </p:nvSpPr>
        <p:spPr>
          <a:xfrm rot="5400000">
            <a:off x="11204140" y="2754353"/>
            <a:ext cx="10109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000" smtClean="0">
                <a:solidFill>
                  <a:schemeClr val="tx2">
                    <a:lumMod val="75000"/>
                  </a:schemeClr>
                </a:solidFill>
                <a:latin typeface="Calibre Semibold" pitchFamily="34" charset="0"/>
              </a:rPr>
              <a:t>Routing</a:t>
            </a:r>
          </a:p>
        </p:txBody>
      </p:sp>
      <p:sp>
        <p:nvSpPr>
          <p:cNvPr id="31" name="TextBox 30"/>
          <p:cNvSpPr txBox="1"/>
          <p:nvPr/>
        </p:nvSpPr>
        <p:spPr>
          <a:xfrm rot="5400000">
            <a:off x="11204141" y="3810860"/>
            <a:ext cx="10109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000" smtClean="0">
                <a:solidFill>
                  <a:schemeClr val="tx2">
                    <a:lumMod val="50000"/>
                  </a:schemeClr>
                </a:solidFill>
                <a:latin typeface="Calibre Semibold" pitchFamily="34" charset="0"/>
              </a:rPr>
              <a:t>Bridging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11204139" y="4797138"/>
            <a:ext cx="10109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000" smtClean="0">
                <a:solidFill>
                  <a:schemeClr val="accent1">
                    <a:lumMod val="50000"/>
                  </a:schemeClr>
                </a:solidFill>
                <a:latin typeface="Calibre Semibold" pitchFamily="34" charset="0"/>
              </a:rPr>
              <a:t>Drivers</a:t>
            </a:r>
          </a:p>
        </p:txBody>
      </p:sp>
      <p:sp>
        <p:nvSpPr>
          <p:cNvPr id="33" name="TextBox 32"/>
          <p:cNvSpPr txBox="1"/>
          <p:nvPr/>
        </p:nvSpPr>
        <p:spPr>
          <a:xfrm rot="5400000">
            <a:off x="11204138" y="5832708"/>
            <a:ext cx="10109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000" smtClean="0">
                <a:solidFill>
                  <a:srgbClr val="003B66"/>
                </a:solidFill>
                <a:latin typeface="Calibre Semibold" pitchFamily="34" charset="0"/>
              </a:rPr>
              <a:t>NSS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9163111" y="5570780"/>
            <a:ext cx="960120" cy="65740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NSS</a:t>
            </a:r>
          </a:p>
          <a:p>
            <a:pPr algn="ctr"/>
            <a:r>
              <a:rPr lang="en-US" sz="1100" smtClean="0">
                <a:solidFill>
                  <a:schemeClr val="bg1"/>
                </a:solidFill>
              </a:rPr>
              <a:t>Queuing</a:t>
            </a:r>
          </a:p>
          <a:p>
            <a:pPr algn="ctr"/>
            <a:r>
              <a:rPr lang="en-US" sz="1100" smtClean="0">
                <a:solidFill>
                  <a:schemeClr val="bg1"/>
                </a:solidFill>
              </a:rPr>
              <a:t>Disciplines</a:t>
            </a:r>
          </a:p>
        </p:txBody>
      </p:sp>
      <p:cxnSp>
        <p:nvCxnSpPr>
          <p:cNvPr id="35" name="Straight Arrow Connector 34"/>
          <p:cNvCxnSpPr>
            <a:stCxn id="34" idx="3"/>
            <a:endCxn id="8" idx="1"/>
          </p:cNvCxnSpPr>
          <p:nvPr/>
        </p:nvCxnSpPr>
        <p:spPr>
          <a:xfrm>
            <a:off x="10123231" y="5899483"/>
            <a:ext cx="298331" cy="0"/>
          </a:xfrm>
          <a:prstGeom prst="straightConnector1">
            <a:avLst/>
          </a:prstGeom>
          <a:ln w="31750">
            <a:solidFill>
              <a:schemeClr val="accent5"/>
            </a:solidFill>
            <a:tailEnd type="arrow" w="sm" len="sm"/>
          </a:ln>
          <a:effectLst>
            <a:glow rad="76200">
              <a:schemeClr val="accent4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3"/>
            <a:endCxn id="34" idx="1"/>
          </p:cNvCxnSpPr>
          <p:nvPr/>
        </p:nvCxnSpPr>
        <p:spPr>
          <a:xfrm flipV="1">
            <a:off x="8875485" y="5899483"/>
            <a:ext cx="287626" cy="2243"/>
          </a:xfrm>
          <a:prstGeom prst="straightConnector1">
            <a:avLst/>
          </a:prstGeom>
          <a:ln w="31750">
            <a:solidFill>
              <a:schemeClr val="accent5"/>
            </a:solidFill>
            <a:tailEnd type="arrow" w="sm" len="sm"/>
          </a:ln>
          <a:effectLst>
            <a:glow rad="76200">
              <a:schemeClr val="accent4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>
            <a:off x="2506759" y="5900836"/>
            <a:ext cx="289821" cy="890"/>
          </a:xfrm>
          <a:prstGeom prst="straightConnector1">
            <a:avLst/>
          </a:prstGeom>
          <a:ln w="31750">
            <a:solidFill>
              <a:schemeClr val="accent5"/>
            </a:solidFill>
            <a:tailEnd type="arrow" w="sm" len="sm"/>
          </a:ln>
          <a:effectLst>
            <a:glow rad="76200">
              <a:schemeClr val="accent4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 bwMode="auto">
          <a:xfrm>
            <a:off x="5924237" y="4561441"/>
            <a:ext cx="3063659" cy="659183"/>
          </a:xfrm>
          <a:prstGeom prst="round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NSS Connection Manager and</a:t>
            </a:r>
          </a:p>
          <a:p>
            <a:pPr algn="ctr"/>
            <a:r>
              <a:rPr lang="en-US" sz="1200" smtClean="0">
                <a:solidFill>
                  <a:schemeClr val="bg1"/>
                </a:solidFill>
              </a:rPr>
              <a:t>Netfilter Modules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8389074" y="4172076"/>
            <a:ext cx="6351" cy="401135"/>
          </a:xfrm>
          <a:prstGeom prst="straightConnector1">
            <a:avLst/>
          </a:prstGeom>
          <a:ln w="31750">
            <a:solidFill>
              <a:schemeClr val="accent5"/>
            </a:solidFill>
            <a:tailEnd type="arrow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2"/>
          </p:cNvCxnSpPr>
          <p:nvPr/>
        </p:nvCxnSpPr>
        <p:spPr>
          <a:xfrm flipH="1">
            <a:off x="7456066" y="5220624"/>
            <a:ext cx="1" cy="350156"/>
          </a:xfrm>
          <a:prstGeom prst="straightConnector1">
            <a:avLst/>
          </a:prstGeom>
          <a:ln w="31750">
            <a:solidFill>
              <a:schemeClr val="accent5"/>
            </a:solidFill>
            <a:prstDash val="dash"/>
            <a:tailEnd type="arrow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42"/>
          <p:cNvCxnSpPr>
            <a:endCxn id="16" idx="0"/>
          </p:cNvCxnSpPr>
          <p:nvPr/>
        </p:nvCxnSpPr>
        <p:spPr>
          <a:xfrm>
            <a:off x="8875485" y="3848373"/>
            <a:ext cx="767686" cy="700082"/>
          </a:xfrm>
          <a:prstGeom prst="bentConnector2">
            <a:avLst/>
          </a:prstGeom>
          <a:ln w="31750">
            <a:solidFill>
              <a:schemeClr val="accent5"/>
            </a:solidFill>
            <a:tailEnd type="arrow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 bwMode="auto">
          <a:xfrm>
            <a:off x="240310" y="4548453"/>
            <a:ext cx="960120" cy="65918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NSS Driver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2796580" y="4536794"/>
            <a:ext cx="960120" cy="65918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Linux</a:t>
            </a:r>
          </a:p>
          <a:p>
            <a:pPr algn="ctr"/>
            <a:r>
              <a:rPr lang="en-US" sz="1200" smtClean="0">
                <a:solidFill>
                  <a:schemeClr val="bg1"/>
                </a:solidFill>
              </a:rPr>
              <a:t>AF_PACKET and tap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2175837" y="3187976"/>
            <a:ext cx="185731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200" err="1" smtClean="0">
                <a:solidFill>
                  <a:schemeClr val="accent2"/>
                </a:solidFill>
                <a:latin typeface="Calibre Semibold" pitchFamily="34" charset="0"/>
              </a:rPr>
              <a:t>deliver_skb</a:t>
            </a:r>
            <a:r>
              <a:rPr lang="en-US" sz="1200">
                <a:solidFill>
                  <a:schemeClr val="accent2"/>
                </a:solidFill>
                <a:latin typeface="Calibre Semibold" pitchFamily="34" charset="0"/>
              </a:rPr>
              <a:t> </a:t>
            </a:r>
            <a:r>
              <a:rPr lang="en-US" sz="1200" smtClean="0">
                <a:solidFill>
                  <a:schemeClr val="accent2"/>
                </a:solidFill>
                <a:latin typeface="Calibre Semibold" pitchFamily="34" charset="0"/>
              </a:rPr>
              <a:t>(tap)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06759" y="4866387"/>
            <a:ext cx="309527" cy="0"/>
          </a:xfrm>
          <a:prstGeom prst="straightConnector1">
            <a:avLst/>
          </a:prstGeom>
          <a:ln w="31750">
            <a:solidFill>
              <a:schemeClr val="accent5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0"/>
          </p:cNvCxnSpPr>
          <p:nvPr/>
        </p:nvCxnSpPr>
        <p:spPr>
          <a:xfrm flipV="1">
            <a:off x="3276640" y="1988122"/>
            <a:ext cx="0" cy="2548672"/>
          </a:xfrm>
          <a:prstGeom prst="straightConnector1">
            <a:avLst/>
          </a:prstGeom>
          <a:ln w="31750">
            <a:solidFill>
              <a:schemeClr val="accent5"/>
            </a:solidFill>
            <a:prstDash val="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42"/>
          <p:cNvCxnSpPr>
            <a:stCxn id="43" idx="3"/>
          </p:cNvCxnSpPr>
          <p:nvPr/>
        </p:nvCxnSpPr>
        <p:spPr>
          <a:xfrm flipV="1">
            <a:off x="3756700" y="3868448"/>
            <a:ext cx="1687477" cy="99793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5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 bwMode="auto">
          <a:xfrm>
            <a:off x="1542737" y="4548453"/>
            <a:ext cx="960120" cy="65918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Linux </a:t>
            </a:r>
            <a:r>
              <a:rPr lang="en-US" sz="1200" err="1" smtClean="0">
                <a:solidFill>
                  <a:schemeClr val="bg1"/>
                </a:solidFill>
              </a:rPr>
              <a:t>netdevice</a:t>
            </a:r>
            <a:endParaRPr lang="en-US" sz="1200" smtClean="0">
              <a:solidFill>
                <a:schemeClr val="bg1"/>
              </a:solidFill>
            </a:endParaRPr>
          </a:p>
          <a:p>
            <a:pPr algn="ctr"/>
            <a:r>
              <a:rPr lang="en-US" sz="1200" smtClean="0">
                <a:solidFill>
                  <a:schemeClr val="bg1"/>
                </a:solidFill>
              </a:rPr>
              <a:t>(driver)</a:t>
            </a:r>
          </a:p>
        </p:txBody>
      </p:sp>
      <p:cxnSp>
        <p:nvCxnSpPr>
          <p:cNvPr id="49" name="Straight Arrow Connector 48"/>
          <p:cNvCxnSpPr>
            <a:stCxn id="42" idx="3"/>
            <a:endCxn id="48" idx="1"/>
          </p:cNvCxnSpPr>
          <p:nvPr/>
        </p:nvCxnSpPr>
        <p:spPr>
          <a:xfrm>
            <a:off x="1200430" y="4878047"/>
            <a:ext cx="342307" cy="0"/>
          </a:xfrm>
          <a:prstGeom prst="straightConnector1">
            <a:avLst/>
          </a:prstGeom>
          <a:ln w="31750">
            <a:solidFill>
              <a:schemeClr val="accent5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 bwMode="auto">
          <a:xfrm>
            <a:off x="5444180" y="1348820"/>
            <a:ext cx="4679051" cy="658368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err="1">
                <a:solidFill>
                  <a:schemeClr val="bg1"/>
                </a:solidFill>
              </a:rPr>
              <a:t>iptables</a:t>
            </a:r>
            <a:r>
              <a:rPr lang="en-US" sz="1200">
                <a:solidFill>
                  <a:schemeClr val="bg1"/>
                </a:solidFill>
              </a:rPr>
              <a:t> and </a:t>
            </a:r>
            <a:r>
              <a:rPr lang="en-US" sz="1200" err="1">
                <a:solidFill>
                  <a:schemeClr val="bg1"/>
                </a:solidFill>
              </a:rPr>
              <a:t>ebtables</a:t>
            </a:r>
            <a:r>
              <a:rPr lang="en-US" sz="1200">
                <a:solidFill>
                  <a:schemeClr val="bg1"/>
                </a:solidFill>
              </a:rPr>
              <a:t> firewall rules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2140360" y="1332411"/>
            <a:ext cx="2272560" cy="658368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Packet Inspection Applications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0123231" y="4853894"/>
            <a:ext cx="342307" cy="0"/>
          </a:xfrm>
          <a:prstGeom prst="straightConnector1">
            <a:avLst/>
          </a:prstGeom>
          <a:ln w="31750">
            <a:solidFill>
              <a:schemeClr val="accent5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7" idx="2"/>
            <a:endCxn id="34" idx="0"/>
          </p:cNvCxnSpPr>
          <p:nvPr/>
        </p:nvCxnSpPr>
        <p:spPr>
          <a:xfrm rot="5400000">
            <a:off x="10090828" y="4759985"/>
            <a:ext cx="363139" cy="1258451"/>
          </a:xfrm>
          <a:prstGeom prst="bentConnector3">
            <a:avLst/>
          </a:prstGeom>
          <a:ln w="31750">
            <a:solidFill>
              <a:schemeClr val="accent5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2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06106" y="4961396"/>
            <a:ext cx="2323294" cy="43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ecm_front_end_ipv4_connection_tcp_defunct_callback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06106" y="5892125"/>
            <a:ext cx="2323294" cy="43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ecm_front_end_ipv4_connection_tcp_front_end_decelerate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69969" y="4256315"/>
            <a:ext cx="1621974" cy="250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connection-</a:t>
            </a:r>
            <a:r>
              <a:rPr lang="en-US" sz="1200"/>
              <a:t>&gt;</a:t>
            </a:r>
            <a:r>
              <a:rPr lang="en-US" sz="1200" smtClean="0"/>
              <a:t>defunct()</a:t>
            </a:r>
            <a:endParaRPr lang="en-US" sz="1200"/>
          </a:p>
        </p:txBody>
      </p:sp>
      <p:sp>
        <p:nvSpPr>
          <p:cNvPr id="7" name="Rounded Rectangle 6"/>
          <p:cNvSpPr/>
          <p:nvPr/>
        </p:nvSpPr>
        <p:spPr>
          <a:xfrm>
            <a:off x="2536370" y="3200401"/>
            <a:ext cx="1621974" cy="435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ecm_db_connection_defunct_callback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52310" y="3820887"/>
            <a:ext cx="1621974" cy="435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ecm_db_connection_defunct_callback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49992" y="4506686"/>
            <a:ext cx="1426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ci-&gt;defunct(ci-&gt;</a:t>
            </a:r>
            <a:r>
              <a:rPr lang="en-US" sz="1200" err="1"/>
              <a:t>feci</a:t>
            </a:r>
            <a:r>
              <a:rPr lang="en-US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83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9827" y="1690254"/>
            <a:ext cx="1122219" cy="384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e</a:t>
            </a:r>
            <a:r>
              <a:rPr lang="en-US" sz="1000" smtClean="0"/>
              <a:t>th0:192.168.0.2</a:t>
            </a:r>
            <a:endParaRPr lang="en-US" sz="1000"/>
          </a:p>
        </p:txBody>
      </p:sp>
      <p:sp>
        <p:nvSpPr>
          <p:cNvPr id="5" name="Rounded Rectangle 4"/>
          <p:cNvSpPr/>
          <p:nvPr/>
        </p:nvSpPr>
        <p:spPr>
          <a:xfrm>
            <a:off x="6404265" y="1690253"/>
            <a:ext cx="1122219" cy="384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eth1:192.168.1.1</a:t>
            </a:r>
            <a:endParaRPr lang="en-US" sz="1000"/>
          </a:p>
        </p:txBody>
      </p:sp>
      <p:sp>
        <p:nvSpPr>
          <p:cNvPr id="6" name="Rounded Rectangle 5"/>
          <p:cNvSpPr/>
          <p:nvPr/>
        </p:nvSpPr>
        <p:spPr>
          <a:xfrm>
            <a:off x="5282046" y="1690254"/>
            <a:ext cx="1122219" cy="384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DUT</a:t>
            </a:r>
            <a:endParaRPr lang="en-US" sz="1000"/>
          </a:p>
        </p:txBody>
      </p:sp>
      <p:sp>
        <p:nvSpPr>
          <p:cNvPr id="8" name="Rounded Rectangle 7"/>
          <p:cNvSpPr/>
          <p:nvPr/>
        </p:nvSpPr>
        <p:spPr>
          <a:xfrm>
            <a:off x="8530936" y="1063337"/>
            <a:ext cx="1122219" cy="384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192.168.1.112</a:t>
            </a:r>
            <a:endParaRPr lang="en-US" sz="1000"/>
          </a:p>
        </p:txBody>
      </p:sp>
      <p:sp>
        <p:nvSpPr>
          <p:cNvPr id="9" name="Rounded Rectangle 8"/>
          <p:cNvSpPr/>
          <p:nvPr/>
        </p:nvSpPr>
        <p:spPr>
          <a:xfrm>
            <a:off x="9653155" y="1063337"/>
            <a:ext cx="1122219" cy="384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LAN PC1</a:t>
            </a:r>
            <a:endParaRPr lang="en-US" sz="1000"/>
          </a:p>
        </p:txBody>
      </p:sp>
      <p:sp>
        <p:nvSpPr>
          <p:cNvPr id="10" name="Rounded Rectangle 9"/>
          <p:cNvSpPr/>
          <p:nvPr/>
        </p:nvSpPr>
        <p:spPr>
          <a:xfrm>
            <a:off x="8530936" y="2306782"/>
            <a:ext cx="1122219" cy="384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192.168.1.117</a:t>
            </a:r>
            <a:endParaRPr lang="en-US" sz="1000"/>
          </a:p>
        </p:txBody>
      </p:sp>
      <p:sp>
        <p:nvSpPr>
          <p:cNvPr id="11" name="Rounded Rectangle 10"/>
          <p:cNvSpPr/>
          <p:nvPr/>
        </p:nvSpPr>
        <p:spPr>
          <a:xfrm>
            <a:off x="9653155" y="2306782"/>
            <a:ext cx="1122219" cy="384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LAN PC2</a:t>
            </a:r>
            <a:endParaRPr lang="en-US" sz="1000"/>
          </a:p>
        </p:txBody>
      </p:sp>
      <p:sp>
        <p:nvSpPr>
          <p:cNvPr id="12" name="Rounded Rectangle 11"/>
          <p:cNvSpPr/>
          <p:nvPr/>
        </p:nvSpPr>
        <p:spPr>
          <a:xfrm>
            <a:off x="2078184" y="1690252"/>
            <a:ext cx="1122219" cy="3844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3.3.3.3</a:t>
            </a:r>
            <a:endParaRPr lang="en-US" sz="1000"/>
          </a:p>
        </p:txBody>
      </p:sp>
      <p:sp>
        <p:nvSpPr>
          <p:cNvPr id="13" name="Rounded Rectangle 12"/>
          <p:cNvSpPr/>
          <p:nvPr/>
        </p:nvSpPr>
        <p:spPr>
          <a:xfrm>
            <a:off x="955965" y="1690253"/>
            <a:ext cx="1122219" cy="3844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WAN PC</a:t>
            </a:r>
            <a:endParaRPr lang="en-US" sz="1000"/>
          </a:p>
        </p:txBody>
      </p:sp>
      <p:cxnSp>
        <p:nvCxnSpPr>
          <p:cNvPr id="15" name="Straight Connector 14"/>
          <p:cNvCxnSpPr>
            <a:stCxn id="12" idx="3"/>
            <a:endCxn id="4" idx="1"/>
          </p:cNvCxnSpPr>
          <p:nvPr/>
        </p:nvCxnSpPr>
        <p:spPr>
          <a:xfrm>
            <a:off x="3200403" y="1882484"/>
            <a:ext cx="95942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990609" y="1255568"/>
            <a:ext cx="540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990608" y="2499013"/>
            <a:ext cx="540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90608" y="1255568"/>
            <a:ext cx="0" cy="124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3"/>
          </p:cNvCxnSpPr>
          <p:nvPr/>
        </p:nvCxnSpPr>
        <p:spPr>
          <a:xfrm flipV="1">
            <a:off x="7526484" y="1882483"/>
            <a:ext cx="46412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72499" y="272079"/>
            <a:ext cx="2116285" cy="5539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/>
              <a:t>udp</a:t>
            </a:r>
            <a:endParaRPr lang="en-US" sz="1000" smtClean="0"/>
          </a:p>
          <a:p>
            <a:r>
              <a:rPr lang="en-US" sz="1000" err="1" smtClean="0"/>
              <a:t>src_ip</a:t>
            </a:r>
            <a:r>
              <a:rPr lang="en-US" sz="1000" smtClean="0"/>
              <a:t>=192.168.1.112, </a:t>
            </a:r>
            <a:r>
              <a:rPr lang="en-US" sz="1000" err="1" smtClean="0"/>
              <a:t>dst_ip</a:t>
            </a:r>
            <a:r>
              <a:rPr lang="en-US" sz="1000" smtClean="0"/>
              <a:t>=3.3.3.3</a:t>
            </a:r>
          </a:p>
          <a:p>
            <a:r>
              <a:rPr lang="en-US" sz="1000" err="1"/>
              <a:t>s</a:t>
            </a:r>
            <a:r>
              <a:rPr lang="en-US" sz="1000" err="1" smtClean="0"/>
              <a:t>rc_port</a:t>
            </a:r>
            <a:r>
              <a:rPr lang="en-US" sz="1000" smtClean="0"/>
              <a:t>=10001, </a:t>
            </a:r>
            <a:r>
              <a:rPr lang="en-US" sz="1000" err="1" smtClean="0"/>
              <a:t>dst_port</a:t>
            </a:r>
            <a:r>
              <a:rPr lang="en-US" sz="1000" smtClean="0"/>
              <a:t>=50000</a:t>
            </a:r>
            <a:endParaRPr 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8669481" y="3084552"/>
            <a:ext cx="2116285" cy="5539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/>
              <a:t>udp</a:t>
            </a:r>
            <a:endParaRPr lang="en-US" sz="1000" smtClean="0"/>
          </a:p>
          <a:p>
            <a:r>
              <a:rPr lang="en-US" sz="1000" err="1" smtClean="0"/>
              <a:t>src_ip</a:t>
            </a:r>
            <a:r>
              <a:rPr lang="en-US" sz="1000" smtClean="0"/>
              <a:t>=192.168.1.117, </a:t>
            </a:r>
            <a:r>
              <a:rPr lang="en-US" sz="1000" err="1" smtClean="0"/>
              <a:t>dst_ip</a:t>
            </a:r>
            <a:r>
              <a:rPr lang="en-US" sz="1000" smtClean="0"/>
              <a:t>=3.3.3.3</a:t>
            </a:r>
          </a:p>
          <a:p>
            <a:r>
              <a:rPr lang="en-US" sz="1000" err="1"/>
              <a:t>s</a:t>
            </a:r>
            <a:r>
              <a:rPr lang="en-US" sz="1000" err="1" smtClean="0"/>
              <a:t>rc_port</a:t>
            </a:r>
            <a:r>
              <a:rPr lang="en-US" sz="1000" smtClean="0"/>
              <a:t>=10001, </a:t>
            </a:r>
            <a:r>
              <a:rPr lang="en-US" sz="1000" err="1" smtClean="0"/>
              <a:t>dst_port</a:t>
            </a:r>
            <a:r>
              <a:rPr lang="en-US" sz="1000" smtClean="0"/>
              <a:t>=50000</a:t>
            </a:r>
            <a:endParaRPr lang="en-US" sz="1000"/>
          </a:p>
        </p:txBody>
      </p:sp>
      <p:sp>
        <p:nvSpPr>
          <p:cNvPr id="27" name="Curved Right Arrow 26"/>
          <p:cNvSpPr/>
          <p:nvPr/>
        </p:nvSpPr>
        <p:spPr>
          <a:xfrm rot="2775563">
            <a:off x="7728750" y="373749"/>
            <a:ext cx="332800" cy="145504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7988132">
            <a:off x="7708167" y="1949565"/>
            <a:ext cx="415638" cy="15902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7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576" y="145970"/>
            <a:ext cx="1621974" cy="271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magic_lac_dial</a:t>
            </a:r>
            <a:r>
              <a:rPr lang="en-US" sz="1200" smtClean="0"/>
              <a:t> (lac)</a:t>
            </a:r>
            <a:endParaRPr lang="en-US" sz="1200"/>
          </a:p>
        </p:txBody>
      </p:sp>
      <p:sp>
        <p:nvSpPr>
          <p:cNvPr id="5" name="Rounded Rectangle 4"/>
          <p:cNvSpPr/>
          <p:nvPr/>
        </p:nvSpPr>
        <p:spPr>
          <a:xfrm>
            <a:off x="4445576" y="638298"/>
            <a:ext cx="1621974" cy="266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magic_lac_tunnel</a:t>
            </a:r>
            <a:r>
              <a:rPr lang="en-US" sz="1200"/>
              <a:t> </a:t>
            </a:r>
            <a:r>
              <a:rPr lang="en-US" sz="1200" smtClean="0"/>
              <a:t>(lac)</a:t>
            </a:r>
            <a:endParaRPr lang="en-US" sz="1200"/>
          </a:p>
        </p:txBody>
      </p:sp>
      <p:sp>
        <p:nvSpPr>
          <p:cNvPr id="7" name="Rounded Rectangle 6"/>
          <p:cNvSpPr/>
          <p:nvPr/>
        </p:nvSpPr>
        <p:spPr>
          <a:xfrm>
            <a:off x="4195453" y="1112813"/>
            <a:ext cx="2122220" cy="293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l2tp_call </a:t>
            </a:r>
            <a:r>
              <a:rPr lang="en-US" sz="1200" smtClean="0"/>
              <a:t>(host, port, lac, null)</a:t>
            </a:r>
            <a:endParaRPr lang="en-US" sz="1200"/>
          </a:p>
        </p:txBody>
      </p:sp>
      <p:sp>
        <p:nvSpPr>
          <p:cNvPr id="8" name="Rounded Rectangle 7"/>
          <p:cNvSpPr/>
          <p:nvPr/>
        </p:nvSpPr>
        <p:spPr>
          <a:xfrm>
            <a:off x="4570137" y="1851794"/>
            <a:ext cx="1376055" cy="2483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Create new tunnel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70137" y="1611821"/>
            <a:ext cx="1376054" cy="248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get_call</a:t>
            </a:r>
            <a:r>
              <a:rPr lang="en-US" sz="1200" smtClean="0"/>
              <a:t> (0, 0)</a:t>
            </a:r>
            <a:endParaRPr lang="en-US" sz="1200"/>
          </a:p>
        </p:txBody>
      </p:sp>
      <p:sp>
        <p:nvSpPr>
          <p:cNvPr id="10" name="Rounded Rectangle 9"/>
          <p:cNvSpPr/>
          <p:nvPr/>
        </p:nvSpPr>
        <p:spPr>
          <a:xfrm>
            <a:off x="4027465" y="2328050"/>
            <a:ext cx="2454730" cy="28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control_finish</a:t>
            </a:r>
            <a:r>
              <a:rPr lang="en-US" sz="1200"/>
              <a:t> </a:t>
            </a:r>
            <a:r>
              <a:rPr lang="en-US" sz="1200" smtClean="0"/>
              <a:t>(tunnel, tunnel-&gt;self)</a:t>
            </a:r>
            <a:endParaRPr lang="en-US" sz="1200"/>
          </a:p>
        </p:txBody>
      </p:sp>
      <p:sp>
        <p:nvSpPr>
          <p:cNvPr id="11" name="Rounded Rectangle 10"/>
          <p:cNvSpPr/>
          <p:nvPr/>
        </p:nvSpPr>
        <p:spPr>
          <a:xfrm>
            <a:off x="4056657" y="2982676"/>
            <a:ext cx="2394364" cy="228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tunnel-</a:t>
            </a:r>
            <a:r>
              <a:rPr lang="en-US" sz="1200">
                <a:solidFill>
                  <a:schemeClr val="tx1"/>
                </a:solidFill>
              </a:rPr>
              <a:t>&gt;state = SCCRQ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56657" y="3232058"/>
            <a:ext cx="2394364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err="1">
                <a:solidFill>
                  <a:schemeClr val="tx1"/>
                </a:solidFill>
              </a:rPr>
              <a:t>new_outgoing</a:t>
            </a:r>
            <a:r>
              <a:rPr lang="en-US" sz="1200">
                <a:solidFill>
                  <a:schemeClr val="tx1"/>
                </a:solidFill>
              </a:rPr>
              <a:t> (</a:t>
            </a:r>
            <a:r>
              <a:rPr lang="en-US" sz="1200" smtClean="0">
                <a:solidFill>
                  <a:schemeClr val="tx1"/>
                </a:solidFill>
              </a:rPr>
              <a:t>tunnel)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56656" y="3502222"/>
            <a:ext cx="2394365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add_xxx_avp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 smtClean="0">
                <a:solidFill>
                  <a:schemeClr val="tx1"/>
                </a:solidFill>
              </a:rPr>
              <a:t>), SCCRQ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056656" y="3772386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add_control_hdr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(tunnel, call, 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056655" y="4343391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control_xmit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056657" y="4042550"/>
            <a:ext cx="2394364" cy="26669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call-&gt;</a:t>
            </a:r>
            <a:r>
              <a:rPr lang="en-US" sz="1200" err="1" smtClean="0">
                <a:solidFill>
                  <a:schemeClr val="tx1"/>
                </a:solidFill>
              </a:rPr>
              <a:t>cnu</a:t>
            </a:r>
            <a:r>
              <a:rPr lang="en-US" sz="1200" smtClean="0">
                <a:solidFill>
                  <a:schemeClr val="tx1"/>
                </a:solidFill>
              </a:rPr>
              <a:t> = 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56655" y="4855019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schedule </a:t>
            </a:r>
            <a:r>
              <a:rPr lang="en-US" sz="1200" smtClean="0">
                <a:solidFill>
                  <a:schemeClr val="tx1"/>
                </a:solidFill>
              </a:rPr>
              <a:t>(1s, </a:t>
            </a:r>
            <a:r>
              <a:rPr lang="en-US" sz="1200" err="1">
                <a:solidFill>
                  <a:schemeClr val="tx1"/>
                </a:solidFill>
              </a:rPr>
              <a:t>control_xmit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056655" y="5374565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udp_xmit</a:t>
            </a:r>
            <a:r>
              <a:rPr lang="en-US" sz="1200" smtClean="0">
                <a:solidFill>
                  <a:schemeClr val="tx1"/>
                </a:solidFill>
              </a:rPr>
              <a:t> (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181838" y="149187"/>
            <a:ext cx="729840" cy="268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</a:t>
            </a:r>
            <a:r>
              <a:rPr lang="en-US" sz="1200" smtClean="0"/>
              <a:t>ain()</a:t>
            </a:r>
            <a:endParaRPr lang="en-US" sz="1200"/>
          </a:p>
        </p:txBody>
      </p:sp>
      <p:sp>
        <p:nvSpPr>
          <p:cNvPr id="20" name="Rounded Rectangle 19"/>
          <p:cNvSpPr/>
          <p:nvPr/>
        </p:nvSpPr>
        <p:spPr>
          <a:xfrm>
            <a:off x="3391144" y="145970"/>
            <a:ext cx="729840" cy="271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init</a:t>
            </a:r>
            <a:r>
              <a:rPr lang="en-US" sz="1200" smtClean="0"/>
              <a:t>()</a:t>
            </a:r>
            <a:endParaRPr lang="en-US" sz="1200"/>
          </a:p>
        </p:txBody>
      </p:sp>
      <p:cxnSp>
        <p:nvCxnSpPr>
          <p:cNvPr id="22" name="Straight Arrow Connector 21"/>
          <p:cNvCxnSpPr>
            <a:stCxn id="19" idx="3"/>
            <a:endCxn id="20" idx="1"/>
          </p:cNvCxnSpPr>
          <p:nvPr/>
        </p:nvCxnSpPr>
        <p:spPr>
          <a:xfrm flipV="1">
            <a:off x="2911678" y="281795"/>
            <a:ext cx="479466" cy="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4" idx="1"/>
          </p:cNvCxnSpPr>
          <p:nvPr/>
        </p:nvCxnSpPr>
        <p:spPr>
          <a:xfrm>
            <a:off x="4120984" y="281795"/>
            <a:ext cx="324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5" idx="0"/>
          </p:cNvCxnSpPr>
          <p:nvPr/>
        </p:nvCxnSpPr>
        <p:spPr>
          <a:xfrm>
            <a:off x="5256563" y="417619"/>
            <a:ext cx="0" cy="22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5256563" y="905000"/>
            <a:ext cx="0" cy="20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9" idx="0"/>
          </p:cNvCxnSpPr>
          <p:nvPr/>
        </p:nvCxnSpPr>
        <p:spPr>
          <a:xfrm>
            <a:off x="5256563" y="1406234"/>
            <a:ext cx="1601" cy="20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10" idx="0"/>
          </p:cNvCxnSpPr>
          <p:nvPr/>
        </p:nvCxnSpPr>
        <p:spPr>
          <a:xfrm flipH="1">
            <a:off x="5254830" y="2100186"/>
            <a:ext cx="3335" cy="22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451022" y="3772386"/>
            <a:ext cx="2041076" cy="2459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tunnel-&gt;</a:t>
            </a:r>
            <a:r>
              <a:rPr lang="en-US" sz="1200" err="1">
                <a:solidFill>
                  <a:schemeClr val="tx1"/>
                </a:solidFill>
              </a:rPr>
              <a:t>control_seq_num</a:t>
            </a:r>
            <a:r>
              <a:rPr lang="en-US" sz="1200">
                <a:solidFill>
                  <a:schemeClr val="tx1"/>
                </a:solidFill>
              </a:rPr>
              <a:t>++</a:t>
            </a:r>
          </a:p>
        </p:txBody>
      </p:sp>
      <p:cxnSp>
        <p:nvCxnSpPr>
          <p:cNvPr id="38" name="Straight Arrow Connector 37"/>
          <p:cNvCxnSpPr>
            <a:stCxn id="15" idx="2"/>
            <a:endCxn id="17" idx="0"/>
          </p:cNvCxnSpPr>
          <p:nvPr/>
        </p:nvCxnSpPr>
        <p:spPr>
          <a:xfrm>
            <a:off x="5253839" y="4592773"/>
            <a:ext cx="0" cy="26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18" idx="0"/>
          </p:cNvCxnSpPr>
          <p:nvPr/>
        </p:nvCxnSpPr>
        <p:spPr>
          <a:xfrm>
            <a:off x="5253839" y="5104401"/>
            <a:ext cx="0" cy="27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2"/>
            <a:endCxn id="11" idx="0"/>
          </p:cNvCxnSpPr>
          <p:nvPr/>
        </p:nvCxnSpPr>
        <p:spPr>
          <a:xfrm flipH="1">
            <a:off x="5253839" y="2609594"/>
            <a:ext cx="991" cy="37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611701" y="5639262"/>
            <a:ext cx="1284273" cy="2746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s</a:t>
            </a:r>
            <a:r>
              <a:rPr lang="en-US" sz="1200" err="1" smtClean="0">
                <a:solidFill>
                  <a:schemeClr val="tx1"/>
                </a:solidFill>
              </a:rPr>
              <a:t>erver_socket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36067" y="2630376"/>
            <a:ext cx="1351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</a:t>
            </a:r>
            <a:r>
              <a:rPr lang="en-US" sz="1200" smtClean="0"/>
              <a:t>all-&gt;</a:t>
            </a:r>
            <a:r>
              <a:rPr lang="en-US" sz="1200" err="1" smtClean="0"/>
              <a:t>msgtype</a:t>
            </a:r>
            <a:r>
              <a:rPr lang="en-US" sz="1200" smtClean="0"/>
              <a:t> == 0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438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5867" y="165102"/>
            <a:ext cx="190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“</a:t>
            </a:r>
            <a:r>
              <a:rPr lang="en-US" sz="1200" b="1" err="1" smtClean="0"/>
              <a:t>server_socket</a:t>
            </a:r>
            <a:r>
              <a:rPr lang="en-US" sz="1200" smtClean="0"/>
              <a:t>” is readable</a:t>
            </a:r>
            <a:endParaRPr 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4423533" y="616558"/>
            <a:ext cx="1621974" cy="243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</a:t>
            </a:r>
            <a:r>
              <a:rPr lang="en-US" sz="1200" err="1" smtClean="0"/>
              <a:t>etwork_thread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4540827" y="855686"/>
            <a:ext cx="60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SCCRQ</a:t>
            </a:r>
            <a:endParaRPr lang="en-US" sz="1200"/>
          </a:p>
        </p:txBody>
      </p:sp>
      <p:sp>
        <p:nvSpPr>
          <p:cNvPr id="8" name="Rounded Rectangle 7"/>
          <p:cNvSpPr/>
          <p:nvPr/>
        </p:nvSpPr>
        <p:spPr>
          <a:xfrm>
            <a:off x="4551218" y="1382250"/>
            <a:ext cx="1376055" cy="2483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Create new tunnel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51218" y="1142277"/>
            <a:ext cx="1376054" cy="248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get_call</a:t>
            </a:r>
            <a:r>
              <a:rPr lang="en-US" sz="1200" smtClean="0"/>
              <a:t> (0, 0)</a:t>
            </a:r>
            <a:endParaRPr lang="en-US" sz="1200"/>
          </a:p>
        </p:txBody>
      </p: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>
            <a:off x="5234520" y="860495"/>
            <a:ext cx="4725" cy="28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844835" y="1837078"/>
            <a:ext cx="2779370" cy="25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handle_packet</a:t>
            </a:r>
            <a:r>
              <a:rPr lang="en-US" sz="1200" smtClean="0"/>
              <a:t> (</a:t>
            </a:r>
            <a:r>
              <a:rPr lang="en-US" sz="1200" err="1" smtClean="0"/>
              <a:t>buf</a:t>
            </a:r>
            <a:r>
              <a:rPr lang="en-US" sz="1200" smtClean="0"/>
              <a:t>, tunnel, tunnel-&gt;self)</a:t>
            </a:r>
            <a:endParaRPr lang="en-US" sz="1200"/>
          </a:p>
        </p:txBody>
      </p:sp>
      <p:cxnSp>
        <p:nvCxnSpPr>
          <p:cNvPr id="14" name="Straight Arrow Connector 13"/>
          <p:cNvCxnSpPr>
            <a:stCxn id="8" idx="2"/>
            <a:endCxn id="12" idx="0"/>
          </p:cNvCxnSpPr>
          <p:nvPr/>
        </p:nvCxnSpPr>
        <p:spPr>
          <a:xfrm flipH="1">
            <a:off x="5234520" y="1630642"/>
            <a:ext cx="4726" cy="20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427986" y="2787073"/>
            <a:ext cx="1621974" cy="243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handle_avps</a:t>
            </a:r>
            <a:r>
              <a:rPr lang="en-US" sz="1200"/>
              <a:t>()</a:t>
            </a:r>
          </a:p>
        </p:txBody>
      </p:sp>
      <p:cxnSp>
        <p:nvCxnSpPr>
          <p:cNvPr id="17" name="Straight Arrow Connector 16"/>
          <p:cNvCxnSpPr>
            <a:stCxn id="12" idx="2"/>
            <a:endCxn id="21" idx="0"/>
          </p:cNvCxnSpPr>
          <p:nvPr/>
        </p:nvCxnSpPr>
        <p:spPr>
          <a:xfrm>
            <a:off x="5234520" y="2091680"/>
            <a:ext cx="2993" cy="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012091" y="3239055"/>
            <a:ext cx="2444858" cy="215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control_finish</a:t>
            </a:r>
            <a:r>
              <a:rPr lang="en-US" sz="1200" smtClean="0"/>
              <a:t>(tunnel, tunnel-&gt;self)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5" idx="2"/>
            <a:endCxn id="18" idx="0"/>
          </p:cNvCxnSpPr>
          <p:nvPr/>
        </p:nvCxnSpPr>
        <p:spPr>
          <a:xfrm flipH="1">
            <a:off x="5234520" y="3031010"/>
            <a:ext cx="4453" cy="20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426526" y="2304254"/>
            <a:ext cx="1621974" cy="255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check_control</a:t>
            </a:r>
            <a:r>
              <a:rPr lang="en-US" sz="1200" smtClean="0"/>
              <a:t> ()</a:t>
            </a:r>
            <a:endParaRPr lang="en-US" sz="1200"/>
          </a:p>
        </p:txBody>
      </p:sp>
      <p:sp>
        <p:nvSpPr>
          <p:cNvPr id="23" name="Flowchart: Decision 22"/>
          <p:cNvSpPr/>
          <p:nvPr/>
        </p:nvSpPr>
        <p:spPr>
          <a:xfrm>
            <a:off x="6277098" y="1985091"/>
            <a:ext cx="3283527" cy="8936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pkt</a:t>
            </a:r>
            <a:r>
              <a:rPr lang="en-US" sz="1200" smtClean="0"/>
              <a:t>-&gt;</a:t>
            </a:r>
            <a:r>
              <a:rPr lang="en-US" sz="1200"/>
              <a:t>Ns </a:t>
            </a:r>
            <a:r>
              <a:rPr lang="en-US" sz="1200" smtClean="0"/>
              <a:t>== tunnel-</a:t>
            </a:r>
            <a:r>
              <a:rPr lang="en-US" sz="1200"/>
              <a:t>&gt;</a:t>
            </a:r>
            <a:r>
              <a:rPr lang="en-US" sz="1200" err="1"/>
              <a:t>control_rec_seq_num</a:t>
            </a:r>
            <a:endParaRPr lang="en-US" sz="1200"/>
          </a:p>
        </p:txBody>
      </p:sp>
      <p:cxnSp>
        <p:nvCxnSpPr>
          <p:cNvPr id="25" name="Straight Arrow Connector 24"/>
          <p:cNvCxnSpPr>
            <a:stCxn id="21" idx="3"/>
            <a:endCxn id="23" idx="1"/>
          </p:cNvCxnSpPr>
          <p:nvPr/>
        </p:nvCxnSpPr>
        <p:spPr>
          <a:xfrm>
            <a:off x="6048500" y="2431900"/>
            <a:ext cx="228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318637" y="1860894"/>
            <a:ext cx="1376055" cy="2483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Send 2x </a:t>
            </a:r>
            <a:r>
              <a:rPr lang="en-US" sz="1200" err="1" smtClean="0">
                <a:solidFill>
                  <a:schemeClr val="tx1"/>
                </a:solidFill>
              </a:rPr>
              <a:t>zlb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3" idx="0"/>
          </p:cNvCxnSpPr>
          <p:nvPr/>
        </p:nvCxnSpPr>
        <p:spPr>
          <a:xfrm flipV="1">
            <a:off x="7918862" y="1976164"/>
            <a:ext cx="1327807" cy="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246669" y="2647376"/>
            <a:ext cx="2356770" cy="1999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tunnel-</a:t>
            </a:r>
            <a:r>
              <a:rPr lang="en-US" sz="1200">
                <a:solidFill>
                  <a:schemeClr val="tx1"/>
                </a:solidFill>
              </a:rPr>
              <a:t>&gt;</a:t>
            </a:r>
            <a:r>
              <a:rPr lang="en-US" sz="1200" err="1">
                <a:solidFill>
                  <a:schemeClr val="tx1"/>
                </a:solidFill>
              </a:rPr>
              <a:t>control_rec_seq_num</a:t>
            </a:r>
            <a:r>
              <a:rPr lang="en-US" sz="120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9246669" y="2878460"/>
            <a:ext cx="2356770" cy="1999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call-</a:t>
            </a:r>
            <a:r>
              <a:rPr lang="en-US" sz="1200">
                <a:solidFill>
                  <a:schemeClr val="tx1"/>
                </a:solidFill>
              </a:rPr>
              <a:t>&gt;</a:t>
            </a:r>
            <a:r>
              <a:rPr lang="en-US" sz="1200" err="1">
                <a:solidFill>
                  <a:schemeClr val="tx1"/>
                </a:solidFill>
              </a:rPr>
              <a:t>cnu</a:t>
            </a:r>
            <a:r>
              <a:rPr lang="en-US" sz="1200">
                <a:solidFill>
                  <a:schemeClr val="tx1"/>
                </a:solidFill>
              </a:rPr>
              <a:t> = -1</a:t>
            </a:r>
          </a:p>
        </p:txBody>
      </p:sp>
      <p:cxnSp>
        <p:nvCxnSpPr>
          <p:cNvPr id="32" name="Straight Arrow Connector 31"/>
          <p:cNvCxnSpPr>
            <a:stCxn id="23" idx="2"/>
          </p:cNvCxnSpPr>
          <p:nvPr/>
        </p:nvCxnSpPr>
        <p:spPr>
          <a:xfrm>
            <a:off x="7918862" y="2878709"/>
            <a:ext cx="1327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70039" y="260146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8670039" y="1965887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cxnSp>
        <p:nvCxnSpPr>
          <p:cNvPr id="40" name="Straight Arrow Connector 39"/>
          <p:cNvCxnSpPr>
            <a:stCxn id="21" idx="2"/>
            <a:endCxn id="15" idx="0"/>
          </p:cNvCxnSpPr>
          <p:nvPr/>
        </p:nvCxnSpPr>
        <p:spPr>
          <a:xfrm>
            <a:off x="5237513" y="2559546"/>
            <a:ext cx="1460" cy="22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038162" y="3760942"/>
            <a:ext cx="2394364" cy="228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tunnel-</a:t>
            </a:r>
            <a:r>
              <a:rPr lang="en-US" sz="1200">
                <a:solidFill>
                  <a:schemeClr val="tx1"/>
                </a:solidFill>
              </a:rPr>
              <a:t>&gt;state = </a:t>
            </a:r>
            <a:r>
              <a:rPr lang="en-US" sz="1200" smtClean="0">
                <a:solidFill>
                  <a:schemeClr val="tx1"/>
                </a:solidFill>
              </a:rPr>
              <a:t>SCCRP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38162" y="4010324"/>
            <a:ext cx="2394364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err="1">
                <a:solidFill>
                  <a:schemeClr val="tx1"/>
                </a:solidFill>
              </a:rPr>
              <a:t>new_outgoing</a:t>
            </a:r>
            <a:r>
              <a:rPr lang="en-US" sz="1200">
                <a:solidFill>
                  <a:schemeClr val="tx1"/>
                </a:solidFill>
              </a:rPr>
              <a:t> (</a:t>
            </a:r>
            <a:r>
              <a:rPr lang="en-US" sz="1200" smtClean="0">
                <a:solidFill>
                  <a:schemeClr val="tx1"/>
                </a:solidFill>
              </a:rPr>
              <a:t>tunnel)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038161" y="4280488"/>
            <a:ext cx="2394365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add_xxx_avp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 smtClean="0">
                <a:solidFill>
                  <a:schemeClr val="tx1"/>
                </a:solidFill>
              </a:rPr>
              <a:t>), SCCRP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038161" y="4550652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add_control_hdr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(tunnel, call, 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038160" y="5121657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control_xmit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038162" y="4820816"/>
            <a:ext cx="2394364" cy="26669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call-&gt;</a:t>
            </a:r>
            <a:r>
              <a:rPr lang="en-US" sz="1200" err="1" smtClean="0">
                <a:solidFill>
                  <a:schemeClr val="tx1"/>
                </a:solidFill>
              </a:rPr>
              <a:t>cnu</a:t>
            </a:r>
            <a:r>
              <a:rPr lang="en-US" sz="1200" smtClean="0">
                <a:solidFill>
                  <a:schemeClr val="tx1"/>
                </a:solidFill>
              </a:rPr>
              <a:t> = 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038160" y="5633285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schedule </a:t>
            </a:r>
            <a:r>
              <a:rPr lang="en-US" sz="1200" smtClean="0">
                <a:solidFill>
                  <a:schemeClr val="tx1"/>
                </a:solidFill>
              </a:rPr>
              <a:t>(1s, </a:t>
            </a:r>
            <a:r>
              <a:rPr lang="en-US" sz="1200" err="1">
                <a:solidFill>
                  <a:schemeClr val="tx1"/>
                </a:solidFill>
              </a:rPr>
              <a:t>control_xmit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038160" y="6152831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udp_xmit</a:t>
            </a:r>
            <a:r>
              <a:rPr lang="en-US" sz="1200" smtClean="0">
                <a:solidFill>
                  <a:schemeClr val="tx1"/>
                </a:solidFill>
              </a:rPr>
              <a:t> (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432527" y="4550652"/>
            <a:ext cx="2041076" cy="2459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tunnel-&gt;</a:t>
            </a:r>
            <a:r>
              <a:rPr lang="en-US" sz="1200" err="1">
                <a:solidFill>
                  <a:schemeClr val="tx1"/>
                </a:solidFill>
              </a:rPr>
              <a:t>control_seq_num</a:t>
            </a:r>
            <a:r>
              <a:rPr lang="en-US" sz="1200">
                <a:solidFill>
                  <a:schemeClr val="tx1"/>
                </a:solidFill>
              </a:rPr>
              <a:t>++</a:t>
            </a:r>
          </a:p>
        </p:txBody>
      </p:sp>
      <p:cxnSp>
        <p:nvCxnSpPr>
          <p:cNvPr id="50" name="Straight Arrow Connector 49"/>
          <p:cNvCxnSpPr>
            <a:stCxn id="45" idx="2"/>
            <a:endCxn id="47" idx="0"/>
          </p:cNvCxnSpPr>
          <p:nvPr/>
        </p:nvCxnSpPr>
        <p:spPr>
          <a:xfrm>
            <a:off x="5235344" y="5371039"/>
            <a:ext cx="0" cy="26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2"/>
            <a:endCxn id="48" idx="0"/>
          </p:cNvCxnSpPr>
          <p:nvPr/>
        </p:nvCxnSpPr>
        <p:spPr>
          <a:xfrm>
            <a:off x="5235344" y="5882667"/>
            <a:ext cx="0" cy="27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593206" y="6417528"/>
            <a:ext cx="1284273" cy="2746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s</a:t>
            </a:r>
            <a:r>
              <a:rPr lang="en-US" sz="1200" err="1" smtClean="0">
                <a:solidFill>
                  <a:schemeClr val="tx1"/>
                </a:solidFill>
              </a:rPr>
              <a:t>erver_socket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83828" y="3460597"/>
            <a:ext cx="1692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</a:t>
            </a:r>
            <a:r>
              <a:rPr lang="en-US" sz="1200" smtClean="0"/>
              <a:t>all-&gt;</a:t>
            </a:r>
            <a:r>
              <a:rPr lang="en-US" sz="1200" err="1" smtClean="0"/>
              <a:t>msgtype</a:t>
            </a:r>
            <a:r>
              <a:rPr lang="en-US" sz="1200" smtClean="0"/>
              <a:t> == SCCRQ</a:t>
            </a:r>
            <a:endParaRPr lang="en-US" sz="1200"/>
          </a:p>
        </p:txBody>
      </p:sp>
      <p:cxnSp>
        <p:nvCxnSpPr>
          <p:cNvPr id="55" name="Straight Arrow Connector 54"/>
          <p:cNvCxnSpPr>
            <a:stCxn id="18" idx="2"/>
            <a:endCxn id="41" idx="0"/>
          </p:cNvCxnSpPr>
          <p:nvPr/>
        </p:nvCxnSpPr>
        <p:spPr>
          <a:xfrm>
            <a:off x="5234520" y="3454825"/>
            <a:ext cx="824" cy="30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823" y="-25136"/>
            <a:ext cx="190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“</a:t>
            </a:r>
            <a:r>
              <a:rPr lang="en-US" sz="1200" b="1" err="1" smtClean="0"/>
              <a:t>server_socket</a:t>
            </a:r>
            <a:r>
              <a:rPr lang="en-US" sz="1200" smtClean="0"/>
              <a:t>” is readable</a:t>
            </a:r>
            <a:endParaRPr 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1129611" y="346395"/>
            <a:ext cx="1621974" cy="243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</a:t>
            </a:r>
            <a:r>
              <a:rPr lang="en-US" sz="1200" err="1" smtClean="0"/>
              <a:t>etwork_thread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246905" y="585523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SCCRP</a:t>
            </a:r>
            <a:endParaRPr lang="en-US" sz="1200"/>
          </a:p>
        </p:txBody>
      </p:sp>
      <p:sp>
        <p:nvSpPr>
          <p:cNvPr id="9" name="Rounded Rectangle 8"/>
          <p:cNvSpPr/>
          <p:nvPr/>
        </p:nvSpPr>
        <p:spPr>
          <a:xfrm>
            <a:off x="1153385" y="872114"/>
            <a:ext cx="1589809" cy="247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get_call</a:t>
            </a:r>
            <a:r>
              <a:rPr lang="en-US" sz="1200" smtClean="0"/>
              <a:t> (</a:t>
            </a:r>
            <a:r>
              <a:rPr lang="en-US" sz="1200" err="1" smtClean="0"/>
              <a:t>tunnel_id</a:t>
            </a:r>
            <a:r>
              <a:rPr lang="en-US" sz="1200" smtClean="0"/>
              <a:t>, 0)</a:t>
            </a:r>
            <a:endParaRPr lang="en-US" sz="1200"/>
          </a:p>
        </p:txBody>
      </p: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>
            <a:off x="1940598" y="590332"/>
            <a:ext cx="7692" cy="28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50913" y="1338313"/>
            <a:ext cx="2779370" cy="25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handle_packet</a:t>
            </a:r>
            <a:r>
              <a:rPr lang="en-US" sz="1200" smtClean="0"/>
              <a:t> (</a:t>
            </a:r>
            <a:r>
              <a:rPr lang="en-US" sz="1200" err="1" smtClean="0"/>
              <a:t>buf</a:t>
            </a:r>
            <a:r>
              <a:rPr lang="en-US" sz="1200" smtClean="0"/>
              <a:t>, tunnel, tunnel-&gt;self)</a:t>
            </a:r>
            <a:endParaRPr lang="en-US" sz="1200"/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1934933" y="1131877"/>
            <a:ext cx="5665" cy="20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34064" y="2288308"/>
            <a:ext cx="1621974" cy="243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handle_avps</a:t>
            </a:r>
            <a:r>
              <a:rPr lang="en-US" sz="1200"/>
              <a:t>()</a:t>
            </a:r>
          </a:p>
        </p:txBody>
      </p:sp>
      <p:cxnSp>
        <p:nvCxnSpPr>
          <p:cNvPr id="17" name="Straight Arrow Connector 16"/>
          <p:cNvCxnSpPr>
            <a:stCxn id="12" idx="2"/>
            <a:endCxn id="21" idx="0"/>
          </p:cNvCxnSpPr>
          <p:nvPr/>
        </p:nvCxnSpPr>
        <p:spPr>
          <a:xfrm>
            <a:off x="1940598" y="1592915"/>
            <a:ext cx="2993" cy="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18169" y="2740290"/>
            <a:ext cx="2444858" cy="215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control_finish</a:t>
            </a:r>
            <a:r>
              <a:rPr lang="en-US" sz="1200" smtClean="0"/>
              <a:t>(tunnel, tunnel-&gt;self)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5" idx="2"/>
            <a:endCxn id="18" idx="0"/>
          </p:cNvCxnSpPr>
          <p:nvPr/>
        </p:nvCxnSpPr>
        <p:spPr>
          <a:xfrm flipH="1">
            <a:off x="1940598" y="2532245"/>
            <a:ext cx="4453" cy="20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132604" y="1805489"/>
            <a:ext cx="1621974" cy="255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check_control</a:t>
            </a:r>
            <a:r>
              <a:rPr lang="en-US" sz="1200" smtClean="0"/>
              <a:t> ()</a:t>
            </a:r>
            <a:endParaRPr lang="en-US" sz="1200"/>
          </a:p>
        </p:txBody>
      </p:sp>
      <p:sp>
        <p:nvSpPr>
          <p:cNvPr id="23" name="Flowchart: Decision 22"/>
          <p:cNvSpPr/>
          <p:nvPr/>
        </p:nvSpPr>
        <p:spPr>
          <a:xfrm>
            <a:off x="2983176" y="1486326"/>
            <a:ext cx="3283527" cy="8936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pkt</a:t>
            </a:r>
            <a:r>
              <a:rPr lang="en-US" sz="1200" smtClean="0"/>
              <a:t>-&gt;</a:t>
            </a:r>
            <a:r>
              <a:rPr lang="en-US" sz="1200"/>
              <a:t>Ns </a:t>
            </a:r>
            <a:r>
              <a:rPr lang="en-US" sz="1200" smtClean="0"/>
              <a:t>== tunnel-</a:t>
            </a:r>
            <a:r>
              <a:rPr lang="en-US" sz="1200"/>
              <a:t>&gt;</a:t>
            </a:r>
            <a:r>
              <a:rPr lang="en-US" sz="1200" err="1"/>
              <a:t>control_rec_seq_num</a:t>
            </a:r>
            <a:endParaRPr lang="en-US" sz="1200"/>
          </a:p>
        </p:txBody>
      </p:sp>
      <p:cxnSp>
        <p:nvCxnSpPr>
          <p:cNvPr id="25" name="Straight Arrow Connector 24"/>
          <p:cNvCxnSpPr>
            <a:stCxn id="21" idx="3"/>
            <a:endCxn id="23" idx="1"/>
          </p:cNvCxnSpPr>
          <p:nvPr/>
        </p:nvCxnSpPr>
        <p:spPr>
          <a:xfrm>
            <a:off x="2754578" y="1933135"/>
            <a:ext cx="228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024715" y="1362129"/>
            <a:ext cx="1376055" cy="2483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Send 2x </a:t>
            </a:r>
            <a:r>
              <a:rPr lang="en-US" sz="1200" err="1" smtClean="0">
                <a:solidFill>
                  <a:schemeClr val="tx1"/>
                </a:solidFill>
              </a:rPr>
              <a:t>zlb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3" idx="0"/>
          </p:cNvCxnSpPr>
          <p:nvPr/>
        </p:nvCxnSpPr>
        <p:spPr>
          <a:xfrm flipV="1">
            <a:off x="4624940" y="1477399"/>
            <a:ext cx="1327807" cy="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952747" y="2148611"/>
            <a:ext cx="2356770" cy="1999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tunnel-</a:t>
            </a:r>
            <a:r>
              <a:rPr lang="en-US" sz="1200">
                <a:solidFill>
                  <a:schemeClr val="tx1"/>
                </a:solidFill>
              </a:rPr>
              <a:t>&gt;</a:t>
            </a:r>
            <a:r>
              <a:rPr lang="en-US" sz="1200" err="1">
                <a:solidFill>
                  <a:schemeClr val="tx1"/>
                </a:solidFill>
              </a:rPr>
              <a:t>control_rec_seq_num</a:t>
            </a:r>
            <a:r>
              <a:rPr lang="en-US" sz="120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952747" y="2379695"/>
            <a:ext cx="2356770" cy="1999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call-</a:t>
            </a:r>
            <a:r>
              <a:rPr lang="en-US" sz="1200">
                <a:solidFill>
                  <a:schemeClr val="tx1"/>
                </a:solidFill>
              </a:rPr>
              <a:t>&gt;</a:t>
            </a:r>
            <a:r>
              <a:rPr lang="en-US" sz="1200" err="1">
                <a:solidFill>
                  <a:schemeClr val="tx1"/>
                </a:solidFill>
              </a:rPr>
              <a:t>cnu</a:t>
            </a:r>
            <a:r>
              <a:rPr lang="en-US" sz="1200">
                <a:solidFill>
                  <a:schemeClr val="tx1"/>
                </a:solidFill>
              </a:rPr>
              <a:t> = -1</a:t>
            </a:r>
          </a:p>
        </p:txBody>
      </p:sp>
      <p:cxnSp>
        <p:nvCxnSpPr>
          <p:cNvPr id="32" name="Straight Arrow Connector 31"/>
          <p:cNvCxnSpPr>
            <a:stCxn id="23" idx="2"/>
          </p:cNvCxnSpPr>
          <p:nvPr/>
        </p:nvCxnSpPr>
        <p:spPr>
          <a:xfrm>
            <a:off x="4624940" y="2379944"/>
            <a:ext cx="1327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76117" y="2102696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5376117" y="146712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cxnSp>
        <p:nvCxnSpPr>
          <p:cNvPr id="40" name="Straight Arrow Connector 39"/>
          <p:cNvCxnSpPr>
            <a:stCxn id="21" idx="2"/>
            <a:endCxn id="15" idx="0"/>
          </p:cNvCxnSpPr>
          <p:nvPr/>
        </p:nvCxnSpPr>
        <p:spPr>
          <a:xfrm>
            <a:off x="1943591" y="2060781"/>
            <a:ext cx="1460" cy="22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44240" y="3262177"/>
            <a:ext cx="2394364" cy="228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tunnel-</a:t>
            </a:r>
            <a:r>
              <a:rPr lang="en-US" sz="1200">
                <a:solidFill>
                  <a:schemeClr val="tx1"/>
                </a:solidFill>
              </a:rPr>
              <a:t>&gt;state = </a:t>
            </a:r>
            <a:r>
              <a:rPr lang="en-US" sz="1200" smtClean="0">
                <a:solidFill>
                  <a:schemeClr val="tx1"/>
                </a:solidFill>
              </a:rPr>
              <a:t>SCCCN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44240" y="3511559"/>
            <a:ext cx="2394364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err="1">
                <a:solidFill>
                  <a:schemeClr val="tx1"/>
                </a:solidFill>
              </a:rPr>
              <a:t>new_outgoing</a:t>
            </a:r>
            <a:r>
              <a:rPr lang="en-US" sz="1200">
                <a:solidFill>
                  <a:schemeClr val="tx1"/>
                </a:solidFill>
              </a:rPr>
              <a:t> (</a:t>
            </a:r>
            <a:r>
              <a:rPr lang="en-US" sz="1200" smtClean="0">
                <a:solidFill>
                  <a:schemeClr val="tx1"/>
                </a:solidFill>
              </a:rPr>
              <a:t>tunnel)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44239" y="3781723"/>
            <a:ext cx="2394365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add_xxx_avp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 smtClean="0">
                <a:solidFill>
                  <a:schemeClr val="tx1"/>
                </a:solidFill>
              </a:rPr>
              <a:t>), SCCCN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44239" y="4051887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add_control_hdr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(tunnel, call, 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44238" y="4622892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control_xmit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44240" y="4322051"/>
            <a:ext cx="2394364" cy="26669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call-&gt;</a:t>
            </a:r>
            <a:r>
              <a:rPr lang="en-US" sz="1200" err="1" smtClean="0">
                <a:solidFill>
                  <a:schemeClr val="tx1"/>
                </a:solidFill>
              </a:rPr>
              <a:t>cnu</a:t>
            </a:r>
            <a:r>
              <a:rPr lang="en-US" sz="1200" smtClean="0">
                <a:solidFill>
                  <a:schemeClr val="tx1"/>
                </a:solidFill>
              </a:rPr>
              <a:t> = 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630348" y="4622892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schedule </a:t>
            </a:r>
            <a:r>
              <a:rPr lang="en-US" sz="1200" smtClean="0">
                <a:solidFill>
                  <a:schemeClr val="tx1"/>
                </a:solidFill>
              </a:rPr>
              <a:t>(1s, </a:t>
            </a:r>
            <a:r>
              <a:rPr lang="en-US" sz="1200" err="1">
                <a:solidFill>
                  <a:schemeClr val="tx1"/>
                </a:solidFill>
              </a:rPr>
              <a:t>control_xmit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355329" y="4622892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udp_xmit</a:t>
            </a:r>
            <a:r>
              <a:rPr lang="en-US" sz="1200" smtClean="0">
                <a:solidFill>
                  <a:schemeClr val="tx1"/>
                </a:solidFill>
              </a:rPr>
              <a:t> (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138605" y="4051887"/>
            <a:ext cx="2041076" cy="2459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tunnel-&gt;</a:t>
            </a:r>
            <a:r>
              <a:rPr lang="en-US" sz="1200" err="1">
                <a:solidFill>
                  <a:schemeClr val="tx1"/>
                </a:solidFill>
              </a:rPr>
              <a:t>control_seq_num</a:t>
            </a:r>
            <a:r>
              <a:rPr lang="en-US" sz="1200">
                <a:solidFill>
                  <a:schemeClr val="tx1"/>
                </a:solidFill>
              </a:rPr>
              <a:t>++</a:t>
            </a:r>
          </a:p>
        </p:txBody>
      </p:sp>
      <p:cxnSp>
        <p:nvCxnSpPr>
          <p:cNvPr id="50" name="Straight Arrow Connector 49"/>
          <p:cNvCxnSpPr>
            <a:stCxn id="45" idx="3"/>
            <a:endCxn id="47" idx="1"/>
          </p:cNvCxnSpPr>
          <p:nvPr/>
        </p:nvCxnSpPr>
        <p:spPr>
          <a:xfrm>
            <a:off x="3138605" y="4747583"/>
            <a:ext cx="491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3"/>
            <a:endCxn id="48" idx="1"/>
          </p:cNvCxnSpPr>
          <p:nvPr/>
        </p:nvCxnSpPr>
        <p:spPr>
          <a:xfrm>
            <a:off x="6024715" y="4747583"/>
            <a:ext cx="330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910375" y="4887589"/>
            <a:ext cx="1284273" cy="2746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s</a:t>
            </a:r>
            <a:r>
              <a:rPr lang="en-US" sz="1200" err="1" smtClean="0">
                <a:solidFill>
                  <a:schemeClr val="tx1"/>
                </a:solidFill>
              </a:rPr>
              <a:t>erver_socket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9906" y="2961832"/>
            <a:ext cx="1670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</a:t>
            </a:r>
            <a:r>
              <a:rPr lang="en-US" sz="1200" smtClean="0"/>
              <a:t>all-&gt;</a:t>
            </a:r>
            <a:r>
              <a:rPr lang="en-US" sz="1200" err="1" smtClean="0"/>
              <a:t>msgtype</a:t>
            </a:r>
            <a:r>
              <a:rPr lang="en-US" sz="1200" smtClean="0"/>
              <a:t> == SCCRP</a:t>
            </a:r>
            <a:endParaRPr lang="en-US" sz="1200"/>
          </a:p>
        </p:txBody>
      </p:sp>
      <p:cxnSp>
        <p:nvCxnSpPr>
          <p:cNvPr id="55" name="Straight Arrow Connector 54"/>
          <p:cNvCxnSpPr>
            <a:stCxn id="18" idx="2"/>
            <a:endCxn id="41" idx="0"/>
          </p:cNvCxnSpPr>
          <p:nvPr/>
        </p:nvCxnSpPr>
        <p:spPr>
          <a:xfrm>
            <a:off x="1940598" y="2956060"/>
            <a:ext cx="824" cy="30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737749" y="5355532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connect_pppol2tp </a:t>
            </a:r>
            <a:r>
              <a:rPr lang="en-US" sz="1200" smtClean="0">
                <a:solidFill>
                  <a:schemeClr val="tx1"/>
                </a:solidFill>
              </a:rPr>
              <a:t>(tunnel)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630349" y="5268109"/>
            <a:ext cx="2636354" cy="4157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</a:t>
            </a:r>
            <a:r>
              <a:rPr lang="en-US" sz="1200" smtClean="0">
                <a:solidFill>
                  <a:schemeClr val="tx1"/>
                </a:solidFill>
              </a:rPr>
              <a:t>unnel-&gt;</a:t>
            </a:r>
            <a:r>
              <a:rPr lang="en-US" sz="1200" err="1" smtClean="0">
                <a:solidFill>
                  <a:schemeClr val="tx1"/>
                </a:solidFill>
              </a:rPr>
              <a:t>udp_fd</a:t>
            </a:r>
            <a:r>
              <a:rPr lang="en-US" sz="1200">
                <a:solidFill>
                  <a:schemeClr val="tx1"/>
                </a:solidFill>
              </a:rPr>
              <a:t> = </a:t>
            </a:r>
            <a:endParaRPr lang="en-US" sz="1200" smtClean="0">
              <a:solidFill>
                <a:schemeClr val="tx1"/>
              </a:solidFill>
            </a:endParaRP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socket </a:t>
            </a:r>
            <a:r>
              <a:rPr lang="en-US" sz="1200">
                <a:solidFill>
                  <a:schemeClr val="tx1"/>
                </a:solidFill>
              </a:rPr>
              <a:t>(PF_INET, SOCK_DGRAM, 0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630347" y="5704529"/>
            <a:ext cx="2636356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bind (tunnel-&gt;</a:t>
            </a:r>
            <a:r>
              <a:rPr lang="en-US" sz="1200" err="1" smtClean="0">
                <a:solidFill>
                  <a:schemeClr val="tx1"/>
                </a:solidFill>
              </a:rPr>
              <a:t>udp_fd</a:t>
            </a:r>
            <a:r>
              <a:rPr lang="en-US" sz="1200" smtClean="0">
                <a:solidFill>
                  <a:schemeClr val="tx1"/>
                </a:solidFill>
              </a:rPr>
              <a:t>, our </a:t>
            </a:r>
            <a:r>
              <a:rPr lang="en-US" sz="1200" err="1" smtClean="0">
                <a:solidFill>
                  <a:schemeClr val="tx1"/>
                </a:solidFill>
              </a:rPr>
              <a:t>ip</a:t>
            </a:r>
            <a:r>
              <a:rPr lang="en-US" sz="1200" smtClean="0">
                <a:solidFill>
                  <a:schemeClr val="tx1"/>
                </a:solidFill>
              </a:rPr>
              <a:t>/port)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630347" y="5974693"/>
            <a:ext cx="2636356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connect (tunnel-&gt;</a:t>
            </a:r>
            <a:r>
              <a:rPr lang="en-US" sz="1200" err="1" smtClean="0">
                <a:solidFill>
                  <a:schemeClr val="tx1"/>
                </a:solidFill>
              </a:rPr>
              <a:t>udp_fd</a:t>
            </a:r>
            <a:r>
              <a:rPr lang="en-US" sz="1200" smtClean="0">
                <a:solidFill>
                  <a:schemeClr val="tx1"/>
                </a:solidFill>
              </a:rPr>
              <a:t>, their </a:t>
            </a:r>
            <a:r>
              <a:rPr lang="en-US" sz="1200" err="1" smtClean="0">
                <a:solidFill>
                  <a:schemeClr val="tx1"/>
                </a:solidFill>
              </a:rPr>
              <a:t>ip</a:t>
            </a:r>
            <a:r>
              <a:rPr lang="en-US" sz="1200" smtClean="0">
                <a:solidFill>
                  <a:schemeClr val="tx1"/>
                </a:solidFill>
              </a:rPr>
              <a:t>/port)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710849" y="5304398"/>
            <a:ext cx="3586542" cy="43642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</a:t>
            </a:r>
            <a:r>
              <a:rPr lang="en-US" sz="1200" smtClean="0">
                <a:solidFill>
                  <a:schemeClr val="tx1"/>
                </a:solidFill>
              </a:rPr>
              <a:t>unnel-&gt;</a:t>
            </a:r>
            <a:r>
              <a:rPr lang="en-US" sz="1200" err="1" smtClean="0">
                <a:solidFill>
                  <a:schemeClr val="tx1"/>
                </a:solidFill>
              </a:rPr>
              <a:t>ppox_fd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= </a:t>
            </a:r>
            <a:endParaRPr lang="en-US" sz="1200" smtClean="0">
              <a:solidFill>
                <a:schemeClr val="tx1"/>
              </a:solidFill>
            </a:endParaRP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socket(AF_PPPOX</a:t>
            </a:r>
            <a:r>
              <a:rPr lang="en-US" sz="1200">
                <a:solidFill>
                  <a:schemeClr val="tx1"/>
                </a:solidFill>
              </a:rPr>
              <a:t>, SOCK_DGRAM, PX_PROTO_OL2TP)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710847" y="5766718"/>
            <a:ext cx="3586543" cy="46774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connect (tunnel-&gt;</a:t>
            </a:r>
            <a:r>
              <a:rPr lang="en-US" sz="1200" err="1" smtClean="0">
                <a:solidFill>
                  <a:schemeClr val="tx1"/>
                </a:solidFill>
              </a:rPr>
              <a:t>ppox_fd</a:t>
            </a:r>
            <a:r>
              <a:rPr lang="en-US" sz="1200" smtClean="0">
                <a:solidFill>
                  <a:schemeClr val="tx1"/>
                </a:solidFill>
              </a:rPr>
              <a:t>, (</a:t>
            </a:r>
            <a:r>
              <a:rPr lang="en-US" sz="1200" err="1" smtClean="0">
                <a:solidFill>
                  <a:schemeClr val="tx1"/>
                </a:solidFill>
              </a:rPr>
              <a:t>udp_fd</a:t>
            </a:r>
            <a:r>
              <a:rPr lang="en-US" sz="1200" smtClean="0">
                <a:solidFill>
                  <a:schemeClr val="tx1"/>
                </a:solidFill>
              </a:rPr>
              <a:t>, their </a:t>
            </a:r>
            <a:r>
              <a:rPr lang="en-US" sz="1200" err="1" smtClean="0">
                <a:solidFill>
                  <a:schemeClr val="tx1"/>
                </a:solidFill>
              </a:rPr>
              <a:t>ip</a:t>
            </a:r>
            <a:r>
              <a:rPr lang="en-US" sz="1200" smtClean="0">
                <a:solidFill>
                  <a:schemeClr val="tx1"/>
                </a:solidFill>
              </a:rPr>
              <a:t>/port, our tunnel id/session id(0), their tunnel id/session id(0)))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54" idx="3"/>
            <a:endCxn id="56" idx="1"/>
          </p:cNvCxnSpPr>
          <p:nvPr/>
        </p:nvCxnSpPr>
        <p:spPr>
          <a:xfrm flipV="1">
            <a:off x="3132116" y="5475968"/>
            <a:ext cx="498233" cy="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266703" y="5523670"/>
            <a:ext cx="444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82076" y="5829219"/>
            <a:ext cx="1905713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schedule 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tv</a:t>
            </a:r>
            <a:r>
              <a:rPr lang="en-US" sz="1200">
                <a:solidFill>
                  <a:schemeClr val="tx1"/>
                </a:solidFill>
              </a:rPr>
              <a:t>, hello, </a:t>
            </a:r>
            <a:r>
              <a:rPr lang="en-US" sz="1200" smtClean="0">
                <a:solidFill>
                  <a:schemeClr val="tx1"/>
                </a:solidFill>
              </a:rPr>
              <a:t>tunnel)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123945" y="6284877"/>
            <a:ext cx="1621974" cy="271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magic_lac_dial</a:t>
            </a:r>
            <a:r>
              <a:rPr lang="en-US" sz="1200" smtClean="0"/>
              <a:t> (lac)</a:t>
            </a:r>
            <a:endParaRPr lang="en-US" sz="1200"/>
          </a:p>
        </p:txBody>
      </p:sp>
      <p:cxnSp>
        <p:nvCxnSpPr>
          <p:cNvPr id="66" name="Straight Arrow Connector 65"/>
          <p:cNvCxnSpPr>
            <a:stCxn id="45" idx="2"/>
            <a:endCxn id="54" idx="0"/>
          </p:cNvCxnSpPr>
          <p:nvPr/>
        </p:nvCxnSpPr>
        <p:spPr>
          <a:xfrm flipH="1">
            <a:off x="1934933" y="4872274"/>
            <a:ext cx="6489" cy="48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2"/>
            <a:endCxn id="63" idx="0"/>
          </p:cNvCxnSpPr>
          <p:nvPr/>
        </p:nvCxnSpPr>
        <p:spPr>
          <a:xfrm>
            <a:off x="1934933" y="5604914"/>
            <a:ext cx="0" cy="22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3" idx="2"/>
            <a:endCxn id="64" idx="0"/>
          </p:cNvCxnSpPr>
          <p:nvPr/>
        </p:nvCxnSpPr>
        <p:spPr>
          <a:xfrm flipH="1">
            <a:off x="1934932" y="6078601"/>
            <a:ext cx="1" cy="20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ight Arrow 79"/>
          <p:cNvSpPr/>
          <p:nvPr/>
        </p:nvSpPr>
        <p:spPr>
          <a:xfrm rot="5400000">
            <a:off x="1839229" y="6550004"/>
            <a:ext cx="218120" cy="301474"/>
          </a:xfrm>
          <a:prstGeom prst="rightArrow">
            <a:avLst>
              <a:gd name="adj1" fmla="val 22426"/>
              <a:gd name="adj2" fmla="val 3274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2480" y="863176"/>
            <a:ext cx="1621974" cy="271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magic_lac_dial</a:t>
            </a:r>
            <a:r>
              <a:rPr lang="en-US" sz="1200" smtClean="0"/>
              <a:t> (lac)</a:t>
            </a:r>
            <a:endParaRPr lang="en-US" sz="1200"/>
          </a:p>
        </p:txBody>
      </p:sp>
      <p:sp>
        <p:nvSpPr>
          <p:cNvPr id="5" name="Rounded Rectangle 4"/>
          <p:cNvSpPr/>
          <p:nvPr/>
        </p:nvSpPr>
        <p:spPr>
          <a:xfrm>
            <a:off x="4369743" y="1355504"/>
            <a:ext cx="1768188" cy="266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l</a:t>
            </a:r>
            <a:r>
              <a:rPr lang="en-US" sz="1200" err="1" smtClean="0"/>
              <a:t>ac_call</a:t>
            </a:r>
            <a:r>
              <a:rPr lang="en-US" sz="1200" smtClean="0"/>
              <a:t> (tunnel, lac, null)</a:t>
            </a:r>
            <a:endParaRPr lang="en-US" sz="1200"/>
          </a:p>
        </p:txBody>
      </p:sp>
      <p:sp>
        <p:nvSpPr>
          <p:cNvPr id="9" name="Rounded Rectangle 8"/>
          <p:cNvSpPr/>
          <p:nvPr/>
        </p:nvSpPr>
        <p:spPr>
          <a:xfrm>
            <a:off x="4565810" y="1819585"/>
            <a:ext cx="1376054" cy="248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new_call</a:t>
            </a:r>
            <a:r>
              <a:rPr lang="en-US" sz="1200" smtClean="0"/>
              <a:t> (tunnel)</a:t>
            </a:r>
            <a:endParaRPr lang="en-US" sz="1200"/>
          </a:p>
        </p:txBody>
      </p:sp>
      <p:sp>
        <p:nvSpPr>
          <p:cNvPr id="10" name="Rounded Rectangle 9"/>
          <p:cNvSpPr/>
          <p:nvPr/>
        </p:nvSpPr>
        <p:spPr>
          <a:xfrm>
            <a:off x="4027465" y="2328050"/>
            <a:ext cx="2454730" cy="28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control_finish</a:t>
            </a:r>
            <a:r>
              <a:rPr lang="en-US" sz="1200"/>
              <a:t> </a:t>
            </a:r>
            <a:r>
              <a:rPr lang="en-US" sz="1200" smtClean="0"/>
              <a:t>(tunnel, </a:t>
            </a:r>
            <a:r>
              <a:rPr lang="en-US" sz="1200" err="1" smtClean="0"/>
              <a:t>new_call</a:t>
            </a:r>
            <a:r>
              <a:rPr lang="en-US" sz="1200" smtClean="0"/>
              <a:t>)</a:t>
            </a:r>
            <a:endParaRPr lang="en-US" sz="1200"/>
          </a:p>
        </p:txBody>
      </p:sp>
      <p:sp>
        <p:nvSpPr>
          <p:cNvPr id="11" name="Rounded Rectangle 10"/>
          <p:cNvSpPr/>
          <p:nvPr/>
        </p:nvSpPr>
        <p:spPr>
          <a:xfrm>
            <a:off x="4056657" y="2982676"/>
            <a:ext cx="2394364" cy="228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call-&gt;</a:t>
            </a:r>
            <a:r>
              <a:rPr lang="en-US" sz="1200">
                <a:solidFill>
                  <a:schemeClr val="tx1"/>
                </a:solidFill>
              </a:rPr>
              <a:t>state = I</a:t>
            </a:r>
            <a:r>
              <a:rPr lang="en-US" sz="1200" smtClean="0">
                <a:solidFill>
                  <a:schemeClr val="tx1"/>
                </a:solidFill>
              </a:rPr>
              <a:t>CRQ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56657" y="3232058"/>
            <a:ext cx="2394364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err="1">
                <a:solidFill>
                  <a:schemeClr val="tx1"/>
                </a:solidFill>
              </a:rPr>
              <a:t>new_outgoing</a:t>
            </a:r>
            <a:r>
              <a:rPr lang="en-US" sz="1200">
                <a:solidFill>
                  <a:schemeClr val="tx1"/>
                </a:solidFill>
              </a:rPr>
              <a:t> (</a:t>
            </a:r>
            <a:r>
              <a:rPr lang="en-US" sz="1200" smtClean="0">
                <a:solidFill>
                  <a:schemeClr val="tx1"/>
                </a:solidFill>
              </a:rPr>
              <a:t>tunnel)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56656" y="3502222"/>
            <a:ext cx="2394365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add_xxx_avp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 smtClean="0">
                <a:solidFill>
                  <a:schemeClr val="tx1"/>
                </a:solidFill>
              </a:rPr>
              <a:t>), ICRQ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056656" y="3772386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add_control_hdr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(tunnel, call, 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056655" y="4343391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control_xmit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056657" y="4042550"/>
            <a:ext cx="2394364" cy="26669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call-&gt;</a:t>
            </a:r>
            <a:r>
              <a:rPr lang="en-US" sz="1200" err="1" smtClean="0">
                <a:solidFill>
                  <a:schemeClr val="tx1"/>
                </a:solidFill>
              </a:rPr>
              <a:t>cnu</a:t>
            </a:r>
            <a:r>
              <a:rPr lang="en-US" sz="1200" smtClean="0">
                <a:solidFill>
                  <a:schemeClr val="tx1"/>
                </a:solidFill>
              </a:rPr>
              <a:t> = 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56655" y="4855019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schedule </a:t>
            </a:r>
            <a:r>
              <a:rPr lang="en-US" sz="1200" smtClean="0">
                <a:solidFill>
                  <a:schemeClr val="tx1"/>
                </a:solidFill>
              </a:rPr>
              <a:t>(1s, </a:t>
            </a:r>
            <a:r>
              <a:rPr lang="en-US" sz="1200" err="1">
                <a:solidFill>
                  <a:schemeClr val="tx1"/>
                </a:solidFill>
              </a:rPr>
              <a:t>control_xmit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056655" y="5374565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udp_xmit</a:t>
            </a:r>
            <a:r>
              <a:rPr lang="en-US" sz="1200" smtClean="0">
                <a:solidFill>
                  <a:schemeClr val="tx1"/>
                </a:solidFill>
              </a:rPr>
              <a:t> (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6" name="Straight Arrow Connector 25"/>
          <p:cNvCxnSpPr>
            <a:stCxn id="4" idx="2"/>
            <a:endCxn id="5" idx="0"/>
          </p:cNvCxnSpPr>
          <p:nvPr/>
        </p:nvCxnSpPr>
        <p:spPr>
          <a:xfrm>
            <a:off x="5253467" y="1134825"/>
            <a:ext cx="370" cy="22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5253467" y="1622206"/>
            <a:ext cx="370" cy="20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0" idx="0"/>
          </p:cNvCxnSpPr>
          <p:nvPr/>
        </p:nvCxnSpPr>
        <p:spPr>
          <a:xfrm>
            <a:off x="5253837" y="2067977"/>
            <a:ext cx="993" cy="26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451022" y="3772386"/>
            <a:ext cx="2041076" cy="2459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tunnel-&gt;</a:t>
            </a:r>
            <a:r>
              <a:rPr lang="en-US" sz="1200" err="1">
                <a:solidFill>
                  <a:schemeClr val="tx1"/>
                </a:solidFill>
              </a:rPr>
              <a:t>control_seq_num</a:t>
            </a:r>
            <a:r>
              <a:rPr lang="en-US" sz="1200">
                <a:solidFill>
                  <a:schemeClr val="tx1"/>
                </a:solidFill>
              </a:rPr>
              <a:t>++</a:t>
            </a:r>
          </a:p>
        </p:txBody>
      </p:sp>
      <p:cxnSp>
        <p:nvCxnSpPr>
          <p:cNvPr id="38" name="Straight Arrow Connector 37"/>
          <p:cNvCxnSpPr>
            <a:stCxn id="15" idx="2"/>
            <a:endCxn id="17" idx="0"/>
          </p:cNvCxnSpPr>
          <p:nvPr/>
        </p:nvCxnSpPr>
        <p:spPr>
          <a:xfrm>
            <a:off x="5253839" y="4592773"/>
            <a:ext cx="0" cy="26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18" idx="0"/>
          </p:cNvCxnSpPr>
          <p:nvPr/>
        </p:nvCxnSpPr>
        <p:spPr>
          <a:xfrm>
            <a:off x="5253839" y="5104401"/>
            <a:ext cx="0" cy="27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2"/>
            <a:endCxn id="11" idx="0"/>
          </p:cNvCxnSpPr>
          <p:nvPr/>
        </p:nvCxnSpPr>
        <p:spPr>
          <a:xfrm flipH="1">
            <a:off x="5253839" y="2609594"/>
            <a:ext cx="991" cy="37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611701" y="5639262"/>
            <a:ext cx="1284273" cy="2746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s</a:t>
            </a:r>
            <a:r>
              <a:rPr lang="en-US" sz="1200" err="1" smtClean="0">
                <a:solidFill>
                  <a:schemeClr val="tx1"/>
                </a:solidFill>
              </a:rPr>
              <a:t>erver_socket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36067" y="2630376"/>
            <a:ext cx="1351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</a:t>
            </a:r>
            <a:r>
              <a:rPr lang="en-US" sz="1200" smtClean="0"/>
              <a:t>all-&gt;</a:t>
            </a:r>
            <a:r>
              <a:rPr lang="en-US" sz="1200" err="1" smtClean="0"/>
              <a:t>msgtype</a:t>
            </a:r>
            <a:r>
              <a:rPr lang="en-US" sz="1200" smtClean="0"/>
              <a:t> == 0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857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823" y="-25136"/>
            <a:ext cx="190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“</a:t>
            </a:r>
            <a:r>
              <a:rPr lang="en-US" sz="1200" b="1" err="1" smtClean="0"/>
              <a:t>server_socket</a:t>
            </a:r>
            <a:r>
              <a:rPr lang="en-US" sz="1200" smtClean="0"/>
              <a:t>” is readable</a:t>
            </a:r>
            <a:endParaRPr 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1129611" y="346395"/>
            <a:ext cx="1621974" cy="243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</a:t>
            </a:r>
            <a:r>
              <a:rPr lang="en-US" sz="1200" err="1" smtClean="0"/>
              <a:t>etwork_thread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246905" y="585523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SCCCN</a:t>
            </a:r>
            <a:endParaRPr lang="en-US" sz="1200"/>
          </a:p>
        </p:txBody>
      </p:sp>
      <p:sp>
        <p:nvSpPr>
          <p:cNvPr id="9" name="Rounded Rectangle 8"/>
          <p:cNvSpPr/>
          <p:nvPr/>
        </p:nvSpPr>
        <p:spPr>
          <a:xfrm>
            <a:off x="1153385" y="872114"/>
            <a:ext cx="1589809" cy="247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get_call</a:t>
            </a:r>
            <a:r>
              <a:rPr lang="en-US" sz="1200" smtClean="0"/>
              <a:t> (</a:t>
            </a:r>
            <a:r>
              <a:rPr lang="en-US" sz="1200" err="1" smtClean="0"/>
              <a:t>tunnel_id</a:t>
            </a:r>
            <a:r>
              <a:rPr lang="en-US" sz="1200" smtClean="0"/>
              <a:t>, 0)</a:t>
            </a:r>
            <a:endParaRPr lang="en-US" sz="1200"/>
          </a:p>
        </p:txBody>
      </p: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>
            <a:off x="1940598" y="590332"/>
            <a:ext cx="7692" cy="28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50913" y="1338313"/>
            <a:ext cx="2779370" cy="25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handle_packet</a:t>
            </a:r>
            <a:r>
              <a:rPr lang="en-US" sz="1200" smtClean="0"/>
              <a:t> (</a:t>
            </a:r>
            <a:r>
              <a:rPr lang="en-US" sz="1200" err="1" smtClean="0"/>
              <a:t>buf</a:t>
            </a:r>
            <a:r>
              <a:rPr lang="en-US" sz="1200" smtClean="0"/>
              <a:t>, tunnel, tunnel-&gt;self)</a:t>
            </a:r>
            <a:endParaRPr lang="en-US" sz="1200"/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1934933" y="1131877"/>
            <a:ext cx="5665" cy="20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34064" y="2288308"/>
            <a:ext cx="1621974" cy="243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handle_avps</a:t>
            </a:r>
            <a:r>
              <a:rPr lang="en-US" sz="1200"/>
              <a:t>()</a:t>
            </a:r>
          </a:p>
        </p:txBody>
      </p:sp>
      <p:cxnSp>
        <p:nvCxnSpPr>
          <p:cNvPr id="17" name="Straight Arrow Connector 16"/>
          <p:cNvCxnSpPr>
            <a:stCxn id="12" idx="2"/>
            <a:endCxn id="21" idx="0"/>
          </p:cNvCxnSpPr>
          <p:nvPr/>
        </p:nvCxnSpPr>
        <p:spPr>
          <a:xfrm>
            <a:off x="1940598" y="1592915"/>
            <a:ext cx="2993" cy="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18169" y="2740290"/>
            <a:ext cx="2444858" cy="215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control_finish</a:t>
            </a:r>
            <a:r>
              <a:rPr lang="en-US" sz="1200" smtClean="0"/>
              <a:t>(tunnel, tunnel-&gt;self)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5" idx="2"/>
            <a:endCxn id="18" idx="0"/>
          </p:cNvCxnSpPr>
          <p:nvPr/>
        </p:nvCxnSpPr>
        <p:spPr>
          <a:xfrm flipH="1">
            <a:off x="1940598" y="2532245"/>
            <a:ext cx="4453" cy="20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132604" y="1805489"/>
            <a:ext cx="1621974" cy="255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check_control</a:t>
            </a:r>
            <a:r>
              <a:rPr lang="en-US" sz="1200" smtClean="0"/>
              <a:t> ()</a:t>
            </a:r>
            <a:endParaRPr lang="en-US" sz="1200"/>
          </a:p>
        </p:txBody>
      </p:sp>
      <p:sp>
        <p:nvSpPr>
          <p:cNvPr id="23" name="Flowchart: Decision 22"/>
          <p:cNvSpPr/>
          <p:nvPr/>
        </p:nvSpPr>
        <p:spPr>
          <a:xfrm>
            <a:off x="2983176" y="1486326"/>
            <a:ext cx="3283527" cy="8936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pkt</a:t>
            </a:r>
            <a:r>
              <a:rPr lang="en-US" sz="1200" smtClean="0"/>
              <a:t>-&gt;</a:t>
            </a:r>
            <a:r>
              <a:rPr lang="en-US" sz="1200"/>
              <a:t>Ns </a:t>
            </a:r>
            <a:r>
              <a:rPr lang="en-US" sz="1200" smtClean="0"/>
              <a:t>== tunnel-</a:t>
            </a:r>
            <a:r>
              <a:rPr lang="en-US" sz="1200"/>
              <a:t>&gt;</a:t>
            </a:r>
            <a:r>
              <a:rPr lang="en-US" sz="1200" err="1"/>
              <a:t>control_rec_seq_num</a:t>
            </a:r>
            <a:endParaRPr lang="en-US" sz="1200"/>
          </a:p>
        </p:txBody>
      </p:sp>
      <p:cxnSp>
        <p:nvCxnSpPr>
          <p:cNvPr id="25" name="Straight Arrow Connector 24"/>
          <p:cNvCxnSpPr>
            <a:stCxn id="21" idx="3"/>
            <a:endCxn id="23" idx="1"/>
          </p:cNvCxnSpPr>
          <p:nvPr/>
        </p:nvCxnSpPr>
        <p:spPr>
          <a:xfrm>
            <a:off x="2754578" y="1933135"/>
            <a:ext cx="228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024715" y="1362129"/>
            <a:ext cx="1376055" cy="2483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Send 2x </a:t>
            </a:r>
            <a:r>
              <a:rPr lang="en-US" sz="1200" err="1" smtClean="0">
                <a:solidFill>
                  <a:schemeClr val="tx1"/>
                </a:solidFill>
              </a:rPr>
              <a:t>zlb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3" idx="0"/>
          </p:cNvCxnSpPr>
          <p:nvPr/>
        </p:nvCxnSpPr>
        <p:spPr>
          <a:xfrm flipV="1">
            <a:off x="4624940" y="1477399"/>
            <a:ext cx="1327807" cy="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952747" y="2148611"/>
            <a:ext cx="2356770" cy="1999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tunnel-</a:t>
            </a:r>
            <a:r>
              <a:rPr lang="en-US" sz="1200">
                <a:solidFill>
                  <a:schemeClr val="tx1"/>
                </a:solidFill>
              </a:rPr>
              <a:t>&gt;</a:t>
            </a:r>
            <a:r>
              <a:rPr lang="en-US" sz="1200" err="1">
                <a:solidFill>
                  <a:schemeClr val="tx1"/>
                </a:solidFill>
              </a:rPr>
              <a:t>control_rec_seq_num</a:t>
            </a:r>
            <a:r>
              <a:rPr lang="en-US" sz="120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952747" y="2379695"/>
            <a:ext cx="2356770" cy="1999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call-</a:t>
            </a:r>
            <a:r>
              <a:rPr lang="en-US" sz="1200">
                <a:solidFill>
                  <a:schemeClr val="tx1"/>
                </a:solidFill>
              </a:rPr>
              <a:t>&gt;</a:t>
            </a:r>
            <a:r>
              <a:rPr lang="en-US" sz="1200" err="1">
                <a:solidFill>
                  <a:schemeClr val="tx1"/>
                </a:solidFill>
              </a:rPr>
              <a:t>cnu</a:t>
            </a:r>
            <a:r>
              <a:rPr lang="en-US" sz="1200">
                <a:solidFill>
                  <a:schemeClr val="tx1"/>
                </a:solidFill>
              </a:rPr>
              <a:t> = -1</a:t>
            </a:r>
          </a:p>
        </p:txBody>
      </p:sp>
      <p:cxnSp>
        <p:nvCxnSpPr>
          <p:cNvPr id="32" name="Straight Arrow Connector 31"/>
          <p:cNvCxnSpPr>
            <a:stCxn id="23" idx="2"/>
          </p:cNvCxnSpPr>
          <p:nvPr/>
        </p:nvCxnSpPr>
        <p:spPr>
          <a:xfrm>
            <a:off x="4624940" y="2379944"/>
            <a:ext cx="1327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76117" y="2102696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5376117" y="146712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cxnSp>
        <p:nvCxnSpPr>
          <p:cNvPr id="40" name="Straight Arrow Connector 39"/>
          <p:cNvCxnSpPr>
            <a:stCxn id="21" idx="2"/>
            <a:endCxn id="15" idx="0"/>
          </p:cNvCxnSpPr>
          <p:nvPr/>
        </p:nvCxnSpPr>
        <p:spPr>
          <a:xfrm>
            <a:off x="1943591" y="2060781"/>
            <a:ext cx="1460" cy="22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44240" y="3262177"/>
            <a:ext cx="2394364" cy="228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tunnel-</a:t>
            </a:r>
            <a:r>
              <a:rPr lang="en-US" sz="1200">
                <a:solidFill>
                  <a:schemeClr val="tx1"/>
                </a:solidFill>
              </a:rPr>
              <a:t>&gt;state = </a:t>
            </a:r>
            <a:r>
              <a:rPr lang="en-US" sz="1200" smtClean="0">
                <a:solidFill>
                  <a:schemeClr val="tx1"/>
                </a:solidFill>
              </a:rPr>
              <a:t>SCCCN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9906" y="2961832"/>
            <a:ext cx="1687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</a:t>
            </a:r>
            <a:r>
              <a:rPr lang="en-US" sz="1200" smtClean="0"/>
              <a:t>all-&gt;</a:t>
            </a:r>
            <a:r>
              <a:rPr lang="en-US" sz="1200" err="1" smtClean="0"/>
              <a:t>msgtype</a:t>
            </a:r>
            <a:r>
              <a:rPr lang="en-US" sz="1200" smtClean="0"/>
              <a:t> == SCCCN</a:t>
            </a:r>
            <a:endParaRPr lang="en-US" sz="1200"/>
          </a:p>
        </p:txBody>
      </p:sp>
      <p:cxnSp>
        <p:nvCxnSpPr>
          <p:cNvPr id="55" name="Straight Arrow Connector 54"/>
          <p:cNvCxnSpPr>
            <a:stCxn id="18" idx="2"/>
            <a:endCxn id="41" idx="0"/>
          </p:cNvCxnSpPr>
          <p:nvPr/>
        </p:nvCxnSpPr>
        <p:spPr>
          <a:xfrm>
            <a:off x="1940598" y="2956060"/>
            <a:ext cx="824" cy="30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737749" y="3768781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connect_pppol2tp </a:t>
            </a:r>
            <a:r>
              <a:rPr lang="en-US" sz="1200" smtClean="0">
                <a:solidFill>
                  <a:schemeClr val="tx1"/>
                </a:solidFill>
              </a:rPr>
              <a:t>(tunnel)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630349" y="3681358"/>
            <a:ext cx="2636354" cy="4157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</a:t>
            </a:r>
            <a:r>
              <a:rPr lang="en-US" sz="1200" smtClean="0">
                <a:solidFill>
                  <a:schemeClr val="tx1"/>
                </a:solidFill>
              </a:rPr>
              <a:t>unnel-&gt;</a:t>
            </a:r>
            <a:r>
              <a:rPr lang="en-US" sz="1200" err="1" smtClean="0">
                <a:solidFill>
                  <a:schemeClr val="tx1"/>
                </a:solidFill>
              </a:rPr>
              <a:t>udp_fd</a:t>
            </a:r>
            <a:r>
              <a:rPr lang="en-US" sz="1200">
                <a:solidFill>
                  <a:schemeClr val="tx1"/>
                </a:solidFill>
              </a:rPr>
              <a:t> = </a:t>
            </a:r>
            <a:endParaRPr lang="en-US" sz="1200" smtClean="0">
              <a:solidFill>
                <a:schemeClr val="tx1"/>
              </a:solidFill>
            </a:endParaRP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socket </a:t>
            </a:r>
            <a:r>
              <a:rPr lang="en-US" sz="1200">
                <a:solidFill>
                  <a:schemeClr val="tx1"/>
                </a:solidFill>
              </a:rPr>
              <a:t>(PF_INET, SOCK_DGRAM, 0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630347" y="4117778"/>
            <a:ext cx="2636356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bind (tunnel-&gt;</a:t>
            </a:r>
            <a:r>
              <a:rPr lang="en-US" sz="1200" err="1" smtClean="0">
                <a:solidFill>
                  <a:schemeClr val="tx1"/>
                </a:solidFill>
              </a:rPr>
              <a:t>udp_fd</a:t>
            </a:r>
            <a:r>
              <a:rPr lang="en-US" sz="1200" smtClean="0">
                <a:solidFill>
                  <a:schemeClr val="tx1"/>
                </a:solidFill>
              </a:rPr>
              <a:t>, our </a:t>
            </a:r>
            <a:r>
              <a:rPr lang="en-US" sz="1200" err="1" smtClean="0">
                <a:solidFill>
                  <a:schemeClr val="tx1"/>
                </a:solidFill>
              </a:rPr>
              <a:t>ip</a:t>
            </a:r>
            <a:r>
              <a:rPr lang="en-US" sz="1200" smtClean="0">
                <a:solidFill>
                  <a:schemeClr val="tx1"/>
                </a:solidFill>
              </a:rPr>
              <a:t>/port)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630347" y="4387942"/>
            <a:ext cx="2636356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connect (tunnel-&gt;</a:t>
            </a:r>
            <a:r>
              <a:rPr lang="en-US" sz="1200" err="1" smtClean="0">
                <a:solidFill>
                  <a:schemeClr val="tx1"/>
                </a:solidFill>
              </a:rPr>
              <a:t>udp_fd</a:t>
            </a:r>
            <a:r>
              <a:rPr lang="en-US" sz="1200" smtClean="0">
                <a:solidFill>
                  <a:schemeClr val="tx1"/>
                </a:solidFill>
              </a:rPr>
              <a:t>, their </a:t>
            </a:r>
            <a:r>
              <a:rPr lang="en-US" sz="1200" err="1" smtClean="0">
                <a:solidFill>
                  <a:schemeClr val="tx1"/>
                </a:solidFill>
              </a:rPr>
              <a:t>ip</a:t>
            </a:r>
            <a:r>
              <a:rPr lang="en-US" sz="1200" smtClean="0">
                <a:solidFill>
                  <a:schemeClr val="tx1"/>
                </a:solidFill>
              </a:rPr>
              <a:t>/port)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710849" y="3717647"/>
            <a:ext cx="3586542" cy="43642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</a:t>
            </a:r>
            <a:r>
              <a:rPr lang="en-US" sz="1200" smtClean="0">
                <a:solidFill>
                  <a:schemeClr val="tx1"/>
                </a:solidFill>
              </a:rPr>
              <a:t>unnel-&gt;</a:t>
            </a:r>
            <a:r>
              <a:rPr lang="en-US" sz="1200" err="1" smtClean="0">
                <a:solidFill>
                  <a:schemeClr val="tx1"/>
                </a:solidFill>
              </a:rPr>
              <a:t>ppox_fd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= </a:t>
            </a:r>
            <a:endParaRPr lang="en-US" sz="1200" smtClean="0">
              <a:solidFill>
                <a:schemeClr val="tx1"/>
              </a:solidFill>
            </a:endParaRP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socket(AF_PPPOX</a:t>
            </a:r>
            <a:r>
              <a:rPr lang="en-US" sz="1200">
                <a:solidFill>
                  <a:schemeClr val="tx1"/>
                </a:solidFill>
              </a:rPr>
              <a:t>, SOCK_DGRAM, PX_PROTO_OL2TP)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710847" y="4179967"/>
            <a:ext cx="3586543" cy="46774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connect (tunnel-&gt;</a:t>
            </a:r>
            <a:r>
              <a:rPr lang="en-US" sz="1200" err="1" smtClean="0">
                <a:solidFill>
                  <a:schemeClr val="tx1"/>
                </a:solidFill>
              </a:rPr>
              <a:t>ppox_fd</a:t>
            </a:r>
            <a:r>
              <a:rPr lang="en-US" sz="1200" smtClean="0">
                <a:solidFill>
                  <a:schemeClr val="tx1"/>
                </a:solidFill>
              </a:rPr>
              <a:t>, (</a:t>
            </a:r>
            <a:r>
              <a:rPr lang="en-US" sz="1200" err="1" smtClean="0">
                <a:solidFill>
                  <a:schemeClr val="tx1"/>
                </a:solidFill>
              </a:rPr>
              <a:t>udp_fd</a:t>
            </a:r>
            <a:r>
              <a:rPr lang="en-US" sz="1200" smtClean="0">
                <a:solidFill>
                  <a:schemeClr val="tx1"/>
                </a:solidFill>
              </a:rPr>
              <a:t>, their </a:t>
            </a:r>
            <a:r>
              <a:rPr lang="en-US" sz="1200" err="1" smtClean="0">
                <a:solidFill>
                  <a:schemeClr val="tx1"/>
                </a:solidFill>
              </a:rPr>
              <a:t>ip</a:t>
            </a:r>
            <a:r>
              <a:rPr lang="en-US" sz="1200" smtClean="0">
                <a:solidFill>
                  <a:schemeClr val="tx1"/>
                </a:solidFill>
              </a:rPr>
              <a:t>/port, our tunnel id/session id(0), their tunnel id/session id(0)))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54" idx="3"/>
            <a:endCxn id="56" idx="1"/>
          </p:cNvCxnSpPr>
          <p:nvPr/>
        </p:nvCxnSpPr>
        <p:spPr>
          <a:xfrm flipV="1">
            <a:off x="3132116" y="3889217"/>
            <a:ext cx="498233" cy="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266703" y="3936919"/>
            <a:ext cx="444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82076" y="4242468"/>
            <a:ext cx="1905713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schedule 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tv</a:t>
            </a:r>
            <a:r>
              <a:rPr lang="en-US" sz="1200">
                <a:solidFill>
                  <a:schemeClr val="tx1"/>
                </a:solidFill>
              </a:rPr>
              <a:t>, hello, </a:t>
            </a:r>
            <a:r>
              <a:rPr lang="en-US" sz="1200" smtClean="0">
                <a:solidFill>
                  <a:schemeClr val="tx1"/>
                </a:solidFill>
              </a:rPr>
              <a:t>tunnel)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41" idx="2"/>
            <a:endCxn id="54" idx="0"/>
          </p:cNvCxnSpPr>
          <p:nvPr/>
        </p:nvCxnSpPr>
        <p:spPr>
          <a:xfrm flipH="1">
            <a:off x="1934933" y="3490777"/>
            <a:ext cx="6489" cy="27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2"/>
            <a:endCxn id="63" idx="0"/>
          </p:cNvCxnSpPr>
          <p:nvPr/>
        </p:nvCxnSpPr>
        <p:spPr>
          <a:xfrm>
            <a:off x="1934933" y="4018163"/>
            <a:ext cx="0" cy="22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1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5867" y="381707"/>
            <a:ext cx="190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“</a:t>
            </a:r>
            <a:r>
              <a:rPr lang="en-US" sz="1200" b="1" err="1" smtClean="0"/>
              <a:t>server_socket</a:t>
            </a:r>
            <a:r>
              <a:rPr lang="en-US" sz="1200" smtClean="0"/>
              <a:t>” is readable</a:t>
            </a:r>
            <a:endParaRPr 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4423533" y="833163"/>
            <a:ext cx="1621974" cy="243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</a:t>
            </a:r>
            <a:r>
              <a:rPr lang="en-US" sz="1200" err="1" smtClean="0"/>
              <a:t>etwork_thread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4540827" y="1072291"/>
            <a:ext cx="490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CRQ</a:t>
            </a:r>
            <a:endParaRPr lang="en-US" sz="1200"/>
          </a:p>
        </p:txBody>
      </p:sp>
      <p:cxnSp>
        <p:nvCxnSpPr>
          <p:cNvPr id="11" name="Straight Arrow Connector 10"/>
          <p:cNvCxnSpPr>
            <a:stCxn id="6" idx="2"/>
          </p:cNvCxnSpPr>
          <p:nvPr/>
        </p:nvCxnSpPr>
        <p:spPr>
          <a:xfrm>
            <a:off x="5234520" y="1077100"/>
            <a:ext cx="4725" cy="28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844835" y="1837078"/>
            <a:ext cx="2779370" cy="25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handle_packet</a:t>
            </a:r>
            <a:r>
              <a:rPr lang="en-US" sz="1200" smtClean="0"/>
              <a:t> (</a:t>
            </a:r>
            <a:r>
              <a:rPr lang="en-US" sz="1200" err="1" smtClean="0"/>
              <a:t>buf</a:t>
            </a:r>
            <a:r>
              <a:rPr lang="en-US" sz="1200" smtClean="0"/>
              <a:t>, tunnel, tunnel-&gt;self)</a:t>
            </a:r>
            <a:endParaRPr lang="en-US" sz="1200"/>
          </a:p>
        </p:txBody>
      </p:sp>
      <p:cxnSp>
        <p:nvCxnSpPr>
          <p:cNvPr id="14" name="Straight Arrow Connector 13"/>
          <p:cNvCxnSpPr>
            <a:stCxn id="39" idx="2"/>
            <a:endCxn id="12" idx="0"/>
          </p:cNvCxnSpPr>
          <p:nvPr/>
        </p:nvCxnSpPr>
        <p:spPr>
          <a:xfrm>
            <a:off x="5228829" y="1608205"/>
            <a:ext cx="5691" cy="22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427986" y="2787073"/>
            <a:ext cx="1621974" cy="243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handle_avps</a:t>
            </a:r>
            <a:r>
              <a:rPr lang="en-US" sz="1200"/>
              <a:t>()</a:t>
            </a:r>
          </a:p>
        </p:txBody>
      </p:sp>
      <p:cxnSp>
        <p:nvCxnSpPr>
          <p:cNvPr id="17" name="Straight Arrow Connector 16"/>
          <p:cNvCxnSpPr>
            <a:stCxn id="12" idx="2"/>
            <a:endCxn id="21" idx="0"/>
          </p:cNvCxnSpPr>
          <p:nvPr/>
        </p:nvCxnSpPr>
        <p:spPr>
          <a:xfrm>
            <a:off x="5234520" y="2091680"/>
            <a:ext cx="2993" cy="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012091" y="3239055"/>
            <a:ext cx="2444858" cy="215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control_finish</a:t>
            </a:r>
            <a:r>
              <a:rPr lang="en-US" sz="1200" smtClean="0"/>
              <a:t>(tunnel, tunnel-&gt;self)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5" idx="2"/>
            <a:endCxn id="18" idx="0"/>
          </p:cNvCxnSpPr>
          <p:nvPr/>
        </p:nvCxnSpPr>
        <p:spPr>
          <a:xfrm flipH="1">
            <a:off x="5234520" y="3031010"/>
            <a:ext cx="4453" cy="20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426526" y="2304254"/>
            <a:ext cx="1621974" cy="255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check_control</a:t>
            </a:r>
            <a:r>
              <a:rPr lang="en-US" sz="1200" smtClean="0"/>
              <a:t> ()</a:t>
            </a:r>
            <a:endParaRPr lang="en-US" sz="1200"/>
          </a:p>
        </p:txBody>
      </p:sp>
      <p:sp>
        <p:nvSpPr>
          <p:cNvPr id="23" name="Flowchart: Decision 22"/>
          <p:cNvSpPr/>
          <p:nvPr/>
        </p:nvSpPr>
        <p:spPr>
          <a:xfrm>
            <a:off x="6277098" y="1985091"/>
            <a:ext cx="3283527" cy="8936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pkt</a:t>
            </a:r>
            <a:r>
              <a:rPr lang="en-US" sz="1200" smtClean="0"/>
              <a:t>-&gt;</a:t>
            </a:r>
            <a:r>
              <a:rPr lang="en-US" sz="1200"/>
              <a:t>Ns </a:t>
            </a:r>
            <a:r>
              <a:rPr lang="en-US" sz="1200" smtClean="0"/>
              <a:t>== tunnel-</a:t>
            </a:r>
            <a:r>
              <a:rPr lang="en-US" sz="1200"/>
              <a:t>&gt;</a:t>
            </a:r>
            <a:r>
              <a:rPr lang="en-US" sz="1200" err="1"/>
              <a:t>control_rec_seq_num</a:t>
            </a:r>
            <a:endParaRPr lang="en-US" sz="1200"/>
          </a:p>
        </p:txBody>
      </p:sp>
      <p:cxnSp>
        <p:nvCxnSpPr>
          <p:cNvPr id="25" name="Straight Arrow Connector 24"/>
          <p:cNvCxnSpPr>
            <a:stCxn id="21" idx="3"/>
            <a:endCxn id="23" idx="1"/>
          </p:cNvCxnSpPr>
          <p:nvPr/>
        </p:nvCxnSpPr>
        <p:spPr>
          <a:xfrm>
            <a:off x="6048500" y="2431900"/>
            <a:ext cx="228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318637" y="1860894"/>
            <a:ext cx="1376055" cy="2483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Send 2x </a:t>
            </a:r>
            <a:r>
              <a:rPr lang="en-US" sz="1200" err="1" smtClean="0">
                <a:solidFill>
                  <a:schemeClr val="tx1"/>
                </a:solidFill>
              </a:rPr>
              <a:t>zlb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3" idx="0"/>
          </p:cNvCxnSpPr>
          <p:nvPr/>
        </p:nvCxnSpPr>
        <p:spPr>
          <a:xfrm flipV="1">
            <a:off x="7918862" y="1976164"/>
            <a:ext cx="1327807" cy="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246669" y="2647376"/>
            <a:ext cx="2356770" cy="1999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tunnel-</a:t>
            </a:r>
            <a:r>
              <a:rPr lang="en-US" sz="1200">
                <a:solidFill>
                  <a:schemeClr val="tx1"/>
                </a:solidFill>
              </a:rPr>
              <a:t>&gt;</a:t>
            </a:r>
            <a:r>
              <a:rPr lang="en-US" sz="1200" err="1">
                <a:solidFill>
                  <a:schemeClr val="tx1"/>
                </a:solidFill>
              </a:rPr>
              <a:t>control_rec_seq_num</a:t>
            </a:r>
            <a:r>
              <a:rPr lang="en-US" sz="120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9246669" y="2878460"/>
            <a:ext cx="2356770" cy="1999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call-</a:t>
            </a:r>
            <a:r>
              <a:rPr lang="en-US" sz="1200">
                <a:solidFill>
                  <a:schemeClr val="tx1"/>
                </a:solidFill>
              </a:rPr>
              <a:t>&gt;</a:t>
            </a:r>
            <a:r>
              <a:rPr lang="en-US" sz="1200" err="1">
                <a:solidFill>
                  <a:schemeClr val="tx1"/>
                </a:solidFill>
              </a:rPr>
              <a:t>cnu</a:t>
            </a:r>
            <a:r>
              <a:rPr lang="en-US" sz="1200">
                <a:solidFill>
                  <a:schemeClr val="tx1"/>
                </a:solidFill>
              </a:rPr>
              <a:t> = -1</a:t>
            </a:r>
          </a:p>
        </p:txBody>
      </p:sp>
      <p:cxnSp>
        <p:nvCxnSpPr>
          <p:cNvPr id="32" name="Straight Arrow Connector 31"/>
          <p:cNvCxnSpPr>
            <a:stCxn id="23" idx="2"/>
          </p:cNvCxnSpPr>
          <p:nvPr/>
        </p:nvCxnSpPr>
        <p:spPr>
          <a:xfrm>
            <a:off x="7918862" y="2878709"/>
            <a:ext cx="1327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70039" y="260146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8670039" y="1965887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cxnSp>
        <p:nvCxnSpPr>
          <p:cNvPr id="40" name="Straight Arrow Connector 39"/>
          <p:cNvCxnSpPr>
            <a:stCxn id="21" idx="2"/>
            <a:endCxn id="15" idx="0"/>
          </p:cNvCxnSpPr>
          <p:nvPr/>
        </p:nvCxnSpPr>
        <p:spPr>
          <a:xfrm>
            <a:off x="5237513" y="2559546"/>
            <a:ext cx="1460" cy="22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038162" y="3760942"/>
            <a:ext cx="2394364" cy="228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n</a:t>
            </a:r>
            <a:r>
              <a:rPr lang="en-US" sz="1200" err="1" smtClean="0">
                <a:solidFill>
                  <a:schemeClr val="tx1"/>
                </a:solidFill>
              </a:rPr>
              <a:t>ew_call</a:t>
            </a:r>
            <a:r>
              <a:rPr lang="en-US" sz="1200" smtClean="0">
                <a:solidFill>
                  <a:schemeClr val="tx1"/>
                </a:solidFill>
              </a:rPr>
              <a:t>-&gt;</a:t>
            </a:r>
            <a:r>
              <a:rPr lang="en-US" sz="1200">
                <a:solidFill>
                  <a:schemeClr val="tx1"/>
                </a:solidFill>
              </a:rPr>
              <a:t>state = I</a:t>
            </a:r>
            <a:r>
              <a:rPr lang="en-US" sz="1200" smtClean="0">
                <a:solidFill>
                  <a:schemeClr val="tx1"/>
                </a:solidFill>
              </a:rPr>
              <a:t>CRP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38162" y="4010324"/>
            <a:ext cx="2394364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err="1">
                <a:solidFill>
                  <a:schemeClr val="tx1"/>
                </a:solidFill>
              </a:rPr>
              <a:t>new_outgoing</a:t>
            </a:r>
            <a:r>
              <a:rPr lang="en-US" sz="1200">
                <a:solidFill>
                  <a:schemeClr val="tx1"/>
                </a:solidFill>
              </a:rPr>
              <a:t> (</a:t>
            </a:r>
            <a:r>
              <a:rPr lang="en-US" sz="1200" smtClean="0">
                <a:solidFill>
                  <a:schemeClr val="tx1"/>
                </a:solidFill>
              </a:rPr>
              <a:t>tunnel)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038161" y="4280488"/>
            <a:ext cx="2394365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add_xxx_avp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 smtClean="0">
                <a:solidFill>
                  <a:schemeClr val="tx1"/>
                </a:solidFill>
              </a:rPr>
              <a:t>), ICRP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038161" y="4550652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add_control_hdr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(tunnel, call, 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038160" y="5121657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control_xmit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038162" y="4820816"/>
            <a:ext cx="2394364" cy="26669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call-&gt;</a:t>
            </a:r>
            <a:r>
              <a:rPr lang="en-US" sz="1200" err="1" smtClean="0">
                <a:solidFill>
                  <a:schemeClr val="tx1"/>
                </a:solidFill>
              </a:rPr>
              <a:t>cnu</a:t>
            </a:r>
            <a:r>
              <a:rPr lang="en-US" sz="1200" smtClean="0">
                <a:solidFill>
                  <a:schemeClr val="tx1"/>
                </a:solidFill>
              </a:rPr>
              <a:t> = 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038160" y="5633285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schedule </a:t>
            </a:r>
            <a:r>
              <a:rPr lang="en-US" sz="1200" smtClean="0">
                <a:solidFill>
                  <a:schemeClr val="tx1"/>
                </a:solidFill>
              </a:rPr>
              <a:t>(1s, </a:t>
            </a:r>
            <a:r>
              <a:rPr lang="en-US" sz="1200" err="1">
                <a:solidFill>
                  <a:schemeClr val="tx1"/>
                </a:solidFill>
              </a:rPr>
              <a:t>control_xmit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038160" y="6152831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udp_xmit</a:t>
            </a:r>
            <a:r>
              <a:rPr lang="en-US" sz="1200" smtClean="0">
                <a:solidFill>
                  <a:schemeClr val="tx1"/>
                </a:solidFill>
              </a:rPr>
              <a:t> (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432527" y="4550652"/>
            <a:ext cx="2041076" cy="2459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tunnel-&gt;</a:t>
            </a:r>
            <a:r>
              <a:rPr lang="en-US" sz="1200" err="1">
                <a:solidFill>
                  <a:schemeClr val="tx1"/>
                </a:solidFill>
              </a:rPr>
              <a:t>control_seq_num</a:t>
            </a:r>
            <a:r>
              <a:rPr lang="en-US" sz="1200">
                <a:solidFill>
                  <a:schemeClr val="tx1"/>
                </a:solidFill>
              </a:rPr>
              <a:t>++</a:t>
            </a:r>
          </a:p>
        </p:txBody>
      </p:sp>
      <p:cxnSp>
        <p:nvCxnSpPr>
          <p:cNvPr id="50" name="Straight Arrow Connector 49"/>
          <p:cNvCxnSpPr>
            <a:stCxn id="45" idx="2"/>
            <a:endCxn id="47" idx="0"/>
          </p:cNvCxnSpPr>
          <p:nvPr/>
        </p:nvCxnSpPr>
        <p:spPr>
          <a:xfrm>
            <a:off x="5235344" y="5371039"/>
            <a:ext cx="0" cy="26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2"/>
            <a:endCxn id="48" idx="0"/>
          </p:cNvCxnSpPr>
          <p:nvPr/>
        </p:nvCxnSpPr>
        <p:spPr>
          <a:xfrm>
            <a:off x="5235344" y="5882667"/>
            <a:ext cx="0" cy="27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593206" y="6417528"/>
            <a:ext cx="1284273" cy="2746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s</a:t>
            </a:r>
            <a:r>
              <a:rPr lang="en-US" sz="1200" err="1" smtClean="0">
                <a:solidFill>
                  <a:schemeClr val="tx1"/>
                </a:solidFill>
              </a:rPr>
              <a:t>erver_socket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83828" y="3460597"/>
            <a:ext cx="21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Tunnel-&gt;self-&gt;</a:t>
            </a:r>
            <a:r>
              <a:rPr lang="en-US" sz="1200" err="1" smtClean="0"/>
              <a:t>msgtype</a:t>
            </a:r>
            <a:r>
              <a:rPr lang="en-US" sz="1200" smtClean="0"/>
              <a:t> ==  ICRQ</a:t>
            </a:r>
            <a:endParaRPr lang="en-US" sz="1200"/>
          </a:p>
        </p:txBody>
      </p:sp>
      <p:cxnSp>
        <p:nvCxnSpPr>
          <p:cNvPr id="55" name="Straight Arrow Connector 54"/>
          <p:cNvCxnSpPr>
            <a:stCxn id="18" idx="2"/>
            <a:endCxn id="41" idx="0"/>
          </p:cNvCxnSpPr>
          <p:nvPr/>
        </p:nvCxnSpPr>
        <p:spPr>
          <a:xfrm>
            <a:off x="5234520" y="3454825"/>
            <a:ext cx="824" cy="30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433924" y="1360212"/>
            <a:ext cx="1589809" cy="247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get_call</a:t>
            </a:r>
            <a:r>
              <a:rPr lang="en-US" sz="1200" smtClean="0"/>
              <a:t> (</a:t>
            </a:r>
            <a:r>
              <a:rPr lang="en-US" sz="1200" err="1" smtClean="0"/>
              <a:t>tunnel_id</a:t>
            </a:r>
            <a:r>
              <a:rPr lang="en-US" sz="1200" smtClean="0"/>
              <a:t>, 0)</a:t>
            </a:r>
            <a:endParaRPr lang="en-US" sz="1200"/>
          </a:p>
        </p:txBody>
      </p:sp>
      <p:sp>
        <p:nvSpPr>
          <p:cNvPr id="54" name="Rounded Rectangle 53"/>
          <p:cNvSpPr/>
          <p:nvPr/>
        </p:nvSpPr>
        <p:spPr>
          <a:xfrm>
            <a:off x="2415105" y="2783017"/>
            <a:ext cx="1589809" cy="247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new_call</a:t>
            </a:r>
            <a:r>
              <a:rPr lang="en-US" sz="1200" smtClean="0"/>
              <a:t> (tunnel)</a:t>
            </a:r>
            <a:endParaRPr lang="en-US" sz="1200"/>
          </a:p>
        </p:txBody>
      </p:sp>
      <p:cxnSp>
        <p:nvCxnSpPr>
          <p:cNvPr id="5" name="Straight Arrow Connector 4"/>
          <p:cNvCxnSpPr>
            <a:stCxn id="15" idx="1"/>
            <a:endCxn id="54" idx="3"/>
          </p:cNvCxnSpPr>
          <p:nvPr/>
        </p:nvCxnSpPr>
        <p:spPr>
          <a:xfrm flipH="1" flipV="1">
            <a:off x="4004914" y="2907014"/>
            <a:ext cx="423072" cy="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2567" y="101152"/>
            <a:ext cx="190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“</a:t>
            </a:r>
            <a:r>
              <a:rPr lang="en-US" sz="1200" b="1" err="1" smtClean="0"/>
              <a:t>server_socket</a:t>
            </a:r>
            <a:r>
              <a:rPr lang="en-US" sz="1200" smtClean="0"/>
              <a:t>” is readable</a:t>
            </a:r>
            <a:endParaRPr 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880233" y="552608"/>
            <a:ext cx="1621974" cy="243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</a:t>
            </a:r>
            <a:r>
              <a:rPr lang="en-US" sz="1200" err="1" smtClean="0"/>
              <a:t>etwork_thread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997527" y="791736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ICRP</a:t>
            </a:r>
            <a:endParaRPr lang="en-US" sz="1200"/>
          </a:p>
        </p:txBody>
      </p:sp>
      <p:cxnSp>
        <p:nvCxnSpPr>
          <p:cNvPr id="11" name="Straight Arrow Connector 10"/>
          <p:cNvCxnSpPr>
            <a:stCxn id="6" idx="2"/>
          </p:cNvCxnSpPr>
          <p:nvPr/>
        </p:nvCxnSpPr>
        <p:spPr>
          <a:xfrm>
            <a:off x="1691220" y="796545"/>
            <a:ext cx="4725" cy="28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01535" y="1556523"/>
            <a:ext cx="2779370" cy="25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handle_packet</a:t>
            </a:r>
            <a:r>
              <a:rPr lang="en-US" sz="1200" smtClean="0"/>
              <a:t> (</a:t>
            </a:r>
            <a:r>
              <a:rPr lang="en-US" sz="1200" err="1" smtClean="0"/>
              <a:t>buf</a:t>
            </a:r>
            <a:r>
              <a:rPr lang="en-US" sz="1200" smtClean="0"/>
              <a:t>, tunnel, call)</a:t>
            </a:r>
            <a:endParaRPr lang="en-US" sz="1200"/>
          </a:p>
        </p:txBody>
      </p:sp>
      <p:cxnSp>
        <p:nvCxnSpPr>
          <p:cNvPr id="14" name="Straight Arrow Connector 13"/>
          <p:cNvCxnSpPr>
            <a:stCxn id="39" idx="2"/>
            <a:endCxn id="12" idx="0"/>
          </p:cNvCxnSpPr>
          <p:nvPr/>
        </p:nvCxnSpPr>
        <p:spPr>
          <a:xfrm flipH="1">
            <a:off x="1691220" y="1340573"/>
            <a:ext cx="1276" cy="21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4686" y="2506518"/>
            <a:ext cx="1621974" cy="243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handle_avps</a:t>
            </a:r>
            <a:r>
              <a:rPr lang="en-US" sz="1200"/>
              <a:t>()</a:t>
            </a:r>
          </a:p>
        </p:txBody>
      </p:sp>
      <p:cxnSp>
        <p:nvCxnSpPr>
          <p:cNvPr id="17" name="Straight Arrow Connector 16"/>
          <p:cNvCxnSpPr>
            <a:stCxn id="12" idx="2"/>
            <a:endCxn id="21" idx="0"/>
          </p:cNvCxnSpPr>
          <p:nvPr/>
        </p:nvCxnSpPr>
        <p:spPr>
          <a:xfrm>
            <a:off x="1691220" y="1811125"/>
            <a:ext cx="2993" cy="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68791" y="2958500"/>
            <a:ext cx="2444858" cy="215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control_finish</a:t>
            </a:r>
            <a:r>
              <a:rPr lang="en-US" sz="1200" smtClean="0"/>
              <a:t>(tunnel, call)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5" idx="2"/>
            <a:endCxn id="18" idx="0"/>
          </p:cNvCxnSpPr>
          <p:nvPr/>
        </p:nvCxnSpPr>
        <p:spPr>
          <a:xfrm flipH="1">
            <a:off x="1691220" y="2750455"/>
            <a:ext cx="4453" cy="20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83226" y="2023699"/>
            <a:ext cx="1621974" cy="255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check_control</a:t>
            </a:r>
            <a:r>
              <a:rPr lang="en-US" sz="1200" smtClean="0"/>
              <a:t> ()</a:t>
            </a:r>
            <a:endParaRPr lang="en-US" sz="1200"/>
          </a:p>
        </p:txBody>
      </p:sp>
      <p:sp>
        <p:nvSpPr>
          <p:cNvPr id="23" name="Flowchart: Decision 22"/>
          <p:cNvSpPr/>
          <p:nvPr/>
        </p:nvSpPr>
        <p:spPr>
          <a:xfrm>
            <a:off x="2733798" y="1704536"/>
            <a:ext cx="3283527" cy="8936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pkt</a:t>
            </a:r>
            <a:r>
              <a:rPr lang="en-US" sz="1200" smtClean="0"/>
              <a:t>-&gt;</a:t>
            </a:r>
            <a:r>
              <a:rPr lang="en-US" sz="1200"/>
              <a:t>Ns </a:t>
            </a:r>
            <a:r>
              <a:rPr lang="en-US" sz="1200" smtClean="0"/>
              <a:t>== tunnel-</a:t>
            </a:r>
            <a:r>
              <a:rPr lang="en-US" sz="1200"/>
              <a:t>&gt;</a:t>
            </a:r>
            <a:r>
              <a:rPr lang="en-US" sz="1200" err="1"/>
              <a:t>control_rec_seq_num</a:t>
            </a:r>
            <a:endParaRPr lang="en-US" sz="1200"/>
          </a:p>
        </p:txBody>
      </p:sp>
      <p:cxnSp>
        <p:nvCxnSpPr>
          <p:cNvPr id="25" name="Straight Arrow Connector 24"/>
          <p:cNvCxnSpPr>
            <a:stCxn id="21" idx="3"/>
            <a:endCxn id="23" idx="1"/>
          </p:cNvCxnSpPr>
          <p:nvPr/>
        </p:nvCxnSpPr>
        <p:spPr>
          <a:xfrm>
            <a:off x="2505200" y="2151345"/>
            <a:ext cx="228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5337" y="1580339"/>
            <a:ext cx="1376055" cy="2483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Send 2x </a:t>
            </a:r>
            <a:r>
              <a:rPr lang="en-US" sz="1200" err="1" smtClean="0">
                <a:solidFill>
                  <a:schemeClr val="tx1"/>
                </a:solidFill>
              </a:rPr>
              <a:t>zlb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3" idx="0"/>
          </p:cNvCxnSpPr>
          <p:nvPr/>
        </p:nvCxnSpPr>
        <p:spPr>
          <a:xfrm flipV="1">
            <a:off x="4375562" y="1695609"/>
            <a:ext cx="1327807" cy="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703369" y="2366821"/>
            <a:ext cx="2356770" cy="1999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tunnel-</a:t>
            </a:r>
            <a:r>
              <a:rPr lang="en-US" sz="1200">
                <a:solidFill>
                  <a:schemeClr val="tx1"/>
                </a:solidFill>
              </a:rPr>
              <a:t>&gt;</a:t>
            </a:r>
            <a:r>
              <a:rPr lang="en-US" sz="1200" err="1">
                <a:solidFill>
                  <a:schemeClr val="tx1"/>
                </a:solidFill>
              </a:rPr>
              <a:t>control_rec_seq_num</a:t>
            </a:r>
            <a:r>
              <a:rPr lang="en-US" sz="120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703369" y="2597905"/>
            <a:ext cx="2356770" cy="1999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call-</a:t>
            </a:r>
            <a:r>
              <a:rPr lang="en-US" sz="1200">
                <a:solidFill>
                  <a:schemeClr val="tx1"/>
                </a:solidFill>
              </a:rPr>
              <a:t>&gt;</a:t>
            </a:r>
            <a:r>
              <a:rPr lang="en-US" sz="1200" err="1">
                <a:solidFill>
                  <a:schemeClr val="tx1"/>
                </a:solidFill>
              </a:rPr>
              <a:t>cnu</a:t>
            </a:r>
            <a:r>
              <a:rPr lang="en-US" sz="1200">
                <a:solidFill>
                  <a:schemeClr val="tx1"/>
                </a:solidFill>
              </a:rPr>
              <a:t> = -1</a:t>
            </a:r>
          </a:p>
        </p:txBody>
      </p:sp>
      <p:cxnSp>
        <p:nvCxnSpPr>
          <p:cNvPr id="32" name="Straight Arrow Connector 31"/>
          <p:cNvCxnSpPr>
            <a:stCxn id="23" idx="2"/>
          </p:cNvCxnSpPr>
          <p:nvPr/>
        </p:nvCxnSpPr>
        <p:spPr>
          <a:xfrm>
            <a:off x="4375562" y="2598154"/>
            <a:ext cx="1327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26739" y="2320906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5126739" y="168533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cxnSp>
        <p:nvCxnSpPr>
          <p:cNvPr id="40" name="Straight Arrow Connector 39"/>
          <p:cNvCxnSpPr>
            <a:stCxn id="21" idx="2"/>
            <a:endCxn id="15" idx="0"/>
          </p:cNvCxnSpPr>
          <p:nvPr/>
        </p:nvCxnSpPr>
        <p:spPr>
          <a:xfrm>
            <a:off x="1694213" y="2278991"/>
            <a:ext cx="1460" cy="22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94862" y="3480387"/>
            <a:ext cx="2394364" cy="228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call-&gt;</a:t>
            </a:r>
            <a:r>
              <a:rPr lang="en-US" sz="1200">
                <a:solidFill>
                  <a:schemeClr val="tx1"/>
                </a:solidFill>
              </a:rPr>
              <a:t>state = </a:t>
            </a:r>
            <a:r>
              <a:rPr lang="en-US" sz="1200" smtClean="0">
                <a:solidFill>
                  <a:schemeClr val="tx1"/>
                </a:solidFill>
              </a:rPr>
              <a:t>ICCN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94862" y="3729769"/>
            <a:ext cx="2394364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err="1">
                <a:solidFill>
                  <a:schemeClr val="tx1"/>
                </a:solidFill>
              </a:rPr>
              <a:t>new_outgoing</a:t>
            </a:r>
            <a:r>
              <a:rPr lang="en-US" sz="1200">
                <a:solidFill>
                  <a:schemeClr val="tx1"/>
                </a:solidFill>
              </a:rPr>
              <a:t> (</a:t>
            </a:r>
            <a:r>
              <a:rPr lang="en-US" sz="1200" smtClean="0">
                <a:solidFill>
                  <a:schemeClr val="tx1"/>
                </a:solidFill>
              </a:rPr>
              <a:t>tunnel)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94861" y="3999933"/>
            <a:ext cx="2394365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add_xxx_avp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 smtClean="0">
                <a:solidFill>
                  <a:schemeClr val="tx1"/>
                </a:solidFill>
              </a:rPr>
              <a:t>), ICCN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94861" y="4270097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add_control_hdr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(tunnel, call, 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94860" y="4841102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control_xmit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94862" y="4540261"/>
            <a:ext cx="2394364" cy="26669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call-&gt;</a:t>
            </a:r>
            <a:r>
              <a:rPr lang="en-US" sz="1200" err="1" smtClean="0">
                <a:solidFill>
                  <a:schemeClr val="tx1"/>
                </a:solidFill>
              </a:rPr>
              <a:t>cnu</a:t>
            </a:r>
            <a:r>
              <a:rPr lang="en-US" sz="1200" smtClean="0">
                <a:solidFill>
                  <a:schemeClr val="tx1"/>
                </a:solidFill>
              </a:rPr>
              <a:t> = 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380970" y="4841102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schedule </a:t>
            </a:r>
            <a:r>
              <a:rPr lang="en-US" sz="1200" smtClean="0">
                <a:solidFill>
                  <a:schemeClr val="tx1"/>
                </a:solidFill>
              </a:rPr>
              <a:t>(1s, </a:t>
            </a:r>
            <a:r>
              <a:rPr lang="en-US" sz="1200" err="1">
                <a:solidFill>
                  <a:schemeClr val="tx1"/>
                </a:solidFill>
              </a:rPr>
              <a:t>control_xmit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082606" y="4841102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udp_xmit</a:t>
            </a:r>
            <a:r>
              <a:rPr lang="en-US" sz="1200" smtClean="0">
                <a:solidFill>
                  <a:schemeClr val="tx1"/>
                </a:solidFill>
              </a:rPr>
              <a:t> (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889227" y="4270097"/>
            <a:ext cx="2041076" cy="2459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tunnel-&gt;</a:t>
            </a:r>
            <a:r>
              <a:rPr lang="en-US" sz="1200" err="1">
                <a:solidFill>
                  <a:schemeClr val="tx1"/>
                </a:solidFill>
              </a:rPr>
              <a:t>control_seq_num</a:t>
            </a:r>
            <a:r>
              <a:rPr lang="en-US" sz="1200">
                <a:solidFill>
                  <a:schemeClr val="tx1"/>
                </a:solidFill>
              </a:rPr>
              <a:t>++</a:t>
            </a:r>
          </a:p>
        </p:txBody>
      </p:sp>
      <p:cxnSp>
        <p:nvCxnSpPr>
          <p:cNvPr id="50" name="Straight Arrow Connector 49"/>
          <p:cNvCxnSpPr>
            <a:stCxn id="45" idx="3"/>
            <a:endCxn id="47" idx="1"/>
          </p:cNvCxnSpPr>
          <p:nvPr/>
        </p:nvCxnSpPr>
        <p:spPr>
          <a:xfrm>
            <a:off x="2889227" y="4965793"/>
            <a:ext cx="491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3"/>
            <a:endCxn id="48" idx="1"/>
          </p:cNvCxnSpPr>
          <p:nvPr/>
        </p:nvCxnSpPr>
        <p:spPr>
          <a:xfrm>
            <a:off x="5775337" y="4965793"/>
            <a:ext cx="307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637652" y="5105799"/>
            <a:ext cx="1284273" cy="2746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s</a:t>
            </a:r>
            <a:r>
              <a:rPr lang="en-US" sz="1200" err="1" smtClean="0">
                <a:solidFill>
                  <a:schemeClr val="tx1"/>
                </a:solidFill>
              </a:rPr>
              <a:t>erver_socket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0528" y="3180042"/>
            <a:ext cx="1591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call-&gt;</a:t>
            </a:r>
            <a:r>
              <a:rPr lang="en-US" sz="1200" err="1" smtClean="0"/>
              <a:t>msgtype</a:t>
            </a:r>
            <a:r>
              <a:rPr lang="en-US" sz="1200" smtClean="0"/>
              <a:t> ==  ICRP</a:t>
            </a:r>
            <a:endParaRPr lang="en-US" sz="1200"/>
          </a:p>
        </p:txBody>
      </p:sp>
      <p:cxnSp>
        <p:nvCxnSpPr>
          <p:cNvPr id="55" name="Straight Arrow Connector 54"/>
          <p:cNvCxnSpPr>
            <a:stCxn id="18" idx="2"/>
            <a:endCxn id="41" idx="0"/>
          </p:cNvCxnSpPr>
          <p:nvPr/>
        </p:nvCxnSpPr>
        <p:spPr>
          <a:xfrm>
            <a:off x="1691220" y="3174270"/>
            <a:ext cx="824" cy="30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93195" y="1079657"/>
            <a:ext cx="1998602" cy="260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get_call</a:t>
            </a:r>
            <a:r>
              <a:rPr lang="en-US" sz="1200" smtClean="0"/>
              <a:t> (</a:t>
            </a:r>
            <a:r>
              <a:rPr lang="en-US" sz="1200" err="1" smtClean="0"/>
              <a:t>tunnel_id</a:t>
            </a:r>
            <a:r>
              <a:rPr lang="en-US" sz="1200" smtClean="0"/>
              <a:t>, </a:t>
            </a:r>
            <a:r>
              <a:rPr lang="en-US" sz="1200" err="1" smtClean="0"/>
              <a:t>call_id</a:t>
            </a:r>
            <a:r>
              <a:rPr lang="en-US" sz="1200" smtClean="0"/>
              <a:t>)</a:t>
            </a:r>
            <a:endParaRPr lang="en-US" sz="1200"/>
          </a:p>
        </p:txBody>
      </p:sp>
      <p:sp>
        <p:nvSpPr>
          <p:cNvPr id="56" name="Rounded Rectangle 55"/>
          <p:cNvSpPr/>
          <p:nvPr/>
        </p:nvSpPr>
        <p:spPr>
          <a:xfrm>
            <a:off x="494036" y="5487150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start_pppd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(call)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380972" y="5487150"/>
            <a:ext cx="3586542" cy="43642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rgbClr val="FF00FF"/>
                </a:solidFill>
              </a:rPr>
              <a:t>ppox_fd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= </a:t>
            </a:r>
            <a:endParaRPr lang="en-US" sz="1200" smtClean="0">
              <a:solidFill>
                <a:schemeClr val="tx1"/>
              </a:solidFill>
            </a:endParaRP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socket(AF_PPPOX</a:t>
            </a:r>
            <a:r>
              <a:rPr lang="en-US" sz="1200">
                <a:solidFill>
                  <a:schemeClr val="tx1"/>
                </a:solidFill>
              </a:rPr>
              <a:t>, SOCK_DGRAM, PX_PROTO_OL2TP)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380970" y="5949470"/>
            <a:ext cx="3586543" cy="46774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connect (</a:t>
            </a:r>
            <a:r>
              <a:rPr lang="en-US" sz="1200" err="1" smtClean="0">
                <a:solidFill>
                  <a:srgbClr val="FF00FF"/>
                </a:solidFill>
              </a:rPr>
              <a:t>ppox_fd</a:t>
            </a:r>
            <a:r>
              <a:rPr lang="en-US" sz="1200" smtClean="0">
                <a:solidFill>
                  <a:schemeClr val="tx1"/>
                </a:solidFill>
              </a:rPr>
              <a:t>, (</a:t>
            </a:r>
            <a:r>
              <a:rPr lang="en-US" sz="1200" err="1" smtClean="0">
                <a:solidFill>
                  <a:schemeClr val="tx1"/>
                </a:solidFill>
              </a:rPr>
              <a:t>udp_fd</a:t>
            </a:r>
            <a:r>
              <a:rPr lang="en-US" sz="1200" smtClean="0">
                <a:solidFill>
                  <a:schemeClr val="tx1"/>
                </a:solidFill>
              </a:rPr>
              <a:t>, their </a:t>
            </a:r>
            <a:r>
              <a:rPr lang="en-US" sz="1200" err="1" smtClean="0">
                <a:solidFill>
                  <a:schemeClr val="tx1"/>
                </a:solidFill>
              </a:rPr>
              <a:t>ip</a:t>
            </a:r>
            <a:r>
              <a:rPr lang="en-US" sz="1200" smtClean="0">
                <a:solidFill>
                  <a:schemeClr val="tx1"/>
                </a:solidFill>
              </a:rPr>
              <a:t>/port, our tunnel id/session id, their tunnel id/session id))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921925" y="5540256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e</a:t>
            </a:r>
            <a:r>
              <a:rPr lang="en-US" sz="1200" smtClean="0">
                <a:solidFill>
                  <a:schemeClr val="tx1"/>
                </a:solidFill>
              </a:rPr>
              <a:t>xecute </a:t>
            </a:r>
            <a:r>
              <a:rPr lang="en-US" sz="1200" err="1" smtClean="0">
                <a:solidFill>
                  <a:schemeClr val="tx1"/>
                </a:solidFill>
              </a:rPr>
              <a:t>pppd</a:t>
            </a:r>
            <a:r>
              <a:rPr lang="en-US" sz="1200" smtClean="0">
                <a:solidFill>
                  <a:schemeClr val="tx1"/>
                </a:solidFill>
              </a:rPr>
              <a:t> (</a:t>
            </a:r>
            <a:r>
              <a:rPr lang="en-US" sz="1200" err="1" smtClean="0">
                <a:solidFill>
                  <a:srgbClr val="FF00FF"/>
                </a:solidFill>
              </a:rPr>
              <a:t>ppox_fd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5" idx="2"/>
            <a:endCxn id="56" idx="0"/>
          </p:cNvCxnSpPr>
          <p:nvPr/>
        </p:nvCxnSpPr>
        <p:spPr>
          <a:xfrm flipH="1">
            <a:off x="1691220" y="5090484"/>
            <a:ext cx="824" cy="39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889227" y="5607316"/>
            <a:ext cx="491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9" idx="1"/>
          </p:cNvCxnSpPr>
          <p:nvPr/>
        </p:nvCxnSpPr>
        <p:spPr>
          <a:xfrm>
            <a:off x="6967513" y="5664947"/>
            <a:ext cx="954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823" y="-25136"/>
            <a:ext cx="190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“</a:t>
            </a:r>
            <a:r>
              <a:rPr lang="en-US" sz="1200" b="1" err="1" smtClean="0"/>
              <a:t>server_socket</a:t>
            </a:r>
            <a:r>
              <a:rPr lang="en-US" sz="1200" smtClean="0"/>
              <a:t>” is readable</a:t>
            </a:r>
            <a:endParaRPr 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1129611" y="346395"/>
            <a:ext cx="1621974" cy="243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</a:t>
            </a:r>
            <a:r>
              <a:rPr lang="en-US" sz="1200" err="1" smtClean="0"/>
              <a:t>etwork_thread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246905" y="585523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CCN</a:t>
            </a:r>
            <a:endParaRPr lang="en-US" sz="1200"/>
          </a:p>
        </p:txBody>
      </p:sp>
      <p:sp>
        <p:nvSpPr>
          <p:cNvPr id="9" name="Rounded Rectangle 8"/>
          <p:cNvSpPr/>
          <p:nvPr/>
        </p:nvSpPr>
        <p:spPr>
          <a:xfrm>
            <a:off x="945565" y="872114"/>
            <a:ext cx="2009642" cy="241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get_call</a:t>
            </a:r>
            <a:r>
              <a:rPr lang="en-US" sz="1200" smtClean="0"/>
              <a:t> (</a:t>
            </a:r>
            <a:r>
              <a:rPr lang="en-US" sz="1200" err="1" smtClean="0"/>
              <a:t>tunnel_id</a:t>
            </a:r>
            <a:r>
              <a:rPr lang="en-US" sz="1200" smtClean="0"/>
              <a:t>, </a:t>
            </a:r>
            <a:r>
              <a:rPr lang="en-US" sz="1200" err="1" smtClean="0"/>
              <a:t>call_id</a:t>
            </a:r>
            <a:r>
              <a:rPr lang="en-US" sz="1200" smtClean="0"/>
              <a:t>)</a:t>
            </a:r>
            <a:endParaRPr lang="en-US" sz="1200"/>
          </a:p>
        </p:txBody>
      </p: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>
            <a:off x="1940598" y="590332"/>
            <a:ext cx="9788" cy="28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50913" y="1338313"/>
            <a:ext cx="2779370" cy="25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handle_packet</a:t>
            </a:r>
            <a:r>
              <a:rPr lang="en-US" sz="1200" smtClean="0"/>
              <a:t> (</a:t>
            </a:r>
            <a:r>
              <a:rPr lang="en-US" sz="1200" err="1" smtClean="0"/>
              <a:t>buf</a:t>
            </a:r>
            <a:r>
              <a:rPr lang="en-US" sz="1200" smtClean="0"/>
              <a:t>, tunnel, call)</a:t>
            </a:r>
            <a:endParaRPr lang="en-US" sz="1200"/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1934933" y="1131877"/>
            <a:ext cx="5665" cy="20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34064" y="2288308"/>
            <a:ext cx="1621974" cy="243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handle_avps</a:t>
            </a:r>
            <a:r>
              <a:rPr lang="en-US" sz="1200"/>
              <a:t>()</a:t>
            </a:r>
          </a:p>
        </p:txBody>
      </p:sp>
      <p:cxnSp>
        <p:nvCxnSpPr>
          <p:cNvPr id="17" name="Straight Arrow Connector 16"/>
          <p:cNvCxnSpPr>
            <a:stCxn id="12" idx="2"/>
            <a:endCxn id="21" idx="0"/>
          </p:cNvCxnSpPr>
          <p:nvPr/>
        </p:nvCxnSpPr>
        <p:spPr>
          <a:xfrm>
            <a:off x="1940598" y="1592915"/>
            <a:ext cx="2993" cy="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18169" y="2740290"/>
            <a:ext cx="2444858" cy="215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control_finish</a:t>
            </a:r>
            <a:r>
              <a:rPr lang="en-US" sz="1200" smtClean="0"/>
              <a:t>(tunnel, call)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5" idx="2"/>
            <a:endCxn id="18" idx="0"/>
          </p:cNvCxnSpPr>
          <p:nvPr/>
        </p:nvCxnSpPr>
        <p:spPr>
          <a:xfrm flipH="1">
            <a:off x="1940598" y="2532245"/>
            <a:ext cx="4453" cy="20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132604" y="1805489"/>
            <a:ext cx="1621974" cy="255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check_control</a:t>
            </a:r>
            <a:r>
              <a:rPr lang="en-US" sz="1200" smtClean="0"/>
              <a:t> ()</a:t>
            </a:r>
            <a:endParaRPr lang="en-US" sz="1200"/>
          </a:p>
        </p:txBody>
      </p:sp>
      <p:sp>
        <p:nvSpPr>
          <p:cNvPr id="23" name="Flowchart: Decision 22"/>
          <p:cNvSpPr/>
          <p:nvPr/>
        </p:nvSpPr>
        <p:spPr>
          <a:xfrm>
            <a:off x="2983176" y="1486326"/>
            <a:ext cx="3283527" cy="8936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pkt</a:t>
            </a:r>
            <a:r>
              <a:rPr lang="en-US" sz="1200" smtClean="0"/>
              <a:t>-&gt;</a:t>
            </a:r>
            <a:r>
              <a:rPr lang="en-US" sz="1200"/>
              <a:t>Ns </a:t>
            </a:r>
            <a:r>
              <a:rPr lang="en-US" sz="1200" smtClean="0"/>
              <a:t>== tunnel-</a:t>
            </a:r>
            <a:r>
              <a:rPr lang="en-US" sz="1200"/>
              <a:t>&gt;</a:t>
            </a:r>
            <a:r>
              <a:rPr lang="en-US" sz="1200" err="1"/>
              <a:t>control_rec_seq_num</a:t>
            </a:r>
            <a:endParaRPr lang="en-US" sz="1200"/>
          </a:p>
        </p:txBody>
      </p:sp>
      <p:cxnSp>
        <p:nvCxnSpPr>
          <p:cNvPr id="25" name="Straight Arrow Connector 24"/>
          <p:cNvCxnSpPr>
            <a:stCxn id="21" idx="3"/>
            <a:endCxn id="23" idx="1"/>
          </p:cNvCxnSpPr>
          <p:nvPr/>
        </p:nvCxnSpPr>
        <p:spPr>
          <a:xfrm>
            <a:off x="2754578" y="1933135"/>
            <a:ext cx="228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024715" y="1362129"/>
            <a:ext cx="1376055" cy="2483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Send 2x </a:t>
            </a:r>
            <a:r>
              <a:rPr lang="en-US" sz="1200" err="1" smtClean="0">
                <a:solidFill>
                  <a:schemeClr val="tx1"/>
                </a:solidFill>
              </a:rPr>
              <a:t>zlb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3" idx="0"/>
          </p:cNvCxnSpPr>
          <p:nvPr/>
        </p:nvCxnSpPr>
        <p:spPr>
          <a:xfrm flipV="1">
            <a:off x="4624940" y="1477399"/>
            <a:ext cx="1327807" cy="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952747" y="2148611"/>
            <a:ext cx="2356770" cy="1999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tunnel-</a:t>
            </a:r>
            <a:r>
              <a:rPr lang="en-US" sz="1200">
                <a:solidFill>
                  <a:schemeClr val="tx1"/>
                </a:solidFill>
              </a:rPr>
              <a:t>&gt;</a:t>
            </a:r>
            <a:r>
              <a:rPr lang="en-US" sz="1200" err="1">
                <a:solidFill>
                  <a:schemeClr val="tx1"/>
                </a:solidFill>
              </a:rPr>
              <a:t>control_rec_seq_num</a:t>
            </a:r>
            <a:r>
              <a:rPr lang="en-US" sz="120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952747" y="2379695"/>
            <a:ext cx="2356770" cy="1999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call-</a:t>
            </a:r>
            <a:r>
              <a:rPr lang="en-US" sz="1200">
                <a:solidFill>
                  <a:schemeClr val="tx1"/>
                </a:solidFill>
              </a:rPr>
              <a:t>&gt;</a:t>
            </a:r>
            <a:r>
              <a:rPr lang="en-US" sz="1200" err="1">
                <a:solidFill>
                  <a:schemeClr val="tx1"/>
                </a:solidFill>
              </a:rPr>
              <a:t>cnu</a:t>
            </a:r>
            <a:r>
              <a:rPr lang="en-US" sz="1200">
                <a:solidFill>
                  <a:schemeClr val="tx1"/>
                </a:solidFill>
              </a:rPr>
              <a:t> = -1</a:t>
            </a:r>
          </a:p>
        </p:txBody>
      </p:sp>
      <p:cxnSp>
        <p:nvCxnSpPr>
          <p:cNvPr id="32" name="Straight Arrow Connector 31"/>
          <p:cNvCxnSpPr>
            <a:stCxn id="23" idx="2"/>
          </p:cNvCxnSpPr>
          <p:nvPr/>
        </p:nvCxnSpPr>
        <p:spPr>
          <a:xfrm>
            <a:off x="4624940" y="2379944"/>
            <a:ext cx="1327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76117" y="2102696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5376117" y="146712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cxnSp>
        <p:nvCxnSpPr>
          <p:cNvPr id="40" name="Straight Arrow Connector 39"/>
          <p:cNvCxnSpPr>
            <a:stCxn id="21" idx="2"/>
            <a:endCxn id="15" idx="0"/>
          </p:cNvCxnSpPr>
          <p:nvPr/>
        </p:nvCxnSpPr>
        <p:spPr>
          <a:xfrm>
            <a:off x="1943591" y="2060781"/>
            <a:ext cx="1460" cy="22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44240" y="3262177"/>
            <a:ext cx="2394364" cy="228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call-&gt;</a:t>
            </a:r>
            <a:r>
              <a:rPr lang="en-US" sz="1200">
                <a:solidFill>
                  <a:schemeClr val="tx1"/>
                </a:solidFill>
              </a:rPr>
              <a:t>state = I</a:t>
            </a:r>
            <a:r>
              <a:rPr lang="en-US" sz="1200" smtClean="0">
                <a:solidFill>
                  <a:schemeClr val="tx1"/>
                </a:solidFill>
              </a:rPr>
              <a:t>CCN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9906" y="2961832"/>
            <a:ext cx="1574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</a:t>
            </a:r>
            <a:r>
              <a:rPr lang="en-US" sz="1200" smtClean="0"/>
              <a:t>all-&gt;</a:t>
            </a:r>
            <a:r>
              <a:rPr lang="en-US" sz="1200" err="1" smtClean="0"/>
              <a:t>msgtype</a:t>
            </a:r>
            <a:r>
              <a:rPr lang="en-US" sz="1200" smtClean="0"/>
              <a:t> == ICCN</a:t>
            </a:r>
            <a:endParaRPr lang="en-US" sz="1200"/>
          </a:p>
        </p:txBody>
      </p:sp>
      <p:cxnSp>
        <p:nvCxnSpPr>
          <p:cNvPr id="55" name="Straight Arrow Connector 54"/>
          <p:cNvCxnSpPr>
            <a:stCxn id="18" idx="2"/>
            <a:endCxn id="41" idx="0"/>
          </p:cNvCxnSpPr>
          <p:nvPr/>
        </p:nvCxnSpPr>
        <p:spPr>
          <a:xfrm>
            <a:off x="1940598" y="2956060"/>
            <a:ext cx="824" cy="30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2"/>
          </p:cNvCxnSpPr>
          <p:nvPr/>
        </p:nvCxnSpPr>
        <p:spPr>
          <a:xfrm flipH="1">
            <a:off x="1934933" y="3490777"/>
            <a:ext cx="6489" cy="27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768660" y="3796894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start_pppd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(call)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55596" y="3796894"/>
            <a:ext cx="3586542" cy="43642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rgbClr val="FF00FF"/>
                </a:solidFill>
              </a:rPr>
              <a:t>ppox_fd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= </a:t>
            </a:r>
            <a:endParaRPr lang="en-US" sz="1200" smtClean="0">
              <a:solidFill>
                <a:schemeClr val="tx1"/>
              </a:solidFill>
            </a:endParaRP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socket(AF_PPPOX</a:t>
            </a:r>
            <a:r>
              <a:rPr lang="en-US" sz="1200">
                <a:solidFill>
                  <a:schemeClr val="tx1"/>
                </a:solidFill>
              </a:rPr>
              <a:t>, SOCK_DGRAM, PX_PROTO_OL2TP)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655594" y="4259214"/>
            <a:ext cx="3586543" cy="46774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connect (</a:t>
            </a:r>
            <a:r>
              <a:rPr lang="en-US" sz="1200" err="1" smtClean="0">
                <a:solidFill>
                  <a:srgbClr val="FF00FF"/>
                </a:solidFill>
              </a:rPr>
              <a:t>ppox_fd</a:t>
            </a:r>
            <a:r>
              <a:rPr lang="en-US" sz="1200" smtClean="0">
                <a:solidFill>
                  <a:schemeClr val="tx1"/>
                </a:solidFill>
              </a:rPr>
              <a:t>, (</a:t>
            </a:r>
            <a:r>
              <a:rPr lang="en-US" sz="1200" err="1" smtClean="0">
                <a:solidFill>
                  <a:schemeClr val="tx1"/>
                </a:solidFill>
              </a:rPr>
              <a:t>udp_fd</a:t>
            </a:r>
            <a:r>
              <a:rPr lang="en-US" sz="1200" smtClean="0">
                <a:solidFill>
                  <a:schemeClr val="tx1"/>
                </a:solidFill>
              </a:rPr>
              <a:t>, their </a:t>
            </a:r>
            <a:r>
              <a:rPr lang="en-US" sz="1200" err="1" smtClean="0">
                <a:solidFill>
                  <a:schemeClr val="tx1"/>
                </a:solidFill>
              </a:rPr>
              <a:t>ip</a:t>
            </a:r>
            <a:r>
              <a:rPr lang="en-US" sz="1200" smtClean="0">
                <a:solidFill>
                  <a:schemeClr val="tx1"/>
                </a:solidFill>
              </a:rPr>
              <a:t>/port, our tunnel id/session id, their tunnel id/session id))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8196549" y="3850000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e</a:t>
            </a:r>
            <a:r>
              <a:rPr lang="en-US" sz="1200" smtClean="0">
                <a:solidFill>
                  <a:schemeClr val="tx1"/>
                </a:solidFill>
              </a:rPr>
              <a:t>xecute </a:t>
            </a:r>
            <a:r>
              <a:rPr lang="en-US" sz="1200" err="1" smtClean="0">
                <a:solidFill>
                  <a:schemeClr val="tx1"/>
                </a:solidFill>
              </a:rPr>
              <a:t>pppd</a:t>
            </a:r>
            <a:r>
              <a:rPr lang="en-US" sz="1200" smtClean="0">
                <a:solidFill>
                  <a:schemeClr val="tx1"/>
                </a:solidFill>
              </a:rPr>
              <a:t> (</a:t>
            </a:r>
            <a:r>
              <a:rPr lang="en-US" sz="1200" err="1" smtClean="0">
                <a:solidFill>
                  <a:srgbClr val="FF00FF"/>
                </a:solidFill>
              </a:rPr>
              <a:t>ppox_fd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163851" y="3917060"/>
            <a:ext cx="491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7242137" y="3974691"/>
            <a:ext cx="954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16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823" y="-25136"/>
            <a:ext cx="190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“</a:t>
            </a:r>
            <a:r>
              <a:rPr lang="en-US" sz="1200" b="1" err="1" smtClean="0"/>
              <a:t>server_socket</a:t>
            </a:r>
            <a:r>
              <a:rPr lang="en-US" sz="1200" smtClean="0"/>
              <a:t>” is readable</a:t>
            </a:r>
            <a:endParaRPr 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1129611" y="346395"/>
            <a:ext cx="1621974" cy="243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</a:t>
            </a:r>
            <a:r>
              <a:rPr lang="en-US" sz="1200" err="1" smtClean="0"/>
              <a:t>etwork_thread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246905" y="585523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CDN</a:t>
            </a:r>
            <a:endParaRPr lang="en-US" sz="1200"/>
          </a:p>
        </p:txBody>
      </p:sp>
      <p:sp>
        <p:nvSpPr>
          <p:cNvPr id="9" name="Rounded Rectangle 8"/>
          <p:cNvSpPr/>
          <p:nvPr/>
        </p:nvSpPr>
        <p:spPr>
          <a:xfrm>
            <a:off x="945565" y="872114"/>
            <a:ext cx="2009642" cy="241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get_call</a:t>
            </a:r>
            <a:r>
              <a:rPr lang="en-US" sz="1200" smtClean="0"/>
              <a:t> (</a:t>
            </a:r>
            <a:r>
              <a:rPr lang="en-US" sz="1200" err="1" smtClean="0"/>
              <a:t>tunnel_id</a:t>
            </a:r>
            <a:r>
              <a:rPr lang="en-US" sz="1200" smtClean="0"/>
              <a:t>, </a:t>
            </a:r>
            <a:r>
              <a:rPr lang="en-US" sz="1200" err="1" smtClean="0"/>
              <a:t>call_id</a:t>
            </a:r>
            <a:r>
              <a:rPr lang="en-US" sz="1200" smtClean="0"/>
              <a:t>)</a:t>
            </a:r>
            <a:endParaRPr lang="en-US" sz="1200"/>
          </a:p>
        </p:txBody>
      </p: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>
            <a:off x="1940598" y="590332"/>
            <a:ext cx="9788" cy="28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50913" y="1338313"/>
            <a:ext cx="2779370" cy="25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handle_packet</a:t>
            </a:r>
            <a:r>
              <a:rPr lang="en-US" sz="1200" smtClean="0"/>
              <a:t> (</a:t>
            </a:r>
            <a:r>
              <a:rPr lang="en-US" sz="1200" err="1" smtClean="0"/>
              <a:t>buf</a:t>
            </a:r>
            <a:r>
              <a:rPr lang="en-US" sz="1200" smtClean="0"/>
              <a:t>, tunnel, call)</a:t>
            </a:r>
            <a:endParaRPr lang="en-US" sz="1200"/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1934933" y="1131877"/>
            <a:ext cx="5665" cy="20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34064" y="2288308"/>
            <a:ext cx="1621974" cy="243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handle_avps</a:t>
            </a:r>
            <a:r>
              <a:rPr lang="en-US" sz="1200"/>
              <a:t>()</a:t>
            </a:r>
          </a:p>
        </p:txBody>
      </p:sp>
      <p:cxnSp>
        <p:nvCxnSpPr>
          <p:cNvPr id="17" name="Straight Arrow Connector 16"/>
          <p:cNvCxnSpPr>
            <a:stCxn id="12" idx="2"/>
            <a:endCxn id="21" idx="0"/>
          </p:cNvCxnSpPr>
          <p:nvPr/>
        </p:nvCxnSpPr>
        <p:spPr>
          <a:xfrm>
            <a:off x="1940598" y="1592915"/>
            <a:ext cx="2993" cy="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18169" y="2740290"/>
            <a:ext cx="2444858" cy="215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control_finish</a:t>
            </a:r>
            <a:r>
              <a:rPr lang="en-US" sz="1200" smtClean="0"/>
              <a:t>(tunnel, call)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5" idx="2"/>
            <a:endCxn id="18" idx="0"/>
          </p:cNvCxnSpPr>
          <p:nvPr/>
        </p:nvCxnSpPr>
        <p:spPr>
          <a:xfrm flipH="1">
            <a:off x="1940598" y="2532245"/>
            <a:ext cx="4453" cy="20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132604" y="1805489"/>
            <a:ext cx="1621974" cy="255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check_control</a:t>
            </a:r>
            <a:r>
              <a:rPr lang="en-US" sz="1200" smtClean="0"/>
              <a:t> ()</a:t>
            </a:r>
            <a:endParaRPr lang="en-US" sz="1200"/>
          </a:p>
        </p:txBody>
      </p:sp>
      <p:sp>
        <p:nvSpPr>
          <p:cNvPr id="23" name="Flowchart: Decision 22"/>
          <p:cNvSpPr/>
          <p:nvPr/>
        </p:nvSpPr>
        <p:spPr>
          <a:xfrm>
            <a:off x="2983176" y="1486326"/>
            <a:ext cx="3283527" cy="8936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pkt</a:t>
            </a:r>
            <a:r>
              <a:rPr lang="en-US" sz="1200" smtClean="0"/>
              <a:t>-&gt;</a:t>
            </a:r>
            <a:r>
              <a:rPr lang="en-US" sz="1200"/>
              <a:t>Ns </a:t>
            </a:r>
            <a:r>
              <a:rPr lang="en-US" sz="1200" smtClean="0"/>
              <a:t>== tunnel-</a:t>
            </a:r>
            <a:r>
              <a:rPr lang="en-US" sz="1200"/>
              <a:t>&gt;</a:t>
            </a:r>
            <a:r>
              <a:rPr lang="en-US" sz="1200" err="1"/>
              <a:t>control_rec_seq_num</a:t>
            </a:r>
            <a:endParaRPr lang="en-US" sz="1200"/>
          </a:p>
        </p:txBody>
      </p:sp>
      <p:cxnSp>
        <p:nvCxnSpPr>
          <p:cNvPr id="25" name="Straight Arrow Connector 24"/>
          <p:cNvCxnSpPr>
            <a:stCxn id="21" idx="3"/>
            <a:endCxn id="23" idx="1"/>
          </p:cNvCxnSpPr>
          <p:nvPr/>
        </p:nvCxnSpPr>
        <p:spPr>
          <a:xfrm>
            <a:off x="2754578" y="1933135"/>
            <a:ext cx="228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024715" y="1362129"/>
            <a:ext cx="1376055" cy="2483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Send 2x </a:t>
            </a:r>
            <a:r>
              <a:rPr lang="en-US" sz="1200" err="1" smtClean="0">
                <a:solidFill>
                  <a:schemeClr val="tx1"/>
                </a:solidFill>
              </a:rPr>
              <a:t>zlb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3" idx="0"/>
          </p:cNvCxnSpPr>
          <p:nvPr/>
        </p:nvCxnSpPr>
        <p:spPr>
          <a:xfrm flipV="1">
            <a:off x="4624940" y="1477399"/>
            <a:ext cx="1327807" cy="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952747" y="2148611"/>
            <a:ext cx="2356770" cy="1999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tunnel-</a:t>
            </a:r>
            <a:r>
              <a:rPr lang="en-US" sz="1200">
                <a:solidFill>
                  <a:schemeClr val="tx1"/>
                </a:solidFill>
              </a:rPr>
              <a:t>&gt;</a:t>
            </a:r>
            <a:r>
              <a:rPr lang="en-US" sz="1200" err="1">
                <a:solidFill>
                  <a:schemeClr val="tx1"/>
                </a:solidFill>
              </a:rPr>
              <a:t>control_rec_seq_num</a:t>
            </a:r>
            <a:r>
              <a:rPr lang="en-US" sz="120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952747" y="2379695"/>
            <a:ext cx="2356770" cy="1999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call-</a:t>
            </a:r>
            <a:r>
              <a:rPr lang="en-US" sz="1200">
                <a:solidFill>
                  <a:schemeClr val="tx1"/>
                </a:solidFill>
              </a:rPr>
              <a:t>&gt;</a:t>
            </a:r>
            <a:r>
              <a:rPr lang="en-US" sz="1200" err="1">
                <a:solidFill>
                  <a:schemeClr val="tx1"/>
                </a:solidFill>
              </a:rPr>
              <a:t>cnu</a:t>
            </a:r>
            <a:r>
              <a:rPr lang="en-US" sz="1200">
                <a:solidFill>
                  <a:schemeClr val="tx1"/>
                </a:solidFill>
              </a:rPr>
              <a:t> = -1</a:t>
            </a:r>
          </a:p>
        </p:txBody>
      </p:sp>
      <p:cxnSp>
        <p:nvCxnSpPr>
          <p:cNvPr id="32" name="Straight Arrow Connector 31"/>
          <p:cNvCxnSpPr>
            <a:stCxn id="23" idx="2"/>
          </p:cNvCxnSpPr>
          <p:nvPr/>
        </p:nvCxnSpPr>
        <p:spPr>
          <a:xfrm>
            <a:off x="4624940" y="2379944"/>
            <a:ext cx="1327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76117" y="2102696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5376117" y="146712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cxnSp>
        <p:nvCxnSpPr>
          <p:cNvPr id="40" name="Straight Arrow Connector 39"/>
          <p:cNvCxnSpPr>
            <a:stCxn id="21" idx="2"/>
            <a:endCxn id="15" idx="0"/>
          </p:cNvCxnSpPr>
          <p:nvPr/>
        </p:nvCxnSpPr>
        <p:spPr>
          <a:xfrm>
            <a:off x="1943591" y="2060781"/>
            <a:ext cx="1460" cy="22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44240" y="3262176"/>
            <a:ext cx="2394364" cy="417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call-&gt;</a:t>
            </a:r>
            <a:r>
              <a:rPr lang="en-US" sz="1200" err="1" smtClean="0">
                <a:solidFill>
                  <a:schemeClr val="tx1"/>
                </a:solidFill>
              </a:rPr>
              <a:t>needclose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= </a:t>
            </a:r>
            <a:r>
              <a:rPr lang="en-US" sz="120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Call-&gt;closing = -1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9906" y="2961832"/>
            <a:ext cx="1548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</a:t>
            </a:r>
            <a:r>
              <a:rPr lang="en-US" sz="1200" smtClean="0"/>
              <a:t>all-&gt;</a:t>
            </a:r>
            <a:r>
              <a:rPr lang="en-US" sz="1200" err="1" smtClean="0"/>
              <a:t>msgtype</a:t>
            </a:r>
            <a:r>
              <a:rPr lang="en-US" sz="1200" smtClean="0"/>
              <a:t> == CDN</a:t>
            </a:r>
            <a:endParaRPr lang="en-US" sz="1200"/>
          </a:p>
        </p:txBody>
      </p:sp>
      <p:cxnSp>
        <p:nvCxnSpPr>
          <p:cNvPr id="55" name="Straight Arrow Connector 54"/>
          <p:cNvCxnSpPr>
            <a:stCxn id="18" idx="2"/>
            <a:endCxn id="41" idx="0"/>
          </p:cNvCxnSpPr>
          <p:nvPr/>
        </p:nvCxnSpPr>
        <p:spPr>
          <a:xfrm>
            <a:off x="1940598" y="2956060"/>
            <a:ext cx="824" cy="30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3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823" y="-25136"/>
            <a:ext cx="190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“</a:t>
            </a:r>
            <a:r>
              <a:rPr lang="en-US" sz="1200" b="1" err="1" smtClean="0"/>
              <a:t>server_socket</a:t>
            </a:r>
            <a:r>
              <a:rPr lang="en-US" sz="1200" smtClean="0"/>
              <a:t>” is readable</a:t>
            </a:r>
            <a:endParaRPr 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1129611" y="346395"/>
            <a:ext cx="1621974" cy="243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</a:t>
            </a:r>
            <a:r>
              <a:rPr lang="en-US" sz="1200" err="1" smtClean="0"/>
              <a:t>etwork_thread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246905" y="585523"/>
            <a:ext cx="729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StopCCN</a:t>
            </a:r>
            <a:endParaRPr lang="en-US" sz="1200"/>
          </a:p>
        </p:txBody>
      </p:sp>
      <p:sp>
        <p:nvSpPr>
          <p:cNvPr id="9" name="Rounded Rectangle 8"/>
          <p:cNvSpPr/>
          <p:nvPr/>
        </p:nvSpPr>
        <p:spPr>
          <a:xfrm>
            <a:off x="945565" y="872114"/>
            <a:ext cx="2009642" cy="241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get_call</a:t>
            </a:r>
            <a:r>
              <a:rPr lang="en-US" sz="1200" smtClean="0"/>
              <a:t> (</a:t>
            </a:r>
            <a:r>
              <a:rPr lang="en-US" sz="1200" err="1" smtClean="0"/>
              <a:t>tunnel_id</a:t>
            </a:r>
            <a:r>
              <a:rPr lang="en-US" sz="1200" smtClean="0"/>
              <a:t>, 0)</a:t>
            </a:r>
            <a:endParaRPr lang="en-US" sz="1200"/>
          </a:p>
        </p:txBody>
      </p: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>
            <a:off x="1940598" y="590332"/>
            <a:ext cx="9788" cy="28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50913" y="1338313"/>
            <a:ext cx="2779370" cy="25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handle_packet</a:t>
            </a:r>
            <a:r>
              <a:rPr lang="en-US" sz="1200" smtClean="0"/>
              <a:t> (</a:t>
            </a:r>
            <a:r>
              <a:rPr lang="en-US" sz="1200" err="1" smtClean="0"/>
              <a:t>buf</a:t>
            </a:r>
            <a:r>
              <a:rPr lang="en-US" sz="1200" smtClean="0"/>
              <a:t>, tunnel, tunnel-&gt;self)</a:t>
            </a:r>
            <a:endParaRPr lang="en-US" sz="1200"/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1934933" y="1131877"/>
            <a:ext cx="5665" cy="20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34064" y="2288308"/>
            <a:ext cx="1621974" cy="243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handle_avps</a:t>
            </a:r>
            <a:r>
              <a:rPr lang="en-US" sz="1200"/>
              <a:t>()</a:t>
            </a:r>
          </a:p>
        </p:txBody>
      </p:sp>
      <p:cxnSp>
        <p:nvCxnSpPr>
          <p:cNvPr id="17" name="Straight Arrow Connector 16"/>
          <p:cNvCxnSpPr>
            <a:stCxn id="12" idx="2"/>
            <a:endCxn id="21" idx="0"/>
          </p:cNvCxnSpPr>
          <p:nvPr/>
        </p:nvCxnSpPr>
        <p:spPr>
          <a:xfrm>
            <a:off x="1940598" y="1592915"/>
            <a:ext cx="2993" cy="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18169" y="2740290"/>
            <a:ext cx="2444858" cy="215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control_finish</a:t>
            </a:r>
            <a:r>
              <a:rPr lang="en-US" sz="1200" smtClean="0"/>
              <a:t>(tunnel, tunnel-&gt;self)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5" idx="2"/>
            <a:endCxn id="18" idx="0"/>
          </p:cNvCxnSpPr>
          <p:nvPr/>
        </p:nvCxnSpPr>
        <p:spPr>
          <a:xfrm flipH="1">
            <a:off x="1940598" y="2532245"/>
            <a:ext cx="4453" cy="20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132604" y="1805489"/>
            <a:ext cx="1621974" cy="255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check_control</a:t>
            </a:r>
            <a:r>
              <a:rPr lang="en-US" sz="1200" smtClean="0"/>
              <a:t> ()</a:t>
            </a:r>
            <a:endParaRPr lang="en-US" sz="1200"/>
          </a:p>
        </p:txBody>
      </p:sp>
      <p:sp>
        <p:nvSpPr>
          <p:cNvPr id="23" name="Flowchart: Decision 22"/>
          <p:cNvSpPr/>
          <p:nvPr/>
        </p:nvSpPr>
        <p:spPr>
          <a:xfrm>
            <a:off x="2983176" y="1486326"/>
            <a:ext cx="3283527" cy="8936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pkt</a:t>
            </a:r>
            <a:r>
              <a:rPr lang="en-US" sz="1200" smtClean="0"/>
              <a:t>-&gt;</a:t>
            </a:r>
            <a:r>
              <a:rPr lang="en-US" sz="1200"/>
              <a:t>Ns </a:t>
            </a:r>
            <a:r>
              <a:rPr lang="en-US" sz="1200" smtClean="0"/>
              <a:t>== tunnel-</a:t>
            </a:r>
            <a:r>
              <a:rPr lang="en-US" sz="1200"/>
              <a:t>&gt;</a:t>
            </a:r>
            <a:r>
              <a:rPr lang="en-US" sz="1200" err="1"/>
              <a:t>control_rec_seq_num</a:t>
            </a:r>
            <a:endParaRPr lang="en-US" sz="1200"/>
          </a:p>
        </p:txBody>
      </p:sp>
      <p:cxnSp>
        <p:nvCxnSpPr>
          <p:cNvPr id="25" name="Straight Arrow Connector 24"/>
          <p:cNvCxnSpPr>
            <a:stCxn id="21" idx="3"/>
            <a:endCxn id="23" idx="1"/>
          </p:cNvCxnSpPr>
          <p:nvPr/>
        </p:nvCxnSpPr>
        <p:spPr>
          <a:xfrm>
            <a:off x="2754578" y="1933135"/>
            <a:ext cx="228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024715" y="1362129"/>
            <a:ext cx="1376055" cy="2483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Send 2x </a:t>
            </a:r>
            <a:r>
              <a:rPr lang="en-US" sz="1200" err="1" smtClean="0">
                <a:solidFill>
                  <a:schemeClr val="tx1"/>
                </a:solidFill>
              </a:rPr>
              <a:t>zlb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3" idx="0"/>
          </p:cNvCxnSpPr>
          <p:nvPr/>
        </p:nvCxnSpPr>
        <p:spPr>
          <a:xfrm flipV="1">
            <a:off x="4624940" y="1477399"/>
            <a:ext cx="1327807" cy="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952747" y="2148611"/>
            <a:ext cx="2356770" cy="1999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tunnel-</a:t>
            </a:r>
            <a:r>
              <a:rPr lang="en-US" sz="1200">
                <a:solidFill>
                  <a:schemeClr val="tx1"/>
                </a:solidFill>
              </a:rPr>
              <a:t>&gt;</a:t>
            </a:r>
            <a:r>
              <a:rPr lang="en-US" sz="1200" err="1">
                <a:solidFill>
                  <a:schemeClr val="tx1"/>
                </a:solidFill>
              </a:rPr>
              <a:t>control_rec_seq_num</a:t>
            </a:r>
            <a:r>
              <a:rPr lang="en-US" sz="120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952747" y="2379695"/>
            <a:ext cx="2356770" cy="1999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call-</a:t>
            </a:r>
            <a:r>
              <a:rPr lang="en-US" sz="1200">
                <a:solidFill>
                  <a:schemeClr val="tx1"/>
                </a:solidFill>
              </a:rPr>
              <a:t>&gt;</a:t>
            </a:r>
            <a:r>
              <a:rPr lang="en-US" sz="1200" err="1">
                <a:solidFill>
                  <a:schemeClr val="tx1"/>
                </a:solidFill>
              </a:rPr>
              <a:t>cnu</a:t>
            </a:r>
            <a:r>
              <a:rPr lang="en-US" sz="1200">
                <a:solidFill>
                  <a:schemeClr val="tx1"/>
                </a:solidFill>
              </a:rPr>
              <a:t> = -1</a:t>
            </a:r>
          </a:p>
        </p:txBody>
      </p:sp>
      <p:cxnSp>
        <p:nvCxnSpPr>
          <p:cNvPr id="32" name="Straight Arrow Connector 31"/>
          <p:cNvCxnSpPr>
            <a:stCxn id="23" idx="2"/>
          </p:cNvCxnSpPr>
          <p:nvPr/>
        </p:nvCxnSpPr>
        <p:spPr>
          <a:xfrm>
            <a:off x="4624940" y="2379944"/>
            <a:ext cx="1327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76117" y="2102696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5376117" y="146712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cxnSp>
        <p:nvCxnSpPr>
          <p:cNvPr id="40" name="Straight Arrow Connector 39"/>
          <p:cNvCxnSpPr>
            <a:stCxn id="21" idx="2"/>
            <a:endCxn id="15" idx="0"/>
          </p:cNvCxnSpPr>
          <p:nvPr/>
        </p:nvCxnSpPr>
        <p:spPr>
          <a:xfrm>
            <a:off x="1943591" y="2060781"/>
            <a:ext cx="1460" cy="22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44240" y="3262176"/>
            <a:ext cx="2394364" cy="417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call-&gt;</a:t>
            </a:r>
            <a:r>
              <a:rPr lang="en-US" sz="1200" err="1" smtClean="0">
                <a:solidFill>
                  <a:schemeClr val="tx1"/>
                </a:solidFill>
              </a:rPr>
              <a:t>needclose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= </a:t>
            </a:r>
            <a:r>
              <a:rPr lang="en-US" sz="120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Call-&gt;closing = -1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9906" y="2961832"/>
            <a:ext cx="1817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</a:t>
            </a:r>
            <a:r>
              <a:rPr lang="en-US" sz="1200" smtClean="0"/>
              <a:t>all-&gt;</a:t>
            </a:r>
            <a:r>
              <a:rPr lang="en-US" sz="1200" err="1" smtClean="0"/>
              <a:t>msgtype</a:t>
            </a:r>
            <a:r>
              <a:rPr lang="en-US" sz="1200" smtClean="0"/>
              <a:t> == </a:t>
            </a:r>
            <a:r>
              <a:rPr lang="en-US" sz="1200" err="1" smtClean="0"/>
              <a:t>StopCCN</a:t>
            </a:r>
            <a:endParaRPr lang="en-US" sz="1200"/>
          </a:p>
        </p:txBody>
      </p:sp>
      <p:cxnSp>
        <p:nvCxnSpPr>
          <p:cNvPr id="55" name="Straight Arrow Connector 54"/>
          <p:cNvCxnSpPr>
            <a:stCxn id="18" idx="2"/>
            <a:endCxn id="41" idx="0"/>
          </p:cNvCxnSpPr>
          <p:nvPr/>
        </p:nvCxnSpPr>
        <p:spPr>
          <a:xfrm>
            <a:off x="1940598" y="2956060"/>
            <a:ext cx="824" cy="30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3484" y="415637"/>
            <a:ext cx="924791" cy="207818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Original tuple</a:t>
            </a:r>
            <a:endParaRPr lang="en-US" sz="1000"/>
          </a:p>
        </p:txBody>
      </p:sp>
      <p:sp>
        <p:nvSpPr>
          <p:cNvPr id="5" name="Rectangle 4"/>
          <p:cNvSpPr/>
          <p:nvPr/>
        </p:nvSpPr>
        <p:spPr>
          <a:xfrm>
            <a:off x="3498275" y="415637"/>
            <a:ext cx="2670463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(UDP, 192.168.1.112,  3.3.3.3,  10001, 50000)</a:t>
            </a:r>
            <a:endParaRPr lang="en-US" sz="1000"/>
          </a:p>
        </p:txBody>
      </p:sp>
      <p:sp>
        <p:nvSpPr>
          <p:cNvPr id="6" name="Rectangle 5"/>
          <p:cNvSpPr/>
          <p:nvPr/>
        </p:nvSpPr>
        <p:spPr>
          <a:xfrm>
            <a:off x="2573484" y="644237"/>
            <a:ext cx="924791" cy="207818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Reply tuple</a:t>
            </a:r>
            <a:endParaRPr lang="en-US" sz="1000"/>
          </a:p>
        </p:txBody>
      </p:sp>
      <p:sp>
        <p:nvSpPr>
          <p:cNvPr id="7" name="Rectangle 6"/>
          <p:cNvSpPr/>
          <p:nvPr/>
        </p:nvSpPr>
        <p:spPr>
          <a:xfrm>
            <a:off x="3498275" y="644237"/>
            <a:ext cx="2670463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(UDP, 3.3.3.3,  192.168.0.2,  50000, 10001)</a:t>
            </a:r>
            <a:endParaRPr lang="en-US" sz="1000"/>
          </a:p>
        </p:txBody>
      </p:sp>
      <p:sp>
        <p:nvSpPr>
          <p:cNvPr id="8" name="Rectangle 7"/>
          <p:cNvSpPr/>
          <p:nvPr/>
        </p:nvSpPr>
        <p:spPr>
          <a:xfrm>
            <a:off x="7232072" y="415637"/>
            <a:ext cx="924791" cy="207818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Original tuple</a:t>
            </a:r>
            <a:endParaRPr lang="en-US" sz="1000"/>
          </a:p>
        </p:txBody>
      </p:sp>
      <p:sp>
        <p:nvSpPr>
          <p:cNvPr id="9" name="Rectangle 8"/>
          <p:cNvSpPr/>
          <p:nvPr/>
        </p:nvSpPr>
        <p:spPr>
          <a:xfrm>
            <a:off x="8156863" y="415637"/>
            <a:ext cx="2670463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(UDP, 192.168.1.117,  3.3.3.3,  10001, 50000)</a:t>
            </a:r>
            <a:endParaRPr lang="en-US" sz="1000"/>
          </a:p>
        </p:txBody>
      </p:sp>
      <p:sp>
        <p:nvSpPr>
          <p:cNvPr id="10" name="Rectangle 9"/>
          <p:cNvSpPr/>
          <p:nvPr/>
        </p:nvSpPr>
        <p:spPr>
          <a:xfrm>
            <a:off x="7232072" y="644237"/>
            <a:ext cx="924791" cy="207818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Reply tuple</a:t>
            </a:r>
            <a:endParaRPr lang="en-US" sz="1000"/>
          </a:p>
        </p:txBody>
      </p:sp>
      <p:sp>
        <p:nvSpPr>
          <p:cNvPr id="11" name="Rectangle 10"/>
          <p:cNvSpPr/>
          <p:nvPr/>
        </p:nvSpPr>
        <p:spPr>
          <a:xfrm>
            <a:off x="8156863" y="644237"/>
            <a:ext cx="2670463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(UDP, 3.3.3.3,  192.168.0.2,  50000, 10001)</a:t>
            </a:r>
            <a:endParaRPr lang="en-US" sz="1000"/>
          </a:p>
        </p:txBody>
      </p:sp>
      <p:sp>
        <p:nvSpPr>
          <p:cNvPr id="12" name="Rounded Rectangle 11"/>
          <p:cNvSpPr/>
          <p:nvPr/>
        </p:nvSpPr>
        <p:spPr>
          <a:xfrm>
            <a:off x="6109855" y="2423677"/>
            <a:ext cx="1184563" cy="2182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</a:t>
            </a:r>
            <a:r>
              <a:rPr lang="en-US" sz="1000" smtClean="0"/>
              <a:t>et-&gt;</a:t>
            </a:r>
            <a:r>
              <a:rPr lang="en-US" sz="1000" err="1" smtClean="0"/>
              <a:t>ct.hash</a:t>
            </a:r>
            <a:r>
              <a:rPr lang="en-US" sz="1000" smtClean="0"/>
              <a:t>[x]</a:t>
            </a:r>
            <a:endParaRPr lang="en-US" sz="1000"/>
          </a:p>
        </p:txBody>
      </p:sp>
      <p:sp>
        <p:nvSpPr>
          <p:cNvPr id="13" name="Rectangle 12"/>
          <p:cNvSpPr/>
          <p:nvPr/>
        </p:nvSpPr>
        <p:spPr>
          <a:xfrm>
            <a:off x="6404263" y="2997779"/>
            <a:ext cx="595744" cy="2130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tuple</a:t>
            </a:r>
            <a:endParaRPr lang="en-US" sz="1000"/>
          </a:p>
        </p:txBody>
      </p:sp>
      <p:sp>
        <p:nvSpPr>
          <p:cNvPr id="14" name="Rectangle 13"/>
          <p:cNvSpPr/>
          <p:nvPr/>
        </p:nvSpPr>
        <p:spPr>
          <a:xfrm>
            <a:off x="6404263" y="3564089"/>
            <a:ext cx="595744" cy="2130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tuple</a:t>
            </a:r>
            <a:endParaRPr lang="en-US" sz="1000"/>
          </a:p>
        </p:txBody>
      </p:sp>
      <p:cxnSp>
        <p:nvCxnSpPr>
          <p:cNvPr id="16" name="Straight Arrow Connector 15"/>
          <p:cNvCxnSpPr>
            <a:stCxn id="12" idx="2"/>
            <a:endCxn id="13" idx="0"/>
          </p:cNvCxnSpPr>
          <p:nvPr/>
        </p:nvCxnSpPr>
        <p:spPr>
          <a:xfrm flipH="1">
            <a:off x="6702135" y="2641885"/>
            <a:ext cx="2" cy="35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4" idx="0"/>
          </p:cNvCxnSpPr>
          <p:nvPr/>
        </p:nvCxnSpPr>
        <p:spPr>
          <a:xfrm>
            <a:off x="6702135" y="3210792"/>
            <a:ext cx="0" cy="35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317173" y="1932711"/>
            <a:ext cx="1746974" cy="529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rgbClr val="FFFF00"/>
                </a:solidFill>
              </a:rPr>
              <a:t>nf_nat_setup_info</a:t>
            </a:r>
            <a:r>
              <a:rPr lang="en-US" sz="1000" smtClean="0">
                <a:solidFill>
                  <a:srgbClr val="FFFF00"/>
                </a:solidFill>
              </a:rPr>
              <a:t>()</a:t>
            </a:r>
          </a:p>
          <a:p>
            <a:pPr algn="ctr"/>
            <a:r>
              <a:rPr lang="en-US" sz="1000" smtClean="0"/>
              <a:t>lookup reply tuple in ‘net-&gt;</a:t>
            </a:r>
            <a:r>
              <a:rPr lang="en-US" sz="1000" err="1" smtClean="0"/>
              <a:t>ct.hash</a:t>
            </a:r>
            <a:r>
              <a:rPr lang="en-US" sz="1000" smtClean="0"/>
              <a:t>[x]’</a:t>
            </a:r>
            <a:endParaRPr lang="en-US" sz="100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702135" y="-51953"/>
            <a:ext cx="0" cy="6858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7426" y="-15586"/>
            <a:ext cx="979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CPU core 0</a:t>
            </a:r>
            <a:endParaRPr 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10993036" y="0"/>
            <a:ext cx="979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CPU core 1</a:t>
            </a:r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3804137" y="154434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Packet of connection 1</a:t>
            </a:r>
            <a:endParaRPr 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8535108" y="148634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Packet of connection 2</a:t>
            </a:r>
            <a:endParaRPr lang="en-US" sz="100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325091" y="997527"/>
            <a:ext cx="0" cy="93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9" idx="6"/>
          </p:cNvCxnSpPr>
          <p:nvPr/>
        </p:nvCxnSpPr>
        <p:spPr>
          <a:xfrm>
            <a:off x="4064147" y="2197678"/>
            <a:ext cx="2340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325092" y="2722418"/>
            <a:ext cx="3079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48" idx="0"/>
          </p:cNvCxnSpPr>
          <p:nvPr/>
        </p:nvCxnSpPr>
        <p:spPr>
          <a:xfrm>
            <a:off x="3325091" y="2722418"/>
            <a:ext cx="0" cy="46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31249" y="2781303"/>
            <a:ext cx="2308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Not found, so we can use this reply tuple</a:t>
            </a:r>
            <a:endParaRPr lang="en-US" sz="1000"/>
          </a:p>
        </p:txBody>
      </p:sp>
      <p:sp>
        <p:nvSpPr>
          <p:cNvPr id="48" name="Oval 47"/>
          <p:cNvSpPr/>
          <p:nvPr/>
        </p:nvSpPr>
        <p:spPr>
          <a:xfrm>
            <a:off x="2291425" y="3186471"/>
            <a:ext cx="2067331" cy="529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rgbClr val="FFFF00"/>
                </a:solidFill>
              </a:rPr>
              <a:t>m</a:t>
            </a:r>
            <a:r>
              <a:rPr lang="en-US" sz="1000" err="1" smtClean="0">
                <a:solidFill>
                  <a:srgbClr val="FFFF00"/>
                </a:solidFill>
              </a:rPr>
              <a:t>anip_pkt</a:t>
            </a:r>
            <a:r>
              <a:rPr lang="en-US" sz="1000" smtClean="0">
                <a:solidFill>
                  <a:srgbClr val="FFFF00"/>
                </a:solidFill>
              </a:rPr>
              <a:t>()</a:t>
            </a:r>
          </a:p>
          <a:p>
            <a:pPr algn="ctr"/>
            <a:r>
              <a:rPr lang="en-US" sz="1000"/>
              <a:t>m</a:t>
            </a:r>
            <a:r>
              <a:rPr lang="en-US" sz="1000" smtClean="0"/>
              <a:t>odify packet according to reply tuple</a:t>
            </a:r>
            <a:endParaRPr lang="en-US" sz="1000"/>
          </a:p>
        </p:txBody>
      </p:sp>
      <p:sp>
        <p:nvSpPr>
          <p:cNvPr id="58" name="Oval 57"/>
          <p:cNvSpPr/>
          <p:nvPr/>
        </p:nvSpPr>
        <p:spPr>
          <a:xfrm>
            <a:off x="2284539" y="4078355"/>
            <a:ext cx="1992344" cy="529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rgbClr val="FFFF00"/>
                </a:solidFill>
              </a:rPr>
              <a:t>nf_conntrack_confirm</a:t>
            </a:r>
            <a:r>
              <a:rPr lang="en-US" sz="1000" smtClean="0">
                <a:solidFill>
                  <a:srgbClr val="FFFF00"/>
                </a:solidFill>
              </a:rPr>
              <a:t>()</a:t>
            </a:r>
          </a:p>
          <a:p>
            <a:pPr algn="ctr"/>
            <a:r>
              <a:rPr lang="en-US" sz="1000"/>
              <a:t>A</a:t>
            </a:r>
            <a:r>
              <a:rPr lang="en-US" sz="1000" smtClean="0"/>
              <a:t>dd tuple if not found</a:t>
            </a:r>
          </a:p>
          <a:p>
            <a:pPr algn="ctr"/>
            <a:r>
              <a:rPr lang="en-US" sz="1000" smtClean="0"/>
              <a:t>Drop packet if found</a:t>
            </a:r>
            <a:endParaRPr lang="en-US" sz="1000"/>
          </a:p>
        </p:txBody>
      </p:sp>
      <p:cxnSp>
        <p:nvCxnSpPr>
          <p:cNvPr id="59" name="Straight Connector 58"/>
          <p:cNvCxnSpPr>
            <a:stCxn id="58" idx="6"/>
          </p:cNvCxnSpPr>
          <p:nvPr/>
        </p:nvCxnSpPr>
        <p:spPr>
          <a:xfrm>
            <a:off x="4276883" y="4343322"/>
            <a:ext cx="2076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359237" y="4334751"/>
            <a:ext cx="0" cy="550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325091" y="4868145"/>
            <a:ext cx="3034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335482" y="4857754"/>
            <a:ext cx="0" cy="65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027339" y="4937421"/>
            <a:ext cx="2666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Not found, so add reply tuple to net-&gt;</a:t>
            </a:r>
            <a:r>
              <a:rPr lang="en-US" sz="1000" err="1" smtClean="0"/>
              <a:t>ct.hash</a:t>
            </a:r>
            <a:r>
              <a:rPr lang="en-US" sz="1000" smtClean="0"/>
              <a:t>[x]</a:t>
            </a:r>
            <a:endParaRPr lang="en-US" sz="1000"/>
          </a:p>
        </p:txBody>
      </p:sp>
      <p:cxnSp>
        <p:nvCxnSpPr>
          <p:cNvPr id="78" name="Straight Connector 77"/>
          <p:cNvCxnSpPr/>
          <p:nvPr/>
        </p:nvCxnSpPr>
        <p:spPr>
          <a:xfrm>
            <a:off x="6404263" y="2197678"/>
            <a:ext cx="0" cy="524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404263" y="4156369"/>
            <a:ext cx="595744" cy="2130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tuple</a:t>
            </a:r>
            <a:endParaRPr lang="en-US" sz="1000"/>
          </a:p>
        </p:txBody>
      </p:sp>
      <p:cxnSp>
        <p:nvCxnSpPr>
          <p:cNvPr id="83" name="Straight Arrow Connector 82"/>
          <p:cNvCxnSpPr>
            <a:endCxn id="82" idx="0"/>
          </p:cNvCxnSpPr>
          <p:nvPr/>
        </p:nvCxnSpPr>
        <p:spPr>
          <a:xfrm>
            <a:off x="6702135" y="3803072"/>
            <a:ext cx="0" cy="35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404263" y="4727872"/>
            <a:ext cx="595744" cy="2130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tuple</a:t>
            </a:r>
            <a:endParaRPr lang="en-US" sz="1000"/>
          </a:p>
        </p:txBody>
      </p:sp>
      <p:cxnSp>
        <p:nvCxnSpPr>
          <p:cNvPr id="85" name="Straight Arrow Connector 84"/>
          <p:cNvCxnSpPr>
            <a:endCxn id="84" idx="0"/>
          </p:cNvCxnSpPr>
          <p:nvPr/>
        </p:nvCxnSpPr>
        <p:spPr>
          <a:xfrm>
            <a:off x="6702135" y="4374575"/>
            <a:ext cx="0" cy="35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109855" y="2641885"/>
            <a:ext cx="1184563" cy="2491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414654" y="5398077"/>
            <a:ext cx="595744" cy="2130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tuple</a:t>
            </a:r>
            <a:endParaRPr lang="en-US" sz="100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3335482" y="5512383"/>
            <a:ext cx="2992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4" idx="2"/>
            <a:endCxn id="90" idx="0"/>
          </p:cNvCxnSpPr>
          <p:nvPr/>
        </p:nvCxnSpPr>
        <p:spPr>
          <a:xfrm>
            <a:off x="6702135" y="4940885"/>
            <a:ext cx="10391" cy="45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325091" y="3714756"/>
            <a:ext cx="0" cy="37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29878" y="1931062"/>
            <a:ext cx="1746974" cy="529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rgbClr val="FFFF00"/>
                </a:solidFill>
              </a:rPr>
              <a:t>nf_nat_setup_info</a:t>
            </a:r>
            <a:r>
              <a:rPr lang="en-US" sz="1000" smtClean="0">
                <a:solidFill>
                  <a:srgbClr val="FFFF00"/>
                </a:solidFill>
              </a:rPr>
              <a:t>()</a:t>
            </a:r>
          </a:p>
          <a:p>
            <a:pPr algn="ctr"/>
            <a:r>
              <a:rPr lang="en-US" sz="1000" smtClean="0"/>
              <a:t>lookup reply tuple in ‘net-&gt;</a:t>
            </a:r>
            <a:r>
              <a:rPr lang="en-US" sz="1000" err="1" smtClean="0"/>
              <a:t>ct.hash</a:t>
            </a:r>
            <a:r>
              <a:rPr lang="en-US" sz="1000" smtClean="0"/>
              <a:t>[x]’</a:t>
            </a:r>
            <a:endParaRPr lang="en-US" sz="100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9637796" y="995878"/>
            <a:ext cx="0" cy="93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8" idx="0"/>
          </p:cNvCxnSpPr>
          <p:nvPr/>
        </p:nvCxnSpPr>
        <p:spPr>
          <a:xfrm>
            <a:off x="9637796" y="2720769"/>
            <a:ext cx="0" cy="46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443954" y="2779654"/>
            <a:ext cx="2308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Not found, so we can use this reply tuple</a:t>
            </a:r>
            <a:endParaRPr lang="en-US" sz="1000"/>
          </a:p>
        </p:txBody>
      </p:sp>
      <p:sp>
        <p:nvSpPr>
          <p:cNvPr id="108" name="Oval 107"/>
          <p:cNvSpPr/>
          <p:nvPr/>
        </p:nvSpPr>
        <p:spPr>
          <a:xfrm>
            <a:off x="8604130" y="3184822"/>
            <a:ext cx="2067331" cy="529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rgbClr val="FFFF00"/>
                </a:solidFill>
              </a:rPr>
              <a:t>m</a:t>
            </a:r>
            <a:r>
              <a:rPr lang="en-US" sz="1000" err="1" smtClean="0">
                <a:solidFill>
                  <a:srgbClr val="FFFF00"/>
                </a:solidFill>
              </a:rPr>
              <a:t>anip_pkt</a:t>
            </a:r>
            <a:r>
              <a:rPr lang="en-US" sz="1000" smtClean="0">
                <a:solidFill>
                  <a:srgbClr val="FFFF00"/>
                </a:solidFill>
              </a:rPr>
              <a:t>()</a:t>
            </a:r>
          </a:p>
          <a:p>
            <a:pPr algn="ctr"/>
            <a:r>
              <a:rPr lang="en-US" sz="1000"/>
              <a:t>m</a:t>
            </a:r>
            <a:r>
              <a:rPr lang="en-US" sz="1000" smtClean="0"/>
              <a:t>odify packet according to reply tuple</a:t>
            </a:r>
            <a:endParaRPr lang="en-US" sz="1000"/>
          </a:p>
        </p:txBody>
      </p:sp>
      <p:cxnSp>
        <p:nvCxnSpPr>
          <p:cNvPr id="109" name="Straight Arrow Connector 108"/>
          <p:cNvCxnSpPr>
            <a:stCxn id="108" idx="4"/>
            <a:endCxn id="117" idx="0"/>
          </p:cNvCxnSpPr>
          <p:nvPr/>
        </p:nvCxnSpPr>
        <p:spPr>
          <a:xfrm flipH="1">
            <a:off x="9633887" y="3714756"/>
            <a:ext cx="3909" cy="189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151546" y="2196029"/>
            <a:ext cx="1467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7129464" y="2720769"/>
            <a:ext cx="2508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143318" y="2196029"/>
            <a:ext cx="0" cy="524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8637715" y="5611090"/>
            <a:ext cx="1992344" cy="529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rgbClr val="FFFF00"/>
                </a:solidFill>
              </a:rPr>
              <a:t>nf_conntrack_confirm</a:t>
            </a:r>
            <a:r>
              <a:rPr lang="en-US" sz="1000" smtClean="0">
                <a:solidFill>
                  <a:srgbClr val="FFFF00"/>
                </a:solidFill>
              </a:rPr>
              <a:t>()</a:t>
            </a:r>
          </a:p>
          <a:p>
            <a:pPr algn="ctr"/>
            <a:r>
              <a:rPr lang="en-US" sz="1000"/>
              <a:t>A</a:t>
            </a:r>
            <a:r>
              <a:rPr lang="en-US" sz="1000" smtClean="0"/>
              <a:t>dd tuple if not found</a:t>
            </a:r>
          </a:p>
          <a:p>
            <a:pPr algn="ctr"/>
            <a:r>
              <a:rPr lang="en-US" sz="1000" smtClean="0"/>
              <a:t>Drop packet if found</a:t>
            </a:r>
            <a:endParaRPr lang="en-US" sz="100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6109855" y="5133109"/>
            <a:ext cx="0" cy="82608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290956" y="5129644"/>
            <a:ext cx="0" cy="82608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6109855" y="5959196"/>
            <a:ext cx="118456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7" idx="2"/>
          </p:cNvCxnSpPr>
          <p:nvPr/>
        </p:nvCxnSpPr>
        <p:spPr>
          <a:xfrm flipH="1">
            <a:off x="7010398" y="5876057"/>
            <a:ext cx="1627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010398" y="5876057"/>
            <a:ext cx="0" cy="41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010398" y="6286500"/>
            <a:ext cx="2705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9725891" y="6286500"/>
            <a:ext cx="0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9499736" y="6599967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drop</a:t>
            </a:r>
            <a:endParaRPr lang="en-US" sz="1000"/>
          </a:p>
        </p:txBody>
      </p:sp>
      <p:sp>
        <p:nvSpPr>
          <p:cNvPr id="135" name="TextBox 134"/>
          <p:cNvSpPr txBox="1"/>
          <p:nvPr/>
        </p:nvSpPr>
        <p:spPr>
          <a:xfrm>
            <a:off x="8326922" y="6305245"/>
            <a:ext cx="1343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F</a:t>
            </a:r>
            <a:r>
              <a:rPr lang="en-US" sz="1000" smtClean="0"/>
              <a:t>ound, so drop packet</a:t>
            </a:r>
            <a:endParaRPr lang="en-US" sz="100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96891" y="5521905"/>
            <a:ext cx="0" cy="333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3335482" y="5855275"/>
            <a:ext cx="2961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3335482" y="5855275"/>
            <a:ext cx="0" cy="35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036590" y="6239749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forward</a:t>
            </a:r>
            <a:endParaRPr lang="en-US" sz="1000"/>
          </a:p>
        </p:txBody>
      </p:sp>
      <p:sp>
        <p:nvSpPr>
          <p:cNvPr id="144" name="Right Arrow 143"/>
          <p:cNvSpPr/>
          <p:nvPr/>
        </p:nvSpPr>
        <p:spPr>
          <a:xfrm>
            <a:off x="2047011" y="4283657"/>
            <a:ext cx="219321" cy="1065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93991" y="4213799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s</a:t>
            </a:r>
            <a:r>
              <a:rPr lang="en-US" sz="1000" smtClean="0">
                <a:solidFill>
                  <a:srgbClr val="FF0000"/>
                </a:solidFill>
              </a:rPr>
              <a:t>pin lock protected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972648" y="5732164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s</a:t>
            </a:r>
            <a:r>
              <a:rPr lang="en-US" sz="1000" smtClean="0">
                <a:solidFill>
                  <a:srgbClr val="FF0000"/>
                </a:solidFill>
              </a:rPr>
              <a:t>pin lock protected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148" name="Left Arrow 147"/>
          <p:cNvSpPr/>
          <p:nvPr/>
        </p:nvSpPr>
        <p:spPr>
          <a:xfrm>
            <a:off x="10713025" y="5813711"/>
            <a:ext cx="285886" cy="10045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678927" y="250142"/>
            <a:ext cx="1621974" cy="243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</a:t>
            </a:r>
            <a:r>
              <a:rPr lang="en-US" sz="1200" err="1" smtClean="0"/>
              <a:t>etwork_thread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7" name="Rounded Rectangle 6"/>
          <p:cNvSpPr/>
          <p:nvPr/>
        </p:nvSpPr>
        <p:spPr>
          <a:xfrm>
            <a:off x="4482849" y="775861"/>
            <a:ext cx="2009642" cy="241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build_fdset</a:t>
            </a:r>
            <a:r>
              <a:rPr lang="en-US" sz="1200"/>
              <a:t> ()</a:t>
            </a:r>
          </a:p>
        </p:txBody>
      </p:sp>
      <p:cxnSp>
        <p:nvCxnSpPr>
          <p:cNvPr id="8" name="Straight Arrow Connector 7"/>
          <p:cNvCxnSpPr>
            <a:stCxn id="5" idx="2"/>
            <a:endCxn id="7" idx="0"/>
          </p:cNvCxnSpPr>
          <p:nvPr/>
        </p:nvCxnSpPr>
        <p:spPr>
          <a:xfrm flipH="1">
            <a:off x="5487670" y="494079"/>
            <a:ext cx="2244" cy="28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637" y="1057643"/>
            <a:ext cx="2062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call-&gt;</a:t>
            </a:r>
            <a:r>
              <a:rPr lang="en-US" sz="1200" err="1"/>
              <a:t>needclose</a:t>
            </a:r>
            <a:r>
              <a:rPr lang="en-US" sz="1200"/>
              <a:t> ^ call-&gt;closing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485093" y="1374531"/>
            <a:ext cx="2009642" cy="241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call_close</a:t>
            </a:r>
            <a:r>
              <a:rPr lang="en-US" sz="1200"/>
              <a:t> (call)</a:t>
            </a:r>
          </a:p>
        </p:txBody>
      </p:sp>
      <p:cxnSp>
        <p:nvCxnSpPr>
          <p:cNvPr id="13" name="Straight Arrow Connector 12"/>
          <p:cNvCxnSpPr>
            <a:stCxn id="7" idx="2"/>
            <a:endCxn id="11" idx="0"/>
          </p:cNvCxnSpPr>
          <p:nvPr/>
        </p:nvCxnSpPr>
        <p:spPr>
          <a:xfrm>
            <a:off x="5487670" y="1017754"/>
            <a:ext cx="2244" cy="35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8" idx="0"/>
          </p:cNvCxnSpPr>
          <p:nvPr/>
        </p:nvCxnSpPr>
        <p:spPr>
          <a:xfrm flipH="1">
            <a:off x="3260558" y="1616424"/>
            <a:ext cx="2229356" cy="86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47" idx="0"/>
          </p:cNvCxnSpPr>
          <p:nvPr/>
        </p:nvCxnSpPr>
        <p:spPr>
          <a:xfrm>
            <a:off x="5489914" y="1616424"/>
            <a:ext cx="1554535" cy="3513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2225842" y="2477246"/>
            <a:ext cx="2069431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</a:t>
            </a:r>
            <a:r>
              <a:rPr lang="en-US" sz="1200" smtClean="0"/>
              <a:t>all-&gt;closing</a:t>
            </a:r>
            <a:endParaRPr lang="en-US" sz="1200"/>
          </a:p>
        </p:txBody>
      </p:sp>
      <p:sp>
        <p:nvSpPr>
          <p:cNvPr id="19" name="Rounded Rectangle 18"/>
          <p:cNvSpPr/>
          <p:nvPr/>
        </p:nvSpPr>
        <p:spPr>
          <a:xfrm>
            <a:off x="613608" y="2674655"/>
            <a:ext cx="1314127" cy="223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destroy_call</a:t>
            </a:r>
            <a:r>
              <a:rPr lang="en-US" sz="1200" smtClean="0"/>
              <a:t> </a:t>
            </a:r>
            <a:r>
              <a:rPr lang="en-US" sz="1200"/>
              <a:t>(call)</a:t>
            </a:r>
          </a:p>
        </p:txBody>
      </p:sp>
      <p:cxnSp>
        <p:nvCxnSpPr>
          <p:cNvPr id="21" name="Straight Arrow Connector 20"/>
          <p:cNvCxnSpPr>
            <a:stCxn id="18" idx="1"/>
            <a:endCxn id="19" idx="3"/>
          </p:cNvCxnSpPr>
          <p:nvPr/>
        </p:nvCxnSpPr>
        <p:spPr>
          <a:xfrm flipH="1">
            <a:off x="1927735" y="2783570"/>
            <a:ext cx="298107" cy="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00824" y="2398904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y</a:t>
            </a:r>
            <a:r>
              <a:rPr lang="en-US" sz="1200" smtClean="0"/>
              <a:t>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3189" y="3585045"/>
            <a:ext cx="1640306" cy="2236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en-US" sz="1200" smtClean="0">
                <a:solidFill>
                  <a:schemeClr val="tx1"/>
                </a:solidFill>
              </a:rPr>
              <a:t>top </a:t>
            </a:r>
            <a:r>
              <a:rPr lang="en-US" sz="1200" err="1" smtClean="0">
                <a:solidFill>
                  <a:schemeClr val="tx1"/>
                </a:solidFill>
              </a:rPr>
              <a:t>pppd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3188" y="3832806"/>
            <a:ext cx="1640307" cy="2446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</a:t>
            </a:r>
            <a:r>
              <a:rPr lang="en-US" sz="1200" smtClean="0">
                <a:solidFill>
                  <a:schemeClr val="tx1"/>
                </a:solidFill>
              </a:rPr>
              <a:t>emove from tunnel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2143" y="4101511"/>
            <a:ext cx="2557376" cy="244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schedule (</a:t>
            </a:r>
            <a:r>
              <a:rPr lang="en-US" sz="1200" err="1" smtClean="0"/>
              <a:t>tv</a:t>
            </a:r>
            <a:r>
              <a:rPr lang="en-US" sz="1200" smtClean="0"/>
              <a:t>, </a:t>
            </a:r>
            <a:r>
              <a:rPr lang="en-US" sz="1200" err="1" smtClean="0"/>
              <a:t>magic_lac_dial</a:t>
            </a:r>
            <a:r>
              <a:rPr lang="en-US" sz="1200"/>
              <a:t>, </a:t>
            </a:r>
            <a:r>
              <a:rPr lang="en-US" sz="1200" smtClean="0"/>
              <a:t>call-</a:t>
            </a:r>
            <a:r>
              <a:rPr lang="en-US" sz="1200"/>
              <a:t>&gt;lac)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66562" y="4367617"/>
            <a:ext cx="1640306" cy="2236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</a:t>
            </a:r>
            <a:r>
              <a:rPr lang="en-US" sz="1200" smtClean="0">
                <a:solidFill>
                  <a:schemeClr val="tx1"/>
                </a:solidFill>
              </a:rPr>
              <a:t>ree call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19" idx="2"/>
            <a:endCxn id="24" idx="0"/>
          </p:cNvCxnSpPr>
          <p:nvPr/>
        </p:nvCxnSpPr>
        <p:spPr>
          <a:xfrm>
            <a:off x="1270672" y="2898352"/>
            <a:ext cx="2670" cy="6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047513" y="4575149"/>
            <a:ext cx="2394364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err="1">
                <a:solidFill>
                  <a:schemeClr val="tx1"/>
                </a:solidFill>
              </a:rPr>
              <a:t>new_outgoing</a:t>
            </a:r>
            <a:r>
              <a:rPr lang="en-US" sz="1200">
                <a:solidFill>
                  <a:schemeClr val="tx1"/>
                </a:solidFill>
              </a:rPr>
              <a:t> (</a:t>
            </a:r>
            <a:r>
              <a:rPr lang="en-US" sz="1200" smtClean="0">
                <a:solidFill>
                  <a:schemeClr val="tx1"/>
                </a:solidFill>
              </a:rPr>
              <a:t>tunnel)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047512" y="4845313"/>
            <a:ext cx="2394365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add_xxx_avp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47512" y="5115477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add_control_hdr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(tunnel, call, 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047511" y="5404743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control_xmit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047513" y="5686482"/>
            <a:ext cx="2394364" cy="26669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call-&gt;closing = -1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933621" y="5404743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schedule </a:t>
            </a:r>
            <a:r>
              <a:rPr lang="en-US" sz="1200" smtClean="0">
                <a:solidFill>
                  <a:schemeClr val="tx1"/>
                </a:solidFill>
              </a:rPr>
              <a:t>(1s, </a:t>
            </a:r>
            <a:r>
              <a:rPr lang="en-US" sz="1200" err="1">
                <a:solidFill>
                  <a:schemeClr val="tx1"/>
                </a:solidFill>
              </a:rPr>
              <a:t>control_xmit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635257" y="5404743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udp_xmit</a:t>
            </a:r>
            <a:r>
              <a:rPr lang="en-US" sz="1200" smtClean="0">
                <a:solidFill>
                  <a:schemeClr val="tx1"/>
                </a:solidFill>
              </a:rPr>
              <a:t> (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441878" y="5115477"/>
            <a:ext cx="2041076" cy="2459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tunnel-&gt;</a:t>
            </a:r>
            <a:r>
              <a:rPr lang="en-US" sz="1200" err="1">
                <a:solidFill>
                  <a:schemeClr val="tx1"/>
                </a:solidFill>
              </a:rPr>
              <a:t>control_seq_num</a:t>
            </a:r>
            <a:r>
              <a:rPr lang="en-US" sz="1200">
                <a:solidFill>
                  <a:schemeClr val="tx1"/>
                </a:solidFill>
              </a:rPr>
              <a:t>++</a:t>
            </a:r>
          </a:p>
        </p:txBody>
      </p:sp>
      <p:cxnSp>
        <p:nvCxnSpPr>
          <p:cNvPr id="38" name="Straight Arrow Connector 37"/>
          <p:cNvCxnSpPr>
            <a:stCxn id="33" idx="3"/>
            <a:endCxn id="35" idx="1"/>
          </p:cNvCxnSpPr>
          <p:nvPr/>
        </p:nvCxnSpPr>
        <p:spPr>
          <a:xfrm>
            <a:off x="6441878" y="5529434"/>
            <a:ext cx="491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  <a:endCxn id="36" idx="1"/>
          </p:cNvCxnSpPr>
          <p:nvPr/>
        </p:nvCxnSpPr>
        <p:spPr>
          <a:xfrm>
            <a:off x="9327988" y="5529434"/>
            <a:ext cx="307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0190303" y="5669440"/>
            <a:ext cx="1284273" cy="2746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s</a:t>
            </a:r>
            <a:r>
              <a:rPr lang="en-US" sz="1200" err="1" smtClean="0">
                <a:solidFill>
                  <a:schemeClr val="tx1"/>
                </a:solidFill>
              </a:rPr>
              <a:t>erver_socket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295273" y="2783570"/>
            <a:ext cx="0" cy="179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81843" y="2961786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88710" y="1681598"/>
            <a:ext cx="524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s call</a:t>
            </a:r>
            <a:endParaRPr lang="en-US" sz="1200"/>
          </a:p>
        </p:txBody>
      </p:sp>
      <p:sp>
        <p:nvSpPr>
          <p:cNvPr id="45" name="TextBox 44"/>
          <p:cNvSpPr txBox="1"/>
          <p:nvPr/>
        </p:nvSpPr>
        <p:spPr>
          <a:xfrm>
            <a:off x="6684413" y="1627593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s tunnel</a:t>
            </a:r>
            <a:endParaRPr lang="en-US" sz="1200"/>
          </a:p>
        </p:txBody>
      </p:sp>
      <p:sp>
        <p:nvSpPr>
          <p:cNvPr id="47" name="Rounded Rectangle 46"/>
          <p:cNvSpPr/>
          <p:nvPr/>
        </p:nvSpPr>
        <p:spPr>
          <a:xfrm>
            <a:off x="5847265" y="1967754"/>
            <a:ext cx="2394367" cy="34838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deschedule</a:t>
            </a:r>
            <a:r>
              <a:rPr lang="en-US" sz="1200">
                <a:solidFill>
                  <a:schemeClr val="tx1"/>
                </a:solidFill>
              </a:rPr>
              <a:t> any remaining packet </a:t>
            </a:r>
            <a:r>
              <a:rPr lang="en-US" sz="1200" smtClean="0">
                <a:solidFill>
                  <a:schemeClr val="tx1"/>
                </a:solidFill>
              </a:rPr>
              <a:t>transmissions for this tunnel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9" name="Flowchart: Decision 48"/>
          <p:cNvSpPr/>
          <p:nvPr/>
        </p:nvSpPr>
        <p:spPr>
          <a:xfrm>
            <a:off x="6012392" y="2499432"/>
            <a:ext cx="2069431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</a:t>
            </a:r>
            <a:r>
              <a:rPr lang="en-US" sz="1200" smtClean="0"/>
              <a:t>unnel-&gt;self-&gt;closing</a:t>
            </a:r>
            <a:endParaRPr lang="en-US" sz="1200"/>
          </a:p>
        </p:txBody>
      </p:sp>
      <p:cxnSp>
        <p:nvCxnSpPr>
          <p:cNvPr id="51" name="Straight Arrow Connector 50"/>
          <p:cNvCxnSpPr>
            <a:stCxn id="47" idx="2"/>
            <a:endCxn id="49" idx="0"/>
          </p:cNvCxnSpPr>
          <p:nvPr/>
        </p:nvCxnSpPr>
        <p:spPr>
          <a:xfrm>
            <a:off x="7044449" y="2316142"/>
            <a:ext cx="2659" cy="1832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1"/>
          </p:cNvCxnSpPr>
          <p:nvPr/>
        </p:nvCxnSpPr>
        <p:spPr>
          <a:xfrm>
            <a:off x="6012392" y="2805756"/>
            <a:ext cx="0" cy="1769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21928" y="295633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00504" y="3727479"/>
            <a:ext cx="1072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Send </a:t>
            </a:r>
            <a:r>
              <a:rPr lang="en-US" sz="1200" err="1" smtClean="0"/>
              <a:t>StopCCN</a:t>
            </a:r>
            <a:endParaRPr lang="en-US" sz="1200" smtClean="0"/>
          </a:p>
        </p:txBody>
      </p:sp>
      <p:sp>
        <p:nvSpPr>
          <p:cNvPr id="58" name="TextBox 57"/>
          <p:cNvSpPr txBox="1"/>
          <p:nvPr/>
        </p:nvSpPr>
        <p:spPr>
          <a:xfrm>
            <a:off x="3476419" y="3728498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Send CDN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823977" y="6518005"/>
            <a:ext cx="2394367" cy="30178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c</a:t>
            </a:r>
            <a:r>
              <a:rPr lang="en-US" sz="1200" err="1" smtClean="0">
                <a:solidFill>
                  <a:schemeClr val="tx1"/>
                </a:solidFill>
              </a:rPr>
              <a:t>all_close</a:t>
            </a:r>
            <a:r>
              <a:rPr lang="en-US" sz="1200" smtClean="0">
                <a:solidFill>
                  <a:schemeClr val="tx1"/>
                </a:solidFill>
              </a:rPr>
              <a:t>(all children call)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815208" y="6123212"/>
            <a:ext cx="2394367" cy="37779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children_call</a:t>
            </a:r>
            <a:r>
              <a:rPr lang="en-US" sz="1200" smtClean="0">
                <a:solidFill>
                  <a:schemeClr val="tx1"/>
                </a:solidFill>
              </a:rPr>
              <a:t>-&gt;</a:t>
            </a:r>
            <a:r>
              <a:rPr lang="en-US" sz="1200" err="1" smtClean="0">
                <a:solidFill>
                  <a:schemeClr val="tx1"/>
                </a:solidFill>
              </a:rPr>
              <a:t>needclose</a:t>
            </a:r>
            <a:r>
              <a:rPr lang="en-US" sz="1200" smtClean="0">
                <a:solidFill>
                  <a:schemeClr val="tx1"/>
                </a:solidFill>
              </a:rPr>
              <a:t> = 0</a:t>
            </a:r>
          </a:p>
          <a:p>
            <a:pPr algn="ctr"/>
            <a:r>
              <a:rPr lang="en-US" sz="1200" err="1">
                <a:solidFill>
                  <a:schemeClr val="tx1"/>
                </a:solidFill>
              </a:rPr>
              <a:t>c</a:t>
            </a:r>
            <a:r>
              <a:rPr lang="en-US" sz="1200" err="1" smtClean="0">
                <a:solidFill>
                  <a:schemeClr val="tx1"/>
                </a:solidFill>
              </a:rPr>
              <a:t>hildren_call</a:t>
            </a:r>
            <a:r>
              <a:rPr lang="en-US" sz="1200" smtClean="0">
                <a:solidFill>
                  <a:schemeClr val="tx1"/>
                </a:solidFill>
              </a:rPr>
              <a:t>-&gt;closing = -1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endCxn id="60" idx="0"/>
          </p:cNvCxnSpPr>
          <p:nvPr/>
        </p:nvCxnSpPr>
        <p:spPr>
          <a:xfrm>
            <a:off x="6012392" y="5953181"/>
            <a:ext cx="0" cy="170031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260926" y="2672451"/>
            <a:ext cx="1699842" cy="225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destroy_tunnel</a:t>
            </a:r>
            <a:r>
              <a:rPr lang="en-US" sz="1200" smtClean="0"/>
              <a:t> (tunnel)</a:t>
            </a:r>
            <a:endParaRPr lang="en-US" sz="1200"/>
          </a:p>
        </p:txBody>
      </p:sp>
      <p:cxnSp>
        <p:nvCxnSpPr>
          <p:cNvPr id="64" name="Straight Arrow Connector 63"/>
          <p:cNvCxnSpPr>
            <a:stCxn id="49" idx="3"/>
            <a:endCxn id="63" idx="1"/>
          </p:cNvCxnSpPr>
          <p:nvPr/>
        </p:nvCxnSpPr>
        <p:spPr>
          <a:xfrm flipV="1">
            <a:off x="8081823" y="2785402"/>
            <a:ext cx="1179103" cy="2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310558" y="2463582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y</a:t>
            </a:r>
            <a:r>
              <a:rPr lang="en-US" sz="1200" smtClean="0"/>
              <a:t>es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9230119" y="3614057"/>
            <a:ext cx="1774699" cy="2335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</a:t>
            </a:r>
            <a:r>
              <a:rPr lang="en-US" sz="1200" smtClean="0">
                <a:solidFill>
                  <a:schemeClr val="tx1"/>
                </a:solidFill>
              </a:rPr>
              <a:t>emove from global list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8676088" y="3882761"/>
            <a:ext cx="2775115" cy="250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schedule (</a:t>
            </a:r>
            <a:r>
              <a:rPr lang="en-US" sz="1200" err="1" smtClean="0"/>
              <a:t>tv</a:t>
            </a:r>
            <a:r>
              <a:rPr lang="en-US" sz="1200" smtClean="0"/>
              <a:t>, </a:t>
            </a:r>
            <a:r>
              <a:rPr lang="en-US" sz="1200" err="1" smtClean="0"/>
              <a:t>magic_lac_dial</a:t>
            </a:r>
            <a:r>
              <a:rPr lang="en-US" sz="1200"/>
              <a:t>, </a:t>
            </a:r>
            <a:r>
              <a:rPr lang="en-US" sz="1200" smtClean="0"/>
              <a:t>tunnel-&gt;</a:t>
            </a:r>
            <a:r>
              <a:rPr lang="en-US" sz="1200"/>
              <a:t>lac)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9243492" y="4162696"/>
            <a:ext cx="1762668" cy="2432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</a:t>
            </a:r>
            <a:r>
              <a:rPr lang="en-US" sz="1200" smtClean="0">
                <a:solidFill>
                  <a:schemeClr val="tx1"/>
                </a:solidFill>
              </a:rPr>
              <a:t>lose tunnel-&gt;</a:t>
            </a:r>
            <a:r>
              <a:rPr lang="en-US" sz="1200" err="1" smtClean="0">
                <a:solidFill>
                  <a:schemeClr val="tx1"/>
                </a:solidFill>
              </a:rPr>
              <a:t>pppox_fd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3" idx="2"/>
            <a:endCxn id="81" idx="0"/>
          </p:cNvCxnSpPr>
          <p:nvPr/>
        </p:nvCxnSpPr>
        <p:spPr>
          <a:xfrm>
            <a:off x="10110847" y="2898353"/>
            <a:ext cx="0" cy="22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9004022" y="3121493"/>
            <a:ext cx="2213650" cy="26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destroy_call</a:t>
            </a:r>
            <a:r>
              <a:rPr lang="en-US" sz="1200" smtClean="0"/>
              <a:t> (all children call</a:t>
            </a:r>
            <a:r>
              <a:rPr lang="en-US" sz="1200"/>
              <a:t>)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9243491" y="4711504"/>
            <a:ext cx="1761327" cy="2241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</a:t>
            </a:r>
            <a:r>
              <a:rPr lang="en-US" sz="1200" smtClean="0">
                <a:solidFill>
                  <a:schemeClr val="tx1"/>
                </a:solidFill>
              </a:rPr>
              <a:t>ree tunnel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9242151" y="4433335"/>
            <a:ext cx="1762668" cy="2432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</a:t>
            </a:r>
            <a:r>
              <a:rPr lang="en-US" sz="1200" smtClean="0">
                <a:solidFill>
                  <a:schemeClr val="tx1"/>
                </a:solidFill>
              </a:rPr>
              <a:t>lose tunnel-&gt;</a:t>
            </a:r>
            <a:r>
              <a:rPr lang="en-US" sz="1200" err="1" smtClean="0">
                <a:solidFill>
                  <a:schemeClr val="tx1"/>
                </a:solidFill>
              </a:rPr>
              <a:t>udp_fd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81" idx="2"/>
            <a:endCxn id="67" idx="0"/>
          </p:cNvCxnSpPr>
          <p:nvPr/>
        </p:nvCxnSpPr>
        <p:spPr>
          <a:xfrm>
            <a:off x="10110847" y="3382511"/>
            <a:ext cx="6622" cy="23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6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94266" y="217820"/>
            <a:ext cx="2009642" cy="241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call_close</a:t>
            </a:r>
            <a:r>
              <a:rPr lang="en-US" sz="1200"/>
              <a:t> (call)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59535" y="735104"/>
            <a:ext cx="1314127" cy="223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destroy_call</a:t>
            </a:r>
            <a:r>
              <a:rPr lang="en-US" sz="1200" smtClean="0"/>
              <a:t> </a:t>
            </a:r>
            <a:r>
              <a:rPr lang="en-US" sz="1200"/>
              <a:t>(call)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013" y="246032"/>
            <a:ext cx="2179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Not tunnel self </a:t>
            </a:r>
            <a:r>
              <a:rPr lang="en-US" sz="1200" smtClean="0">
                <a:solidFill>
                  <a:srgbClr val="FF0000"/>
                </a:solidFill>
              </a:rPr>
              <a:t>and</a:t>
            </a:r>
            <a:r>
              <a:rPr lang="en-US" sz="1200" smtClean="0"/>
              <a:t> </a:t>
            </a:r>
            <a:r>
              <a:rPr lang="en-US" sz="1200"/>
              <a:t>call-&gt;closing</a:t>
            </a:r>
          </a:p>
        </p:txBody>
      </p:sp>
      <p:cxnSp>
        <p:nvCxnSpPr>
          <p:cNvPr id="8" name="Straight Arrow Connector 7"/>
          <p:cNvCxnSpPr>
            <a:endCxn id="5" idx="3"/>
          </p:cNvCxnSpPr>
          <p:nvPr/>
        </p:nvCxnSpPr>
        <p:spPr>
          <a:xfrm flipH="1">
            <a:off x="2073662" y="457124"/>
            <a:ext cx="2220604" cy="38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95861" y="1128157"/>
            <a:ext cx="1640306" cy="2236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en-US" sz="1200" smtClean="0">
                <a:solidFill>
                  <a:schemeClr val="tx1"/>
                </a:solidFill>
              </a:rPr>
              <a:t>top </a:t>
            </a:r>
            <a:r>
              <a:rPr lang="en-US" sz="1200" err="1" smtClean="0">
                <a:solidFill>
                  <a:schemeClr val="tx1"/>
                </a:solidFill>
              </a:rPr>
              <a:t>pppd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5860" y="1375918"/>
            <a:ext cx="1640307" cy="2446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</a:t>
            </a:r>
            <a:r>
              <a:rPr lang="en-US" sz="1200" smtClean="0">
                <a:solidFill>
                  <a:schemeClr val="tx1"/>
                </a:solidFill>
              </a:rPr>
              <a:t>emove from tunnel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4815" y="1644623"/>
            <a:ext cx="2557376" cy="244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schedule (</a:t>
            </a:r>
            <a:r>
              <a:rPr lang="en-US" sz="1200" err="1" smtClean="0"/>
              <a:t>tv</a:t>
            </a:r>
            <a:r>
              <a:rPr lang="en-US" sz="1200" smtClean="0"/>
              <a:t>, </a:t>
            </a:r>
            <a:r>
              <a:rPr lang="en-US" sz="1200" err="1" smtClean="0"/>
              <a:t>magic_lac_dial</a:t>
            </a:r>
            <a:r>
              <a:rPr lang="en-US" sz="1200"/>
              <a:t>, </a:t>
            </a:r>
            <a:r>
              <a:rPr lang="en-US" sz="1200" smtClean="0"/>
              <a:t>call-</a:t>
            </a:r>
            <a:r>
              <a:rPr lang="en-US" sz="1200"/>
              <a:t>&gt;lac)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09234" y="1910729"/>
            <a:ext cx="1640306" cy="2236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</a:t>
            </a:r>
            <a:r>
              <a:rPr lang="en-US" sz="1200" smtClean="0">
                <a:solidFill>
                  <a:schemeClr val="tx1"/>
                </a:solidFill>
              </a:rPr>
              <a:t>ree call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 flipH="1">
            <a:off x="1416014" y="958801"/>
            <a:ext cx="585" cy="16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70070" y="2748331"/>
            <a:ext cx="2087648" cy="271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lac_call</a:t>
            </a:r>
            <a:r>
              <a:rPr lang="en-US" sz="1200"/>
              <a:t> </a:t>
            </a:r>
            <a:r>
              <a:rPr lang="en-US" sz="1200" smtClean="0"/>
              <a:t>(</a:t>
            </a:r>
            <a:r>
              <a:rPr lang="en-US" sz="1200" err="1" smtClean="0"/>
              <a:t>tunnel_id</a:t>
            </a:r>
            <a:r>
              <a:rPr lang="en-US" sz="1200" smtClean="0"/>
              <a:t>, lac, null)</a:t>
            </a:r>
            <a:endParaRPr lang="en-US" sz="1200"/>
          </a:p>
        </p:txBody>
      </p:sp>
      <p:sp>
        <p:nvSpPr>
          <p:cNvPr id="18" name="Rounded Rectangle 17"/>
          <p:cNvSpPr/>
          <p:nvPr/>
        </p:nvSpPr>
        <p:spPr>
          <a:xfrm>
            <a:off x="191464" y="3573483"/>
            <a:ext cx="2444858" cy="215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control_finish</a:t>
            </a:r>
            <a:r>
              <a:rPr lang="en-US" sz="1200" smtClean="0"/>
              <a:t>(tunnel, </a:t>
            </a:r>
            <a:r>
              <a:rPr lang="en-US" sz="1200" err="1" smtClean="0"/>
              <a:t>new_call</a:t>
            </a:r>
            <a:r>
              <a:rPr lang="en-US" sz="1200" smtClean="0"/>
              <a:t>)</a:t>
            </a:r>
            <a:endParaRPr lang="en-US" sz="1200"/>
          </a:p>
        </p:txBody>
      </p:sp>
      <p:sp>
        <p:nvSpPr>
          <p:cNvPr id="19" name="Rounded Rectangle 18"/>
          <p:cNvSpPr/>
          <p:nvPr/>
        </p:nvSpPr>
        <p:spPr>
          <a:xfrm>
            <a:off x="618989" y="3167285"/>
            <a:ext cx="1589809" cy="247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new_call</a:t>
            </a:r>
            <a:r>
              <a:rPr lang="en-US" sz="1200" smtClean="0"/>
              <a:t> (tunnel)</a:t>
            </a:r>
            <a:endParaRPr lang="en-US" sz="1200"/>
          </a:p>
        </p:txBody>
      </p:sp>
      <p:sp>
        <p:nvSpPr>
          <p:cNvPr id="20" name="Rounded Rectangle 19"/>
          <p:cNvSpPr/>
          <p:nvPr/>
        </p:nvSpPr>
        <p:spPr>
          <a:xfrm>
            <a:off x="216711" y="4073214"/>
            <a:ext cx="2394364" cy="228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tunnel-</a:t>
            </a:r>
            <a:r>
              <a:rPr lang="en-US" sz="1200">
                <a:solidFill>
                  <a:schemeClr val="tx1"/>
                </a:solidFill>
              </a:rPr>
              <a:t>&gt;state = I</a:t>
            </a:r>
            <a:r>
              <a:rPr lang="en-US" sz="1200" smtClean="0">
                <a:solidFill>
                  <a:schemeClr val="tx1"/>
                </a:solidFill>
              </a:rPr>
              <a:t>CRQ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0" idx="0"/>
          </p:cNvCxnSpPr>
          <p:nvPr/>
        </p:nvCxnSpPr>
        <p:spPr>
          <a:xfrm flipH="1">
            <a:off x="1413893" y="3700132"/>
            <a:ext cx="991" cy="37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6121" y="3763446"/>
            <a:ext cx="1351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</a:t>
            </a:r>
            <a:r>
              <a:rPr lang="en-US" sz="1200" smtClean="0"/>
              <a:t>all-&gt;</a:t>
            </a:r>
            <a:r>
              <a:rPr lang="en-US" sz="1200" err="1" smtClean="0"/>
              <a:t>msgtype</a:t>
            </a:r>
            <a:r>
              <a:rPr lang="en-US" sz="1200" smtClean="0"/>
              <a:t> == 0</a:t>
            </a:r>
            <a:endParaRPr lang="en-US" sz="1200"/>
          </a:p>
        </p:txBody>
      </p:sp>
      <p:sp>
        <p:nvSpPr>
          <p:cNvPr id="37" name="Rounded Rectangle 36"/>
          <p:cNvSpPr/>
          <p:nvPr/>
        </p:nvSpPr>
        <p:spPr>
          <a:xfrm>
            <a:off x="337847" y="2305554"/>
            <a:ext cx="2156331" cy="271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magic_lac_dial</a:t>
            </a:r>
            <a:r>
              <a:rPr lang="en-US" sz="1200" smtClean="0"/>
              <a:t> (lac)</a:t>
            </a:r>
            <a:endParaRPr lang="en-US" sz="120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46567" y="1889264"/>
            <a:ext cx="0" cy="41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  <a:endCxn id="17" idx="0"/>
          </p:cNvCxnSpPr>
          <p:nvPr/>
        </p:nvCxnSpPr>
        <p:spPr>
          <a:xfrm flipH="1">
            <a:off x="1413894" y="2577203"/>
            <a:ext cx="2119" cy="17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19" idx="0"/>
          </p:cNvCxnSpPr>
          <p:nvPr/>
        </p:nvCxnSpPr>
        <p:spPr>
          <a:xfrm>
            <a:off x="1413894" y="3019370"/>
            <a:ext cx="0" cy="1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2"/>
            <a:endCxn id="18" idx="0"/>
          </p:cNvCxnSpPr>
          <p:nvPr/>
        </p:nvCxnSpPr>
        <p:spPr>
          <a:xfrm flipH="1">
            <a:off x="1413893" y="3415278"/>
            <a:ext cx="1" cy="15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9960056" y="735103"/>
            <a:ext cx="1703675" cy="223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destroy_tunnel</a:t>
            </a:r>
            <a:r>
              <a:rPr lang="en-US" sz="1200" smtClean="0"/>
              <a:t> (tunnel)</a:t>
            </a:r>
            <a:endParaRPr lang="en-US" sz="1200"/>
          </a:p>
        </p:txBody>
      </p:sp>
      <p:sp>
        <p:nvSpPr>
          <p:cNvPr id="51" name="Rounded Rectangle 50"/>
          <p:cNvSpPr/>
          <p:nvPr/>
        </p:nvSpPr>
        <p:spPr>
          <a:xfrm>
            <a:off x="9936051" y="1650884"/>
            <a:ext cx="1774699" cy="2335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</a:t>
            </a:r>
            <a:r>
              <a:rPr lang="en-US" sz="1200" smtClean="0">
                <a:solidFill>
                  <a:schemeClr val="tx1"/>
                </a:solidFill>
              </a:rPr>
              <a:t>emove from global list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9382020" y="1919588"/>
            <a:ext cx="2775115" cy="250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schedule (</a:t>
            </a:r>
            <a:r>
              <a:rPr lang="en-US" sz="1200" err="1" smtClean="0"/>
              <a:t>tv</a:t>
            </a:r>
            <a:r>
              <a:rPr lang="en-US" sz="1200" smtClean="0"/>
              <a:t>, </a:t>
            </a:r>
            <a:r>
              <a:rPr lang="en-US" sz="1200" err="1" smtClean="0"/>
              <a:t>magic_lac_dial</a:t>
            </a:r>
            <a:r>
              <a:rPr lang="en-US" sz="1200"/>
              <a:t>, </a:t>
            </a:r>
            <a:r>
              <a:rPr lang="en-US" sz="1200" smtClean="0"/>
              <a:t>tunnel-&gt;</a:t>
            </a:r>
            <a:r>
              <a:rPr lang="en-US" sz="1200"/>
              <a:t>lac)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9949424" y="2199523"/>
            <a:ext cx="1762668" cy="2432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</a:t>
            </a:r>
            <a:r>
              <a:rPr lang="en-US" sz="1200" smtClean="0">
                <a:solidFill>
                  <a:schemeClr val="tx1"/>
                </a:solidFill>
              </a:rPr>
              <a:t>lose tunnel-&gt;</a:t>
            </a:r>
            <a:r>
              <a:rPr lang="en-US" sz="1200" err="1" smtClean="0">
                <a:solidFill>
                  <a:schemeClr val="tx1"/>
                </a:solidFill>
              </a:rPr>
              <a:t>pppox_fd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9709954" y="1158320"/>
            <a:ext cx="2213650" cy="26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destroy_call</a:t>
            </a:r>
            <a:r>
              <a:rPr lang="en-US" sz="1200" smtClean="0"/>
              <a:t> (all children call</a:t>
            </a:r>
            <a:r>
              <a:rPr lang="en-US" sz="1200"/>
              <a:t>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9949423" y="2748331"/>
            <a:ext cx="1761327" cy="2241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</a:t>
            </a:r>
            <a:r>
              <a:rPr lang="en-US" sz="1200" smtClean="0">
                <a:solidFill>
                  <a:schemeClr val="tx1"/>
                </a:solidFill>
              </a:rPr>
              <a:t>ree tunnel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948083" y="2470162"/>
            <a:ext cx="1762668" cy="2432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</a:t>
            </a:r>
            <a:r>
              <a:rPr lang="en-US" sz="1200" smtClean="0">
                <a:solidFill>
                  <a:schemeClr val="tx1"/>
                </a:solidFill>
              </a:rPr>
              <a:t>lose tunnel-&gt;</a:t>
            </a:r>
            <a:r>
              <a:rPr lang="en-US" sz="1200" err="1" smtClean="0">
                <a:solidFill>
                  <a:schemeClr val="tx1"/>
                </a:solidFill>
              </a:rPr>
              <a:t>udp_fd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4" idx="2"/>
            <a:endCxn id="51" idx="0"/>
          </p:cNvCxnSpPr>
          <p:nvPr/>
        </p:nvCxnSpPr>
        <p:spPr>
          <a:xfrm>
            <a:off x="10816779" y="1419338"/>
            <a:ext cx="6622" cy="23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2"/>
            <a:endCxn id="54" idx="0"/>
          </p:cNvCxnSpPr>
          <p:nvPr/>
        </p:nvCxnSpPr>
        <p:spPr>
          <a:xfrm>
            <a:off x="10811894" y="958801"/>
            <a:ext cx="4885" cy="19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0" idx="1"/>
          </p:cNvCxnSpPr>
          <p:nvPr/>
        </p:nvCxnSpPr>
        <p:spPr>
          <a:xfrm>
            <a:off x="6303908" y="457124"/>
            <a:ext cx="3656148" cy="38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870494" y="246032"/>
            <a:ext cx="2449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tunnel self </a:t>
            </a:r>
            <a:r>
              <a:rPr lang="en-US" sz="1200" smtClean="0">
                <a:solidFill>
                  <a:srgbClr val="FF0000"/>
                </a:solidFill>
              </a:rPr>
              <a:t>and</a:t>
            </a:r>
            <a:r>
              <a:rPr lang="en-US" sz="1200" smtClean="0"/>
              <a:t> tunnel-&gt;self-&gt;</a:t>
            </a:r>
            <a:r>
              <a:rPr lang="en-US" sz="1200"/>
              <a:t>closing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9779578" y="3638941"/>
            <a:ext cx="2087648" cy="271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magic_lac_tunnel</a:t>
            </a:r>
            <a:r>
              <a:rPr lang="en-US" sz="1200"/>
              <a:t> </a:t>
            </a:r>
            <a:r>
              <a:rPr lang="en-US" sz="1200" smtClean="0"/>
              <a:t>(lac)</a:t>
            </a:r>
            <a:endParaRPr lang="en-US" sz="1200"/>
          </a:p>
        </p:txBody>
      </p:sp>
      <p:sp>
        <p:nvSpPr>
          <p:cNvPr id="68" name="Rounded Rectangle 67"/>
          <p:cNvSpPr/>
          <p:nvPr/>
        </p:nvSpPr>
        <p:spPr>
          <a:xfrm>
            <a:off x="9747355" y="3196164"/>
            <a:ext cx="2156331" cy="271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magic_lac_dial</a:t>
            </a:r>
            <a:r>
              <a:rPr lang="en-US" sz="1200" smtClean="0"/>
              <a:t> (lac)</a:t>
            </a:r>
            <a:endParaRPr lang="en-US" sz="1200"/>
          </a:p>
        </p:txBody>
      </p:sp>
      <p:cxnSp>
        <p:nvCxnSpPr>
          <p:cNvPr id="69" name="Straight Arrow Connector 68"/>
          <p:cNvCxnSpPr>
            <a:stCxn id="68" idx="2"/>
            <a:endCxn id="63" idx="0"/>
          </p:cNvCxnSpPr>
          <p:nvPr/>
        </p:nvCxnSpPr>
        <p:spPr>
          <a:xfrm flipH="1">
            <a:off x="10823402" y="3467813"/>
            <a:ext cx="2119" cy="17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3" idx="2"/>
          </p:cNvCxnSpPr>
          <p:nvPr/>
        </p:nvCxnSpPr>
        <p:spPr>
          <a:xfrm>
            <a:off x="10823402" y="3909980"/>
            <a:ext cx="0" cy="1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5" idx="2"/>
            <a:endCxn id="68" idx="0"/>
          </p:cNvCxnSpPr>
          <p:nvPr/>
        </p:nvCxnSpPr>
        <p:spPr>
          <a:xfrm flipH="1">
            <a:off x="10825521" y="2972483"/>
            <a:ext cx="4566" cy="22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9771701" y="4057564"/>
            <a:ext cx="2122220" cy="293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l2tp_call </a:t>
            </a:r>
            <a:r>
              <a:rPr lang="en-US" sz="1200" smtClean="0"/>
              <a:t>(host, port, lac, null)</a:t>
            </a:r>
            <a:endParaRPr lang="en-US" sz="1200"/>
          </a:p>
        </p:txBody>
      </p:sp>
      <p:sp>
        <p:nvSpPr>
          <p:cNvPr id="75" name="Rounded Rectangle 74"/>
          <p:cNvSpPr/>
          <p:nvPr/>
        </p:nvSpPr>
        <p:spPr>
          <a:xfrm>
            <a:off x="10146385" y="4796545"/>
            <a:ext cx="1376055" cy="2483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Create new tunnel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0146385" y="4556572"/>
            <a:ext cx="1376054" cy="248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get_call</a:t>
            </a:r>
            <a:r>
              <a:rPr lang="en-US" sz="1200" smtClean="0"/>
              <a:t> (0, 0)</a:t>
            </a:r>
            <a:endParaRPr lang="en-US" sz="1200"/>
          </a:p>
        </p:txBody>
      </p:sp>
      <p:sp>
        <p:nvSpPr>
          <p:cNvPr id="77" name="Rounded Rectangle 76"/>
          <p:cNvSpPr/>
          <p:nvPr/>
        </p:nvSpPr>
        <p:spPr>
          <a:xfrm>
            <a:off x="9603713" y="5272801"/>
            <a:ext cx="2454730" cy="28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control_finish</a:t>
            </a:r>
            <a:r>
              <a:rPr lang="en-US" sz="1200"/>
              <a:t> </a:t>
            </a:r>
            <a:r>
              <a:rPr lang="en-US" sz="1200" smtClean="0"/>
              <a:t>(tunnel, tunnel-&gt;self)</a:t>
            </a:r>
            <a:endParaRPr lang="en-US" sz="1200"/>
          </a:p>
        </p:txBody>
      </p:sp>
      <p:sp>
        <p:nvSpPr>
          <p:cNvPr id="78" name="Rounded Rectangle 77"/>
          <p:cNvSpPr/>
          <p:nvPr/>
        </p:nvSpPr>
        <p:spPr>
          <a:xfrm>
            <a:off x="9632905" y="5927427"/>
            <a:ext cx="2394364" cy="228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tunnel-</a:t>
            </a:r>
            <a:r>
              <a:rPr lang="en-US" sz="1200">
                <a:solidFill>
                  <a:schemeClr val="tx1"/>
                </a:solidFill>
              </a:rPr>
              <a:t>&gt;state = SCCRQ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8536" y="4073214"/>
            <a:ext cx="2394364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err="1">
                <a:solidFill>
                  <a:schemeClr val="tx1"/>
                </a:solidFill>
              </a:rPr>
              <a:t>new_outgoing</a:t>
            </a:r>
            <a:r>
              <a:rPr lang="en-US" sz="1200">
                <a:solidFill>
                  <a:schemeClr val="tx1"/>
                </a:solidFill>
              </a:rPr>
              <a:t> (</a:t>
            </a:r>
            <a:r>
              <a:rPr lang="en-US" sz="1200" smtClean="0">
                <a:solidFill>
                  <a:schemeClr val="tx1"/>
                </a:solidFill>
              </a:rPr>
              <a:t>tunnel)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708535" y="4343378"/>
            <a:ext cx="2394365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add_xxx_avp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4708535" y="4613542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add_control_hdr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(tunnel, call, 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4708534" y="5184547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control_xmit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708536" y="4883706"/>
            <a:ext cx="2394364" cy="26669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call-&gt;</a:t>
            </a:r>
            <a:r>
              <a:rPr lang="en-US" sz="1200" err="1" smtClean="0">
                <a:solidFill>
                  <a:schemeClr val="tx1"/>
                </a:solidFill>
              </a:rPr>
              <a:t>cnu</a:t>
            </a:r>
            <a:r>
              <a:rPr lang="en-US" sz="1200" smtClean="0">
                <a:solidFill>
                  <a:schemeClr val="tx1"/>
                </a:solidFill>
              </a:rPr>
              <a:t> = 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708534" y="5696175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schedule </a:t>
            </a:r>
            <a:r>
              <a:rPr lang="en-US" sz="1200" smtClean="0">
                <a:solidFill>
                  <a:schemeClr val="tx1"/>
                </a:solidFill>
              </a:rPr>
              <a:t>(1s, </a:t>
            </a:r>
            <a:r>
              <a:rPr lang="en-US" sz="1200" err="1">
                <a:solidFill>
                  <a:schemeClr val="tx1"/>
                </a:solidFill>
              </a:rPr>
              <a:t>control_xmit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4708534" y="6215721"/>
            <a:ext cx="2394367" cy="249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udp_xmit</a:t>
            </a:r>
            <a:r>
              <a:rPr lang="en-US" sz="1200" smtClean="0">
                <a:solidFill>
                  <a:schemeClr val="tx1"/>
                </a:solidFill>
              </a:rPr>
              <a:t> (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6" name="Straight Arrow Connector 85"/>
          <p:cNvCxnSpPr>
            <a:stCxn id="74" idx="2"/>
            <a:endCxn id="76" idx="0"/>
          </p:cNvCxnSpPr>
          <p:nvPr/>
        </p:nvCxnSpPr>
        <p:spPr>
          <a:xfrm>
            <a:off x="10832811" y="4350985"/>
            <a:ext cx="1601" cy="20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5" idx="2"/>
            <a:endCxn id="77" idx="0"/>
          </p:cNvCxnSpPr>
          <p:nvPr/>
        </p:nvCxnSpPr>
        <p:spPr>
          <a:xfrm flipH="1">
            <a:off x="10831078" y="5044937"/>
            <a:ext cx="3335" cy="22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7102901" y="4613542"/>
            <a:ext cx="2041076" cy="2459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tunnel-&gt;</a:t>
            </a:r>
            <a:r>
              <a:rPr lang="en-US" sz="1200" err="1">
                <a:solidFill>
                  <a:schemeClr val="tx1"/>
                </a:solidFill>
              </a:rPr>
              <a:t>control_seq_num</a:t>
            </a:r>
            <a:r>
              <a:rPr lang="en-US" sz="1200">
                <a:solidFill>
                  <a:schemeClr val="tx1"/>
                </a:solidFill>
              </a:rPr>
              <a:t>++</a:t>
            </a:r>
          </a:p>
        </p:txBody>
      </p:sp>
      <p:cxnSp>
        <p:nvCxnSpPr>
          <p:cNvPr id="89" name="Straight Arrow Connector 88"/>
          <p:cNvCxnSpPr>
            <a:stCxn id="82" idx="2"/>
            <a:endCxn id="84" idx="0"/>
          </p:cNvCxnSpPr>
          <p:nvPr/>
        </p:nvCxnSpPr>
        <p:spPr>
          <a:xfrm>
            <a:off x="5905718" y="5433929"/>
            <a:ext cx="0" cy="26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4" idx="2"/>
            <a:endCxn id="85" idx="0"/>
          </p:cNvCxnSpPr>
          <p:nvPr/>
        </p:nvCxnSpPr>
        <p:spPr>
          <a:xfrm>
            <a:off x="5905718" y="5945557"/>
            <a:ext cx="0" cy="27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7" idx="2"/>
            <a:endCxn id="78" idx="0"/>
          </p:cNvCxnSpPr>
          <p:nvPr/>
        </p:nvCxnSpPr>
        <p:spPr>
          <a:xfrm flipH="1">
            <a:off x="10830087" y="5554345"/>
            <a:ext cx="991" cy="37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263580" y="6480418"/>
            <a:ext cx="1284273" cy="2746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s</a:t>
            </a:r>
            <a:r>
              <a:rPr lang="en-US" sz="1200" err="1" smtClean="0">
                <a:solidFill>
                  <a:schemeClr val="tx1"/>
                </a:solidFill>
              </a:rPr>
              <a:t>erver_socket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512315" y="5575127"/>
            <a:ext cx="1351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</a:t>
            </a:r>
            <a:r>
              <a:rPr lang="en-US" sz="1200" smtClean="0"/>
              <a:t>all-&gt;</a:t>
            </a:r>
            <a:r>
              <a:rPr lang="en-US" sz="1200" err="1" smtClean="0"/>
              <a:t>msgtype</a:t>
            </a:r>
            <a:r>
              <a:rPr lang="en-US" sz="1200" smtClean="0"/>
              <a:t> == 0</a:t>
            </a:r>
            <a:endParaRPr lang="en-US" sz="1200"/>
          </a:p>
        </p:txBody>
      </p:sp>
      <p:cxnSp>
        <p:nvCxnSpPr>
          <p:cNvPr id="97" name="Straight Connector 96"/>
          <p:cNvCxnSpPr/>
          <p:nvPr/>
        </p:nvCxnSpPr>
        <p:spPr>
          <a:xfrm>
            <a:off x="10830087" y="6156027"/>
            <a:ext cx="0" cy="53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9405985" y="6693703"/>
            <a:ext cx="1424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9405985" y="3638941"/>
            <a:ext cx="0" cy="305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547853" y="3638941"/>
            <a:ext cx="2858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547853" y="3638941"/>
            <a:ext cx="0" cy="43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0" idx="2"/>
          </p:cNvCxnSpPr>
          <p:nvPr/>
        </p:nvCxnSpPr>
        <p:spPr>
          <a:xfrm>
            <a:off x="1413893" y="4301814"/>
            <a:ext cx="0" cy="49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413893" y="4804964"/>
            <a:ext cx="1892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306726" y="3638941"/>
            <a:ext cx="0" cy="1157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306726" y="3638941"/>
            <a:ext cx="1956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263580" y="3638941"/>
            <a:ext cx="0" cy="43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708534" y="5420121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Ns </a:t>
            </a:r>
            <a:r>
              <a:rPr lang="en-US" sz="1200"/>
              <a:t>&lt; </a:t>
            </a:r>
            <a:r>
              <a:rPr lang="en-US" sz="1200" smtClean="0"/>
              <a:t>tunnel-</a:t>
            </a:r>
            <a:r>
              <a:rPr lang="en-US" sz="1200"/>
              <a:t>&gt;</a:t>
            </a:r>
            <a:r>
              <a:rPr lang="en-US" sz="1200" err="1"/>
              <a:t>cLr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494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393040"/>
              </p:ext>
            </p:extLst>
          </p:nvPr>
        </p:nvGraphicFramePr>
        <p:xfrm>
          <a:off x="1174172" y="948266"/>
          <a:ext cx="994410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436"/>
                <a:gridCol w="2310246"/>
                <a:gridCol w="4122419"/>
                <a:gridCol w="2286000"/>
              </a:tblGrid>
              <a:tr h="1292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State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Event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Action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New state</a:t>
                      </a:r>
                      <a:endParaRPr lang="en-US" sz="1200"/>
                    </a:p>
                  </a:txBody>
                  <a:tcPr/>
                </a:tc>
              </a:tr>
              <a:tr h="1292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idle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Local Open request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Send SCCRQ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wait-</a:t>
                      </a:r>
                      <a:r>
                        <a:rPr lang="en-US" sz="1200" err="1" smtClean="0"/>
                        <a:t>ctl</a:t>
                      </a:r>
                      <a:r>
                        <a:rPr lang="en-US" sz="1200" smtClean="0"/>
                        <a:t>-reply</a:t>
                      </a:r>
                      <a:endParaRPr lang="en-US" sz="1200"/>
                    </a:p>
                  </a:txBody>
                  <a:tcPr/>
                </a:tc>
              </a:tr>
              <a:tr h="1292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idle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Receive SCCRQ, acceptable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Send SCCRP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wait-</a:t>
                      </a:r>
                      <a:r>
                        <a:rPr lang="en-US" sz="1200" err="1" smtClean="0"/>
                        <a:t>ctl</a:t>
                      </a:r>
                      <a:r>
                        <a:rPr lang="en-US" sz="1200" smtClean="0"/>
                        <a:t>-conn</a:t>
                      </a:r>
                      <a:endParaRPr lang="en-US" sz="1200"/>
                    </a:p>
                  </a:txBody>
                  <a:tcPr/>
                </a:tc>
              </a:tr>
              <a:tr h="1292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idle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Receive SCCRQ, not acceptable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Send </a:t>
                      </a:r>
                      <a:r>
                        <a:rPr lang="en-US" sz="1200" err="1" smtClean="0"/>
                        <a:t>StopCCN</a:t>
                      </a:r>
                      <a:r>
                        <a:rPr lang="en-US" sz="1200" smtClean="0"/>
                        <a:t>, Clean up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idle</a:t>
                      </a:r>
                      <a:endParaRPr lang="en-US" sz="1200"/>
                    </a:p>
                  </a:txBody>
                  <a:tcPr/>
                </a:tc>
              </a:tr>
              <a:tr h="1292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idle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Receive SCCRP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Send </a:t>
                      </a:r>
                      <a:r>
                        <a:rPr lang="en-US" sz="1200" err="1" smtClean="0"/>
                        <a:t>StopCCN</a:t>
                      </a:r>
                      <a:r>
                        <a:rPr lang="en-US" sz="1200" smtClean="0"/>
                        <a:t>,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Clean up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idle</a:t>
                      </a:r>
                      <a:endParaRPr lang="en-US" sz="1200"/>
                    </a:p>
                  </a:txBody>
                  <a:tcPr/>
                </a:tc>
              </a:tr>
              <a:tr h="1292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idle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Receive SCCCN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Clean up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idle</a:t>
                      </a:r>
                      <a:endParaRPr lang="en-US" sz="1200"/>
                    </a:p>
                  </a:txBody>
                  <a:tcPr/>
                </a:tc>
              </a:tr>
              <a:tr h="1292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wait-</a:t>
                      </a:r>
                      <a:r>
                        <a:rPr lang="en-US" sz="1200" err="1" smtClean="0"/>
                        <a:t>ctl</a:t>
                      </a:r>
                      <a:r>
                        <a:rPr lang="en-US" sz="1200" smtClean="0"/>
                        <a:t>-reply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Receive SCCRP,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acceptable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Send SCCCN, Send tunnel-open event to waiting sessions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established</a:t>
                      </a:r>
                      <a:endParaRPr lang="en-US" sz="1200"/>
                    </a:p>
                  </a:txBody>
                  <a:tcPr/>
                </a:tc>
              </a:tr>
              <a:tr h="1292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wait-</a:t>
                      </a:r>
                      <a:r>
                        <a:rPr lang="en-US" sz="1200" err="1" smtClean="0"/>
                        <a:t>ctl</a:t>
                      </a:r>
                      <a:r>
                        <a:rPr lang="en-US" sz="1200" smtClean="0"/>
                        <a:t>-reply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Receive SCCRP,  not acceptable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Send </a:t>
                      </a:r>
                      <a:r>
                        <a:rPr lang="en-US" sz="1200" err="1" smtClean="0"/>
                        <a:t>StopCCN</a:t>
                      </a:r>
                      <a:r>
                        <a:rPr lang="en-US" sz="1200" smtClean="0"/>
                        <a:t>, Clean up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idle</a:t>
                      </a:r>
                      <a:endParaRPr lang="en-US" sz="1200"/>
                    </a:p>
                  </a:txBody>
                  <a:tcPr/>
                </a:tc>
              </a:tr>
              <a:tr h="1292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wait-</a:t>
                      </a:r>
                      <a:r>
                        <a:rPr lang="en-US" sz="1200" err="1" smtClean="0"/>
                        <a:t>ctl</a:t>
                      </a:r>
                      <a:r>
                        <a:rPr lang="en-US" sz="1200" smtClean="0"/>
                        <a:t>-reply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Receive SCCRQ, lose tie-breaker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Clean up, Re-queue SCCRQ for idle state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idle</a:t>
                      </a:r>
                      <a:endParaRPr lang="en-US" sz="1200"/>
                    </a:p>
                  </a:txBody>
                  <a:tcPr/>
                </a:tc>
              </a:tr>
              <a:tr h="1292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wait-</a:t>
                      </a:r>
                      <a:r>
                        <a:rPr lang="en-US" sz="1200" err="1" smtClean="0"/>
                        <a:t>ctl</a:t>
                      </a:r>
                      <a:r>
                        <a:rPr lang="en-US" sz="1200" smtClean="0"/>
                        <a:t>-reply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Receive SCCCN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Send </a:t>
                      </a:r>
                      <a:r>
                        <a:rPr lang="en-US" sz="1200" err="1" smtClean="0"/>
                        <a:t>StopCCN</a:t>
                      </a:r>
                      <a:r>
                        <a:rPr lang="en-US" sz="1200" smtClean="0"/>
                        <a:t>,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Clean up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idle</a:t>
                      </a:r>
                      <a:endParaRPr lang="en-US" sz="1200"/>
                    </a:p>
                  </a:txBody>
                  <a:tcPr/>
                </a:tc>
              </a:tr>
              <a:tr h="1292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wait-</a:t>
                      </a:r>
                      <a:r>
                        <a:rPr lang="en-US" sz="1200" err="1" smtClean="0"/>
                        <a:t>ctl</a:t>
                      </a:r>
                      <a:r>
                        <a:rPr lang="en-US" sz="1200" smtClean="0"/>
                        <a:t>-conn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Receive SCCCN, acceptable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Send tunnel-open event to waiting sessions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established</a:t>
                      </a:r>
                      <a:endParaRPr lang="en-US" sz="1200"/>
                    </a:p>
                  </a:txBody>
                  <a:tcPr/>
                </a:tc>
              </a:tr>
              <a:tr h="1292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wait-</a:t>
                      </a:r>
                      <a:r>
                        <a:rPr lang="en-US" sz="1200" err="1" smtClean="0"/>
                        <a:t>ctl</a:t>
                      </a:r>
                      <a:r>
                        <a:rPr lang="en-US" sz="1200" smtClean="0"/>
                        <a:t>-conn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Receive SCCCN, not acceptable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Send </a:t>
                      </a:r>
                      <a:r>
                        <a:rPr lang="en-US" sz="1200" err="1" smtClean="0"/>
                        <a:t>StopCCN</a:t>
                      </a:r>
                      <a:r>
                        <a:rPr lang="en-US" sz="1200" smtClean="0"/>
                        <a:t>, Clean up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idle</a:t>
                      </a:r>
                      <a:endParaRPr lang="en-US" sz="1200"/>
                    </a:p>
                  </a:txBody>
                  <a:tcPr/>
                </a:tc>
              </a:tr>
              <a:tr h="1292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wait-</a:t>
                      </a:r>
                      <a:r>
                        <a:rPr lang="en-US" sz="1200" err="1" smtClean="0"/>
                        <a:t>ctl</a:t>
                      </a:r>
                      <a:r>
                        <a:rPr lang="en-US" sz="1200" smtClean="0"/>
                        <a:t>-conn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Receive SCCRP, SCCRQ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Send </a:t>
                      </a:r>
                      <a:r>
                        <a:rPr lang="en-US" sz="1200" err="1" smtClean="0"/>
                        <a:t>StopCCN</a:t>
                      </a:r>
                      <a:r>
                        <a:rPr lang="en-US" sz="1200" smtClean="0"/>
                        <a:t>, Clean up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idle</a:t>
                      </a:r>
                      <a:endParaRPr lang="en-US" sz="1200"/>
                    </a:p>
                  </a:txBody>
                  <a:tcPr/>
                </a:tc>
              </a:tr>
              <a:tr h="1292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established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Local Open request (new call)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Send tunnel-open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event to waiting sessions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established</a:t>
                      </a:r>
                      <a:endParaRPr lang="en-US" sz="1200"/>
                    </a:p>
                  </a:txBody>
                  <a:tcPr/>
                </a:tc>
              </a:tr>
              <a:tr h="1292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established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Admin Tunnel Close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Send </a:t>
                      </a:r>
                      <a:r>
                        <a:rPr lang="en-US" sz="1200" err="1" smtClean="0"/>
                        <a:t>StopCCN</a:t>
                      </a:r>
                      <a:r>
                        <a:rPr lang="en-US" sz="1200" smtClean="0"/>
                        <a:t>, Clean up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idle</a:t>
                      </a:r>
                      <a:endParaRPr lang="en-US" sz="1200"/>
                    </a:p>
                  </a:txBody>
                  <a:tcPr/>
                </a:tc>
              </a:tr>
              <a:tr h="1292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established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Receive SCCRQ, SCCRP, SCCCN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Send </a:t>
                      </a:r>
                      <a:r>
                        <a:rPr lang="en-US" sz="1200" err="1" smtClean="0"/>
                        <a:t>StopCCN</a:t>
                      </a:r>
                      <a:r>
                        <a:rPr lang="en-US" sz="1200" smtClean="0"/>
                        <a:t>, Clean up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idle</a:t>
                      </a:r>
                      <a:endParaRPr lang="en-US" sz="1200"/>
                    </a:p>
                  </a:txBody>
                  <a:tcPr/>
                </a:tc>
              </a:tr>
              <a:tr h="1292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idle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Receive </a:t>
                      </a:r>
                      <a:r>
                        <a:rPr lang="en-US" sz="1200" err="1" smtClean="0"/>
                        <a:t>StopCCN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Clean up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idle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88772" y="384463"/>
            <a:ext cx="482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RFC2661 </a:t>
            </a:r>
            <a:r>
              <a:rPr lang="en-US"/>
              <a:t>7.2.1 Control Connection Establishment </a:t>
            </a:r>
          </a:p>
        </p:txBody>
      </p:sp>
    </p:spTree>
    <p:extLst>
      <p:ext uri="{BB962C8B-B14F-4D97-AF65-F5344CB8AC3E}">
        <p14:creationId xmlns:p14="http://schemas.microsoft.com/office/powerpoint/2010/main" val="17611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34352" y="2285999"/>
            <a:ext cx="1976870" cy="23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private match entry for LAN</a:t>
            </a:r>
            <a:endParaRPr lang="en-US" sz="120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17959"/>
              </p:ext>
            </p:extLst>
          </p:nvPr>
        </p:nvGraphicFramePr>
        <p:xfrm>
          <a:off x="7107381" y="5131377"/>
          <a:ext cx="494953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1"/>
                <a:gridCol w="1018309"/>
                <a:gridCol w="1111827"/>
                <a:gridCol w="1122218"/>
                <a:gridCol w="123998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err="1" smtClean="0">
                          <a:solidFill>
                            <a:schemeClr val="tx1"/>
                          </a:solidFill>
                        </a:rPr>
                        <a:t>Private.Local.IP</a:t>
                      </a:r>
                      <a:endParaRPr 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err="1" smtClean="0">
                          <a:solidFill>
                            <a:schemeClr val="tx1"/>
                          </a:solidFill>
                        </a:rPr>
                        <a:t>Private.Remote.IP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err="1" smtClean="0">
                          <a:solidFill>
                            <a:schemeClr val="tx1"/>
                          </a:solidFill>
                        </a:rPr>
                        <a:t>Private.Local.Port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err="1" smtClean="0">
                          <a:solidFill>
                            <a:schemeClr val="tx1"/>
                          </a:solidFill>
                        </a:rPr>
                        <a:t>Private.Remote.Port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04670"/>
              </p:ext>
            </p:extLst>
          </p:nvPr>
        </p:nvGraphicFramePr>
        <p:xfrm>
          <a:off x="121227" y="4643697"/>
          <a:ext cx="49495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1"/>
                <a:gridCol w="1018309"/>
                <a:gridCol w="1111827"/>
                <a:gridCol w="1122218"/>
                <a:gridCol w="123998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err="1" smtClean="0">
                          <a:solidFill>
                            <a:schemeClr val="tx1"/>
                          </a:solidFill>
                        </a:rPr>
                        <a:t>Public.Local.IP</a:t>
                      </a:r>
                      <a:endParaRPr 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err="1" smtClean="0">
                          <a:solidFill>
                            <a:schemeClr val="tx1"/>
                          </a:solidFill>
                        </a:rPr>
                        <a:t>Public.Remote.IP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1701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1701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L2tp header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Tunnel id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Session id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err="1" smtClean="0">
                          <a:solidFill>
                            <a:schemeClr val="tx1"/>
                          </a:solidFill>
                        </a:rPr>
                        <a:t>Ppp</a:t>
                      </a:r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 header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err="1" smtClean="0">
                          <a:solidFill>
                            <a:schemeClr val="tx1"/>
                          </a:solidFill>
                        </a:rPr>
                        <a:t>Private.Local.IP</a:t>
                      </a:r>
                      <a:endParaRPr 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err="1" smtClean="0">
                          <a:solidFill>
                            <a:schemeClr val="tx1"/>
                          </a:solidFill>
                        </a:rPr>
                        <a:t>Private.Remote.IP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err="1" smtClean="0">
                          <a:solidFill>
                            <a:schemeClr val="tx1"/>
                          </a:solidFill>
                        </a:rPr>
                        <a:t>Private.Local.Port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err="1" smtClean="0">
                          <a:solidFill>
                            <a:schemeClr val="tx1"/>
                          </a:solidFill>
                        </a:rPr>
                        <a:t>Private.Remote.Port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133486" y="2545772"/>
            <a:ext cx="1976870" cy="23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private match entry for WAN</a:t>
            </a:r>
            <a:endParaRPr lang="en-US" sz="1200"/>
          </a:p>
        </p:txBody>
      </p:sp>
      <p:sp>
        <p:nvSpPr>
          <p:cNvPr id="17" name="Rectangle 16"/>
          <p:cNvSpPr/>
          <p:nvPr/>
        </p:nvSpPr>
        <p:spPr>
          <a:xfrm>
            <a:off x="1521834" y="2285999"/>
            <a:ext cx="1976870" cy="23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public match entry for LAN</a:t>
            </a:r>
            <a:endParaRPr lang="en-US" sz="1200"/>
          </a:p>
        </p:txBody>
      </p:sp>
      <p:sp>
        <p:nvSpPr>
          <p:cNvPr id="18" name="Rectangle 17"/>
          <p:cNvSpPr/>
          <p:nvPr/>
        </p:nvSpPr>
        <p:spPr>
          <a:xfrm>
            <a:off x="1520968" y="2545772"/>
            <a:ext cx="1976870" cy="23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public match entry for WAN</a:t>
            </a:r>
            <a:endParaRPr 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8446191" y="2012465"/>
            <a:ext cx="135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Private connection</a:t>
            </a:r>
            <a:endParaRPr 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1833673" y="1988266"/>
            <a:ext cx="129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Public connection</a:t>
            </a:r>
            <a:endParaRPr lang="en-US" sz="1200"/>
          </a:p>
        </p:txBody>
      </p:sp>
      <p:sp>
        <p:nvSpPr>
          <p:cNvPr id="21" name="Rectangle 20"/>
          <p:cNvSpPr/>
          <p:nvPr/>
        </p:nvSpPr>
        <p:spPr>
          <a:xfrm>
            <a:off x="10836742" y="4239492"/>
            <a:ext cx="769905" cy="259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</a:t>
            </a:r>
            <a:r>
              <a:rPr lang="en-US" sz="1200" err="1" smtClean="0"/>
              <a:t>th_rx</a:t>
            </a:r>
            <a:endParaRPr 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10365972" y="4244687"/>
            <a:ext cx="47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eth1</a:t>
            </a:r>
            <a:endParaRPr lang="en-US" sz="1200"/>
          </a:p>
        </p:txBody>
      </p:sp>
      <p:sp>
        <p:nvSpPr>
          <p:cNvPr id="23" name="Rectangle 22"/>
          <p:cNvSpPr/>
          <p:nvPr/>
        </p:nvSpPr>
        <p:spPr>
          <a:xfrm>
            <a:off x="10836742" y="3377047"/>
            <a:ext cx="769905" cy="259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ipv4_rx</a:t>
            </a:r>
            <a:endParaRPr lang="en-US" sz="1200"/>
          </a:p>
        </p:txBody>
      </p:sp>
      <p:cxnSp>
        <p:nvCxnSpPr>
          <p:cNvPr id="29" name="Straight Arrow Connector 28"/>
          <p:cNvCxnSpPr>
            <a:stCxn id="21" idx="2"/>
          </p:cNvCxnSpPr>
          <p:nvPr/>
        </p:nvCxnSpPr>
        <p:spPr>
          <a:xfrm>
            <a:off x="11221695" y="4499264"/>
            <a:ext cx="10878" cy="675409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0"/>
            <a:endCxn id="23" idx="2"/>
          </p:cNvCxnSpPr>
          <p:nvPr/>
        </p:nvCxnSpPr>
        <p:spPr>
          <a:xfrm flipV="1">
            <a:off x="11221695" y="3636819"/>
            <a:ext cx="0" cy="602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3" idx="0"/>
            <a:endCxn id="4" idx="3"/>
          </p:cNvCxnSpPr>
          <p:nvPr/>
        </p:nvCxnSpPr>
        <p:spPr>
          <a:xfrm rot="16200000" flipV="1">
            <a:off x="10180683" y="2336034"/>
            <a:ext cx="971552" cy="111047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45041" y="3932962"/>
            <a:ext cx="769905" cy="259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</a:t>
            </a:r>
            <a:r>
              <a:rPr lang="en-US" sz="1200" err="1" smtClean="0"/>
              <a:t>th_rx</a:t>
            </a:r>
            <a:endParaRPr lang="en-US" sz="1200"/>
          </a:p>
        </p:txBody>
      </p:sp>
      <p:sp>
        <p:nvSpPr>
          <p:cNvPr id="35" name="TextBox 34"/>
          <p:cNvSpPr txBox="1"/>
          <p:nvPr/>
        </p:nvSpPr>
        <p:spPr>
          <a:xfrm>
            <a:off x="3918123" y="394335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</a:t>
            </a:r>
            <a:r>
              <a:rPr lang="en-US" sz="1200" smtClean="0"/>
              <a:t>2tp_if</a:t>
            </a:r>
            <a:endParaRPr lang="en-US" sz="1200"/>
          </a:p>
        </p:txBody>
      </p:sp>
      <p:sp>
        <p:nvSpPr>
          <p:cNvPr id="36" name="Rectangle 35"/>
          <p:cNvSpPr/>
          <p:nvPr/>
        </p:nvSpPr>
        <p:spPr>
          <a:xfrm>
            <a:off x="1950221" y="3894956"/>
            <a:ext cx="769905" cy="259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</a:t>
            </a:r>
            <a:r>
              <a:rPr lang="en-US" sz="1200" err="1" smtClean="0"/>
              <a:t>th_rx</a:t>
            </a:r>
            <a:endParaRPr lang="en-US" sz="1200"/>
          </a:p>
        </p:txBody>
      </p:sp>
      <p:sp>
        <p:nvSpPr>
          <p:cNvPr id="37" name="TextBox 36"/>
          <p:cNvSpPr txBox="1"/>
          <p:nvPr/>
        </p:nvSpPr>
        <p:spPr>
          <a:xfrm>
            <a:off x="1479451" y="3900151"/>
            <a:ext cx="47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eth0</a:t>
            </a:r>
            <a:endParaRPr lang="en-US" sz="1200"/>
          </a:p>
        </p:txBody>
      </p:sp>
      <p:sp>
        <p:nvSpPr>
          <p:cNvPr id="38" name="Rectangle 37"/>
          <p:cNvSpPr/>
          <p:nvPr/>
        </p:nvSpPr>
        <p:spPr>
          <a:xfrm>
            <a:off x="1950221" y="3032511"/>
            <a:ext cx="769905" cy="259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ipv4_rx</a:t>
            </a:r>
            <a:endParaRPr lang="en-US" sz="1200"/>
          </a:p>
        </p:txBody>
      </p:sp>
      <p:cxnSp>
        <p:nvCxnSpPr>
          <p:cNvPr id="39" name="Straight Arrow Connector 38"/>
          <p:cNvCxnSpPr>
            <a:stCxn id="36" idx="0"/>
            <a:endCxn id="38" idx="2"/>
          </p:cNvCxnSpPr>
          <p:nvPr/>
        </p:nvCxnSpPr>
        <p:spPr>
          <a:xfrm flipV="1">
            <a:off x="2335174" y="3292283"/>
            <a:ext cx="0" cy="60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2335174" y="4154728"/>
            <a:ext cx="0" cy="49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538649" y="3032511"/>
            <a:ext cx="769905" cy="259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ipv4_rx</a:t>
            </a:r>
            <a:endParaRPr lang="en-US" sz="120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497838" y="2677439"/>
            <a:ext cx="305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03073" y="2677439"/>
            <a:ext cx="0" cy="1722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34" idx="2"/>
          </p:cNvCxnSpPr>
          <p:nvPr/>
        </p:nvCxnSpPr>
        <p:spPr>
          <a:xfrm flipV="1">
            <a:off x="3803073" y="4192734"/>
            <a:ext cx="1126921" cy="2069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0"/>
            <a:endCxn id="45" idx="2"/>
          </p:cNvCxnSpPr>
          <p:nvPr/>
        </p:nvCxnSpPr>
        <p:spPr>
          <a:xfrm flipH="1" flipV="1">
            <a:off x="4923602" y="3292283"/>
            <a:ext cx="6392" cy="64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5" idx="0"/>
            <a:endCxn id="16" idx="1"/>
          </p:cNvCxnSpPr>
          <p:nvPr/>
        </p:nvCxnSpPr>
        <p:spPr>
          <a:xfrm rot="5400000" flipH="1" flipV="1">
            <a:off x="6344923" y="1243948"/>
            <a:ext cx="367243" cy="3209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55511" y="3351801"/>
            <a:ext cx="1855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</a:t>
            </a:r>
            <a:r>
              <a:rPr lang="en-US" sz="1200" smtClean="0"/>
              <a:t>trip outer IP, UDP header, </a:t>
            </a:r>
          </a:p>
          <a:p>
            <a:r>
              <a:rPr lang="en-US" sz="1200" smtClean="0"/>
              <a:t>l2tp header, </a:t>
            </a:r>
            <a:r>
              <a:rPr lang="en-US" sz="1200" err="1" smtClean="0"/>
              <a:t>ppp</a:t>
            </a:r>
            <a:r>
              <a:rPr lang="en-US" sz="1200" smtClean="0"/>
              <a:t> header</a:t>
            </a:r>
            <a:endParaRPr lang="en-US" sz="1200"/>
          </a:p>
        </p:txBody>
      </p:sp>
      <p:sp>
        <p:nvSpPr>
          <p:cNvPr id="61" name="Rectangle 60"/>
          <p:cNvSpPr/>
          <p:nvPr/>
        </p:nvSpPr>
        <p:spPr>
          <a:xfrm>
            <a:off x="6371089" y="3960579"/>
            <a:ext cx="769905" cy="259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</a:t>
            </a:r>
            <a:r>
              <a:rPr lang="en-US" sz="1200" err="1" smtClean="0"/>
              <a:t>th_rx</a:t>
            </a:r>
            <a:endParaRPr 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5744171" y="3970969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</a:t>
            </a:r>
            <a:r>
              <a:rPr lang="en-US" sz="1200" smtClean="0"/>
              <a:t>2tp_if</a:t>
            </a:r>
            <a:endParaRPr lang="en-US" sz="1200"/>
          </a:p>
        </p:txBody>
      </p:sp>
      <p:sp>
        <p:nvSpPr>
          <p:cNvPr id="63" name="Rectangle 62"/>
          <p:cNvSpPr/>
          <p:nvPr/>
        </p:nvSpPr>
        <p:spPr>
          <a:xfrm>
            <a:off x="6364697" y="3060128"/>
            <a:ext cx="769905" cy="259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ipv4_rx</a:t>
            </a:r>
            <a:endParaRPr lang="en-US" sz="1200"/>
          </a:p>
        </p:txBody>
      </p:sp>
      <p:cxnSp>
        <p:nvCxnSpPr>
          <p:cNvPr id="64" name="Straight Arrow Connector 63"/>
          <p:cNvCxnSpPr>
            <a:stCxn id="61" idx="0"/>
            <a:endCxn id="63" idx="2"/>
          </p:cNvCxnSpPr>
          <p:nvPr/>
        </p:nvCxnSpPr>
        <p:spPr>
          <a:xfrm flipH="1" flipV="1">
            <a:off x="6749650" y="3319900"/>
            <a:ext cx="6392" cy="640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981559" y="3379418"/>
            <a:ext cx="1779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add outer IP,UDP header, </a:t>
            </a:r>
          </a:p>
          <a:p>
            <a:r>
              <a:rPr lang="en-US" sz="1200" smtClean="0"/>
              <a:t>l2tp header, </a:t>
            </a:r>
            <a:r>
              <a:rPr lang="en-US" sz="1200" err="1" smtClean="0"/>
              <a:t>ppp</a:t>
            </a:r>
            <a:r>
              <a:rPr lang="en-US" sz="1200" smtClean="0"/>
              <a:t> header</a:t>
            </a:r>
            <a:endParaRPr lang="en-US" sz="1200"/>
          </a:p>
        </p:txBody>
      </p:sp>
      <p:cxnSp>
        <p:nvCxnSpPr>
          <p:cNvPr id="67" name="Straight Connector 66"/>
          <p:cNvCxnSpPr>
            <a:stCxn id="4" idx="1"/>
          </p:cNvCxnSpPr>
          <p:nvPr/>
        </p:nvCxnSpPr>
        <p:spPr>
          <a:xfrm flipH="1" flipV="1">
            <a:off x="7793182" y="2405494"/>
            <a:ext cx="34117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782791" y="2405494"/>
            <a:ext cx="0" cy="23970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61" idx="2"/>
          </p:cNvCxnSpPr>
          <p:nvPr/>
        </p:nvCxnSpPr>
        <p:spPr>
          <a:xfrm rot="10800000">
            <a:off x="6756042" y="4220351"/>
            <a:ext cx="1037140" cy="61142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3" idx="0"/>
            <a:endCxn id="17" idx="3"/>
          </p:cNvCxnSpPr>
          <p:nvPr/>
        </p:nvCxnSpPr>
        <p:spPr>
          <a:xfrm rot="16200000" flipV="1">
            <a:off x="4796861" y="1107339"/>
            <a:ext cx="654633" cy="325094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905584" y="4247968"/>
            <a:ext cx="892067" cy="259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eth_node</a:t>
            </a:r>
            <a:endParaRPr 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8411136" y="4230878"/>
            <a:ext cx="47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eth1</a:t>
            </a:r>
            <a:endParaRPr lang="en-US" sz="1200"/>
          </a:p>
        </p:txBody>
      </p:sp>
      <p:cxnSp>
        <p:nvCxnSpPr>
          <p:cNvPr id="77" name="Straight Arrow Connector 76"/>
          <p:cNvCxnSpPr>
            <a:endCxn id="74" idx="0"/>
          </p:cNvCxnSpPr>
          <p:nvPr/>
        </p:nvCxnSpPr>
        <p:spPr>
          <a:xfrm>
            <a:off x="9351617" y="2784764"/>
            <a:ext cx="1" cy="146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2"/>
          </p:cNvCxnSpPr>
          <p:nvPr/>
        </p:nvCxnSpPr>
        <p:spPr>
          <a:xfrm flipH="1">
            <a:off x="9351617" y="4507740"/>
            <a:ext cx="1" cy="59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78531" y="3437256"/>
            <a:ext cx="892067" cy="259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eth_node</a:t>
            </a:r>
            <a:endParaRPr lang="en-US" sz="1200"/>
          </a:p>
        </p:txBody>
      </p:sp>
      <p:sp>
        <p:nvSpPr>
          <p:cNvPr id="81" name="TextBox 80"/>
          <p:cNvSpPr txBox="1"/>
          <p:nvPr/>
        </p:nvSpPr>
        <p:spPr>
          <a:xfrm>
            <a:off x="-15917" y="3420166"/>
            <a:ext cx="47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eth0</a:t>
            </a:r>
            <a:endParaRPr lang="en-US" sz="1200"/>
          </a:p>
        </p:txBody>
      </p:sp>
      <p:cxnSp>
        <p:nvCxnSpPr>
          <p:cNvPr id="83" name="Straight Arrow Connector 82"/>
          <p:cNvCxnSpPr>
            <a:stCxn id="38" idx="0"/>
          </p:cNvCxnSpPr>
          <p:nvPr/>
        </p:nvCxnSpPr>
        <p:spPr>
          <a:xfrm flipV="1">
            <a:off x="2335174" y="2784764"/>
            <a:ext cx="0" cy="24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7" idx="1"/>
            <a:endCxn id="80" idx="0"/>
          </p:cNvCxnSpPr>
          <p:nvPr/>
        </p:nvCxnSpPr>
        <p:spPr>
          <a:xfrm rot="10800000" flipV="1">
            <a:off x="924566" y="2405494"/>
            <a:ext cx="597269" cy="103176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0" idx="2"/>
          </p:cNvCxnSpPr>
          <p:nvPr/>
        </p:nvCxnSpPr>
        <p:spPr>
          <a:xfrm flipH="1">
            <a:off x="923472" y="3697028"/>
            <a:ext cx="1093" cy="9150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Arrow Connector 102"/>
          <p:cNvCxnSpPr/>
          <p:nvPr/>
        </p:nvCxnSpPr>
        <p:spPr>
          <a:xfrm flipH="1">
            <a:off x="2119745" y="5074225"/>
            <a:ext cx="5524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119745" y="4939140"/>
            <a:ext cx="5524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475509" y="1028700"/>
            <a:ext cx="644236" cy="1174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PPTP</a:t>
            </a:r>
          </a:p>
          <a:p>
            <a:pPr algn="ctr"/>
            <a:r>
              <a:rPr lang="en-US" sz="1200" smtClean="0"/>
              <a:t> server</a:t>
            </a:r>
            <a:endParaRPr lang="en-US" sz="1200"/>
          </a:p>
        </p:txBody>
      </p:sp>
      <p:sp>
        <p:nvSpPr>
          <p:cNvPr id="50" name="Rounded Rectangle 49"/>
          <p:cNvSpPr/>
          <p:nvPr/>
        </p:nvSpPr>
        <p:spPr>
          <a:xfrm>
            <a:off x="7644245" y="1028700"/>
            <a:ext cx="644236" cy="1174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PPTP</a:t>
            </a:r>
          </a:p>
          <a:p>
            <a:pPr algn="ctr"/>
            <a:endParaRPr lang="en-US" sz="1200" smtClean="0"/>
          </a:p>
          <a:p>
            <a:pPr algn="ctr"/>
            <a:r>
              <a:rPr lang="en-US" sz="1200" smtClean="0"/>
              <a:t> client</a:t>
            </a:r>
            <a:endParaRPr lang="en-US" sz="120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119745" y="1537856"/>
            <a:ext cx="5524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19745" y="1683326"/>
            <a:ext cx="5524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71504" y="820886"/>
            <a:ext cx="1757796" cy="21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Destination IP: server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71504" y="1039094"/>
            <a:ext cx="1757796" cy="21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Source IP: client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071504" y="1257302"/>
            <a:ext cx="1757796" cy="21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Call ID: server call id </a:t>
            </a:r>
            <a:r>
              <a:rPr lang="en-US" sz="1200" b="1" smtClean="0">
                <a:solidFill>
                  <a:srgbClr val="D60093"/>
                </a:solidFill>
              </a:rPr>
              <a:t>XXX</a:t>
            </a:r>
            <a:endParaRPr lang="en-US" sz="1200" b="1">
              <a:solidFill>
                <a:srgbClr val="D60093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71504" y="1745674"/>
            <a:ext cx="1757796" cy="19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Destination IP: client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071504" y="1963882"/>
            <a:ext cx="1757796" cy="19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Source IP: server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71504" y="2182090"/>
            <a:ext cx="1757796" cy="19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Call ID: client call id </a:t>
            </a:r>
            <a:r>
              <a:rPr lang="en-US" sz="1200" b="1" smtClean="0">
                <a:solidFill>
                  <a:srgbClr val="D60093"/>
                </a:solidFill>
              </a:rPr>
              <a:t>YYY</a:t>
            </a:r>
            <a:endParaRPr lang="en-US" sz="1200" b="1">
              <a:solidFill>
                <a:srgbClr val="D60093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475509" y="3903518"/>
            <a:ext cx="644236" cy="1174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PPTP</a:t>
            </a:r>
          </a:p>
          <a:p>
            <a:pPr algn="ctr"/>
            <a:r>
              <a:rPr lang="en-US" sz="1200" smtClean="0"/>
              <a:t> server</a:t>
            </a:r>
            <a:endParaRPr lang="en-US" sz="1200"/>
          </a:p>
        </p:txBody>
      </p:sp>
      <p:sp>
        <p:nvSpPr>
          <p:cNvPr id="72" name="Rounded Rectangle 71"/>
          <p:cNvSpPr/>
          <p:nvPr/>
        </p:nvSpPr>
        <p:spPr>
          <a:xfrm>
            <a:off x="7644245" y="3207321"/>
            <a:ext cx="762000" cy="1174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PPTP</a:t>
            </a:r>
          </a:p>
          <a:p>
            <a:pPr algn="ctr"/>
            <a:endParaRPr lang="en-US" sz="1200" smtClean="0"/>
          </a:p>
          <a:p>
            <a:pPr algn="ctr"/>
            <a:r>
              <a:rPr lang="en-US" sz="1200" smtClean="0"/>
              <a:t> client 1</a:t>
            </a:r>
            <a:endParaRPr lang="en-US" sz="120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119745" y="3965861"/>
            <a:ext cx="5524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119745" y="4111331"/>
            <a:ext cx="5524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4831773" y="3900052"/>
            <a:ext cx="694458" cy="125383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NAT</a:t>
            </a:r>
          </a:p>
          <a:p>
            <a:pPr algn="ctr"/>
            <a:endParaRPr lang="en-US" sz="1200" smtClean="0">
              <a:solidFill>
                <a:schemeClr val="tx1"/>
              </a:solidFill>
            </a:endParaRP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 device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7644245" y="4589317"/>
            <a:ext cx="762000" cy="1174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PPTP</a:t>
            </a:r>
          </a:p>
          <a:p>
            <a:pPr algn="ctr"/>
            <a:endParaRPr lang="en-US" sz="1200" smtClean="0"/>
          </a:p>
          <a:p>
            <a:pPr algn="ctr"/>
            <a:r>
              <a:rPr lang="en-US" sz="1200" smtClean="0"/>
              <a:t> client 2</a:t>
            </a:r>
            <a:endParaRPr lang="en-US" sz="1200"/>
          </a:p>
        </p:txBody>
      </p:sp>
      <p:sp>
        <p:nvSpPr>
          <p:cNvPr id="93" name="Rectangle 92"/>
          <p:cNvSpPr/>
          <p:nvPr/>
        </p:nvSpPr>
        <p:spPr>
          <a:xfrm>
            <a:off x="5706340" y="3191737"/>
            <a:ext cx="1757796" cy="21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Destination IP: server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706340" y="3409945"/>
            <a:ext cx="1757796" cy="21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Source IP: client 1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706340" y="3628153"/>
            <a:ext cx="1757796" cy="21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Call ID: server call id </a:t>
            </a:r>
            <a:r>
              <a:rPr lang="en-US" sz="1200" b="1" smtClean="0">
                <a:solidFill>
                  <a:srgbClr val="D60093"/>
                </a:solidFill>
              </a:rPr>
              <a:t>XXX</a:t>
            </a:r>
            <a:endParaRPr lang="en-US" sz="1200" b="1">
              <a:solidFill>
                <a:srgbClr val="D60093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27613" y="3191737"/>
            <a:ext cx="1757796" cy="21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Destination IP: server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727613" y="3409945"/>
            <a:ext cx="1757796" cy="21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Source IP: NAT device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727613" y="3628153"/>
            <a:ext cx="1757796" cy="21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Call ID: server call id </a:t>
            </a:r>
            <a:r>
              <a:rPr lang="en-US" sz="1200" b="1" smtClean="0">
                <a:solidFill>
                  <a:srgbClr val="D60093"/>
                </a:solidFill>
              </a:rPr>
              <a:t>XXX</a:t>
            </a:r>
            <a:endParaRPr lang="en-US" sz="1200" b="1">
              <a:solidFill>
                <a:srgbClr val="D60093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628900" y="4225635"/>
            <a:ext cx="1856509" cy="188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Destination IP: NAT device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628900" y="4443843"/>
            <a:ext cx="1856509" cy="188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Source IP: server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628900" y="4662051"/>
            <a:ext cx="1856509" cy="188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Call ID: client call id </a:t>
            </a:r>
            <a:r>
              <a:rPr lang="en-US" sz="1200" b="1" smtClean="0">
                <a:solidFill>
                  <a:srgbClr val="D60093"/>
                </a:solidFill>
              </a:rPr>
              <a:t>OOO</a:t>
            </a:r>
            <a:endParaRPr lang="en-US" sz="1200" b="1">
              <a:solidFill>
                <a:srgbClr val="D60093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706340" y="5205833"/>
            <a:ext cx="1757796" cy="21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Destination IP: server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706340" y="5424041"/>
            <a:ext cx="1757796" cy="21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Source IP: client 2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706340" y="5642249"/>
            <a:ext cx="1757796" cy="21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Call ID: server call id </a:t>
            </a:r>
            <a:r>
              <a:rPr lang="en-US" sz="1200" b="1" smtClean="0">
                <a:solidFill>
                  <a:srgbClr val="D60093"/>
                </a:solidFill>
              </a:rPr>
              <a:t>ZZZ</a:t>
            </a:r>
            <a:endParaRPr lang="en-US" sz="1200" b="1">
              <a:solidFill>
                <a:srgbClr val="D60093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727613" y="5205833"/>
            <a:ext cx="1757796" cy="21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Destination IP: server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727613" y="5424041"/>
            <a:ext cx="1757796" cy="21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Source IP: NAT device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27613" y="5642249"/>
            <a:ext cx="1757796" cy="21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Call ID: server call id </a:t>
            </a:r>
            <a:r>
              <a:rPr lang="en-US" sz="1200" b="1" smtClean="0">
                <a:solidFill>
                  <a:srgbClr val="D60093"/>
                </a:solidFill>
              </a:rPr>
              <a:t>ZZZ</a:t>
            </a:r>
            <a:endParaRPr lang="en-US" sz="1200" b="1">
              <a:solidFill>
                <a:srgbClr val="D6009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8982" y="3679237"/>
            <a:ext cx="19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FF0000"/>
                </a:solidFill>
              </a:rPr>
              <a:t>Allocate ‘OOO’ as self call ID</a:t>
            </a:r>
            <a:endParaRPr lang="en-US" sz="1200" b="1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478982" y="5081147"/>
            <a:ext cx="19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FF0000"/>
                </a:solidFill>
              </a:rPr>
              <a:t>Allocate ‘OOO’ as self call ID</a:t>
            </a:r>
            <a:endParaRPr 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97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/>
          <p:cNvCxnSpPr/>
          <p:nvPr/>
        </p:nvCxnSpPr>
        <p:spPr>
          <a:xfrm>
            <a:off x="2119745" y="5894014"/>
            <a:ext cx="58466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2119745" y="5748544"/>
            <a:ext cx="58466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2137062" y="4442312"/>
            <a:ext cx="58466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137062" y="4587782"/>
            <a:ext cx="58466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102428" y="2536854"/>
            <a:ext cx="58466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102428" y="2391384"/>
            <a:ext cx="58466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475509" y="353869"/>
            <a:ext cx="644236" cy="6107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PPTP</a:t>
            </a:r>
          </a:p>
          <a:p>
            <a:pPr algn="ctr"/>
            <a:r>
              <a:rPr lang="en-US" sz="1200" smtClean="0"/>
              <a:t> server</a:t>
            </a:r>
            <a:endParaRPr lang="en-US" sz="1200"/>
          </a:p>
        </p:txBody>
      </p:sp>
      <p:sp>
        <p:nvSpPr>
          <p:cNvPr id="72" name="Rounded Rectangle 71"/>
          <p:cNvSpPr/>
          <p:nvPr/>
        </p:nvSpPr>
        <p:spPr>
          <a:xfrm>
            <a:off x="7966366" y="485949"/>
            <a:ext cx="762000" cy="2618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PPTP</a:t>
            </a:r>
          </a:p>
          <a:p>
            <a:pPr algn="ctr"/>
            <a:endParaRPr lang="en-US" sz="1200" smtClean="0"/>
          </a:p>
          <a:p>
            <a:pPr algn="ctr"/>
            <a:r>
              <a:rPr lang="en-US" sz="1200" smtClean="0"/>
              <a:t> client 1</a:t>
            </a:r>
            <a:endParaRPr lang="en-US" sz="120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119745" y="1085152"/>
            <a:ext cx="58466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119745" y="1230622"/>
            <a:ext cx="58466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4831773" y="353869"/>
            <a:ext cx="694458" cy="610775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NAT</a:t>
            </a:r>
          </a:p>
          <a:p>
            <a:pPr algn="ctr"/>
            <a:endParaRPr lang="en-US" sz="1200" smtClean="0">
              <a:solidFill>
                <a:schemeClr val="tx1"/>
              </a:solidFill>
            </a:endParaRP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 device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08776" y="601976"/>
            <a:ext cx="2087874" cy="207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Outgoing-call-request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708776" y="830569"/>
            <a:ext cx="2087874" cy="207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 ID: 100 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10690" y="1284317"/>
            <a:ext cx="2185555" cy="21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Outgoing-call-reply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10690" y="1512910"/>
            <a:ext cx="2185555" cy="21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 ID: 6001, Peer call id: 5001 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54387" y="1299898"/>
            <a:ext cx="2185555" cy="21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Outgoing-call-reply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54387" y="1528491"/>
            <a:ext cx="2185555" cy="21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 ID: 6001, Peer call id: 100 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95531" y="1892630"/>
            <a:ext cx="1903267" cy="19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Data packet in GRE tunnel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95531" y="2121223"/>
            <a:ext cx="1903267" cy="19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 ID: 6001 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68290" y="1909947"/>
            <a:ext cx="1903267" cy="19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Data packet in GRE tunnel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68290" y="2138540"/>
            <a:ext cx="1903267" cy="19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 ID: 6001 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564825" y="2592288"/>
            <a:ext cx="1903267" cy="19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Data packet in GRE tunnel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64825" y="2820881"/>
            <a:ext cx="1903267" cy="19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 ID: 5001 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95531" y="2595730"/>
            <a:ext cx="1903267" cy="19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Data packet in GRE tunnel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95531" y="2824323"/>
            <a:ext cx="1903267" cy="19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 ID: 100 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983683" y="3843109"/>
            <a:ext cx="762000" cy="2618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PPTP</a:t>
            </a:r>
          </a:p>
          <a:p>
            <a:pPr algn="ctr"/>
            <a:endParaRPr lang="en-US" sz="1200" smtClean="0"/>
          </a:p>
          <a:p>
            <a:pPr algn="ctr"/>
            <a:r>
              <a:rPr lang="en-US" sz="1200" smtClean="0"/>
              <a:t> client 2</a:t>
            </a:r>
            <a:endParaRPr lang="en-US" sz="1200"/>
          </a:p>
        </p:txBody>
      </p:sp>
      <p:sp>
        <p:nvSpPr>
          <p:cNvPr id="80" name="Rectangle 79"/>
          <p:cNvSpPr/>
          <p:nvPr/>
        </p:nvSpPr>
        <p:spPr>
          <a:xfrm>
            <a:off x="2428007" y="4641477"/>
            <a:ext cx="2185555" cy="21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Outgoing-call-reply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28007" y="4870070"/>
            <a:ext cx="2185555" cy="21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 ID: 6002, Peer call id: 5002 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671704" y="4657058"/>
            <a:ext cx="2185555" cy="21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Outgoing-call-reply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671704" y="4885651"/>
            <a:ext cx="2185555" cy="21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 ID: 6002, Peer call id: 100 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812848" y="5249790"/>
            <a:ext cx="1903267" cy="19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Data packet in GRE tunnel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812848" y="5478383"/>
            <a:ext cx="1903267" cy="19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 ID: 6002 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585607" y="5267107"/>
            <a:ext cx="1903267" cy="19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Data packet in GRE tunnel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585607" y="5495700"/>
            <a:ext cx="1903267" cy="19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 ID: 6002 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582142" y="5949448"/>
            <a:ext cx="1903267" cy="19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Data packet in GRE tunnel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582142" y="6178041"/>
            <a:ext cx="1903267" cy="19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 ID: 5002 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812848" y="5952890"/>
            <a:ext cx="1903267" cy="19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Data packet in GRE tunnel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812848" y="6181483"/>
            <a:ext cx="1903267" cy="19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 ID: 100 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309255" y="296008"/>
            <a:ext cx="7626927" cy="1465431"/>
          </a:xfrm>
          <a:prstGeom prst="wedgeRectCallout">
            <a:avLst>
              <a:gd name="adj1" fmla="val 58867"/>
              <a:gd name="adj2" fmla="val 0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ular Callout 113"/>
          <p:cNvSpPr/>
          <p:nvPr/>
        </p:nvSpPr>
        <p:spPr>
          <a:xfrm>
            <a:off x="1309255" y="1823785"/>
            <a:ext cx="7626927" cy="1306663"/>
          </a:xfrm>
          <a:prstGeom prst="wedgeRectCallout">
            <a:avLst>
              <a:gd name="adj1" fmla="val 58867"/>
              <a:gd name="adj2" fmla="val 0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ular Callout 114"/>
          <p:cNvSpPr/>
          <p:nvPr/>
        </p:nvSpPr>
        <p:spPr>
          <a:xfrm>
            <a:off x="1309255" y="3641656"/>
            <a:ext cx="7626927" cy="1489931"/>
          </a:xfrm>
          <a:prstGeom prst="wedgeRectCallout">
            <a:avLst>
              <a:gd name="adj1" fmla="val 58867"/>
              <a:gd name="adj2" fmla="val 0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ular Callout 115"/>
          <p:cNvSpPr/>
          <p:nvPr/>
        </p:nvSpPr>
        <p:spPr>
          <a:xfrm>
            <a:off x="1309255" y="5208226"/>
            <a:ext cx="7626927" cy="1306663"/>
          </a:xfrm>
          <a:prstGeom prst="wedgeRectCallout">
            <a:avLst>
              <a:gd name="adj1" fmla="val 58867"/>
              <a:gd name="adj2" fmla="val 0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936182" y="1110576"/>
            <a:ext cx="192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Control connection</a:t>
            </a:r>
          </a:p>
          <a:p>
            <a:r>
              <a:rPr lang="en-US" sz="1200" smtClean="0"/>
              <a:t>between client 1 and server</a:t>
            </a:r>
            <a:endParaRPr lang="en-US" sz="1200"/>
          </a:p>
        </p:txBody>
      </p:sp>
      <p:sp>
        <p:nvSpPr>
          <p:cNvPr id="117" name="TextBox 116"/>
          <p:cNvSpPr txBox="1"/>
          <p:nvPr/>
        </p:nvSpPr>
        <p:spPr>
          <a:xfrm>
            <a:off x="8936181" y="4470456"/>
            <a:ext cx="192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Control connection</a:t>
            </a:r>
          </a:p>
          <a:p>
            <a:r>
              <a:rPr lang="en-US" sz="1200" smtClean="0"/>
              <a:t>between client 2 and server</a:t>
            </a:r>
            <a:endParaRPr lang="en-US" sz="1200"/>
          </a:p>
        </p:txBody>
      </p:sp>
      <p:sp>
        <p:nvSpPr>
          <p:cNvPr id="118" name="TextBox 117"/>
          <p:cNvSpPr txBox="1"/>
          <p:nvPr/>
        </p:nvSpPr>
        <p:spPr>
          <a:xfrm>
            <a:off x="8936181" y="2477116"/>
            <a:ext cx="192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Data connection</a:t>
            </a:r>
          </a:p>
          <a:p>
            <a:r>
              <a:rPr lang="en-US" sz="1200" smtClean="0"/>
              <a:t>between client 1 and server</a:t>
            </a:r>
            <a:endParaRPr lang="en-US" sz="1200"/>
          </a:p>
        </p:txBody>
      </p:sp>
      <p:sp>
        <p:nvSpPr>
          <p:cNvPr id="119" name="TextBox 118"/>
          <p:cNvSpPr txBox="1"/>
          <p:nvPr/>
        </p:nvSpPr>
        <p:spPr>
          <a:xfrm>
            <a:off x="8936181" y="5863283"/>
            <a:ext cx="192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Data connection</a:t>
            </a:r>
          </a:p>
          <a:p>
            <a:r>
              <a:rPr lang="en-US" sz="1200" smtClean="0"/>
              <a:t>between client 2 and server</a:t>
            </a:r>
            <a:endParaRPr lang="en-US" sz="1200"/>
          </a:p>
        </p:txBody>
      </p:sp>
      <p:sp>
        <p:nvSpPr>
          <p:cNvPr id="120" name="Rectangle 119"/>
          <p:cNvSpPr/>
          <p:nvPr/>
        </p:nvSpPr>
        <p:spPr>
          <a:xfrm>
            <a:off x="5708775" y="382230"/>
            <a:ext cx="2080783" cy="19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TCP port: </a:t>
            </a:r>
            <a:r>
              <a:rPr lang="en-US" sz="1200" err="1" smtClean="0">
                <a:solidFill>
                  <a:srgbClr val="D60093"/>
                </a:solidFill>
              </a:rPr>
              <a:t>src</a:t>
            </a:r>
            <a:r>
              <a:rPr lang="en-US" sz="1200" smtClean="0">
                <a:solidFill>
                  <a:srgbClr val="D60093"/>
                </a:solidFill>
              </a:rPr>
              <a:t>=2000, </a:t>
            </a:r>
            <a:r>
              <a:rPr lang="en-US" sz="1200" err="1" smtClean="0">
                <a:solidFill>
                  <a:srgbClr val="D60093"/>
                </a:solidFill>
              </a:rPr>
              <a:t>dest</a:t>
            </a:r>
            <a:r>
              <a:rPr lang="en-US" sz="1200" smtClean="0">
                <a:solidFill>
                  <a:srgbClr val="D60093"/>
                </a:solidFill>
              </a:rPr>
              <a:t>=1723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458748" y="573615"/>
            <a:ext cx="2087874" cy="207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Outgoing-call-request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458748" y="802208"/>
            <a:ext cx="2087874" cy="207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 ID: 5001 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458747" y="353869"/>
            <a:ext cx="2080783" cy="19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TCP port: </a:t>
            </a:r>
            <a:r>
              <a:rPr lang="en-US" sz="1200" err="1" smtClean="0">
                <a:solidFill>
                  <a:srgbClr val="D60093"/>
                </a:solidFill>
              </a:rPr>
              <a:t>src</a:t>
            </a:r>
            <a:r>
              <a:rPr lang="en-US" sz="1200" smtClean="0">
                <a:solidFill>
                  <a:srgbClr val="D60093"/>
                </a:solidFill>
              </a:rPr>
              <a:t>=5001, </a:t>
            </a:r>
            <a:r>
              <a:rPr lang="en-US" sz="1200" err="1" smtClean="0">
                <a:solidFill>
                  <a:srgbClr val="D60093"/>
                </a:solidFill>
              </a:rPr>
              <a:t>dest</a:t>
            </a:r>
            <a:r>
              <a:rPr lang="en-US" sz="1200" smtClean="0">
                <a:solidFill>
                  <a:srgbClr val="D60093"/>
                </a:solidFill>
              </a:rPr>
              <a:t>=1723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709872" y="3920379"/>
            <a:ext cx="2087874" cy="207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Outgoing-call-request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709872" y="4148972"/>
            <a:ext cx="2087874" cy="207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 ID: 100 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709871" y="3700633"/>
            <a:ext cx="2080783" cy="19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TCP port: </a:t>
            </a:r>
            <a:r>
              <a:rPr lang="en-US" sz="1200" err="1" smtClean="0">
                <a:solidFill>
                  <a:srgbClr val="D60093"/>
                </a:solidFill>
              </a:rPr>
              <a:t>src</a:t>
            </a:r>
            <a:r>
              <a:rPr lang="en-US" sz="1200" smtClean="0">
                <a:solidFill>
                  <a:srgbClr val="D60093"/>
                </a:solidFill>
              </a:rPr>
              <a:t>=2000, </a:t>
            </a:r>
            <a:r>
              <a:rPr lang="en-US" sz="1200" err="1" smtClean="0">
                <a:solidFill>
                  <a:srgbClr val="D60093"/>
                </a:solidFill>
              </a:rPr>
              <a:t>dest</a:t>
            </a:r>
            <a:r>
              <a:rPr lang="en-US" sz="1200" smtClean="0">
                <a:solidFill>
                  <a:srgbClr val="D60093"/>
                </a:solidFill>
              </a:rPr>
              <a:t>=1723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460866" y="3926056"/>
            <a:ext cx="2087874" cy="207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Outgoing-call-request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460866" y="4154649"/>
            <a:ext cx="2087874" cy="207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 ID: 5002 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60865" y="3706310"/>
            <a:ext cx="2080783" cy="19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D60093"/>
                </a:solidFill>
              </a:rPr>
              <a:t>TCP port: </a:t>
            </a:r>
            <a:r>
              <a:rPr lang="en-US" sz="1200" err="1" smtClean="0">
                <a:solidFill>
                  <a:srgbClr val="D60093"/>
                </a:solidFill>
              </a:rPr>
              <a:t>src</a:t>
            </a:r>
            <a:r>
              <a:rPr lang="en-US" sz="1200" smtClean="0">
                <a:solidFill>
                  <a:srgbClr val="D60093"/>
                </a:solidFill>
              </a:rPr>
              <a:t>=5002, </a:t>
            </a:r>
            <a:r>
              <a:rPr lang="en-US" sz="1200" err="1" smtClean="0">
                <a:solidFill>
                  <a:srgbClr val="D60093"/>
                </a:solidFill>
              </a:rPr>
              <a:t>dest</a:t>
            </a:r>
            <a:r>
              <a:rPr lang="en-US" sz="1200" smtClean="0">
                <a:solidFill>
                  <a:srgbClr val="D60093"/>
                </a:solidFill>
              </a:rPr>
              <a:t>=1723</a:t>
            </a:r>
            <a:endParaRPr lang="en-US" sz="120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7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26428" y="2286001"/>
            <a:ext cx="3657600" cy="1593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0381" y="2306778"/>
            <a:ext cx="2168238" cy="2597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WAN(eth0:192.168.0.2)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0381" y="3418610"/>
            <a:ext cx="2168238" cy="2597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40381" y="3680113"/>
            <a:ext cx="506850" cy="193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40381" y="3148445"/>
            <a:ext cx="2168238" cy="2597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LAN(br-lan:192.168.1.1)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9494" y="271330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DUT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171700" y="5351319"/>
            <a:ext cx="1298864" cy="519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LAN client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(192.168.1.239)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18832" y="5351319"/>
            <a:ext cx="1298864" cy="519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LAN server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(192.168.1.201)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875068" y="214746"/>
            <a:ext cx="1298864" cy="519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W</a:t>
            </a:r>
            <a:r>
              <a:rPr lang="en-US" sz="1200" smtClean="0">
                <a:solidFill>
                  <a:schemeClr val="tx1"/>
                </a:solidFill>
              </a:rPr>
              <a:t>AN client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(192.168.0.1)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98026" y="3691776"/>
            <a:ext cx="319042" cy="1774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71822" y="3680113"/>
            <a:ext cx="836797" cy="193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Freeform 25"/>
          <p:cNvSpPr/>
          <p:nvPr/>
        </p:nvSpPr>
        <p:spPr>
          <a:xfrm>
            <a:off x="2524990" y="2892522"/>
            <a:ext cx="6515100" cy="2469188"/>
          </a:xfrm>
          <a:custGeom>
            <a:avLst/>
            <a:gdLst>
              <a:gd name="connsiteX0" fmla="*/ 0 w 6380018"/>
              <a:gd name="connsiteY0" fmla="*/ 2448406 h 2469188"/>
              <a:gd name="connsiteX1" fmla="*/ 394855 w 6380018"/>
              <a:gd name="connsiteY1" fmla="*/ 2063942 h 2469188"/>
              <a:gd name="connsiteX2" fmla="*/ 955964 w 6380018"/>
              <a:gd name="connsiteY2" fmla="*/ 1856124 h 2469188"/>
              <a:gd name="connsiteX3" fmla="*/ 1298864 w 6380018"/>
              <a:gd name="connsiteY3" fmla="*/ 1731433 h 2469188"/>
              <a:gd name="connsiteX4" fmla="*/ 1808018 w 6380018"/>
              <a:gd name="connsiteY4" fmla="*/ 1596351 h 2469188"/>
              <a:gd name="connsiteX5" fmla="*/ 1984664 w 6380018"/>
              <a:gd name="connsiteY5" fmla="*/ 1398924 h 2469188"/>
              <a:gd name="connsiteX6" fmla="*/ 2026228 w 6380018"/>
              <a:gd name="connsiteY6" fmla="*/ 1191106 h 2469188"/>
              <a:gd name="connsiteX7" fmla="*/ 2026228 w 6380018"/>
              <a:gd name="connsiteY7" fmla="*/ 1087197 h 2469188"/>
              <a:gd name="connsiteX8" fmla="*/ 2047009 w 6380018"/>
              <a:gd name="connsiteY8" fmla="*/ 920942 h 2469188"/>
              <a:gd name="connsiteX9" fmla="*/ 2036618 w 6380018"/>
              <a:gd name="connsiteY9" fmla="*/ 765079 h 2469188"/>
              <a:gd name="connsiteX10" fmla="*/ 2067791 w 6380018"/>
              <a:gd name="connsiteY10" fmla="*/ 536479 h 2469188"/>
              <a:gd name="connsiteX11" fmla="*/ 2088573 w 6380018"/>
              <a:gd name="connsiteY11" fmla="*/ 380615 h 2469188"/>
              <a:gd name="connsiteX12" fmla="*/ 2109355 w 6380018"/>
              <a:gd name="connsiteY12" fmla="*/ 100061 h 2469188"/>
              <a:gd name="connsiteX13" fmla="*/ 2431473 w 6380018"/>
              <a:gd name="connsiteY13" fmla="*/ 6542 h 2469188"/>
              <a:gd name="connsiteX14" fmla="*/ 2763982 w 6380018"/>
              <a:gd name="connsiteY14" fmla="*/ 16933 h 2469188"/>
              <a:gd name="connsiteX15" fmla="*/ 3034146 w 6380018"/>
              <a:gd name="connsiteY15" fmla="*/ 89670 h 2469188"/>
              <a:gd name="connsiteX16" fmla="*/ 3325091 w 6380018"/>
              <a:gd name="connsiteY16" fmla="*/ 141624 h 2469188"/>
              <a:gd name="connsiteX17" fmla="*/ 3553691 w 6380018"/>
              <a:gd name="connsiteY17" fmla="*/ 203970 h 2469188"/>
              <a:gd name="connsiteX18" fmla="*/ 3875809 w 6380018"/>
              <a:gd name="connsiteY18" fmla="*/ 380615 h 2469188"/>
              <a:gd name="connsiteX19" fmla="*/ 3969328 w 6380018"/>
              <a:gd name="connsiteY19" fmla="*/ 567651 h 2469188"/>
              <a:gd name="connsiteX20" fmla="*/ 3958937 w 6380018"/>
              <a:gd name="connsiteY20" fmla="*/ 775470 h 2469188"/>
              <a:gd name="connsiteX21" fmla="*/ 3990109 w 6380018"/>
              <a:gd name="connsiteY21" fmla="*/ 983288 h 2469188"/>
              <a:gd name="connsiteX22" fmla="*/ 4021282 w 6380018"/>
              <a:gd name="connsiteY22" fmla="*/ 1211888 h 2469188"/>
              <a:gd name="connsiteX23" fmla="*/ 4177146 w 6380018"/>
              <a:gd name="connsiteY23" fmla="*/ 1471661 h 2469188"/>
              <a:gd name="connsiteX24" fmla="*/ 4665518 w 6380018"/>
              <a:gd name="connsiteY24" fmla="*/ 1617133 h 2469188"/>
              <a:gd name="connsiteX25" fmla="*/ 5018809 w 6380018"/>
              <a:gd name="connsiteY25" fmla="*/ 1679479 h 2469188"/>
              <a:gd name="connsiteX26" fmla="*/ 5392882 w 6380018"/>
              <a:gd name="connsiteY26" fmla="*/ 1741824 h 2469188"/>
              <a:gd name="connsiteX27" fmla="*/ 5694218 w 6380018"/>
              <a:gd name="connsiteY27" fmla="*/ 1845733 h 2469188"/>
              <a:gd name="connsiteX28" fmla="*/ 6047509 w 6380018"/>
              <a:gd name="connsiteY28" fmla="*/ 2022379 h 2469188"/>
              <a:gd name="connsiteX29" fmla="*/ 6234546 w 6380018"/>
              <a:gd name="connsiteY29" fmla="*/ 2188633 h 2469188"/>
              <a:gd name="connsiteX30" fmla="*/ 6338455 w 6380018"/>
              <a:gd name="connsiteY30" fmla="*/ 2396451 h 2469188"/>
              <a:gd name="connsiteX31" fmla="*/ 6380018 w 6380018"/>
              <a:gd name="connsiteY31" fmla="*/ 2469188 h 2469188"/>
              <a:gd name="connsiteX32" fmla="*/ 6380018 w 6380018"/>
              <a:gd name="connsiteY32" fmla="*/ 2469188 h 246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80018" h="2469188">
                <a:moveTo>
                  <a:pt x="0" y="2448406"/>
                </a:moveTo>
                <a:cubicBezTo>
                  <a:pt x="117764" y="2305531"/>
                  <a:pt x="235528" y="2162656"/>
                  <a:pt x="394855" y="2063942"/>
                </a:cubicBezTo>
                <a:cubicBezTo>
                  <a:pt x="554182" y="1965228"/>
                  <a:pt x="955964" y="1856124"/>
                  <a:pt x="955964" y="1856124"/>
                </a:cubicBezTo>
                <a:cubicBezTo>
                  <a:pt x="1106632" y="1800706"/>
                  <a:pt x="1156855" y="1774728"/>
                  <a:pt x="1298864" y="1731433"/>
                </a:cubicBezTo>
                <a:cubicBezTo>
                  <a:pt x="1440873" y="1688137"/>
                  <a:pt x="1693718" y="1651769"/>
                  <a:pt x="1808018" y="1596351"/>
                </a:cubicBezTo>
                <a:cubicBezTo>
                  <a:pt x="1922318" y="1540933"/>
                  <a:pt x="1948296" y="1466465"/>
                  <a:pt x="1984664" y="1398924"/>
                </a:cubicBezTo>
                <a:cubicBezTo>
                  <a:pt x="2021032" y="1331383"/>
                  <a:pt x="2019301" y="1243060"/>
                  <a:pt x="2026228" y="1191106"/>
                </a:cubicBezTo>
                <a:cubicBezTo>
                  <a:pt x="2033155" y="1139152"/>
                  <a:pt x="2022765" y="1132224"/>
                  <a:pt x="2026228" y="1087197"/>
                </a:cubicBezTo>
                <a:cubicBezTo>
                  <a:pt x="2029691" y="1042170"/>
                  <a:pt x="2045277" y="974628"/>
                  <a:pt x="2047009" y="920942"/>
                </a:cubicBezTo>
                <a:cubicBezTo>
                  <a:pt x="2048741" y="867256"/>
                  <a:pt x="2033154" y="829156"/>
                  <a:pt x="2036618" y="765079"/>
                </a:cubicBezTo>
                <a:cubicBezTo>
                  <a:pt x="2040082" y="701002"/>
                  <a:pt x="2059132" y="600556"/>
                  <a:pt x="2067791" y="536479"/>
                </a:cubicBezTo>
                <a:cubicBezTo>
                  <a:pt x="2076450" y="472402"/>
                  <a:pt x="2081646" y="453351"/>
                  <a:pt x="2088573" y="380615"/>
                </a:cubicBezTo>
                <a:cubicBezTo>
                  <a:pt x="2095500" y="307879"/>
                  <a:pt x="2052205" y="162406"/>
                  <a:pt x="2109355" y="100061"/>
                </a:cubicBezTo>
                <a:cubicBezTo>
                  <a:pt x="2166505" y="37716"/>
                  <a:pt x="2322368" y="20397"/>
                  <a:pt x="2431473" y="6542"/>
                </a:cubicBezTo>
                <a:cubicBezTo>
                  <a:pt x="2540578" y="-7313"/>
                  <a:pt x="2663537" y="3078"/>
                  <a:pt x="2763982" y="16933"/>
                </a:cubicBezTo>
                <a:cubicBezTo>
                  <a:pt x="2864427" y="30788"/>
                  <a:pt x="2940628" y="68888"/>
                  <a:pt x="3034146" y="89670"/>
                </a:cubicBezTo>
                <a:cubicBezTo>
                  <a:pt x="3127664" y="110452"/>
                  <a:pt x="3238500" y="122574"/>
                  <a:pt x="3325091" y="141624"/>
                </a:cubicBezTo>
                <a:cubicBezTo>
                  <a:pt x="3411682" y="160674"/>
                  <a:pt x="3461905" y="164138"/>
                  <a:pt x="3553691" y="203970"/>
                </a:cubicBezTo>
                <a:cubicBezTo>
                  <a:pt x="3645477" y="243802"/>
                  <a:pt x="3806536" y="320001"/>
                  <a:pt x="3875809" y="380615"/>
                </a:cubicBezTo>
                <a:cubicBezTo>
                  <a:pt x="3945082" y="441229"/>
                  <a:pt x="3955473" y="501842"/>
                  <a:pt x="3969328" y="567651"/>
                </a:cubicBezTo>
                <a:cubicBezTo>
                  <a:pt x="3983183" y="633460"/>
                  <a:pt x="3955473" y="706197"/>
                  <a:pt x="3958937" y="775470"/>
                </a:cubicBezTo>
                <a:cubicBezTo>
                  <a:pt x="3962401" y="844743"/>
                  <a:pt x="3979718" y="910552"/>
                  <a:pt x="3990109" y="983288"/>
                </a:cubicBezTo>
                <a:cubicBezTo>
                  <a:pt x="4000500" y="1056024"/>
                  <a:pt x="3990109" y="1130493"/>
                  <a:pt x="4021282" y="1211888"/>
                </a:cubicBezTo>
                <a:cubicBezTo>
                  <a:pt x="4052455" y="1293283"/>
                  <a:pt x="4069773" y="1404120"/>
                  <a:pt x="4177146" y="1471661"/>
                </a:cubicBezTo>
                <a:cubicBezTo>
                  <a:pt x="4284519" y="1539202"/>
                  <a:pt x="4525241" y="1582497"/>
                  <a:pt x="4665518" y="1617133"/>
                </a:cubicBezTo>
                <a:cubicBezTo>
                  <a:pt x="4805795" y="1651769"/>
                  <a:pt x="5018809" y="1679479"/>
                  <a:pt x="5018809" y="1679479"/>
                </a:cubicBezTo>
                <a:cubicBezTo>
                  <a:pt x="5140036" y="1700261"/>
                  <a:pt x="5280314" y="1714115"/>
                  <a:pt x="5392882" y="1741824"/>
                </a:cubicBezTo>
                <a:cubicBezTo>
                  <a:pt x="5505450" y="1769533"/>
                  <a:pt x="5585114" y="1798974"/>
                  <a:pt x="5694218" y="1845733"/>
                </a:cubicBezTo>
                <a:cubicBezTo>
                  <a:pt x="5803322" y="1892492"/>
                  <a:pt x="5957454" y="1965229"/>
                  <a:pt x="6047509" y="2022379"/>
                </a:cubicBezTo>
                <a:cubicBezTo>
                  <a:pt x="6137564" y="2079529"/>
                  <a:pt x="6186055" y="2126288"/>
                  <a:pt x="6234546" y="2188633"/>
                </a:cubicBezTo>
                <a:cubicBezTo>
                  <a:pt x="6283037" y="2250978"/>
                  <a:pt x="6314210" y="2349692"/>
                  <a:pt x="6338455" y="2396451"/>
                </a:cubicBezTo>
                <a:cubicBezTo>
                  <a:pt x="6362700" y="2443210"/>
                  <a:pt x="6380018" y="2469188"/>
                  <a:pt x="6380018" y="2469188"/>
                </a:cubicBezTo>
                <a:lnTo>
                  <a:pt x="6380018" y="2469188"/>
                </a:lnTo>
              </a:path>
            </a:pathLst>
          </a:custGeom>
          <a:noFill/>
          <a:ln>
            <a:solidFill>
              <a:srgbClr val="FF00FF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815936" y="3021178"/>
            <a:ext cx="5870863" cy="2340532"/>
          </a:xfrm>
          <a:custGeom>
            <a:avLst/>
            <a:gdLst>
              <a:gd name="connsiteX0" fmla="*/ 5870863 w 5870863"/>
              <a:gd name="connsiteY0" fmla="*/ 2330141 h 2340532"/>
              <a:gd name="connsiteX1" fmla="*/ 5642263 w 5870863"/>
              <a:gd name="connsiteY1" fmla="*/ 2028805 h 2340532"/>
              <a:gd name="connsiteX2" fmla="*/ 5122718 w 5870863"/>
              <a:gd name="connsiteY2" fmla="*/ 1789814 h 2340532"/>
              <a:gd name="connsiteX3" fmla="*/ 4717472 w 5870863"/>
              <a:gd name="connsiteY3" fmla="*/ 1758641 h 2340532"/>
              <a:gd name="connsiteX4" fmla="*/ 4426527 w 5870863"/>
              <a:gd name="connsiteY4" fmla="*/ 1706686 h 2340532"/>
              <a:gd name="connsiteX5" fmla="*/ 4104409 w 5870863"/>
              <a:gd name="connsiteY5" fmla="*/ 1613168 h 2340532"/>
              <a:gd name="connsiteX6" fmla="*/ 3730336 w 5870863"/>
              <a:gd name="connsiteY6" fmla="*/ 1488477 h 2340532"/>
              <a:gd name="connsiteX7" fmla="*/ 3626427 w 5870863"/>
              <a:gd name="connsiteY7" fmla="*/ 1187141 h 2340532"/>
              <a:gd name="connsiteX8" fmla="*/ 3574472 w 5870863"/>
              <a:gd name="connsiteY8" fmla="*/ 1031277 h 2340532"/>
              <a:gd name="connsiteX9" fmla="*/ 3574472 w 5870863"/>
              <a:gd name="connsiteY9" fmla="*/ 885805 h 2340532"/>
              <a:gd name="connsiteX10" fmla="*/ 3574472 w 5870863"/>
              <a:gd name="connsiteY10" fmla="*/ 667595 h 2340532"/>
              <a:gd name="connsiteX11" fmla="*/ 3553691 w 5870863"/>
              <a:gd name="connsiteY11" fmla="*/ 542905 h 2340532"/>
              <a:gd name="connsiteX12" fmla="*/ 3501736 w 5870863"/>
              <a:gd name="connsiteY12" fmla="*/ 376650 h 2340532"/>
              <a:gd name="connsiteX13" fmla="*/ 3387436 w 5870863"/>
              <a:gd name="connsiteY13" fmla="*/ 231177 h 2340532"/>
              <a:gd name="connsiteX14" fmla="*/ 3086100 w 5870863"/>
              <a:gd name="connsiteY14" fmla="*/ 137659 h 2340532"/>
              <a:gd name="connsiteX15" fmla="*/ 2753591 w 5870863"/>
              <a:gd name="connsiteY15" fmla="*/ 64923 h 2340532"/>
              <a:gd name="connsiteX16" fmla="*/ 2389909 w 5870863"/>
              <a:gd name="connsiteY16" fmla="*/ 12968 h 2340532"/>
              <a:gd name="connsiteX17" fmla="*/ 2057400 w 5870863"/>
              <a:gd name="connsiteY17" fmla="*/ 12968 h 2340532"/>
              <a:gd name="connsiteX18" fmla="*/ 1953491 w 5870863"/>
              <a:gd name="connsiteY18" fmla="*/ 158441 h 2340532"/>
              <a:gd name="connsiteX19" fmla="*/ 1911927 w 5870863"/>
              <a:gd name="connsiteY19" fmla="*/ 314305 h 2340532"/>
              <a:gd name="connsiteX20" fmla="*/ 1901536 w 5870863"/>
              <a:gd name="connsiteY20" fmla="*/ 345477 h 2340532"/>
              <a:gd name="connsiteX21" fmla="*/ 1932709 w 5870863"/>
              <a:gd name="connsiteY21" fmla="*/ 553295 h 2340532"/>
              <a:gd name="connsiteX22" fmla="*/ 1943100 w 5870863"/>
              <a:gd name="connsiteY22" fmla="*/ 719550 h 2340532"/>
              <a:gd name="connsiteX23" fmla="*/ 1943100 w 5870863"/>
              <a:gd name="connsiteY23" fmla="*/ 937759 h 2340532"/>
              <a:gd name="connsiteX24" fmla="*/ 1849582 w 5870863"/>
              <a:gd name="connsiteY24" fmla="*/ 1249486 h 2340532"/>
              <a:gd name="connsiteX25" fmla="*/ 1849582 w 5870863"/>
              <a:gd name="connsiteY25" fmla="*/ 1374177 h 2340532"/>
              <a:gd name="connsiteX26" fmla="*/ 1818409 w 5870863"/>
              <a:gd name="connsiteY26" fmla="*/ 1530041 h 2340532"/>
              <a:gd name="connsiteX27" fmla="*/ 1714500 w 5870863"/>
              <a:gd name="connsiteY27" fmla="*/ 1613168 h 2340532"/>
              <a:gd name="connsiteX28" fmla="*/ 1392382 w 5870863"/>
              <a:gd name="connsiteY28" fmla="*/ 1675514 h 2340532"/>
              <a:gd name="connsiteX29" fmla="*/ 1028700 w 5870863"/>
              <a:gd name="connsiteY29" fmla="*/ 1789814 h 2340532"/>
              <a:gd name="connsiteX30" fmla="*/ 768927 w 5870863"/>
              <a:gd name="connsiteY30" fmla="*/ 1862550 h 2340532"/>
              <a:gd name="connsiteX31" fmla="*/ 633845 w 5870863"/>
              <a:gd name="connsiteY31" fmla="*/ 1956068 h 2340532"/>
              <a:gd name="connsiteX32" fmla="*/ 467591 w 5870863"/>
              <a:gd name="connsiteY32" fmla="*/ 1997632 h 2340532"/>
              <a:gd name="connsiteX33" fmla="*/ 280554 w 5870863"/>
              <a:gd name="connsiteY33" fmla="*/ 2059977 h 2340532"/>
              <a:gd name="connsiteX34" fmla="*/ 187036 w 5870863"/>
              <a:gd name="connsiteY34" fmla="*/ 2153495 h 2340532"/>
              <a:gd name="connsiteX35" fmla="*/ 93518 w 5870863"/>
              <a:gd name="connsiteY35" fmla="*/ 2226232 h 2340532"/>
              <a:gd name="connsiteX36" fmla="*/ 41563 w 5870863"/>
              <a:gd name="connsiteY36" fmla="*/ 2298968 h 2340532"/>
              <a:gd name="connsiteX37" fmla="*/ 0 w 5870863"/>
              <a:gd name="connsiteY37" fmla="*/ 2340532 h 2340532"/>
              <a:gd name="connsiteX38" fmla="*/ 0 w 5870863"/>
              <a:gd name="connsiteY38" fmla="*/ 2340532 h 234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870863" h="2340532">
                <a:moveTo>
                  <a:pt x="5870863" y="2330141"/>
                </a:moveTo>
                <a:cubicBezTo>
                  <a:pt x="5818908" y="2224500"/>
                  <a:pt x="5766954" y="2118859"/>
                  <a:pt x="5642263" y="2028805"/>
                </a:cubicBezTo>
                <a:cubicBezTo>
                  <a:pt x="5517572" y="1938751"/>
                  <a:pt x="5276850" y="1834841"/>
                  <a:pt x="5122718" y="1789814"/>
                </a:cubicBezTo>
                <a:cubicBezTo>
                  <a:pt x="4968586" y="1744787"/>
                  <a:pt x="4833504" y="1772496"/>
                  <a:pt x="4717472" y="1758641"/>
                </a:cubicBezTo>
                <a:cubicBezTo>
                  <a:pt x="4601440" y="1744786"/>
                  <a:pt x="4528704" y="1730931"/>
                  <a:pt x="4426527" y="1706686"/>
                </a:cubicBezTo>
                <a:cubicBezTo>
                  <a:pt x="4324350" y="1682440"/>
                  <a:pt x="4220441" y="1649536"/>
                  <a:pt x="4104409" y="1613168"/>
                </a:cubicBezTo>
                <a:cubicBezTo>
                  <a:pt x="3988377" y="1576800"/>
                  <a:pt x="3810000" y="1559482"/>
                  <a:pt x="3730336" y="1488477"/>
                </a:cubicBezTo>
                <a:cubicBezTo>
                  <a:pt x="3650672" y="1417472"/>
                  <a:pt x="3652404" y="1263341"/>
                  <a:pt x="3626427" y="1187141"/>
                </a:cubicBezTo>
                <a:cubicBezTo>
                  <a:pt x="3600450" y="1110941"/>
                  <a:pt x="3583131" y="1081500"/>
                  <a:pt x="3574472" y="1031277"/>
                </a:cubicBezTo>
                <a:cubicBezTo>
                  <a:pt x="3565813" y="981054"/>
                  <a:pt x="3574472" y="885805"/>
                  <a:pt x="3574472" y="885805"/>
                </a:cubicBezTo>
                <a:cubicBezTo>
                  <a:pt x="3574472" y="825191"/>
                  <a:pt x="3577935" y="724745"/>
                  <a:pt x="3574472" y="667595"/>
                </a:cubicBezTo>
                <a:cubicBezTo>
                  <a:pt x="3571009" y="610445"/>
                  <a:pt x="3565814" y="591396"/>
                  <a:pt x="3553691" y="542905"/>
                </a:cubicBezTo>
                <a:cubicBezTo>
                  <a:pt x="3541568" y="494414"/>
                  <a:pt x="3529445" y="428605"/>
                  <a:pt x="3501736" y="376650"/>
                </a:cubicBezTo>
                <a:cubicBezTo>
                  <a:pt x="3474027" y="324695"/>
                  <a:pt x="3456709" y="271009"/>
                  <a:pt x="3387436" y="231177"/>
                </a:cubicBezTo>
                <a:cubicBezTo>
                  <a:pt x="3318163" y="191345"/>
                  <a:pt x="3191741" y="165368"/>
                  <a:pt x="3086100" y="137659"/>
                </a:cubicBezTo>
                <a:cubicBezTo>
                  <a:pt x="2980459" y="109950"/>
                  <a:pt x="2869623" y="85705"/>
                  <a:pt x="2753591" y="64923"/>
                </a:cubicBezTo>
                <a:cubicBezTo>
                  <a:pt x="2637559" y="44141"/>
                  <a:pt x="2505941" y="21627"/>
                  <a:pt x="2389909" y="12968"/>
                </a:cubicBezTo>
                <a:cubicBezTo>
                  <a:pt x="2273877" y="4309"/>
                  <a:pt x="2130136" y="-11277"/>
                  <a:pt x="2057400" y="12968"/>
                </a:cubicBezTo>
                <a:cubicBezTo>
                  <a:pt x="1984664" y="37213"/>
                  <a:pt x="1977736" y="108218"/>
                  <a:pt x="1953491" y="158441"/>
                </a:cubicBezTo>
                <a:cubicBezTo>
                  <a:pt x="1929246" y="208664"/>
                  <a:pt x="1920586" y="283132"/>
                  <a:pt x="1911927" y="314305"/>
                </a:cubicBezTo>
                <a:cubicBezTo>
                  <a:pt x="1903268" y="345478"/>
                  <a:pt x="1898072" y="305645"/>
                  <a:pt x="1901536" y="345477"/>
                </a:cubicBezTo>
                <a:cubicBezTo>
                  <a:pt x="1905000" y="385309"/>
                  <a:pt x="1925782" y="490950"/>
                  <a:pt x="1932709" y="553295"/>
                </a:cubicBezTo>
                <a:cubicBezTo>
                  <a:pt x="1939636" y="615640"/>
                  <a:pt x="1941368" y="655473"/>
                  <a:pt x="1943100" y="719550"/>
                </a:cubicBezTo>
                <a:cubicBezTo>
                  <a:pt x="1944832" y="783627"/>
                  <a:pt x="1958686" y="849436"/>
                  <a:pt x="1943100" y="937759"/>
                </a:cubicBezTo>
                <a:cubicBezTo>
                  <a:pt x="1927514" y="1026082"/>
                  <a:pt x="1865168" y="1176750"/>
                  <a:pt x="1849582" y="1249486"/>
                </a:cubicBezTo>
                <a:cubicBezTo>
                  <a:pt x="1833996" y="1322222"/>
                  <a:pt x="1854777" y="1327418"/>
                  <a:pt x="1849582" y="1374177"/>
                </a:cubicBezTo>
                <a:cubicBezTo>
                  <a:pt x="1844386" y="1420936"/>
                  <a:pt x="1840923" y="1490209"/>
                  <a:pt x="1818409" y="1530041"/>
                </a:cubicBezTo>
                <a:cubicBezTo>
                  <a:pt x="1795895" y="1569873"/>
                  <a:pt x="1785504" y="1588923"/>
                  <a:pt x="1714500" y="1613168"/>
                </a:cubicBezTo>
                <a:cubicBezTo>
                  <a:pt x="1643496" y="1637413"/>
                  <a:pt x="1506682" y="1646073"/>
                  <a:pt x="1392382" y="1675514"/>
                </a:cubicBezTo>
                <a:cubicBezTo>
                  <a:pt x="1278082" y="1704955"/>
                  <a:pt x="1132609" y="1758641"/>
                  <a:pt x="1028700" y="1789814"/>
                </a:cubicBezTo>
                <a:cubicBezTo>
                  <a:pt x="924791" y="1820987"/>
                  <a:pt x="834736" y="1834841"/>
                  <a:pt x="768927" y="1862550"/>
                </a:cubicBezTo>
                <a:cubicBezTo>
                  <a:pt x="703118" y="1890259"/>
                  <a:pt x="684067" y="1933554"/>
                  <a:pt x="633845" y="1956068"/>
                </a:cubicBezTo>
                <a:cubicBezTo>
                  <a:pt x="583623" y="1978582"/>
                  <a:pt x="526473" y="1980314"/>
                  <a:pt x="467591" y="1997632"/>
                </a:cubicBezTo>
                <a:cubicBezTo>
                  <a:pt x="408709" y="2014950"/>
                  <a:pt x="327313" y="2034000"/>
                  <a:pt x="280554" y="2059977"/>
                </a:cubicBezTo>
                <a:cubicBezTo>
                  <a:pt x="233795" y="2085954"/>
                  <a:pt x="218209" y="2125786"/>
                  <a:pt x="187036" y="2153495"/>
                </a:cubicBezTo>
                <a:cubicBezTo>
                  <a:pt x="155863" y="2181204"/>
                  <a:pt x="117763" y="2201987"/>
                  <a:pt x="93518" y="2226232"/>
                </a:cubicBezTo>
                <a:cubicBezTo>
                  <a:pt x="69273" y="2250477"/>
                  <a:pt x="57149" y="2279918"/>
                  <a:pt x="41563" y="2298968"/>
                </a:cubicBezTo>
                <a:cubicBezTo>
                  <a:pt x="25977" y="2318018"/>
                  <a:pt x="0" y="2340532"/>
                  <a:pt x="0" y="2340532"/>
                </a:cubicBezTo>
                <a:lnTo>
                  <a:pt x="0" y="2340532"/>
                </a:lnTo>
              </a:path>
            </a:pathLst>
          </a:custGeom>
          <a:noFill/>
          <a:ln>
            <a:solidFill>
              <a:srgbClr val="FF00FF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82493" y="3687060"/>
            <a:ext cx="326984" cy="182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Freeform 29"/>
          <p:cNvSpPr/>
          <p:nvPr/>
        </p:nvSpPr>
        <p:spPr>
          <a:xfrm>
            <a:off x="5673436" y="748146"/>
            <a:ext cx="2150918" cy="4779433"/>
          </a:xfrm>
          <a:custGeom>
            <a:avLst/>
            <a:gdLst>
              <a:gd name="connsiteX0" fmla="*/ 0 w 2150918"/>
              <a:gd name="connsiteY0" fmla="*/ 0 h 4779433"/>
              <a:gd name="connsiteX1" fmla="*/ 259772 w 2150918"/>
              <a:gd name="connsiteY1" fmla="*/ 270164 h 4779433"/>
              <a:gd name="connsiteX2" fmla="*/ 374072 w 2150918"/>
              <a:gd name="connsiteY2" fmla="*/ 446809 h 4779433"/>
              <a:gd name="connsiteX3" fmla="*/ 426027 w 2150918"/>
              <a:gd name="connsiteY3" fmla="*/ 727364 h 4779433"/>
              <a:gd name="connsiteX4" fmla="*/ 467591 w 2150918"/>
              <a:gd name="connsiteY4" fmla="*/ 1049482 h 4779433"/>
              <a:gd name="connsiteX5" fmla="*/ 498763 w 2150918"/>
              <a:gd name="connsiteY5" fmla="*/ 1558637 h 4779433"/>
              <a:gd name="connsiteX6" fmla="*/ 509154 w 2150918"/>
              <a:gd name="connsiteY6" fmla="*/ 1870364 h 4779433"/>
              <a:gd name="connsiteX7" fmla="*/ 498763 w 2150918"/>
              <a:gd name="connsiteY7" fmla="*/ 2192482 h 4779433"/>
              <a:gd name="connsiteX8" fmla="*/ 498763 w 2150918"/>
              <a:gd name="connsiteY8" fmla="*/ 2597727 h 4779433"/>
              <a:gd name="connsiteX9" fmla="*/ 488372 w 2150918"/>
              <a:gd name="connsiteY9" fmla="*/ 2774373 h 4779433"/>
              <a:gd name="connsiteX10" fmla="*/ 477982 w 2150918"/>
              <a:gd name="connsiteY10" fmla="*/ 2982191 h 4779433"/>
              <a:gd name="connsiteX11" fmla="*/ 457200 w 2150918"/>
              <a:gd name="connsiteY11" fmla="*/ 3179618 h 4779433"/>
              <a:gd name="connsiteX12" fmla="*/ 457200 w 2150918"/>
              <a:gd name="connsiteY12" fmla="*/ 3512127 h 4779433"/>
              <a:gd name="connsiteX13" fmla="*/ 457200 w 2150918"/>
              <a:gd name="connsiteY13" fmla="*/ 4010891 h 4779433"/>
              <a:gd name="connsiteX14" fmla="*/ 581891 w 2150918"/>
              <a:gd name="connsiteY14" fmla="*/ 4416137 h 4779433"/>
              <a:gd name="connsiteX15" fmla="*/ 727363 w 2150918"/>
              <a:gd name="connsiteY15" fmla="*/ 4634346 h 4779433"/>
              <a:gd name="connsiteX16" fmla="*/ 1049482 w 2150918"/>
              <a:gd name="connsiteY16" fmla="*/ 4769427 h 4779433"/>
              <a:gd name="connsiteX17" fmla="*/ 1381991 w 2150918"/>
              <a:gd name="connsiteY17" fmla="*/ 4769427 h 4779433"/>
              <a:gd name="connsiteX18" fmla="*/ 1600200 w 2150918"/>
              <a:gd name="connsiteY18" fmla="*/ 4769427 h 4779433"/>
              <a:gd name="connsiteX19" fmla="*/ 1839191 w 2150918"/>
              <a:gd name="connsiteY19" fmla="*/ 4769427 h 4779433"/>
              <a:gd name="connsiteX20" fmla="*/ 1984663 w 2150918"/>
              <a:gd name="connsiteY20" fmla="*/ 4769427 h 4779433"/>
              <a:gd name="connsiteX21" fmla="*/ 2150918 w 2150918"/>
              <a:gd name="connsiteY21" fmla="*/ 4769427 h 477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50918" h="4779433">
                <a:moveTo>
                  <a:pt x="0" y="0"/>
                </a:moveTo>
                <a:cubicBezTo>
                  <a:pt x="98713" y="97848"/>
                  <a:pt x="197427" y="195696"/>
                  <a:pt x="259772" y="270164"/>
                </a:cubicBezTo>
                <a:cubicBezTo>
                  <a:pt x="322117" y="344632"/>
                  <a:pt x="346363" y="370609"/>
                  <a:pt x="374072" y="446809"/>
                </a:cubicBezTo>
                <a:cubicBezTo>
                  <a:pt x="401781" y="523009"/>
                  <a:pt x="410441" y="626919"/>
                  <a:pt x="426027" y="727364"/>
                </a:cubicBezTo>
                <a:cubicBezTo>
                  <a:pt x="441613" y="827809"/>
                  <a:pt x="455468" y="910937"/>
                  <a:pt x="467591" y="1049482"/>
                </a:cubicBezTo>
                <a:cubicBezTo>
                  <a:pt x="479714" y="1188028"/>
                  <a:pt x="491836" y="1421823"/>
                  <a:pt x="498763" y="1558637"/>
                </a:cubicBezTo>
                <a:cubicBezTo>
                  <a:pt x="505690" y="1695451"/>
                  <a:pt x="509154" y="1764723"/>
                  <a:pt x="509154" y="1870364"/>
                </a:cubicBezTo>
                <a:cubicBezTo>
                  <a:pt x="509154" y="1976005"/>
                  <a:pt x="500495" y="2071255"/>
                  <a:pt x="498763" y="2192482"/>
                </a:cubicBezTo>
                <a:cubicBezTo>
                  <a:pt x="497031" y="2313709"/>
                  <a:pt x="500495" y="2500745"/>
                  <a:pt x="498763" y="2597727"/>
                </a:cubicBezTo>
                <a:cubicBezTo>
                  <a:pt x="497031" y="2694709"/>
                  <a:pt x="491836" y="2710296"/>
                  <a:pt x="488372" y="2774373"/>
                </a:cubicBezTo>
                <a:cubicBezTo>
                  <a:pt x="484908" y="2838450"/>
                  <a:pt x="483177" y="2914650"/>
                  <a:pt x="477982" y="2982191"/>
                </a:cubicBezTo>
                <a:cubicBezTo>
                  <a:pt x="472787" y="3049732"/>
                  <a:pt x="460664" y="3091295"/>
                  <a:pt x="457200" y="3179618"/>
                </a:cubicBezTo>
                <a:cubicBezTo>
                  <a:pt x="453736" y="3267941"/>
                  <a:pt x="457200" y="3512127"/>
                  <a:pt x="457200" y="3512127"/>
                </a:cubicBezTo>
                <a:cubicBezTo>
                  <a:pt x="457200" y="3650672"/>
                  <a:pt x="436418" y="3860223"/>
                  <a:pt x="457200" y="4010891"/>
                </a:cubicBezTo>
                <a:cubicBezTo>
                  <a:pt x="477982" y="4161559"/>
                  <a:pt x="536864" y="4312228"/>
                  <a:pt x="581891" y="4416137"/>
                </a:cubicBezTo>
                <a:cubicBezTo>
                  <a:pt x="626918" y="4520046"/>
                  <a:pt x="649431" y="4575464"/>
                  <a:pt x="727363" y="4634346"/>
                </a:cubicBezTo>
                <a:cubicBezTo>
                  <a:pt x="805295" y="4693228"/>
                  <a:pt x="940377" y="4746914"/>
                  <a:pt x="1049482" y="4769427"/>
                </a:cubicBezTo>
                <a:cubicBezTo>
                  <a:pt x="1158587" y="4791941"/>
                  <a:pt x="1381991" y="4769427"/>
                  <a:pt x="1381991" y="4769427"/>
                </a:cubicBezTo>
                <a:lnTo>
                  <a:pt x="1600200" y="4769427"/>
                </a:lnTo>
                <a:lnTo>
                  <a:pt x="1839191" y="4769427"/>
                </a:lnTo>
                <a:lnTo>
                  <a:pt x="1984663" y="4769427"/>
                </a:lnTo>
                <a:lnTo>
                  <a:pt x="2150918" y="4769427"/>
                </a:lnTo>
              </a:path>
            </a:pathLst>
          </a:custGeom>
          <a:noFill/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444836" y="768928"/>
            <a:ext cx="2369127" cy="5000111"/>
          </a:xfrm>
          <a:custGeom>
            <a:avLst/>
            <a:gdLst>
              <a:gd name="connsiteX0" fmla="*/ 2369127 w 2369127"/>
              <a:gd name="connsiteY0" fmla="*/ 4966855 h 5000111"/>
              <a:gd name="connsiteX1" fmla="*/ 1932709 w 2369127"/>
              <a:gd name="connsiteY1" fmla="*/ 4987636 h 5000111"/>
              <a:gd name="connsiteX2" fmla="*/ 1485900 w 2369127"/>
              <a:gd name="connsiteY2" fmla="*/ 4998027 h 5000111"/>
              <a:gd name="connsiteX3" fmla="*/ 1018309 w 2369127"/>
              <a:gd name="connsiteY3" fmla="*/ 4946073 h 5000111"/>
              <a:gd name="connsiteX4" fmla="*/ 685800 w 2369127"/>
              <a:gd name="connsiteY4" fmla="*/ 4707082 h 5000111"/>
              <a:gd name="connsiteX5" fmla="*/ 571500 w 2369127"/>
              <a:gd name="connsiteY5" fmla="*/ 4509655 h 5000111"/>
              <a:gd name="connsiteX6" fmla="*/ 561109 w 2369127"/>
              <a:gd name="connsiteY6" fmla="*/ 4281055 h 5000111"/>
              <a:gd name="connsiteX7" fmla="*/ 550718 w 2369127"/>
              <a:gd name="connsiteY7" fmla="*/ 3979718 h 5000111"/>
              <a:gd name="connsiteX8" fmla="*/ 488372 w 2369127"/>
              <a:gd name="connsiteY8" fmla="*/ 3761509 h 5000111"/>
              <a:gd name="connsiteX9" fmla="*/ 529936 w 2369127"/>
              <a:gd name="connsiteY9" fmla="*/ 3408218 h 5000111"/>
              <a:gd name="connsiteX10" fmla="*/ 519545 w 2369127"/>
              <a:gd name="connsiteY10" fmla="*/ 3210791 h 5000111"/>
              <a:gd name="connsiteX11" fmla="*/ 519545 w 2369127"/>
              <a:gd name="connsiteY11" fmla="*/ 3034145 h 5000111"/>
              <a:gd name="connsiteX12" fmla="*/ 561109 w 2369127"/>
              <a:gd name="connsiteY12" fmla="*/ 2815936 h 5000111"/>
              <a:gd name="connsiteX13" fmla="*/ 561109 w 2369127"/>
              <a:gd name="connsiteY13" fmla="*/ 2701636 h 5000111"/>
              <a:gd name="connsiteX14" fmla="*/ 623454 w 2369127"/>
              <a:gd name="connsiteY14" fmla="*/ 2410691 h 5000111"/>
              <a:gd name="connsiteX15" fmla="*/ 592282 w 2369127"/>
              <a:gd name="connsiteY15" fmla="*/ 2192482 h 5000111"/>
              <a:gd name="connsiteX16" fmla="*/ 571500 w 2369127"/>
              <a:gd name="connsiteY16" fmla="*/ 1891145 h 5000111"/>
              <a:gd name="connsiteX17" fmla="*/ 519545 w 2369127"/>
              <a:gd name="connsiteY17" fmla="*/ 1527464 h 5000111"/>
              <a:gd name="connsiteX18" fmla="*/ 488372 w 2369127"/>
              <a:gd name="connsiteY18" fmla="*/ 1205345 h 5000111"/>
              <a:gd name="connsiteX19" fmla="*/ 477982 w 2369127"/>
              <a:gd name="connsiteY19" fmla="*/ 955964 h 5000111"/>
              <a:gd name="connsiteX20" fmla="*/ 426027 w 2369127"/>
              <a:gd name="connsiteY20" fmla="*/ 561109 h 5000111"/>
              <a:gd name="connsiteX21" fmla="*/ 332509 w 2369127"/>
              <a:gd name="connsiteY21" fmla="*/ 301336 h 5000111"/>
              <a:gd name="connsiteX22" fmla="*/ 135082 w 2369127"/>
              <a:gd name="connsiteY22" fmla="*/ 103909 h 5000111"/>
              <a:gd name="connsiteX23" fmla="*/ 51954 w 2369127"/>
              <a:gd name="connsiteY23" fmla="*/ 31173 h 5000111"/>
              <a:gd name="connsiteX24" fmla="*/ 0 w 2369127"/>
              <a:gd name="connsiteY24" fmla="*/ 0 h 500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69127" h="5000111">
                <a:moveTo>
                  <a:pt x="2369127" y="4966855"/>
                </a:moveTo>
                <a:lnTo>
                  <a:pt x="1932709" y="4987636"/>
                </a:lnTo>
                <a:cubicBezTo>
                  <a:pt x="1785505" y="4992831"/>
                  <a:pt x="1638300" y="5004954"/>
                  <a:pt x="1485900" y="4998027"/>
                </a:cubicBezTo>
                <a:cubicBezTo>
                  <a:pt x="1333500" y="4991100"/>
                  <a:pt x="1151659" y="4994564"/>
                  <a:pt x="1018309" y="4946073"/>
                </a:cubicBezTo>
                <a:cubicBezTo>
                  <a:pt x="884959" y="4897582"/>
                  <a:pt x="760268" y="4779818"/>
                  <a:pt x="685800" y="4707082"/>
                </a:cubicBezTo>
                <a:cubicBezTo>
                  <a:pt x="611332" y="4634346"/>
                  <a:pt x="592282" y="4580659"/>
                  <a:pt x="571500" y="4509655"/>
                </a:cubicBezTo>
                <a:cubicBezTo>
                  <a:pt x="550718" y="4438651"/>
                  <a:pt x="564573" y="4369378"/>
                  <a:pt x="561109" y="4281055"/>
                </a:cubicBezTo>
                <a:cubicBezTo>
                  <a:pt x="557645" y="4192732"/>
                  <a:pt x="562841" y="4066309"/>
                  <a:pt x="550718" y="3979718"/>
                </a:cubicBezTo>
                <a:cubicBezTo>
                  <a:pt x="538595" y="3893127"/>
                  <a:pt x="491836" y="3856759"/>
                  <a:pt x="488372" y="3761509"/>
                </a:cubicBezTo>
                <a:cubicBezTo>
                  <a:pt x="484908" y="3666259"/>
                  <a:pt x="524740" y="3500004"/>
                  <a:pt x="529936" y="3408218"/>
                </a:cubicBezTo>
                <a:cubicBezTo>
                  <a:pt x="535131" y="3316432"/>
                  <a:pt x="521277" y="3273136"/>
                  <a:pt x="519545" y="3210791"/>
                </a:cubicBezTo>
                <a:cubicBezTo>
                  <a:pt x="517813" y="3148446"/>
                  <a:pt x="512618" y="3099954"/>
                  <a:pt x="519545" y="3034145"/>
                </a:cubicBezTo>
                <a:cubicBezTo>
                  <a:pt x="526472" y="2968336"/>
                  <a:pt x="554182" y="2871354"/>
                  <a:pt x="561109" y="2815936"/>
                </a:cubicBezTo>
                <a:cubicBezTo>
                  <a:pt x="568036" y="2760518"/>
                  <a:pt x="550718" y="2769177"/>
                  <a:pt x="561109" y="2701636"/>
                </a:cubicBezTo>
                <a:cubicBezTo>
                  <a:pt x="571500" y="2634095"/>
                  <a:pt x="618259" y="2495550"/>
                  <a:pt x="623454" y="2410691"/>
                </a:cubicBezTo>
                <a:cubicBezTo>
                  <a:pt x="628649" y="2325832"/>
                  <a:pt x="600941" y="2279073"/>
                  <a:pt x="592282" y="2192482"/>
                </a:cubicBezTo>
                <a:cubicBezTo>
                  <a:pt x="583623" y="2105891"/>
                  <a:pt x="583623" y="2001981"/>
                  <a:pt x="571500" y="1891145"/>
                </a:cubicBezTo>
                <a:cubicBezTo>
                  <a:pt x="559377" y="1780309"/>
                  <a:pt x="533400" y="1641764"/>
                  <a:pt x="519545" y="1527464"/>
                </a:cubicBezTo>
                <a:cubicBezTo>
                  <a:pt x="505690" y="1413164"/>
                  <a:pt x="495299" y="1300595"/>
                  <a:pt x="488372" y="1205345"/>
                </a:cubicBezTo>
                <a:cubicBezTo>
                  <a:pt x="481445" y="1110095"/>
                  <a:pt x="488373" y="1063337"/>
                  <a:pt x="477982" y="955964"/>
                </a:cubicBezTo>
                <a:cubicBezTo>
                  <a:pt x="467591" y="848591"/>
                  <a:pt x="450272" y="670214"/>
                  <a:pt x="426027" y="561109"/>
                </a:cubicBezTo>
                <a:cubicBezTo>
                  <a:pt x="401782" y="452004"/>
                  <a:pt x="381000" y="377536"/>
                  <a:pt x="332509" y="301336"/>
                </a:cubicBezTo>
                <a:cubicBezTo>
                  <a:pt x="284018" y="225136"/>
                  <a:pt x="181841" y="148936"/>
                  <a:pt x="135082" y="103909"/>
                </a:cubicBezTo>
                <a:cubicBezTo>
                  <a:pt x="88323" y="58882"/>
                  <a:pt x="74467" y="48491"/>
                  <a:pt x="51954" y="31173"/>
                </a:cubicBezTo>
                <a:cubicBezTo>
                  <a:pt x="29441" y="13855"/>
                  <a:pt x="14720" y="6927"/>
                  <a:pt x="0" y="0"/>
                </a:cubicBezTo>
              </a:path>
            </a:pathLst>
          </a:custGeom>
          <a:noFill/>
          <a:ln>
            <a:solidFill>
              <a:schemeClr val="accent6"/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86512"/>
              </p:ext>
            </p:extLst>
          </p:nvPr>
        </p:nvGraphicFramePr>
        <p:xfrm>
          <a:off x="1738553" y="4148775"/>
          <a:ext cx="215476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645"/>
                <a:gridCol w="1597120"/>
              </a:tblGrid>
              <a:tr h="153967">
                <a:tc>
                  <a:txBody>
                    <a:bodyPr/>
                    <a:lstStyle/>
                    <a:p>
                      <a:r>
                        <a:rPr lang="en-US" sz="1200" err="1" smtClean="0">
                          <a:solidFill>
                            <a:srgbClr val="D60093"/>
                          </a:solidFill>
                        </a:rPr>
                        <a:t>Dest</a:t>
                      </a:r>
                      <a:endParaRPr lang="en-US" sz="1200">
                        <a:solidFill>
                          <a:srgbClr val="D6009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D60093"/>
                          </a:solidFill>
                        </a:rPr>
                        <a:t>192.168.0.2 : 69</a:t>
                      </a:r>
                      <a:endParaRPr lang="en-US" sz="1200">
                        <a:solidFill>
                          <a:srgbClr val="D6009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3967">
                <a:tc>
                  <a:txBody>
                    <a:bodyPr/>
                    <a:lstStyle/>
                    <a:p>
                      <a:r>
                        <a:rPr lang="en-US" sz="1200" err="1" smtClean="0">
                          <a:solidFill>
                            <a:srgbClr val="D60093"/>
                          </a:solidFill>
                        </a:rPr>
                        <a:t>Src</a:t>
                      </a:r>
                      <a:endParaRPr lang="en-US" sz="1200">
                        <a:solidFill>
                          <a:srgbClr val="D6009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D60093"/>
                          </a:solidFill>
                        </a:rPr>
                        <a:t>192.168.1.239 : 4567</a:t>
                      </a:r>
                      <a:endParaRPr lang="en-US" sz="1200">
                        <a:solidFill>
                          <a:srgbClr val="D6009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21064"/>
              </p:ext>
            </p:extLst>
          </p:nvPr>
        </p:nvGraphicFramePr>
        <p:xfrm>
          <a:off x="7477606" y="4027591"/>
          <a:ext cx="215476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645"/>
                <a:gridCol w="1597120"/>
              </a:tblGrid>
              <a:tr h="153967">
                <a:tc>
                  <a:txBody>
                    <a:bodyPr/>
                    <a:lstStyle/>
                    <a:p>
                      <a:r>
                        <a:rPr lang="en-US" sz="1200" err="1" smtClean="0">
                          <a:solidFill>
                            <a:srgbClr val="D60093"/>
                          </a:solidFill>
                        </a:rPr>
                        <a:t>Dest</a:t>
                      </a:r>
                      <a:endParaRPr lang="en-US" sz="1200">
                        <a:solidFill>
                          <a:srgbClr val="D6009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D60093"/>
                          </a:solidFill>
                        </a:rPr>
                        <a:t>192.168.1.201 : 69</a:t>
                      </a:r>
                      <a:endParaRPr lang="en-US" sz="1200">
                        <a:solidFill>
                          <a:srgbClr val="D6009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3967">
                <a:tc>
                  <a:txBody>
                    <a:bodyPr/>
                    <a:lstStyle/>
                    <a:p>
                      <a:r>
                        <a:rPr lang="en-US" sz="1200" err="1" smtClean="0">
                          <a:solidFill>
                            <a:srgbClr val="D60093"/>
                          </a:solidFill>
                        </a:rPr>
                        <a:t>Src</a:t>
                      </a:r>
                      <a:endParaRPr lang="en-US" sz="1200">
                        <a:solidFill>
                          <a:srgbClr val="D6009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D60093"/>
                          </a:solidFill>
                        </a:rPr>
                        <a:t>192.168.1.1 : 4567</a:t>
                      </a:r>
                      <a:endParaRPr lang="en-US" sz="1200">
                        <a:solidFill>
                          <a:srgbClr val="D6009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72035"/>
              </p:ext>
            </p:extLst>
          </p:nvPr>
        </p:nvGraphicFramePr>
        <p:xfrm>
          <a:off x="3648557" y="993218"/>
          <a:ext cx="215476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645"/>
                <a:gridCol w="1597120"/>
              </a:tblGrid>
              <a:tr h="153967">
                <a:tc>
                  <a:txBody>
                    <a:bodyPr/>
                    <a:lstStyle/>
                    <a:p>
                      <a:r>
                        <a:rPr lang="en-US" sz="1200" err="1" smtClean="0">
                          <a:solidFill>
                            <a:schemeClr val="accent6"/>
                          </a:solidFill>
                        </a:rPr>
                        <a:t>Dest</a:t>
                      </a:r>
                      <a:endParaRPr lang="en-US" sz="12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accent6"/>
                          </a:solidFill>
                        </a:rPr>
                        <a:t>192.168.0.2 : 69</a:t>
                      </a:r>
                      <a:endParaRPr lang="en-US" sz="12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3967">
                <a:tc>
                  <a:txBody>
                    <a:bodyPr/>
                    <a:lstStyle/>
                    <a:p>
                      <a:r>
                        <a:rPr lang="en-US" sz="1200" err="1" smtClean="0">
                          <a:solidFill>
                            <a:schemeClr val="accent6"/>
                          </a:solidFill>
                        </a:rPr>
                        <a:t>Src</a:t>
                      </a:r>
                      <a:endParaRPr lang="en-US" sz="12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accent6"/>
                          </a:solidFill>
                        </a:rPr>
                        <a:t>192.168.0.1 : 1234</a:t>
                      </a:r>
                      <a:endParaRPr lang="en-US" sz="12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62816"/>
              </p:ext>
            </p:extLst>
          </p:nvPr>
        </p:nvGraphicFramePr>
        <p:xfrm>
          <a:off x="5022082" y="5719653"/>
          <a:ext cx="187853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59"/>
                <a:gridCol w="1392380"/>
              </a:tblGrid>
              <a:tr h="153967">
                <a:tc>
                  <a:txBody>
                    <a:bodyPr/>
                    <a:lstStyle/>
                    <a:p>
                      <a:r>
                        <a:rPr lang="en-US" sz="1200" err="1" smtClean="0">
                          <a:solidFill>
                            <a:schemeClr val="accent6"/>
                          </a:solidFill>
                        </a:rPr>
                        <a:t>Dest</a:t>
                      </a:r>
                      <a:endParaRPr lang="en-US" sz="12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accent6"/>
                          </a:solidFill>
                        </a:rPr>
                        <a:t>192.168.1.201 : 69</a:t>
                      </a:r>
                      <a:endParaRPr lang="en-US" sz="12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3967">
                <a:tc>
                  <a:txBody>
                    <a:bodyPr/>
                    <a:lstStyle/>
                    <a:p>
                      <a:r>
                        <a:rPr lang="en-US" sz="1200" err="1" smtClean="0">
                          <a:solidFill>
                            <a:schemeClr val="accent6"/>
                          </a:solidFill>
                        </a:rPr>
                        <a:t>Src</a:t>
                      </a:r>
                      <a:endParaRPr lang="en-US" sz="12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accent6"/>
                          </a:solidFill>
                        </a:rPr>
                        <a:t>192.168.0.1 : 1234</a:t>
                      </a:r>
                      <a:endParaRPr lang="en-US" sz="12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613613"/>
              </p:ext>
            </p:extLst>
          </p:nvPr>
        </p:nvGraphicFramePr>
        <p:xfrm>
          <a:off x="6388248" y="4742100"/>
          <a:ext cx="186487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23"/>
                <a:gridCol w="1382253"/>
              </a:tblGrid>
              <a:tr h="153967">
                <a:tc>
                  <a:txBody>
                    <a:bodyPr/>
                    <a:lstStyle/>
                    <a:p>
                      <a:r>
                        <a:rPr lang="en-US" sz="1200" err="1" smtClean="0">
                          <a:solidFill>
                            <a:srgbClr val="D60093"/>
                          </a:solidFill>
                        </a:rPr>
                        <a:t>Dest</a:t>
                      </a:r>
                      <a:endParaRPr lang="en-US" sz="1200">
                        <a:solidFill>
                          <a:srgbClr val="D6009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D60093"/>
                          </a:solidFill>
                        </a:rPr>
                        <a:t>192.168.1.1 : 4567</a:t>
                      </a:r>
                      <a:endParaRPr lang="en-US" sz="1200">
                        <a:solidFill>
                          <a:srgbClr val="D6009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3967">
                <a:tc>
                  <a:txBody>
                    <a:bodyPr/>
                    <a:lstStyle/>
                    <a:p>
                      <a:r>
                        <a:rPr lang="en-US" sz="1200" err="1" smtClean="0">
                          <a:solidFill>
                            <a:srgbClr val="D60093"/>
                          </a:solidFill>
                        </a:rPr>
                        <a:t>Src</a:t>
                      </a:r>
                      <a:endParaRPr lang="en-US" sz="1200">
                        <a:solidFill>
                          <a:srgbClr val="D6009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D60093"/>
                          </a:solidFill>
                        </a:rPr>
                        <a:t>192.168.1.201 : 69</a:t>
                      </a:r>
                      <a:endParaRPr lang="en-US" sz="1200">
                        <a:solidFill>
                          <a:srgbClr val="D6009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29142"/>
              </p:ext>
            </p:extLst>
          </p:nvPr>
        </p:nvGraphicFramePr>
        <p:xfrm>
          <a:off x="3458406" y="4821747"/>
          <a:ext cx="212018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921"/>
                <a:gridCol w="1609268"/>
              </a:tblGrid>
              <a:tr h="153967">
                <a:tc>
                  <a:txBody>
                    <a:bodyPr/>
                    <a:lstStyle/>
                    <a:p>
                      <a:r>
                        <a:rPr lang="en-US" sz="1200" err="1" smtClean="0">
                          <a:solidFill>
                            <a:srgbClr val="D60093"/>
                          </a:solidFill>
                        </a:rPr>
                        <a:t>Dest</a:t>
                      </a:r>
                      <a:endParaRPr lang="en-US" sz="1200">
                        <a:solidFill>
                          <a:srgbClr val="D6009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D60093"/>
                          </a:solidFill>
                        </a:rPr>
                        <a:t>192.168.1.239 : 4567</a:t>
                      </a:r>
                      <a:endParaRPr lang="en-US" sz="1200">
                        <a:solidFill>
                          <a:srgbClr val="D6009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3967">
                <a:tc>
                  <a:txBody>
                    <a:bodyPr/>
                    <a:lstStyle/>
                    <a:p>
                      <a:r>
                        <a:rPr lang="en-US" sz="1200" err="1" smtClean="0">
                          <a:solidFill>
                            <a:srgbClr val="D60093"/>
                          </a:solidFill>
                        </a:rPr>
                        <a:t>Src</a:t>
                      </a:r>
                      <a:endParaRPr lang="en-US" sz="1200">
                        <a:solidFill>
                          <a:srgbClr val="D6009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D60093"/>
                          </a:solidFill>
                        </a:rPr>
                        <a:t>192.168.0.2 : 69</a:t>
                      </a:r>
                      <a:endParaRPr lang="en-US" sz="1200">
                        <a:solidFill>
                          <a:srgbClr val="D6009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Rounded Rectangular Callout 38"/>
          <p:cNvSpPr/>
          <p:nvPr/>
        </p:nvSpPr>
        <p:spPr>
          <a:xfrm>
            <a:off x="8385466" y="123700"/>
            <a:ext cx="3654235" cy="2287675"/>
          </a:xfrm>
          <a:prstGeom prst="wedgeRoundRectCallout">
            <a:avLst>
              <a:gd name="adj1" fmla="val -79978"/>
              <a:gd name="adj2" fmla="val 7022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>
                <a:solidFill>
                  <a:schemeClr val="tx1"/>
                </a:solidFill>
              </a:rPr>
              <a:t>u</a:t>
            </a:r>
            <a:r>
              <a:rPr lang="en-US" sz="1200" err="1" smtClean="0">
                <a:solidFill>
                  <a:schemeClr val="tx1"/>
                </a:solidFill>
              </a:rPr>
              <a:t>ci</a:t>
            </a:r>
            <a:r>
              <a:rPr lang="en-US" sz="1200" smtClean="0">
                <a:solidFill>
                  <a:schemeClr val="tx1"/>
                </a:solidFill>
              </a:rPr>
              <a:t> set </a:t>
            </a:r>
            <a:r>
              <a:rPr lang="en-US" sz="1200" err="1" smtClean="0">
                <a:solidFill>
                  <a:schemeClr val="tx1"/>
                </a:solidFill>
              </a:rPr>
              <a:t>network.lan.hairpin</a:t>
            </a:r>
            <a:r>
              <a:rPr lang="en-US" sz="1200" smtClean="0">
                <a:solidFill>
                  <a:schemeClr val="tx1"/>
                </a:solidFill>
              </a:rPr>
              <a:t>=1</a:t>
            </a:r>
          </a:p>
          <a:p>
            <a:r>
              <a:rPr lang="en-US" sz="1200" err="1" smtClean="0">
                <a:solidFill>
                  <a:schemeClr val="tx1"/>
                </a:solidFill>
              </a:rPr>
              <a:t>uci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add firewall redirect</a:t>
            </a:r>
          </a:p>
          <a:p>
            <a:r>
              <a:rPr lang="en-US" sz="1200" err="1">
                <a:solidFill>
                  <a:schemeClr val="tx1"/>
                </a:solidFill>
              </a:rPr>
              <a:t>uci</a:t>
            </a:r>
            <a:r>
              <a:rPr lang="en-US" sz="1200">
                <a:solidFill>
                  <a:schemeClr val="tx1"/>
                </a:solidFill>
              </a:rPr>
              <a:t> set </a:t>
            </a:r>
            <a:r>
              <a:rPr lang="en-US" sz="1200" err="1">
                <a:solidFill>
                  <a:schemeClr val="tx1"/>
                </a:solidFill>
              </a:rPr>
              <a:t>firewall.@redirect</a:t>
            </a:r>
            <a:r>
              <a:rPr lang="en-US" sz="1200">
                <a:solidFill>
                  <a:schemeClr val="tx1"/>
                </a:solidFill>
              </a:rPr>
              <a:t>[-1]=redirect</a:t>
            </a:r>
          </a:p>
          <a:p>
            <a:r>
              <a:rPr lang="en-US" sz="1200" err="1">
                <a:solidFill>
                  <a:schemeClr val="tx1"/>
                </a:solidFill>
              </a:rPr>
              <a:t>uci</a:t>
            </a:r>
            <a:r>
              <a:rPr lang="en-US" sz="1200">
                <a:solidFill>
                  <a:schemeClr val="tx1"/>
                </a:solidFill>
              </a:rPr>
              <a:t> set </a:t>
            </a:r>
            <a:r>
              <a:rPr lang="en-US" sz="1200" err="1">
                <a:solidFill>
                  <a:schemeClr val="tx1"/>
                </a:solidFill>
              </a:rPr>
              <a:t>firewall.@redirect</a:t>
            </a:r>
            <a:r>
              <a:rPr lang="en-US" sz="1200">
                <a:solidFill>
                  <a:schemeClr val="tx1"/>
                </a:solidFill>
              </a:rPr>
              <a:t>[-1].target=DNAT</a:t>
            </a:r>
          </a:p>
          <a:p>
            <a:r>
              <a:rPr lang="en-US" sz="1200" err="1">
                <a:solidFill>
                  <a:schemeClr val="tx1"/>
                </a:solidFill>
              </a:rPr>
              <a:t>uci</a:t>
            </a:r>
            <a:r>
              <a:rPr lang="en-US" sz="1200">
                <a:solidFill>
                  <a:schemeClr val="tx1"/>
                </a:solidFill>
              </a:rPr>
              <a:t> set </a:t>
            </a:r>
            <a:r>
              <a:rPr lang="en-US" sz="1200" err="1">
                <a:solidFill>
                  <a:schemeClr val="tx1"/>
                </a:solidFill>
              </a:rPr>
              <a:t>firewall.@redirect</a:t>
            </a:r>
            <a:r>
              <a:rPr lang="en-US" sz="1200">
                <a:solidFill>
                  <a:schemeClr val="tx1"/>
                </a:solidFill>
              </a:rPr>
              <a:t>[-1].</a:t>
            </a:r>
            <a:r>
              <a:rPr lang="en-US" sz="1200" err="1">
                <a:solidFill>
                  <a:schemeClr val="tx1"/>
                </a:solidFill>
              </a:rPr>
              <a:t>src</a:t>
            </a:r>
            <a:r>
              <a:rPr lang="en-US" sz="1200">
                <a:solidFill>
                  <a:schemeClr val="tx1"/>
                </a:solidFill>
              </a:rPr>
              <a:t>=wan</a:t>
            </a:r>
          </a:p>
          <a:p>
            <a:r>
              <a:rPr lang="en-US" sz="1200" err="1">
                <a:solidFill>
                  <a:schemeClr val="tx1"/>
                </a:solidFill>
              </a:rPr>
              <a:t>uci</a:t>
            </a:r>
            <a:r>
              <a:rPr lang="en-US" sz="1200">
                <a:solidFill>
                  <a:schemeClr val="tx1"/>
                </a:solidFill>
              </a:rPr>
              <a:t> set </a:t>
            </a:r>
            <a:r>
              <a:rPr lang="en-US" sz="1200" err="1">
                <a:solidFill>
                  <a:schemeClr val="tx1"/>
                </a:solidFill>
              </a:rPr>
              <a:t>firewall.@redirect</a:t>
            </a:r>
            <a:r>
              <a:rPr lang="en-US" sz="1200">
                <a:solidFill>
                  <a:schemeClr val="tx1"/>
                </a:solidFill>
              </a:rPr>
              <a:t>[-1].</a:t>
            </a:r>
            <a:r>
              <a:rPr lang="en-US" sz="1200" err="1">
                <a:solidFill>
                  <a:schemeClr val="tx1"/>
                </a:solidFill>
              </a:rPr>
              <a:t>dest</a:t>
            </a:r>
            <a:r>
              <a:rPr lang="en-US" sz="1200">
                <a:solidFill>
                  <a:schemeClr val="tx1"/>
                </a:solidFill>
              </a:rPr>
              <a:t>=</a:t>
            </a:r>
            <a:r>
              <a:rPr lang="en-US" sz="1200" err="1">
                <a:solidFill>
                  <a:schemeClr val="tx1"/>
                </a:solidFill>
              </a:rPr>
              <a:t>lan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 err="1">
                <a:solidFill>
                  <a:schemeClr val="tx1"/>
                </a:solidFill>
              </a:rPr>
              <a:t>uci</a:t>
            </a:r>
            <a:r>
              <a:rPr lang="en-US" sz="1200">
                <a:solidFill>
                  <a:schemeClr val="tx1"/>
                </a:solidFill>
              </a:rPr>
              <a:t> set </a:t>
            </a:r>
            <a:r>
              <a:rPr lang="en-US" sz="1200" err="1">
                <a:solidFill>
                  <a:schemeClr val="tx1"/>
                </a:solidFill>
              </a:rPr>
              <a:t>firewall.@redirect</a:t>
            </a:r>
            <a:r>
              <a:rPr lang="en-US" sz="1200">
                <a:solidFill>
                  <a:schemeClr val="tx1"/>
                </a:solidFill>
              </a:rPr>
              <a:t>[-1].proto=</a:t>
            </a:r>
            <a:r>
              <a:rPr lang="en-US" sz="1200" err="1">
                <a:solidFill>
                  <a:schemeClr val="tx1"/>
                </a:solidFill>
              </a:rPr>
              <a:t>udp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 err="1">
                <a:solidFill>
                  <a:schemeClr val="tx1"/>
                </a:solidFill>
              </a:rPr>
              <a:t>uci</a:t>
            </a:r>
            <a:r>
              <a:rPr lang="en-US" sz="1200">
                <a:solidFill>
                  <a:schemeClr val="tx1"/>
                </a:solidFill>
              </a:rPr>
              <a:t> set </a:t>
            </a:r>
            <a:r>
              <a:rPr lang="en-US" sz="1200" err="1">
                <a:solidFill>
                  <a:schemeClr val="tx1"/>
                </a:solidFill>
              </a:rPr>
              <a:t>firewall.@redirect</a:t>
            </a:r>
            <a:r>
              <a:rPr lang="en-US" sz="1200">
                <a:solidFill>
                  <a:schemeClr val="tx1"/>
                </a:solidFill>
              </a:rPr>
              <a:t>[-1].</a:t>
            </a:r>
            <a:r>
              <a:rPr lang="en-US" sz="1200" err="1">
                <a:solidFill>
                  <a:schemeClr val="tx1"/>
                </a:solidFill>
              </a:rPr>
              <a:t>src_dport</a:t>
            </a:r>
            <a:r>
              <a:rPr lang="en-US" sz="1200">
                <a:solidFill>
                  <a:schemeClr val="tx1"/>
                </a:solidFill>
              </a:rPr>
              <a:t>=69</a:t>
            </a:r>
          </a:p>
          <a:p>
            <a:r>
              <a:rPr lang="en-US" sz="1200" err="1">
                <a:solidFill>
                  <a:schemeClr val="tx1"/>
                </a:solidFill>
              </a:rPr>
              <a:t>uci</a:t>
            </a:r>
            <a:r>
              <a:rPr lang="en-US" sz="1200">
                <a:solidFill>
                  <a:schemeClr val="tx1"/>
                </a:solidFill>
              </a:rPr>
              <a:t> set </a:t>
            </a:r>
            <a:r>
              <a:rPr lang="en-US" sz="1200" err="1">
                <a:solidFill>
                  <a:schemeClr val="tx1"/>
                </a:solidFill>
              </a:rPr>
              <a:t>firewall.@redirect</a:t>
            </a:r>
            <a:r>
              <a:rPr lang="en-US" sz="1200">
                <a:solidFill>
                  <a:schemeClr val="tx1"/>
                </a:solidFill>
              </a:rPr>
              <a:t>[-1].</a:t>
            </a:r>
            <a:r>
              <a:rPr lang="en-US" sz="1200" err="1">
                <a:solidFill>
                  <a:schemeClr val="tx1"/>
                </a:solidFill>
              </a:rPr>
              <a:t>dest_ip</a:t>
            </a:r>
            <a:r>
              <a:rPr lang="en-US" sz="1200">
                <a:solidFill>
                  <a:schemeClr val="tx1"/>
                </a:solidFill>
              </a:rPr>
              <a:t>=192.168.1.201</a:t>
            </a:r>
          </a:p>
          <a:p>
            <a:r>
              <a:rPr lang="en-US" sz="1200" err="1">
                <a:solidFill>
                  <a:schemeClr val="tx1"/>
                </a:solidFill>
              </a:rPr>
              <a:t>uci</a:t>
            </a:r>
            <a:r>
              <a:rPr lang="en-US" sz="1200">
                <a:solidFill>
                  <a:schemeClr val="tx1"/>
                </a:solidFill>
              </a:rPr>
              <a:t> set </a:t>
            </a:r>
            <a:r>
              <a:rPr lang="en-US" sz="1200" err="1">
                <a:solidFill>
                  <a:schemeClr val="tx1"/>
                </a:solidFill>
              </a:rPr>
              <a:t>firewall.@redirect</a:t>
            </a:r>
            <a:r>
              <a:rPr lang="en-US" sz="1200">
                <a:solidFill>
                  <a:schemeClr val="tx1"/>
                </a:solidFill>
              </a:rPr>
              <a:t>[-1].</a:t>
            </a:r>
            <a:r>
              <a:rPr lang="en-US" sz="1200" err="1">
                <a:solidFill>
                  <a:schemeClr val="tx1"/>
                </a:solidFill>
              </a:rPr>
              <a:t>dest_port</a:t>
            </a:r>
            <a:r>
              <a:rPr lang="en-US" sz="1200">
                <a:solidFill>
                  <a:schemeClr val="tx1"/>
                </a:solidFill>
              </a:rPr>
              <a:t>=69</a:t>
            </a:r>
          </a:p>
          <a:p>
            <a:r>
              <a:rPr lang="en-US" sz="1200" err="1">
                <a:solidFill>
                  <a:schemeClr val="tx1"/>
                </a:solidFill>
              </a:rPr>
              <a:t>uci</a:t>
            </a:r>
            <a:r>
              <a:rPr lang="en-US" sz="1200">
                <a:solidFill>
                  <a:schemeClr val="tx1"/>
                </a:solidFill>
              </a:rPr>
              <a:t> set </a:t>
            </a:r>
            <a:r>
              <a:rPr lang="en-US" sz="1200" err="1">
                <a:solidFill>
                  <a:schemeClr val="tx1"/>
                </a:solidFill>
              </a:rPr>
              <a:t>firewall.@redirect</a:t>
            </a:r>
            <a:r>
              <a:rPr lang="en-US" sz="1200">
                <a:solidFill>
                  <a:schemeClr val="tx1"/>
                </a:solidFill>
              </a:rPr>
              <a:t>[-1].name=</a:t>
            </a:r>
            <a:r>
              <a:rPr lang="en-US" sz="1200" err="1">
                <a:solidFill>
                  <a:schemeClr val="tx1"/>
                </a:solidFill>
              </a:rPr>
              <a:t>tftp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 err="1">
                <a:solidFill>
                  <a:schemeClr val="tx1"/>
                </a:solidFill>
              </a:rPr>
              <a:t>uci</a:t>
            </a:r>
            <a:r>
              <a:rPr lang="en-US" sz="1200">
                <a:solidFill>
                  <a:schemeClr val="tx1"/>
                </a:solidFill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40910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5652652" y="380999"/>
            <a:ext cx="1298864" cy="519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LAN client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(192.168.1.239)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890162" y="381000"/>
            <a:ext cx="1298864" cy="519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LAN client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(192.168.1.239)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824598" y="3377049"/>
            <a:ext cx="1236518" cy="810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prerouting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379771" y="3377049"/>
            <a:ext cx="1236518" cy="810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Route decision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602184" y="2370862"/>
            <a:ext cx="1236518" cy="810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decryption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592289" y="2370862"/>
            <a:ext cx="1236518" cy="810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encryption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473533" y="3377049"/>
            <a:ext cx="1236518" cy="810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forward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711045" y="3377048"/>
            <a:ext cx="1305793" cy="810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postrouting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2" idx="2"/>
          </p:cNvCxnSpPr>
          <p:nvPr/>
        </p:nvCxnSpPr>
        <p:spPr>
          <a:xfrm>
            <a:off x="1163783" y="3782294"/>
            <a:ext cx="166081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98769" y="3990112"/>
            <a:ext cx="4797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28" idx="0"/>
            <a:endCxn id="38" idx="6"/>
          </p:cNvCxnSpPr>
          <p:nvPr/>
        </p:nvCxnSpPr>
        <p:spPr>
          <a:xfrm rot="16200000" flipV="1">
            <a:off x="4617896" y="2996915"/>
            <a:ext cx="600941" cy="1593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8" idx="2"/>
            <a:endCxn id="2" idx="0"/>
          </p:cNvCxnSpPr>
          <p:nvPr/>
        </p:nvCxnSpPr>
        <p:spPr>
          <a:xfrm rot="10800000" flipV="1">
            <a:off x="3442858" y="2776107"/>
            <a:ext cx="159327" cy="600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980586" y="3539839"/>
            <a:ext cx="479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8" idx="6"/>
            <a:endCxn id="41" idx="2"/>
          </p:cNvCxnSpPr>
          <p:nvPr/>
        </p:nvCxnSpPr>
        <p:spPr>
          <a:xfrm>
            <a:off x="5616289" y="3782295"/>
            <a:ext cx="857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6"/>
            <a:endCxn id="42" idx="2"/>
          </p:cNvCxnSpPr>
          <p:nvPr/>
        </p:nvCxnSpPr>
        <p:spPr>
          <a:xfrm flipV="1">
            <a:off x="7710051" y="3782294"/>
            <a:ext cx="1000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2" idx="6"/>
          </p:cNvCxnSpPr>
          <p:nvPr/>
        </p:nvCxnSpPr>
        <p:spPr>
          <a:xfrm flipV="1">
            <a:off x="10016838" y="3782293"/>
            <a:ext cx="697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40428" y="2776107"/>
            <a:ext cx="134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WAN to LAN</a:t>
            </a:r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675659" y="5721928"/>
            <a:ext cx="1236518" cy="810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prerouting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230832" y="5721928"/>
            <a:ext cx="1236518" cy="810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Route decision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3453245" y="4715741"/>
            <a:ext cx="1236518" cy="810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decryption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443350" y="4715741"/>
            <a:ext cx="1236518" cy="810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encryption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324594" y="5721928"/>
            <a:ext cx="1236518" cy="810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forward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8562106" y="5721927"/>
            <a:ext cx="1305793" cy="810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postrouting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endCxn id="56" idx="2"/>
          </p:cNvCxnSpPr>
          <p:nvPr/>
        </p:nvCxnSpPr>
        <p:spPr>
          <a:xfrm>
            <a:off x="1014844" y="6127173"/>
            <a:ext cx="1660815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912176" y="6137564"/>
            <a:ext cx="31865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6"/>
            <a:endCxn id="60" idx="2"/>
          </p:cNvCxnSpPr>
          <p:nvPr/>
        </p:nvCxnSpPr>
        <p:spPr>
          <a:xfrm>
            <a:off x="5467350" y="6127174"/>
            <a:ext cx="857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561112" y="6220692"/>
            <a:ext cx="1000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6"/>
          </p:cNvCxnSpPr>
          <p:nvPr/>
        </p:nvCxnSpPr>
        <p:spPr>
          <a:xfrm flipV="1">
            <a:off x="9867899" y="6127172"/>
            <a:ext cx="69793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91489" y="5120986"/>
            <a:ext cx="134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  <a:r>
              <a:rPr lang="en-US" smtClean="0"/>
              <a:t>AN to WAN</a:t>
            </a:r>
            <a:endParaRPr lang="en-US"/>
          </a:p>
        </p:txBody>
      </p:sp>
      <p:cxnSp>
        <p:nvCxnSpPr>
          <p:cNvPr id="73" name="Elbow Connector 72"/>
          <p:cNvCxnSpPr>
            <a:stCxn id="61" idx="0"/>
            <a:endCxn id="59" idx="6"/>
          </p:cNvCxnSpPr>
          <p:nvPr/>
        </p:nvCxnSpPr>
        <p:spPr>
          <a:xfrm rot="16200000" flipV="1">
            <a:off x="8646966" y="5153889"/>
            <a:ext cx="600940" cy="535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59" idx="4"/>
            <a:endCxn id="61" idx="2"/>
          </p:cNvCxnSpPr>
          <p:nvPr/>
        </p:nvCxnSpPr>
        <p:spPr>
          <a:xfrm rot="16200000" flipH="1">
            <a:off x="8011387" y="5576453"/>
            <a:ext cx="600941" cy="50049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21995" y="5768232"/>
            <a:ext cx="731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Plaintext</a:t>
            </a:r>
            <a:endParaRPr lang="en-US" sz="1200" i="1"/>
          </a:p>
        </p:txBody>
      </p:sp>
      <p:sp>
        <p:nvSpPr>
          <p:cNvPr id="77" name="TextBox 76"/>
          <p:cNvSpPr txBox="1"/>
          <p:nvPr/>
        </p:nvSpPr>
        <p:spPr>
          <a:xfrm>
            <a:off x="10194722" y="5715000"/>
            <a:ext cx="823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err="1" smtClean="0"/>
              <a:t>Ciphertext</a:t>
            </a:r>
            <a:endParaRPr lang="en-US" sz="1200" i="1"/>
          </a:p>
        </p:txBody>
      </p:sp>
      <p:cxnSp>
        <p:nvCxnSpPr>
          <p:cNvPr id="79" name="Straight Connector 78"/>
          <p:cNvCxnSpPr/>
          <p:nvPr/>
        </p:nvCxnSpPr>
        <p:spPr>
          <a:xfrm>
            <a:off x="103909" y="4572000"/>
            <a:ext cx="11939155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0286670" y="3325366"/>
            <a:ext cx="731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Plaintext</a:t>
            </a:r>
            <a:endParaRPr lang="en-US" sz="1200" i="1"/>
          </a:p>
        </p:txBody>
      </p:sp>
      <p:sp>
        <p:nvSpPr>
          <p:cNvPr id="82" name="TextBox 81"/>
          <p:cNvSpPr txBox="1"/>
          <p:nvPr/>
        </p:nvSpPr>
        <p:spPr>
          <a:xfrm>
            <a:off x="1204149" y="3477767"/>
            <a:ext cx="823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err="1" smtClean="0"/>
              <a:t>Ciphertext</a:t>
            </a:r>
            <a:endParaRPr lang="en-US" sz="1200" i="1"/>
          </a:p>
        </p:txBody>
      </p:sp>
      <p:cxnSp>
        <p:nvCxnSpPr>
          <p:cNvPr id="83" name="Straight Connector 82"/>
          <p:cNvCxnSpPr/>
          <p:nvPr/>
        </p:nvCxnSpPr>
        <p:spPr>
          <a:xfrm>
            <a:off x="131615" y="1981200"/>
            <a:ext cx="11939155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4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04798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3260" y="-49407"/>
            <a:ext cx="71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what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452312" y="-49407"/>
            <a:ext cx="154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When + How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199913" y="-49407"/>
            <a:ext cx="86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where</a:t>
            </a:r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0" y="1578425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380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1993" y="581856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create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12213" y="1033538"/>
            <a:ext cx="843757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err="1" smtClean="0"/>
              <a:t>prerouting</a:t>
            </a:r>
            <a:endParaRPr lang="en-US" sz="1200"/>
          </a:p>
        </p:txBody>
      </p:sp>
      <p:sp>
        <p:nvSpPr>
          <p:cNvPr id="12" name="Rectangle 11"/>
          <p:cNvSpPr/>
          <p:nvPr/>
        </p:nvSpPr>
        <p:spPr>
          <a:xfrm>
            <a:off x="1456450" y="446974"/>
            <a:ext cx="1467315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ipv4_conntrack_in()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191889" y="446974"/>
            <a:ext cx="1467315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nf_conntrack_in</a:t>
            </a:r>
            <a:r>
              <a:rPr lang="en-US" sz="1200"/>
              <a:t>()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927328" y="446974"/>
            <a:ext cx="1467315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init_conntrack</a:t>
            </a:r>
            <a:r>
              <a:rPr lang="en-US" sz="1200"/>
              <a:t>()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662766" y="457665"/>
            <a:ext cx="1654629" cy="17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__</a:t>
            </a:r>
            <a:r>
              <a:rPr lang="en-US" sz="1200" err="1"/>
              <a:t>nf_conntrack_alloc</a:t>
            </a:r>
            <a:r>
              <a:rPr lang="en-US" sz="1200"/>
              <a:t>()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8839200" y="0"/>
            <a:ext cx="0" cy="3178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263015" y="832877"/>
            <a:ext cx="1817678" cy="636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Setup timer </a:t>
            </a:r>
            <a:r>
              <a:rPr lang="en-US" sz="1200" err="1" smtClean="0"/>
              <a:t>ct</a:t>
            </a:r>
            <a:r>
              <a:rPr lang="en-US" sz="1200" smtClean="0"/>
              <a:t>-</a:t>
            </a:r>
            <a:r>
              <a:rPr lang="en-US" sz="1200"/>
              <a:t>&gt;timeout = </a:t>
            </a:r>
            <a:r>
              <a:rPr lang="en-US" sz="1200" err="1" smtClean="0"/>
              <a:t>death_by_timeout</a:t>
            </a:r>
            <a:r>
              <a:rPr lang="en-US" sz="1200" smtClean="0"/>
              <a:t>()</a:t>
            </a:r>
          </a:p>
          <a:p>
            <a:pPr algn="ctr"/>
            <a:r>
              <a:rPr lang="en-US" sz="1200" smtClean="0"/>
              <a:t>But not start it</a:t>
            </a:r>
            <a:endParaRPr lang="en-US" sz="1200"/>
          </a:p>
        </p:txBody>
      </p:sp>
      <p:sp>
        <p:nvSpPr>
          <p:cNvPr id="32" name="Rounded Rectangle 31"/>
          <p:cNvSpPr/>
          <p:nvPr/>
        </p:nvSpPr>
        <p:spPr>
          <a:xfrm>
            <a:off x="9445838" y="1032033"/>
            <a:ext cx="2165167" cy="241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ct</a:t>
            </a:r>
            <a:r>
              <a:rPr lang="en-US" sz="1200"/>
              <a:t>-&gt;</a:t>
            </a:r>
            <a:r>
              <a:rPr lang="en-US" sz="1200" err="1" smtClean="0"/>
              <a:t>tuplehash</a:t>
            </a:r>
            <a:r>
              <a:rPr lang="en-US" sz="1200" smtClean="0"/>
              <a:t>[</a:t>
            </a:r>
            <a:r>
              <a:rPr lang="en-US" sz="1200" i="1" smtClean="0">
                <a:solidFill>
                  <a:srgbClr val="FFFF00"/>
                </a:solidFill>
              </a:rPr>
              <a:t>original</a:t>
            </a:r>
            <a:r>
              <a:rPr lang="en-US" sz="1200" smtClean="0"/>
              <a:t>].</a:t>
            </a:r>
            <a:r>
              <a:rPr lang="en-US" sz="1200" err="1" smtClean="0"/>
              <a:t>hnnode</a:t>
            </a:r>
            <a:endParaRPr lang="en-US" sz="1200" smtClean="0"/>
          </a:p>
        </p:txBody>
      </p:sp>
      <p:sp>
        <p:nvSpPr>
          <p:cNvPr id="71" name="Rounded Rectangle 70"/>
          <p:cNvSpPr/>
          <p:nvPr/>
        </p:nvSpPr>
        <p:spPr>
          <a:xfrm>
            <a:off x="8954803" y="429010"/>
            <a:ext cx="1535661" cy="2387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FF00"/>
                </a:solidFill>
              </a:rPr>
              <a:t>net-</a:t>
            </a:r>
            <a:r>
              <a:rPr lang="en-US" sz="1200">
                <a:solidFill>
                  <a:srgbClr val="FFFF00"/>
                </a:solidFill>
              </a:rPr>
              <a:t>&gt;</a:t>
            </a:r>
            <a:r>
              <a:rPr lang="en-US" sz="1200" err="1">
                <a:solidFill>
                  <a:srgbClr val="FFFF00"/>
                </a:solidFill>
              </a:rPr>
              <a:t>ct.unconfirmed</a:t>
            </a:r>
            <a:endParaRPr lang="en-US" sz="1200">
              <a:solidFill>
                <a:srgbClr val="FFFF00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0587252" y="429010"/>
            <a:ext cx="1535661" cy="2387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FF00"/>
                </a:solidFill>
              </a:rPr>
              <a:t>net-</a:t>
            </a:r>
            <a:r>
              <a:rPr lang="en-US" sz="1200">
                <a:solidFill>
                  <a:srgbClr val="FFFF00"/>
                </a:solidFill>
              </a:rPr>
              <a:t>&gt;</a:t>
            </a:r>
            <a:r>
              <a:rPr lang="en-US" sz="1200" err="1" smtClean="0">
                <a:solidFill>
                  <a:srgbClr val="FFFF00"/>
                </a:solidFill>
              </a:rPr>
              <a:t>ct.hash</a:t>
            </a:r>
            <a:endParaRPr lang="en-US" sz="1200">
              <a:solidFill>
                <a:srgbClr val="FFFF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4528" y="2156987"/>
            <a:ext cx="101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confirm</a:t>
            </a:r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458242" y="1698078"/>
            <a:ext cx="1140742" cy="24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ipv4_confirm()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881888" y="1701393"/>
            <a:ext cx="1662325" cy="243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nf_conntrack_confirm</a:t>
            </a:r>
            <a:r>
              <a:rPr lang="en-US" sz="1200"/>
              <a:t>()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827117" y="1698078"/>
            <a:ext cx="1834491" cy="24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__</a:t>
            </a:r>
            <a:r>
              <a:rPr lang="en-US" sz="1200" err="1"/>
              <a:t>nf_conntrack_confirm</a:t>
            </a:r>
            <a:r>
              <a:rPr lang="en-US" sz="1200"/>
              <a:t>()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883347" y="2214436"/>
            <a:ext cx="1662325" cy="231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Start timer </a:t>
            </a:r>
            <a:r>
              <a:rPr lang="en-US" sz="1200" err="1" smtClean="0"/>
              <a:t>ct</a:t>
            </a:r>
            <a:r>
              <a:rPr lang="en-US" sz="1200" smtClean="0"/>
              <a:t>-</a:t>
            </a:r>
            <a:r>
              <a:rPr lang="en-US" sz="1200"/>
              <a:t>&gt;</a:t>
            </a:r>
            <a:r>
              <a:rPr lang="en-US" sz="1200" smtClean="0"/>
              <a:t>timeout</a:t>
            </a:r>
            <a:endParaRPr lang="en-US" sz="1200"/>
          </a:p>
        </p:txBody>
      </p:sp>
      <p:sp>
        <p:nvSpPr>
          <p:cNvPr id="95" name="Rectangle 94"/>
          <p:cNvSpPr/>
          <p:nvPr/>
        </p:nvSpPr>
        <p:spPr>
          <a:xfrm>
            <a:off x="6944512" y="1706663"/>
            <a:ext cx="1279320" cy="23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If </a:t>
            </a:r>
            <a:r>
              <a:rPr lang="en-US" sz="1200" err="1" smtClean="0"/>
              <a:t>ct</a:t>
            </a:r>
            <a:r>
              <a:rPr lang="en-US" sz="1200" smtClean="0"/>
              <a:t> is not dying</a:t>
            </a:r>
            <a:endParaRPr lang="en-US" sz="1200"/>
          </a:p>
        </p:txBody>
      </p:sp>
      <p:sp>
        <p:nvSpPr>
          <p:cNvPr id="96" name="Rectangle 95"/>
          <p:cNvSpPr/>
          <p:nvPr/>
        </p:nvSpPr>
        <p:spPr>
          <a:xfrm>
            <a:off x="6803060" y="2124964"/>
            <a:ext cx="1409950" cy="41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If </a:t>
            </a:r>
            <a:r>
              <a:rPr lang="en-US" sz="1200" err="1" smtClean="0"/>
              <a:t>ct</a:t>
            </a:r>
            <a:r>
              <a:rPr lang="en-US" sz="1200" smtClean="0"/>
              <a:t> doesn’t </a:t>
            </a:r>
            <a:r>
              <a:rPr lang="en-US" sz="1200"/>
              <a:t>exist </a:t>
            </a:r>
            <a:r>
              <a:rPr lang="en-US" sz="1200" smtClean="0"/>
              <a:t>in</a:t>
            </a:r>
          </a:p>
          <a:p>
            <a:pPr algn="ctr"/>
            <a:r>
              <a:rPr lang="en-US" sz="1200" smtClean="0"/>
              <a:t>net-</a:t>
            </a:r>
            <a:r>
              <a:rPr lang="en-US" sz="1200"/>
              <a:t>&gt;</a:t>
            </a:r>
            <a:r>
              <a:rPr lang="en-US" sz="1200" err="1" smtClean="0"/>
              <a:t>ct.hash</a:t>
            </a:r>
            <a:r>
              <a:rPr lang="en-US" sz="1200" smtClean="0"/>
              <a:t>[ x ]</a:t>
            </a:r>
            <a:endParaRPr lang="en-US" sz="1200"/>
          </a:p>
        </p:txBody>
      </p:sp>
      <p:sp>
        <p:nvSpPr>
          <p:cNvPr id="101" name="Rectangle 100"/>
          <p:cNvSpPr/>
          <p:nvPr/>
        </p:nvSpPr>
        <p:spPr>
          <a:xfrm>
            <a:off x="1465759" y="2127762"/>
            <a:ext cx="1250016" cy="404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Set flag IPS_CONFIRMED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456228" y="2697609"/>
            <a:ext cx="1269079" cy="409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Move to hash list</a:t>
            </a:r>
          </a:p>
          <a:p>
            <a:pPr algn="ctr"/>
            <a:r>
              <a:rPr lang="en-US" sz="1200" smtClean="0"/>
              <a:t>net-&gt;</a:t>
            </a:r>
            <a:r>
              <a:rPr lang="en-US" sz="1200" err="1" smtClean="0"/>
              <a:t>ct.hash</a:t>
            </a:r>
            <a:endParaRPr lang="en-US" sz="1200"/>
          </a:p>
        </p:txBody>
      </p:sp>
      <p:sp>
        <p:nvSpPr>
          <p:cNvPr id="103" name="Rectangle 102"/>
          <p:cNvSpPr/>
          <p:nvPr/>
        </p:nvSpPr>
        <p:spPr>
          <a:xfrm>
            <a:off x="2963633" y="2214436"/>
            <a:ext cx="1662325" cy="231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Increase reference of </a:t>
            </a:r>
            <a:r>
              <a:rPr lang="en-US" sz="1200" err="1" smtClean="0"/>
              <a:t>ct</a:t>
            </a:r>
            <a:endParaRPr lang="en-US" sz="1200"/>
          </a:p>
        </p:txBody>
      </p:sp>
      <p:sp>
        <p:nvSpPr>
          <p:cNvPr id="104" name="Rectangle 103"/>
          <p:cNvSpPr/>
          <p:nvPr/>
        </p:nvSpPr>
        <p:spPr>
          <a:xfrm>
            <a:off x="3030038" y="2709914"/>
            <a:ext cx="1188564" cy="385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Cache </a:t>
            </a:r>
            <a:r>
              <a:rPr lang="en-US" sz="1200" err="1" smtClean="0"/>
              <a:t>ct</a:t>
            </a:r>
            <a:r>
              <a:rPr lang="en-US" sz="1200" smtClean="0"/>
              <a:t> event</a:t>
            </a:r>
          </a:p>
          <a:p>
            <a:pPr algn="ctr"/>
            <a:r>
              <a:rPr lang="en-US" sz="1200"/>
              <a:t>IPCT_NEW</a:t>
            </a:r>
          </a:p>
        </p:txBody>
      </p:sp>
      <p:cxnSp>
        <p:nvCxnSpPr>
          <p:cNvPr id="110" name="Elbow Connector 109"/>
          <p:cNvCxnSpPr>
            <a:stCxn id="32" idx="1"/>
          </p:cNvCxnSpPr>
          <p:nvPr/>
        </p:nvCxnSpPr>
        <p:spPr>
          <a:xfrm rot="10800000">
            <a:off x="9169836" y="667715"/>
            <a:ext cx="276003" cy="485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4" idx="3"/>
            <a:endCxn id="85" idx="1"/>
          </p:cNvCxnSpPr>
          <p:nvPr/>
        </p:nvCxnSpPr>
        <p:spPr>
          <a:xfrm>
            <a:off x="2598984" y="1821667"/>
            <a:ext cx="282904" cy="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5" idx="3"/>
            <a:endCxn id="86" idx="1"/>
          </p:cNvCxnSpPr>
          <p:nvPr/>
        </p:nvCxnSpPr>
        <p:spPr>
          <a:xfrm flipV="1">
            <a:off x="4544213" y="1821667"/>
            <a:ext cx="282904" cy="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6" idx="3"/>
            <a:endCxn id="95" idx="1"/>
          </p:cNvCxnSpPr>
          <p:nvPr/>
        </p:nvCxnSpPr>
        <p:spPr>
          <a:xfrm>
            <a:off x="6661608" y="1821667"/>
            <a:ext cx="282904" cy="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95" idx="3"/>
            <a:endCxn id="96" idx="3"/>
          </p:cNvCxnSpPr>
          <p:nvPr/>
        </p:nvCxnSpPr>
        <p:spPr>
          <a:xfrm flipH="1">
            <a:off x="8213010" y="1825959"/>
            <a:ext cx="10822" cy="504139"/>
          </a:xfrm>
          <a:prstGeom prst="bentConnector3">
            <a:avLst>
              <a:gd name="adj1" fmla="val -2112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6" idx="1"/>
            <a:endCxn id="89" idx="3"/>
          </p:cNvCxnSpPr>
          <p:nvPr/>
        </p:nvCxnSpPr>
        <p:spPr>
          <a:xfrm flipH="1" flipV="1">
            <a:off x="6545672" y="2330097"/>
            <a:ext cx="2573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9" idx="1"/>
            <a:endCxn id="103" idx="3"/>
          </p:cNvCxnSpPr>
          <p:nvPr/>
        </p:nvCxnSpPr>
        <p:spPr>
          <a:xfrm flipH="1">
            <a:off x="4625958" y="2330097"/>
            <a:ext cx="257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3" idx="1"/>
            <a:endCxn id="101" idx="3"/>
          </p:cNvCxnSpPr>
          <p:nvPr/>
        </p:nvCxnSpPr>
        <p:spPr>
          <a:xfrm flipH="1">
            <a:off x="2715775" y="2330097"/>
            <a:ext cx="247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4284038" y="1035525"/>
            <a:ext cx="1662325" cy="231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Increase reference of </a:t>
            </a:r>
            <a:r>
              <a:rPr lang="en-US" sz="1200" err="1" smtClean="0"/>
              <a:t>ct</a:t>
            </a:r>
            <a:endParaRPr lang="en-US" sz="1200"/>
          </a:p>
        </p:txBody>
      </p:sp>
      <p:sp>
        <p:nvSpPr>
          <p:cNvPr id="127" name="Rectangle 126"/>
          <p:cNvSpPr/>
          <p:nvPr/>
        </p:nvSpPr>
        <p:spPr>
          <a:xfrm>
            <a:off x="2480946" y="946262"/>
            <a:ext cx="1464675" cy="409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Move to hash list</a:t>
            </a:r>
          </a:p>
          <a:p>
            <a:pPr algn="ctr"/>
            <a:r>
              <a:rPr lang="en-US" sz="1200" smtClean="0"/>
              <a:t>net-&gt;</a:t>
            </a:r>
            <a:r>
              <a:rPr lang="en-US" sz="1200" err="1" smtClean="0"/>
              <a:t>ct.unconfirmed</a:t>
            </a:r>
            <a:endParaRPr lang="en-US" sz="1200"/>
          </a:p>
        </p:txBody>
      </p:sp>
      <p:cxnSp>
        <p:nvCxnSpPr>
          <p:cNvPr id="131" name="Straight Arrow Connector 130"/>
          <p:cNvCxnSpPr>
            <a:stCxn id="12" idx="3"/>
            <a:endCxn id="52" idx="1"/>
          </p:cNvCxnSpPr>
          <p:nvPr/>
        </p:nvCxnSpPr>
        <p:spPr>
          <a:xfrm>
            <a:off x="2923765" y="539307"/>
            <a:ext cx="268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2" idx="3"/>
            <a:endCxn id="53" idx="1"/>
          </p:cNvCxnSpPr>
          <p:nvPr/>
        </p:nvCxnSpPr>
        <p:spPr>
          <a:xfrm>
            <a:off x="4659204" y="539307"/>
            <a:ext cx="268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53" idx="3"/>
            <a:endCxn id="54" idx="1"/>
          </p:cNvCxnSpPr>
          <p:nvPr/>
        </p:nvCxnSpPr>
        <p:spPr>
          <a:xfrm>
            <a:off x="6394643" y="539307"/>
            <a:ext cx="268123" cy="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54" idx="3"/>
            <a:endCxn id="64" idx="3"/>
          </p:cNvCxnSpPr>
          <p:nvPr/>
        </p:nvCxnSpPr>
        <p:spPr>
          <a:xfrm flipH="1">
            <a:off x="8080693" y="544653"/>
            <a:ext cx="236702" cy="606534"/>
          </a:xfrm>
          <a:prstGeom prst="bentConnector3">
            <a:avLst>
              <a:gd name="adj1" fmla="val -96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64" idx="1"/>
            <a:endCxn id="125" idx="3"/>
          </p:cNvCxnSpPr>
          <p:nvPr/>
        </p:nvCxnSpPr>
        <p:spPr>
          <a:xfrm flipH="1" flipV="1">
            <a:off x="5946363" y="1151186"/>
            <a:ext cx="3166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5" idx="1"/>
            <a:endCxn id="127" idx="3"/>
          </p:cNvCxnSpPr>
          <p:nvPr/>
        </p:nvCxnSpPr>
        <p:spPr>
          <a:xfrm flipH="1">
            <a:off x="3945621" y="1151186"/>
            <a:ext cx="338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01" idx="2"/>
            <a:endCxn id="102" idx="0"/>
          </p:cNvCxnSpPr>
          <p:nvPr/>
        </p:nvCxnSpPr>
        <p:spPr>
          <a:xfrm>
            <a:off x="2090767" y="2532432"/>
            <a:ext cx="1" cy="16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02" idx="3"/>
            <a:endCxn id="104" idx="1"/>
          </p:cNvCxnSpPr>
          <p:nvPr/>
        </p:nvCxnSpPr>
        <p:spPr>
          <a:xfrm>
            <a:off x="2725307" y="2902533"/>
            <a:ext cx="3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4619488" y="2712609"/>
            <a:ext cx="1188564" cy="385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</a:t>
            </a:r>
            <a:r>
              <a:rPr lang="en-US" sz="1200" smtClean="0"/>
              <a:t>eliver cached </a:t>
            </a:r>
            <a:r>
              <a:rPr lang="en-US" sz="1200" err="1" smtClean="0"/>
              <a:t>ct</a:t>
            </a:r>
            <a:r>
              <a:rPr lang="en-US" sz="1200" smtClean="0"/>
              <a:t> events</a:t>
            </a:r>
          </a:p>
        </p:txBody>
      </p:sp>
      <p:cxnSp>
        <p:nvCxnSpPr>
          <p:cNvPr id="148" name="Straight Arrow Connector 147"/>
          <p:cNvCxnSpPr>
            <a:stCxn id="104" idx="3"/>
            <a:endCxn id="146" idx="1"/>
          </p:cNvCxnSpPr>
          <p:nvPr/>
        </p:nvCxnSpPr>
        <p:spPr>
          <a:xfrm>
            <a:off x="4218602" y="2902533"/>
            <a:ext cx="400886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9061422" y="2273978"/>
            <a:ext cx="2165167" cy="241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ct</a:t>
            </a:r>
            <a:r>
              <a:rPr lang="en-US" sz="1200"/>
              <a:t>-&gt;</a:t>
            </a:r>
            <a:r>
              <a:rPr lang="en-US" sz="1200" err="1" smtClean="0"/>
              <a:t>tuplehash</a:t>
            </a:r>
            <a:r>
              <a:rPr lang="en-US" sz="1200" smtClean="0"/>
              <a:t>[</a:t>
            </a:r>
            <a:r>
              <a:rPr lang="en-US" sz="1200" i="1" smtClean="0">
                <a:solidFill>
                  <a:srgbClr val="FFFF00"/>
                </a:solidFill>
              </a:rPr>
              <a:t>original</a:t>
            </a:r>
            <a:r>
              <a:rPr lang="en-US" sz="1200" smtClean="0"/>
              <a:t>].</a:t>
            </a:r>
            <a:r>
              <a:rPr lang="en-US" sz="1200" err="1" smtClean="0"/>
              <a:t>hnnode</a:t>
            </a:r>
            <a:endParaRPr lang="en-US" sz="1200" smtClean="0"/>
          </a:p>
        </p:txBody>
      </p:sp>
      <p:sp>
        <p:nvSpPr>
          <p:cNvPr id="150" name="Rounded Rectangle 149"/>
          <p:cNvSpPr/>
          <p:nvPr/>
        </p:nvSpPr>
        <p:spPr>
          <a:xfrm>
            <a:off x="8921889" y="1725382"/>
            <a:ext cx="1535661" cy="2387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FF00"/>
                </a:solidFill>
              </a:rPr>
              <a:t>net-</a:t>
            </a:r>
            <a:r>
              <a:rPr lang="en-US" sz="1200">
                <a:solidFill>
                  <a:srgbClr val="FFFF00"/>
                </a:solidFill>
              </a:rPr>
              <a:t>&gt;</a:t>
            </a:r>
            <a:r>
              <a:rPr lang="en-US" sz="1200" err="1">
                <a:solidFill>
                  <a:srgbClr val="FFFF00"/>
                </a:solidFill>
              </a:rPr>
              <a:t>ct.unconfirmed</a:t>
            </a:r>
            <a:endParaRPr lang="en-US" sz="1200">
              <a:solidFill>
                <a:srgbClr val="FFFF00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0554338" y="1725382"/>
            <a:ext cx="1535661" cy="2387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FF00"/>
                </a:solidFill>
              </a:rPr>
              <a:t>net-</a:t>
            </a:r>
            <a:r>
              <a:rPr lang="en-US" sz="1200">
                <a:solidFill>
                  <a:srgbClr val="FFFF00"/>
                </a:solidFill>
              </a:rPr>
              <a:t>&gt;</a:t>
            </a:r>
            <a:r>
              <a:rPr lang="en-US" sz="1200" err="1" smtClean="0">
                <a:solidFill>
                  <a:srgbClr val="FFFF00"/>
                </a:solidFill>
              </a:rPr>
              <a:t>ct.hash</a:t>
            </a:r>
            <a:endParaRPr lang="en-US" sz="1200">
              <a:solidFill>
                <a:srgbClr val="FFFF00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9397187" y="2779120"/>
            <a:ext cx="2165167" cy="241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ct</a:t>
            </a:r>
            <a:r>
              <a:rPr lang="en-US" sz="1200"/>
              <a:t>-&gt;</a:t>
            </a:r>
            <a:r>
              <a:rPr lang="en-US" sz="1200" err="1" smtClean="0"/>
              <a:t>tuplehash</a:t>
            </a:r>
            <a:r>
              <a:rPr lang="en-US" sz="1200" smtClean="0"/>
              <a:t>[</a:t>
            </a:r>
            <a:r>
              <a:rPr lang="en-US" sz="1200" i="1" smtClean="0">
                <a:solidFill>
                  <a:srgbClr val="FFFF00"/>
                </a:solidFill>
              </a:rPr>
              <a:t>reply</a:t>
            </a:r>
            <a:r>
              <a:rPr lang="en-US" sz="1200" smtClean="0"/>
              <a:t>].</a:t>
            </a:r>
            <a:r>
              <a:rPr lang="en-US" sz="1200" err="1" smtClean="0"/>
              <a:t>hnnode</a:t>
            </a:r>
            <a:endParaRPr lang="en-US" sz="1200" smtClean="0"/>
          </a:p>
        </p:txBody>
      </p:sp>
      <p:cxnSp>
        <p:nvCxnSpPr>
          <p:cNvPr id="155" name="Elbow Connector 154"/>
          <p:cNvCxnSpPr>
            <a:stCxn id="149" idx="3"/>
            <a:endCxn id="151" idx="2"/>
          </p:cNvCxnSpPr>
          <p:nvPr/>
        </p:nvCxnSpPr>
        <p:spPr>
          <a:xfrm flipV="1">
            <a:off x="11226589" y="1964086"/>
            <a:ext cx="95580" cy="430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53" idx="3"/>
          </p:cNvCxnSpPr>
          <p:nvPr/>
        </p:nvCxnSpPr>
        <p:spPr>
          <a:xfrm flipV="1">
            <a:off x="11562354" y="1875563"/>
            <a:ext cx="118017" cy="1024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14614" y="3178627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8630" y="3779668"/>
            <a:ext cx="101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refresh</a:t>
            </a:r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1481173" y="3363239"/>
            <a:ext cx="1436297" cy="24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ipv4_conntrack_in()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3248106" y="3364896"/>
            <a:ext cx="1319039" cy="243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nf_conntrack_in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163" name="Rectangle 162"/>
          <p:cNvSpPr/>
          <p:nvPr/>
        </p:nvSpPr>
        <p:spPr>
          <a:xfrm>
            <a:off x="7124271" y="3934575"/>
            <a:ext cx="1504744" cy="24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L4 protocol-</a:t>
            </a:r>
            <a:r>
              <a:rPr lang="en-US" sz="1200"/>
              <a:t>&gt;</a:t>
            </a:r>
            <a:r>
              <a:rPr lang="en-US" sz="1200" smtClean="0"/>
              <a:t>packet()</a:t>
            </a:r>
            <a:endParaRPr lang="en-US" sz="1200"/>
          </a:p>
        </p:txBody>
      </p:sp>
      <p:sp>
        <p:nvSpPr>
          <p:cNvPr id="164" name="Rectangle 163"/>
          <p:cNvSpPr/>
          <p:nvPr/>
        </p:nvSpPr>
        <p:spPr>
          <a:xfrm>
            <a:off x="5354322" y="3938867"/>
            <a:ext cx="1562224" cy="23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nf_ct_refresh_acct</a:t>
            </a:r>
            <a:endParaRPr lang="en-US" sz="1200"/>
          </a:p>
        </p:txBody>
      </p:sp>
      <p:cxnSp>
        <p:nvCxnSpPr>
          <p:cNvPr id="165" name="Straight Arrow Connector 164"/>
          <p:cNvCxnSpPr/>
          <p:nvPr/>
        </p:nvCxnSpPr>
        <p:spPr>
          <a:xfrm flipV="1">
            <a:off x="2917470" y="3486827"/>
            <a:ext cx="330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62" idx="3"/>
          </p:cNvCxnSpPr>
          <p:nvPr/>
        </p:nvCxnSpPr>
        <p:spPr>
          <a:xfrm flipV="1">
            <a:off x="4567145" y="3482713"/>
            <a:ext cx="282905" cy="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904092" y="2791063"/>
            <a:ext cx="908197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err="1" smtClean="0"/>
              <a:t>postrouting</a:t>
            </a:r>
            <a:endParaRPr lang="en-US" sz="1200"/>
          </a:p>
        </p:txBody>
      </p:sp>
      <p:sp>
        <p:nvSpPr>
          <p:cNvPr id="185" name="Rectangle 184"/>
          <p:cNvSpPr/>
          <p:nvPr/>
        </p:nvSpPr>
        <p:spPr>
          <a:xfrm>
            <a:off x="3265551" y="3845263"/>
            <a:ext cx="1881047" cy="42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Refresh timer </a:t>
            </a:r>
            <a:r>
              <a:rPr lang="en-US" sz="1200" err="1" smtClean="0"/>
              <a:t>ct</a:t>
            </a:r>
            <a:r>
              <a:rPr lang="en-US" sz="1200" smtClean="0"/>
              <a:t>-&gt;timeout if </a:t>
            </a:r>
            <a:r>
              <a:rPr lang="en-US" sz="1200" err="1" smtClean="0"/>
              <a:t>ct</a:t>
            </a:r>
            <a:r>
              <a:rPr lang="en-US" sz="1200" smtClean="0"/>
              <a:t> is confirmed</a:t>
            </a:r>
            <a:endParaRPr lang="en-US" sz="1200"/>
          </a:p>
        </p:txBody>
      </p:sp>
      <p:sp>
        <p:nvSpPr>
          <p:cNvPr id="186" name="Rectangle 185"/>
          <p:cNvSpPr/>
          <p:nvPr/>
        </p:nvSpPr>
        <p:spPr>
          <a:xfrm>
            <a:off x="1472118" y="3933462"/>
            <a:ext cx="1585709" cy="24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Increase stats counter</a:t>
            </a:r>
            <a:endParaRPr lang="en-US" sz="1200"/>
          </a:p>
        </p:txBody>
      </p:sp>
      <p:cxnSp>
        <p:nvCxnSpPr>
          <p:cNvPr id="191" name="Straight Connector 190"/>
          <p:cNvCxnSpPr/>
          <p:nvPr/>
        </p:nvCxnSpPr>
        <p:spPr>
          <a:xfrm>
            <a:off x="20046" y="4942117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7844899" y="4449039"/>
            <a:ext cx="843757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err="1" smtClean="0"/>
              <a:t>prerouting</a:t>
            </a:r>
            <a:endParaRPr lang="en-US" sz="1200"/>
          </a:p>
        </p:txBody>
      </p:sp>
      <p:sp>
        <p:nvSpPr>
          <p:cNvPr id="193" name="TextBox 192"/>
          <p:cNvSpPr txBox="1"/>
          <p:nvPr/>
        </p:nvSpPr>
        <p:spPr>
          <a:xfrm>
            <a:off x="108630" y="5806802"/>
            <a:ext cx="101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destroy</a:t>
            </a:r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155495" y="5020343"/>
            <a:ext cx="1436297" cy="24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death_by_timeout</a:t>
            </a:r>
            <a:r>
              <a:rPr lang="en-US" sz="1200"/>
              <a:t>()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1306795" y="5453219"/>
            <a:ext cx="1133696" cy="2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nf_ct_delete</a:t>
            </a:r>
            <a:r>
              <a:rPr lang="en-US" sz="1200"/>
              <a:t>()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665374" y="5093081"/>
            <a:ext cx="1188564" cy="53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report </a:t>
            </a:r>
            <a:r>
              <a:rPr lang="en-US" sz="1200" err="1" smtClean="0"/>
              <a:t>ct</a:t>
            </a:r>
            <a:r>
              <a:rPr lang="en-US" sz="1200" smtClean="0"/>
              <a:t> event</a:t>
            </a:r>
          </a:p>
          <a:p>
            <a:pPr algn="ctr"/>
            <a:r>
              <a:rPr lang="en-US" sz="1200" smtClean="0"/>
              <a:t>IPCT_DESTROY</a:t>
            </a:r>
          </a:p>
          <a:p>
            <a:pPr algn="ctr"/>
            <a:r>
              <a:rPr lang="en-US" sz="1200" smtClean="0"/>
              <a:t>If </a:t>
            </a:r>
            <a:r>
              <a:rPr lang="en-US" sz="1200" err="1" smtClean="0"/>
              <a:t>ct</a:t>
            </a:r>
            <a:r>
              <a:rPr lang="en-US" sz="1200" smtClean="0"/>
              <a:t> is not dying</a:t>
            </a:r>
            <a:endParaRPr lang="en-US" sz="1200"/>
          </a:p>
        </p:txBody>
      </p:sp>
      <p:sp>
        <p:nvSpPr>
          <p:cNvPr id="198" name="Rectangle 197"/>
          <p:cNvSpPr/>
          <p:nvPr/>
        </p:nvSpPr>
        <p:spPr>
          <a:xfrm>
            <a:off x="4269942" y="5160986"/>
            <a:ext cx="2002404" cy="409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move from hash list</a:t>
            </a:r>
          </a:p>
          <a:p>
            <a:pPr algn="ctr"/>
            <a:r>
              <a:rPr lang="en-US" sz="1200" smtClean="0"/>
              <a:t>net-&gt;</a:t>
            </a:r>
            <a:r>
              <a:rPr lang="en-US" sz="1200" err="1" smtClean="0"/>
              <a:t>ct.hash</a:t>
            </a:r>
            <a:r>
              <a:rPr lang="en-US" sz="1200" smtClean="0"/>
              <a:t> to net-&gt;</a:t>
            </a:r>
            <a:r>
              <a:rPr lang="en-US" sz="1200" err="1" smtClean="0"/>
              <a:t>ct.dying</a:t>
            </a:r>
            <a:endParaRPr lang="en-US" sz="1200"/>
          </a:p>
        </p:txBody>
      </p:sp>
      <p:sp>
        <p:nvSpPr>
          <p:cNvPr id="199" name="Rounded Rectangle 198"/>
          <p:cNvSpPr/>
          <p:nvPr/>
        </p:nvSpPr>
        <p:spPr>
          <a:xfrm>
            <a:off x="9996561" y="5737048"/>
            <a:ext cx="2165167" cy="241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ct</a:t>
            </a:r>
            <a:r>
              <a:rPr lang="en-US" sz="1200"/>
              <a:t>-&gt;</a:t>
            </a:r>
            <a:r>
              <a:rPr lang="en-US" sz="1200" err="1" smtClean="0"/>
              <a:t>tuplehash</a:t>
            </a:r>
            <a:r>
              <a:rPr lang="en-US" sz="1200" smtClean="0"/>
              <a:t>[</a:t>
            </a:r>
            <a:r>
              <a:rPr lang="en-US" sz="1200" i="1" smtClean="0">
                <a:solidFill>
                  <a:srgbClr val="FFFF00"/>
                </a:solidFill>
              </a:rPr>
              <a:t>original</a:t>
            </a:r>
            <a:r>
              <a:rPr lang="en-US" sz="1200" smtClean="0"/>
              <a:t>].</a:t>
            </a:r>
            <a:r>
              <a:rPr lang="en-US" sz="1200" err="1" smtClean="0"/>
              <a:t>hnnode</a:t>
            </a:r>
            <a:endParaRPr lang="en-US" sz="1200" smtClean="0"/>
          </a:p>
        </p:txBody>
      </p:sp>
      <p:sp>
        <p:nvSpPr>
          <p:cNvPr id="200" name="Rounded Rectangle 199"/>
          <p:cNvSpPr/>
          <p:nvPr/>
        </p:nvSpPr>
        <p:spPr>
          <a:xfrm>
            <a:off x="10311314" y="5134025"/>
            <a:ext cx="1535661" cy="2387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FF00"/>
                </a:solidFill>
              </a:rPr>
              <a:t>net-</a:t>
            </a:r>
            <a:r>
              <a:rPr lang="en-US" sz="1200">
                <a:solidFill>
                  <a:srgbClr val="FFFF00"/>
                </a:solidFill>
              </a:rPr>
              <a:t>&gt;</a:t>
            </a:r>
            <a:r>
              <a:rPr lang="en-US" sz="1200" err="1" smtClean="0">
                <a:solidFill>
                  <a:srgbClr val="FFFF00"/>
                </a:solidFill>
              </a:rPr>
              <a:t>ct.dying</a:t>
            </a:r>
            <a:endParaRPr lang="en-US" sz="1200">
              <a:solidFill>
                <a:srgbClr val="FFFF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376620" y="5160986"/>
            <a:ext cx="2329737" cy="409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Start </a:t>
            </a:r>
            <a:r>
              <a:rPr lang="en-US" sz="1200"/>
              <a:t>timer </a:t>
            </a:r>
            <a:r>
              <a:rPr lang="en-US" sz="1200" err="1"/>
              <a:t>nf_ct_ecache_find</a:t>
            </a:r>
            <a:r>
              <a:rPr lang="en-US" sz="1200"/>
              <a:t>(</a:t>
            </a:r>
            <a:r>
              <a:rPr lang="en-US" sz="1200" err="1"/>
              <a:t>ct</a:t>
            </a:r>
            <a:r>
              <a:rPr lang="en-US" sz="1200"/>
              <a:t>)-&gt;timeout = </a:t>
            </a:r>
            <a:r>
              <a:rPr lang="en-US" sz="1200" err="1"/>
              <a:t>death_by_event</a:t>
            </a:r>
            <a:endParaRPr lang="en-US" sz="1200" smtClean="0"/>
          </a:p>
        </p:txBody>
      </p:sp>
      <p:cxnSp>
        <p:nvCxnSpPr>
          <p:cNvPr id="204" name="Straight Arrow Connector 203"/>
          <p:cNvCxnSpPr/>
          <p:nvPr/>
        </p:nvCxnSpPr>
        <p:spPr>
          <a:xfrm flipH="1">
            <a:off x="1873643" y="5267520"/>
            <a:ext cx="1" cy="18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195" idx="3"/>
            <a:endCxn id="196" idx="1"/>
          </p:cNvCxnSpPr>
          <p:nvPr/>
        </p:nvCxnSpPr>
        <p:spPr>
          <a:xfrm flipV="1">
            <a:off x="2440491" y="5362174"/>
            <a:ext cx="224883" cy="208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96" idx="3"/>
            <a:endCxn id="198" idx="1"/>
          </p:cNvCxnSpPr>
          <p:nvPr/>
        </p:nvCxnSpPr>
        <p:spPr>
          <a:xfrm>
            <a:off x="3853938" y="5362174"/>
            <a:ext cx="416004" cy="373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98" idx="3"/>
            <a:endCxn id="202" idx="1"/>
          </p:cNvCxnSpPr>
          <p:nvPr/>
        </p:nvCxnSpPr>
        <p:spPr>
          <a:xfrm>
            <a:off x="6272346" y="5365910"/>
            <a:ext cx="1042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8808027" y="5175881"/>
            <a:ext cx="1119846" cy="385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report </a:t>
            </a:r>
            <a:r>
              <a:rPr lang="en-US" sz="1200" err="1" smtClean="0"/>
              <a:t>ct</a:t>
            </a:r>
            <a:r>
              <a:rPr lang="en-US" sz="1200" smtClean="0"/>
              <a:t> event</a:t>
            </a:r>
          </a:p>
          <a:p>
            <a:pPr algn="ctr"/>
            <a:r>
              <a:rPr lang="en-US" sz="1200"/>
              <a:t>IPCT_DESTROY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8942670" y="5728989"/>
            <a:ext cx="854020" cy="404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Set flag IPS_DYING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8299230" y="6335349"/>
            <a:ext cx="1385096" cy="40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nf_ct_put</a:t>
            </a:r>
            <a:r>
              <a:rPr lang="en-US" sz="1200" smtClean="0"/>
              <a:t>()</a:t>
            </a:r>
          </a:p>
          <a:p>
            <a:pPr algn="ctr"/>
            <a:r>
              <a:rPr lang="en-US" sz="1200" err="1" smtClean="0"/>
              <a:t>nf_conntrack_put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226" name="Rectangle 225"/>
          <p:cNvSpPr/>
          <p:nvPr/>
        </p:nvSpPr>
        <p:spPr>
          <a:xfrm>
            <a:off x="6549395" y="6338455"/>
            <a:ext cx="1638089" cy="39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nf_conntrack_destroy</a:t>
            </a:r>
            <a:r>
              <a:rPr lang="en-US" sz="1200" smtClean="0"/>
              <a:t>()</a:t>
            </a:r>
          </a:p>
          <a:p>
            <a:pPr algn="ctr"/>
            <a:r>
              <a:rPr lang="en-US" sz="1200" err="1" smtClean="0"/>
              <a:t>destroy_conntrack</a:t>
            </a:r>
            <a:r>
              <a:rPr lang="en-US" sz="1200"/>
              <a:t>()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5430613" y="6338455"/>
            <a:ext cx="987392" cy="39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L4 protocol-&gt;destroy()</a:t>
            </a:r>
            <a:endParaRPr lang="en-US" sz="1200"/>
          </a:p>
        </p:txBody>
      </p:sp>
      <p:sp>
        <p:nvSpPr>
          <p:cNvPr id="228" name="Rectangle 227"/>
          <p:cNvSpPr/>
          <p:nvPr/>
        </p:nvSpPr>
        <p:spPr>
          <a:xfrm>
            <a:off x="4289232" y="6340677"/>
            <a:ext cx="1015388" cy="385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Remove</a:t>
            </a:r>
          </a:p>
          <a:p>
            <a:pPr algn="ctr"/>
            <a:r>
              <a:rPr lang="en-US" sz="1200" smtClean="0"/>
              <a:t>expectations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2958114" y="6328371"/>
            <a:ext cx="1229316" cy="409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remove from list</a:t>
            </a:r>
          </a:p>
          <a:p>
            <a:pPr algn="ctr"/>
            <a:r>
              <a:rPr lang="en-US" sz="1200" smtClean="0"/>
              <a:t>net-&gt;</a:t>
            </a:r>
            <a:r>
              <a:rPr lang="en-US" sz="1200" err="1" smtClean="0"/>
              <a:t>ct.dying</a:t>
            </a:r>
            <a:endParaRPr lang="en-US" sz="1200"/>
          </a:p>
        </p:txBody>
      </p:sp>
      <p:sp>
        <p:nvSpPr>
          <p:cNvPr id="230" name="Rectangle 229"/>
          <p:cNvSpPr/>
          <p:nvPr/>
        </p:nvSpPr>
        <p:spPr>
          <a:xfrm>
            <a:off x="1403406" y="6409707"/>
            <a:ext cx="1436297" cy="24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nf_conntrack_free</a:t>
            </a:r>
            <a:r>
              <a:rPr lang="en-US" sz="1200"/>
              <a:t>()</a:t>
            </a:r>
          </a:p>
        </p:txBody>
      </p:sp>
      <p:cxnSp>
        <p:nvCxnSpPr>
          <p:cNvPr id="242" name="Straight Arrow Connector 241"/>
          <p:cNvCxnSpPr>
            <a:stCxn id="226" idx="1"/>
            <a:endCxn id="227" idx="3"/>
          </p:cNvCxnSpPr>
          <p:nvPr/>
        </p:nvCxnSpPr>
        <p:spPr>
          <a:xfrm flipH="1">
            <a:off x="6418005" y="6538337"/>
            <a:ext cx="131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27" idx="1"/>
            <a:endCxn id="228" idx="3"/>
          </p:cNvCxnSpPr>
          <p:nvPr/>
        </p:nvCxnSpPr>
        <p:spPr>
          <a:xfrm flipH="1" flipV="1">
            <a:off x="5304620" y="6533296"/>
            <a:ext cx="125993" cy="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28" idx="1"/>
            <a:endCxn id="229" idx="3"/>
          </p:cNvCxnSpPr>
          <p:nvPr/>
        </p:nvCxnSpPr>
        <p:spPr>
          <a:xfrm flipH="1" flipV="1">
            <a:off x="4187430" y="6533295"/>
            <a:ext cx="101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229" idx="1"/>
            <a:endCxn id="230" idx="3"/>
          </p:cNvCxnSpPr>
          <p:nvPr/>
        </p:nvCxnSpPr>
        <p:spPr>
          <a:xfrm flipH="1">
            <a:off x="2839703" y="6533295"/>
            <a:ext cx="1184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4841003" y="3363239"/>
            <a:ext cx="1504744" cy="24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resolve_normal_ct</a:t>
            </a:r>
            <a:r>
              <a:rPr lang="en-US" sz="1200"/>
              <a:t>()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6550685" y="3371165"/>
            <a:ext cx="1662325" cy="36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Increase reference of </a:t>
            </a:r>
            <a:r>
              <a:rPr lang="en-US" sz="1200" err="1" smtClean="0"/>
              <a:t>ct</a:t>
            </a:r>
            <a:endParaRPr lang="en-US" sz="1200" smtClean="0"/>
          </a:p>
          <a:p>
            <a:pPr algn="ctr"/>
            <a:r>
              <a:rPr lang="en-US" sz="1200" smtClean="0"/>
              <a:t>If </a:t>
            </a:r>
            <a:r>
              <a:rPr lang="en-US" sz="1200" err="1" smtClean="0"/>
              <a:t>ct</a:t>
            </a:r>
            <a:r>
              <a:rPr lang="en-US" sz="1200" smtClean="0"/>
              <a:t> is not new</a:t>
            </a:r>
            <a:endParaRPr lang="en-US" sz="1200"/>
          </a:p>
        </p:txBody>
      </p:sp>
      <p:cxnSp>
        <p:nvCxnSpPr>
          <p:cNvPr id="266" name="Elbow Connector 265"/>
          <p:cNvCxnSpPr>
            <a:stCxn id="256" idx="3"/>
            <a:endCxn id="163" idx="3"/>
          </p:cNvCxnSpPr>
          <p:nvPr/>
        </p:nvCxnSpPr>
        <p:spPr>
          <a:xfrm>
            <a:off x="8213010" y="3553483"/>
            <a:ext cx="416005" cy="504681"/>
          </a:xfrm>
          <a:prstGeom prst="bentConnector3">
            <a:avLst>
              <a:gd name="adj1" fmla="val 1287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 flipV="1">
            <a:off x="6345747" y="3486827"/>
            <a:ext cx="204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163" idx="1"/>
            <a:endCxn id="164" idx="3"/>
          </p:cNvCxnSpPr>
          <p:nvPr/>
        </p:nvCxnSpPr>
        <p:spPr>
          <a:xfrm flipH="1" flipV="1">
            <a:off x="6916546" y="4058163"/>
            <a:ext cx="2077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164" idx="1"/>
            <a:endCxn id="185" idx="3"/>
          </p:cNvCxnSpPr>
          <p:nvPr/>
        </p:nvCxnSpPr>
        <p:spPr>
          <a:xfrm flipH="1">
            <a:off x="5146598" y="4058163"/>
            <a:ext cx="207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185" idx="1"/>
            <a:endCxn id="186" idx="3"/>
          </p:cNvCxnSpPr>
          <p:nvPr/>
        </p:nvCxnSpPr>
        <p:spPr>
          <a:xfrm flipH="1">
            <a:off x="3057827" y="4058163"/>
            <a:ext cx="207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1501303" y="4440829"/>
            <a:ext cx="979643" cy="26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kfree_skb</a:t>
            </a:r>
            <a:r>
              <a:rPr lang="en-US" sz="1200"/>
              <a:t>()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2691230" y="4440829"/>
            <a:ext cx="1254391" cy="27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skb_release_all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283" name="Rectangle 282"/>
          <p:cNvSpPr/>
          <p:nvPr/>
        </p:nvSpPr>
        <p:spPr>
          <a:xfrm>
            <a:off x="4127456" y="4440829"/>
            <a:ext cx="1797233" cy="27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skb_release_head_state</a:t>
            </a:r>
            <a:r>
              <a:rPr lang="en-US" sz="1200"/>
              <a:t>()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6098006" y="4400315"/>
            <a:ext cx="1585709" cy="3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nf_conntrack_put</a:t>
            </a:r>
            <a:endParaRPr lang="en-US" sz="1200" smtClean="0"/>
          </a:p>
          <a:p>
            <a:pPr algn="ctr"/>
            <a:r>
              <a:rPr lang="en-US" sz="1200" smtClean="0"/>
              <a:t>(</a:t>
            </a:r>
            <a:r>
              <a:rPr lang="en-US" sz="1200" err="1"/>
              <a:t>skb</a:t>
            </a:r>
            <a:r>
              <a:rPr lang="en-US" sz="1200"/>
              <a:t>-&gt;</a:t>
            </a:r>
            <a:r>
              <a:rPr lang="en-US" sz="1200" err="1"/>
              <a:t>nfct</a:t>
            </a:r>
            <a:r>
              <a:rPr lang="en-US" sz="1200"/>
              <a:t>)</a:t>
            </a:r>
          </a:p>
        </p:txBody>
      </p:sp>
      <p:cxnSp>
        <p:nvCxnSpPr>
          <p:cNvPr id="286" name="Straight Arrow Connector 285"/>
          <p:cNvCxnSpPr>
            <a:stCxn id="281" idx="3"/>
            <a:endCxn id="282" idx="1"/>
          </p:cNvCxnSpPr>
          <p:nvPr/>
        </p:nvCxnSpPr>
        <p:spPr>
          <a:xfrm>
            <a:off x="2480946" y="4573759"/>
            <a:ext cx="210284" cy="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82" idx="3"/>
            <a:endCxn id="283" idx="1"/>
          </p:cNvCxnSpPr>
          <p:nvPr/>
        </p:nvCxnSpPr>
        <p:spPr>
          <a:xfrm>
            <a:off x="3945621" y="4579263"/>
            <a:ext cx="181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83" idx="3"/>
            <a:endCxn id="284" idx="1"/>
          </p:cNvCxnSpPr>
          <p:nvPr/>
        </p:nvCxnSpPr>
        <p:spPr>
          <a:xfrm flipV="1">
            <a:off x="5924689" y="4578331"/>
            <a:ext cx="173317" cy="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224" idx="1"/>
            <a:endCxn id="226" idx="3"/>
          </p:cNvCxnSpPr>
          <p:nvPr/>
        </p:nvCxnSpPr>
        <p:spPr>
          <a:xfrm flipH="1" flipV="1">
            <a:off x="8187484" y="6538337"/>
            <a:ext cx="111746" cy="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V="1">
            <a:off x="11079144" y="5372729"/>
            <a:ext cx="0" cy="36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9964883" y="4942117"/>
            <a:ext cx="0" cy="1915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02" idx="3"/>
            <a:endCxn id="221" idx="1"/>
          </p:cNvCxnSpPr>
          <p:nvPr/>
        </p:nvCxnSpPr>
        <p:spPr>
          <a:xfrm>
            <a:off x="8706357" y="5365910"/>
            <a:ext cx="101670" cy="2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3876452" y="5079175"/>
            <a:ext cx="372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fail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254" name="Straight Arrow Connector 253"/>
          <p:cNvCxnSpPr>
            <a:stCxn id="221" idx="2"/>
            <a:endCxn id="223" idx="0"/>
          </p:cNvCxnSpPr>
          <p:nvPr/>
        </p:nvCxnSpPr>
        <p:spPr>
          <a:xfrm>
            <a:off x="9367950" y="5561118"/>
            <a:ext cx="1730" cy="16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3" idx="2"/>
          </p:cNvCxnSpPr>
          <p:nvPr/>
        </p:nvCxnSpPr>
        <p:spPr>
          <a:xfrm flipH="1">
            <a:off x="9367950" y="6133659"/>
            <a:ext cx="1730" cy="201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3831645" y="5728989"/>
            <a:ext cx="854020" cy="404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Set flag IPS_DYING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213288" y="5726400"/>
            <a:ext cx="2002404" cy="409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move from hash list</a:t>
            </a:r>
          </a:p>
          <a:p>
            <a:pPr algn="ctr"/>
            <a:r>
              <a:rPr lang="en-US" sz="1200" smtClean="0"/>
              <a:t>net-&gt;</a:t>
            </a:r>
            <a:r>
              <a:rPr lang="en-US" sz="1200" err="1" smtClean="0"/>
              <a:t>ct.hash</a:t>
            </a:r>
            <a:r>
              <a:rPr lang="en-US" sz="1200" smtClean="0"/>
              <a:t> to net-&gt;</a:t>
            </a:r>
            <a:r>
              <a:rPr lang="en-US" sz="1200" err="1" smtClean="0"/>
              <a:t>ct.dying</a:t>
            </a:r>
            <a:endParaRPr lang="en-US" sz="1200"/>
          </a:p>
        </p:txBody>
      </p:sp>
      <p:cxnSp>
        <p:nvCxnSpPr>
          <p:cNvPr id="36" name="Elbow Connector 35"/>
          <p:cNvCxnSpPr>
            <a:stCxn id="196" idx="2"/>
            <a:endCxn id="160" idx="1"/>
          </p:cNvCxnSpPr>
          <p:nvPr/>
        </p:nvCxnSpPr>
        <p:spPr>
          <a:xfrm rot="16200000" flipH="1">
            <a:off x="3395622" y="5495300"/>
            <a:ext cx="300057" cy="571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0" idx="3"/>
            <a:endCxn id="167" idx="1"/>
          </p:cNvCxnSpPr>
          <p:nvPr/>
        </p:nvCxnSpPr>
        <p:spPr>
          <a:xfrm>
            <a:off x="4685665" y="5931324"/>
            <a:ext cx="527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67" idx="3"/>
          </p:cNvCxnSpPr>
          <p:nvPr/>
        </p:nvCxnSpPr>
        <p:spPr>
          <a:xfrm>
            <a:off x="7215692" y="5931324"/>
            <a:ext cx="1490665" cy="397047"/>
          </a:xfrm>
          <a:prstGeom prst="bentConnector3">
            <a:avLst>
              <a:gd name="adj1" fmla="val 99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2636471" y="5740733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success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296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05943" y="119743"/>
            <a:ext cx="23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Reference counter of </a:t>
            </a:r>
            <a:r>
              <a:rPr lang="en-US" err="1" smtClean="0"/>
              <a:t>ct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0" y="587823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491" y="1001486"/>
            <a:ext cx="125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First packet</a:t>
            </a:r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13498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444957" y="778905"/>
            <a:ext cx="1467315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nf_conntrack_in</a:t>
            </a:r>
            <a:r>
              <a:rPr lang="en-US" sz="1200"/>
              <a:t>()</a:t>
            </a:r>
          </a:p>
        </p:txBody>
      </p:sp>
      <p:sp>
        <p:nvSpPr>
          <p:cNvPr id="5" name="Oval 4"/>
          <p:cNvSpPr/>
          <p:nvPr/>
        </p:nvSpPr>
        <p:spPr>
          <a:xfrm>
            <a:off x="6803571" y="620866"/>
            <a:ext cx="500743" cy="50074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accent2"/>
                </a:solidFill>
              </a:rPr>
              <a:t>+1</a:t>
            </a:r>
            <a:endParaRPr lang="en-US" sz="1200">
              <a:solidFill>
                <a:schemeClr val="accent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131185" y="778905"/>
            <a:ext cx="1467315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init_conntrack</a:t>
            </a:r>
            <a:r>
              <a:rPr lang="en-US" sz="1200"/>
              <a:t>()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817413" y="789596"/>
            <a:ext cx="1654629" cy="17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__</a:t>
            </a:r>
            <a:r>
              <a:rPr lang="en-US" sz="1200" err="1"/>
              <a:t>nf_conntrack_alloc</a:t>
            </a:r>
            <a:r>
              <a:rPr lang="en-US" sz="1200"/>
              <a:t>()</a:t>
            </a:r>
          </a:p>
        </p:txBody>
      </p:sp>
      <p:cxnSp>
        <p:nvCxnSpPr>
          <p:cNvPr id="8" name="Straight Arrow Connector 7"/>
          <p:cNvCxnSpPr>
            <a:stCxn id="46" idx="3"/>
            <a:endCxn id="48" idx="1"/>
          </p:cNvCxnSpPr>
          <p:nvPr/>
        </p:nvCxnSpPr>
        <p:spPr>
          <a:xfrm>
            <a:off x="2912272" y="871238"/>
            <a:ext cx="218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8" idx="3"/>
            <a:endCxn id="50" idx="1"/>
          </p:cNvCxnSpPr>
          <p:nvPr/>
        </p:nvCxnSpPr>
        <p:spPr>
          <a:xfrm>
            <a:off x="4598500" y="871238"/>
            <a:ext cx="218913" cy="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0" idx="3"/>
            <a:endCxn id="5" idx="2"/>
          </p:cNvCxnSpPr>
          <p:nvPr/>
        </p:nvCxnSpPr>
        <p:spPr>
          <a:xfrm flipV="1">
            <a:off x="6472042" y="871238"/>
            <a:ext cx="331529" cy="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658636" y="749306"/>
            <a:ext cx="1662325" cy="243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nf_conntrack_confirm</a:t>
            </a:r>
            <a:r>
              <a:rPr lang="en-US" sz="1200"/>
              <a:t>()</a:t>
            </a:r>
          </a:p>
        </p:txBody>
      </p:sp>
      <p:sp>
        <p:nvSpPr>
          <p:cNvPr id="54" name="Oval 53"/>
          <p:cNvSpPr/>
          <p:nvPr/>
        </p:nvSpPr>
        <p:spPr>
          <a:xfrm>
            <a:off x="9675283" y="620866"/>
            <a:ext cx="500743" cy="50074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accent2"/>
                </a:solidFill>
              </a:rPr>
              <a:t>+1</a:t>
            </a:r>
            <a:endParaRPr lang="en-US" sz="1200">
              <a:solidFill>
                <a:schemeClr val="accent2"/>
              </a:solidFill>
            </a:endParaRPr>
          </a:p>
        </p:txBody>
      </p:sp>
      <p:cxnSp>
        <p:nvCxnSpPr>
          <p:cNvPr id="15" name="Straight Arrow Connector 14"/>
          <p:cNvCxnSpPr>
            <a:stCxn id="53" idx="3"/>
            <a:endCxn id="54" idx="2"/>
          </p:cNvCxnSpPr>
          <p:nvPr/>
        </p:nvCxnSpPr>
        <p:spPr>
          <a:xfrm>
            <a:off x="9320961" y="871237"/>
            <a:ext cx="354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444957" y="1246985"/>
            <a:ext cx="979643" cy="26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kfree_skb</a:t>
            </a:r>
            <a:r>
              <a:rPr lang="en-US" sz="1200"/>
              <a:t>()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34884" y="1246985"/>
            <a:ext cx="1254391" cy="27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skb_release_all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65" name="Rectangle 64"/>
          <p:cNvSpPr/>
          <p:nvPr/>
        </p:nvSpPr>
        <p:spPr>
          <a:xfrm>
            <a:off x="4071110" y="1246985"/>
            <a:ext cx="1797233" cy="27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skb_release_head_state</a:t>
            </a:r>
            <a:r>
              <a:rPr lang="en-US" sz="1200"/>
              <a:t>()</a:t>
            </a:r>
          </a:p>
        </p:txBody>
      </p:sp>
      <p:cxnSp>
        <p:nvCxnSpPr>
          <p:cNvPr id="71" name="Straight Arrow Connector 70"/>
          <p:cNvCxnSpPr>
            <a:stCxn id="63" idx="3"/>
            <a:endCxn id="64" idx="1"/>
          </p:cNvCxnSpPr>
          <p:nvPr/>
        </p:nvCxnSpPr>
        <p:spPr>
          <a:xfrm>
            <a:off x="2424600" y="1379915"/>
            <a:ext cx="210284" cy="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3"/>
            <a:endCxn id="65" idx="1"/>
          </p:cNvCxnSpPr>
          <p:nvPr/>
        </p:nvCxnSpPr>
        <p:spPr>
          <a:xfrm>
            <a:off x="3889275" y="1385419"/>
            <a:ext cx="181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3"/>
          </p:cNvCxnSpPr>
          <p:nvPr/>
        </p:nvCxnSpPr>
        <p:spPr>
          <a:xfrm flipV="1">
            <a:off x="5868343" y="1384487"/>
            <a:ext cx="173317" cy="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030774" y="1116737"/>
            <a:ext cx="500743" cy="50074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-</a:t>
            </a:r>
            <a:r>
              <a:rPr lang="en-US" sz="1200" smtClean="0">
                <a:solidFill>
                  <a:schemeClr val="accent2"/>
                </a:solidFill>
              </a:rPr>
              <a:t>1</a:t>
            </a:r>
            <a:endParaRPr lang="en-US" sz="1200">
              <a:solidFill>
                <a:schemeClr val="accent2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0" y="1719937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4491" y="2106972"/>
            <a:ext cx="140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Other packet</a:t>
            </a:r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462005" y="1951997"/>
            <a:ext cx="1436297" cy="24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ipv4_conntrack_in()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228938" y="1953654"/>
            <a:ext cx="1319039" cy="243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nf_conntrack_in</a:t>
            </a:r>
            <a:r>
              <a:rPr lang="en-US" sz="1200" smtClean="0"/>
              <a:t>()</a:t>
            </a:r>
            <a:endParaRPr lang="en-US" sz="120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2898302" y="2075585"/>
            <a:ext cx="330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6" idx="3"/>
          </p:cNvCxnSpPr>
          <p:nvPr/>
        </p:nvCxnSpPr>
        <p:spPr>
          <a:xfrm flipV="1">
            <a:off x="4547977" y="2071471"/>
            <a:ext cx="282905" cy="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821835" y="1951997"/>
            <a:ext cx="1504744" cy="24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resolve_normal_ct</a:t>
            </a:r>
            <a:r>
              <a:rPr lang="en-US" sz="1200"/>
              <a:t>()</a:t>
            </a:r>
          </a:p>
        </p:txBody>
      </p:sp>
      <p:cxnSp>
        <p:nvCxnSpPr>
          <p:cNvPr id="90" name="Straight Arrow Connector 89"/>
          <p:cNvCxnSpPr>
            <a:endCxn id="91" idx="1"/>
          </p:cNvCxnSpPr>
          <p:nvPr/>
        </p:nvCxnSpPr>
        <p:spPr>
          <a:xfrm>
            <a:off x="6326579" y="2075587"/>
            <a:ext cx="273858" cy="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600437" y="1955216"/>
            <a:ext cx="1854346" cy="25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__</a:t>
            </a:r>
            <a:r>
              <a:rPr lang="en-US" sz="1200" err="1"/>
              <a:t>nf_conntrack_find_get</a:t>
            </a:r>
            <a:r>
              <a:rPr lang="en-US" sz="1200"/>
              <a:t>()</a:t>
            </a:r>
          </a:p>
        </p:txBody>
      </p:sp>
      <p:sp>
        <p:nvSpPr>
          <p:cNvPr id="92" name="Oval 91"/>
          <p:cNvSpPr/>
          <p:nvPr/>
        </p:nvSpPr>
        <p:spPr>
          <a:xfrm>
            <a:off x="8829790" y="1829571"/>
            <a:ext cx="500743" cy="50074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accent2"/>
                </a:solidFill>
              </a:rPr>
              <a:t>+1</a:t>
            </a:r>
            <a:endParaRPr lang="en-US" sz="120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/>
          <p:cNvCxnSpPr>
            <a:stCxn id="91" idx="3"/>
            <a:endCxn id="92" idx="2"/>
          </p:cNvCxnSpPr>
          <p:nvPr/>
        </p:nvCxnSpPr>
        <p:spPr>
          <a:xfrm flipV="1">
            <a:off x="8454783" y="2079943"/>
            <a:ext cx="375007" cy="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455842" y="2422644"/>
            <a:ext cx="979643" cy="26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kfree_skb</a:t>
            </a:r>
            <a:r>
              <a:rPr lang="en-US" sz="1200"/>
              <a:t>()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645769" y="2422644"/>
            <a:ext cx="1254391" cy="27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skb_release_all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95" name="Rectangle 94"/>
          <p:cNvSpPr/>
          <p:nvPr/>
        </p:nvSpPr>
        <p:spPr>
          <a:xfrm>
            <a:off x="4081995" y="2422644"/>
            <a:ext cx="1797233" cy="27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skb_release_head_state</a:t>
            </a:r>
            <a:r>
              <a:rPr lang="en-US" sz="1200"/>
              <a:t>()</a:t>
            </a:r>
          </a:p>
        </p:txBody>
      </p:sp>
      <p:cxnSp>
        <p:nvCxnSpPr>
          <p:cNvPr id="96" name="Straight Arrow Connector 95"/>
          <p:cNvCxnSpPr>
            <a:stCxn id="93" idx="3"/>
            <a:endCxn id="94" idx="1"/>
          </p:cNvCxnSpPr>
          <p:nvPr/>
        </p:nvCxnSpPr>
        <p:spPr>
          <a:xfrm>
            <a:off x="2435485" y="2555574"/>
            <a:ext cx="210284" cy="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4" idx="3"/>
            <a:endCxn id="95" idx="1"/>
          </p:cNvCxnSpPr>
          <p:nvPr/>
        </p:nvCxnSpPr>
        <p:spPr>
          <a:xfrm>
            <a:off x="3900160" y="2561078"/>
            <a:ext cx="181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3"/>
          </p:cNvCxnSpPr>
          <p:nvPr/>
        </p:nvCxnSpPr>
        <p:spPr>
          <a:xfrm flipV="1">
            <a:off x="5879228" y="2560146"/>
            <a:ext cx="173317" cy="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6062691" y="2314354"/>
            <a:ext cx="500743" cy="50074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-</a:t>
            </a:r>
            <a:r>
              <a:rPr lang="en-US" sz="1200" smtClean="0">
                <a:solidFill>
                  <a:schemeClr val="accent2"/>
                </a:solidFill>
              </a:rPr>
              <a:t>1</a:t>
            </a:r>
            <a:endParaRPr lang="en-US" sz="1200">
              <a:solidFill>
                <a:schemeClr val="accent2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24491" y="2917366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182011" y="3120209"/>
            <a:ext cx="1436297" cy="24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nf_ct_delete</a:t>
            </a:r>
            <a:r>
              <a:rPr lang="en-US" sz="1200"/>
              <a:t>()</a:t>
            </a:r>
          </a:p>
        </p:txBody>
      </p:sp>
      <p:sp>
        <p:nvSpPr>
          <p:cNvPr id="102" name="Oval 101"/>
          <p:cNvSpPr/>
          <p:nvPr/>
        </p:nvSpPr>
        <p:spPr>
          <a:xfrm>
            <a:off x="4890264" y="2983568"/>
            <a:ext cx="500743" cy="50074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-</a:t>
            </a:r>
            <a:r>
              <a:rPr lang="en-US" sz="1200" smtClean="0">
                <a:solidFill>
                  <a:schemeClr val="accent2"/>
                </a:solidFill>
              </a:rPr>
              <a:t>1</a:t>
            </a:r>
            <a:endParaRPr lang="en-US" sz="1200">
              <a:solidFill>
                <a:schemeClr val="accent2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476487" y="3113290"/>
            <a:ext cx="1436297" cy="24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death_by_timeout</a:t>
            </a:r>
            <a:r>
              <a:rPr lang="en-US" sz="1200"/>
              <a:t>()</a:t>
            </a:r>
          </a:p>
        </p:txBody>
      </p:sp>
      <p:cxnSp>
        <p:nvCxnSpPr>
          <p:cNvPr id="27" name="Straight Arrow Connector 26"/>
          <p:cNvCxnSpPr>
            <a:stCxn id="103" idx="3"/>
            <a:endCxn id="101" idx="1"/>
          </p:cNvCxnSpPr>
          <p:nvPr/>
        </p:nvCxnSpPr>
        <p:spPr>
          <a:xfrm>
            <a:off x="2912784" y="3236879"/>
            <a:ext cx="269227" cy="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1" idx="3"/>
            <a:endCxn id="102" idx="2"/>
          </p:cNvCxnSpPr>
          <p:nvPr/>
        </p:nvCxnSpPr>
        <p:spPr>
          <a:xfrm flipV="1">
            <a:off x="4618308" y="3233940"/>
            <a:ext cx="271956" cy="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5975" y="3088988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Ct timeout</a:t>
            </a:r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043940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1037953" y="114945"/>
            <a:ext cx="6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Total</a:t>
            </a:r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05488" y="881338"/>
            <a:ext cx="500743" cy="50074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accent2"/>
                </a:solidFill>
              </a:rPr>
              <a:t>+1</a:t>
            </a:r>
            <a:endParaRPr lang="en-US" sz="1200">
              <a:solidFill>
                <a:schemeClr val="accent2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1108732" y="1981575"/>
            <a:ext cx="500743" cy="50074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accent2"/>
                </a:solidFill>
              </a:rPr>
              <a:t>+0</a:t>
            </a:r>
            <a:endParaRPr lang="en-US" sz="1200">
              <a:solidFill>
                <a:schemeClr val="accent2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11108732" y="2990476"/>
            <a:ext cx="500743" cy="50074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-</a:t>
            </a:r>
            <a:r>
              <a:rPr lang="en-US" sz="1200" smtClean="0">
                <a:solidFill>
                  <a:schemeClr val="accent2"/>
                </a:solidFill>
              </a:rPr>
              <a:t>1</a:t>
            </a:r>
            <a:endParaRPr lang="en-US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2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0008" y="820882"/>
            <a:ext cx="6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Host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16436" y="820882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en-US"/>
              <a:t>Access Concentrator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97464" y="1340427"/>
            <a:ext cx="0" cy="520584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89360" y="1336962"/>
            <a:ext cx="0" cy="520584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80087" y="1469224"/>
            <a:ext cx="61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PADI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60536" y="2179912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PADO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02844" y="2967565"/>
            <a:ext cx="68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PADR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24056" y="3656821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PADS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72582" y="4409535"/>
            <a:ext cx="137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Session Data</a:t>
            </a:r>
            <a:endParaRPr lang="en-US"/>
          </a:p>
        </p:txBody>
      </p: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3497464" y="1469224"/>
            <a:ext cx="188262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04012" y="1685063"/>
            <a:ext cx="198268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3"/>
          </p:cNvCxnSpPr>
          <p:nvPr/>
        </p:nvCxnSpPr>
        <p:spPr>
          <a:xfrm flipH="1">
            <a:off x="6074834" y="1869729"/>
            <a:ext cx="1811867" cy="4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497464" y="2441864"/>
            <a:ext cx="1977200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1"/>
          </p:cNvCxnSpPr>
          <p:nvPr/>
        </p:nvCxnSpPr>
        <p:spPr>
          <a:xfrm>
            <a:off x="3497464" y="2857500"/>
            <a:ext cx="1905380" cy="29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53834" y="3223866"/>
            <a:ext cx="1760130" cy="259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3"/>
          </p:cNvCxnSpPr>
          <p:nvPr/>
        </p:nvCxnSpPr>
        <p:spPr>
          <a:xfrm flipH="1">
            <a:off x="6091868" y="3483622"/>
            <a:ext cx="1722096" cy="35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535163" y="3914224"/>
            <a:ext cx="1888893" cy="28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32834" y="5819879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PADT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69546" y="5114707"/>
            <a:ext cx="137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Session Data</a:t>
            </a:r>
            <a:endParaRPr lang="en-US"/>
          </a:p>
        </p:txBody>
      </p:sp>
      <p:cxnSp>
        <p:nvCxnSpPr>
          <p:cNvPr id="35" name="Straight Arrow Connector 34"/>
          <p:cNvCxnSpPr>
            <a:endCxn id="15" idx="1"/>
          </p:cNvCxnSpPr>
          <p:nvPr/>
        </p:nvCxnSpPr>
        <p:spPr>
          <a:xfrm>
            <a:off x="3535163" y="4409535"/>
            <a:ext cx="153741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32951" y="4708502"/>
            <a:ext cx="144335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3" idx="3"/>
          </p:cNvCxnSpPr>
          <p:nvPr/>
        </p:nvCxnSpPr>
        <p:spPr>
          <a:xfrm flipH="1">
            <a:off x="6440306" y="5114707"/>
            <a:ext cx="143600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620492" y="5340937"/>
            <a:ext cx="144905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1"/>
          </p:cNvCxnSpPr>
          <p:nvPr/>
        </p:nvCxnSpPr>
        <p:spPr>
          <a:xfrm>
            <a:off x="3535163" y="5819879"/>
            <a:ext cx="189767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04493" y="6056500"/>
            <a:ext cx="170947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72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325183" y="5251967"/>
            <a:ext cx="1477450" cy="230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nf_conntrack_put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56" name="Rectangle 55"/>
          <p:cNvSpPr/>
          <p:nvPr/>
        </p:nvSpPr>
        <p:spPr>
          <a:xfrm>
            <a:off x="5324050" y="5740140"/>
            <a:ext cx="1478583" cy="25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destroy_conntrack</a:t>
            </a:r>
            <a:r>
              <a:rPr lang="en-US" sz="1200"/>
              <a:t>()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24050" y="6189822"/>
            <a:ext cx="1478583" cy="25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nf_conntrack_free</a:t>
            </a:r>
            <a:r>
              <a:rPr lang="en-US" sz="1200"/>
              <a:t>()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473338" y="4676708"/>
            <a:ext cx="1396116" cy="24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nf_ct_put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59" name="Rectangle 58"/>
          <p:cNvSpPr/>
          <p:nvPr/>
        </p:nvSpPr>
        <p:spPr>
          <a:xfrm>
            <a:off x="9913027" y="4676708"/>
            <a:ext cx="1601069" cy="243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Set </a:t>
            </a:r>
            <a:r>
              <a:rPr lang="en-US" sz="1200" err="1" smtClean="0"/>
              <a:t>skb</a:t>
            </a:r>
            <a:r>
              <a:rPr lang="en-US" sz="1200" smtClean="0"/>
              <a:t>-&gt;</a:t>
            </a:r>
            <a:r>
              <a:rPr lang="en-US" sz="1200" err="1" smtClean="0"/>
              <a:t>nfct</a:t>
            </a:r>
            <a:r>
              <a:rPr lang="en-US" sz="1200" smtClean="0"/>
              <a:t> = NULL</a:t>
            </a:r>
            <a:endParaRPr lang="en-US" sz="1200"/>
          </a:p>
        </p:txBody>
      </p:sp>
      <p:sp>
        <p:nvSpPr>
          <p:cNvPr id="60" name="Rectangle 59"/>
          <p:cNvSpPr/>
          <p:nvPr/>
        </p:nvSpPr>
        <p:spPr>
          <a:xfrm>
            <a:off x="8548922" y="2703703"/>
            <a:ext cx="1921766" cy="39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nf_conntrack_in</a:t>
            </a:r>
            <a:r>
              <a:rPr lang="en-US" sz="1200" smtClean="0"/>
              <a:t>()</a:t>
            </a:r>
          </a:p>
          <a:p>
            <a:pPr algn="ctr"/>
            <a:r>
              <a:rPr lang="en-US" sz="1200" smtClean="0"/>
              <a:t>L4 protocol-&gt;packet() failed</a:t>
            </a:r>
            <a:endParaRPr lang="en-US" sz="1200"/>
          </a:p>
        </p:txBody>
      </p:sp>
      <p:sp>
        <p:nvSpPr>
          <p:cNvPr id="61" name="Rectangle 60"/>
          <p:cNvSpPr/>
          <p:nvPr/>
        </p:nvSpPr>
        <p:spPr>
          <a:xfrm>
            <a:off x="9913027" y="3212521"/>
            <a:ext cx="979643" cy="26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kfree_skb</a:t>
            </a:r>
            <a:r>
              <a:rPr lang="en-US" sz="1200"/>
              <a:t>()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605456" y="3634514"/>
            <a:ext cx="979643" cy="26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</a:t>
            </a:r>
            <a:r>
              <a:rPr lang="en-US" sz="1200" err="1" smtClean="0"/>
              <a:t>f_reset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66" name="Rectangle 65"/>
          <p:cNvSpPr/>
          <p:nvPr/>
        </p:nvSpPr>
        <p:spPr>
          <a:xfrm>
            <a:off x="10067513" y="1728312"/>
            <a:ext cx="2055527" cy="39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Decapsulate</a:t>
            </a:r>
            <a:r>
              <a:rPr lang="en-US" sz="1200" smtClean="0"/>
              <a:t> tunneled packet</a:t>
            </a:r>
          </a:p>
          <a:p>
            <a:pPr algn="ctr"/>
            <a:r>
              <a:rPr lang="en-US" sz="1200" smtClean="0"/>
              <a:t>Reenter network stack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552273" y="4029068"/>
            <a:ext cx="2024744" cy="26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Temporary refer and release</a:t>
            </a:r>
            <a:endParaRPr lang="en-US" sz="1200"/>
          </a:p>
        </p:txBody>
      </p:sp>
      <p:sp>
        <p:nvSpPr>
          <p:cNvPr id="68" name="Rectangle 67"/>
          <p:cNvSpPr/>
          <p:nvPr/>
        </p:nvSpPr>
        <p:spPr>
          <a:xfrm>
            <a:off x="4917888" y="4052775"/>
            <a:ext cx="1436297" cy="24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death_by_event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69" name="Rectangle 68"/>
          <p:cNvSpPr/>
          <p:nvPr/>
        </p:nvSpPr>
        <p:spPr>
          <a:xfrm>
            <a:off x="1154066" y="4052775"/>
            <a:ext cx="1133696" cy="2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nf_ct_delete</a:t>
            </a:r>
            <a:r>
              <a:rPr lang="en-US" sz="1200"/>
              <a:t>()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288773" y="2884863"/>
            <a:ext cx="1133696" cy="2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</a:t>
            </a:r>
            <a:r>
              <a:rPr lang="en-US" sz="1200" err="1" smtClean="0"/>
              <a:t>arly_drop</a:t>
            </a:r>
            <a:r>
              <a:rPr lang="en-US" sz="1200" smtClean="0"/>
              <a:t>()</a:t>
            </a:r>
            <a:endParaRPr lang="en-US" sz="1200"/>
          </a:p>
        </p:txBody>
      </p:sp>
      <p:cxnSp>
        <p:nvCxnSpPr>
          <p:cNvPr id="6" name="Straight Arrow Connector 5"/>
          <p:cNvCxnSpPr>
            <a:stCxn id="56" idx="2"/>
            <a:endCxn id="57" idx="0"/>
          </p:cNvCxnSpPr>
          <p:nvPr/>
        </p:nvCxnSpPr>
        <p:spPr>
          <a:xfrm>
            <a:off x="6063342" y="5998028"/>
            <a:ext cx="0" cy="19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5" idx="2"/>
            <a:endCxn id="56" idx="0"/>
          </p:cNvCxnSpPr>
          <p:nvPr/>
        </p:nvCxnSpPr>
        <p:spPr>
          <a:xfrm flipH="1">
            <a:off x="6063342" y="5482252"/>
            <a:ext cx="566" cy="25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9" idx="2"/>
            <a:endCxn id="55" idx="3"/>
          </p:cNvCxnSpPr>
          <p:nvPr/>
        </p:nvCxnSpPr>
        <p:spPr>
          <a:xfrm rot="5400000">
            <a:off x="8534715" y="3188263"/>
            <a:ext cx="446766" cy="3910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8" idx="2"/>
            <a:endCxn id="55" idx="1"/>
          </p:cNvCxnSpPr>
          <p:nvPr/>
        </p:nvCxnSpPr>
        <p:spPr>
          <a:xfrm rot="16200000" flipH="1">
            <a:off x="4526590" y="4568517"/>
            <a:ext cx="443398" cy="1153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0" idx="2"/>
            <a:endCxn id="59" idx="1"/>
          </p:cNvCxnSpPr>
          <p:nvPr/>
        </p:nvCxnSpPr>
        <p:spPr>
          <a:xfrm rot="16200000" flipH="1">
            <a:off x="8863061" y="3748559"/>
            <a:ext cx="1696711" cy="403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1" idx="2"/>
          </p:cNvCxnSpPr>
          <p:nvPr/>
        </p:nvCxnSpPr>
        <p:spPr>
          <a:xfrm flipH="1">
            <a:off x="10402848" y="3478380"/>
            <a:ext cx="1" cy="119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2" idx="2"/>
          </p:cNvCxnSpPr>
          <p:nvPr/>
        </p:nvCxnSpPr>
        <p:spPr>
          <a:xfrm flipH="1">
            <a:off x="11095276" y="3900373"/>
            <a:ext cx="2" cy="79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6" idx="2"/>
            <a:endCxn id="62" idx="0"/>
          </p:cNvCxnSpPr>
          <p:nvPr/>
        </p:nvCxnSpPr>
        <p:spPr>
          <a:xfrm>
            <a:off x="11095277" y="2126424"/>
            <a:ext cx="1" cy="150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7" idx="2"/>
            <a:endCxn id="58" idx="3"/>
          </p:cNvCxnSpPr>
          <p:nvPr/>
        </p:nvCxnSpPr>
        <p:spPr>
          <a:xfrm rot="5400000">
            <a:off x="5965867" y="3201431"/>
            <a:ext cx="502367" cy="26951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9" idx="2"/>
            <a:endCxn id="58" idx="1"/>
          </p:cNvCxnSpPr>
          <p:nvPr/>
        </p:nvCxnSpPr>
        <p:spPr>
          <a:xfrm rot="16200000" flipH="1">
            <a:off x="2341123" y="3667995"/>
            <a:ext cx="512006" cy="17524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5566817" y="2881604"/>
            <a:ext cx="1728106" cy="2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nf_ct_iterate_cleanup</a:t>
            </a:r>
            <a:r>
              <a:rPr lang="en-US" sz="1200"/>
              <a:t>()</a:t>
            </a:r>
          </a:p>
        </p:txBody>
      </p:sp>
      <p:cxnSp>
        <p:nvCxnSpPr>
          <p:cNvPr id="39" name="Elbow Connector 38"/>
          <p:cNvCxnSpPr>
            <a:stCxn id="110" idx="2"/>
            <a:endCxn id="93" idx="3"/>
          </p:cNvCxnSpPr>
          <p:nvPr/>
        </p:nvCxnSpPr>
        <p:spPr>
          <a:xfrm rot="5400000">
            <a:off x="5926149" y="2960310"/>
            <a:ext cx="347998" cy="661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80580" y="2872459"/>
            <a:ext cx="1436297" cy="24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death_by_timeout</a:t>
            </a:r>
            <a:r>
              <a:rPr lang="en-US" sz="1200" smtClean="0"/>
              <a:t>()</a:t>
            </a:r>
            <a:endParaRPr lang="en-US" sz="1200"/>
          </a:p>
        </p:txBody>
      </p:sp>
      <p:cxnSp>
        <p:nvCxnSpPr>
          <p:cNvPr id="8" name="Elbow Connector 7"/>
          <p:cNvCxnSpPr>
            <a:stCxn id="93" idx="2"/>
            <a:endCxn id="69" idx="0"/>
          </p:cNvCxnSpPr>
          <p:nvPr/>
        </p:nvCxnSpPr>
        <p:spPr>
          <a:xfrm rot="5400000">
            <a:off x="2734027" y="2579844"/>
            <a:ext cx="459819" cy="2486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0" idx="2"/>
            <a:endCxn id="69" idx="1"/>
          </p:cNvCxnSpPr>
          <p:nvPr/>
        </p:nvCxnSpPr>
        <p:spPr>
          <a:xfrm rot="16200000" flipH="1">
            <a:off x="550970" y="3567394"/>
            <a:ext cx="1050854" cy="155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90635" y="1770784"/>
            <a:ext cx="1436297" cy="24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__</a:t>
            </a:r>
            <a:r>
              <a:rPr lang="en-US" sz="1200" err="1"/>
              <a:t>nf_ct_kill_acct</a:t>
            </a:r>
            <a:r>
              <a:rPr lang="en-US" sz="1200"/>
              <a:t>()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307072" y="2268154"/>
            <a:ext cx="1803424" cy="255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del_timer</a:t>
            </a:r>
            <a:r>
              <a:rPr lang="en-US" sz="1200"/>
              <a:t>(&amp;</a:t>
            </a:r>
            <a:r>
              <a:rPr lang="en-US" sz="1200" err="1"/>
              <a:t>ct</a:t>
            </a:r>
            <a:r>
              <a:rPr lang="en-US" sz="1200"/>
              <a:t>-&gt;timeout)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807" y="2262456"/>
            <a:ext cx="1238103" cy="2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Ct timer expired</a:t>
            </a:r>
            <a:endParaRPr lang="en-US" sz="12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4494" y="2552502"/>
            <a:ext cx="0" cy="35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62547" y="2524005"/>
            <a:ext cx="0" cy="35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1" idx="2"/>
            <a:endCxn id="42" idx="0"/>
          </p:cNvCxnSpPr>
          <p:nvPr/>
        </p:nvCxnSpPr>
        <p:spPr>
          <a:xfrm>
            <a:off x="2208784" y="2017961"/>
            <a:ext cx="0" cy="25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93484" y="1289596"/>
            <a:ext cx="1436297" cy="24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nf_ct_kill_acct</a:t>
            </a:r>
            <a:r>
              <a:rPr lang="en-US" sz="1200"/>
              <a:t>()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415445" y="1289596"/>
            <a:ext cx="1436297" cy="24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nf_ct_kill</a:t>
            </a:r>
            <a:r>
              <a:rPr lang="en-US" sz="1200" smtClean="0"/>
              <a:t>()</a:t>
            </a:r>
            <a:endParaRPr lang="en-US" sz="120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810396" y="1536773"/>
            <a:ext cx="0" cy="2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05542" y="1536773"/>
            <a:ext cx="0" cy="2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36681" y="704704"/>
            <a:ext cx="1436297" cy="24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nf_nat_ipv4_fn()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307072" y="951881"/>
            <a:ext cx="0" cy="33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4433" y="982259"/>
            <a:ext cx="1549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o</a:t>
            </a:r>
            <a:r>
              <a:rPr lang="en-US" sz="1200" smtClean="0"/>
              <a:t>ut interface changed</a:t>
            </a:r>
            <a:endParaRPr lang="en-US" sz="1200"/>
          </a:p>
        </p:txBody>
      </p:sp>
      <p:sp>
        <p:nvSpPr>
          <p:cNvPr id="64" name="Rectangle 63"/>
          <p:cNvSpPr/>
          <p:nvPr/>
        </p:nvSpPr>
        <p:spPr>
          <a:xfrm>
            <a:off x="136680" y="410453"/>
            <a:ext cx="1436297" cy="24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nf_nat_ipv6_fn</a:t>
            </a:r>
            <a:r>
              <a:rPr lang="en-US" sz="1200"/>
              <a:t>()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645342" y="534545"/>
            <a:ext cx="983559" cy="28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t</a:t>
            </a:r>
            <a:r>
              <a:rPr lang="en-US" sz="1200" err="1" smtClean="0"/>
              <a:t>cp_packet</a:t>
            </a:r>
            <a:r>
              <a:rPr lang="en-US" sz="1200" smtClean="0"/>
              <a:t>()</a:t>
            </a:r>
            <a:endParaRPr lang="en-US" sz="120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963883" y="846198"/>
            <a:ext cx="0" cy="44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930810" y="812656"/>
            <a:ext cx="949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Reset when</a:t>
            </a:r>
          </a:p>
          <a:p>
            <a:r>
              <a:rPr lang="en-US" sz="1200" smtClean="0"/>
              <a:t>No reply </a:t>
            </a:r>
            <a:r>
              <a:rPr lang="en-US" sz="1200" err="1" smtClean="0"/>
              <a:t>pkt</a:t>
            </a:r>
            <a:endParaRPr lang="en-US" sz="1200"/>
          </a:p>
        </p:txBody>
      </p:sp>
      <p:sp>
        <p:nvSpPr>
          <p:cNvPr id="72" name="Rectangle 71"/>
          <p:cNvSpPr/>
          <p:nvPr/>
        </p:nvSpPr>
        <p:spPr>
          <a:xfrm>
            <a:off x="2880494" y="534546"/>
            <a:ext cx="1795921" cy="26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nf_ct_release_dying_list</a:t>
            </a:r>
            <a:r>
              <a:rPr lang="en-US" sz="1200"/>
              <a:t>()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444834" y="812656"/>
            <a:ext cx="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644489" y="92911"/>
            <a:ext cx="2273399" cy="26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nf_conntrack_cleanup_net_list</a:t>
            </a:r>
            <a:r>
              <a:rPr lang="en-US" sz="1200"/>
              <a:t>()</a:t>
            </a:r>
          </a:p>
        </p:txBody>
      </p:sp>
      <p:cxnSp>
        <p:nvCxnSpPr>
          <p:cNvPr id="49" name="Straight Arrow Connector 48"/>
          <p:cNvCxnSpPr>
            <a:stCxn id="73" idx="2"/>
            <a:endCxn id="72" idx="0"/>
          </p:cNvCxnSpPr>
          <p:nvPr/>
        </p:nvCxnSpPr>
        <p:spPr>
          <a:xfrm flipH="1">
            <a:off x="3778455" y="355747"/>
            <a:ext cx="2734" cy="17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75310" y="2526555"/>
            <a:ext cx="1586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Deleted timer is active</a:t>
            </a:r>
            <a:endParaRPr lang="en-US" sz="1200"/>
          </a:p>
        </p:txBody>
      </p:sp>
      <p:sp>
        <p:nvSpPr>
          <p:cNvPr id="75" name="Rectangle 74"/>
          <p:cNvSpPr/>
          <p:nvPr/>
        </p:nvSpPr>
        <p:spPr>
          <a:xfrm>
            <a:off x="4085427" y="1651418"/>
            <a:ext cx="1532300" cy="24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m</a:t>
            </a:r>
            <a:r>
              <a:rPr lang="en-US" sz="1200" err="1" smtClean="0"/>
              <a:t>asq_device_event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85" name="Rectangle 84"/>
          <p:cNvSpPr/>
          <p:nvPr/>
        </p:nvSpPr>
        <p:spPr>
          <a:xfrm>
            <a:off x="3245526" y="2207546"/>
            <a:ext cx="1212431" cy="37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Connection track table is full</a:t>
            </a:r>
            <a:endParaRPr lang="en-US" sz="1200"/>
          </a:p>
        </p:txBody>
      </p:sp>
      <p:cxnSp>
        <p:nvCxnSpPr>
          <p:cNvPr id="86" name="Straight Arrow Connector 85"/>
          <p:cNvCxnSpPr>
            <a:stCxn id="85" idx="2"/>
          </p:cNvCxnSpPr>
          <p:nvPr/>
        </p:nvCxnSpPr>
        <p:spPr>
          <a:xfrm flipH="1">
            <a:off x="3851741" y="2578368"/>
            <a:ext cx="1" cy="32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68" idx="2"/>
            <a:endCxn id="58" idx="3"/>
          </p:cNvCxnSpPr>
          <p:nvPr/>
        </p:nvCxnSpPr>
        <p:spPr>
          <a:xfrm rot="5400000">
            <a:off x="5002617" y="4166790"/>
            <a:ext cx="500258" cy="766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644489" y="3337105"/>
            <a:ext cx="3124936" cy="255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del_timer</a:t>
            </a:r>
            <a:r>
              <a:rPr lang="en-US" sz="1200"/>
              <a:t>(&amp;</a:t>
            </a:r>
            <a:r>
              <a:rPr lang="en-US" sz="1200" err="1"/>
              <a:t>ct</a:t>
            </a:r>
            <a:r>
              <a:rPr lang="en-US" sz="1200"/>
              <a:t>-&gt;timeout)</a:t>
            </a:r>
          </a:p>
        </p:txBody>
      </p:sp>
      <p:cxnSp>
        <p:nvCxnSpPr>
          <p:cNvPr id="95" name="Straight Arrow Connector 94"/>
          <p:cNvCxnSpPr>
            <a:stCxn id="70" idx="2"/>
          </p:cNvCxnSpPr>
          <p:nvPr/>
        </p:nvCxnSpPr>
        <p:spPr>
          <a:xfrm flipH="1">
            <a:off x="3851741" y="3120292"/>
            <a:ext cx="3880" cy="22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52061" y="3564703"/>
            <a:ext cx="1586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Deleted timer is active</a:t>
            </a:r>
            <a:endParaRPr lang="en-US" sz="1200"/>
          </a:p>
        </p:txBody>
      </p:sp>
      <p:sp>
        <p:nvSpPr>
          <p:cNvPr id="103" name="Rectangle 102"/>
          <p:cNvSpPr/>
          <p:nvPr/>
        </p:nvSpPr>
        <p:spPr>
          <a:xfrm>
            <a:off x="5973388" y="711663"/>
            <a:ext cx="2345327" cy="28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nf_ct_l3proto_pernet_unregister()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228522" y="1113386"/>
            <a:ext cx="1246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Device link down</a:t>
            </a:r>
            <a:endParaRPr lang="en-US" sz="1200"/>
          </a:p>
        </p:txBody>
      </p:sp>
      <p:cxnSp>
        <p:nvCxnSpPr>
          <p:cNvPr id="105" name="Straight Arrow Connector 104"/>
          <p:cNvCxnSpPr>
            <a:stCxn id="102" idx="2"/>
            <a:endCxn id="75" idx="0"/>
          </p:cNvCxnSpPr>
          <p:nvPr/>
        </p:nvCxnSpPr>
        <p:spPr>
          <a:xfrm>
            <a:off x="4851577" y="1390385"/>
            <a:ext cx="0" cy="26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75" idx="2"/>
            <a:endCxn id="110" idx="1"/>
          </p:cNvCxnSpPr>
          <p:nvPr/>
        </p:nvCxnSpPr>
        <p:spPr>
          <a:xfrm rot="16200000" flipH="1">
            <a:off x="4658835" y="2091337"/>
            <a:ext cx="1100724" cy="7152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082546" y="2223770"/>
            <a:ext cx="2009992" cy="28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nf_conntrack_flush_report</a:t>
            </a:r>
            <a:r>
              <a:rPr lang="en-US" sz="1200"/>
              <a:t>()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597892" y="1617373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Flush by </a:t>
            </a:r>
            <a:r>
              <a:rPr lang="en-US" sz="1200" err="1" smtClean="0"/>
              <a:t>netlink</a:t>
            </a:r>
            <a:endParaRPr lang="en-US" sz="120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6421582" y="2508574"/>
            <a:ext cx="0" cy="39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229493" y="1894372"/>
            <a:ext cx="0" cy="32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757184" y="1614255"/>
            <a:ext cx="1067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Flush by /</a:t>
            </a:r>
            <a:r>
              <a:rPr lang="en-US" sz="1200" err="1" smtClean="0"/>
              <a:t>proc</a:t>
            </a:r>
            <a:endParaRPr lang="en-US" sz="1200"/>
          </a:p>
        </p:txBody>
      </p:sp>
      <p:cxnSp>
        <p:nvCxnSpPr>
          <p:cNvPr id="122" name="Straight Arrow Connector 121"/>
          <p:cNvCxnSpPr>
            <a:stCxn id="120" idx="2"/>
          </p:cNvCxnSpPr>
          <p:nvPr/>
        </p:nvCxnSpPr>
        <p:spPr>
          <a:xfrm>
            <a:off x="7291112" y="1891254"/>
            <a:ext cx="0" cy="98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73" idx="3"/>
          </p:cNvCxnSpPr>
          <p:nvPr/>
        </p:nvCxnSpPr>
        <p:spPr>
          <a:xfrm>
            <a:off x="4917888" y="224329"/>
            <a:ext cx="851537" cy="26561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973388" y="1059980"/>
            <a:ext cx="2345327" cy="28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nf_ct_l4proto_pernet_unregister</a:t>
            </a:r>
            <a:r>
              <a:rPr lang="en-US" sz="1200"/>
              <a:t>()</a:t>
            </a:r>
          </a:p>
        </p:txBody>
      </p:sp>
      <p:cxnSp>
        <p:nvCxnSpPr>
          <p:cNvPr id="127" name="Elbow Connector 126"/>
          <p:cNvCxnSpPr>
            <a:endCxn id="110" idx="3"/>
          </p:cNvCxnSpPr>
          <p:nvPr/>
        </p:nvCxnSpPr>
        <p:spPr>
          <a:xfrm rot="5400000">
            <a:off x="6819644" y="1883576"/>
            <a:ext cx="1591022" cy="640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8245193" y="1649972"/>
            <a:ext cx="1282930" cy="28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nf_nat_net_exit</a:t>
            </a:r>
            <a:r>
              <a:rPr lang="en-US" sz="1200"/>
              <a:t>()</a:t>
            </a:r>
          </a:p>
        </p:txBody>
      </p:sp>
      <p:cxnSp>
        <p:nvCxnSpPr>
          <p:cNvPr id="131" name="Elbow Connector 130"/>
          <p:cNvCxnSpPr>
            <a:endCxn id="110" idx="3"/>
          </p:cNvCxnSpPr>
          <p:nvPr/>
        </p:nvCxnSpPr>
        <p:spPr>
          <a:xfrm rot="10800000" flipV="1">
            <a:off x="7294923" y="1943921"/>
            <a:ext cx="1061618" cy="1055398"/>
          </a:xfrm>
          <a:prstGeom prst="bentConnector3">
            <a:avLst>
              <a:gd name="adj1" fmla="val 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43353" y="2047010"/>
            <a:ext cx="65462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5103671" y="2047010"/>
            <a:ext cx="65462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6263989" y="2047010"/>
            <a:ext cx="65462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C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424307" y="2047010"/>
            <a:ext cx="65462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824108" y="2161310"/>
            <a:ext cx="505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597979" y="2358738"/>
            <a:ext cx="505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758299" y="2161310"/>
            <a:ext cx="505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5758298" y="2358738"/>
            <a:ext cx="505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918617" y="2161310"/>
            <a:ext cx="505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918616" y="2358738"/>
            <a:ext cx="505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87690" y="1579418"/>
            <a:ext cx="0" cy="374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657112" y="1579418"/>
            <a:ext cx="0" cy="374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62223" y="1338790"/>
            <a:ext cx="589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Core 0</a:t>
            </a:r>
            <a:endParaRPr lang="en-US" sz="1200"/>
          </a:p>
        </p:txBody>
      </p:sp>
      <p:sp>
        <p:nvSpPr>
          <p:cNvPr id="98" name="TextBox 97"/>
          <p:cNvSpPr txBox="1"/>
          <p:nvPr/>
        </p:nvSpPr>
        <p:spPr>
          <a:xfrm>
            <a:off x="5092801" y="1343984"/>
            <a:ext cx="589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Core 1</a:t>
            </a:r>
            <a:endParaRPr 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3096497" y="595614"/>
            <a:ext cx="40455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Both core 0 and core 1 want to find out </a:t>
            </a:r>
            <a:r>
              <a:rPr lang="en-US" smtClean="0">
                <a:solidFill>
                  <a:srgbClr val="FF0000"/>
                </a:solidFill>
              </a:rPr>
              <a:t>C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3941624" y="3454524"/>
            <a:ext cx="65462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5101942" y="3454524"/>
            <a:ext cx="65462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6262260" y="3454524"/>
            <a:ext cx="65462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7422578" y="3454524"/>
            <a:ext cx="65462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822379" y="3568824"/>
            <a:ext cx="505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596250" y="3766252"/>
            <a:ext cx="505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756570" y="3568824"/>
            <a:ext cx="505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5756569" y="3766252"/>
            <a:ext cx="505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916888" y="3568824"/>
            <a:ext cx="505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916887" y="3766252"/>
            <a:ext cx="505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6589573" y="3023303"/>
            <a:ext cx="0" cy="374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265476" y="2986932"/>
            <a:ext cx="0" cy="374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970587" y="2746304"/>
            <a:ext cx="589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Core 0</a:t>
            </a:r>
            <a:endParaRPr lang="en-US" sz="1200"/>
          </a:p>
        </p:txBody>
      </p:sp>
      <p:sp>
        <p:nvSpPr>
          <p:cNvPr id="123" name="TextBox 122"/>
          <p:cNvSpPr txBox="1"/>
          <p:nvPr/>
        </p:nvSpPr>
        <p:spPr>
          <a:xfrm>
            <a:off x="6321950" y="2753275"/>
            <a:ext cx="589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Core 1</a:t>
            </a:r>
            <a:endParaRPr lang="en-US" sz="1200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4591054" y="2157845"/>
            <a:ext cx="505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591054" y="3565365"/>
            <a:ext cx="505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84405" y="2090944"/>
            <a:ext cx="104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At time 1</a:t>
            </a:r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684405" y="3498458"/>
            <a:ext cx="104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At time 2</a:t>
            </a:r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727364" y="2746304"/>
            <a:ext cx="9351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4611" y="2201230"/>
            <a:ext cx="1527464" cy="48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 key(10b)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782291" y="2421081"/>
            <a:ext cx="2493819" cy="27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Speed(5b)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08924" y="2202873"/>
            <a:ext cx="1527464" cy="48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Duplex(1b)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70865" y="2202873"/>
            <a:ext cx="405245" cy="218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1M</a:t>
            </a:r>
            <a:endParaRPr lang="en-US" sz="1200"/>
          </a:p>
        </p:txBody>
      </p:sp>
      <p:sp>
        <p:nvSpPr>
          <p:cNvPr id="41" name="Rectangle 40"/>
          <p:cNvSpPr/>
          <p:nvPr/>
        </p:nvSpPr>
        <p:spPr>
          <a:xfrm>
            <a:off x="5372100" y="2202872"/>
            <a:ext cx="477983" cy="21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10M</a:t>
            </a:r>
            <a:endParaRPr lang="en-US" sz="1200"/>
          </a:p>
        </p:txBody>
      </p:sp>
      <p:sp>
        <p:nvSpPr>
          <p:cNvPr id="42" name="Rectangle 41"/>
          <p:cNvSpPr/>
          <p:nvPr/>
        </p:nvSpPr>
        <p:spPr>
          <a:xfrm>
            <a:off x="4748647" y="2202872"/>
            <a:ext cx="602672" cy="21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100M</a:t>
            </a:r>
            <a:endParaRPr lang="en-US" sz="1200"/>
          </a:p>
        </p:txBody>
      </p:sp>
      <p:sp>
        <p:nvSpPr>
          <p:cNvPr id="43" name="Rectangle 42"/>
          <p:cNvSpPr/>
          <p:nvPr/>
        </p:nvSpPr>
        <p:spPr>
          <a:xfrm>
            <a:off x="4301836" y="2202872"/>
            <a:ext cx="426027" cy="21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1G</a:t>
            </a:r>
            <a:endParaRPr lang="en-US" sz="1200"/>
          </a:p>
        </p:txBody>
      </p:sp>
      <p:sp>
        <p:nvSpPr>
          <p:cNvPr id="44" name="Rectangle 43"/>
          <p:cNvSpPr/>
          <p:nvPr/>
        </p:nvSpPr>
        <p:spPr>
          <a:xfrm>
            <a:off x="3782291" y="2202872"/>
            <a:ext cx="493569" cy="21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10G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7079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103899"/>
            <a:ext cx="3932526" cy="20258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170" y="4619451"/>
            <a:ext cx="3511262" cy="2159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98" y="3196145"/>
            <a:ext cx="4480625" cy="192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171" y="1565978"/>
            <a:ext cx="3315660" cy="20258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0168" y="333140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/>
              <a:t>A</a:t>
            </a:r>
            <a:endParaRPr lang="en-US" sz="4000"/>
          </a:p>
        </p:txBody>
      </p:sp>
      <p:cxnSp>
        <p:nvCxnSpPr>
          <p:cNvPr id="10" name="Straight Connector 9"/>
          <p:cNvCxnSpPr/>
          <p:nvPr/>
        </p:nvCxnSpPr>
        <p:spPr>
          <a:xfrm>
            <a:off x="2005650" y="0"/>
            <a:ext cx="0" cy="68580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56820" y="3331401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B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05650" y="405237"/>
            <a:ext cx="8369782" cy="136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375432" y="0"/>
            <a:ext cx="0" cy="68580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514164" y="765858"/>
            <a:ext cx="322118" cy="322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005650" y="1995058"/>
            <a:ext cx="8369782" cy="9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507511" y="2102008"/>
            <a:ext cx="322118" cy="322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31726" y="3331401"/>
            <a:ext cx="8343706" cy="114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514164" y="3563148"/>
            <a:ext cx="322118" cy="322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031726" y="4931181"/>
            <a:ext cx="8343706" cy="126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529015" y="5117552"/>
            <a:ext cx="322118" cy="322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165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145" y="2815938"/>
            <a:ext cx="2067791" cy="87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S17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82883" y="2815939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63882" y="2815939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7529" y="3439395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50821" y="3439395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04112" y="3439395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7403" y="3439395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4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10695" y="3439395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48145" y="1589809"/>
            <a:ext cx="2067791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Linux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5347" y="2085107"/>
            <a:ext cx="592280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70808" y="2085107"/>
            <a:ext cx="523010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eth0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688522" y="2337954"/>
            <a:ext cx="0" cy="477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2079915" y="2344880"/>
            <a:ext cx="4" cy="47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89762" y="2489507"/>
            <a:ext cx="1428751" cy="174879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en-US" sz="1200" smtClean="0">
                <a:solidFill>
                  <a:schemeClr val="tx1"/>
                </a:solidFill>
              </a:rPr>
              <a:t>tatic trunk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8144" y="4287137"/>
            <a:ext cx="2067791" cy="87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switch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94064" y="4298381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47356" y="4298381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00647" y="4298381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53938" y="4298381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07230" y="4298381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097973" y="3688773"/>
            <a:ext cx="0" cy="59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458193" y="3685308"/>
            <a:ext cx="0" cy="59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811486" y="3685308"/>
            <a:ext cx="0" cy="59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171706" y="3681843"/>
            <a:ext cx="0" cy="59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511144" y="3688769"/>
            <a:ext cx="0" cy="59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89707" y="3900130"/>
            <a:ext cx="2026228" cy="162717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lacp</a:t>
            </a:r>
            <a:r>
              <a:rPr lang="en-US" sz="1200" smtClean="0">
                <a:solidFill>
                  <a:schemeClr val="tx1"/>
                </a:solidFill>
              </a:rPr>
              <a:t> trunk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07727" y="2815934"/>
            <a:ext cx="2067791" cy="87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S17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42465" y="2815935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23464" y="2815935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657111" y="3439391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010403" y="3439391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363694" y="3439391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716985" y="3439391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4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070277" y="3439391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407727" y="1589805"/>
            <a:ext cx="2067791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Linux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864929" y="2085103"/>
            <a:ext cx="592280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30390" y="2085103"/>
            <a:ext cx="523010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eth0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7348104" y="2337950"/>
            <a:ext cx="0" cy="477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7739497" y="2344876"/>
            <a:ext cx="4" cy="47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849344" y="2489503"/>
            <a:ext cx="1428751" cy="174879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en-US" sz="1200" smtClean="0">
                <a:solidFill>
                  <a:schemeClr val="tx1"/>
                </a:solidFill>
              </a:rPr>
              <a:t>tatic trunk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07727" y="4287133"/>
            <a:ext cx="862454" cy="87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</a:t>
            </a:r>
            <a:r>
              <a:rPr lang="en-US" sz="1600" smtClean="0">
                <a:solidFill>
                  <a:schemeClr val="tx1"/>
                </a:solidFill>
              </a:rPr>
              <a:t>witch 1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64030" y="4298377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017322" y="4298377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6757555" y="3688769"/>
            <a:ext cx="0" cy="59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117775" y="3685304"/>
            <a:ext cx="0" cy="59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471068" y="3685304"/>
            <a:ext cx="0" cy="59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831288" y="3681839"/>
            <a:ext cx="0" cy="59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170726" y="3688765"/>
            <a:ext cx="0" cy="59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449289" y="3816998"/>
            <a:ext cx="898815" cy="37576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lacp</a:t>
            </a:r>
            <a:r>
              <a:rPr lang="en-US" sz="1200" smtClean="0">
                <a:solidFill>
                  <a:schemeClr val="tx1"/>
                </a:solidFill>
              </a:rPr>
              <a:t> trunk 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332513" y="4287133"/>
            <a:ext cx="1143004" cy="87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</a:t>
            </a:r>
            <a:r>
              <a:rPr lang="en-US" sz="1600" smtClean="0">
                <a:solidFill>
                  <a:schemeClr val="tx1"/>
                </a:solidFill>
              </a:rPr>
              <a:t>witch 2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387923" y="4298377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41215" y="4298377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94506" y="4298377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7382745" y="3816997"/>
            <a:ext cx="961155" cy="37576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lacp</a:t>
            </a:r>
            <a:r>
              <a:rPr lang="en-US" sz="1200" smtClean="0">
                <a:solidFill>
                  <a:schemeClr val="tx1"/>
                </a:solidFill>
              </a:rPr>
              <a:t> trunk 2</a:t>
            </a:r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082636" y="836930"/>
            <a:ext cx="6029325" cy="4162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235036" y="1363663"/>
            <a:ext cx="4248150" cy="333375"/>
          </a:xfrm>
          <a:prstGeom prst="rect">
            <a:avLst/>
          </a:prstGeom>
          <a:gradFill rotWithShape="1"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RSTP Daemon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3244561" y="619125"/>
            <a:ext cx="4210050" cy="333375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Br-lan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ed Rectangle 13"/>
          <p:cNvSpPr>
            <a:spLocks noChangeArrowheads="1"/>
          </p:cNvSpPr>
          <p:nvPr/>
        </p:nvSpPr>
        <p:spPr bwMode="auto">
          <a:xfrm>
            <a:off x="3215986" y="987425"/>
            <a:ext cx="552450" cy="3429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25400">
            <a:solidFill>
              <a:srgbClr val="974706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eth3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14"/>
          <p:cNvSpPr>
            <a:spLocks noChangeArrowheads="1"/>
          </p:cNvSpPr>
          <p:nvPr/>
        </p:nvSpPr>
        <p:spPr bwMode="auto">
          <a:xfrm>
            <a:off x="3787486" y="987425"/>
            <a:ext cx="552450" cy="3429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25400">
            <a:solidFill>
              <a:srgbClr val="974706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eth2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15"/>
          <p:cNvSpPr>
            <a:spLocks noChangeArrowheads="1"/>
          </p:cNvSpPr>
          <p:nvPr/>
        </p:nvSpPr>
        <p:spPr bwMode="auto">
          <a:xfrm>
            <a:off x="4349461" y="987425"/>
            <a:ext cx="628650" cy="3429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243F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eth1.1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ounded Rectangle 17"/>
          <p:cNvSpPr>
            <a:spLocks noChangeArrowheads="1"/>
          </p:cNvSpPr>
          <p:nvPr/>
        </p:nvSpPr>
        <p:spPr bwMode="auto">
          <a:xfrm>
            <a:off x="5006686" y="987425"/>
            <a:ext cx="628650" cy="3429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243F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eth1.2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18"/>
          <p:cNvSpPr>
            <a:spLocks noChangeArrowheads="1"/>
          </p:cNvSpPr>
          <p:nvPr/>
        </p:nvSpPr>
        <p:spPr bwMode="auto">
          <a:xfrm>
            <a:off x="5654386" y="987425"/>
            <a:ext cx="628650" cy="3429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243F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eth1.3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9"/>
          <p:cNvSpPr>
            <a:spLocks noChangeArrowheads="1"/>
          </p:cNvSpPr>
          <p:nvPr/>
        </p:nvSpPr>
        <p:spPr bwMode="auto">
          <a:xfrm>
            <a:off x="6302086" y="987425"/>
            <a:ext cx="628650" cy="3429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243F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eth1.4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20"/>
          <p:cNvSpPr>
            <a:spLocks noChangeArrowheads="1"/>
          </p:cNvSpPr>
          <p:nvPr/>
        </p:nvSpPr>
        <p:spPr bwMode="auto">
          <a:xfrm>
            <a:off x="6959311" y="987425"/>
            <a:ext cx="514350" cy="342900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400">
            <a:solidFill>
              <a:srgbClr val="3F315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eth0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21"/>
          <p:cNvSpPr>
            <a:spLocks noChangeArrowheads="1"/>
          </p:cNvSpPr>
          <p:nvPr/>
        </p:nvSpPr>
        <p:spPr bwMode="auto">
          <a:xfrm>
            <a:off x="4520911" y="79375"/>
            <a:ext cx="1457325" cy="466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101051" y="2903855"/>
            <a:ext cx="6010275" cy="0"/>
          </a:xfrm>
          <a:prstGeom prst="straightConnector1">
            <a:avLst/>
          </a:prstGeom>
          <a:ln w="2857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/>
          <p:cNvSpPr>
            <a:spLocks noChangeArrowheads="1"/>
          </p:cNvSpPr>
          <p:nvPr/>
        </p:nvSpPr>
        <p:spPr bwMode="auto">
          <a:xfrm>
            <a:off x="2006311" y="1768475"/>
            <a:ext cx="1457325" cy="466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User space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24"/>
          <p:cNvSpPr>
            <a:spLocks noChangeArrowheads="1"/>
          </p:cNvSpPr>
          <p:nvPr/>
        </p:nvSpPr>
        <p:spPr bwMode="auto">
          <a:xfrm>
            <a:off x="2072986" y="2265363"/>
            <a:ext cx="1457325" cy="466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Kernel space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3311236" y="2797175"/>
            <a:ext cx="4210050" cy="333375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Br-lan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44711" y="4198620"/>
            <a:ext cx="0" cy="1457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35261" y="4198620"/>
            <a:ext cx="0" cy="1457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6"/>
          <p:cNvSpPr>
            <a:spLocks noChangeArrowheads="1"/>
          </p:cNvSpPr>
          <p:nvPr/>
        </p:nvSpPr>
        <p:spPr bwMode="auto">
          <a:xfrm>
            <a:off x="3282661" y="3165475"/>
            <a:ext cx="552450" cy="3429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25400">
            <a:solidFill>
              <a:srgbClr val="974706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eth3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721061" y="4189095"/>
            <a:ext cx="1009650" cy="2314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397336" y="4199255"/>
            <a:ext cx="352425" cy="2324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749761" y="4198620"/>
            <a:ext cx="276225" cy="2314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759286" y="4208145"/>
            <a:ext cx="904875" cy="23336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59286" y="4218305"/>
            <a:ext cx="1533525" cy="2305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7"/>
          <p:cNvSpPr>
            <a:spLocks noChangeArrowheads="1"/>
          </p:cNvSpPr>
          <p:nvPr/>
        </p:nvSpPr>
        <p:spPr bwMode="auto">
          <a:xfrm>
            <a:off x="3854161" y="3165475"/>
            <a:ext cx="552450" cy="3429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25400">
            <a:solidFill>
              <a:srgbClr val="974706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eth2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ounded Rectangle 28"/>
          <p:cNvSpPr>
            <a:spLocks noChangeArrowheads="1"/>
          </p:cNvSpPr>
          <p:nvPr/>
        </p:nvSpPr>
        <p:spPr bwMode="auto">
          <a:xfrm>
            <a:off x="7025986" y="3163888"/>
            <a:ext cx="514350" cy="342900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400">
            <a:solidFill>
              <a:srgbClr val="3F315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eth0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ounded Rectangle 29"/>
          <p:cNvSpPr>
            <a:spLocks noChangeArrowheads="1"/>
          </p:cNvSpPr>
          <p:nvPr/>
        </p:nvSpPr>
        <p:spPr bwMode="auto">
          <a:xfrm>
            <a:off x="4435186" y="3165475"/>
            <a:ext cx="2571750" cy="3429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243F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eth1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ounded Rectangle 30"/>
          <p:cNvSpPr>
            <a:spLocks noChangeArrowheads="1"/>
          </p:cNvSpPr>
          <p:nvPr/>
        </p:nvSpPr>
        <p:spPr bwMode="auto">
          <a:xfrm>
            <a:off x="3339811" y="3932238"/>
            <a:ext cx="4219575" cy="37147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NSS driver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ounded Rectangle 31"/>
          <p:cNvSpPr>
            <a:spLocks noChangeArrowheads="1"/>
          </p:cNvSpPr>
          <p:nvPr/>
        </p:nvSpPr>
        <p:spPr bwMode="auto">
          <a:xfrm>
            <a:off x="3349336" y="4343400"/>
            <a:ext cx="4219575" cy="3714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NSS firmware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ounded Rectangle 32"/>
          <p:cNvSpPr>
            <a:spLocks noChangeArrowheads="1"/>
          </p:cNvSpPr>
          <p:nvPr/>
        </p:nvSpPr>
        <p:spPr bwMode="auto">
          <a:xfrm>
            <a:off x="3235036" y="4995863"/>
            <a:ext cx="647700" cy="3429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25400">
            <a:solidFill>
              <a:srgbClr val="974706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gmac3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4435186" y="5522913"/>
            <a:ext cx="3181350" cy="333375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Switch S17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ounded Rectangle 34"/>
          <p:cNvSpPr>
            <a:spLocks noChangeArrowheads="1"/>
          </p:cNvSpPr>
          <p:nvPr/>
        </p:nvSpPr>
        <p:spPr bwMode="auto">
          <a:xfrm>
            <a:off x="4444711" y="5876925"/>
            <a:ext cx="638175" cy="3429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243F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35"/>
          <p:cNvSpPr>
            <a:spLocks noChangeArrowheads="1"/>
          </p:cNvSpPr>
          <p:nvPr/>
        </p:nvSpPr>
        <p:spPr bwMode="auto">
          <a:xfrm>
            <a:off x="5101936" y="5878513"/>
            <a:ext cx="628650" cy="3429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243F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ounded Rectangle 36"/>
          <p:cNvSpPr>
            <a:spLocks noChangeArrowheads="1"/>
          </p:cNvSpPr>
          <p:nvPr/>
        </p:nvSpPr>
        <p:spPr bwMode="auto">
          <a:xfrm>
            <a:off x="5749636" y="5878513"/>
            <a:ext cx="628650" cy="3429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243F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ounded Rectangle 37"/>
          <p:cNvSpPr>
            <a:spLocks noChangeArrowheads="1"/>
          </p:cNvSpPr>
          <p:nvPr/>
        </p:nvSpPr>
        <p:spPr bwMode="auto">
          <a:xfrm>
            <a:off x="6397336" y="5878513"/>
            <a:ext cx="628650" cy="3429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243F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997161" y="2046605"/>
            <a:ext cx="0" cy="177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416136" y="2026920"/>
            <a:ext cx="0" cy="1781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8"/>
          <p:cNvSpPr>
            <a:spLocks noChangeArrowheads="1"/>
          </p:cNvSpPr>
          <p:nvPr/>
        </p:nvSpPr>
        <p:spPr bwMode="auto">
          <a:xfrm>
            <a:off x="7054561" y="5876925"/>
            <a:ext cx="581025" cy="342900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400">
            <a:solidFill>
              <a:srgbClr val="3F315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587076" y="2008505"/>
            <a:ext cx="1133475" cy="18097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92561" y="2017395"/>
            <a:ext cx="438150" cy="1800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730711" y="2008505"/>
            <a:ext cx="152400" cy="18097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768811" y="2017395"/>
            <a:ext cx="790575" cy="1800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778336" y="2008505"/>
            <a:ext cx="1381125" cy="18097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39"/>
          <p:cNvSpPr>
            <a:spLocks noChangeArrowheads="1"/>
          </p:cNvSpPr>
          <p:nvPr/>
        </p:nvSpPr>
        <p:spPr bwMode="auto">
          <a:xfrm>
            <a:off x="3901786" y="5005388"/>
            <a:ext cx="647700" cy="3429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25400">
            <a:solidFill>
              <a:srgbClr val="974706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gmac2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368386" y="5990820"/>
            <a:ext cx="5143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6"/>
          <p:cNvSpPr>
            <a:spLocks noChangeArrowheads="1"/>
          </p:cNvSpPr>
          <p:nvPr/>
        </p:nvSpPr>
        <p:spPr bwMode="auto">
          <a:xfrm>
            <a:off x="2415886" y="5829300"/>
            <a:ext cx="1009650" cy="3524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STP BPDU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5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438516" y="319130"/>
            <a:ext cx="7235420" cy="4130548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028211" y="1650682"/>
            <a:ext cx="4248150" cy="333375"/>
          </a:xfrm>
          <a:prstGeom prst="rect">
            <a:avLst/>
          </a:prstGeom>
          <a:gradFill rotWithShape="1"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LACP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Daemon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4037736" y="906144"/>
            <a:ext cx="1491941" cy="333375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aggregator1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ed Rectangle 13"/>
          <p:cNvSpPr>
            <a:spLocks noChangeArrowheads="1"/>
          </p:cNvSpPr>
          <p:nvPr/>
        </p:nvSpPr>
        <p:spPr bwMode="auto">
          <a:xfrm>
            <a:off x="4039700" y="1275310"/>
            <a:ext cx="621809" cy="3429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25400">
            <a:solidFill>
              <a:srgbClr val="974706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14"/>
          <p:cNvSpPr>
            <a:spLocks noChangeArrowheads="1"/>
          </p:cNvSpPr>
          <p:nvPr/>
        </p:nvSpPr>
        <p:spPr bwMode="auto">
          <a:xfrm>
            <a:off x="4939762" y="1274444"/>
            <a:ext cx="589915" cy="3429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25400">
            <a:solidFill>
              <a:srgbClr val="974706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15"/>
          <p:cNvSpPr>
            <a:spLocks noChangeArrowheads="1"/>
          </p:cNvSpPr>
          <p:nvPr/>
        </p:nvSpPr>
        <p:spPr bwMode="auto">
          <a:xfrm>
            <a:off x="5807930" y="1274444"/>
            <a:ext cx="628650" cy="342900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ounded Rectangle 17"/>
          <p:cNvSpPr>
            <a:spLocks noChangeArrowheads="1"/>
          </p:cNvSpPr>
          <p:nvPr/>
        </p:nvSpPr>
        <p:spPr bwMode="auto">
          <a:xfrm>
            <a:off x="6714833" y="1274444"/>
            <a:ext cx="628650" cy="342900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18"/>
          <p:cNvSpPr>
            <a:spLocks noChangeArrowheads="1"/>
          </p:cNvSpPr>
          <p:nvPr/>
        </p:nvSpPr>
        <p:spPr bwMode="auto">
          <a:xfrm>
            <a:off x="7621737" y="1274444"/>
            <a:ext cx="628650" cy="342900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21"/>
          <p:cNvSpPr>
            <a:spLocks noChangeArrowheads="1"/>
          </p:cNvSpPr>
          <p:nvPr/>
        </p:nvSpPr>
        <p:spPr bwMode="auto">
          <a:xfrm>
            <a:off x="5668673" y="319130"/>
            <a:ext cx="1457325" cy="466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566555" y="2903203"/>
            <a:ext cx="6992511" cy="10178"/>
          </a:xfrm>
          <a:prstGeom prst="straightConnector1">
            <a:avLst/>
          </a:prstGeom>
          <a:ln w="2857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/>
          <p:cNvSpPr>
            <a:spLocks noChangeArrowheads="1"/>
          </p:cNvSpPr>
          <p:nvPr/>
        </p:nvSpPr>
        <p:spPr bwMode="auto">
          <a:xfrm>
            <a:off x="2425411" y="2236412"/>
            <a:ext cx="1457325" cy="466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User space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24"/>
          <p:cNvSpPr>
            <a:spLocks noChangeArrowheads="1"/>
          </p:cNvSpPr>
          <p:nvPr/>
        </p:nvSpPr>
        <p:spPr bwMode="auto">
          <a:xfrm>
            <a:off x="2438515" y="3065145"/>
            <a:ext cx="1457325" cy="466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Kernel space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4028211" y="3088123"/>
            <a:ext cx="4260273" cy="333375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bond0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421513" y="3797735"/>
            <a:ext cx="1116099" cy="2049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070751" y="3817620"/>
            <a:ext cx="483747" cy="2059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76210" y="3797735"/>
            <a:ext cx="123192" cy="2041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82638" y="3797735"/>
            <a:ext cx="520561" cy="2079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8"/>
          <p:cNvSpPr>
            <a:spLocks noChangeArrowheads="1"/>
          </p:cNvSpPr>
          <p:nvPr/>
        </p:nvSpPr>
        <p:spPr bwMode="auto">
          <a:xfrm>
            <a:off x="7593160" y="3454836"/>
            <a:ext cx="695325" cy="3429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3F315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eth0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ounded Rectangle 29"/>
          <p:cNvSpPr>
            <a:spLocks noChangeArrowheads="1"/>
          </p:cNvSpPr>
          <p:nvPr/>
        </p:nvSpPr>
        <p:spPr bwMode="auto">
          <a:xfrm>
            <a:off x="4011760" y="3454835"/>
            <a:ext cx="3486150" cy="3429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eth1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4435186" y="5522913"/>
            <a:ext cx="3181350" cy="333375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Switch S17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ounded Rectangle 34"/>
          <p:cNvSpPr>
            <a:spLocks noChangeArrowheads="1"/>
          </p:cNvSpPr>
          <p:nvPr/>
        </p:nvSpPr>
        <p:spPr bwMode="auto">
          <a:xfrm>
            <a:off x="4444711" y="5876925"/>
            <a:ext cx="638175" cy="3429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35"/>
          <p:cNvSpPr>
            <a:spLocks noChangeArrowheads="1"/>
          </p:cNvSpPr>
          <p:nvPr/>
        </p:nvSpPr>
        <p:spPr bwMode="auto">
          <a:xfrm>
            <a:off x="5101936" y="5878513"/>
            <a:ext cx="628650" cy="3429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ounded Rectangle 36"/>
          <p:cNvSpPr>
            <a:spLocks noChangeArrowheads="1"/>
          </p:cNvSpPr>
          <p:nvPr/>
        </p:nvSpPr>
        <p:spPr bwMode="auto">
          <a:xfrm>
            <a:off x="5749636" y="5878513"/>
            <a:ext cx="628650" cy="342900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ounded Rectangle 37"/>
          <p:cNvSpPr>
            <a:spLocks noChangeArrowheads="1"/>
          </p:cNvSpPr>
          <p:nvPr/>
        </p:nvSpPr>
        <p:spPr bwMode="auto">
          <a:xfrm>
            <a:off x="6397336" y="5878513"/>
            <a:ext cx="628650" cy="342900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ounded Rectangle 38"/>
          <p:cNvSpPr>
            <a:spLocks noChangeArrowheads="1"/>
          </p:cNvSpPr>
          <p:nvPr/>
        </p:nvSpPr>
        <p:spPr bwMode="auto">
          <a:xfrm>
            <a:off x="7054561" y="5876925"/>
            <a:ext cx="581025" cy="342900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400">
            <a:solidFill>
              <a:srgbClr val="3F315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405253" y="1635641"/>
            <a:ext cx="2097087" cy="21722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264778" y="1632062"/>
            <a:ext cx="1247722" cy="2175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2"/>
          </p:cNvCxnSpPr>
          <p:nvPr/>
        </p:nvCxnSpPr>
        <p:spPr>
          <a:xfrm>
            <a:off x="6122255" y="1617344"/>
            <a:ext cx="390245" cy="2190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550601" y="1635641"/>
            <a:ext cx="503960" cy="217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2"/>
          </p:cNvCxnSpPr>
          <p:nvPr/>
        </p:nvCxnSpPr>
        <p:spPr>
          <a:xfrm flipH="1">
            <a:off x="6560126" y="1617344"/>
            <a:ext cx="1375936" cy="2190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76206" y="5990820"/>
            <a:ext cx="51435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3" idx="0"/>
          </p:cNvCxnSpPr>
          <p:nvPr/>
        </p:nvCxnSpPr>
        <p:spPr>
          <a:xfrm flipH="1">
            <a:off x="4763799" y="3816032"/>
            <a:ext cx="1740912" cy="2060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6"/>
          <p:cNvSpPr>
            <a:spLocks noChangeArrowheads="1"/>
          </p:cNvSpPr>
          <p:nvPr/>
        </p:nvSpPr>
        <p:spPr bwMode="auto">
          <a:xfrm>
            <a:off x="2493820" y="5829300"/>
            <a:ext cx="1139536" cy="3524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LACP packet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5816291" y="902565"/>
            <a:ext cx="2434096" cy="333375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aggregator3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ounded Rectangle 35"/>
          <p:cNvSpPr>
            <a:spLocks noChangeArrowheads="1"/>
          </p:cNvSpPr>
          <p:nvPr/>
        </p:nvSpPr>
        <p:spPr bwMode="auto">
          <a:xfrm>
            <a:off x="7035511" y="5151438"/>
            <a:ext cx="583624" cy="3429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ounded Rectangle 35"/>
          <p:cNvSpPr>
            <a:spLocks noChangeArrowheads="1"/>
          </p:cNvSpPr>
          <p:nvPr/>
        </p:nvSpPr>
        <p:spPr bwMode="auto">
          <a:xfrm>
            <a:off x="4435186" y="5157788"/>
            <a:ext cx="2555299" cy="3429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ounded Rectangle 31"/>
          <p:cNvSpPr>
            <a:spLocks noChangeArrowheads="1"/>
          </p:cNvSpPr>
          <p:nvPr/>
        </p:nvSpPr>
        <p:spPr bwMode="auto">
          <a:xfrm>
            <a:off x="4066315" y="4530438"/>
            <a:ext cx="4219575" cy="3714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NSS firmware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ounded Rectangle 30"/>
          <p:cNvSpPr>
            <a:spLocks noChangeArrowheads="1"/>
          </p:cNvSpPr>
          <p:nvPr/>
        </p:nvSpPr>
        <p:spPr bwMode="auto">
          <a:xfrm>
            <a:off x="4056790" y="4056930"/>
            <a:ext cx="4219575" cy="37147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NSS driver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4530436" y="2971800"/>
            <a:ext cx="3616037" cy="3418609"/>
          </a:xfrm>
          <a:custGeom>
            <a:avLst/>
            <a:gdLst>
              <a:gd name="connsiteX0" fmla="*/ 0 w 3616037"/>
              <a:gd name="connsiteY0" fmla="*/ 3418609 h 3418609"/>
              <a:gd name="connsiteX1" fmla="*/ 197428 w 3616037"/>
              <a:gd name="connsiteY1" fmla="*/ 3241964 h 3418609"/>
              <a:gd name="connsiteX2" fmla="*/ 332509 w 3616037"/>
              <a:gd name="connsiteY2" fmla="*/ 3054927 h 3418609"/>
              <a:gd name="connsiteX3" fmla="*/ 665019 w 3616037"/>
              <a:gd name="connsiteY3" fmla="*/ 2878282 h 3418609"/>
              <a:gd name="connsiteX4" fmla="*/ 1091046 w 3616037"/>
              <a:gd name="connsiteY4" fmla="*/ 2712027 h 3418609"/>
              <a:gd name="connsiteX5" fmla="*/ 1849582 w 3616037"/>
              <a:gd name="connsiteY5" fmla="*/ 2712027 h 3418609"/>
              <a:gd name="connsiteX6" fmla="*/ 2493819 w 3616037"/>
              <a:gd name="connsiteY6" fmla="*/ 2649682 h 3418609"/>
              <a:gd name="connsiteX7" fmla="*/ 2826328 w 3616037"/>
              <a:gd name="connsiteY7" fmla="*/ 2462645 h 3418609"/>
              <a:gd name="connsiteX8" fmla="*/ 2919846 w 3616037"/>
              <a:gd name="connsiteY8" fmla="*/ 2161309 h 3418609"/>
              <a:gd name="connsiteX9" fmla="*/ 2992582 w 3616037"/>
              <a:gd name="connsiteY9" fmla="*/ 1808018 h 3418609"/>
              <a:gd name="connsiteX10" fmla="*/ 3190009 w 3616037"/>
              <a:gd name="connsiteY10" fmla="*/ 1257300 h 3418609"/>
              <a:gd name="connsiteX11" fmla="*/ 3335482 w 3616037"/>
              <a:gd name="connsiteY11" fmla="*/ 872836 h 3418609"/>
              <a:gd name="connsiteX12" fmla="*/ 3418609 w 3616037"/>
              <a:gd name="connsiteY12" fmla="*/ 249382 h 3418609"/>
              <a:gd name="connsiteX13" fmla="*/ 3616037 w 3616037"/>
              <a:gd name="connsiteY13" fmla="*/ 0 h 3418609"/>
              <a:gd name="connsiteX14" fmla="*/ 3616037 w 3616037"/>
              <a:gd name="connsiteY14" fmla="*/ 0 h 341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16037" h="3418609">
                <a:moveTo>
                  <a:pt x="0" y="3418609"/>
                </a:moveTo>
                <a:cubicBezTo>
                  <a:pt x="71005" y="3360593"/>
                  <a:pt x="142010" y="3302578"/>
                  <a:pt x="197428" y="3241964"/>
                </a:cubicBezTo>
                <a:cubicBezTo>
                  <a:pt x="252846" y="3181350"/>
                  <a:pt x="254577" y="3115541"/>
                  <a:pt x="332509" y="3054927"/>
                </a:cubicBezTo>
                <a:cubicBezTo>
                  <a:pt x="410441" y="2994313"/>
                  <a:pt x="538596" y="2935432"/>
                  <a:pt x="665019" y="2878282"/>
                </a:cubicBezTo>
                <a:cubicBezTo>
                  <a:pt x="791442" y="2821132"/>
                  <a:pt x="893619" y="2739736"/>
                  <a:pt x="1091046" y="2712027"/>
                </a:cubicBezTo>
                <a:cubicBezTo>
                  <a:pt x="1288473" y="2684318"/>
                  <a:pt x="1615787" y="2722418"/>
                  <a:pt x="1849582" y="2712027"/>
                </a:cubicBezTo>
                <a:cubicBezTo>
                  <a:pt x="2083377" y="2701636"/>
                  <a:pt x="2331028" y="2691246"/>
                  <a:pt x="2493819" y="2649682"/>
                </a:cubicBezTo>
                <a:cubicBezTo>
                  <a:pt x="2656610" y="2608118"/>
                  <a:pt x="2755324" y="2544040"/>
                  <a:pt x="2826328" y="2462645"/>
                </a:cubicBezTo>
                <a:cubicBezTo>
                  <a:pt x="2897333" y="2381249"/>
                  <a:pt x="2892137" y="2270413"/>
                  <a:pt x="2919846" y="2161309"/>
                </a:cubicBezTo>
                <a:cubicBezTo>
                  <a:pt x="2947555" y="2052205"/>
                  <a:pt x="2947555" y="1958686"/>
                  <a:pt x="2992582" y="1808018"/>
                </a:cubicBezTo>
                <a:cubicBezTo>
                  <a:pt x="3037609" y="1657350"/>
                  <a:pt x="3132859" y="1413164"/>
                  <a:pt x="3190009" y="1257300"/>
                </a:cubicBezTo>
                <a:cubicBezTo>
                  <a:pt x="3247159" y="1101436"/>
                  <a:pt x="3297382" y="1040822"/>
                  <a:pt x="3335482" y="872836"/>
                </a:cubicBezTo>
                <a:cubicBezTo>
                  <a:pt x="3373582" y="704850"/>
                  <a:pt x="3371850" y="394855"/>
                  <a:pt x="3418609" y="249382"/>
                </a:cubicBezTo>
                <a:cubicBezTo>
                  <a:pt x="3465368" y="103909"/>
                  <a:pt x="3616037" y="0"/>
                  <a:pt x="3616037" y="0"/>
                </a:cubicBezTo>
                <a:lnTo>
                  <a:pt x="3616037" y="0"/>
                </a:lnTo>
              </a:path>
            </a:pathLst>
          </a:custGeom>
          <a:noFill/>
          <a:ln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6587836" y="5673436"/>
            <a:ext cx="415637" cy="831273"/>
          </a:xfrm>
          <a:custGeom>
            <a:avLst/>
            <a:gdLst>
              <a:gd name="connsiteX0" fmla="*/ 0 w 415637"/>
              <a:gd name="connsiteY0" fmla="*/ 0 h 831273"/>
              <a:gd name="connsiteX1" fmla="*/ 238991 w 415637"/>
              <a:gd name="connsiteY1" fmla="*/ 62346 h 831273"/>
              <a:gd name="connsiteX2" fmla="*/ 249382 w 415637"/>
              <a:gd name="connsiteY2" fmla="*/ 270164 h 831273"/>
              <a:gd name="connsiteX3" fmla="*/ 270164 w 415637"/>
              <a:gd name="connsiteY3" fmla="*/ 498764 h 831273"/>
              <a:gd name="connsiteX4" fmla="*/ 374073 w 415637"/>
              <a:gd name="connsiteY4" fmla="*/ 737755 h 831273"/>
              <a:gd name="connsiteX5" fmla="*/ 415637 w 415637"/>
              <a:gd name="connsiteY5" fmla="*/ 831273 h 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637" h="831273">
                <a:moveTo>
                  <a:pt x="0" y="0"/>
                </a:moveTo>
                <a:cubicBezTo>
                  <a:pt x="98713" y="8659"/>
                  <a:pt x="197427" y="17319"/>
                  <a:pt x="238991" y="62346"/>
                </a:cubicBezTo>
                <a:cubicBezTo>
                  <a:pt x="280555" y="107373"/>
                  <a:pt x="244187" y="197428"/>
                  <a:pt x="249382" y="270164"/>
                </a:cubicBezTo>
                <a:cubicBezTo>
                  <a:pt x="254577" y="342900"/>
                  <a:pt x="249382" y="420832"/>
                  <a:pt x="270164" y="498764"/>
                </a:cubicBezTo>
                <a:cubicBezTo>
                  <a:pt x="290946" y="576696"/>
                  <a:pt x="349828" y="682337"/>
                  <a:pt x="374073" y="737755"/>
                </a:cubicBezTo>
                <a:cubicBezTo>
                  <a:pt x="398319" y="793173"/>
                  <a:pt x="406978" y="812223"/>
                  <a:pt x="415637" y="831273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576206" y="6262485"/>
            <a:ext cx="514350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56"/>
          <p:cNvSpPr>
            <a:spLocks noChangeArrowheads="1"/>
          </p:cNvSpPr>
          <p:nvPr/>
        </p:nvSpPr>
        <p:spPr bwMode="auto">
          <a:xfrm>
            <a:off x="2493820" y="6100965"/>
            <a:ext cx="1139536" cy="3524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ata packet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ounded Rectangle 28"/>
          <p:cNvSpPr>
            <a:spLocks noChangeArrowheads="1"/>
          </p:cNvSpPr>
          <p:nvPr/>
        </p:nvSpPr>
        <p:spPr bwMode="auto">
          <a:xfrm>
            <a:off x="8805794" y="3088123"/>
            <a:ext cx="753272" cy="706088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25400">
            <a:solidFill>
              <a:srgbClr val="3F315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en-US" sz="120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witch driver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Elbow Connector 11"/>
          <p:cNvCxnSpPr>
            <a:stCxn id="2" idx="3"/>
            <a:endCxn id="44" idx="0"/>
          </p:cNvCxnSpPr>
          <p:nvPr/>
        </p:nvCxnSpPr>
        <p:spPr>
          <a:xfrm>
            <a:off x="8276361" y="1817370"/>
            <a:ext cx="906069" cy="1270753"/>
          </a:xfrm>
          <a:prstGeom prst="bentConnector2">
            <a:avLst/>
          </a:prstGeom>
          <a:ln>
            <a:solidFill>
              <a:srgbClr val="CC99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27" idx="3"/>
          </p:cNvCxnSpPr>
          <p:nvPr/>
        </p:nvCxnSpPr>
        <p:spPr>
          <a:xfrm rot="5400000">
            <a:off x="7458297" y="3965468"/>
            <a:ext cx="1882372" cy="1565894"/>
          </a:xfrm>
          <a:prstGeom prst="bentConnector2">
            <a:avLst/>
          </a:prstGeom>
          <a:ln>
            <a:solidFill>
              <a:srgbClr val="CC99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572908" y="6569623"/>
            <a:ext cx="514350" cy="0"/>
          </a:xfrm>
          <a:prstGeom prst="straightConnector1">
            <a:avLst/>
          </a:prstGeom>
          <a:ln>
            <a:solidFill>
              <a:srgbClr val="CC9900"/>
            </a:solidFill>
            <a:prstDash val="lgDashDot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6"/>
          <p:cNvSpPr>
            <a:spLocks noChangeArrowheads="1"/>
          </p:cNvSpPr>
          <p:nvPr/>
        </p:nvSpPr>
        <p:spPr bwMode="auto">
          <a:xfrm>
            <a:off x="1610593" y="6387321"/>
            <a:ext cx="2019465" cy="3524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Switch operate command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Straight Connector 150"/>
          <p:cNvCxnSpPr/>
          <p:nvPr/>
        </p:nvCxnSpPr>
        <p:spPr>
          <a:xfrm>
            <a:off x="10085236" y="3818672"/>
            <a:ext cx="0" cy="59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519502" y="166254"/>
            <a:ext cx="238991" cy="207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67020" y="2951015"/>
            <a:ext cx="2067791" cy="87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S17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1758" y="2951016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82757" y="2951016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16404" y="3574472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69696" y="3574472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22987" y="3574472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76278" y="3574472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4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29570" y="3574472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67020" y="1724886"/>
            <a:ext cx="2067791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err="1" smtClean="0">
                <a:solidFill>
                  <a:schemeClr val="tx1"/>
                </a:solidFill>
              </a:rPr>
              <a:t>Akronite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24222" y="2220184"/>
            <a:ext cx="592280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89683" y="2220184"/>
            <a:ext cx="523010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eth0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207397" y="2473031"/>
            <a:ext cx="0" cy="477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2598790" y="2479957"/>
            <a:ext cx="4" cy="47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267019" y="4422214"/>
            <a:ext cx="2067791" cy="87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switch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12939" y="4433458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66231" y="4433458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19522" y="4433458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72813" y="4433458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26105" y="4433458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330361" y="3820385"/>
            <a:ext cx="0" cy="59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030019" y="3823846"/>
            <a:ext cx="0" cy="59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786571" y="2605888"/>
            <a:ext cx="1233052" cy="18926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lacp</a:t>
            </a:r>
            <a:r>
              <a:rPr lang="en-US" sz="1200" smtClean="0">
                <a:solidFill>
                  <a:schemeClr val="tx1"/>
                </a:solidFill>
              </a:rPr>
              <a:t> trunk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57723" y="2947549"/>
            <a:ext cx="2067791" cy="87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S17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92461" y="2947550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873460" y="2947550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907107" y="3571006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60399" y="3571006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13690" y="3571006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966981" y="3571006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4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20273" y="3571006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657723" y="1466848"/>
            <a:ext cx="2067791" cy="10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err="1" smtClean="0">
                <a:solidFill>
                  <a:schemeClr val="tx1"/>
                </a:solidFill>
              </a:rPr>
              <a:t>Akronite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14925" y="2216718"/>
            <a:ext cx="592280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880386" y="2216718"/>
            <a:ext cx="523010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eth0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598100" y="2469565"/>
            <a:ext cx="0" cy="477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5989493" y="2476491"/>
            <a:ext cx="4" cy="47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099340" y="2621118"/>
            <a:ext cx="1428751" cy="174879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en-US" sz="1200" smtClean="0">
                <a:solidFill>
                  <a:schemeClr val="tx1"/>
                </a:solidFill>
              </a:rPr>
              <a:t>tatic trunk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914026" y="4429992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67318" y="4429992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5721064" y="3816919"/>
            <a:ext cx="0" cy="59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420722" y="3820380"/>
            <a:ext cx="0" cy="59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657723" y="4418748"/>
            <a:ext cx="2067790" cy="87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switch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37919" y="4429992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991211" y="4429992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344502" y="4429992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5520169" y="3922604"/>
            <a:ext cx="1168973" cy="37576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lacp</a:t>
            </a:r>
            <a:r>
              <a:rPr lang="en-US" sz="1200" smtClean="0">
                <a:solidFill>
                  <a:schemeClr val="tx1"/>
                </a:solidFill>
              </a:rPr>
              <a:t> trunk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550675" y="207818"/>
            <a:ext cx="166255" cy="1246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61066" y="207818"/>
            <a:ext cx="155864" cy="1246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137137" y="3967238"/>
            <a:ext cx="238991" cy="207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1168310" y="4008802"/>
            <a:ext cx="166255" cy="1246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1178701" y="4008802"/>
            <a:ext cx="155864" cy="1246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663606" y="4142500"/>
            <a:ext cx="238991" cy="207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1694779" y="4184064"/>
            <a:ext cx="166255" cy="1246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705170" y="4184064"/>
            <a:ext cx="155864" cy="1246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967822" y="207818"/>
            <a:ext cx="238991" cy="20781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5010348" y="322122"/>
            <a:ext cx="77931" cy="4675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5088279" y="238994"/>
            <a:ext cx="88324" cy="1454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056044" y="4160683"/>
            <a:ext cx="238991" cy="20781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>
            <a:off x="5098570" y="4274987"/>
            <a:ext cx="77931" cy="4675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5176501" y="4191859"/>
            <a:ext cx="88324" cy="1454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54" idx="2"/>
            <a:endCxn id="98" idx="0"/>
          </p:cNvCxnSpPr>
          <p:nvPr/>
        </p:nvCxnSpPr>
        <p:spPr>
          <a:xfrm rot="5400000">
            <a:off x="4390010" y="3766566"/>
            <a:ext cx="920477" cy="1028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587657" y="4740865"/>
            <a:ext cx="36368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PC</a:t>
            </a:r>
            <a:endParaRPr lang="en-US" sz="1200"/>
          </a:p>
        </p:txBody>
      </p:sp>
      <p:sp>
        <p:nvSpPr>
          <p:cNvPr id="98" name="Rectangle 97"/>
          <p:cNvSpPr/>
          <p:nvPr/>
        </p:nvSpPr>
        <p:spPr>
          <a:xfrm>
            <a:off x="4154346" y="4740865"/>
            <a:ext cx="36368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PC</a:t>
            </a:r>
            <a:endParaRPr lang="en-US" sz="1200"/>
          </a:p>
        </p:txBody>
      </p:sp>
      <p:cxnSp>
        <p:nvCxnSpPr>
          <p:cNvPr id="104" name="Elbow Connector 103"/>
          <p:cNvCxnSpPr>
            <a:stCxn id="53" idx="2"/>
            <a:endCxn id="97" idx="0"/>
          </p:cNvCxnSpPr>
          <p:nvPr/>
        </p:nvCxnSpPr>
        <p:spPr>
          <a:xfrm rot="5400000">
            <a:off x="3930019" y="3659867"/>
            <a:ext cx="920477" cy="1241518"/>
          </a:xfrm>
          <a:prstGeom prst="bentConnector3">
            <a:avLst>
              <a:gd name="adj1" fmla="val 33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4669847" y="3990963"/>
            <a:ext cx="238991" cy="20781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4712373" y="4105267"/>
            <a:ext cx="77931" cy="4675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4790304" y="4022139"/>
            <a:ext cx="88324" cy="1454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8765" y="4747796"/>
            <a:ext cx="36368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PC</a:t>
            </a:r>
            <a:endParaRPr lang="en-US" sz="1200"/>
          </a:p>
        </p:txBody>
      </p:sp>
      <p:sp>
        <p:nvSpPr>
          <p:cNvPr id="110" name="Rectangle 109"/>
          <p:cNvSpPr/>
          <p:nvPr/>
        </p:nvSpPr>
        <p:spPr>
          <a:xfrm>
            <a:off x="595454" y="4747796"/>
            <a:ext cx="36368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PC</a:t>
            </a:r>
            <a:endParaRPr lang="en-US" sz="1200"/>
          </a:p>
        </p:txBody>
      </p:sp>
      <p:cxnSp>
        <p:nvCxnSpPr>
          <p:cNvPr id="112" name="Elbow Connector 111"/>
          <p:cNvCxnSpPr>
            <a:stCxn id="14" idx="2"/>
            <a:endCxn id="110" idx="0"/>
          </p:cNvCxnSpPr>
          <p:nvPr/>
        </p:nvCxnSpPr>
        <p:spPr>
          <a:xfrm rot="5400000">
            <a:off x="913479" y="3687670"/>
            <a:ext cx="923942" cy="1196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3" idx="2"/>
            <a:endCxn id="109" idx="0"/>
          </p:cNvCxnSpPr>
          <p:nvPr/>
        </p:nvCxnSpPr>
        <p:spPr>
          <a:xfrm rot="5400000">
            <a:off x="453489" y="3580972"/>
            <a:ext cx="923942" cy="1409707"/>
          </a:xfrm>
          <a:prstGeom prst="bentConnector3">
            <a:avLst>
              <a:gd name="adj1" fmla="val 29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927873" y="4426527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81164" y="4426527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9" name="Freeform 118"/>
          <p:cNvSpPr/>
          <p:nvPr/>
        </p:nvSpPr>
        <p:spPr>
          <a:xfrm>
            <a:off x="1416955" y="2098423"/>
            <a:ext cx="1415642" cy="1855126"/>
          </a:xfrm>
          <a:custGeom>
            <a:avLst/>
            <a:gdLst>
              <a:gd name="connsiteX0" fmla="*/ 159863 w 1470881"/>
              <a:gd name="connsiteY0" fmla="*/ 689805 h 1855126"/>
              <a:gd name="connsiteX1" fmla="*/ 107908 w 1470881"/>
              <a:gd name="connsiteY1" fmla="*/ 824887 h 1855126"/>
              <a:gd name="connsiteX2" fmla="*/ 45563 w 1470881"/>
              <a:gd name="connsiteY2" fmla="*/ 1063878 h 1855126"/>
              <a:gd name="connsiteX3" fmla="*/ 3999 w 1470881"/>
              <a:gd name="connsiteY3" fmla="*/ 1271696 h 1855126"/>
              <a:gd name="connsiteX4" fmla="*/ 3999 w 1470881"/>
              <a:gd name="connsiteY4" fmla="*/ 1521078 h 1855126"/>
              <a:gd name="connsiteX5" fmla="*/ 24781 w 1470881"/>
              <a:gd name="connsiteY5" fmla="*/ 1708114 h 1855126"/>
              <a:gd name="connsiteX6" fmla="*/ 97517 w 1470881"/>
              <a:gd name="connsiteY6" fmla="*/ 1832805 h 1855126"/>
              <a:gd name="connsiteX7" fmla="*/ 242990 w 1470881"/>
              <a:gd name="connsiteY7" fmla="*/ 1843196 h 1855126"/>
              <a:gd name="connsiteX8" fmla="*/ 461199 w 1470881"/>
              <a:gd name="connsiteY8" fmla="*/ 1832805 h 1855126"/>
              <a:gd name="connsiteX9" fmla="*/ 658627 w 1470881"/>
              <a:gd name="connsiteY9" fmla="*/ 1853587 h 1855126"/>
              <a:gd name="connsiteX10" fmla="*/ 876836 w 1470881"/>
              <a:gd name="connsiteY10" fmla="*/ 1853587 h 1855126"/>
              <a:gd name="connsiteX11" fmla="*/ 1105436 w 1470881"/>
              <a:gd name="connsiteY11" fmla="*/ 1853587 h 1855126"/>
              <a:gd name="connsiteX12" fmla="*/ 1354817 w 1470881"/>
              <a:gd name="connsiteY12" fmla="*/ 1832805 h 1855126"/>
              <a:gd name="connsiteX13" fmla="*/ 1417163 w 1470881"/>
              <a:gd name="connsiteY13" fmla="*/ 1832805 h 1855126"/>
              <a:gd name="connsiteX14" fmla="*/ 1458727 w 1470881"/>
              <a:gd name="connsiteY14" fmla="*/ 1791241 h 1855126"/>
              <a:gd name="connsiteX15" fmla="*/ 1458727 w 1470881"/>
              <a:gd name="connsiteY15" fmla="*/ 1624987 h 1855126"/>
              <a:gd name="connsiteX16" fmla="*/ 1469117 w 1470881"/>
              <a:gd name="connsiteY16" fmla="*/ 1500296 h 1855126"/>
              <a:gd name="connsiteX17" fmla="*/ 1417163 w 1470881"/>
              <a:gd name="connsiteY17" fmla="*/ 1385996 h 1855126"/>
              <a:gd name="connsiteX18" fmla="*/ 1385990 w 1470881"/>
              <a:gd name="connsiteY18" fmla="*/ 1323650 h 1855126"/>
              <a:gd name="connsiteX19" fmla="*/ 1198954 w 1470881"/>
              <a:gd name="connsiteY19" fmla="*/ 1292478 h 1855126"/>
              <a:gd name="connsiteX20" fmla="*/ 1178172 w 1470881"/>
              <a:gd name="connsiteY20" fmla="*/ 1282087 h 1855126"/>
              <a:gd name="connsiteX21" fmla="*/ 980745 w 1470881"/>
              <a:gd name="connsiteY21" fmla="*/ 1209350 h 1855126"/>
              <a:gd name="connsiteX22" fmla="*/ 970354 w 1470881"/>
              <a:gd name="connsiteY22" fmla="*/ 1136614 h 1855126"/>
              <a:gd name="connsiteX23" fmla="*/ 991136 w 1470881"/>
              <a:gd name="connsiteY23" fmla="*/ 1022314 h 1855126"/>
              <a:gd name="connsiteX24" fmla="*/ 980745 w 1470881"/>
              <a:gd name="connsiteY24" fmla="*/ 908014 h 1855126"/>
              <a:gd name="connsiteX25" fmla="*/ 980745 w 1470881"/>
              <a:gd name="connsiteY25" fmla="*/ 679414 h 1855126"/>
              <a:gd name="connsiteX26" fmla="*/ 959963 w 1470881"/>
              <a:gd name="connsiteY26" fmla="*/ 544332 h 1855126"/>
              <a:gd name="connsiteX27" fmla="*/ 970354 w 1470881"/>
              <a:gd name="connsiteY27" fmla="*/ 398859 h 1855126"/>
              <a:gd name="connsiteX28" fmla="*/ 970354 w 1470881"/>
              <a:gd name="connsiteY28" fmla="*/ 211823 h 1855126"/>
              <a:gd name="connsiteX29" fmla="*/ 928790 w 1470881"/>
              <a:gd name="connsiteY29" fmla="*/ 87132 h 1855126"/>
              <a:gd name="connsiteX30" fmla="*/ 887227 w 1470881"/>
              <a:gd name="connsiteY30" fmla="*/ 55959 h 1855126"/>
              <a:gd name="connsiteX31" fmla="*/ 710581 w 1470881"/>
              <a:gd name="connsiteY31" fmla="*/ 14396 h 1855126"/>
              <a:gd name="connsiteX32" fmla="*/ 502763 w 1470881"/>
              <a:gd name="connsiteY32" fmla="*/ 4005 h 1855126"/>
              <a:gd name="connsiteX33" fmla="*/ 284554 w 1470881"/>
              <a:gd name="connsiteY33" fmla="*/ 76741 h 1855126"/>
              <a:gd name="connsiteX34" fmla="*/ 242990 w 1470881"/>
              <a:gd name="connsiteY34" fmla="*/ 274168 h 1855126"/>
              <a:gd name="connsiteX35" fmla="*/ 191036 w 1470881"/>
              <a:gd name="connsiteY35" fmla="*/ 471596 h 1855126"/>
              <a:gd name="connsiteX36" fmla="*/ 170254 w 1470881"/>
              <a:gd name="connsiteY36" fmla="*/ 533941 h 1855126"/>
              <a:gd name="connsiteX37" fmla="*/ 159863 w 1470881"/>
              <a:gd name="connsiteY37" fmla="*/ 606678 h 1855126"/>
              <a:gd name="connsiteX38" fmla="*/ 159863 w 1470881"/>
              <a:gd name="connsiteY38" fmla="*/ 689805 h 185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70881" h="1855126">
                <a:moveTo>
                  <a:pt x="159863" y="689805"/>
                </a:moveTo>
                <a:cubicBezTo>
                  <a:pt x="151204" y="726173"/>
                  <a:pt x="126958" y="762542"/>
                  <a:pt x="107908" y="824887"/>
                </a:cubicBezTo>
                <a:cubicBezTo>
                  <a:pt x="88858" y="887232"/>
                  <a:pt x="62881" y="989410"/>
                  <a:pt x="45563" y="1063878"/>
                </a:cubicBezTo>
                <a:cubicBezTo>
                  <a:pt x="28245" y="1138346"/>
                  <a:pt x="10926" y="1195496"/>
                  <a:pt x="3999" y="1271696"/>
                </a:cubicBezTo>
                <a:cubicBezTo>
                  <a:pt x="-2928" y="1347896"/>
                  <a:pt x="535" y="1448342"/>
                  <a:pt x="3999" y="1521078"/>
                </a:cubicBezTo>
                <a:cubicBezTo>
                  <a:pt x="7463" y="1593814"/>
                  <a:pt x="9195" y="1656160"/>
                  <a:pt x="24781" y="1708114"/>
                </a:cubicBezTo>
                <a:cubicBezTo>
                  <a:pt x="40367" y="1760068"/>
                  <a:pt x="61149" y="1810291"/>
                  <a:pt x="97517" y="1832805"/>
                </a:cubicBezTo>
                <a:cubicBezTo>
                  <a:pt x="133885" y="1855319"/>
                  <a:pt x="182376" y="1843196"/>
                  <a:pt x="242990" y="1843196"/>
                </a:cubicBezTo>
                <a:cubicBezTo>
                  <a:pt x="303604" y="1843196"/>
                  <a:pt x="391926" y="1831073"/>
                  <a:pt x="461199" y="1832805"/>
                </a:cubicBezTo>
                <a:cubicBezTo>
                  <a:pt x="530472" y="1834537"/>
                  <a:pt x="589354" y="1850123"/>
                  <a:pt x="658627" y="1853587"/>
                </a:cubicBezTo>
                <a:cubicBezTo>
                  <a:pt x="727900" y="1857051"/>
                  <a:pt x="876836" y="1853587"/>
                  <a:pt x="876836" y="1853587"/>
                </a:cubicBezTo>
                <a:cubicBezTo>
                  <a:pt x="951304" y="1853587"/>
                  <a:pt x="1025773" y="1857051"/>
                  <a:pt x="1105436" y="1853587"/>
                </a:cubicBezTo>
                <a:cubicBezTo>
                  <a:pt x="1185100" y="1850123"/>
                  <a:pt x="1302863" y="1836269"/>
                  <a:pt x="1354817" y="1832805"/>
                </a:cubicBezTo>
                <a:cubicBezTo>
                  <a:pt x="1406771" y="1829341"/>
                  <a:pt x="1399845" y="1839732"/>
                  <a:pt x="1417163" y="1832805"/>
                </a:cubicBezTo>
                <a:cubicBezTo>
                  <a:pt x="1434481" y="1825878"/>
                  <a:pt x="1451800" y="1825877"/>
                  <a:pt x="1458727" y="1791241"/>
                </a:cubicBezTo>
                <a:cubicBezTo>
                  <a:pt x="1465654" y="1756605"/>
                  <a:pt x="1456995" y="1673478"/>
                  <a:pt x="1458727" y="1624987"/>
                </a:cubicBezTo>
                <a:cubicBezTo>
                  <a:pt x="1460459" y="1576496"/>
                  <a:pt x="1476044" y="1540128"/>
                  <a:pt x="1469117" y="1500296"/>
                </a:cubicBezTo>
                <a:cubicBezTo>
                  <a:pt x="1462190" y="1460464"/>
                  <a:pt x="1431017" y="1415437"/>
                  <a:pt x="1417163" y="1385996"/>
                </a:cubicBezTo>
                <a:cubicBezTo>
                  <a:pt x="1403309" y="1356555"/>
                  <a:pt x="1422358" y="1339236"/>
                  <a:pt x="1385990" y="1323650"/>
                </a:cubicBezTo>
                <a:cubicBezTo>
                  <a:pt x="1349622" y="1308064"/>
                  <a:pt x="1233590" y="1299405"/>
                  <a:pt x="1198954" y="1292478"/>
                </a:cubicBezTo>
                <a:cubicBezTo>
                  <a:pt x="1164318" y="1285551"/>
                  <a:pt x="1214540" y="1295942"/>
                  <a:pt x="1178172" y="1282087"/>
                </a:cubicBezTo>
                <a:cubicBezTo>
                  <a:pt x="1141804" y="1268232"/>
                  <a:pt x="1015381" y="1233595"/>
                  <a:pt x="980745" y="1209350"/>
                </a:cubicBezTo>
                <a:cubicBezTo>
                  <a:pt x="946109" y="1185105"/>
                  <a:pt x="968622" y="1167787"/>
                  <a:pt x="970354" y="1136614"/>
                </a:cubicBezTo>
                <a:cubicBezTo>
                  <a:pt x="972086" y="1105441"/>
                  <a:pt x="989404" y="1060414"/>
                  <a:pt x="991136" y="1022314"/>
                </a:cubicBezTo>
                <a:cubicBezTo>
                  <a:pt x="992868" y="984214"/>
                  <a:pt x="982477" y="965164"/>
                  <a:pt x="980745" y="908014"/>
                </a:cubicBezTo>
                <a:cubicBezTo>
                  <a:pt x="979013" y="850864"/>
                  <a:pt x="984209" y="740028"/>
                  <a:pt x="980745" y="679414"/>
                </a:cubicBezTo>
                <a:cubicBezTo>
                  <a:pt x="977281" y="618800"/>
                  <a:pt x="961695" y="591091"/>
                  <a:pt x="959963" y="544332"/>
                </a:cubicBezTo>
                <a:cubicBezTo>
                  <a:pt x="958231" y="497573"/>
                  <a:pt x="968622" y="454277"/>
                  <a:pt x="970354" y="398859"/>
                </a:cubicBezTo>
                <a:cubicBezTo>
                  <a:pt x="972086" y="343441"/>
                  <a:pt x="977281" y="263777"/>
                  <a:pt x="970354" y="211823"/>
                </a:cubicBezTo>
                <a:cubicBezTo>
                  <a:pt x="963427" y="159869"/>
                  <a:pt x="942644" y="113109"/>
                  <a:pt x="928790" y="87132"/>
                </a:cubicBezTo>
                <a:cubicBezTo>
                  <a:pt x="914936" y="61155"/>
                  <a:pt x="923595" y="68082"/>
                  <a:pt x="887227" y="55959"/>
                </a:cubicBezTo>
                <a:cubicBezTo>
                  <a:pt x="850859" y="43836"/>
                  <a:pt x="774658" y="23055"/>
                  <a:pt x="710581" y="14396"/>
                </a:cubicBezTo>
                <a:cubicBezTo>
                  <a:pt x="646504" y="5737"/>
                  <a:pt x="573767" y="-6386"/>
                  <a:pt x="502763" y="4005"/>
                </a:cubicBezTo>
                <a:cubicBezTo>
                  <a:pt x="431759" y="14396"/>
                  <a:pt x="327849" y="31714"/>
                  <a:pt x="284554" y="76741"/>
                </a:cubicBezTo>
                <a:cubicBezTo>
                  <a:pt x="241259" y="121768"/>
                  <a:pt x="258576" y="208359"/>
                  <a:pt x="242990" y="274168"/>
                </a:cubicBezTo>
                <a:cubicBezTo>
                  <a:pt x="227404" y="339977"/>
                  <a:pt x="203159" y="428301"/>
                  <a:pt x="191036" y="471596"/>
                </a:cubicBezTo>
                <a:cubicBezTo>
                  <a:pt x="178913" y="514891"/>
                  <a:pt x="175449" y="511427"/>
                  <a:pt x="170254" y="533941"/>
                </a:cubicBezTo>
                <a:cubicBezTo>
                  <a:pt x="165059" y="556455"/>
                  <a:pt x="163327" y="580701"/>
                  <a:pt x="159863" y="606678"/>
                </a:cubicBezTo>
                <a:cubicBezTo>
                  <a:pt x="156399" y="632655"/>
                  <a:pt x="168522" y="653437"/>
                  <a:pt x="159863" y="68980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/>
          <p:cNvSpPr/>
          <p:nvPr/>
        </p:nvSpPr>
        <p:spPr>
          <a:xfrm>
            <a:off x="2426563" y="2133516"/>
            <a:ext cx="825189" cy="1831483"/>
          </a:xfrm>
          <a:custGeom>
            <a:avLst/>
            <a:gdLst>
              <a:gd name="connsiteX0" fmla="*/ 771236 w 825189"/>
              <a:gd name="connsiteY0" fmla="*/ 1808103 h 1831483"/>
              <a:gd name="connsiteX1" fmla="*/ 667327 w 825189"/>
              <a:gd name="connsiteY1" fmla="*/ 1828885 h 1831483"/>
              <a:gd name="connsiteX2" fmla="*/ 573808 w 825189"/>
              <a:gd name="connsiteY2" fmla="*/ 1828885 h 1831483"/>
              <a:gd name="connsiteX3" fmla="*/ 490681 w 825189"/>
              <a:gd name="connsiteY3" fmla="*/ 1808103 h 1831483"/>
              <a:gd name="connsiteX4" fmla="*/ 449118 w 825189"/>
              <a:gd name="connsiteY4" fmla="*/ 1797712 h 1831483"/>
              <a:gd name="connsiteX5" fmla="*/ 449118 w 825189"/>
              <a:gd name="connsiteY5" fmla="*/ 1724975 h 1831483"/>
              <a:gd name="connsiteX6" fmla="*/ 449118 w 825189"/>
              <a:gd name="connsiteY6" fmla="*/ 1621066 h 1831483"/>
              <a:gd name="connsiteX7" fmla="*/ 459508 w 825189"/>
              <a:gd name="connsiteY7" fmla="*/ 1558721 h 1831483"/>
              <a:gd name="connsiteX8" fmla="*/ 480290 w 825189"/>
              <a:gd name="connsiteY8" fmla="*/ 1475594 h 1831483"/>
              <a:gd name="connsiteX9" fmla="*/ 480290 w 825189"/>
              <a:gd name="connsiteY9" fmla="*/ 1392466 h 1831483"/>
              <a:gd name="connsiteX10" fmla="*/ 449118 w 825189"/>
              <a:gd name="connsiteY10" fmla="*/ 1319730 h 1831483"/>
              <a:gd name="connsiteX11" fmla="*/ 407554 w 825189"/>
              <a:gd name="connsiteY11" fmla="*/ 1246994 h 1831483"/>
              <a:gd name="connsiteX12" fmla="*/ 355599 w 825189"/>
              <a:gd name="connsiteY12" fmla="*/ 1184648 h 1831483"/>
              <a:gd name="connsiteX13" fmla="*/ 158172 w 825189"/>
              <a:gd name="connsiteY13" fmla="*/ 1184648 h 1831483"/>
              <a:gd name="connsiteX14" fmla="*/ 126999 w 825189"/>
              <a:gd name="connsiteY14" fmla="*/ 1153475 h 1831483"/>
              <a:gd name="connsiteX15" fmla="*/ 54263 w 825189"/>
              <a:gd name="connsiteY15" fmla="*/ 1153475 h 1831483"/>
              <a:gd name="connsiteX16" fmla="*/ 33481 w 825189"/>
              <a:gd name="connsiteY16" fmla="*/ 1143085 h 1831483"/>
              <a:gd name="connsiteX17" fmla="*/ 12699 w 825189"/>
              <a:gd name="connsiteY17" fmla="*/ 1091130 h 1831483"/>
              <a:gd name="connsiteX18" fmla="*/ 2308 w 825189"/>
              <a:gd name="connsiteY18" fmla="*/ 987221 h 1831483"/>
              <a:gd name="connsiteX19" fmla="*/ 2308 w 825189"/>
              <a:gd name="connsiteY19" fmla="*/ 893703 h 1831483"/>
              <a:gd name="connsiteX20" fmla="*/ 2308 w 825189"/>
              <a:gd name="connsiteY20" fmla="*/ 810575 h 1831483"/>
              <a:gd name="connsiteX21" fmla="*/ 33481 w 825189"/>
              <a:gd name="connsiteY21" fmla="*/ 696275 h 1831483"/>
              <a:gd name="connsiteX22" fmla="*/ 23090 w 825189"/>
              <a:gd name="connsiteY22" fmla="*/ 488457 h 1831483"/>
              <a:gd name="connsiteX23" fmla="*/ 2308 w 825189"/>
              <a:gd name="connsiteY23" fmla="*/ 363766 h 1831483"/>
              <a:gd name="connsiteX24" fmla="*/ 2308 w 825189"/>
              <a:gd name="connsiteY24" fmla="*/ 197512 h 1831483"/>
              <a:gd name="connsiteX25" fmla="*/ 12699 w 825189"/>
              <a:gd name="connsiteY25" fmla="*/ 72821 h 1831483"/>
              <a:gd name="connsiteX26" fmla="*/ 75045 w 825189"/>
              <a:gd name="connsiteY26" fmla="*/ 10475 h 1831483"/>
              <a:gd name="connsiteX27" fmla="*/ 210127 w 825189"/>
              <a:gd name="connsiteY27" fmla="*/ 85 h 1831483"/>
              <a:gd name="connsiteX28" fmla="*/ 355599 w 825189"/>
              <a:gd name="connsiteY28" fmla="*/ 10475 h 1831483"/>
              <a:gd name="connsiteX29" fmla="*/ 480290 w 825189"/>
              <a:gd name="connsiteY29" fmla="*/ 10475 h 1831483"/>
              <a:gd name="connsiteX30" fmla="*/ 656936 w 825189"/>
              <a:gd name="connsiteY30" fmla="*/ 62430 h 1831483"/>
              <a:gd name="connsiteX31" fmla="*/ 708890 w 825189"/>
              <a:gd name="connsiteY31" fmla="*/ 176730 h 1831483"/>
              <a:gd name="connsiteX32" fmla="*/ 688108 w 825189"/>
              <a:gd name="connsiteY32" fmla="*/ 301421 h 1831483"/>
              <a:gd name="connsiteX33" fmla="*/ 688108 w 825189"/>
              <a:gd name="connsiteY33" fmla="*/ 478066 h 1831483"/>
              <a:gd name="connsiteX34" fmla="*/ 677718 w 825189"/>
              <a:gd name="connsiteY34" fmla="*/ 602757 h 1831483"/>
              <a:gd name="connsiteX35" fmla="*/ 688108 w 825189"/>
              <a:gd name="connsiteY35" fmla="*/ 779403 h 1831483"/>
              <a:gd name="connsiteX36" fmla="*/ 740063 w 825189"/>
              <a:gd name="connsiteY36" fmla="*/ 1049566 h 1831483"/>
              <a:gd name="connsiteX37" fmla="*/ 802408 w 825189"/>
              <a:gd name="connsiteY37" fmla="*/ 1392466 h 1831483"/>
              <a:gd name="connsiteX38" fmla="*/ 823190 w 825189"/>
              <a:gd name="connsiteY38" fmla="*/ 1600285 h 1831483"/>
              <a:gd name="connsiteX39" fmla="*/ 823190 w 825189"/>
              <a:gd name="connsiteY39" fmla="*/ 1724975 h 1831483"/>
              <a:gd name="connsiteX40" fmla="*/ 771236 w 825189"/>
              <a:gd name="connsiteY40" fmla="*/ 1808103 h 183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25189" h="1831483">
                <a:moveTo>
                  <a:pt x="771236" y="1808103"/>
                </a:moveTo>
                <a:cubicBezTo>
                  <a:pt x="745259" y="1825421"/>
                  <a:pt x="700232" y="1825421"/>
                  <a:pt x="667327" y="1828885"/>
                </a:cubicBezTo>
                <a:cubicBezTo>
                  <a:pt x="634422" y="1832349"/>
                  <a:pt x="603249" y="1832349"/>
                  <a:pt x="573808" y="1828885"/>
                </a:cubicBezTo>
                <a:cubicBezTo>
                  <a:pt x="544367" y="1825421"/>
                  <a:pt x="490681" y="1808103"/>
                  <a:pt x="490681" y="1808103"/>
                </a:cubicBezTo>
                <a:cubicBezTo>
                  <a:pt x="469899" y="1802907"/>
                  <a:pt x="456045" y="1811567"/>
                  <a:pt x="449118" y="1797712"/>
                </a:cubicBezTo>
                <a:cubicBezTo>
                  <a:pt x="442191" y="1783857"/>
                  <a:pt x="449118" y="1724975"/>
                  <a:pt x="449118" y="1724975"/>
                </a:cubicBezTo>
                <a:cubicBezTo>
                  <a:pt x="449118" y="1695534"/>
                  <a:pt x="447386" y="1648775"/>
                  <a:pt x="449118" y="1621066"/>
                </a:cubicBezTo>
                <a:cubicBezTo>
                  <a:pt x="450850" y="1593357"/>
                  <a:pt x="454313" y="1582966"/>
                  <a:pt x="459508" y="1558721"/>
                </a:cubicBezTo>
                <a:cubicBezTo>
                  <a:pt x="464703" y="1534476"/>
                  <a:pt x="476826" y="1503303"/>
                  <a:pt x="480290" y="1475594"/>
                </a:cubicBezTo>
                <a:cubicBezTo>
                  <a:pt x="483754" y="1447885"/>
                  <a:pt x="485485" y="1418443"/>
                  <a:pt x="480290" y="1392466"/>
                </a:cubicBezTo>
                <a:cubicBezTo>
                  <a:pt x="475095" y="1366489"/>
                  <a:pt x="461241" y="1343975"/>
                  <a:pt x="449118" y="1319730"/>
                </a:cubicBezTo>
                <a:cubicBezTo>
                  <a:pt x="436995" y="1295485"/>
                  <a:pt x="423140" y="1269508"/>
                  <a:pt x="407554" y="1246994"/>
                </a:cubicBezTo>
                <a:cubicBezTo>
                  <a:pt x="391967" y="1224480"/>
                  <a:pt x="397163" y="1195039"/>
                  <a:pt x="355599" y="1184648"/>
                </a:cubicBezTo>
                <a:cubicBezTo>
                  <a:pt x="314035" y="1174257"/>
                  <a:pt x="196272" y="1189843"/>
                  <a:pt x="158172" y="1184648"/>
                </a:cubicBezTo>
                <a:cubicBezTo>
                  <a:pt x="120072" y="1179452"/>
                  <a:pt x="144317" y="1158670"/>
                  <a:pt x="126999" y="1153475"/>
                </a:cubicBezTo>
                <a:cubicBezTo>
                  <a:pt x="109681" y="1148280"/>
                  <a:pt x="69849" y="1155207"/>
                  <a:pt x="54263" y="1153475"/>
                </a:cubicBezTo>
                <a:cubicBezTo>
                  <a:pt x="38677" y="1151743"/>
                  <a:pt x="40408" y="1153476"/>
                  <a:pt x="33481" y="1143085"/>
                </a:cubicBezTo>
                <a:cubicBezTo>
                  <a:pt x="26554" y="1132694"/>
                  <a:pt x="17894" y="1117107"/>
                  <a:pt x="12699" y="1091130"/>
                </a:cubicBezTo>
                <a:cubicBezTo>
                  <a:pt x="7504" y="1065153"/>
                  <a:pt x="4040" y="1020125"/>
                  <a:pt x="2308" y="987221"/>
                </a:cubicBezTo>
                <a:cubicBezTo>
                  <a:pt x="576" y="954317"/>
                  <a:pt x="2308" y="893703"/>
                  <a:pt x="2308" y="893703"/>
                </a:cubicBezTo>
                <a:cubicBezTo>
                  <a:pt x="2308" y="864262"/>
                  <a:pt x="-2887" y="843479"/>
                  <a:pt x="2308" y="810575"/>
                </a:cubicBezTo>
                <a:cubicBezTo>
                  <a:pt x="7503" y="777671"/>
                  <a:pt x="30017" y="749961"/>
                  <a:pt x="33481" y="696275"/>
                </a:cubicBezTo>
                <a:cubicBezTo>
                  <a:pt x="36945" y="642589"/>
                  <a:pt x="28285" y="543875"/>
                  <a:pt x="23090" y="488457"/>
                </a:cubicBezTo>
                <a:cubicBezTo>
                  <a:pt x="17895" y="433039"/>
                  <a:pt x="5772" y="412257"/>
                  <a:pt x="2308" y="363766"/>
                </a:cubicBezTo>
                <a:cubicBezTo>
                  <a:pt x="-1156" y="315275"/>
                  <a:pt x="576" y="246003"/>
                  <a:pt x="2308" y="197512"/>
                </a:cubicBezTo>
                <a:cubicBezTo>
                  <a:pt x="4040" y="149021"/>
                  <a:pt x="576" y="103994"/>
                  <a:pt x="12699" y="72821"/>
                </a:cubicBezTo>
                <a:cubicBezTo>
                  <a:pt x="24822" y="41648"/>
                  <a:pt x="42140" y="22598"/>
                  <a:pt x="75045" y="10475"/>
                </a:cubicBezTo>
                <a:cubicBezTo>
                  <a:pt x="107950" y="-1648"/>
                  <a:pt x="163368" y="85"/>
                  <a:pt x="210127" y="85"/>
                </a:cubicBezTo>
                <a:cubicBezTo>
                  <a:pt x="256886" y="85"/>
                  <a:pt x="310572" y="8743"/>
                  <a:pt x="355599" y="10475"/>
                </a:cubicBezTo>
                <a:cubicBezTo>
                  <a:pt x="400626" y="12207"/>
                  <a:pt x="430067" y="1816"/>
                  <a:pt x="480290" y="10475"/>
                </a:cubicBezTo>
                <a:cubicBezTo>
                  <a:pt x="530513" y="19134"/>
                  <a:pt x="618836" y="34721"/>
                  <a:pt x="656936" y="62430"/>
                </a:cubicBezTo>
                <a:cubicBezTo>
                  <a:pt x="695036" y="90139"/>
                  <a:pt x="703695" y="136898"/>
                  <a:pt x="708890" y="176730"/>
                </a:cubicBezTo>
                <a:cubicBezTo>
                  <a:pt x="714085" y="216562"/>
                  <a:pt x="691572" y="251198"/>
                  <a:pt x="688108" y="301421"/>
                </a:cubicBezTo>
                <a:cubicBezTo>
                  <a:pt x="684644" y="351644"/>
                  <a:pt x="689840" y="427843"/>
                  <a:pt x="688108" y="478066"/>
                </a:cubicBezTo>
                <a:cubicBezTo>
                  <a:pt x="686376" y="528289"/>
                  <a:pt x="677718" y="552534"/>
                  <a:pt x="677718" y="602757"/>
                </a:cubicBezTo>
                <a:cubicBezTo>
                  <a:pt x="677718" y="652980"/>
                  <a:pt x="677717" y="704935"/>
                  <a:pt x="688108" y="779403"/>
                </a:cubicBezTo>
                <a:cubicBezTo>
                  <a:pt x="698499" y="853871"/>
                  <a:pt x="721013" y="947389"/>
                  <a:pt x="740063" y="1049566"/>
                </a:cubicBezTo>
                <a:cubicBezTo>
                  <a:pt x="759113" y="1151743"/>
                  <a:pt x="788554" y="1300679"/>
                  <a:pt x="802408" y="1392466"/>
                </a:cubicBezTo>
                <a:cubicBezTo>
                  <a:pt x="816263" y="1484252"/>
                  <a:pt x="819726" y="1544867"/>
                  <a:pt x="823190" y="1600285"/>
                </a:cubicBezTo>
                <a:cubicBezTo>
                  <a:pt x="826654" y="1655703"/>
                  <a:pt x="824922" y="1693802"/>
                  <a:pt x="823190" y="1724975"/>
                </a:cubicBezTo>
                <a:cubicBezTo>
                  <a:pt x="821458" y="1756148"/>
                  <a:pt x="797213" y="1790785"/>
                  <a:pt x="771236" y="180810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4518028" y="1849582"/>
            <a:ext cx="2366813" cy="202622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682457" y="2931985"/>
            <a:ext cx="2067791" cy="87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S17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517195" y="2931986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1" name="Rectangle 90"/>
          <p:cNvSpPr/>
          <p:nvPr/>
        </p:nvSpPr>
        <p:spPr>
          <a:xfrm>
            <a:off x="9898194" y="2931986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931841" y="3555442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285133" y="3555442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9638424" y="3555442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991715" y="3555442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4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0345007" y="3555442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8682457" y="1466848"/>
            <a:ext cx="2067791" cy="987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err="1" smtClean="0">
                <a:solidFill>
                  <a:schemeClr val="tx1"/>
                </a:solidFill>
              </a:rPr>
              <a:t>Akronite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9139659" y="2201154"/>
            <a:ext cx="592280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905120" y="2201154"/>
            <a:ext cx="523010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eth0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9622834" y="2454001"/>
            <a:ext cx="0" cy="477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10014227" y="2460927"/>
            <a:ext cx="4" cy="47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9124074" y="2605554"/>
            <a:ext cx="1428751" cy="174879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en-US" sz="1200" smtClean="0">
                <a:solidFill>
                  <a:schemeClr val="tx1"/>
                </a:solidFill>
              </a:rPr>
              <a:t>tatic trunk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9745798" y="3801355"/>
            <a:ext cx="0" cy="59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0445456" y="3804816"/>
            <a:ext cx="0" cy="59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9675172" y="3907040"/>
            <a:ext cx="836086" cy="37576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lacp</a:t>
            </a:r>
            <a:r>
              <a:rPr lang="en-US" sz="1000" smtClean="0">
                <a:solidFill>
                  <a:schemeClr val="tx1"/>
                </a:solidFill>
              </a:rPr>
              <a:t> trunk 2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8542762" y="1849582"/>
            <a:ext cx="2366813" cy="2010664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8667258" y="4415283"/>
            <a:ext cx="862454" cy="87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</a:t>
            </a:r>
            <a:r>
              <a:rPr lang="en-US" sz="1600" smtClean="0">
                <a:solidFill>
                  <a:schemeClr val="tx1"/>
                </a:solidFill>
              </a:rPr>
              <a:t>witch 1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923561" y="4426527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9276853" y="4426527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9592044" y="4415283"/>
            <a:ext cx="1143004" cy="87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</a:t>
            </a:r>
            <a:r>
              <a:rPr lang="en-US" sz="1600" smtClean="0">
                <a:solidFill>
                  <a:schemeClr val="tx1"/>
                </a:solidFill>
              </a:rPr>
              <a:t>witch 2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9647454" y="4426527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0000746" y="4426527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0354037" y="4426527"/>
            <a:ext cx="207818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9378650" y="3808281"/>
            <a:ext cx="0" cy="59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9035752" y="3797890"/>
            <a:ext cx="0" cy="59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8798874" y="3903575"/>
            <a:ext cx="836086" cy="37576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lacp</a:t>
            </a:r>
            <a:r>
              <a:rPr lang="en-US" sz="1000" smtClean="0">
                <a:solidFill>
                  <a:schemeClr val="tx1"/>
                </a:solidFill>
              </a:rPr>
              <a:t> trunk 1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5374682" y="1940009"/>
            <a:ext cx="891902" cy="17487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bond0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9" idx="0"/>
          </p:cNvCxnSpPr>
          <p:nvPr/>
        </p:nvCxnSpPr>
        <p:spPr>
          <a:xfrm flipV="1">
            <a:off x="5411065" y="2133516"/>
            <a:ext cx="410443" cy="83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0" idx="0"/>
          </p:cNvCxnSpPr>
          <p:nvPr/>
        </p:nvCxnSpPr>
        <p:spPr>
          <a:xfrm flipH="1" flipV="1">
            <a:off x="5821508" y="2133516"/>
            <a:ext cx="320383" cy="83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9392498" y="1915762"/>
            <a:ext cx="891902" cy="17487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bond0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9428881" y="2109269"/>
            <a:ext cx="410443" cy="83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9839324" y="2109269"/>
            <a:ext cx="320383" cy="83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3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14701" y="1641763"/>
            <a:ext cx="5891644" cy="2306781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5617" y="2441864"/>
            <a:ext cx="1340427" cy="64423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LACP protocol implement</a:t>
            </a:r>
            <a:endParaRPr lang="en-US" sz="1200"/>
          </a:p>
        </p:txBody>
      </p:sp>
      <p:sp>
        <p:nvSpPr>
          <p:cNvPr id="122" name="Rectangle 121"/>
          <p:cNvSpPr/>
          <p:nvPr/>
        </p:nvSpPr>
        <p:spPr>
          <a:xfrm>
            <a:off x="3408217" y="2441864"/>
            <a:ext cx="1787235" cy="2909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UCI configuration parser</a:t>
            </a:r>
            <a:endParaRPr lang="en-US" sz="1200"/>
          </a:p>
        </p:txBody>
      </p:sp>
      <p:sp>
        <p:nvSpPr>
          <p:cNvPr id="123" name="Rectangle 122"/>
          <p:cNvSpPr/>
          <p:nvPr/>
        </p:nvSpPr>
        <p:spPr>
          <a:xfrm>
            <a:off x="7076208" y="2441864"/>
            <a:ext cx="2021034" cy="290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Status dump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076207" y="2805545"/>
            <a:ext cx="2021035" cy="2805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API: port/trunk lookup/notify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03162" y="3390031"/>
            <a:ext cx="1036498" cy="4130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LACP packet receive/send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408217" y="2795155"/>
            <a:ext cx="1787236" cy="2909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Board information parser</a:t>
            </a:r>
            <a:endParaRPr lang="en-US" sz="1200"/>
          </a:p>
        </p:txBody>
      </p:sp>
      <p:sp>
        <p:nvSpPr>
          <p:cNvPr id="131" name="Rectangle 130"/>
          <p:cNvSpPr/>
          <p:nvPr/>
        </p:nvSpPr>
        <p:spPr>
          <a:xfrm>
            <a:off x="5774742" y="3390032"/>
            <a:ext cx="1366407" cy="41303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</a:t>
            </a:r>
            <a:r>
              <a:rPr lang="en-US" sz="1200" smtClean="0"/>
              <a:t>ort information/event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7161929" y="3390033"/>
            <a:ext cx="1068532" cy="41303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</a:t>
            </a:r>
            <a:r>
              <a:rPr lang="en-US" sz="1200" smtClean="0"/>
              <a:t>runk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34624" y="1768599"/>
            <a:ext cx="162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LACPD daemon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92865" y="2441864"/>
            <a:ext cx="1542569" cy="29094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/</a:t>
            </a:r>
            <a:r>
              <a:rPr lang="en-US" sz="1200" err="1" smtClean="0"/>
              <a:t>etc</a:t>
            </a:r>
            <a:r>
              <a:rPr lang="en-US" sz="1200" smtClean="0"/>
              <a:t>/</a:t>
            </a:r>
            <a:r>
              <a:rPr lang="en-US" sz="1200" err="1" smtClean="0"/>
              <a:t>config</a:t>
            </a:r>
            <a:r>
              <a:rPr lang="en-US" sz="1200" smtClean="0"/>
              <a:t>/</a:t>
            </a:r>
            <a:r>
              <a:rPr lang="en-US" sz="1200" err="1" smtClean="0"/>
              <a:t>lacpd</a:t>
            </a:r>
            <a:endParaRPr lang="en-US" sz="1200"/>
          </a:p>
        </p:txBody>
      </p:sp>
      <p:sp>
        <p:nvSpPr>
          <p:cNvPr id="133" name="Rounded Rectangle 132"/>
          <p:cNvSpPr/>
          <p:nvPr/>
        </p:nvSpPr>
        <p:spPr>
          <a:xfrm>
            <a:off x="1392865" y="2795153"/>
            <a:ext cx="1542569" cy="29094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/lib/function/lacp.sh</a:t>
            </a:r>
            <a:endParaRPr lang="en-US" sz="1200"/>
          </a:p>
        </p:txBody>
      </p:sp>
      <p:sp>
        <p:nvSpPr>
          <p:cNvPr id="134" name="Rounded Rectangle 133"/>
          <p:cNvSpPr/>
          <p:nvPr/>
        </p:nvSpPr>
        <p:spPr>
          <a:xfrm>
            <a:off x="9585612" y="2452256"/>
            <a:ext cx="1392382" cy="2909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ubusd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9585612" y="2805545"/>
            <a:ext cx="1844388" cy="2909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/</a:t>
            </a:r>
            <a:r>
              <a:rPr lang="en-US" sz="1200" err="1" smtClean="0">
                <a:solidFill>
                  <a:schemeClr val="tx1"/>
                </a:solidFill>
              </a:rPr>
              <a:t>etc</a:t>
            </a:r>
            <a:r>
              <a:rPr lang="en-US" sz="1200" smtClean="0">
                <a:solidFill>
                  <a:schemeClr val="tx1"/>
                </a:solidFill>
              </a:rPr>
              <a:t>/</a:t>
            </a:r>
            <a:r>
              <a:rPr lang="en-US" sz="1200" err="1" smtClean="0">
                <a:solidFill>
                  <a:schemeClr val="tx1"/>
                </a:solidFill>
              </a:rPr>
              <a:t>hotplug.d</a:t>
            </a:r>
            <a:r>
              <a:rPr lang="en-US" sz="1200" smtClean="0">
                <a:solidFill>
                  <a:schemeClr val="tx1"/>
                </a:solidFill>
              </a:rPr>
              <a:t>/switch/</a:t>
            </a:r>
            <a:r>
              <a:rPr lang="en-US" sz="1200" err="1" smtClean="0">
                <a:solidFill>
                  <a:schemeClr val="tx1"/>
                </a:solidFill>
              </a:rPr>
              <a:t>qca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14701" y="4291445"/>
            <a:ext cx="2460041" cy="3143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Linux network stack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911128" y="4286244"/>
            <a:ext cx="2460041" cy="31432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QCA switch driver</a:t>
            </a:r>
            <a:endParaRPr lang="en-US" sz="1200"/>
          </a:p>
        </p:txBody>
      </p:sp>
      <p:cxnSp>
        <p:nvCxnSpPr>
          <p:cNvPr id="22" name="Straight Arrow Connector 21"/>
          <p:cNvCxnSpPr>
            <a:stCxn id="9" idx="3"/>
            <a:endCxn id="122" idx="1"/>
          </p:cNvCxnSpPr>
          <p:nvPr/>
        </p:nvCxnSpPr>
        <p:spPr>
          <a:xfrm>
            <a:off x="2935434" y="2587337"/>
            <a:ext cx="472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9" idx="1"/>
            <a:endCxn id="133" idx="3"/>
          </p:cNvCxnSpPr>
          <p:nvPr/>
        </p:nvCxnSpPr>
        <p:spPr>
          <a:xfrm flipH="1" flipV="1">
            <a:off x="2935434" y="2940626"/>
            <a:ext cx="47278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086851" y="2584744"/>
            <a:ext cx="48837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9104168" y="2924182"/>
            <a:ext cx="48837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31" idx="2"/>
          </p:cNvCxnSpPr>
          <p:nvPr/>
        </p:nvCxnSpPr>
        <p:spPr>
          <a:xfrm flipV="1">
            <a:off x="6454259" y="3803071"/>
            <a:ext cx="3687" cy="48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741230" y="3803070"/>
            <a:ext cx="10391" cy="48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4852555" y="3803070"/>
            <a:ext cx="0" cy="48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382489" y="3803070"/>
            <a:ext cx="0" cy="48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4" idx="1"/>
          </p:cNvCxnSpPr>
          <p:nvPr/>
        </p:nvCxnSpPr>
        <p:spPr>
          <a:xfrm flipH="1">
            <a:off x="9104168" y="2597729"/>
            <a:ext cx="481444" cy="32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27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963882" y="4073236"/>
            <a:ext cx="8385463" cy="0"/>
          </a:xfrm>
          <a:prstGeom prst="straightConnector1">
            <a:avLst/>
          </a:prstGeom>
          <a:ln w="19050"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7247" y="3154404"/>
            <a:ext cx="1210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LACP protocol</a:t>
            </a:r>
          </a:p>
          <a:p>
            <a:pPr algn="ctr"/>
            <a:r>
              <a:rPr lang="en-US" sz="1400" smtClean="0"/>
              <a:t>implement</a:t>
            </a:r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2067699" y="3699167"/>
            <a:ext cx="118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1"/>
                </a:solidFill>
              </a:rPr>
              <a:t>OS independent</a:t>
            </a:r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57247" y="4213194"/>
            <a:ext cx="1207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LACP wrapper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67699" y="4539746"/>
            <a:ext cx="1109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1"/>
                </a:solidFill>
              </a:rPr>
              <a:t>OS dependent</a:t>
            </a:r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0604" y="4380751"/>
            <a:ext cx="935182" cy="316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p</a:t>
            </a:r>
            <a:r>
              <a:rPr lang="en-US" sz="1200" err="1" smtClean="0">
                <a:solidFill>
                  <a:schemeClr val="tx1"/>
                </a:solidFill>
              </a:rPr>
              <a:t>acket_recv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92680" y="3416014"/>
            <a:ext cx="935182" cy="316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lacpdu_recv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356010" y="680501"/>
            <a:ext cx="581890" cy="249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RX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23438" y="1088382"/>
            <a:ext cx="1026252" cy="331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periodic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123438" y="1597121"/>
            <a:ext cx="1026252" cy="3846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Select logic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231318" y="2147171"/>
            <a:ext cx="804071" cy="2301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Mux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56010" y="2529885"/>
            <a:ext cx="581890" cy="249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</a:t>
            </a:r>
            <a:r>
              <a:rPr lang="en-US" sz="1200" smtClean="0">
                <a:solidFill>
                  <a:schemeClr val="tx1"/>
                </a:solidFill>
              </a:rPr>
              <a:t>X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732555" y="929882"/>
            <a:ext cx="0" cy="1600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557891" y="940273"/>
            <a:ext cx="0" cy="1600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2"/>
          </p:cNvCxnSpPr>
          <p:nvPr/>
        </p:nvCxnSpPr>
        <p:spPr>
          <a:xfrm flipH="1">
            <a:off x="6732555" y="1254164"/>
            <a:ext cx="390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0" idx="6"/>
          </p:cNvCxnSpPr>
          <p:nvPr/>
        </p:nvCxnSpPr>
        <p:spPr>
          <a:xfrm flipH="1">
            <a:off x="8149690" y="1254164"/>
            <a:ext cx="408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1" idx="2"/>
          </p:cNvCxnSpPr>
          <p:nvPr/>
        </p:nvCxnSpPr>
        <p:spPr>
          <a:xfrm flipH="1">
            <a:off x="6732555" y="1789422"/>
            <a:ext cx="390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6"/>
          </p:cNvCxnSpPr>
          <p:nvPr/>
        </p:nvCxnSpPr>
        <p:spPr>
          <a:xfrm flipH="1">
            <a:off x="8149690" y="1789422"/>
            <a:ext cx="408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2" idx="2"/>
          </p:cNvCxnSpPr>
          <p:nvPr/>
        </p:nvCxnSpPr>
        <p:spPr>
          <a:xfrm flipH="1">
            <a:off x="6732555" y="2262253"/>
            <a:ext cx="498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2" idx="6"/>
          </p:cNvCxnSpPr>
          <p:nvPr/>
        </p:nvCxnSpPr>
        <p:spPr>
          <a:xfrm flipH="1">
            <a:off x="8035389" y="2262253"/>
            <a:ext cx="522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3" idx="2"/>
          </p:cNvCxnSpPr>
          <p:nvPr/>
        </p:nvCxnSpPr>
        <p:spPr>
          <a:xfrm>
            <a:off x="6732555" y="2529885"/>
            <a:ext cx="623455" cy="12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43" idx="6"/>
          </p:cNvCxnSpPr>
          <p:nvPr/>
        </p:nvCxnSpPr>
        <p:spPr>
          <a:xfrm flipH="1">
            <a:off x="7937900" y="2554952"/>
            <a:ext cx="619991" cy="9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4" idx="2"/>
          </p:cNvCxnSpPr>
          <p:nvPr/>
        </p:nvCxnSpPr>
        <p:spPr>
          <a:xfrm flipV="1">
            <a:off x="6732554" y="805192"/>
            <a:ext cx="623456" cy="13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6"/>
          </p:cNvCxnSpPr>
          <p:nvPr/>
        </p:nvCxnSpPr>
        <p:spPr>
          <a:xfrm>
            <a:off x="7937900" y="805192"/>
            <a:ext cx="619991" cy="15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42" idx="3"/>
          </p:cNvCxnSpPr>
          <p:nvPr/>
        </p:nvCxnSpPr>
        <p:spPr>
          <a:xfrm rot="5400000" flipH="1" flipV="1">
            <a:off x="6677791" y="2704932"/>
            <a:ext cx="1032584" cy="309976"/>
          </a:xfrm>
          <a:prstGeom prst="bentConnector3">
            <a:avLst>
              <a:gd name="adj1" fmla="val 97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2" idx="5"/>
          </p:cNvCxnSpPr>
          <p:nvPr/>
        </p:nvCxnSpPr>
        <p:spPr>
          <a:xfrm rot="16200000" flipH="1">
            <a:off x="7566473" y="2694790"/>
            <a:ext cx="1032585" cy="330259"/>
          </a:xfrm>
          <a:prstGeom prst="bentConnector3">
            <a:avLst>
              <a:gd name="adj1" fmla="val 1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437280" y="3007954"/>
            <a:ext cx="1024729" cy="316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lacpdu_send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388664" y="3432883"/>
            <a:ext cx="1957709" cy="19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l</a:t>
            </a:r>
            <a:r>
              <a:rPr lang="en-US" sz="1200" err="1" smtClean="0">
                <a:solidFill>
                  <a:schemeClr val="tx1"/>
                </a:solidFill>
              </a:rPr>
              <a:t>acp_port_get_speed_duple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626438" y="4381564"/>
            <a:ext cx="968050" cy="316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packet_send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2979" y="3667508"/>
            <a:ext cx="1957709" cy="19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lacp_port_link_changed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775109" y="3421314"/>
            <a:ext cx="1957709" cy="19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lacp_aggregator_create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937900" y="3657117"/>
            <a:ext cx="1957709" cy="19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lacp_aggregator_add_port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>
            <a:stCxn id="43" idx="2"/>
            <a:endCxn id="81" idx="0"/>
          </p:cNvCxnSpPr>
          <p:nvPr/>
        </p:nvCxnSpPr>
        <p:spPr>
          <a:xfrm rot="10800000" flipV="1">
            <a:off x="4949646" y="2654576"/>
            <a:ext cx="2406365" cy="3533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1" idx="2"/>
          </p:cNvCxnSpPr>
          <p:nvPr/>
        </p:nvCxnSpPr>
        <p:spPr>
          <a:xfrm>
            <a:off x="4949645" y="3324318"/>
            <a:ext cx="0" cy="105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949645" y="4697115"/>
            <a:ext cx="0" cy="34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70750" y="512966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OS</a:t>
            </a:r>
            <a:endParaRPr lang="en-US" sz="1200"/>
          </a:p>
        </p:txBody>
      </p:sp>
      <p:cxnSp>
        <p:nvCxnSpPr>
          <p:cNvPr id="78" name="Elbow Connector 77"/>
          <p:cNvCxnSpPr>
            <a:stCxn id="35" idx="0"/>
          </p:cNvCxnSpPr>
          <p:nvPr/>
        </p:nvCxnSpPr>
        <p:spPr>
          <a:xfrm rot="5400000" flipH="1" flipV="1">
            <a:off x="4440383" y="625080"/>
            <a:ext cx="2610823" cy="2971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35" idx="2"/>
          </p:cNvCxnSpPr>
          <p:nvPr/>
        </p:nvCxnSpPr>
        <p:spPr>
          <a:xfrm flipV="1">
            <a:off x="4260271" y="3732378"/>
            <a:ext cx="0" cy="64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260271" y="4697115"/>
            <a:ext cx="0" cy="34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072670" y="512966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OS</a:t>
            </a:r>
            <a:endParaRPr lang="en-US" sz="1200"/>
          </a:p>
        </p:txBody>
      </p:sp>
      <p:sp>
        <p:nvSpPr>
          <p:cNvPr id="105" name="Rectangle 104"/>
          <p:cNvSpPr/>
          <p:nvPr/>
        </p:nvSpPr>
        <p:spPr>
          <a:xfrm>
            <a:off x="5768288" y="4408364"/>
            <a:ext cx="2149348" cy="1876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switch_port_get_speed_duple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022603" y="4630845"/>
            <a:ext cx="1957709" cy="19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switch_port_link_changed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154733" y="4384651"/>
            <a:ext cx="1957709" cy="19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s</a:t>
            </a:r>
            <a:r>
              <a:rPr lang="en-US" sz="1200" err="1" smtClean="0">
                <a:solidFill>
                  <a:schemeClr val="tx1"/>
                </a:solidFill>
              </a:rPr>
              <a:t>witch_trunk_create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317524" y="4620454"/>
            <a:ext cx="1957709" cy="19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s</a:t>
            </a:r>
            <a:r>
              <a:rPr lang="en-US" sz="1200" err="1" smtClean="0">
                <a:solidFill>
                  <a:schemeClr val="tx1"/>
                </a:solidFill>
              </a:rPr>
              <a:t>witch_trunk_add_port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7039095" y="3867270"/>
            <a:ext cx="0" cy="54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8" idx="2"/>
          </p:cNvCxnSpPr>
          <p:nvPr/>
        </p:nvCxnSpPr>
        <p:spPr>
          <a:xfrm>
            <a:off x="8916755" y="3856879"/>
            <a:ext cx="9036" cy="55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7034369" y="4830607"/>
            <a:ext cx="0" cy="36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536380" y="5134233"/>
            <a:ext cx="99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Switch driver</a:t>
            </a:r>
            <a:endParaRPr lang="en-US" sz="120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8952744" y="4840953"/>
            <a:ext cx="0" cy="35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442209" y="5150849"/>
            <a:ext cx="99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Switch driver</a:t>
            </a:r>
            <a:endParaRPr lang="en-US" sz="1200"/>
          </a:p>
        </p:txBody>
      </p:sp>
      <p:sp>
        <p:nvSpPr>
          <p:cNvPr id="2" name="TextBox 1"/>
          <p:cNvSpPr txBox="1"/>
          <p:nvPr/>
        </p:nvSpPr>
        <p:spPr>
          <a:xfrm>
            <a:off x="5256522" y="1601774"/>
            <a:ext cx="1439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LACP state machine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294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7515" y="2462618"/>
            <a:ext cx="2213264" cy="2909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IP Packet</a:t>
            </a:r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3375308" y="2147425"/>
            <a:ext cx="2213264" cy="2909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PPP Header</a:t>
            </a:r>
            <a:endParaRPr lang="en-US" sz="1200"/>
          </a:p>
        </p:txBody>
      </p:sp>
      <p:sp>
        <p:nvSpPr>
          <p:cNvPr id="7" name="Rectangle 6"/>
          <p:cNvSpPr/>
          <p:nvPr/>
        </p:nvSpPr>
        <p:spPr>
          <a:xfrm>
            <a:off x="3375308" y="1842627"/>
            <a:ext cx="2213264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PPPoE</a:t>
            </a:r>
            <a:r>
              <a:rPr lang="en-US" sz="1200" smtClean="0"/>
              <a:t> Header</a:t>
            </a:r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3375308" y="1523964"/>
            <a:ext cx="221326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Eth Header</a:t>
            </a:r>
            <a:endParaRPr lang="en-US" sz="1200"/>
          </a:p>
        </p:txBody>
      </p:sp>
      <p:grpSp>
        <p:nvGrpSpPr>
          <p:cNvPr id="67" name="Group 66"/>
          <p:cNvGrpSpPr/>
          <p:nvPr/>
        </p:nvGrpSpPr>
        <p:grpSpPr>
          <a:xfrm>
            <a:off x="7000005" y="148939"/>
            <a:ext cx="4429999" cy="290945"/>
            <a:chOff x="7024251" y="1551712"/>
            <a:chExt cx="4429999" cy="290945"/>
          </a:xfrm>
          <a:solidFill>
            <a:schemeClr val="accent4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702425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6279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134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43354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8536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4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698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5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58990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6</a:t>
              </a:r>
              <a:endParaRPr lang="en-US" sz="12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00999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7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132617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8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74626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9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1663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555180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93727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835736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97774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4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936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5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251372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6</a:t>
              </a:r>
              <a:endParaRPr lang="en-US" sz="12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39338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7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524999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8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66700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9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805554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94410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08264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24657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3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35627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4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498284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5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4029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6</a:t>
              </a:r>
              <a:endParaRPr lang="en-US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782302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7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92431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8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066320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9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19793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33648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5598101" y="1960754"/>
            <a:ext cx="1385451" cy="34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45" idx="1"/>
          </p:cNvCxnSpPr>
          <p:nvPr/>
        </p:nvCxnSpPr>
        <p:spPr>
          <a:xfrm>
            <a:off x="5605026" y="2302734"/>
            <a:ext cx="1422688" cy="32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47" idx="1"/>
          </p:cNvCxnSpPr>
          <p:nvPr/>
        </p:nvCxnSpPr>
        <p:spPr>
          <a:xfrm>
            <a:off x="5588572" y="2587280"/>
            <a:ext cx="1446067" cy="35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34" idx="1"/>
          </p:cNvCxnSpPr>
          <p:nvPr/>
        </p:nvCxnSpPr>
        <p:spPr>
          <a:xfrm flipV="1">
            <a:off x="5580779" y="1378529"/>
            <a:ext cx="1450402" cy="29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2524991" y="5060373"/>
            <a:ext cx="6858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 Header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210791" y="5060373"/>
            <a:ext cx="6858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PPPoE</a:t>
            </a:r>
            <a:r>
              <a:rPr lang="en-US" sz="1200" smtClean="0">
                <a:solidFill>
                  <a:schemeClr val="tx1"/>
                </a:solidFill>
              </a:rPr>
              <a:t> Header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96591" y="5060373"/>
            <a:ext cx="6858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PPP Header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80657" y="5060373"/>
            <a:ext cx="781051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IP Packet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3896591" y="5631873"/>
            <a:ext cx="0" cy="394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361708" y="5631873"/>
            <a:ext cx="0" cy="1049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243707" y="5860472"/>
            <a:ext cx="830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PPP frame</a:t>
            </a:r>
            <a:endParaRPr lang="en-US" sz="1200"/>
          </a:p>
        </p:txBody>
      </p:sp>
      <p:cxnSp>
        <p:nvCxnSpPr>
          <p:cNvPr id="123" name="Straight Arrow Connector 122"/>
          <p:cNvCxnSpPr>
            <a:stCxn id="121" idx="3"/>
          </p:cNvCxnSpPr>
          <p:nvPr/>
        </p:nvCxnSpPr>
        <p:spPr>
          <a:xfrm>
            <a:off x="5074447" y="5998972"/>
            <a:ext cx="2872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21" idx="1"/>
          </p:cNvCxnSpPr>
          <p:nvPr/>
        </p:nvCxnSpPr>
        <p:spPr>
          <a:xfrm flipH="1">
            <a:off x="3896591" y="5998972"/>
            <a:ext cx="3471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210791" y="5631873"/>
            <a:ext cx="0" cy="779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845385" y="6189519"/>
            <a:ext cx="9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PPPoE</a:t>
            </a:r>
            <a:r>
              <a:rPr lang="en-US" sz="1200" smtClean="0"/>
              <a:t> frame</a:t>
            </a:r>
            <a:endParaRPr lang="en-US" sz="1200"/>
          </a:p>
        </p:txBody>
      </p:sp>
      <p:cxnSp>
        <p:nvCxnSpPr>
          <p:cNvPr id="130" name="Straight Arrow Connector 129"/>
          <p:cNvCxnSpPr>
            <a:stCxn id="129" idx="3"/>
          </p:cNvCxnSpPr>
          <p:nvPr/>
        </p:nvCxnSpPr>
        <p:spPr>
          <a:xfrm>
            <a:off x="4830142" y="6328019"/>
            <a:ext cx="531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9" idx="1"/>
          </p:cNvCxnSpPr>
          <p:nvPr/>
        </p:nvCxnSpPr>
        <p:spPr>
          <a:xfrm flipH="1">
            <a:off x="3210791" y="6328019"/>
            <a:ext cx="6345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7041565" y="928255"/>
            <a:ext cx="4440399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Destination MAC address</a:t>
            </a:r>
            <a:endParaRPr lang="en-US" sz="1200"/>
          </a:p>
        </p:txBody>
      </p:sp>
      <p:sp>
        <p:nvSpPr>
          <p:cNvPr id="134" name="Rectangle 133"/>
          <p:cNvSpPr/>
          <p:nvPr/>
        </p:nvSpPr>
        <p:spPr>
          <a:xfrm>
            <a:off x="7031181" y="1233056"/>
            <a:ext cx="223751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Destination MAC </a:t>
            </a:r>
            <a:r>
              <a:rPr lang="en-US" sz="1200" smtClean="0"/>
              <a:t>address (</a:t>
            </a:r>
            <a:r>
              <a:rPr lang="en-US" sz="1200" err="1" smtClean="0"/>
              <a:t>cont</a:t>
            </a:r>
            <a:r>
              <a:rPr lang="en-US" sz="1200" smtClean="0"/>
              <a:t>)</a:t>
            </a:r>
            <a:endParaRPr lang="en-US" sz="1200"/>
          </a:p>
        </p:txBody>
      </p:sp>
      <p:sp>
        <p:nvSpPr>
          <p:cNvPr id="135" name="Rectangle 134"/>
          <p:cNvSpPr/>
          <p:nvPr/>
        </p:nvSpPr>
        <p:spPr>
          <a:xfrm>
            <a:off x="9292942" y="1236521"/>
            <a:ext cx="220633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Source </a:t>
            </a:r>
            <a:r>
              <a:rPr lang="en-US" sz="1200"/>
              <a:t>MAC address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7038107" y="1551712"/>
            <a:ext cx="445077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Source MAC </a:t>
            </a:r>
            <a:r>
              <a:rPr lang="en-US" sz="1200" smtClean="0"/>
              <a:t>address (</a:t>
            </a:r>
            <a:r>
              <a:rPr lang="en-US" sz="1200" err="1" smtClean="0"/>
              <a:t>cont</a:t>
            </a:r>
            <a:r>
              <a:rPr lang="en-US" sz="1200" smtClean="0"/>
              <a:t>)</a:t>
            </a:r>
            <a:endParaRPr lang="en-US" sz="1200"/>
          </a:p>
        </p:txBody>
      </p:sp>
      <p:sp>
        <p:nvSpPr>
          <p:cNvPr id="138" name="Rectangle 137"/>
          <p:cNvSpPr/>
          <p:nvPr/>
        </p:nvSpPr>
        <p:spPr>
          <a:xfrm>
            <a:off x="7034642" y="1859977"/>
            <a:ext cx="223751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Ethernet frame type (0x8864)</a:t>
            </a:r>
            <a:endParaRPr lang="en-US" sz="1200"/>
          </a:p>
        </p:txBody>
      </p:sp>
      <p:sp>
        <p:nvSpPr>
          <p:cNvPr id="140" name="Rectangle 139"/>
          <p:cNvSpPr/>
          <p:nvPr/>
        </p:nvSpPr>
        <p:spPr>
          <a:xfrm>
            <a:off x="9292929" y="1866903"/>
            <a:ext cx="574963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err="1" smtClean="0"/>
              <a:t>Ver</a:t>
            </a:r>
            <a:r>
              <a:rPr lang="en-US" sz="1200" smtClean="0"/>
              <a:t>(1)</a:t>
            </a:r>
            <a:endParaRPr lang="en-US" sz="1200"/>
          </a:p>
        </p:txBody>
      </p:sp>
      <p:sp>
        <p:nvSpPr>
          <p:cNvPr id="141" name="Rectangle 140"/>
          <p:cNvSpPr/>
          <p:nvPr/>
        </p:nvSpPr>
        <p:spPr>
          <a:xfrm>
            <a:off x="9892145" y="1863447"/>
            <a:ext cx="599208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/>
              <a:t>T</a:t>
            </a:r>
            <a:r>
              <a:rPr lang="en-US" sz="1000" smtClean="0"/>
              <a:t>ype(1)</a:t>
            </a:r>
            <a:endParaRPr lang="en-US" sz="1000"/>
          </a:p>
        </p:txBody>
      </p:sp>
      <p:sp>
        <p:nvSpPr>
          <p:cNvPr id="142" name="Rectangle 141"/>
          <p:cNvSpPr/>
          <p:nvPr/>
        </p:nvSpPr>
        <p:spPr>
          <a:xfrm>
            <a:off x="10515598" y="1868633"/>
            <a:ext cx="973285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Code(0)</a:t>
            </a:r>
            <a:endParaRPr lang="en-US" sz="1200"/>
          </a:p>
        </p:txBody>
      </p:sp>
      <p:sp>
        <p:nvSpPr>
          <p:cNvPr id="143" name="Rectangle 142"/>
          <p:cNvSpPr/>
          <p:nvPr/>
        </p:nvSpPr>
        <p:spPr>
          <a:xfrm>
            <a:off x="7031179" y="2175169"/>
            <a:ext cx="2244435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Session ID</a:t>
            </a:r>
            <a:endParaRPr lang="en-US" sz="1200"/>
          </a:p>
        </p:txBody>
      </p:sp>
      <p:sp>
        <p:nvSpPr>
          <p:cNvPr id="144" name="Rectangle 143"/>
          <p:cNvSpPr/>
          <p:nvPr/>
        </p:nvSpPr>
        <p:spPr>
          <a:xfrm>
            <a:off x="9299861" y="2178637"/>
            <a:ext cx="2195950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Length</a:t>
            </a:r>
            <a:endParaRPr lang="en-US" sz="1200"/>
          </a:p>
        </p:txBody>
      </p:sp>
      <p:sp>
        <p:nvSpPr>
          <p:cNvPr id="145" name="Rectangle 144"/>
          <p:cNvSpPr/>
          <p:nvPr/>
        </p:nvSpPr>
        <p:spPr>
          <a:xfrm>
            <a:off x="7027714" y="2483434"/>
            <a:ext cx="2244435" cy="2909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PPP protocol</a:t>
            </a:r>
            <a:endParaRPr lang="en-US" sz="1200"/>
          </a:p>
        </p:txBody>
      </p:sp>
      <p:sp>
        <p:nvSpPr>
          <p:cNvPr id="146" name="Rectangle 145"/>
          <p:cNvSpPr/>
          <p:nvPr/>
        </p:nvSpPr>
        <p:spPr>
          <a:xfrm>
            <a:off x="9292928" y="2490371"/>
            <a:ext cx="2202883" cy="2909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IP Packet</a:t>
            </a:r>
            <a:endParaRPr lang="en-US" sz="1200"/>
          </a:p>
        </p:txBody>
      </p:sp>
      <p:sp>
        <p:nvSpPr>
          <p:cNvPr id="147" name="Rectangle 146"/>
          <p:cNvSpPr/>
          <p:nvPr/>
        </p:nvSpPr>
        <p:spPr>
          <a:xfrm>
            <a:off x="7034639" y="2798628"/>
            <a:ext cx="4454244" cy="2909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IP Packet (… … …)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338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1"/>
          <p:cNvSpPr>
            <a:spLocks noChangeArrowheads="1"/>
          </p:cNvSpPr>
          <p:nvPr/>
        </p:nvSpPr>
        <p:spPr bwMode="auto">
          <a:xfrm>
            <a:off x="2058896" y="2745952"/>
            <a:ext cx="1271699" cy="266700"/>
          </a:xfrm>
          <a:prstGeom prst="rect">
            <a:avLst/>
          </a:prstGeom>
          <a:solidFill>
            <a:srgbClr val="4F81BD"/>
          </a:solidFill>
          <a:ln w="3175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switch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02"/>
          <p:cNvSpPr>
            <a:spLocks noChangeArrowheads="1"/>
          </p:cNvSpPr>
          <p:nvPr/>
        </p:nvSpPr>
        <p:spPr bwMode="auto">
          <a:xfrm>
            <a:off x="2058896" y="2985665"/>
            <a:ext cx="1271699" cy="257175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03"/>
          <p:cNvSpPr>
            <a:spLocks noChangeArrowheads="1"/>
          </p:cNvSpPr>
          <p:nvPr/>
        </p:nvSpPr>
        <p:spPr bwMode="auto">
          <a:xfrm>
            <a:off x="2058896" y="3244427"/>
            <a:ext cx="1271699" cy="246062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5"/>
          <p:cNvSpPr>
            <a:spLocks noChangeArrowheads="1"/>
          </p:cNvSpPr>
          <p:nvPr/>
        </p:nvSpPr>
        <p:spPr bwMode="auto">
          <a:xfrm>
            <a:off x="2058896" y="3499571"/>
            <a:ext cx="1271699" cy="226902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en-US" sz="1000" err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acp_instance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15"/>
          <p:cNvSpPr>
            <a:spLocks noChangeArrowheads="1"/>
          </p:cNvSpPr>
          <p:nvPr/>
        </p:nvSpPr>
        <p:spPr bwMode="auto">
          <a:xfrm>
            <a:off x="4220020" y="2745952"/>
            <a:ext cx="1271698" cy="249238"/>
          </a:xfrm>
          <a:prstGeom prst="rect">
            <a:avLst/>
          </a:prstGeom>
          <a:solidFill>
            <a:srgbClr val="4F81BD"/>
          </a:solidFill>
          <a:ln w="3175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struct switch_port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16"/>
          <p:cNvSpPr>
            <a:spLocks noChangeArrowheads="1"/>
          </p:cNvSpPr>
          <p:nvPr/>
        </p:nvSpPr>
        <p:spPr bwMode="auto">
          <a:xfrm>
            <a:off x="4220020" y="2984077"/>
            <a:ext cx="1271698" cy="247650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17"/>
          <p:cNvSpPr>
            <a:spLocks noChangeArrowheads="1"/>
          </p:cNvSpPr>
          <p:nvPr/>
        </p:nvSpPr>
        <p:spPr bwMode="auto">
          <a:xfrm>
            <a:off x="4220020" y="3242839"/>
            <a:ext cx="1271698" cy="257175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19"/>
          <p:cNvSpPr>
            <a:spLocks noChangeArrowheads="1"/>
          </p:cNvSpPr>
          <p:nvPr/>
        </p:nvSpPr>
        <p:spPr bwMode="auto">
          <a:xfrm>
            <a:off x="4220020" y="3511128"/>
            <a:ext cx="1271698" cy="248314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port_num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21"/>
          <p:cNvSpPr>
            <a:spLocks noChangeArrowheads="1"/>
          </p:cNvSpPr>
          <p:nvPr/>
        </p:nvSpPr>
        <p:spPr bwMode="auto">
          <a:xfrm>
            <a:off x="4220020" y="3762352"/>
            <a:ext cx="1271698" cy="248314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22"/>
          <p:cNvSpPr>
            <a:spLocks noChangeArrowheads="1"/>
          </p:cNvSpPr>
          <p:nvPr/>
        </p:nvSpPr>
        <p:spPr bwMode="auto">
          <a:xfrm>
            <a:off x="2058895" y="3735555"/>
            <a:ext cx="1271699" cy="240155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switchPortList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120"/>
          <p:cNvSpPr>
            <a:spLocks noChangeArrowheads="1"/>
          </p:cNvSpPr>
          <p:nvPr/>
        </p:nvSpPr>
        <p:spPr bwMode="auto">
          <a:xfrm>
            <a:off x="2058895" y="3983204"/>
            <a:ext cx="1271698" cy="248314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control_channel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121"/>
          <p:cNvSpPr>
            <a:spLocks noChangeArrowheads="1"/>
          </p:cNvSpPr>
          <p:nvPr/>
        </p:nvSpPr>
        <p:spPr bwMode="auto">
          <a:xfrm>
            <a:off x="4220020" y="4021299"/>
            <a:ext cx="1271698" cy="248314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en-US" sz="1000" err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acp_aggregator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121"/>
          <p:cNvSpPr>
            <a:spLocks noChangeArrowheads="1"/>
          </p:cNvSpPr>
          <p:nvPr/>
        </p:nvSpPr>
        <p:spPr bwMode="auto">
          <a:xfrm>
            <a:off x="4220020" y="4280246"/>
            <a:ext cx="1271698" cy="248314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err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lacp_port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115"/>
          <p:cNvSpPr>
            <a:spLocks noChangeArrowheads="1"/>
          </p:cNvSpPr>
          <p:nvPr/>
        </p:nvSpPr>
        <p:spPr bwMode="auto">
          <a:xfrm>
            <a:off x="4220020" y="4794393"/>
            <a:ext cx="1271698" cy="249238"/>
          </a:xfrm>
          <a:prstGeom prst="rect">
            <a:avLst/>
          </a:prstGeom>
          <a:solidFill>
            <a:srgbClr val="4F81BD"/>
          </a:solidFill>
          <a:ln w="3175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switch_trunk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116"/>
          <p:cNvSpPr>
            <a:spLocks noChangeArrowheads="1"/>
          </p:cNvSpPr>
          <p:nvPr/>
        </p:nvSpPr>
        <p:spPr bwMode="auto">
          <a:xfrm>
            <a:off x="4220020" y="5032518"/>
            <a:ext cx="1271698" cy="247650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117"/>
          <p:cNvSpPr>
            <a:spLocks noChangeArrowheads="1"/>
          </p:cNvSpPr>
          <p:nvPr/>
        </p:nvSpPr>
        <p:spPr bwMode="auto">
          <a:xfrm>
            <a:off x="4220020" y="5546464"/>
            <a:ext cx="1271698" cy="257175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en-US" sz="1000" err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runk_id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119"/>
          <p:cNvSpPr>
            <a:spLocks noChangeArrowheads="1"/>
          </p:cNvSpPr>
          <p:nvPr/>
        </p:nvSpPr>
        <p:spPr bwMode="auto">
          <a:xfrm>
            <a:off x="4220020" y="5814753"/>
            <a:ext cx="1271698" cy="248314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members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121"/>
          <p:cNvSpPr>
            <a:spLocks noChangeArrowheads="1"/>
          </p:cNvSpPr>
          <p:nvPr/>
        </p:nvSpPr>
        <p:spPr bwMode="auto">
          <a:xfrm>
            <a:off x="4220020" y="5282623"/>
            <a:ext cx="1271698" cy="248314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en-US" sz="1000" err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acp_aggregator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120"/>
          <p:cNvSpPr>
            <a:spLocks noChangeArrowheads="1"/>
          </p:cNvSpPr>
          <p:nvPr/>
        </p:nvSpPr>
        <p:spPr bwMode="auto">
          <a:xfrm>
            <a:off x="2058895" y="4239301"/>
            <a:ext cx="1271698" cy="248314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trunks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119"/>
          <p:cNvSpPr>
            <a:spLocks noChangeArrowheads="1"/>
          </p:cNvSpPr>
          <p:nvPr/>
        </p:nvSpPr>
        <p:spPr bwMode="auto">
          <a:xfrm>
            <a:off x="4220020" y="6078298"/>
            <a:ext cx="1271698" cy="248314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en-US" sz="1000" err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embers_num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115"/>
          <p:cNvSpPr>
            <a:spLocks noChangeArrowheads="1"/>
          </p:cNvSpPr>
          <p:nvPr/>
        </p:nvSpPr>
        <p:spPr bwMode="auto">
          <a:xfrm>
            <a:off x="5998869" y="763866"/>
            <a:ext cx="1271698" cy="249238"/>
          </a:xfrm>
          <a:prstGeom prst="rect">
            <a:avLst/>
          </a:prstGeom>
          <a:solidFill>
            <a:srgbClr val="4F81BD"/>
          </a:solidFill>
          <a:ln w="3175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lacp_port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116"/>
          <p:cNvSpPr>
            <a:spLocks noChangeArrowheads="1"/>
          </p:cNvSpPr>
          <p:nvPr/>
        </p:nvSpPr>
        <p:spPr bwMode="auto">
          <a:xfrm>
            <a:off x="5998869" y="1001991"/>
            <a:ext cx="1271698" cy="247650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117"/>
          <p:cNvSpPr>
            <a:spLocks noChangeArrowheads="1"/>
          </p:cNvSpPr>
          <p:nvPr/>
        </p:nvSpPr>
        <p:spPr bwMode="auto">
          <a:xfrm>
            <a:off x="5998869" y="1245771"/>
            <a:ext cx="1271698" cy="257175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802.3ad info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115"/>
          <p:cNvSpPr>
            <a:spLocks noChangeArrowheads="1"/>
          </p:cNvSpPr>
          <p:nvPr/>
        </p:nvSpPr>
        <p:spPr bwMode="auto">
          <a:xfrm>
            <a:off x="5998869" y="1765295"/>
            <a:ext cx="1541056" cy="251702"/>
          </a:xfrm>
          <a:prstGeom prst="rect">
            <a:avLst/>
          </a:prstGeom>
          <a:solidFill>
            <a:srgbClr val="4F81BD"/>
          </a:solidFill>
          <a:ln w="3175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lacp_aggregator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116"/>
          <p:cNvSpPr>
            <a:spLocks noChangeArrowheads="1"/>
          </p:cNvSpPr>
          <p:nvPr/>
        </p:nvSpPr>
        <p:spPr bwMode="auto">
          <a:xfrm>
            <a:off x="5998869" y="2003436"/>
            <a:ext cx="1541056" cy="250098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117"/>
          <p:cNvSpPr>
            <a:spLocks noChangeArrowheads="1"/>
          </p:cNvSpPr>
          <p:nvPr/>
        </p:nvSpPr>
        <p:spPr bwMode="auto">
          <a:xfrm>
            <a:off x="5998869" y="2257513"/>
            <a:ext cx="1541056" cy="259718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802.3ad info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115"/>
          <p:cNvSpPr>
            <a:spLocks noChangeArrowheads="1"/>
          </p:cNvSpPr>
          <p:nvPr/>
        </p:nvSpPr>
        <p:spPr bwMode="auto">
          <a:xfrm>
            <a:off x="4220020" y="1012347"/>
            <a:ext cx="1370935" cy="248210"/>
          </a:xfrm>
          <a:prstGeom prst="rect">
            <a:avLst/>
          </a:prstGeom>
          <a:solidFill>
            <a:srgbClr val="4F81BD"/>
          </a:solidFill>
          <a:ln w="3175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lacp_instance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116"/>
          <p:cNvSpPr>
            <a:spLocks noChangeArrowheads="1"/>
          </p:cNvSpPr>
          <p:nvPr/>
        </p:nvSpPr>
        <p:spPr bwMode="auto">
          <a:xfrm>
            <a:off x="4220020" y="1250464"/>
            <a:ext cx="1370935" cy="246629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117"/>
          <p:cNvSpPr>
            <a:spLocks noChangeArrowheads="1"/>
          </p:cNvSpPr>
          <p:nvPr/>
        </p:nvSpPr>
        <p:spPr bwMode="auto">
          <a:xfrm>
            <a:off x="4220020" y="1764451"/>
            <a:ext cx="1370935" cy="256114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aggregators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121"/>
          <p:cNvSpPr>
            <a:spLocks noChangeArrowheads="1"/>
          </p:cNvSpPr>
          <p:nvPr/>
        </p:nvSpPr>
        <p:spPr bwMode="auto">
          <a:xfrm>
            <a:off x="4220020" y="1500573"/>
            <a:ext cx="1370935" cy="247290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115"/>
          <p:cNvSpPr>
            <a:spLocks noChangeArrowheads="1"/>
          </p:cNvSpPr>
          <p:nvPr/>
        </p:nvSpPr>
        <p:spPr bwMode="auto">
          <a:xfrm>
            <a:off x="7597297" y="766175"/>
            <a:ext cx="1271698" cy="249238"/>
          </a:xfrm>
          <a:prstGeom prst="rect">
            <a:avLst/>
          </a:prstGeom>
          <a:solidFill>
            <a:srgbClr val="4F81BD"/>
          </a:solidFill>
          <a:ln w="3175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lacp_port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116"/>
          <p:cNvSpPr>
            <a:spLocks noChangeArrowheads="1"/>
          </p:cNvSpPr>
          <p:nvPr/>
        </p:nvSpPr>
        <p:spPr bwMode="auto">
          <a:xfrm>
            <a:off x="7597297" y="1004300"/>
            <a:ext cx="1271698" cy="247650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117"/>
          <p:cNvSpPr>
            <a:spLocks noChangeArrowheads="1"/>
          </p:cNvSpPr>
          <p:nvPr/>
        </p:nvSpPr>
        <p:spPr bwMode="auto">
          <a:xfrm>
            <a:off x="7597297" y="1248080"/>
            <a:ext cx="1271698" cy="257175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802.3ad info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115"/>
          <p:cNvSpPr>
            <a:spLocks noChangeArrowheads="1"/>
          </p:cNvSpPr>
          <p:nvPr/>
        </p:nvSpPr>
        <p:spPr bwMode="auto">
          <a:xfrm>
            <a:off x="7841846" y="1777832"/>
            <a:ext cx="1541056" cy="251702"/>
          </a:xfrm>
          <a:prstGeom prst="rect">
            <a:avLst/>
          </a:prstGeom>
          <a:solidFill>
            <a:srgbClr val="4F81BD"/>
          </a:solidFill>
          <a:ln w="3175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lacp_aggregator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116"/>
          <p:cNvSpPr>
            <a:spLocks noChangeArrowheads="1"/>
          </p:cNvSpPr>
          <p:nvPr/>
        </p:nvSpPr>
        <p:spPr bwMode="auto">
          <a:xfrm>
            <a:off x="7841846" y="2015973"/>
            <a:ext cx="1541056" cy="250098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117"/>
          <p:cNvSpPr>
            <a:spLocks noChangeArrowheads="1"/>
          </p:cNvSpPr>
          <p:nvPr/>
        </p:nvSpPr>
        <p:spPr bwMode="auto">
          <a:xfrm>
            <a:off x="7841846" y="2270050"/>
            <a:ext cx="1541056" cy="259718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802.3ad info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4" name="Elbow Connector 33"/>
          <p:cNvCxnSpPr>
            <a:stCxn id="79" idx="3"/>
            <a:endCxn id="67" idx="1"/>
          </p:cNvCxnSpPr>
          <p:nvPr/>
        </p:nvCxnSpPr>
        <p:spPr>
          <a:xfrm flipV="1">
            <a:off x="5590955" y="888485"/>
            <a:ext cx="407914" cy="7357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78" idx="3"/>
            <a:endCxn id="72" idx="1"/>
          </p:cNvCxnSpPr>
          <p:nvPr/>
        </p:nvCxnSpPr>
        <p:spPr>
          <a:xfrm flipV="1">
            <a:off x="5590955" y="1891146"/>
            <a:ext cx="407914" cy="1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2" idx="3"/>
            <a:endCxn id="84" idx="1"/>
          </p:cNvCxnSpPr>
          <p:nvPr/>
        </p:nvCxnSpPr>
        <p:spPr>
          <a:xfrm>
            <a:off x="7539925" y="1891146"/>
            <a:ext cx="301921" cy="1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7" idx="3"/>
            <a:endCxn id="80" idx="1"/>
          </p:cNvCxnSpPr>
          <p:nvPr/>
        </p:nvCxnSpPr>
        <p:spPr>
          <a:xfrm>
            <a:off x="7270567" y="888485"/>
            <a:ext cx="326730" cy="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15"/>
          <p:cNvSpPr>
            <a:spLocks noChangeArrowheads="1"/>
          </p:cNvSpPr>
          <p:nvPr/>
        </p:nvSpPr>
        <p:spPr bwMode="auto">
          <a:xfrm>
            <a:off x="5998869" y="2745952"/>
            <a:ext cx="1271698" cy="249238"/>
          </a:xfrm>
          <a:prstGeom prst="rect">
            <a:avLst/>
          </a:prstGeom>
          <a:solidFill>
            <a:srgbClr val="4F81BD"/>
          </a:solidFill>
          <a:ln w="3175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struct switch_port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116"/>
          <p:cNvSpPr>
            <a:spLocks noChangeArrowheads="1"/>
          </p:cNvSpPr>
          <p:nvPr/>
        </p:nvSpPr>
        <p:spPr bwMode="auto">
          <a:xfrm>
            <a:off x="5998869" y="2984077"/>
            <a:ext cx="1271698" cy="247650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117"/>
          <p:cNvSpPr>
            <a:spLocks noChangeArrowheads="1"/>
          </p:cNvSpPr>
          <p:nvPr/>
        </p:nvSpPr>
        <p:spPr bwMode="auto">
          <a:xfrm>
            <a:off x="5998869" y="3242839"/>
            <a:ext cx="1271698" cy="257175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119"/>
          <p:cNvSpPr>
            <a:spLocks noChangeArrowheads="1"/>
          </p:cNvSpPr>
          <p:nvPr/>
        </p:nvSpPr>
        <p:spPr bwMode="auto">
          <a:xfrm>
            <a:off x="5998869" y="3511128"/>
            <a:ext cx="1271698" cy="248314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port_num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121"/>
          <p:cNvSpPr>
            <a:spLocks noChangeArrowheads="1"/>
          </p:cNvSpPr>
          <p:nvPr/>
        </p:nvSpPr>
        <p:spPr bwMode="auto">
          <a:xfrm>
            <a:off x="5998869" y="3762352"/>
            <a:ext cx="1271698" cy="248314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121"/>
          <p:cNvSpPr>
            <a:spLocks noChangeArrowheads="1"/>
          </p:cNvSpPr>
          <p:nvPr/>
        </p:nvSpPr>
        <p:spPr bwMode="auto">
          <a:xfrm>
            <a:off x="5998869" y="4021299"/>
            <a:ext cx="1271698" cy="248314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en-US" sz="1000" err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acp_aggregator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121"/>
          <p:cNvSpPr>
            <a:spLocks noChangeArrowheads="1"/>
          </p:cNvSpPr>
          <p:nvPr/>
        </p:nvSpPr>
        <p:spPr bwMode="auto">
          <a:xfrm>
            <a:off x="5998869" y="4280246"/>
            <a:ext cx="1271698" cy="248314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err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lacp_port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115"/>
          <p:cNvSpPr>
            <a:spLocks noChangeArrowheads="1"/>
          </p:cNvSpPr>
          <p:nvPr/>
        </p:nvSpPr>
        <p:spPr bwMode="auto">
          <a:xfrm>
            <a:off x="5998869" y="4794393"/>
            <a:ext cx="1271698" cy="249238"/>
          </a:xfrm>
          <a:prstGeom prst="rect">
            <a:avLst/>
          </a:prstGeom>
          <a:solidFill>
            <a:srgbClr val="4F81BD"/>
          </a:solidFill>
          <a:ln w="3175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switch_trunk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116"/>
          <p:cNvSpPr>
            <a:spLocks noChangeArrowheads="1"/>
          </p:cNvSpPr>
          <p:nvPr/>
        </p:nvSpPr>
        <p:spPr bwMode="auto">
          <a:xfrm>
            <a:off x="5998869" y="5032518"/>
            <a:ext cx="1271698" cy="247650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17"/>
          <p:cNvSpPr>
            <a:spLocks noChangeArrowheads="1"/>
          </p:cNvSpPr>
          <p:nvPr/>
        </p:nvSpPr>
        <p:spPr bwMode="auto">
          <a:xfrm>
            <a:off x="5998869" y="5546464"/>
            <a:ext cx="1271698" cy="257175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en-US" sz="1000" err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runk_id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119"/>
          <p:cNvSpPr>
            <a:spLocks noChangeArrowheads="1"/>
          </p:cNvSpPr>
          <p:nvPr/>
        </p:nvSpPr>
        <p:spPr bwMode="auto">
          <a:xfrm>
            <a:off x="5998869" y="5814753"/>
            <a:ext cx="1271698" cy="248314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members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21"/>
          <p:cNvSpPr>
            <a:spLocks noChangeArrowheads="1"/>
          </p:cNvSpPr>
          <p:nvPr/>
        </p:nvSpPr>
        <p:spPr bwMode="auto">
          <a:xfrm>
            <a:off x="5998869" y="5282623"/>
            <a:ext cx="1271698" cy="248314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en-US" sz="1000" err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acp_aggregator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19"/>
          <p:cNvSpPr>
            <a:spLocks noChangeArrowheads="1"/>
          </p:cNvSpPr>
          <p:nvPr/>
        </p:nvSpPr>
        <p:spPr bwMode="auto">
          <a:xfrm>
            <a:off x="5998869" y="6078298"/>
            <a:ext cx="1271698" cy="248314"/>
          </a:xfrm>
          <a:prstGeom prst="rect">
            <a:avLst/>
          </a:prstGeom>
          <a:noFill/>
          <a:ln w="3175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en-US" sz="1000" err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embers_num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1677279" y="2638090"/>
            <a:ext cx="7889358" cy="0"/>
          </a:xfrm>
          <a:prstGeom prst="straightConnector1">
            <a:avLst/>
          </a:prstGeom>
          <a:ln w="19050"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088761" y="1079684"/>
            <a:ext cx="1210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LACP protocol</a:t>
            </a:r>
          </a:p>
          <a:p>
            <a:pPr algn="ctr"/>
            <a:r>
              <a:rPr lang="en-US" sz="1400" smtClean="0"/>
              <a:t>implement</a:t>
            </a:r>
            <a:endParaRPr lang="en-US" sz="1400"/>
          </a:p>
        </p:txBody>
      </p:sp>
      <p:sp>
        <p:nvSpPr>
          <p:cNvPr id="114" name="TextBox 113"/>
          <p:cNvSpPr txBox="1"/>
          <p:nvPr/>
        </p:nvSpPr>
        <p:spPr>
          <a:xfrm>
            <a:off x="2124313" y="5546464"/>
            <a:ext cx="1207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LACP wrapper</a:t>
            </a:r>
          </a:p>
        </p:txBody>
      </p:sp>
      <p:cxnSp>
        <p:nvCxnSpPr>
          <p:cNvPr id="51" name="Elbow Connector 50"/>
          <p:cNvCxnSpPr>
            <a:stCxn id="11" idx="3"/>
            <a:endCxn id="76" idx="1"/>
          </p:cNvCxnSpPr>
          <p:nvPr/>
        </p:nvCxnSpPr>
        <p:spPr>
          <a:xfrm flipV="1">
            <a:off x="3330595" y="1136452"/>
            <a:ext cx="889425" cy="2476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0" idx="3"/>
            <a:endCxn id="21" idx="1"/>
          </p:cNvCxnSpPr>
          <p:nvPr/>
        </p:nvCxnSpPr>
        <p:spPr>
          <a:xfrm flipV="1">
            <a:off x="3330594" y="2870571"/>
            <a:ext cx="889426" cy="985062"/>
          </a:xfrm>
          <a:prstGeom prst="bentConnector3">
            <a:avLst>
              <a:gd name="adj1" fmla="val 75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3"/>
            <a:endCxn id="97" idx="1"/>
          </p:cNvCxnSpPr>
          <p:nvPr/>
        </p:nvCxnSpPr>
        <p:spPr>
          <a:xfrm>
            <a:off x="5491718" y="2870571"/>
            <a:ext cx="507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5" idx="3"/>
            <a:endCxn id="58" idx="1"/>
          </p:cNvCxnSpPr>
          <p:nvPr/>
        </p:nvCxnSpPr>
        <p:spPr>
          <a:xfrm>
            <a:off x="3330593" y="4363458"/>
            <a:ext cx="889427" cy="5555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8" idx="3"/>
            <a:endCxn id="105" idx="1"/>
          </p:cNvCxnSpPr>
          <p:nvPr/>
        </p:nvCxnSpPr>
        <p:spPr>
          <a:xfrm>
            <a:off x="5491718" y="4919012"/>
            <a:ext cx="507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5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02949" y="6116969"/>
            <a:ext cx="1424763" cy="2232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01:80:c2:00:00:02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02948" y="6340251"/>
            <a:ext cx="1424763" cy="2232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x</a:t>
            </a:r>
            <a:r>
              <a:rPr lang="en-US" sz="1200" err="1" smtClean="0">
                <a:solidFill>
                  <a:schemeClr val="tx1"/>
                </a:solidFill>
              </a:rPr>
              <a:t>x:xx:xx:xx:xx:xx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02948" y="6563533"/>
            <a:ext cx="1424763" cy="2223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LACPDU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5069372" y="5229351"/>
            <a:ext cx="3190876" cy="270582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Switch S17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ounded Rectangle 34"/>
          <p:cNvSpPr>
            <a:spLocks noChangeArrowheads="1"/>
          </p:cNvSpPr>
          <p:nvPr/>
        </p:nvSpPr>
        <p:spPr bwMode="auto">
          <a:xfrm>
            <a:off x="5069373" y="5791372"/>
            <a:ext cx="638175" cy="202721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ounded Rectangle 35"/>
          <p:cNvSpPr>
            <a:spLocks noChangeArrowheads="1"/>
          </p:cNvSpPr>
          <p:nvPr/>
        </p:nvSpPr>
        <p:spPr bwMode="auto">
          <a:xfrm>
            <a:off x="5726598" y="5792960"/>
            <a:ext cx="628650" cy="202721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ounded Rectangle 36"/>
          <p:cNvSpPr>
            <a:spLocks noChangeArrowheads="1"/>
          </p:cNvSpPr>
          <p:nvPr/>
        </p:nvSpPr>
        <p:spPr bwMode="auto">
          <a:xfrm>
            <a:off x="6374298" y="5792960"/>
            <a:ext cx="628650" cy="202721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37"/>
          <p:cNvSpPr>
            <a:spLocks noChangeArrowheads="1"/>
          </p:cNvSpPr>
          <p:nvPr/>
        </p:nvSpPr>
        <p:spPr bwMode="auto">
          <a:xfrm>
            <a:off x="7021998" y="5792960"/>
            <a:ext cx="628650" cy="202721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ounded Rectangle 38"/>
          <p:cNvSpPr>
            <a:spLocks noChangeArrowheads="1"/>
          </p:cNvSpPr>
          <p:nvPr/>
        </p:nvSpPr>
        <p:spPr bwMode="auto">
          <a:xfrm>
            <a:off x="7679223" y="5791372"/>
            <a:ext cx="581025" cy="202721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400">
            <a:solidFill>
              <a:srgbClr val="3F315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7669696" y="4952828"/>
            <a:ext cx="577052" cy="264232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ounded Rectangle 35"/>
          <p:cNvSpPr>
            <a:spLocks noChangeArrowheads="1"/>
          </p:cNvSpPr>
          <p:nvPr/>
        </p:nvSpPr>
        <p:spPr bwMode="auto">
          <a:xfrm>
            <a:off x="5069372" y="4959178"/>
            <a:ext cx="2526526" cy="264232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5069373" y="5492216"/>
            <a:ext cx="3181350" cy="270582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FDB : (01:80:c2:00:00:02, trap to </a:t>
            </a:r>
            <a:r>
              <a:rPr lang="en-US" altLang="en-US" sz="1200" err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11705" y="3923939"/>
            <a:ext cx="1424763" cy="2232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01:80:c2:00:00:02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11704" y="4147221"/>
            <a:ext cx="1424763" cy="2232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x</a:t>
            </a:r>
            <a:r>
              <a:rPr lang="en-US" sz="1200" err="1" smtClean="0">
                <a:solidFill>
                  <a:schemeClr val="tx1"/>
                </a:solidFill>
              </a:rPr>
              <a:t>x:xx:xx:xx:xx:xx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11704" y="4370503"/>
            <a:ext cx="1424763" cy="2232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Atheros header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11704" y="4606839"/>
            <a:ext cx="1424763" cy="2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LACPDU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85191" y="3511654"/>
            <a:ext cx="5401339" cy="2665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NSS firmware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85191" y="2913325"/>
            <a:ext cx="5401339" cy="287079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NSS driver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0"/>
            <a:endCxn id="5" idx="2"/>
          </p:cNvCxnSpPr>
          <p:nvPr/>
        </p:nvCxnSpPr>
        <p:spPr>
          <a:xfrm flipV="1">
            <a:off x="6485861" y="3200404"/>
            <a:ext cx="0" cy="311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0032" y="3177056"/>
            <a:ext cx="995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exception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79293" y="2507062"/>
            <a:ext cx="1413136" cy="202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88623" y="2135967"/>
            <a:ext cx="1413136" cy="243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</a:t>
            </a:r>
            <a:r>
              <a:rPr lang="en-US" sz="1200" smtClean="0">
                <a:solidFill>
                  <a:schemeClr val="tx1"/>
                </a:solidFill>
              </a:rPr>
              <a:t>aw socket: </a:t>
            </a:r>
            <a:r>
              <a:rPr lang="en-US" sz="1200">
                <a:solidFill>
                  <a:schemeClr val="tx1"/>
                </a:solidFill>
              </a:rPr>
              <a:t>0</a:t>
            </a:r>
            <a:r>
              <a:rPr lang="en-US" sz="1200" smtClean="0">
                <a:solidFill>
                  <a:schemeClr val="tx1"/>
                </a:solidFill>
              </a:rPr>
              <a:t>xfefe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350281" y="1530354"/>
            <a:ext cx="2928568" cy="406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r</a:t>
            </a:r>
            <a:r>
              <a:rPr lang="en-US" sz="1200" err="1" smtClean="0">
                <a:solidFill>
                  <a:schemeClr val="tx1"/>
                </a:solidFill>
              </a:rPr>
              <a:t>ecvfrom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fd</a:t>
            </a:r>
            <a:r>
              <a:rPr lang="en-US" sz="1200" smtClean="0">
                <a:solidFill>
                  <a:schemeClr val="tx1"/>
                </a:solidFill>
              </a:rPr>
              <a:t>, 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 smtClean="0">
                <a:solidFill>
                  <a:schemeClr val="tx1"/>
                </a:solidFill>
              </a:rPr>
              <a:t>, </a:t>
            </a:r>
            <a:r>
              <a:rPr lang="en-US" sz="1200" err="1" smtClean="0">
                <a:solidFill>
                  <a:schemeClr val="tx1"/>
                </a:solidFill>
              </a:rPr>
              <a:t>len</a:t>
            </a:r>
            <a:r>
              <a:rPr lang="en-US" sz="1200" smtClean="0">
                <a:solidFill>
                  <a:schemeClr val="tx1"/>
                </a:solidFill>
              </a:rPr>
              <a:t>, </a:t>
            </a:r>
            <a:r>
              <a:rPr lang="en-US" sz="1200" err="1" smtClean="0">
                <a:solidFill>
                  <a:schemeClr val="tx1"/>
                </a:solidFill>
              </a:rPr>
              <a:t>addr</a:t>
            </a:r>
            <a:r>
              <a:rPr lang="en-US" sz="1200" smtClean="0">
                <a:solidFill>
                  <a:schemeClr val="tx1"/>
                </a:solidFill>
              </a:rPr>
              <a:t>, flag)</a:t>
            </a:r>
          </a:p>
          <a:p>
            <a:pPr algn="ctr"/>
            <a:r>
              <a:rPr lang="en-US" sz="1200" err="1">
                <a:solidFill>
                  <a:srgbClr val="FF0000"/>
                </a:solidFill>
              </a:rPr>
              <a:t>a</a:t>
            </a:r>
            <a:r>
              <a:rPr lang="en-US" sz="1200" err="1" smtClean="0">
                <a:solidFill>
                  <a:srgbClr val="FF0000"/>
                </a:solidFill>
              </a:rPr>
              <a:t>ddr.if_index</a:t>
            </a:r>
            <a:r>
              <a:rPr lang="en-US" sz="1200" smtClean="0">
                <a:solidFill>
                  <a:srgbClr val="FF0000"/>
                </a:solidFill>
              </a:rPr>
              <a:t> is the receiving Linux interface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92874" y="1536333"/>
            <a:ext cx="1879779" cy="406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Atheros header . </a:t>
            </a:r>
            <a:r>
              <a:rPr lang="en-US" sz="1200" err="1" smtClean="0">
                <a:solidFill>
                  <a:srgbClr val="FF0000"/>
                </a:solidFill>
              </a:rPr>
              <a:t>src_port</a:t>
            </a:r>
            <a:r>
              <a:rPr lang="en-US" sz="1200" smtClean="0">
                <a:solidFill>
                  <a:srgbClr val="FF0000"/>
                </a:solidFill>
              </a:rPr>
              <a:t> is the receiving switch port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4201166" y="1155347"/>
            <a:ext cx="4248150" cy="192523"/>
          </a:xfrm>
          <a:prstGeom prst="rect">
            <a:avLst/>
          </a:prstGeom>
          <a:gradFill rotWithShape="1"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LACP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Daemon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210691" y="642599"/>
            <a:ext cx="1491941" cy="248883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aggregator1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ounded Rectangle 13"/>
          <p:cNvSpPr>
            <a:spLocks noChangeArrowheads="1"/>
          </p:cNvSpPr>
          <p:nvPr/>
        </p:nvSpPr>
        <p:spPr bwMode="auto">
          <a:xfrm>
            <a:off x="4212655" y="897216"/>
            <a:ext cx="621809" cy="255994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25400">
            <a:solidFill>
              <a:srgbClr val="974706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ounded Rectangle 14"/>
          <p:cNvSpPr>
            <a:spLocks noChangeArrowheads="1"/>
          </p:cNvSpPr>
          <p:nvPr/>
        </p:nvSpPr>
        <p:spPr bwMode="auto">
          <a:xfrm>
            <a:off x="5112717" y="896350"/>
            <a:ext cx="589915" cy="255994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25400">
            <a:solidFill>
              <a:srgbClr val="974706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ounded Rectangle 15"/>
          <p:cNvSpPr>
            <a:spLocks noChangeArrowheads="1"/>
          </p:cNvSpPr>
          <p:nvPr/>
        </p:nvSpPr>
        <p:spPr bwMode="auto">
          <a:xfrm>
            <a:off x="5980885" y="896350"/>
            <a:ext cx="628650" cy="255994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ounded Rectangle 17"/>
          <p:cNvSpPr>
            <a:spLocks noChangeArrowheads="1"/>
          </p:cNvSpPr>
          <p:nvPr/>
        </p:nvSpPr>
        <p:spPr bwMode="auto">
          <a:xfrm>
            <a:off x="6887788" y="896350"/>
            <a:ext cx="628650" cy="255994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ounded Rectangle 18"/>
          <p:cNvSpPr>
            <a:spLocks noChangeArrowheads="1"/>
          </p:cNvSpPr>
          <p:nvPr/>
        </p:nvSpPr>
        <p:spPr bwMode="auto">
          <a:xfrm>
            <a:off x="7794692" y="896350"/>
            <a:ext cx="628650" cy="255994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5989246" y="639020"/>
            <a:ext cx="2434096" cy="248883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aggregator3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5" idx="0"/>
            <a:endCxn id="13" idx="2"/>
          </p:cNvCxnSpPr>
          <p:nvPr/>
        </p:nvCxnSpPr>
        <p:spPr>
          <a:xfrm flipV="1">
            <a:off x="6485861" y="2709178"/>
            <a:ext cx="0" cy="204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196277" y="2072205"/>
            <a:ext cx="7309230" cy="10639"/>
          </a:xfrm>
          <a:prstGeom prst="straightConnector1">
            <a:avLst/>
          </a:prstGeom>
          <a:ln w="2857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0"/>
          </p:cNvCxnSpPr>
          <p:nvPr/>
        </p:nvCxnSpPr>
        <p:spPr>
          <a:xfrm flipH="1" flipV="1">
            <a:off x="6485860" y="1152344"/>
            <a:ext cx="1" cy="1354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Right Arrow 22"/>
          <p:cNvSpPr/>
          <p:nvPr/>
        </p:nvSpPr>
        <p:spPr>
          <a:xfrm rot="13132406">
            <a:off x="6475053" y="6014966"/>
            <a:ext cx="342419" cy="746082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485860" y="3778219"/>
            <a:ext cx="0" cy="1174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23"/>
          <p:cNvSpPr>
            <a:spLocks noChangeArrowheads="1"/>
          </p:cNvSpPr>
          <p:nvPr/>
        </p:nvSpPr>
        <p:spPr bwMode="auto">
          <a:xfrm>
            <a:off x="1892956" y="1448567"/>
            <a:ext cx="1457325" cy="466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User space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ounded Rectangle 24"/>
          <p:cNvSpPr>
            <a:spLocks noChangeArrowheads="1"/>
          </p:cNvSpPr>
          <p:nvPr/>
        </p:nvSpPr>
        <p:spPr bwMode="auto">
          <a:xfrm>
            <a:off x="1892956" y="2203836"/>
            <a:ext cx="1457325" cy="466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Kernel space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98921" y="180753"/>
            <a:ext cx="7623544" cy="301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518955" y="183053"/>
            <a:ext cx="647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Linux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429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02949" y="6000006"/>
            <a:ext cx="1424763" cy="2232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01:80:c2:00:00:02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02948" y="6223288"/>
            <a:ext cx="1424763" cy="2232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x</a:t>
            </a:r>
            <a:r>
              <a:rPr lang="en-US" sz="1200" err="1" smtClean="0">
                <a:solidFill>
                  <a:schemeClr val="tx1"/>
                </a:solidFill>
              </a:rPr>
              <a:t>x:xx:xx:xx:xx:xx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02948" y="6446570"/>
            <a:ext cx="1424763" cy="2223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LACPDU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5069372" y="5112388"/>
            <a:ext cx="3190876" cy="270582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Switch S17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ounded Rectangle 34"/>
          <p:cNvSpPr>
            <a:spLocks noChangeArrowheads="1"/>
          </p:cNvSpPr>
          <p:nvPr/>
        </p:nvSpPr>
        <p:spPr bwMode="auto">
          <a:xfrm>
            <a:off x="5069373" y="5674409"/>
            <a:ext cx="638175" cy="202721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ounded Rectangle 35"/>
          <p:cNvSpPr>
            <a:spLocks noChangeArrowheads="1"/>
          </p:cNvSpPr>
          <p:nvPr/>
        </p:nvSpPr>
        <p:spPr bwMode="auto">
          <a:xfrm>
            <a:off x="5726598" y="5675997"/>
            <a:ext cx="628650" cy="202721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ounded Rectangle 36"/>
          <p:cNvSpPr>
            <a:spLocks noChangeArrowheads="1"/>
          </p:cNvSpPr>
          <p:nvPr/>
        </p:nvSpPr>
        <p:spPr bwMode="auto">
          <a:xfrm>
            <a:off x="6374298" y="5675997"/>
            <a:ext cx="628650" cy="202721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37"/>
          <p:cNvSpPr>
            <a:spLocks noChangeArrowheads="1"/>
          </p:cNvSpPr>
          <p:nvPr/>
        </p:nvSpPr>
        <p:spPr bwMode="auto">
          <a:xfrm>
            <a:off x="7021998" y="5675997"/>
            <a:ext cx="628650" cy="202721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ounded Rectangle 38"/>
          <p:cNvSpPr>
            <a:spLocks noChangeArrowheads="1"/>
          </p:cNvSpPr>
          <p:nvPr/>
        </p:nvSpPr>
        <p:spPr bwMode="auto">
          <a:xfrm>
            <a:off x="7679223" y="5674409"/>
            <a:ext cx="581025" cy="202721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400">
            <a:solidFill>
              <a:srgbClr val="3F315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7669696" y="4835865"/>
            <a:ext cx="577052" cy="264232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ounded Rectangle 35"/>
          <p:cNvSpPr>
            <a:spLocks noChangeArrowheads="1"/>
          </p:cNvSpPr>
          <p:nvPr/>
        </p:nvSpPr>
        <p:spPr bwMode="auto">
          <a:xfrm>
            <a:off x="5069372" y="4842215"/>
            <a:ext cx="2526526" cy="264232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5069373" y="5375253"/>
            <a:ext cx="3181350" cy="270582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FDB : (01:80:c2:00:00:02, trap to </a:t>
            </a:r>
            <a:r>
              <a:rPr lang="en-US" altLang="en-US" sz="1200" err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23524" y="4594956"/>
            <a:ext cx="1424763" cy="2232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01:80:c2:00:00:02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23523" y="4818238"/>
            <a:ext cx="1424763" cy="2232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x</a:t>
            </a:r>
            <a:r>
              <a:rPr lang="en-US" sz="1200" err="1" smtClean="0">
                <a:solidFill>
                  <a:schemeClr val="tx1"/>
                </a:solidFill>
              </a:rPr>
              <a:t>x:xx:xx:xx:xx:xx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23523" y="5041520"/>
            <a:ext cx="1424763" cy="2232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Atheros header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23523" y="5277856"/>
            <a:ext cx="1424763" cy="2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LACPDU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85191" y="4160242"/>
            <a:ext cx="5401339" cy="2665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NSS firmware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85191" y="3678876"/>
            <a:ext cx="5401339" cy="287079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NSS driver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0"/>
            <a:endCxn id="5" idx="2"/>
          </p:cNvCxnSpPr>
          <p:nvPr/>
        </p:nvCxnSpPr>
        <p:spPr>
          <a:xfrm flipV="1">
            <a:off x="6485861" y="3965955"/>
            <a:ext cx="0" cy="194287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79293" y="2719714"/>
            <a:ext cx="1413136" cy="202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39223" y="2382673"/>
            <a:ext cx="1413136" cy="243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</a:t>
            </a:r>
            <a:r>
              <a:rPr lang="en-US" sz="1200" smtClean="0">
                <a:solidFill>
                  <a:schemeClr val="tx1"/>
                </a:solidFill>
              </a:rPr>
              <a:t>aw socket: </a:t>
            </a:r>
            <a:r>
              <a:rPr lang="en-US" sz="1200">
                <a:solidFill>
                  <a:schemeClr val="tx1"/>
                </a:solidFill>
              </a:rPr>
              <a:t>0</a:t>
            </a:r>
            <a:r>
              <a:rPr lang="en-US" sz="1200" smtClean="0">
                <a:solidFill>
                  <a:schemeClr val="tx1"/>
                </a:solidFill>
              </a:rPr>
              <a:t>xfefe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03930" y="1529234"/>
            <a:ext cx="2928568" cy="406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sendto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fd</a:t>
            </a:r>
            <a:r>
              <a:rPr lang="en-US" sz="1200" smtClean="0">
                <a:solidFill>
                  <a:schemeClr val="tx1"/>
                </a:solidFill>
              </a:rPr>
              <a:t>, </a:t>
            </a:r>
            <a:r>
              <a:rPr lang="en-US" sz="1200" err="1" smtClean="0">
                <a:solidFill>
                  <a:schemeClr val="tx1"/>
                </a:solidFill>
              </a:rPr>
              <a:t>buf</a:t>
            </a:r>
            <a:r>
              <a:rPr lang="en-US" sz="1200" smtClean="0">
                <a:solidFill>
                  <a:schemeClr val="tx1"/>
                </a:solidFill>
              </a:rPr>
              <a:t>, </a:t>
            </a:r>
            <a:r>
              <a:rPr lang="en-US" sz="1200" err="1" smtClean="0">
                <a:solidFill>
                  <a:schemeClr val="tx1"/>
                </a:solidFill>
              </a:rPr>
              <a:t>len</a:t>
            </a:r>
            <a:r>
              <a:rPr lang="en-US" sz="1200" smtClean="0">
                <a:solidFill>
                  <a:schemeClr val="tx1"/>
                </a:solidFill>
              </a:rPr>
              <a:t>, </a:t>
            </a:r>
            <a:r>
              <a:rPr lang="en-US" sz="1200" err="1" smtClean="0">
                <a:solidFill>
                  <a:schemeClr val="tx1"/>
                </a:solidFill>
              </a:rPr>
              <a:t>addr</a:t>
            </a:r>
            <a:r>
              <a:rPr lang="en-US" sz="1200" smtClean="0">
                <a:solidFill>
                  <a:schemeClr val="tx1"/>
                </a:solidFill>
              </a:rPr>
              <a:t>, flag)</a:t>
            </a:r>
          </a:p>
          <a:p>
            <a:pPr algn="ctr"/>
            <a:r>
              <a:rPr lang="en-US" sz="1200" err="1">
                <a:solidFill>
                  <a:srgbClr val="FF0000"/>
                </a:solidFill>
              </a:rPr>
              <a:t>a</a:t>
            </a:r>
            <a:r>
              <a:rPr lang="en-US" sz="1200" err="1" smtClean="0">
                <a:solidFill>
                  <a:srgbClr val="FF0000"/>
                </a:solidFill>
              </a:rPr>
              <a:t>ddr.if_index</a:t>
            </a:r>
            <a:r>
              <a:rPr lang="en-US" sz="1200" smtClean="0">
                <a:solidFill>
                  <a:srgbClr val="FF0000"/>
                </a:solidFill>
              </a:rPr>
              <a:t> is the transmit Linux interface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4201166" y="1027751"/>
            <a:ext cx="4248150" cy="192523"/>
          </a:xfrm>
          <a:prstGeom prst="rect">
            <a:avLst/>
          </a:prstGeom>
          <a:gradFill rotWithShape="1"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LACP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Daemon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210691" y="515003"/>
            <a:ext cx="1491941" cy="248883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aggregator1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ounded Rectangle 13"/>
          <p:cNvSpPr>
            <a:spLocks noChangeArrowheads="1"/>
          </p:cNvSpPr>
          <p:nvPr/>
        </p:nvSpPr>
        <p:spPr bwMode="auto">
          <a:xfrm>
            <a:off x="4212655" y="769620"/>
            <a:ext cx="621809" cy="255994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25400">
            <a:solidFill>
              <a:srgbClr val="974706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ounded Rectangle 14"/>
          <p:cNvSpPr>
            <a:spLocks noChangeArrowheads="1"/>
          </p:cNvSpPr>
          <p:nvPr/>
        </p:nvSpPr>
        <p:spPr bwMode="auto">
          <a:xfrm>
            <a:off x="5112717" y="768754"/>
            <a:ext cx="589915" cy="255994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25400">
            <a:solidFill>
              <a:srgbClr val="974706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ounded Rectangle 15"/>
          <p:cNvSpPr>
            <a:spLocks noChangeArrowheads="1"/>
          </p:cNvSpPr>
          <p:nvPr/>
        </p:nvSpPr>
        <p:spPr bwMode="auto">
          <a:xfrm>
            <a:off x="5980885" y="768754"/>
            <a:ext cx="628650" cy="255994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ounded Rectangle 17"/>
          <p:cNvSpPr>
            <a:spLocks noChangeArrowheads="1"/>
          </p:cNvSpPr>
          <p:nvPr/>
        </p:nvSpPr>
        <p:spPr bwMode="auto">
          <a:xfrm>
            <a:off x="6887788" y="768754"/>
            <a:ext cx="628650" cy="255994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ounded Rectangle 18"/>
          <p:cNvSpPr>
            <a:spLocks noChangeArrowheads="1"/>
          </p:cNvSpPr>
          <p:nvPr/>
        </p:nvSpPr>
        <p:spPr bwMode="auto">
          <a:xfrm>
            <a:off x="7794692" y="768754"/>
            <a:ext cx="628650" cy="255994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400">
            <a:solidFill>
              <a:srgbClr val="243F6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5989246" y="511424"/>
            <a:ext cx="2434096" cy="248883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aggregator3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188304" y="2264118"/>
            <a:ext cx="7309230" cy="10639"/>
          </a:xfrm>
          <a:prstGeom prst="straightConnector1">
            <a:avLst/>
          </a:prstGeom>
          <a:ln w="2857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0"/>
          </p:cNvCxnSpPr>
          <p:nvPr/>
        </p:nvCxnSpPr>
        <p:spPr>
          <a:xfrm flipV="1">
            <a:off x="6485861" y="1026885"/>
            <a:ext cx="0" cy="169282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23"/>
          <p:cNvSpPr>
            <a:spLocks noChangeArrowheads="1"/>
          </p:cNvSpPr>
          <p:nvPr/>
        </p:nvSpPr>
        <p:spPr bwMode="auto">
          <a:xfrm>
            <a:off x="1892956" y="1448567"/>
            <a:ext cx="1457325" cy="466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User space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ounded Rectangle 24"/>
          <p:cNvSpPr>
            <a:spLocks noChangeArrowheads="1"/>
          </p:cNvSpPr>
          <p:nvPr/>
        </p:nvSpPr>
        <p:spPr bwMode="auto">
          <a:xfrm>
            <a:off x="1892956" y="2203836"/>
            <a:ext cx="1457325" cy="466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Kernel space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98921" y="95693"/>
            <a:ext cx="7623544" cy="3877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518955" y="97990"/>
            <a:ext cx="647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Linux</a:t>
            </a:r>
            <a:endParaRPr lang="en-US" sz="1600"/>
          </a:p>
        </p:txBody>
      </p:sp>
      <p:sp>
        <p:nvSpPr>
          <p:cNvPr id="43" name="Rectangle 42"/>
          <p:cNvSpPr/>
          <p:nvPr/>
        </p:nvSpPr>
        <p:spPr>
          <a:xfrm>
            <a:off x="4201167" y="2672513"/>
            <a:ext cx="1424763" cy="2232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01:80:c2:00:00:02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01166" y="2895795"/>
            <a:ext cx="1424763" cy="2232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x</a:t>
            </a:r>
            <a:r>
              <a:rPr lang="en-US" sz="1200" err="1" smtClean="0">
                <a:solidFill>
                  <a:schemeClr val="tx1"/>
                </a:solidFill>
              </a:rPr>
              <a:t>x:xx:xx:xx:xx:xx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01166" y="3119077"/>
            <a:ext cx="1424763" cy="2232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Atheros header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01166" y="3355413"/>
            <a:ext cx="1424763" cy="2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LACPDU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" name="Curved Down Arrow 2"/>
          <p:cNvSpPr/>
          <p:nvPr/>
        </p:nvSpPr>
        <p:spPr>
          <a:xfrm rot="7392515">
            <a:off x="6446099" y="6112817"/>
            <a:ext cx="663323" cy="261769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 rot="20041242">
            <a:off x="4759582" y="4419726"/>
            <a:ext cx="203897" cy="530512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urved Right Arrow 60"/>
          <p:cNvSpPr/>
          <p:nvPr/>
        </p:nvSpPr>
        <p:spPr>
          <a:xfrm rot="21132595">
            <a:off x="5672296" y="2933739"/>
            <a:ext cx="198407" cy="697676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665456" y="1310708"/>
            <a:ext cx="1424763" cy="2232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01:80:c2:00:00:02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65455" y="1533990"/>
            <a:ext cx="1424763" cy="2232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x</a:t>
            </a:r>
            <a:r>
              <a:rPr lang="en-US" sz="1200" err="1" smtClean="0">
                <a:solidFill>
                  <a:schemeClr val="tx1"/>
                </a:solidFill>
              </a:rPr>
              <a:t>x:xx:xx:xx:xx:xx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65455" y="1757272"/>
            <a:ext cx="1424763" cy="2232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Atheros header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65455" y="1993608"/>
            <a:ext cx="1424763" cy="2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LACPDU</a:t>
            </a:r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4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9476" y="661450"/>
            <a:ext cx="2463209" cy="2431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nl_socket_alloc</a:t>
            </a:r>
            <a:r>
              <a:rPr lang="en-US" sz="1200">
                <a:solidFill>
                  <a:schemeClr val="tx1"/>
                </a:solidFill>
              </a:rPr>
              <a:t>(void)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19476" y="418285"/>
            <a:ext cx="1516153" cy="24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</a:t>
            </a:r>
            <a:r>
              <a:rPr lang="en-US" sz="1200" smtClean="0">
                <a:solidFill>
                  <a:schemeClr val="tx1"/>
                </a:solidFill>
              </a:rPr>
              <a:t>reate </a:t>
            </a:r>
            <a:r>
              <a:rPr lang="en-US" sz="1200" err="1" smtClean="0">
                <a:solidFill>
                  <a:schemeClr val="tx1"/>
                </a:solidFill>
              </a:rPr>
              <a:t>netlink</a:t>
            </a:r>
            <a:r>
              <a:rPr lang="en-US" sz="1200" smtClean="0">
                <a:solidFill>
                  <a:schemeClr val="tx1"/>
                </a:solidFill>
              </a:rPr>
              <a:t> socket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55554" y="1481632"/>
            <a:ext cx="3519124" cy="308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void </a:t>
            </a:r>
            <a:r>
              <a:rPr lang="en-US" sz="1200" err="1">
                <a:solidFill>
                  <a:schemeClr val="tx1"/>
                </a:solidFill>
              </a:rPr>
              <a:t>nl_socket_disable_seq_check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55554" y="1227581"/>
            <a:ext cx="2865981" cy="24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enable(default)/disable sequence number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39962" y="3730671"/>
            <a:ext cx="3424191" cy="308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void </a:t>
            </a:r>
            <a:r>
              <a:rPr lang="en-US" sz="1200" err="1">
                <a:solidFill>
                  <a:schemeClr val="tx1"/>
                </a:solidFill>
              </a:rPr>
              <a:t>nl_join_groups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bitmask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9476" y="3476621"/>
            <a:ext cx="1516153" cy="241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Join multicast group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9476" y="3719785"/>
            <a:ext cx="620486" cy="3193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b</a:t>
            </a:r>
            <a:r>
              <a:rPr lang="en-US" sz="1050" smtClean="0">
                <a:solidFill>
                  <a:schemeClr val="tx1"/>
                </a:solidFill>
              </a:rPr>
              <a:t>efore 2.6.14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39962" y="4050036"/>
            <a:ext cx="4251505" cy="308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int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nl_socket_add_memberships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group, ...)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19476" y="4050036"/>
            <a:ext cx="620486" cy="3193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after 2.6.14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9476" y="1396090"/>
            <a:ext cx="3075848" cy="308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nl_connect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 smtClean="0">
                <a:solidFill>
                  <a:schemeClr val="tx1"/>
                </a:solidFill>
              </a:rPr>
              <a:t>, </a:t>
            </a:r>
            <a:r>
              <a:rPr lang="en-US" sz="1200" err="1" smtClean="0">
                <a:solidFill>
                  <a:schemeClr val="tx1"/>
                </a:solidFill>
              </a:rPr>
              <a:t>int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protocol)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19476" y="1142039"/>
            <a:ext cx="2332581" cy="2522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Connect to </a:t>
            </a:r>
            <a:r>
              <a:rPr lang="en-US" sz="1200" err="1" smtClean="0">
                <a:solidFill>
                  <a:schemeClr val="tx1"/>
                </a:solidFill>
              </a:rPr>
              <a:t>netlink</a:t>
            </a:r>
            <a:r>
              <a:rPr lang="en-US" sz="1200" smtClean="0">
                <a:solidFill>
                  <a:schemeClr val="tx1"/>
                </a:solidFill>
              </a:rPr>
              <a:t> protocol/family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9476" y="2201785"/>
            <a:ext cx="4357324" cy="497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nl_socket_modify_cb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enum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nl_cb_type</a:t>
            </a:r>
            <a:r>
              <a:rPr lang="en-US" sz="1200">
                <a:solidFill>
                  <a:schemeClr val="tx1"/>
                </a:solidFill>
              </a:rPr>
              <a:t> type, </a:t>
            </a:r>
            <a:r>
              <a:rPr lang="en-US" sz="1200" err="1">
                <a:solidFill>
                  <a:schemeClr val="tx1"/>
                </a:solidFill>
              </a:rPr>
              <a:t>enum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nl_cb_kind</a:t>
            </a:r>
            <a:r>
              <a:rPr lang="en-US" sz="1200">
                <a:solidFill>
                  <a:schemeClr val="tx1"/>
                </a:solidFill>
              </a:rPr>
              <a:t> kind, </a:t>
            </a:r>
            <a:r>
              <a:rPr lang="en-US" sz="1200" err="1">
                <a:solidFill>
                  <a:schemeClr val="tx1"/>
                </a:solidFill>
              </a:rPr>
              <a:t>nl_recvmsg_msg_cb_t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func</a:t>
            </a:r>
            <a:r>
              <a:rPr lang="en-US" sz="1200">
                <a:solidFill>
                  <a:schemeClr val="tx1"/>
                </a:solidFill>
              </a:rPr>
              <a:t>, void *</a:t>
            </a:r>
            <a:r>
              <a:rPr lang="en-US" sz="1200" err="1">
                <a:solidFill>
                  <a:schemeClr val="tx1"/>
                </a:solidFill>
              </a:rPr>
              <a:t>arg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19477" y="1947734"/>
            <a:ext cx="1755638" cy="2522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callback for message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55554" y="2324887"/>
            <a:ext cx="3693296" cy="308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nl_socket_set_nonblocking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const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655554" y="2070836"/>
            <a:ext cx="2865981" cy="24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to non-blocking mode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55554" y="3168142"/>
            <a:ext cx="3987210" cy="308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nl_socket_set_buffer_size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rx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tx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55554" y="2914091"/>
            <a:ext cx="2865981" cy="24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buffer size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9476" y="4955542"/>
            <a:ext cx="3075848" cy="321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nl_socket_get_fd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const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9476" y="4701491"/>
            <a:ext cx="1864495" cy="2540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Select on </a:t>
            </a:r>
            <a:r>
              <a:rPr lang="en-US" sz="1200" err="1" smtClean="0">
                <a:solidFill>
                  <a:schemeClr val="tx1"/>
                </a:solidFill>
              </a:rPr>
              <a:t>netlink</a:t>
            </a:r>
            <a:r>
              <a:rPr lang="en-US" sz="1200" smtClean="0">
                <a:solidFill>
                  <a:schemeClr val="tx1"/>
                </a:solidFill>
              </a:rPr>
              <a:t> socket </a:t>
            </a:r>
            <a:r>
              <a:rPr lang="en-US" sz="1200" err="1" smtClean="0">
                <a:solidFill>
                  <a:schemeClr val="tx1"/>
                </a:solidFill>
              </a:rPr>
              <a:t>fd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19476" y="5873773"/>
            <a:ext cx="2865981" cy="321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nl_recvmsgs_default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19477" y="5619722"/>
            <a:ext cx="1309324" cy="2540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Receive message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595324" y="5873773"/>
            <a:ext cx="3698105" cy="321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nl_send_auto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nl_msg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msg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595325" y="5619722"/>
            <a:ext cx="1309324" cy="2540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Send message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37854" y="904615"/>
            <a:ext cx="0" cy="23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37855" y="1704569"/>
            <a:ext cx="0" cy="24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2" idx="3"/>
            <a:endCxn id="33" idx="0"/>
          </p:cNvCxnSpPr>
          <p:nvPr/>
        </p:nvCxnSpPr>
        <p:spPr>
          <a:xfrm flipV="1">
            <a:off x="4876800" y="1227581"/>
            <a:ext cx="2211745" cy="1222735"/>
          </a:xfrm>
          <a:prstGeom prst="bentConnector4">
            <a:avLst>
              <a:gd name="adj1" fmla="val 17605"/>
              <a:gd name="adj2" fmla="val 118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04414" y="1790111"/>
            <a:ext cx="0" cy="28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8" idx="0"/>
          </p:cNvCxnSpPr>
          <p:nvPr/>
        </p:nvCxnSpPr>
        <p:spPr>
          <a:xfrm>
            <a:off x="7088545" y="2633366"/>
            <a:ext cx="0" cy="28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8" idx="1"/>
            <a:endCxn id="35" idx="0"/>
          </p:cNvCxnSpPr>
          <p:nvPr/>
        </p:nvCxnSpPr>
        <p:spPr>
          <a:xfrm rot="10800000" flipV="1">
            <a:off x="1277554" y="3035673"/>
            <a:ext cx="4378001" cy="440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277554" y="4358515"/>
            <a:ext cx="0" cy="33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77554" y="5276746"/>
            <a:ext cx="0" cy="34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9" idx="3"/>
            <a:endCxn id="54" idx="0"/>
          </p:cNvCxnSpPr>
          <p:nvPr/>
        </p:nvCxnSpPr>
        <p:spPr>
          <a:xfrm>
            <a:off x="3595324" y="5116144"/>
            <a:ext cx="654663" cy="503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2839" y="464022"/>
            <a:ext cx="3720015" cy="35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nl_send_auto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nl_msg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msg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408147" y="1063231"/>
            <a:ext cx="3969397" cy="35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 smtClean="0">
                <a:solidFill>
                  <a:schemeClr val="tx1"/>
                </a:solidFill>
              </a:rPr>
              <a:t>nl_complete_msg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struct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nl_msg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msg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03247" y="2213158"/>
            <a:ext cx="3390971" cy="35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 smtClean="0">
                <a:solidFill>
                  <a:schemeClr val="tx1"/>
                </a:solidFill>
              </a:rPr>
              <a:t>nl_send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struct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nl_msg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msg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24975" y="2213157"/>
            <a:ext cx="4049061" cy="35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 smtClean="0">
                <a:solidFill>
                  <a:schemeClr val="tx1"/>
                </a:solidFill>
              </a:rPr>
              <a:t>customer_nl_send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struct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nl_msg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msg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" name="Straight Arrow Connector 3"/>
          <p:cNvCxnSpPr>
            <a:stCxn id="2" idx="2"/>
            <a:endCxn id="36" idx="0"/>
          </p:cNvCxnSpPr>
          <p:nvPr/>
        </p:nvCxnSpPr>
        <p:spPr>
          <a:xfrm flipH="1">
            <a:off x="5392846" y="820881"/>
            <a:ext cx="1" cy="24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6" idx="2"/>
            <a:endCxn id="39" idx="0"/>
          </p:cNvCxnSpPr>
          <p:nvPr/>
        </p:nvCxnSpPr>
        <p:spPr>
          <a:xfrm flipH="1">
            <a:off x="3998733" y="1420090"/>
            <a:ext cx="1394113" cy="79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6" idx="2"/>
            <a:endCxn id="45" idx="0"/>
          </p:cNvCxnSpPr>
          <p:nvPr/>
        </p:nvCxnSpPr>
        <p:spPr>
          <a:xfrm>
            <a:off x="5392846" y="1420090"/>
            <a:ext cx="3056660" cy="79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52529" y="1460020"/>
            <a:ext cx="1672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Override by</a:t>
            </a:r>
          </a:p>
          <a:p>
            <a:pPr algn="ctr"/>
            <a:r>
              <a:rPr lang="en-US" sz="1200" err="1" smtClean="0"/>
              <a:t>nl_cb_overwrite_send</a:t>
            </a:r>
            <a:r>
              <a:rPr lang="en-US" sz="120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25447" y="193615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sp>
        <p:nvSpPr>
          <p:cNvPr id="55" name="TextBox 54"/>
          <p:cNvSpPr txBox="1"/>
          <p:nvPr/>
        </p:nvSpPr>
        <p:spPr>
          <a:xfrm>
            <a:off x="8362811" y="1896228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56" name="Rectangle 55"/>
          <p:cNvSpPr/>
          <p:nvPr/>
        </p:nvSpPr>
        <p:spPr>
          <a:xfrm>
            <a:off x="2060791" y="2861490"/>
            <a:ext cx="3875881" cy="4557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 smtClean="0">
                <a:solidFill>
                  <a:schemeClr val="tx1"/>
                </a:solidFill>
              </a:rPr>
              <a:t>nl_send_iovec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struct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nl_msg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 smtClean="0">
                <a:solidFill>
                  <a:schemeClr val="tx1"/>
                </a:solidFill>
              </a:rPr>
              <a:t>msg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iovec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iov</a:t>
            </a:r>
            <a:r>
              <a:rPr lang="en-US" sz="1200">
                <a:solidFill>
                  <a:schemeClr val="tx1"/>
                </a:solidFill>
              </a:rPr>
              <a:t>, unsigned </a:t>
            </a:r>
            <a:r>
              <a:rPr lang="en-US" sz="1200" err="1">
                <a:solidFill>
                  <a:schemeClr val="tx1"/>
                </a:solidFill>
              </a:rPr>
              <a:t>iovlen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8" name="Straight Arrow Connector 17"/>
          <p:cNvCxnSpPr>
            <a:stCxn id="39" idx="2"/>
            <a:endCxn id="56" idx="0"/>
          </p:cNvCxnSpPr>
          <p:nvPr/>
        </p:nvCxnSpPr>
        <p:spPr>
          <a:xfrm flipH="1">
            <a:off x="3998732" y="2570017"/>
            <a:ext cx="1" cy="29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60790" y="3608695"/>
            <a:ext cx="3875881" cy="4557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nl_sendmsg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nl_msg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msg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msghdr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hdr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0" name="Straight Arrow Connector 19"/>
          <p:cNvCxnSpPr>
            <a:stCxn id="56" idx="2"/>
            <a:endCxn id="57" idx="0"/>
          </p:cNvCxnSpPr>
          <p:nvPr/>
        </p:nvCxnSpPr>
        <p:spPr>
          <a:xfrm flipH="1">
            <a:off x="3998731" y="3317222"/>
            <a:ext cx="1" cy="29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460097" y="4621076"/>
            <a:ext cx="1077266" cy="280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sendmsg</a:t>
            </a:r>
            <a:r>
              <a:rPr lang="en-US" sz="1200" smtClean="0">
                <a:solidFill>
                  <a:schemeClr val="tx1"/>
                </a:solidFill>
              </a:rPr>
              <a:t>()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936671" y="4215416"/>
            <a:ext cx="1440948" cy="280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NL_CB_MSG_OUT()</a:t>
            </a:r>
          </a:p>
        </p:txBody>
      </p:sp>
      <p:cxnSp>
        <p:nvCxnSpPr>
          <p:cNvPr id="23" name="Elbow Connector 22"/>
          <p:cNvCxnSpPr>
            <a:stCxn id="57" idx="3"/>
            <a:endCxn id="59" idx="0"/>
          </p:cNvCxnSpPr>
          <p:nvPr/>
        </p:nvCxnSpPr>
        <p:spPr>
          <a:xfrm>
            <a:off x="5936671" y="3836561"/>
            <a:ext cx="720474" cy="378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9" idx="2"/>
            <a:endCxn id="58" idx="3"/>
          </p:cNvCxnSpPr>
          <p:nvPr/>
        </p:nvCxnSpPr>
        <p:spPr>
          <a:xfrm rot="5400000">
            <a:off x="5464666" y="3569081"/>
            <a:ext cx="265176" cy="2119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2839" y="464022"/>
            <a:ext cx="3720015" cy="35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nl_recvmsgs_default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408147" y="1063231"/>
            <a:ext cx="3969397" cy="35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nl_recvmsgs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nl_cb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cb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03247" y="2017210"/>
            <a:ext cx="3390971" cy="35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internal_recvmsgs</a:t>
            </a:r>
            <a:r>
              <a:rPr lang="en-US" sz="120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24975" y="2017209"/>
            <a:ext cx="4371180" cy="35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 smtClean="0">
                <a:solidFill>
                  <a:schemeClr val="tx1"/>
                </a:solidFill>
              </a:rPr>
              <a:t>customer_nl_recvmsgs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struct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nl_msg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msg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" name="Straight Arrow Connector 3"/>
          <p:cNvCxnSpPr>
            <a:stCxn id="2" idx="2"/>
            <a:endCxn id="36" idx="0"/>
          </p:cNvCxnSpPr>
          <p:nvPr/>
        </p:nvCxnSpPr>
        <p:spPr>
          <a:xfrm flipH="1">
            <a:off x="5392846" y="820881"/>
            <a:ext cx="1" cy="24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6" idx="2"/>
            <a:endCxn id="39" idx="0"/>
          </p:cNvCxnSpPr>
          <p:nvPr/>
        </p:nvCxnSpPr>
        <p:spPr>
          <a:xfrm flipH="1">
            <a:off x="3998733" y="1420090"/>
            <a:ext cx="1394113" cy="59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6" idx="2"/>
            <a:endCxn id="45" idx="0"/>
          </p:cNvCxnSpPr>
          <p:nvPr/>
        </p:nvCxnSpPr>
        <p:spPr>
          <a:xfrm>
            <a:off x="5392846" y="1420090"/>
            <a:ext cx="3217719" cy="59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11689" y="1460020"/>
            <a:ext cx="1954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Override by</a:t>
            </a:r>
          </a:p>
          <a:p>
            <a:pPr algn="ctr"/>
            <a:r>
              <a:rPr lang="en-US" sz="1200" err="1" smtClean="0"/>
              <a:t>nl_cb_overwrite_recvmsgs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3825447" y="174021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sp>
        <p:nvSpPr>
          <p:cNvPr id="55" name="TextBox 54"/>
          <p:cNvSpPr txBox="1"/>
          <p:nvPr/>
        </p:nvSpPr>
        <p:spPr>
          <a:xfrm>
            <a:off x="8362811" y="1700280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56" name="Rectangle 55"/>
          <p:cNvSpPr/>
          <p:nvPr/>
        </p:nvSpPr>
        <p:spPr>
          <a:xfrm>
            <a:off x="2108304" y="3554280"/>
            <a:ext cx="933949" cy="190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Parse()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08304" y="3944625"/>
            <a:ext cx="939696" cy="224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nlmsg_ok</a:t>
            </a:r>
            <a:r>
              <a:rPr lang="en-US" sz="1200" smtClean="0">
                <a:solidFill>
                  <a:schemeClr val="tx1"/>
                </a:solidFill>
              </a:rPr>
              <a:t>()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56" idx="2"/>
            <a:endCxn id="57" idx="0"/>
          </p:cNvCxnSpPr>
          <p:nvPr/>
        </p:nvCxnSpPr>
        <p:spPr>
          <a:xfrm>
            <a:off x="2575279" y="3744836"/>
            <a:ext cx="2873" cy="19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69216" y="5546913"/>
            <a:ext cx="1453389" cy="280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NL_CB_SEND_ACK()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936906" y="4417908"/>
            <a:ext cx="1276744" cy="280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NL_CB_MSG_IN()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9794" y="2997632"/>
            <a:ext cx="3390971" cy="35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nl_recv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sockaddr_nl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nla</a:t>
            </a:r>
            <a:r>
              <a:rPr lang="en-US" sz="1200">
                <a:solidFill>
                  <a:schemeClr val="tx1"/>
                </a:solidFill>
              </a:rPr>
              <a:t>, unsigned char **</a:t>
            </a:r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ucred</a:t>
            </a:r>
            <a:r>
              <a:rPr lang="en-US" sz="1200">
                <a:solidFill>
                  <a:schemeClr val="tx1"/>
                </a:solidFill>
              </a:rPr>
              <a:t> **creds)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01522" y="2997631"/>
            <a:ext cx="4371180" cy="35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 smtClean="0">
                <a:solidFill>
                  <a:schemeClr val="tx1"/>
                </a:solidFill>
              </a:rPr>
              <a:t>customer_nl_recv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struct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sockaddr_nl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nla</a:t>
            </a:r>
            <a:r>
              <a:rPr lang="en-US" sz="1200">
                <a:solidFill>
                  <a:schemeClr val="tx1"/>
                </a:solidFill>
              </a:rPr>
              <a:t>, unsigned char **</a:t>
            </a:r>
            <a:r>
              <a:rPr lang="en-US" sz="1200" err="1">
                <a:solidFill>
                  <a:schemeClr val="tx1"/>
                </a:solidFill>
              </a:rPr>
              <a:t>buf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ucred</a:t>
            </a:r>
            <a:r>
              <a:rPr lang="en-US" sz="1200">
                <a:solidFill>
                  <a:schemeClr val="tx1"/>
                </a:solidFill>
              </a:rPr>
              <a:t> **creds)</a:t>
            </a:r>
          </a:p>
        </p:txBody>
      </p:sp>
      <p:cxnSp>
        <p:nvCxnSpPr>
          <p:cNvPr id="26" name="Straight Arrow Connector 25"/>
          <p:cNvCxnSpPr>
            <a:stCxn id="39" idx="2"/>
            <a:endCxn id="24" idx="0"/>
          </p:cNvCxnSpPr>
          <p:nvPr/>
        </p:nvCxnSpPr>
        <p:spPr>
          <a:xfrm flipH="1">
            <a:off x="2575280" y="2374069"/>
            <a:ext cx="1423453" cy="62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9" idx="2"/>
            <a:endCxn id="25" idx="0"/>
          </p:cNvCxnSpPr>
          <p:nvPr/>
        </p:nvCxnSpPr>
        <p:spPr>
          <a:xfrm>
            <a:off x="3998733" y="2374069"/>
            <a:ext cx="3188379" cy="62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46933" y="2396898"/>
            <a:ext cx="1636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Override by</a:t>
            </a:r>
          </a:p>
          <a:p>
            <a:pPr algn="ctr"/>
            <a:r>
              <a:rPr lang="en-US" sz="1200" err="1" smtClean="0"/>
              <a:t>nl_cb_overwrite_recv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2401994" y="272063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6939358" y="2680702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52" name="TextBox 51"/>
          <p:cNvSpPr txBox="1"/>
          <p:nvPr/>
        </p:nvSpPr>
        <p:spPr>
          <a:xfrm>
            <a:off x="3076910" y="376566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cxnSp>
        <p:nvCxnSpPr>
          <p:cNvPr id="49" name="Straight Arrow Connector 48"/>
          <p:cNvCxnSpPr>
            <a:stCxn id="57" idx="2"/>
            <a:endCxn id="59" idx="0"/>
          </p:cNvCxnSpPr>
          <p:nvPr/>
        </p:nvCxnSpPr>
        <p:spPr>
          <a:xfrm flipH="1">
            <a:off x="2575278" y="4169229"/>
            <a:ext cx="2874" cy="24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75278" y="4169229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61" name="TextBox 60"/>
          <p:cNvSpPr txBox="1"/>
          <p:nvPr/>
        </p:nvSpPr>
        <p:spPr>
          <a:xfrm>
            <a:off x="4056086" y="4414792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return</a:t>
            </a:r>
            <a:endParaRPr lang="en-US" sz="1200"/>
          </a:p>
        </p:txBody>
      </p:sp>
      <p:cxnSp>
        <p:nvCxnSpPr>
          <p:cNvPr id="62" name="Straight Arrow Connector 61"/>
          <p:cNvCxnSpPr>
            <a:stCxn id="59" idx="3"/>
            <a:endCxn id="61" idx="1"/>
          </p:cNvCxnSpPr>
          <p:nvPr/>
        </p:nvCxnSpPr>
        <p:spPr>
          <a:xfrm flipV="1">
            <a:off x="3213650" y="4553292"/>
            <a:ext cx="842436" cy="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253286" y="4283799"/>
            <a:ext cx="748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NL_STOP</a:t>
            </a:r>
            <a:endParaRPr lang="en-US" sz="1200"/>
          </a:p>
        </p:txBody>
      </p:sp>
      <p:cxnSp>
        <p:nvCxnSpPr>
          <p:cNvPr id="54" name="Straight Arrow Connector 53"/>
          <p:cNvCxnSpPr>
            <a:stCxn id="24" idx="2"/>
            <a:endCxn id="56" idx="0"/>
          </p:cNvCxnSpPr>
          <p:nvPr/>
        </p:nvCxnSpPr>
        <p:spPr>
          <a:xfrm flipH="1">
            <a:off x="2575279" y="3354491"/>
            <a:ext cx="1" cy="19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9" idx="1"/>
            <a:endCxn id="56" idx="1"/>
          </p:cNvCxnSpPr>
          <p:nvPr/>
        </p:nvCxnSpPr>
        <p:spPr>
          <a:xfrm rot="10800000" flipH="1">
            <a:off x="1936906" y="3649558"/>
            <a:ext cx="171398" cy="908834"/>
          </a:xfrm>
          <a:prstGeom prst="bentConnector3">
            <a:avLst>
              <a:gd name="adj1" fmla="val -457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88560" y="4276292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NL_SKIP</a:t>
            </a:r>
            <a:endParaRPr lang="en-US" sz="1200"/>
          </a:p>
        </p:txBody>
      </p:sp>
      <p:sp>
        <p:nvSpPr>
          <p:cNvPr id="69" name="Rectangle 68"/>
          <p:cNvSpPr/>
          <p:nvPr/>
        </p:nvSpPr>
        <p:spPr>
          <a:xfrm>
            <a:off x="1831991" y="4979860"/>
            <a:ext cx="1486574" cy="280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NL_CB_SEQ_CHECK()</a:t>
            </a:r>
          </a:p>
        </p:txBody>
      </p:sp>
      <p:cxnSp>
        <p:nvCxnSpPr>
          <p:cNvPr id="71" name="Straight Arrow Connector 70"/>
          <p:cNvCxnSpPr>
            <a:stCxn id="59" idx="2"/>
            <a:endCxn id="69" idx="0"/>
          </p:cNvCxnSpPr>
          <p:nvPr/>
        </p:nvCxnSpPr>
        <p:spPr>
          <a:xfrm>
            <a:off x="2575278" y="4698876"/>
            <a:ext cx="0" cy="28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867706" y="4691287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Sequence check</a:t>
            </a:r>
            <a:endParaRPr 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3352510" y="4848867"/>
            <a:ext cx="748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NL_STOP</a:t>
            </a:r>
            <a:endParaRPr lang="en-US" sz="1200"/>
          </a:p>
        </p:txBody>
      </p:sp>
      <p:cxnSp>
        <p:nvCxnSpPr>
          <p:cNvPr id="78" name="Elbow Connector 77"/>
          <p:cNvCxnSpPr>
            <a:stCxn id="69" idx="1"/>
            <a:endCxn id="56" idx="1"/>
          </p:cNvCxnSpPr>
          <p:nvPr/>
        </p:nvCxnSpPr>
        <p:spPr>
          <a:xfrm rot="10800000" flipH="1">
            <a:off x="1831990" y="3649558"/>
            <a:ext cx="276313" cy="1470786"/>
          </a:xfrm>
          <a:prstGeom prst="bentConnector3">
            <a:avLst>
              <a:gd name="adj1" fmla="val -323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88704" y="4811179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NL_SKIP</a:t>
            </a:r>
            <a:endParaRPr lang="en-US" sz="1200"/>
          </a:p>
        </p:txBody>
      </p:sp>
      <p:cxnSp>
        <p:nvCxnSpPr>
          <p:cNvPr id="82" name="Elbow Connector 81"/>
          <p:cNvCxnSpPr>
            <a:stCxn id="69" idx="3"/>
            <a:endCxn id="61" idx="2"/>
          </p:cNvCxnSpPr>
          <p:nvPr/>
        </p:nvCxnSpPr>
        <p:spPr>
          <a:xfrm flipV="1">
            <a:off x="3318565" y="4691791"/>
            <a:ext cx="1025581" cy="4285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9" idx="2"/>
          </p:cNvCxnSpPr>
          <p:nvPr/>
        </p:nvCxnSpPr>
        <p:spPr>
          <a:xfrm flipH="1">
            <a:off x="2022605" y="5260828"/>
            <a:ext cx="552673" cy="28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9" idx="2"/>
          </p:cNvCxnSpPr>
          <p:nvPr/>
        </p:nvCxnSpPr>
        <p:spPr>
          <a:xfrm flipH="1">
            <a:off x="2569571" y="5260828"/>
            <a:ext cx="5707" cy="81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20106" y="5290002"/>
            <a:ext cx="2015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Message has NLM_F_ACK set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442396" y="5290002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90" name="TextBox 89"/>
          <p:cNvSpPr txBox="1"/>
          <p:nvPr/>
        </p:nvSpPr>
        <p:spPr>
          <a:xfrm>
            <a:off x="2206332" y="5775799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cxnSp>
        <p:nvCxnSpPr>
          <p:cNvPr id="92" name="Elbow Connector 91"/>
          <p:cNvCxnSpPr>
            <a:stCxn id="57" idx="3"/>
            <a:endCxn id="61" idx="0"/>
          </p:cNvCxnSpPr>
          <p:nvPr/>
        </p:nvCxnSpPr>
        <p:spPr>
          <a:xfrm>
            <a:off x="3048000" y="4056927"/>
            <a:ext cx="1296146" cy="3578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797693" y="6060595"/>
            <a:ext cx="1543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Handle Message Type</a:t>
            </a:r>
          </a:p>
        </p:txBody>
      </p:sp>
    </p:spTree>
    <p:extLst>
      <p:ext uri="{BB962C8B-B14F-4D97-AF65-F5344CB8AC3E}">
        <p14:creationId xmlns:p14="http://schemas.microsoft.com/office/powerpoint/2010/main" val="26768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525640" y="2487994"/>
            <a:ext cx="1302076" cy="35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nlmsghdr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48667" y="2487993"/>
            <a:ext cx="436248" cy="35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491149" y="2488446"/>
            <a:ext cx="763773" cy="3636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Next message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 rot="5400000">
            <a:off x="3243180" y="2159212"/>
            <a:ext cx="345145" cy="17802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38887" y="3253797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NLMSG_HDRLEN</a:t>
            </a:r>
          </a:p>
        </p:txBody>
      </p:sp>
      <p:sp>
        <p:nvSpPr>
          <p:cNvPr id="74" name="Right Brace 73"/>
          <p:cNvSpPr/>
          <p:nvPr/>
        </p:nvSpPr>
        <p:spPr>
          <a:xfrm rot="5400000">
            <a:off x="6724019" y="458602"/>
            <a:ext cx="345656" cy="5181964"/>
          </a:xfrm>
          <a:prstGeom prst="rightBrace">
            <a:avLst>
              <a:gd name="adj1" fmla="val 8333"/>
              <a:gd name="adj2" fmla="val 8774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342444" y="325379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NLMSG_ALIGN</a:t>
            </a:r>
            <a:endParaRPr lang="en-US" sz="1200"/>
          </a:p>
        </p:txBody>
      </p:sp>
      <p:sp>
        <p:nvSpPr>
          <p:cNvPr id="8" name="Right Brace 7"/>
          <p:cNvSpPr/>
          <p:nvPr/>
        </p:nvSpPr>
        <p:spPr>
          <a:xfrm rot="16200000">
            <a:off x="5613185" y="-982300"/>
            <a:ext cx="350848" cy="6525941"/>
          </a:xfrm>
          <a:prstGeom prst="rightBrace">
            <a:avLst>
              <a:gd name="adj1" fmla="val 8333"/>
              <a:gd name="adj2" fmla="val 1429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84900" y="1743818"/>
            <a:ext cx="1717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/>
              <a:t>nlmsg_size</a:t>
            </a:r>
            <a:r>
              <a:rPr lang="en-US" sz="1200"/>
              <a:t>(</a:t>
            </a:r>
            <a:r>
              <a:rPr lang="en-US" sz="1200" err="1"/>
              <a:t>payload_len</a:t>
            </a:r>
            <a:r>
              <a:rPr lang="en-US" sz="1200"/>
              <a:t>)</a:t>
            </a:r>
          </a:p>
        </p:txBody>
      </p:sp>
      <p:sp>
        <p:nvSpPr>
          <p:cNvPr id="84" name="Right Brace 83"/>
          <p:cNvSpPr/>
          <p:nvPr/>
        </p:nvSpPr>
        <p:spPr>
          <a:xfrm rot="16200000">
            <a:off x="5190541" y="-1809553"/>
            <a:ext cx="1632701" cy="6961873"/>
          </a:xfrm>
          <a:prstGeom prst="rightBrace">
            <a:avLst>
              <a:gd name="adj1" fmla="val 7183"/>
              <a:gd name="adj2" fmla="val 143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517941" y="512751"/>
            <a:ext cx="2084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nlmsg_total_size</a:t>
            </a:r>
            <a:r>
              <a:rPr lang="en-US" sz="1200" smtClean="0"/>
              <a:t>(</a:t>
            </a:r>
            <a:r>
              <a:rPr lang="en-US" sz="1200" err="1" smtClean="0"/>
              <a:t>payload_len</a:t>
            </a:r>
            <a:r>
              <a:rPr lang="en-US" sz="1200"/>
              <a:t>)</a:t>
            </a:r>
          </a:p>
        </p:txBody>
      </p:sp>
      <p:sp>
        <p:nvSpPr>
          <p:cNvPr id="91" name="Right Brace 90"/>
          <p:cNvSpPr/>
          <p:nvPr/>
        </p:nvSpPr>
        <p:spPr>
          <a:xfrm rot="16200000">
            <a:off x="9080265" y="2056190"/>
            <a:ext cx="350848" cy="436248"/>
          </a:xfrm>
          <a:prstGeom prst="rightBrace">
            <a:avLst>
              <a:gd name="adj1" fmla="val 8333"/>
              <a:gd name="adj2" fmla="val 540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275979" y="1758997"/>
            <a:ext cx="191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nlmsg_padlen</a:t>
            </a:r>
            <a:r>
              <a:rPr lang="en-US" sz="1200" smtClean="0"/>
              <a:t>(</a:t>
            </a:r>
            <a:r>
              <a:rPr lang="en-US" sz="1200" err="1" smtClean="0"/>
              <a:t>payload_len</a:t>
            </a:r>
            <a:r>
              <a:rPr lang="en-US" sz="1200"/>
              <a:t>)</a:t>
            </a:r>
          </a:p>
        </p:txBody>
      </p:sp>
      <p:sp>
        <p:nvSpPr>
          <p:cNvPr id="95" name="Right Brace 94"/>
          <p:cNvSpPr/>
          <p:nvPr/>
        </p:nvSpPr>
        <p:spPr>
          <a:xfrm rot="5400000">
            <a:off x="5855985" y="1294730"/>
            <a:ext cx="1631458" cy="4731701"/>
          </a:xfrm>
          <a:prstGeom prst="rightBrace">
            <a:avLst>
              <a:gd name="adj1" fmla="val 11006"/>
              <a:gd name="adj2" fmla="val 695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00688" y="4526910"/>
            <a:ext cx="305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/>
              <a:t>int</a:t>
            </a:r>
            <a:r>
              <a:rPr lang="en-US" sz="1200"/>
              <a:t> </a:t>
            </a:r>
            <a:r>
              <a:rPr lang="en-US" sz="1200" err="1"/>
              <a:t>nlmsg_datalen</a:t>
            </a:r>
            <a:r>
              <a:rPr lang="en-US" sz="1200"/>
              <a:t>(</a:t>
            </a:r>
            <a:r>
              <a:rPr lang="en-US" sz="1200" err="1"/>
              <a:t>const</a:t>
            </a:r>
            <a:r>
              <a:rPr lang="en-US" sz="1200"/>
              <a:t> </a:t>
            </a:r>
            <a:r>
              <a:rPr lang="en-US" sz="1200" err="1"/>
              <a:t>struct</a:t>
            </a:r>
            <a:r>
              <a:rPr lang="en-US" sz="1200"/>
              <a:t> </a:t>
            </a:r>
            <a:r>
              <a:rPr lang="en-US" sz="1200" err="1"/>
              <a:t>nlmsghdr</a:t>
            </a:r>
            <a:r>
              <a:rPr lang="en-US" sz="1200"/>
              <a:t> *</a:t>
            </a:r>
            <a:r>
              <a:rPr lang="en-US" sz="1200" err="1"/>
              <a:t>nlh</a:t>
            </a:r>
            <a:r>
              <a:rPr lang="en-US" sz="1200"/>
              <a:t>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41333" y="3710381"/>
            <a:ext cx="3039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void *</a:t>
            </a:r>
            <a:r>
              <a:rPr lang="en-US" sz="1200" err="1"/>
              <a:t>nlmsg_data</a:t>
            </a:r>
            <a:r>
              <a:rPr lang="en-US" sz="1200"/>
              <a:t>(</a:t>
            </a:r>
            <a:r>
              <a:rPr lang="en-US" sz="1200" err="1"/>
              <a:t>const</a:t>
            </a:r>
            <a:r>
              <a:rPr lang="en-US" sz="1200"/>
              <a:t> </a:t>
            </a:r>
            <a:r>
              <a:rPr lang="en-US" sz="1200" err="1"/>
              <a:t>struct</a:t>
            </a:r>
            <a:r>
              <a:rPr lang="en-US" sz="1200"/>
              <a:t> </a:t>
            </a:r>
            <a:r>
              <a:rPr lang="en-US" sz="1200" err="1"/>
              <a:t>nlmsghdr</a:t>
            </a:r>
            <a:r>
              <a:rPr lang="en-US" sz="1200"/>
              <a:t> *</a:t>
            </a:r>
            <a:r>
              <a:rPr lang="en-US" sz="1200" err="1"/>
              <a:t>nlh</a:t>
            </a:r>
            <a:r>
              <a:rPr lang="en-US" sz="1200"/>
              <a:t>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491811" y="4037980"/>
            <a:ext cx="2957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void *</a:t>
            </a:r>
            <a:r>
              <a:rPr lang="en-US" sz="1200" err="1" smtClean="0"/>
              <a:t>nlmsg_tail</a:t>
            </a:r>
            <a:r>
              <a:rPr lang="en-US" sz="1200" smtClean="0"/>
              <a:t>(</a:t>
            </a:r>
            <a:r>
              <a:rPr lang="en-US" sz="1200" err="1" smtClean="0"/>
              <a:t>const</a:t>
            </a:r>
            <a:r>
              <a:rPr lang="en-US" sz="1200" smtClean="0"/>
              <a:t> </a:t>
            </a:r>
            <a:r>
              <a:rPr lang="en-US" sz="1200" err="1"/>
              <a:t>struct</a:t>
            </a:r>
            <a:r>
              <a:rPr lang="en-US" sz="1200"/>
              <a:t> </a:t>
            </a:r>
            <a:r>
              <a:rPr lang="en-US" sz="1200" err="1"/>
              <a:t>nlmsghdr</a:t>
            </a:r>
            <a:r>
              <a:rPr lang="en-US" sz="1200"/>
              <a:t> *</a:t>
            </a:r>
            <a:r>
              <a:rPr lang="en-US" sz="1200" err="1"/>
              <a:t>nlh</a:t>
            </a:r>
            <a:r>
              <a:rPr lang="en-US" sz="1200"/>
              <a:t>)</a:t>
            </a:r>
          </a:p>
        </p:txBody>
      </p:sp>
      <p:cxnSp>
        <p:nvCxnSpPr>
          <p:cNvPr id="14" name="Elbow Connector 13"/>
          <p:cNvCxnSpPr>
            <a:stCxn id="96" idx="3"/>
          </p:cNvCxnSpPr>
          <p:nvPr/>
        </p:nvCxnSpPr>
        <p:spPr>
          <a:xfrm flipV="1">
            <a:off x="3181140" y="3081930"/>
            <a:ext cx="1124723" cy="766951"/>
          </a:xfrm>
          <a:prstGeom prst="bentConnector3">
            <a:avLst>
              <a:gd name="adj1" fmla="val 1010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7" idx="3"/>
          </p:cNvCxnSpPr>
          <p:nvPr/>
        </p:nvCxnSpPr>
        <p:spPr>
          <a:xfrm flipV="1">
            <a:off x="4449672" y="3057687"/>
            <a:ext cx="5038156" cy="1118793"/>
          </a:xfrm>
          <a:prstGeom prst="bentConnector3">
            <a:avLst>
              <a:gd name="adj1" fmla="val 100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284915" y="2488897"/>
            <a:ext cx="753456" cy="35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Protocol header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55357" y="2488897"/>
            <a:ext cx="436248" cy="35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839731" y="2484222"/>
            <a:ext cx="436248" cy="3636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2" name="Right Brace 101"/>
          <p:cNvSpPr/>
          <p:nvPr/>
        </p:nvSpPr>
        <p:spPr>
          <a:xfrm rot="16200000">
            <a:off x="4395846" y="1813564"/>
            <a:ext cx="531600" cy="753456"/>
          </a:xfrm>
          <a:prstGeom prst="rightBrace">
            <a:avLst>
              <a:gd name="adj1" fmla="val 7183"/>
              <a:gd name="adj2" fmla="val 763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4488050" y="1635923"/>
            <a:ext cx="1186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Protocol </a:t>
            </a:r>
            <a:r>
              <a:rPr lang="en-US" sz="1200" err="1" smtClean="0"/>
              <a:t>hdr</a:t>
            </a:r>
            <a:r>
              <a:rPr lang="en-US" sz="1200" smtClean="0"/>
              <a:t> </a:t>
            </a:r>
            <a:r>
              <a:rPr lang="en-US" sz="1200" err="1" smtClean="0"/>
              <a:t>len</a:t>
            </a:r>
            <a:endParaRPr lang="en-US" sz="1200"/>
          </a:p>
        </p:txBody>
      </p:sp>
      <p:sp>
        <p:nvSpPr>
          <p:cNvPr id="104" name="Right Brace 103"/>
          <p:cNvSpPr/>
          <p:nvPr/>
        </p:nvSpPr>
        <p:spPr>
          <a:xfrm rot="16200000">
            <a:off x="6273900" y="-290579"/>
            <a:ext cx="1981370" cy="3545960"/>
          </a:xfrm>
          <a:prstGeom prst="rightBrace">
            <a:avLst>
              <a:gd name="adj1" fmla="val 7183"/>
              <a:gd name="adj2" fmla="val 63394"/>
            </a:avLst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14845" y="270717"/>
            <a:ext cx="4292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/>
              <a:t>int</a:t>
            </a:r>
            <a:r>
              <a:rPr lang="en-US" sz="1200"/>
              <a:t> </a:t>
            </a:r>
            <a:r>
              <a:rPr lang="en-US" sz="1200" err="1"/>
              <a:t>nlmsg_attrlen</a:t>
            </a:r>
            <a:r>
              <a:rPr lang="en-US" sz="1200"/>
              <a:t>(</a:t>
            </a:r>
            <a:r>
              <a:rPr lang="en-US" sz="1200" err="1"/>
              <a:t>const</a:t>
            </a:r>
            <a:r>
              <a:rPr lang="en-US" sz="1200"/>
              <a:t> </a:t>
            </a:r>
            <a:r>
              <a:rPr lang="en-US" sz="1200" err="1"/>
              <a:t>struct</a:t>
            </a:r>
            <a:r>
              <a:rPr lang="en-US" sz="1200"/>
              <a:t> </a:t>
            </a:r>
            <a:r>
              <a:rPr lang="en-US" sz="1200" err="1"/>
              <a:t>nlmsghdr</a:t>
            </a:r>
            <a:r>
              <a:rPr lang="en-US" sz="1200"/>
              <a:t> *</a:t>
            </a:r>
            <a:r>
              <a:rPr lang="en-US" sz="1200" err="1"/>
              <a:t>hdr</a:t>
            </a:r>
            <a:r>
              <a:rPr lang="en-US" sz="1200"/>
              <a:t>, </a:t>
            </a:r>
            <a:r>
              <a:rPr lang="en-US" sz="1200" err="1"/>
              <a:t>int</a:t>
            </a:r>
            <a:r>
              <a:rPr lang="en-US" sz="1200"/>
              <a:t> </a:t>
            </a:r>
            <a:r>
              <a:rPr lang="en-US" sz="1200" err="1" smtClean="0"/>
              <a:t>protocol_hdrlen</a:t>
            </a:r>
            <a:r>
              <a:rPr lang="en-US" sz="120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27510" y="3253200"/>
            <a:ext cx="5022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/>
              <a:t>struct</a:t>
            </a:r>
            <a:r>
              <a:rPr lang="en-US" sz="1200"/>
              <a:t> </a:t>
            </a:r>
            <a:r>
              <a:rPr lang="en-US" sz="1200" err="1"/>
              <a:t>nlattr</a:t>
            </a:r>
            <a:r>
              <a:rPr lang="en-US" sz="1200"/>
              <a:t> *</a:t>
            </a:r>
            <a:r>
              <a:rPr lang="en-US" sz="1200" err="1"/>
              <a:t>nlmsg_attrdata</a:t>
            </a:r>
            <a:r>
              <a:rPr lang="en-US" sz="1200"/>
              <a:t>(</a:t>
            </a:r>
            <a:r>
              <a:rPr lang="en-US" sz="1200" err="1"/>
              <a:t>const</a:t>
            </a:r>
            <a:r>
              <a:rPr lang="en-US" sz="1200"/>
              <a:t> </a:t>
            </a:r>
            <a:r>
              <a:rPr lang="en-US" sz="1200" err="1"/>
              <a:t>struct</a:t>
            </a:r>
            <a:r>
              <a:rPr lang="en-US" sz="1200"/>
              <a:t> </a:t>
            </a:r>
            <a:r>
              <a:rPr lang="en-US" sz="1200" err="1"/>
              <a:t>nlmsghdr</a:t>
            </a:r>
            <a:r>
              <a:rPr lang="en-US" sz="1200"/>
              <a:t> *</a:t>
            </a:r>
            <a:r>
              <a:rPr lang="en-US" sz="1200" err="1"/>
              <a:t>hdr</a:t>
            </a:r>
            <a:r>
              <a:rPr lang="en-US" sz="1200"/>
              <a:t>, </a:t>
            </a:r>
            <a:r>
              <a:rPr lang="en-US" sz="1200" err="1"/>
              <a:t>int</a:t>
            </a:r>
            <a:r>
              <a:rPr lang="en-US" sz="1200"/>
              <a:t> </a:t>
            </a:r>
            <a:r>
              <a:rPr lang="en-US" sz="1200" err="1" smtClean="0"/>
              <a:t>protocol_hdrlen</a:t>
            </a:r>
            <a:r>
              <a:rPr lang="en-US" sz="1200"/>
              <a:t>)</a:t>
            </a:r>
          </a:p>
        </p:txBody>
      </p:sp>
      <p:cxnSp>
        <p:nvCxnSpPr>
          <p:cNvPr id="33" name="Elbow Connector 32"/>
          <p:cNvCxnSpPr>
            <a:stCxn id="27" idx="1"/>
          </p:cNvCxnSpPr>
          <p:nvPr/>
        </p:nvCxnSpPr>
        <p:spPr>
          <a:xfrm rot="10800000">
            <a:off x="5456852" y="2878612"/>
            <a:ext cx="1770658" cy="513089"/>
          </a:xfrm>
          <a:prstGeom prst="bentConnector3">
            <a:avLst>
              <a:gd name="adj1" fmla="val 99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5496186" y="2490061"/>
            <a:ext cx="1120142" cy="35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Length | Type</a:t>
            </a:r>
          </a:p>
          <a:p>
            <a:pPr algn="ctr"/>
            <a:r>
              <a:rPr lang="en-US" sz="1200" err="1">
                <a:solidFill>
                  <a:schemeClr val="tx1"/>
                </a:solidFill>
              </a:rPr>
              <a:t>s</a:t>
            </a:r>
            <a:r>
              <a:rPr lang="en-US" sz="1200" err="1" smtClean="0">
                <a:solidFill>
                  <a:schemeClr val="tx1"/>
                </a:solidFill>
              </a:rPr>
              <a:t>truct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 err="1" smtClean="0">
                <a:solidFill>
                  <a:schemeClr val="tx1"/>
                </a:solidFill>
              </a:rPr>
              <a:t>nlattr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622409" y="2490059"/>
            <a:ext cx="436248" cy="35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058657" y="2490060"/>
            <a:ext cx="761935" cy="35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Attribute payload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275979" y="2484222"/>
            <a:ext cx="761586" cy="367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Next Attribute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051580" y="2488113"/>
            <a:ext cx="436248" cy="3636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60249" y="4877463"/>
            <a:ext cx="260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/>
              <a:t>void* nla_data(const struct nlattr *nla</a:t>
            </a:r>
            <a:r>
              <a:rPr lang="it-IT" sz="1200" smtClean="0"/>
              <a:t>)</a:t>
            </a:r>
          </a:p>
        </p:txBody>
      </p:sp>
      <p:cxnSp>
        <p:nvCxnSpPr>
          <p:cNvPr id="16" name="Elbow Connector 15"/>
          <p:cNvCxnSpPr>
            <a:stCxn id="42" idx="1"/>
          </p:cNvCxnSpPr>
          <p:nvPr/>
        </p:nvCxnSpPr>
        <p:spPr>
          <a:xfrm rot="10800000">
            <a:off x="7068017" y="2878611"/>
            <a:ext cx="492232" cy="2137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07701" y="1686300"/>
            <a:ext cx="215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/>
              <a:t>void* </a:t>
            </a:r>
            <a:r>
              <a:rPr lang="it-IT" sz="1200" smtClean="0"/>
              <a:t>nla_len(struct </a:t>
            </a:r>
            <a:r>
              <a:rPr lang="it-IT" sz="1200"/>
              <a:t>nlattr *nla</a:t>
            </a:r>
            <a:r>
              <a:rPr lang="it-IT" sz="1200" smtClean="0"/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07701" y="1903908"/>
            <a:ext cx="230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/>
              <a:t>void* </a:t>
            </a:r>
            <a:r>
              <a:rPr lang="it-IT" sz="1200" smtClean="0"/>
              <a:t>nla_type(struct </a:t>
            </a:r>
            <a:r>
              <a:rPr lang="it-IT" sz="1200"/>
              <a:t>nlattr *nla</a:t>
            </a:r>
            <a:r>
              <a:rPr lang="it-IT" sz="1200" smtClean="0"/>
              <a:t>)</a:t>
            </a:r>
          </a:p>
        </p:txBody>
      </p:sp>
      <p:cxnSp>
        <p:nvCxnSpPr>
          <p:cNvPr id="19" name="Elbow Connector 18"/>
          <p:cNvCxnSpPr>
            <a:stCxn id="45" idx="1"/>
          </p:cNvCxnSpPr>
          <p:nvPr/>
        </p:nvCxnSpPr>
        <p:spPr>
          <a:xfrm rot="10800000" flipV="1">
            <a:off x="5752215" y="1824800"/>
            <a:ext cx="155487" cy="624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26382" y="2098890"/>
            <a:ext cx="0" cy="37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7872" y="3015962"/>
            <a:ext cx="5444906" cy="488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nlmsghdr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nlh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err="1">
                <a:solidFill>
                  <a:schemeClr val="tx1"/>
                </a:solidFill>
              </a:rPr>
              <a:t>nlmsg_hdr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msg</a:t>
            </a:r>
            <a:r>
              <a:rPr lang="en-US" sz="120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1200" err="1">
                <a:solidFill>
                  <a:schemeClr val="tx1"/>
                </a:solidFill>
              </a:rPr>
              <a:t>nlmsg_parse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nlh</a:t>
            </a:r>
            <a:r>
              <a:rPr lang="en-US" sz="1200">
                <a:solidFill>
                  <a:schemeClr val="tx1"/>
                </a:solidFill>
              </a:rPr>
              <a:t>, PROTOCOL_SPECIFIC_HEADER_LEN, </a:t>
            </a:r>
            <a:r>
              <a:rPr lang="en-US" sz="1200" err="1">
                <a:solidFill>
                  <a:schemeClr val="tx1"/>
                </a:solidFill>
              </a:rPr>
              <a:t>attrs</a:t>
            </a:r>
            <a:r>
              <a:rPr lang="en-US" sz="1200">
                <a:solidFill>
                  <a:schemeClr val="tx1"/>
                </a:solidFill>
              </a:rPr>
              <a:t>, ATTR_MAX, </a:t>
            </a:r>
            <a:r>
              <a:rPr lang="en-US" sz="1200" err="1">
                <a:solidFill>
                  <a:schemeClr val="tx1"/>
                </a:solidFill>
              </a:rPr>
              <a:t>attr_policy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20318" y="363682"/>
            <a:ext cx="3720015" cy="23379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 smtClean="0">
                <a:solidFill>
                  <a:schemeClr val="tx1"/>
                </a:solidFill>
              </a:rPr>
              <a:t>enum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MY_ATTR {</a:t>
            </a:r>
          </a:p>
          <a:p>
            <a:r>
              <a:rPr lang="en-US" sz="1200">
                <a:solidFill>
                  <a:schemeClr val="tx1"/>
                </a:solidFill>
              </a:rPr>
              <a:t>	ATTR_FIRST,</a:t>
            </a:r>
          </a:p>
          <a:p>
            <a:r>
              <a:rPr lang="en-US" sz="1200">
                <a:solidFill>
                  <a:schemeClr val="tx1"/>
                </a:solidFill>
              </a:rPr>
              <a:t>	ATTR_SECOND,</a:t>
            </a:r>
          </a:p>
          <a:p>
            <a:r>
              <a:rPr lang="en-US" sz="1200">
                <a:solidFill>
                  <a:schemeClr val="tx1"/>
                </a:solidFill>
              </a:rPr>
              <a:t>	ATTR_MAX</a:t>
            </a:r>
          </a:p>
          <a:p>
            <a:r>
              <a:rPr lang="en-US" sz="1200">
                <a:solidFill>
                  <a:schemeClr val="tx1"/>
                </a:solidFill>
              </a:rPr>
              <a:t>};</a:t>
            </a:r>
          </a:p>
          <a:p>
            <a:endParaRPr lang="en-US" sz="1200">
              <a:solidFill>
                <a:schemeClr val="tx1"/>
              </a:solidFill>
            </a:endParaRPr>
          </a:p>
          <a:p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nla_policy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attr_policy</a:t>
            </a:r>
            <a:r>
              <a:rPr lang="en-US" sz="1200">
                <a:solidFill>
                  <a:schemeClr val="tx1"/>
                </a:solidFill>
              </a:rPr>
              <a:t>[ATTR_MAX+1] = {</a:t>
            </a:r>
          </a:p>
          <a:p>
            <a:r>
              <a:rPr lang="en-US" sz="1200">
                <a:solidFill>
                  <a:schemeClr val="tx1"/>
                </a:solidFill>
              </a:rPr>
              <a:t>	[ATTR_FIRST] = { .type = NLA_U32 },</a:t>
            </a:r>
          </a:p>
          <a:p>
            <a:r>
              <a:rPr lang="en-US" sz="1200">
                <a:solidFill>
                  <a:schemeClr val="tx1"/>
                </a:solidFill>
              </a:rPr>
              <a:t>	[ATTR_SECOND] = { .type = NLA_UNSPEC},</a:t>
            </a:r>
          </a:p>
          <a:p>
            <a:r>
              <a:rPr lang="en-US" sz="1200">
                <a:solidFill>
                  <a:schemeClr val="tx1"/>
                </a:solidFill>
              </a:rPr>
              <a:t>};</a:t>
            </a:r>
          </a:p>
          <a:p>
            <a:endParaRPr lang="en-US" sz="1200">
              <a:solidFill>
                <a:schemeClr val="tx1"/>
              </a:solidFill>
            </a:endParaRPr>
          </a:p>
          <a:p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nlattr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attrs</a:t>
            </a:r>
            <a:r>
              <a:rPr lang="en-US" sz="1200">
                <a:solidFill>
                  <a:schemeClr val="tx1"/>
                </a:solidFill>
              </a:rPr>
              <a:t>[ATTR_MAX+1];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89095" y="3818660"/>
            <a:ext cx="4582461" cy="67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if (</a:t>
            </a:r>
            <a:r>
              <a:rPr lang="en-US" sz="1200" err="1">
                <a:solidFill>
                  <a:schemeClr val="tx1"/>
                </a:solidFill>
              </a:rPr>
              <a:t>attrs</a:t>
            </a:r>
            <a:r>
              <a:rPr lang="en-US" sz="1200">
                <a:solidFill>
                  <a:schemeClr val="tx1"/>
                </a:solidFill>
              </a:rPr>
              <a:t>[ATTR_FIRST]) {</a:t>
            </a:r>
          </a:p>
          <a:p>
            <a:r>
              <a:rPr lang="en-US" sz="1200">
                <a:solidFill>
                  <a:schemeClr val="tx1"/>
                </a:solidFill>
              </a:rPr>
              <a:t>	uint32_t </a:t>
            </a:r>
            <a:r>
              <a:rPr lang="en-US" sz="1200" err="1">
                <a:solidFill>
                  <a:schemeClr val="tx1"/>
                </a:solidFill>
              </a:rPr>
              <a:t>first_value</a:t>
            </a:r>
            <a:r>
              <a:rPr lang="en-US" sz="1200">
                <a:solidFill>
                  <a:schemeClr val="tx1"/>
                </a:solidFill>
              </a:rPr>
              <a:t> = nla_get_u32(</a:t>
            </a:r>
            <a:r>
              <a:rPr lang="en-US" sz="1200" err="1">
                <a:solidFill>
                  <a:schemeClr val="tx1"/>
                </a:solidFill>
              </a:rPr>
              <a:t>attrs</a:t>
            </a:r>
            <a:r>
              <a:rPr lang="en-US" sz="1200">
                <a:solidFill>
                  <a:schemeClr val="tx1"/>
                </a:solidFill>
              </a:rPr>
              <a:t>[ATTR_FIRST]);</a:t>
            </a:r>
          </a:p>
          <a:p>
            <a:r>
              <a:rPr lang="en-US" sz="1200">
                <a:solidFill>
                  <a:schemeClr val="tx1"/>
                </a:solidFill>
              </a:rPr>
              <a:t>}</a:t>
            </a:r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57872" y="4805037"/>
            <a:ext cx="5444907" cy="67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if (</a:t>
            </a:r>
            <a:r>
              <a:rPr lang="en-US" sz="1200" err="1" smtClean="0">
                <a:solidFill>
                  <a:schemeClr val="tx1"/>
                </a:solidFill>
              </a:rPr>
              <a:t>attrs</a:t>
            </a:r>
            <a:r>
              <a:rPr lang="en-US" sz="1200" smtClean="0">
                <a:solidFill>
                  <a:schemeClr val="tx1"/>
                </a:solidFill>
              </a:rPr>
              <a:t>[ATTR_SECOND]) </a:t>
            </a:r>
            <a:r>
              <a:rPr lang="en-US" sz="1200">
                <a:solidFill>
                  <a:schemeClr val="tx1"/>
                </a:solidFill>
              </a:rPr>
              <a:t>{</a:t>
            </a:r>
          </a:p>
          <a:p>
            <a:r>
              <a:rPr lang="en-US" sz="1200">
                <a:solidFill>
                  <a:schemeClr val="tx1"/>
                </a:solidFill>
              </a:rPr>
              <a:t>	</a:t>
            </a:r>
            <a:r>
              <a:rPr lang="en-US" sz="1200" err="1" smtClean="0">
                <a:solidFill>
                  <a:schemeClr val="tx1"/>
                </a:solidFill>
              </a:rPr>
              <a:t>my_second_struct</a:t>
            </a:r>
            <a:r>
              <a:rPr lang="en-US" sz="1200" smtClean="0">
                <a:solidFill>
                  <a:schemeClr val="tx1"/>
                </a:solidFill>
              </a:rPr>
              <a:t> *</a:t>
            </a:r>
            <a:r>
              <a:rPr lang="en-US" sz="1200" err="1" smtClean="0">
                <a:solidFill>
                  <a:schemeClr val="tx1"/>
                </a:solidFill>
              </a:rPr>
              <a:t>second_value_p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= </a:t>
            </a:r>
            <a:r>
              <a:rPr lang="en-US" sz="1200" err="1" smtClean="0">
                <a:solidFill>
                  <a:schemeClr val="tx1"/>
                </a:solidFill>
              </a:rPr>
              <a:t>nla_data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attrs</a:t>
            </a:r>
            <a:r>
              <a:rPr lang="en-US" sz="1200" smtClean="0">
                <a:solidFill>
                  <a:schemeClr val="tx1"/>
                </a:solidFill>
              </a:rPr>
              <a:t>[ATTR_SECOND]);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</a:rPr>
              <a:t>}</a:t>
            </a:r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17448" y="5791414"/>
            <a:ext cx="1125755" cy="31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return NL_OK;</a:t>
            </a:r>
            <a:endParaRPr lang="en-US" sz="1200" smtClean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80325" y="2701636"/>
            <a:ext cx="1" cy="3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80325" y="3504334"/>
            <a:ext cx="1" cy="3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80325" y="4490711"/>
            <a:ext cx="0" cy="3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80325" y="5477088"/>
            <a:ext cx="0" cy="3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19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751930" y="2808381"/>
            <a:ext cx="2291230" cy="31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/>
                </a:solidFill>
              </a:rPr>
              <a:t>nla_put_u32(</a:t>
            </a:r>
            <a:r>
              <a:rPr lang="en-US" sz="1200" err="1" smtClean="0">
                <a:solidFill>
                  <a:schemeClr val="tx1"/>
                </a:solidFill>
              </a:rPr>
              <a:t>msg</a:t>
            </a:r>
            <a:r>
              <a:rPr lang="en-US" sz="1200" smtClean="0">
                <a:solidFill>
                  <a:schemeClr val="tx1"/>
                </a:solidFill>
              </a:rPr>
              <a:t>, ATTR_FIRST, 1);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11063" y="3335010"/>
            <a:ext cx="4772964" cy="67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 smtClean="0">
                <a:solidFill>
                  <a:schemeClr val="tx1"/>
                </a:solidFill>
              </a:rPr>
              <a:t>second_value_p</a:t>
            </a:r>
            <a:r>
              <a:rPr lang="en-US" sz="1200" smtClean="0">
                <a:solidFill>
                  <a:schemeClr val="tx1"/>
                </a:solidFill>
              </a:rPr>
              <a:t>-&gt;field_1 = 1;</a:t>
            </a:r>
          </a:p>
          <a:p>
            <a:r>
              <a:rPr lang="en-US" sz="1200" err="1" smtClean="0">
                <a:solidFill>
                  <a:schemeClr val="tx1"/>
                </a:solidFill>
              </a:rPr>
              <a:t>second_value_p</a:t>
            </a:r>
            <a:r>
              <a:rPr lang="en-US" sz="1200" smtClean="0">
                <a:solidFill>
                  <a:schemeClr val="tx1"/>
                </a:solidFill>
              </a:rPr>
              <a:t>-&gt;</a:t>
            </a:r>
            <a:r>
              <a:rPr lang="en-US" sz="1200" err="1" smtClean="0">
                <a:solidFill>
                  <a:schemeClr val="tx1"/>
                </a:solidFill>
              </a:rPr>
              <a:t>field_n</a:t>
            </a:r>
            <a:r>
              <a:rPr lang="en-US" sz="1200" smtClean="0">
                <a:solidFill>
                  <a:schemeClr val="tx1"/>
                </a:solidFill>
              </a:rPr>
              <a:t> = 9;</a:t>
            </a:r>
          </a:p>
          <a:p>
            <a:r>
              <a:rPr lang="en-US" sz="1200" err="1" smtClean="0">
                <a:solidFill>
                  <a:schemeClr val="tx1"/>
                </a:solidFill>
              </a:rPr>
              <a:t>nla_put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msg</a:t>
            </a:r>
            <a:r>
              <a:rPr lang="en-US" sz="1200" smtClean="0">
                <a:solidFill>
                  <a:schemeClr val="tx1"/>
                </a:solidFill>
              </a:rPr>
              <a:t>, ATTR_SECOND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sizeof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my_second_struct</a:t>
            </a:r>
            <a:r>
              <a:rPr lang="en-US" sz="1200" smtClean="0">
                <a:solidFill>
                  <a:schemeClr val="tx1"/>
                </a:solidFill>
              </a:rPr>
              <a:t>), </a:t>
            </a:r>
            <a:r>
              <a:rPr lang="en-US" sz="1200" err="1">
                <a:solidFill>
                  <a:schemeClr val="tx1"/>
                </a:solidFill>
              </a:rPr>
              <a:t>second_value_p</a:t>
            </a:r>
            <a:r>
              <a:rPr lang="en-US" sz="1200" smtClean="0">
                <a:solidFill>
                  <a:schemeClr val="tx1"/>
                </a:solidFill>
              </a:rPr>
              <a:t>);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07774" y="4219364"/>
            <a:ext cx="1979543" cy="31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 smtClean="0">
                <a:solidFill>
                  <a:schemeClr val="tx1"/>
                </a:solidFill>
              </a:rPr>
              <a:t>nl_send_auto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msg</a:t>
            </a:r>
            <a:r>
              <a:rPr lang="en-US" sz="120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39663" y="1035996"/>
            <a:ext cx="4315764" cy="484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>
                <a:solidFill>
                  <a:schemeClr val="tx1"/>
                </a:solidFill>
              </a:rPr>
              <a:t>n</a:t>
            </a:r>
            <a:r>
              <a:rPr lang="en-US" sz="1200" err="1" smtClean="0">
                <a:solidFill>
                  <a:schemeClr val="tx1"/>
                </a:solidFill>
              </a:rPr>
              <a:t>lmsg_put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msg</a:t>
            </a:r>
            <a:r>
              <a:rPr lang="en-US" sz="1200">
                <a:solidFill>
                  <a:schemeClr val="tx1"/>
                </a:solidFill>
              </a:rPr>
              <a:t>, NL_AUTO_PORT, </a:t>
            </a:r>
            <a:r>
              <a:rPr lang="en-US" sz="1200" smtClean="0">
                <a:solidFill>
                  <a:schemeClr val="tx1"/>
                </a:solidFill>
              </a:rPr>
              <a:t>NL_AUTO_SEQ, MY_MSG_TYPE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                   PROTOCOL_SPECIFIC_HEADER_LEN</a:t>
            </a:r>
            <a:r>
              <a:rPr lang="en-US" sz="1200">
                <a:solidFill>
                  <a:schemeClr val="tx1"/>
                </a:solidFill>
              </a:rPr>
              <a:t>, NLM_F_REQUEST);</a:t>
            </a:r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43672" y="509367"/>
            <a:ext cx="2507746" cy="31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nl_msg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msg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err="1">
                <a:solidFill>
                  <a:schemeClr val="tx1"/>
                </a:solidFill>
              </a:rPr>
              <a:t>nlmsg_alloc</a:t>
            </a:r>
            <a:r>
              <a:rPr lang="en-US" sz="1200">
                <a:solidFill>
                  <a:schemeClr val="tx1"/>
                </a:solidFill>
              </a:rPr>
              <a:t>();</a:t>
            </a:r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48372" y="1732555"/>
            <a:ext cx="3498346" cy="863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nlmsghdr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nlh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err="1">
                <a:solidFill>
                  <a:schemeClr val="tx1"/>
                </a:solidFill>
              </a:rPr>
              <a:t>nlmsg_hdr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msg</a:t>
            </a:r>
            <a:r>
              <a:rPr lang="en-US" sz="120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1200" err="1">
                <a:solidFill>
                  <a:schemeClr val="tx1"/>
                </a:solidFill>
              </a:rPr>
              <a:t>m</a:t>
            </a:r>
            <a:r>
              <a:rPr lang="en-US" sz="1200" err="1" smtClean="0">
                <a:solidFill>
                  <a:schemeClr val="tx1"/>
                </a:solidFill>
              </a:rPr>
              <a:t>y_protocol_header</a:t>
            </a:r>
            <a:r>
              <a:rPr lang="en-US" sz="1200" smtClean="0">
                <a:solidFill>
                  <a:schemeClr val="tx1"/>
                </a:solidFill>
              </a:rPr>
              <a:t> *</a:t>
            </a:r>
            <a:r>
              <a:rPr lang="en-US" sz="1200" err="1" smtClean="0">
                <a:solidFill>
                  <a:schemeClr val="tx1"/>
                </a:solidFill>
              </a:rPr>
              <a:t>my_hdr_p</a:t>
            </a:r>
            <a:r>
              <a:rPr lang="en-US" sz="1200" smtClean="0">
                <a:solidFill>
                  <a:schemeClr val="tx1"/>
                </a:solidFill>
              </a:rPr>
              <a:t> = </a:t>
            </a:r>
            <a:r>
              <a:rPr lang="en-US" sz="1200" err="1" smtClean="0">
                <a:solidFill>
                  <a:schemeClr val="tx1"/>
                </a:solidFill>
              </a:rPr>
              <a:t>nlmsg_data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nlh</a:t>
            </a:r>
            <a:r>
              <a:rPr lang="en-US" sz="120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1200" err="1">
                <a:solidFill>
                  <a:schemeClr val="tx1"/>
                </a:solidFill>
              </a:rPr>
              <a:t>m</a:t>
            </a:r>
            <a:r>
              <a:rPr lang="en-US" sz="1200" err="1" smtClean="0">
                <a:solidFill>
                  <a:schemeClr val="tx1"/>
                </a:solidFill>
              </a:rPr>
              <a:t>y_hdr_p</a:t>
            </a:r>
            <a:r>
              <a:rPr lang="en-US" sz="1200" smtClean="0">
                <a:solidFill>
                  <a:schemeClr val="tx1"/>
                </a:solidFill>
              </a:rPr>
              <a:t>-&gt;field_1 = 1;</a:t>
            </a:r>
          </a:p>
          <a:p>
            <a:r>
              <a:rPr lang="en-US" sz="1200" err="1">
                <a:solidFill>
                  <a:schemeClr val="tx1"/>
                </a:solidFill>
              </a:rPr>
              <a:t>m</a:t>
            </a:r>
            <a:r>
              <a:rPr lang="en-US" sz="1200" err="1" smtClean="0">
                <a:solidFill>
                  <a:schemeClr val="tx1"/>
                </a:solidFill>
              </a:rPr>
              <a:t>y_hdr_p</a:t>
            </a:r>
            <a:r>
              <a:rPr lang="en-US" sz="1200" smtClean="0">
                <a:solidFill>
                  <a:schemeClr val="tx1"/>
                </a:solidFill>
              </a:rPr>
              <a:t>-&gt;field_2 = 2;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55455" y="4750108"/>
            <a:ext cx="1284181" cy="31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>
                <a:solidFill>
                  <a:schemeClr val="tx1"/>
                </a:solidFill>
              </a:rPr>
              <a:t>nlmsg_free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msg</a:t>
            </a:r>
            <a:r>
              <a:rPr lang="en-US" sz="1200">
                <a:solidFill>
                  <a:schemeClr val="tx1"/>
                </a:solidFill>
              </a:rPr>
              <a:t>);</a:t>
            </a:r>
            <a:endParaRPr lang="en-US" sz="1200" smtClean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2" idx="2"/>
            <a:endCxn id="11" idx="0"/>
          </p:cNvCxnSpPr>
          <p:nvPr/>
        </p:nvCxnSpPr>
        <p:spPr>
          <a:xfrm>
            <a:off x="4897545" y="823693"/>
            <a:ext cx="0" cy="21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1" idx="2"/>
            <a:endCxn id="13" idx="0"/>
          </p:cNvCxnSpPr>
          <p:nvPr/>
        </p:nvCxnSpPr>
        <p:spPr>
          <a:xfrm>
            <a:off x="4897545" y="1520252"/>
            <a:ext cx="0" cy="21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3" idx="2"/>
            <a:endCxn id="24" idx="0"/>
          </p:cNvCxnSpPr>
          <p:nvPr/>
        </p:nvCxnSpPr>
        <p:spPr>
          <a:xfrm>
            <a:off x="4897545" y="2596078"/>
            <a:ext cx="0" cy="21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4" idx="2"/>
            <a:endCxn id="25" idx="0"/>
          </p:cNvCxnSpPr>
          <p:nvPr/>
        </p:nvCxnSpPr>
        <p:spPr>
          <a:xfrm>
            <a:off x="4897545" y="3122707"/>
            <a:ext cx="0" cy="21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5" idx="2"/>
            <a:endCxn id="26" idx="0"/>
          </p:cNvCxnSpPr>
          <p:nvPr/>
        </p:nvCxnSpPr>
        <p:spPr>
          <a:xfrm>
            <a:off x="4897545" y="4007061"/>
            <a:ext cx="1" cy="21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2"/>
            <a:endCxn id="15" idx="0"/>
          </p:cNvCxnSpPr>
          <p:nvPr/>
        </p:nvCxnSpPr>
        <p:spPr>
          <a:xfrm>
            <a:off x="4897546" y="4537806"/>
            <a:ext cx="0" cy="21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3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28600" y="1872347"/>
            <a:ext cx="1158586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38659" y="1764144"/>
            <a:ext cx="6097484" cy="2137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Kernel socket API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01700" y="1445813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solidFill>
                  <a:srgbClr val="FF0000"/>
                </a:solidFill>
              </a:rPr>
              <a:t>User space</a:t>
            </a:r>
            <a:endParaRPr lang="en-US" sz="1200" i="1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01699" y="2021883"/>
            <a:ext cx="999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solidFill>
                  <a:srgbClr val="FF0000"/>
                </a:solidFill>
              </a:rPr>
              <a:t>Kernel space</a:t>
            </a:r>
            <a:endParaRPr lang="en-US" sz="1200" i="1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35767" y="2242365"/>
            <a:ext cx="7703268" cy="2038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Netlink</a:t>
            </a:r>
            <a:r>
              <a:rPr lang="en-US" sz="1200" smtClean="0">
                <a:solidFill>
                  <a:schemeClr val="tx1"/>
                </a:solidFill>
              </a:rPr>
              <a:t> subsystem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95539" y="3574639"/>
            <a:ext cx="2804970" cy="2790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Generic </a:t>
            </a:r>
            <a:r>
              <a:rPr lang="en-US" sz="1200" err="1" smtClean="0">
                <a:solidFill>
                  <a:schemeClr val="tx1"/>
                </a:solidFill>
              </a:rPr>
              <a:t>netlink</a:t>
            </a:r>
            <a:r>
              <a:rPr lang="en-US" sz="1200">
                <a:solidFill>
                  <a:schemeClr val="tx1"/>
                </a:solidFill>
              </a:rPr>
              <a:t> bus : NETLINK_GENERIC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71599" y="3574218"/>
            <a:ext cx="1244507" cy="2790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NETLINK_ROUTE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99656" y="3574218"/>
            <a:ext cx="1460453" cy="2790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NETLINK_NETFILTER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009" y="3544463"/>
            <a:ext cx="1469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err="1" smtClean="0">
                <a:solidFill>
                  <a:schemeClr val="accent1"/>
                </a:solidFill>
              </a:rPr>
              <a:t>Netlink</a:t>
            </a:r>
            <a:r>
              <a:rPr lang="en-US" sz="1600" i="1" smtClean="0">
                <a:solidFill>
                  <a:schemeClr val="accent1"/>
                </a:solidFill>
              </a:rPr>
              <a:t> families</a:t>
            </a:r>
            <a:endParaRPr lang="en-US" sz="1600" i="1">
              <a:solidFill>
                <a:schemeClr val="accent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17278"/>
              </p:ext>
            </p:extLst>
          </p:nvPr>
        </p:nvGraphicFramePr>
        <p:xfrm>
          <a:off x="3933045" y="540179"/>
          <a:ext cx="427082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741"/>
                <a:gridCol w="805543"/>
                <a:gridCol w="707571"/>
                <a:gridCol w="718457"/>
                <a:gridCol w="903516"/>
              </a:tblGrid>
              <a:tr h="21752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nl_msg</a:t>
                      </a:r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sockaddr_nl</a:t>
                      </a:r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2426">
                <a:tc rowSpan="2"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nlmsghdr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nlmsg_type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i="1" smtClean="0"/>
                        <a:t>Channel</a:t>
                      </a:r>
                      <a:endParaRPr lang="en-US" sz="1000" b="1" i="1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err="1" smtClean="0"/>
                        <a:t>nl_family</a:t>
                      </a:r>
                      <a:endParaRPr lang="en-US" sz="10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1" i="1" smtClean="0"/>
                        <a:t>AF_NETLINK</a:t>
                      </a:r>
                      <a:endParaRPr lang="en-US" sz="1000" b="1" i="1"/>
                    </a:p>
                  </a:txBody>
                  <a:tcPr/>
                </a:tc>
              </a:tr>
              <a:tr h="2324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nlmsg_pid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i="1" smtClean="0"/>
                        <a:t>Local port</a:t>
                      </a:r>
                      <a:endParaRPr lang="en-US" sz="1000" b="1" i="1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42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genlmsghdr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cmd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i="1" smtClean="0"/>
                        <a:t>Ops.cmd</a:t>
                      </a:r>
                      <a:endParaRPr lang="en-US" sz="1000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nl_pid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i="1" smtClean="0"/>
                        <a:t>Peer port</a:t>
                      </a:r>
                      <a:endParaRPr lang="en-US" sz="1000" b="1" i="1"/>
                    </a:p>
                  </a:txBody>
                  <a:tcPr/>
                </a:tc>
              </a:tr>
              <a:tr h="23242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nlattr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nla_type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i="1" smtClean="0"/>
                        <a:t>Attribute</a:t>
                      </a:r>
                      <a:endParaRPr lang="en-US" sz="1000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nl_groups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i="1" smtClean="0"/>
                        <a:t>Peer groups</a:t>
                      </a:r>
                      <a:endParaRPr lang="en-US" sz="1000" b="1" i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630426" y="196938"/>
            <a:ext cx="1208315" cy="272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Application “A”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65955" y="196938"/>
            <a:ext cx="625928" cy="2721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</a:rPr>
              <a:t>Local port “A”</a:t>
            </a:r>
            <a:endParaRPr lang="en-US" sz="1000" i="1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30426" y="480823"/>
            <a:ext cx="956176" cy="275585"/>
          </a:xfrm>
          <a:prstGeom prst="roundRect">
            <a:avLst/>
          </a:prstGeom>
          <a:solidFill>
            <a:srgbClr val="F79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Group 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586602" y="480823"/>
            <a:ext cx="905281" cy="2755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Group 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17136" y="262777"/>
            <a:ext cx="1208315" cy="272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Application “B”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652665" y="262777"/>
            <a:ext cx="625928" cy="2721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</a:rPr>
              <a:t>Local port “B”</a:t>
            </a:r>
            <a:endParaRPr lang="en-US" sz="1000" i="1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417136" y="546662"/>
            <a:ext cx="956176" cy="2755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Group 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373312" y="546662"/>
            <a:ext cx="905281" cy="2755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Group 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5733" y="5425520"/>
            <a:ext cx="2635365" cy="206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Kernel module “C”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45733" y="5658278"/>
            <a:ext cx="1483621" cy="209317"/>
          </a:xfrm>
          <a:prstGeom prst="roundRect">
            <a:avLst/>
          </a:prstGeom>
          <a:solidFill>
            <a:srgbClr val="F79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Group 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29355" y="5658278"/>
            <a:ext cx="1151743" cy="20931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Group 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375801" y="5407923"/>
            <a:ext cx="2635367" cy="212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Kernel module “D”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375802" y="5640602"/>
            <a:ext cx="2635366" cy="2156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Group 3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25" idx="2"/>
            <a:endCxn id="21" idx="0"/>
          </p:cNvCxnSpPr>
          <p:nvPr/>
        </p:nvCxnSpPr>
        <p:spPr>
          <a:xfrm>
            <a:off x="5887401" y="1977876"/>
            <a:ext cx="0" cy="26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4795539" y="3165831"/>
            <a:ext cx="1379324" cy="1869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Netlink_sock</a:t>
            </a:r>
            <a:r>
              <a:rPr lang="en-US" sz="1000" smtClean="0">
                <a:solidFill>
                  <a:schemeClr val="tx1"/>
                </a:solidFill>
              </a:rPr>
              <a:t> “A”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221571" y="3165831"/>
            <a:ext cx="1378938" cy="2045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Netlink_sock</a:t>
            </a:r>
            <a:r>
              <a:rPr lang="en-US" sz="1000" smtClean="0">
                <a:solidFill>
                  <a:schemeClr val="tx1"/>
                </a:solidFill>
              </a:rPr>
              <a:t> “B”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220083" y="3889612"/>
            <a:ext cx="2066438" cy="1782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Netlink_sock</a:t>
            </a:r>
            <a:r>
              <a:rPr lang="en-US" sz="1000" smtClean="0">
                <a:solidFill>
                  <a:schemeClr val="tx1"/>
                </a:solidFill>
              </a:rPr>
              <a:t> “0”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800098" y="3377318"/>
            <a:ext cx="674529" cy="145564"/>
          </a:xfrm>
          <a:prstGeom prst="roundRect">
            <a:avLst/>
          </a:prstGeom>
          <a:solidFill>
            <a:srgbClr val="F79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Group 1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500334" y="3377318"/>
            <a:ext cx="674529" cy="1455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Group 2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225744" y="3375853"/>
            <a:ext cx="674529" cy="1455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Group 2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925980" y="3375853"/>
            <a:ext cx="674529" cy="145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Group 3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215456" y="4085358"/>
            <a:ext cx="674529" cy="145564"/>
          </a:xfrm>
          <a:prstGeom prst="roundRect">
            <a:avLst/>
          </a:prstGeom>
          <a:solidFill>
            <a:srgbClr val="F79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Group 1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915692" y="4085358"/>
            <a:ext cx="674529" cy="1455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Group 2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611992" y="4092343"/>
            <a:ext cx="674529" cy="145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Group 3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3147367" y="2658173"/>
            <a:ext cx="1" cy="232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147368" y="2658173"/>
            <a:ext cx="360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147368" y="2886769"/>
            <a:ext cx="360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08365" y="2538901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Peer groups is not empty</a:t>
            </a:r>
            <a:endParaRPr 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3480910" y="2767256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Peer groups is empty</a:t>
            </a:r>
            <a:endParaRPr lang="en-US" sz="1000"/>
          </a:p>
        </p:txBody>
      </p:sp>
      <p:sp>
        <p:nvSpPr>
          <p:cNvPr id="77" name="TextBox 76"/>
          <p:cNvSpPr txBox="1"/>
          <p:nvPr/>
        </p:nvSpPr>
        <p:spPr>
          <a:xfrm>
            <a:off x="5357269" y="2539263"/>
            <a:ext cx="3433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Send to sockets in the same group and same family except self</a:t>
            </a:r>
            <a:endParaRPr lang="en-US" sz="1000"/>
          </a:p>
        </p:txBody>
      </p:sp>
      <p:sp>
        <p:nvSpPr>
          <p:cNvPr id="78" name="TextBox 77"/>
          <p:cNvSpPr txBox="1"/>
          <p:nvPr/>
        </p:nvSpPr>
        <p:spPr>
          <a:xfrm>
            <a:off x="5357268" y="2768705"/>
            <a:ext cx="4325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Send to socket specified by peer port. It must be in the same family and not self</a:t>
            </a:r>
            <a:endParaRPr lang="en-US" sz="1000"/>
          </a:p>
        </p:txBody>
      </p:sp>
      <p:cxnSp>
        <p:nvCxnSpPr>
          <p:cNvPr id="80" name="Straight Arrow Connector 79"/>
          <p:cNvCxnSpPr>
            <a:stCxn id="75" idx="3"/>
            <a:endCxn id="77" idx="1"/>
          </p:cNvCxnSpPr>
          <p:nvPr/>
        </p:nvCxnSpPr>
        <p:spPr>
          <a:xfrm>
            <a:off x="4996273" y="2662012"/>
            <a:ext cx="360996" cy="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3"/>
            <a:endCxn id="78" idx="1"/>
          </p:cNvCxnSpPr>
          <p:nvPr/>
        </p:nvCxnSpPr>
        <p:spPr>
          <a:xfrm>
            <a:off x="4762030" y="2890367"/>
            <a:ext cx="595238" cy="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Down Arrow 85"/>
          <p:cNvSpPr/>
          <p:nvPr/>
        </p:nvSpPr>
        <p:spPr>
          <a:xfrm>
            <a:off x="5320524" y="2456451"/>
            <a:ext cx="1754412" cy="719598"/>
          </a:xfrm>
          <a:prstGeom prst="downArrow">
            <a:avLst>
              <a:gd name="adj1" fmla="val 50000"/>
              <a:gd name="adj2" fmla="val 56051"/>
            </a:avLst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415127" y="2604992"/>
            <a:ext cx="1740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err="1" smtClean="0">
                <a:solidFill>
                  <a:schemeClr val="accent1"/>
                </a:solidFill>
              </a:rPr>
              <a:t>Netlink</a:t>
            </a:r>
            <a:r>
              <a:rPr lang="en-US" sz="1600" i="1" smtClean="0">
                <a:solidFill>
                  <a:schemeClr val="accent1"/>
                </a:solidFill>
              </a:rPr>
              <a:t> addressing</a:t>
            </a:r>
          </a:p>
          <a:p>
            <a:r>
              <a:rPr lang="en-US" sz="1200" i="1" smtClean="0"/>
              <a:t>(peer groups + peer port)</a:t>
            </a:r>
            <a:endParaRPr lang="en-US" sz="1200" i="1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887781" y="4506373"/>
            <a:ext cx="360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248778" y="4387101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>
                <a:solidFill>
                  <a:schemeClr val="accent1"/>
                </a:solidFill>
              </a:rPr>
              <a:t>n</a:t>
            </a:r>
            <a:r>
              <a:rPr lang="en-US" sz="1000" err="1" smtClean="0">
                <a:solidFill>
                  <a:schemeClr val="accent1"/>
                </a:solidFill>
              </a:rPr>
              <a:t>lmsg</a:t>
            </a:r>
            <a:r>
              <a:rPr lang="en-US" sz="1000" smtClean="0">
                <a:solidFill>
                  <a:schemeClr val="accent1"/>
                </a:solidFill>
              </a:rPr>
              <a:t> type</a:t>
            </a:r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702512" y="4648076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>
                <a:solidFill>
                  <a:schemeClr val="accent1"/>
                </a:solidFill>
              </a:rPr>
              <a:t>g</a:t>
            </a:r>
            <a:r>
              <a:rPr lang="en-US" sz="1000" err="1" smtClean="0">
                <a:solidFill>
                  <a:schemeClr val="accent1"/>
                </a:solidFill>
              </a:rPr>
              <a:t>enlmsg</a:t>
            </a:r>
            <a:r>
              <a:rPr lang="en-US" sz="1000" smtClean="0">
                <a:solidFill>
                  <a:schemeClr val="accent1"/>
                </a:solidFill>
              </a:rPr>
              <a:t> </a:t>
            </a:r>
            <a:r>
              <a:rPr lang="en-US" sz="1000" err="1" smtClean="0">
                <a:solidFill>
                  <a:schemeClr val="accent1"/>
                </a:solidFill>
              </a:rPr>
              <a:t>cmd</a:t>
            </a:r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14655" y="4387463"/>
            <a:ext cx="2900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Get generic </a:t>
            </a:r>
            <a:r>
              <a:rPr lang="en-US" sz="1000" err="1" smtClean="0"/>
              <a:t>netlink</a:t>
            </a:r>
            <a:r>
              <a:rPr lang="en-US" sz="1000" smtClean="0"/>
              <a:t> family(or channel) by </a:t>
            </a:r>
            <a:r>
              <a:rPr lang="en-US" sz="1000" err="1" smtClean="0"/>
              <a:t>nlmsg</a:t>
            </a:r>
            <a:r>
              <a:rPr lang="en-US" sz="1000" smtClean="0"/>
              <a:t> type</a:t>
            </a:r>
            <a:endParaRPr lang="en-US" sz="1000"/>
          </a:p>
        </p:txBody>
      </p:sp>
      <p:sp>
        <p:nvSpPr>
          <p:cNvPr id="94" name="TextBox 93"/>
          <p:cNvSpPr txBox="1"/>
          <p:nvPr/>
        </p:nvSpPr>
        <p:spPr>
          <a:xfrm>
            <a:off x="5270880" y="4648076"/>
            <a:ext cx="2892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Get ops by </a:t>
            </a:r>
            <a:r>
              <a:rPr lang="en-US" sz="1000" err="1" smtClean="0"/>
              <a:t>genlmsg</a:t>
            </a:r>
            <a:r>
              <a:rPr lang="en-US" sz="1000" smtClean="0"/>
              <a:t> </a:t>
            </a:r>
            <a:r>
              <a:rPr lang="en-US" sz="1000" err="1" smtClean="0"/>
              <a:t>cmd</a:t>
            </a:r>
            <a:r>
              <a:rPr lang="en-US" sz="1000" smtClean="0"/>
              <a:t> in found family(or channel)</a:t>
            </a:r>
            <a:endParaRPr lang="en-US" sz="1000"/>
          </a:p>
        </p:txBody>
      </p:sp>
      <p:cxnSp>
        <p:nvCxnSpPr>
          <p:cNvPr id="95" name="Straight Arrow Connector 94"/>
          <p:cNvCxnSpPr>
            <a:stCxn id="91" idx="3"/>
            <a:endCxn id="93" idx="1"/>
          </p:cNvCxnSpPr>
          <p:nvPr/>
        </p:nvCxnSpPr>
        <p:spPr>
          <a:xfrm>
            <a:off x="6004113" y="4510212"/>
            <a:ext cx="810542" cy="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05754" y="4338457"/>
            <a:ext cx="2405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>
                <a:solidFill>
                  <a:schemeClr val="accent1"/>
                </a:solidFill>
              </a:rPr>
              <a:t>Generic </a:t>
            </a:r>
            <a:r>
              <a:rPr lang="en-US" sz="1600" i="1" err="1" smtClean="0">
                <a:solidFill>
                  <a:schemeClr val="accent1"/>
                </a:solidFill>
              </a:rPr>
              <a:t>Netlink</a:t>
            </a:r>
            <a:r>
              <a:rPr lang="en-US" sz="1600" i="1" smtClean="0">
                <a:solidFill>
                  <a:schemeClr val="accent1"/>
                </a:solidFill>
              </a:rPr>
              <a:t> addressing</a:t>
            </a:r>
          </a:p>
          <a:p>
            <a:r>
              <a:rPr lang="en-US" sz="1200" i="1" smtClean="0"/>
              <a:t>(</a:t>
            </a:r>
            <a:r>
              <a:rPr lang="en-US" sz="1200" i="1" err="1" smtClean="0"/>
              <a:t>nlmsg</a:t>
            </a:r>
            <a:r>
              <a:rPr lang="en-US" sz="1200" i="1" smtClean="0"/>
              <a:t> type + </a:t>
            </a:r>
            <a:r>
              <a:rPr lang="en-US" sz="1200" i="1" err="1" smtClean="0"/>
              <a:t>genlmsg</a:t>
            </a:r>
            <a:r>
              <a:rPr lang="en-US" sz="1200" i="1" smtClean="0"/>
              <a:t> </a:t>
            </a:r>
            <a:r>
              <a:rPr lang="en-US" sz="1200" i="1" err="1" smtClean="0"/>
              <a:t>cmd</a:t>
            </a:r>
            <a:r>
              <a:rPr lang="en-US" sz="1200" i="1" smtClean="0"/>
              <a:t>)</a:t>
            </a:r>
            <a:endParaRPr lang="en-US" sz="1200" i="1"/>
          </a:p>
        </p:txBody>
      </p:sp>
      <p:cxnSp>
        <p:nvCxnSpPr>
          <p:cNvPr id="102" name="Elbow Connector 101"/>
          <p:cNvCxnSpPr>
            <a:stCxn id="93" idx="3"/>
          </p:cNvCxnSpPr>
          <p:nvPr/>
        </p:nvCxnSpPr>
        <p:spPr>
          <a:xfrm flipH="1">
            <a:off x="9439682" y="4510574"/>
            <a:ext cx="275126" cy="260612"/>
          </a:xfrm>
          <a:prstGeom prst="bentConnector3">
            <a:avLst>
              <a:gd name="adj1" fmla="val -830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2" idx="1"/>
            <a:endCxn id="94" idx="3"/>
          </p:cNvCxnSpPr>
          <p:nvPr/>
        </p:nvCxnSpPr>
        <p:spPr>
          <a:xfrm flipH="1">
            <a:off x="8163018" y="4771187"/>
            <a:ext cx="539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45731" y="5892822"/>
            <a:ext cx="2635367" cy="206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Generic </a:t>
            </a:r>
            <a:r>
              <a:rPr lang="en-US" sz="1200" err="1" smtClean="0">
                <a:solidFill>
                  <a:schemeClr val="tx1"/>
                </a:solidFill>
              </a:rPr>
              <a:t>netlink</a:t>
            </a:r>
            <a:r>
              <a:rPr lang="en-US" sz="1200" smtClean="0">
                <a:solidFill>
                  <a:schemeClr val="tx1"/>
                </a:solidFill>
              </a:rPr>
              <a:t> family(or channel) “C”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45731" y="6124752"/>
            <a:ext cx="925513" cy="206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Ops 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02418" y="6123401"/>
            <a:ext cx="798159" cy="206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Ops 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31750" y="6122161"/>
            <a:ext cx="849348" cy="206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Ops 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375801" y="5875225"/>
            <a:ext cx="2635367" cy="212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Generic </a:t>
            </a:r>
            <a:r>
              <a:rPr lang="en-US" sz="1200" err="1" smtClean="0">
                <a:solidFill>
                  <a:schemeClr val="tx1"/>
                </a:solidFill>
              </a:rPr>
              <a:t>netlink</a:t>
            </a:r>
            <a:r>
              <a:rPr lang="en-US" sz="1200" smtClean="0">
                <a:solidFill>
                  <a:schemeClr val="tx1"/>
                </a:solidFill>
              </a:rPr>
              <a:t> family(or channel) “D”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375801" y="6117546"/>
            <a:ext cx="925513" cy="212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Ops 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332488" y="6116195"/>
            <a:ext cx="798159" cy="212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Ops 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161820" y="6114955"/>
            <a:ext cx="849348" cy="212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Ops 3</a:t>
            </a:r>
            <a:endParaRPr lang="en-US" sz="1200">
              <a:solidFill>
                <a:schemeClr val="tx1"/>
              </a:solidFill>
            </a:endParaRP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68111"/>
              </p:ext>
            </p:extLst>
          </p:nvPr>
        </p:nvGraphicFramePr>
        <p:xfrm>
          <a:off x="3933045" y="5228025"/>
          <a:ext cx="427082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741"/>
                <a:gridCol w="805543"/>
                <a:gridCol w="707571"/>
                <a:gridCol w="718457"/>
                <a:gridCol w="903516"/>
              </a:tblGrid>
              <a:tr h="21752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nl_msg</a:t>
                      </a:r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sockaddr_nl</a:t>
                      </a:r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2426">
                <a:tc rowSpan="2"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nlmsghdr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nlmsg_type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i="1" smtClean="0"/>
                        <a:t>Channel</a:t>
                      </a:r>
                      <a:endParaRPr lang="en-US" sz="1000" b="1" i="1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err="1" smtClean="0"/>
                        <a:t>nl_family</a:t>
                      </a:r>
                      <a:endParaRPr lang="en-US" sz="10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1" i="1" smtClean="0"/>
                        <a:t>AF_NETLINK</a:t>
                      </a:r>
                      <a:endParaRPr lang="en-US" sz="1000" b="1" i="1"/>
                    </a:p>
                  </a:txBody>
                  <a:tcPr/>
                </a:tc>
              </a:tr>
              <a:tr h="2324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nlmsg_pid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i="1" smtClean="0"/>
                        <a:t>Local port</a:t>
                      </a:r>
                      <a:endParaRPr lang="en-US" sz="1000" b="1" i="1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42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genlmsghdr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cmd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i="1" smtClean="0"/>
                        <a:t>Ops.cmd</a:t>
                      </a:r>
                      <a:endParaRPr lang="en-US" sz="1000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nl_pid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i="1" smtClean="0"/>
                        <a:t>Peer port</a:t>
                      </a:r>
                      <a:endParaRPr lang="en-US" sz="1000" b="1" i="1"/>
                    </a:p>
                  </a:txBody>
                  <a:tcPr/>
                </a:tc>
              </a:tr>
              <a:tr h="23242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nlattr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nla_type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i="1" smtClean="0"/>
                        <a:t>Attribute</a:t>
                      </a:r>
                      <a:endParaRPr lang="en-US" sz="1000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nl_groups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i="1" smtClean="0"/>
                        <a:t>Peer groups</a:t>
                      </a:r>
                      <a:endParaRPr lang="en-US" sz="1000" b="1" i="1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Elbow Connector 3"/>
          <p:cNvCxnSpPr>
            <a:endCxn id="21" idx="1"/>
          </p:cNvCxnSpPr>
          <p:nvPr/>
        </p:nvCxnSpPr>
        <p:spPr>
          <a:xfrm rot="5400000" flipH="1" flipV="1">
            <a:off x="-1054923" y="3526066"/>
            <a:ext cx="4272457" cy="190892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301" y="6618105"/>
            <a:ext cx="61236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15591" y="5160517"/>
            <a:ext cx="98296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Multicast</a:t>
            </a:r>
          </a:p>
          <a:p>
            <a:pPr algn="ctr"/>
            <a:r>
              <a:rPr lang="en-US" sz="1200" smtClean="0">
                <a:solidFill>
                  <a:srgbClr val="FF0000"/>
                </a:solidFill>
              </a:rPr>
              <a:t>X</a:t>
            </a:r>
            <a:r>
              <a:rPr lang="en-US" sz="1000" smtClean="0"/>
              <a:t> peer port</a:t>
            </a:r>
          </a:p>
          <a:p>
            <a:pPr algn="ctr"/>
            <a:r>
              <a:rPr lang="en-US" sz="1200" smtClean="0">
                <a:solidFill>
                  <a:srgbClr val="FF0000"/>
                </a:solidFill>
              </a:rPr>
              <a:t>   V</a:t>
            </a:r>
            <a:r>
              <a:rPr lang="en-US" sz="1000" smtClean="0"/>
              <a:t> peer group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116106" y="5892822"/>
            <a:ext cx="826355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8218024" y="5892822"/>
            <a:ext cx="9206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218023" y="5166883"/>
            <a:ext cx="97654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Unicast</a:t>
            </a:r>
            <a:endParaRPr lang="en-US" sz="1400"/>
          </a:p>
          <a:p>
            <a:pPr algn="ctr"/>
            <a:r>
              <a:rPr lang="en-US" sz="1200">
                <a:solidFill>
                  <a:srgbClr val="FF0000"/>
                </a:solidFill>
              </a:rPr>
              <a:t>V</a:t>
            </a:r>
            <a:r>
              <a:rPr lang="en-US" sz="1000" smtClean="0"/>
              <a:t> peer port</a:t>
            </a:r>
          </a:p>
          <a:p>
            <a:pPr algn="ctr"/>
            <a:r>
              <a:rPr lang="en-US" sz="1200" smtClean="0">
                <a:solidFill>
                  <a:srgbClr val="FF0000"/>
                </a:solidFill>
              </a:rPr>
              <a:t>   X</a:t>
            </a:r>
            <a:r>
              <a:rPr lang="en-US" sz="1000" smtClean="0"/>
              <a:t> peer group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6252956" y="6447225"/>
            <a:ext cx="0" cy="1695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8218024" y="1515863"/>
            <a:ext cx="9206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218023" y="789924"/>
            <a:ext cx="97654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Unicast</a:t>
            </a:r>
            <a:endParaRPr lang="en-US" sz="1400"/>
          </a:p>
          <a:p>
            <a:pPr algn="ctr"/>
            <a:r>
              <a:rPr lang="en-US" sz="1200">
                <a:solidFill>
                  <a:srgbClr val="FF0000"/>
                </a:solidFill>
              </a:rPr>
              <a:t>V</a:t>
            </a:r>
            <a:r>
              <a:rPr lang="en-US" sz="1000" smtClean="0"/>
              <a:t> peer port</a:t>
            </a:r>
          </a:p>
          <a:p>
            <a:pPr algn="ctr"/>
            <a:r>
              <a:rPr lang="en-US" sz="1200" smtClean="0">
                <a:solidFill>
                  <a:srgbClr val="FF0000"/>
                </a:solidFill>
              </a:rPr>
              <a:t>   X</a:t>
            </a:r>
            <a:r>
              <a:rPr lang="en-US" sz="1000" smtClean="0"/>
              <a:t> peer group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856240" y="761639"/>
            <a:ext cx="98296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Multicast</a:t>
            </a:r>
          </a:p>
          <a:p>
            <a:pPr algn="ctr"/>
            <a:r>
              <a:rPr lang="en-US" sz="1200" smtClean="0">
                <a:solidFill>
                  <a:srgbClr val="FF0000"/>
                </a:solidFill>
              </a:rPr>
              <a:t>X</a:t>
            </a:r>
            <a:r>
              <a:rPr lang="en-US" sz="1000" smtClean="0"/>
              <a:t> peer port</a:t>
            </a:r>
          </a:p>
          <a:p>
            <a:pPr algn="ctr"/>
            <a:r>
              <a:rPr lang="en-US" sz="1200" smtClean="0">
                <a:solidFill>
                  <a:srgbClr val="FF0000"/>
                </a:solidFill>
              </a:rPr>
              <a:t>   V</a:t>
            </a:r>
            <a:r>
              <a:rPr lang="en-US" sz="1000" smtClean="0"/>
              <a:t> peer group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3056755" y="1493944"/>
            <a:ext cx="826355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5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6106" y="3200373"/>
            <a:ext cx="2213264" cy="2909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TLV</a:t>
            </a:r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413899" y="2885180"/>
            <a:ext cx="2213264" cy="2909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TLV</a:t>
            </a:r>
            <a:endParaRPr lang="en-US" sz="1200"/>
          </a:p>
        </p:txBody>
      </p:sp>
      <p:sp>
        <p:nvSpPr>
          <p:cNvPr id="7" name="Rectangle 6"/>
          <p:cNvSpPr/>
          <p:nvPr/>
        </p:nvSpPr>
        <p:spPr>
          <a:xfrm>
            <a:off x="413899" y="2580382"/>
            <a:ext cx="2213264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PPPoE</a:t>
            </a:r>
            <a:r>
              <a:rPr lang="en-US" sz="1200" smtClean="0"/>
              <a:t> Header</a:t>
            </a:r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413899" y="2261719"/>
            <a:ext cx="221326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Eth Header</a:t>
            </a:r>
            <a:endParaRPr lang="en-US" sz="1200"/>
          </a:p>
        </p:txBody>
      </p:sp>
      <p:grpSp>
        <p:nvGrpSpPr>
          <p:cNvPr id="67" name="Group 66"/>
          <p:cNvGrpSpPr/>
          <p:nvPr/>
        </p:nvGrpSpPr>
        <p:grpSpPr>
          <a:xfrm>
            <a:off x="4038596" y="886694"/>
            <a:ext cx="4429999" cy="290945"/>
            <a:chOff x="7024251" y="1551712"/>
            <a:chExt cx="4429999" cy="290945"/>
          </a:xfrm>
          <a:solidFill>
            <a:schemeClr val="accent4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702425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6279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134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43354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8536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4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698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5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58990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6</a:t>
              </a:r>
              <a:endParaRPr lang="en-US" sz="12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00999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7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132617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8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74626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9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1663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555180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93727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835736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97774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4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936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5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251372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6</a:t>
              </a:r>
              <a:endParaRPr lang="en-US" sz="12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39338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7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524999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8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66700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9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805554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94410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08264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24657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3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35627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4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498284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5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4029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6</a:t>
              </a:r>
              <a:endParaRPr lang="en-US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782302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7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92431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8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066320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9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19793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33648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</p:grpSp>
      <p:cxnSp>
        <p:nvCxnSpPr>
          <p:cNvPr id="74" name="Straight Arrow Connector 73"/>
          <p:cNvCxnSpPr>
            <a:endCxn id="143" idx="1"/>
          </p:cNvCxnSpPr>
          <p:nvPr/>
        </p:nvCxnSpPr>
        <p:spPr>
          <a:xfrm>
            <a:off x="2636692" y="2698509"/>
            <a:ext cx="1433078" cy="35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45" idx="1"/>
          </p:cNvCxnSpPr>
          <p:nvPr/>
        </p:nvCxnSpPr>
        <p:spPr>
          <a:xfrm>
            <a:off x="2643617" y="3040489"/>
            <a:ext cx="1422688" cy="32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47" idx="1"/>
          </p:cNvCxnSpPr>
          <p:nvPr/>
        </p:nvCxnSpPr>
        <p:spPr>
          <a:xfrm>
            <a:off x="2627163" y="3325035"/>
            <a:ext cx="1446067" cy="35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34" idx="1"/>
          </p:cNvCxnSpPr>
          <p:nvPr/>
        </p:nvCxnSpPr>
        <p:spPr>
          <a:xfrm flipV="1">
            <a:off x="2619370" y="2116284"/>
            <a:ext cx="1450402" cy="29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080156" y="1666010"/>
            <a:ext cx="4440399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Destination MAC address</a:t>
            </a:r>
            <a:endParaRPr lang="en-US" sz="1200"/>
          </a:p>
        </p:txBody>
      </p:sp>
      <p:sp>
        <p:nvSpPr>
          <p:cNvPr id="134" name="Rectangle 133"/>
          <p:cNvSpPr/>
          <p:nvPr/>
        </p:nvSpPr>
        <p:spPr>
          <a:xfrm>
            <a:off x="4069772" y="1970811"/>
            <a:ext cx="223751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Destination MAC </a:t>
            </a:r>
            <a:r>
              <a:rPr lang="en-US" sz="1200" smtClean="0"/>
              <a:t>address (</a:t>
            </a:r>
            <a:r>
              <a:rPr lang="en-US" sz="1200" err="1" smtClean="0"/>
              <a:t>cont</a:t>
            </a:r>
            <a:r>
              <a:rPr lang="en-US" sz="1200" smtClean="0"/>
              <a:t>)</a:t>
            </a:r>
            <a:endParaRPr lang="en-US" sz="1200"/>
          </a:p>
        </p:txBody>
      </p:sp>
      <p:sp>
        <p:nvSpPr>
          <p:cNvPr id="135" name="Rectangle 134"/>
          <p:cNvSpPr/>
          <p:nvPr/>
        </p:nvSpPr>
        <p:spPr>
          <a:xfrm>
            <a:off x="6331533" y="1974276"/>
            <a:ext cx="220633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Source </a:t>
            </a:r>
            <a:r>
              <a:rPr lang="en-US" sz="1200"/>
              <a:t>MAC address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076698" y="2289467"/>
            <a:ext cx="445077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Source MAC </a:t>
            </a:r>
            <a:r>
              <a:rPr lang="en-US" sz="1200" smtClean="0"/>
              <a:t>address (</a:t>
            </a:r>
            <a:r>
              <a:rPr lang="en-US" sz="1200" err="1" smtClean="0"/>
              <a:t>cont</a:t>
            </a:r>
            <a:r>
              <a:rPr lang="en-US" sz="1200" smtClean="0"/>
              <a:t>)</a:t>
            </a:r>
            <a:endParaRPr lang="en-US" sz="1200"/>
          </a:p>
        </p:txBody>
      </p:sp>
      <p:sp>
        <p:nvSpPr>
          <p:cNvPr id="138" name="Rectangle 137"/>
          <p:cNvSpPr/>
          <p:nvPr/>
        </p:nvSpPr>
        <p:spPr>
          <a:xfrm>
            <a:off x="4073233" y="2597732"/>
            <a:ext cx="223751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Ethernet frame type (0x8863)</a:t>
            </a:r>
            <a:endParaRPr lang="en-US" sz="1200"/>
          </a:p>
        </p:txBody>
      </p:sp>
      <p:sp>
        <p:nvSpPr>
          <p:cNvPr id="140" name="Rectangle 139"/>
          <p:cNvSpPr/>
          <p:nvPr/>
        </p:nvSpPr>
        <p:spPr>
          <a:xfrm>
            <a:off x="6331520" y="2604658"/>
            <a:ext cx="574963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err="1" smtClean="0"/>
              <a:t>Ver</a:t>
            </a:r>
            <a:r>
              <a:rPr lang="en-US" sz="1200" smtClean="0"/>
              <a:t>(1)</a:t>
            </a:r>
            <a:endParaRPr lang="en-US" sz="1200"/>
          </a:p>
        </p:txBody>
      </p:sp>
      <p:sp>
        <p:nvSpPr>
          <p:cNvPr id="141" name="Rectangle 140"/>
          <p:cNvSpPr/>
          <p:nvPr/>
        </p:nvSpPr>
        <p:spPr>
          <a:xfrm>
            <a:off x="6930736" y="2601202"/>
            <a:ext cx="599208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/>
              <a:t>T</a:t>
            </a:r>
            <a:r>
              <a:rPr lang="en-US" sz="1000" smtClean="0"/>
              <a:t>ype(1)</a:t>
            </a:r>
            <a:endParaRPr lang="en-US" sz="1000"/>
          </a:p>
        </p:txBody>
      </p:sp>
      <p:sp>
        <p:nvSpPr>
          <p:cNvPr id="142" name="Rectangle 141"/>
          <p:cNvSpPr/>
          <p:nvPr/>
        </p:nvSpPr>
        <p:spPr>
          <a:xfrm>
            <a:off x="7554189" y="2606388"/>
            <a:ext cx="973285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Code(x)</a:t>
            </a:r>
            <a:endParaRPr lang="en-US" sz="1200"/>
          </a:p>
        </p:txBody>
      </p:sp>
      <p:sp>
        <p:nvSpPr>
          <p:cNvPr id="143" name="Rectangle 142"/>
          <p:cNvSpPr/>
          <p:nvPr/>
        </p:nvSpPr>
        <p:spPr>
          <a:xfrm>
            <a:off x="4069770" y="2912924"/>
            <a:ext cx="2244435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Session ID(x)</a:t>
            </a:r>
            <a:endParaRPr lang="en-US" sz="1200"/>
          </a:p>
        </p:txBody>
      </p:sp>
      <p:sp>
        <p:nvSpPr>
          <p:cNvPr id="144" name="Rectangle 143"/>
          <p:cNvSpPr/>
          <p:nvPr/>
        </p:nvSpPr>
        <p:spPr>
          <a:xfrm>
            <a:off x="6338452" y="2916392"/>
            <a:ext cx="2195950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Length</a:t>
            </a:r>
            <a:endParaRPr lang="en-US" sz="1200"/>
          </a:p>
        </p:txBody>
      </p:sp>
      <p:sp>
        <p:nvSpPr>
          <p:cNvPr id="145" name="Rectangle 144"/>
          <p:cNvSpPr/>
          <p:nvPr/>
        </p:nvSpPr>
        <p:spPr>
          <a:xfrm>
            <a:off x="4066305" y="3221189"/>
            <a:ext cx="2244435" cy="2909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TLV-Type</a:t>
            </a:r>
            <a:endParaRPr lang="en-US" sz="1200"/>
          </a:p>
        </p:txBody>
      </p:sp>
      <p:sp>
        <p:nvSpPr>
          <p:cNvPr id="146" name="Rectangle 145"/>
          <p:cNvSpPr/>
          <p:nvPr/>
        </p:nvSpPr>
        <p:spPr>
          <a:xfrm>
            <a:off x="6331519" y="3228126"/>
            <a:ext cx="2202883" cy="2909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TLV-Length</a:t>
            </a:r>
            <a:endParaRPr lang="en-US" sz="1200"/>
          </a:p>
        </p:txBody>
      </p:sp>
      <p:sp>
        <p:nvSpPr>
          <p:cNvPr id="147" name="Rectangle 146"/>
          <p:cNvSpPr/>
          <p:nvPr/>
        </p:nvSpPr>
        <p:spPr>
          <a:xfrm>
            <a:off x="4073230" y="3536383"/>
            <a:ext cx="4454244" cy="2909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TLV-Value (… … …)</a:t>
            </a:r>
            <a:endParaRPr lang="en-US" sz="1200"/>
          </a:p>
        </p:txBody>
      </p:sp>
      <p:sp>
        <p:nvSpPr>
          <p:cNvPr id="69" name="Rectangle 68"/>
          <p:cNvSpPr/>
          <p:nvPr/>
        </p:nvSpPr>
        <p:spPr>
          <a:xfrm>
            <a:off x="4073231" y="3841183"/>
            <a:ext cx="2244435" cy="2909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TLV-Type</a:t>
            </a:r>
            <a:endParaRPr lang="en-US" sz="1200"/>
          </a:p>
        </p:txBody>
      </p:sp>
      <p:sp>
        <p:nvSpPr>
          <p:cNvPr id="70" name="Rectangle 69"/>
          <p:cNvSpPr/>
          <p:nvPr/>
        </p:nvSpPr>
        <p:spPr>
          <a:xfrm>
            <a:off x="6338445" y="3848120"/>
            <a:ext cx="2202883" cy="2909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TLV-Length</a:t>
            </a:r>
            <a:endParaRPr lang="en-US" sz="1200"/>
          </a:p>
        </p:txBody>
      </p:sp>
      <p:sp>
        <p:nvSpPr>
          <p:cNvPr id="71" name="Rectangle 70"/>
          <p:cNvSpPr/>
          <p:nvPr/>
        </p:nvSpPr>
        <p:spPr>
          <a:xfrm>
            <a:off x="4080156" y="4156377"/>
            <a:ext cx="4454244" cy="2909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TLV-Value (… … …)</a:t>
            </a:r>
            <a:endParaRPr lang="en-US" sz="12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022383"/>
              </p:ext>
            </p:extLst>
          </p:nvPr>
        </p:nvGraphicFramePr>
        <p:xfrm>
          <a:off x="9603078" y="867313"/>
          <a:ext cx="1670902" cy="169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451"/>
                <a:gridCol w="835451"/>
              </a:tblGrid>
              <a:tr h="28320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Code</a:t>
                      </a:r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PADI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0x09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PADO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0x07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PADR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0x19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PADS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0x65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PADT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0xa7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142" idx="3"/>
          </p:cNvCxnSpPr>
          <p:nvPr/>
        </p:nvCxnSpPr>
        <p:spPr>
          <a:xfrm flipV="1">
            <a:off x="8527474" y="1032166"/>
            <a:ext cx="1066800" cy="171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31754"/>
              </p:ext>
            </p:extLst>
          </p:nvPr>
        </p:nvGraphicFramePr>
        <p:xfrm>
          <a:off x="569354" y="4468104"/>
          <a:ext cx="1670902" cy="169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451"/>
                <a:gridCol w="835451"/>
              </a:tblGrid>
              <a:tr h="28320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Session</a:t>
                      </a:r>
                      <a:r>
                        <a:rPr lang="en-US" sz="1200" baseline="0" smtClean="0"/>
                        <a:t> ID</a:t>
                      </a:r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PADI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PADO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PADR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PADS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Unique</a:t>
                      </a:r>
                      <a:r>
                        <a:rPr lang="en-US" sz="1200" baseline="0" smtClean="0"/>
                        <a:t> ID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PADT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Unique</a:t>
                      </a:r>
                      <a:r>
                        <a:rPr lang="en-US" sz="1200" baseline="0" smtClean="0"/>
                        <a:t> ID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2254827" y="3079179"/>
            <a:ext cx="1814943" cy="156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120245" y="5143500"/>
            <a:ext cx="6858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 Header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806045" y="5143500"/>
            <a:ext cx="6858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PPPoE</a:t>
            </a:r>
            <a:r>
              <a:rPr lang="en-US" sz="1200" smtClean="0">
                <a:solidFill>
                  <a:schemeClr val="tx1"/>
                </a:solidFill>
              </a:rPr>
              <a:t> Header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491845" y="5143500"/>
            <a:ext cx="6858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TLV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175911" y="5143500"/>
            <a:ext cx="781051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TLV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7491845" y="5715000"/>
            <a:ext cx="0" cy="394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956962" y="5715000"/>
            <a:ext cx="0" cy="1049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73451" y="5926398"/>
            <a:ext cx="1101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PPPoE</a:t>
            </a:r>
            <a:r>
              <a:rPr lang="en-US" sz="1200" smtClean="0"/>
              <a:t> Payload</a:t>
            </a:r>
            <a:endParaRPr lang="en-US" sz="1200"/>
          </a:p>
        </p:txBody>
      </p:sp>
      <p:cxnSp>
        <p:nvCxnSpPr>
          <p:cNvPr id="89" name="Straight Connector 88"/>
          <p:cNvCxnSpPr/>
          <p:nvPr/>
        </p:nvCxnSpPr>
        <p:spPr>
          <a:xfrm>
            <a:off x="6806045" y="5715000"/>
            <a:ext cx="0" cy="779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440639" y="6272646"/>
            <a:ext cx="9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PPPoE</a:t>
            </a:r>
            <a:r>
              <a:rPr lang="en-US" sz="1200" smtClean="0"/>
              <a:t> frame</a:t>
            </a:r>
            <a:endParaRPr lang="en-US" sz="1200"/>
          </a:p>
        </p:txBody>
      </p:sp>
      <p:cxnSp>
        <p:nvCxnSpPr>
          <p:cNvPr id="91" name="Straight Arrow Connector 90"/>
          <p:cNvCxnSpPr>
            <a:stCxn id="90" idx="3"/>
          </p:cNvCxnSpPr>
          <p:nvPr/>
        </p:nvCxnSpPr>
        <p:spPr>
          <a:xfrm>
            <a:off x="8425396" y="6411146"/>
            <a:ext cx="531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0" idx="1"/>
          </p:cNvCxnSpPr>
          <p:nvPr/>
        </p:nvCxnSpPr>
        <p:spPr>
          <a:xfrm flipH="1">
            <a:off x="6806045" y="6411146"/>
            <a:ext cx="6345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6" idx="3"/>
          </p:cNvCxnSpPr>
          <p:nvPr/>
        </p:nvCxnSpPr>
        <p:spPr>
          <a:xfrm flipV="1">
            <a:off x="8775356" y="6064897"/>
            <a:ext cx="18160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6" idx="1"/>
          </p:cNvCxnSpPr>
          <p:nvPr/>
        </p:nvCxnSpPr>
        <p:spPr>
          <a:xfrm flipH="1" flipV="1">
            <a:off x="7488385" y="6064897"/>
            <a:ext cx="1850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5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985310" y="2494090"/>
            <a:ext cx="1302076" cy="350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nlmsghdr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491149" y="2488446"/>
            <a:ext cx="763773" cy="3636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Next message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 rot="5400000">
            <a:off x="2692189" y="2169875"/>
            <a:ext cx="345145" cy="17589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06375" y="3253797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NLMSG_HDRLEN</a:t>
            </a:r>
          </a:p>
        </p:txBody>
      </p:sp>
      <p:sp>
        <p:nvSpPr>
          <p:cNvPr id="74" name="Right Brace 73"/>
          <p:cNvSpPr/>
          <p:nvPr/>
        </p:nvSpPr>
        <p:spPr>
          <a:xfrm rot="5400000">
            <a:off x="6443194" y="177776"/>
            <a:ext cx="345656" cy="5743615"/>
          </a:xfrm>
          <a:prstGeom prst="rightBrace">
            <a:avLst>
              <a:gd name="adj1" fmla="val 8333"/>
              <a:gd name="adj2" fmla="val 8774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051496" y="325379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NLMSG_ALIGN</a:t>
            </a:r>
            <a:endParaRPr lang="en-US" sz="1200"/>
          </a:p>
        </p:txBody>
      </p:sp>
      <p:sp>
        <p:nvSpPr>
          <p:cNvPr id="8" name="Right Brace 7"/>
          <p:cNvSpPr/>
          <p:nvPr/>
        </p:nvSpPr>
        <p:spPr>
          <a:xfrm rot="16200000">
            <a:off x="5343022" y="-1252465"/>
            <a:ext cx="350848" cy="7066271"/>
          </a:xfrm>
          <a:prstGeom prst="rightBrace">
            <a:avLst>
              <a:gd name="adj1" fmla="val 8333"/>
              <a:gd name="adj2" fmla="val 1429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17305" y="1743818"/>
            <a:ext cx="1717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/>
              <a:t>nlmsg_size</a:t>
            </a:r>
            <a:r>
              <a:rPr lang="en-US" sz="1200"/>
              <a:t>(</a:t>
            </a:r>
            <a:r>
              <a:rPr lang="en-US" sz="1200" err="1"/>
              <a:t>payload_len</a:t>
            </a:r>
            <a:r>
              <a:rPr lang="en-US" sz="1200"/>
              <a:t>)</a:t>
            </a:r>
          </a:p>
        </p:txBody>
      </p:sp>
      <p:sp>
        <p:nvSpPr>
          <p:cNvPr id="84" name="Right Brace 83"/>
          <p:cNvSpPr/>
          <p:nvPr/>
        </p:nvSpPr>
        <p:spPr>
          <a:xfrm rot="16200000">
            <a:off x="4920219" y="-2079877"/>
            <a:ext cx="1632701" cy="7502518"/>
          </a:xfrm>
          <a:prstGeom prst="rightBrace">
            <a:avLst>
              <a:gd name="adj1" fmla="val 7183"/>
              <a:gd name="adj2" fmla="val 143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997433" y="369421"/>
            <a:ext cx="2084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nlmsg_total_size</a:t>
            </a:r>
            <a:r>
              <a:rPr lang="en-US" sz="1200" smtClean="0"/>
              <a:t>(</a:t>
            </a:r>
            <a:r>
              <a:rPr lang="en-US" sz="1200" err="1" smtClean="0"/>
              <a:t>payload_len</a:t>
            </a:r>
            <a:r>
              <a:rPr lang="en-US" sz="1200"/>
              <a:t>)</a:t>
            </a:r>
          </a:p>
        </p:txBody>
      </p:sp>
      <p:sp>
        <p:nvSpPr>
          <p:cNvPr id="91" name="Right Brace 90"/>
          <p:cNvSpPr/>
          <p:nvPr/>
        </p:nvSpPr>
        <p:spPr>
          <a:xfrm rot="16200000">
            <a:off x="9080265" y="2056190"/>
            <a:ext cx="350848" cy="436248"/>
          </a:xfrm>
          <a:prstGeom prst="rightBrace">
            <a:avLst>
              <a:gd name="adj1" fmla="val 8333"/>
              <a:gd name="adj2" fmla="val 540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275979" y="1758997"/>
            <a:ext cx="191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nlmsg_padlen</a:t>
            </a:r>
            <a:r>
              <a:rPr lang="en-US" sz="1200" smtClean="0"/>
              <a:t>(</a:t>
            </a:r>
            <a:r>
              <a:rPr lang="en-US" sz="1200" err="1" smtClean="0"/>
              <a:t>payload_len</a:t>
            </a:r>
            <a:r>
              <a:rPr lang="en-US" sz="1200"/>
              <a:t>)</a:t>
            </a:r>
          </a:p>
        </p:txBody>
      </p:sp>
      <p:sp>
        <p:nvSpPr>
          <p:cNvPr id="95" name="Right Brace 94"/>
          <p:cNvSpPr/>
          <p:nvPr/>
        </p:nvSpPr>
        <p:spPr>
          <a:xfrm rot="5400000">
            <a:off x="5575161" y="1013905"/>
            <a:ext cx="1631458" cy="5293351"/>
          </a:xfrm>
          <a:prstGeom prst="rightBrace">
            <a:avLst>
              <a:gd name="adj1" fmla="val 11006"/>
              <a:gd name="adj2" fmla="val 695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00688" y="4526910"/>
            <a:ext cx="305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/>
              <a:t>int</a:t>
            </a:r>
            <a:r>
              <a:rPr lang="en-US" sz="1200"/>
              <a:t> </a:t>
            </a:r>
            <a:r>
              <a:rPr lang="en-US" sz="1200" err="1"/>
              <a:t>nlmsg_datalen</a:t>
            </a:r>
            <a:r>
              <a:rPr lang="en-US" sz="1200"/>
              <a:t>(</a:t>
            </a:r>
            <a:r>
              <a:rPr lang="en-US" sz="1200" err="1"/>
              <a:t>const</a:t>
            </a:r>
            <a:r>
              <a:rPr lang="en-US" sz="1200"/>
              <a:t> </a:t>
            </a:r>
            <a:r>
              <a:rPr lang="en-US" sz="1200" err="1"/>
              <a:t>struct</a:t>
            </a:r>
            <a:r>
              <a:rPr lang="en-US" sz="1200"/>
              <a:t> </a:t>
            </a:r>
            <a:r>
              <a:rPr lang="en-US" sz="1200" err="1"/>
              <a:t>nlmsghdr</a:t>
            </a:r>
            <a:r>
              <a:rPr lang="en-US" sz="1200"/>
              <a:t> *</a:t>
            </a:r>
            <a:r>
              <a:rPr lang="en-US" sz="1200" err="1"/>
              <a:t>nlh</a:t>
            </a:r>
            <a:r>
              <a:rPr lang="en-US" sz="1200"/>
              <a:t>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01736" y="3523234"/>
            <a:ext cx="2376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/>
              <a:t>struct</a:t>
            </a:r>
            <a:r>
              <a:rPr lang="en-US" sz="1200"/>
              <a:t> </a:t>
            </a:r>
            <a:r>
              <a:rPr lang="en-US" sz="1200" err="1"/>
              <a:t>genlmsghdr</a:t>
            </a:r>
            <a:r>
              <a:rPr lang="en-US" sz="1200"/>
              <a:t> </a:t>
            </a:r>
            <a:r>
              <a:rPr lang="en-US" sz="1200" smtClean="0"/>
              <a:t>*</a:t>
            </a:r>
          </a:p>
          <a:p>
            <a:r>
              <a:rPr lang="en-US" sz="1200" err="1" smtClean="0"/>
              <a:t>genlmsg_hdr</a:t>
            </a:r>
            <a:r>
              <a:rPr lang="en-US" sz="1200" smtClean="0"/>
              <a:t>(</a:t>
            </a:r>
            <a:r>
              <a:rPr lang="en-US" sz="1200" err="1" smtClean="0"/>
              <a:t>struct</a:t>
            </a:r>
            <a:r>
              <a:rPr lang="en-US" sz="1200" smtClean="0"/>
              <a:t> </a:t>
            </a:r>
            <a:r>
              <a:rPr lang="en-US" sz="1200" err="1"/>
              <a:t>nlmsghdr</a:t>
            </a:r>
            <a:r>
              <a:rPr lang="en-US" sz="1200"/>
              <a:t> *</a:t>
            </a:r>
            <a:r>
              <a:rPr lang="en-US" sz="1200" err="1"/>
              <a:t>nlh</a:t>
            </a:r>
            <a:r>
              <a:rPr lang="en-US" sz="1200"/>
              <a:t>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491811" y="4037980"/>
            <a:ext cx="2957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void *</a:t>
            </a:r>
            <a:r>
              <a:rPr lang="en-US" sz="1200" err="1" smtClean="0"/>
              <a:t>nlmsg_tail</a:t>
            </a:r>
            <a:r>
              <a:rPr lang="en-US" sz="1200" smtClean="0"/>
              <a:t>(</a:t>
            </a:r>
            <a:r>
              <a:rPr lang="en-US" sz="1200" err="1" smtClean="0"/>
              <a:t>const</a:t>
            </a:r>
            <a:r>
              <a:rPr lang="en-US" sz="1200" smtClean="0"/>
              <a:t> </a:t>
            </a:r>
            <a:r>
              <a:rPr lang="en-US" sz="1200" err="1"/>
              <a:t>struct</a:t>
            </a:r>
            <a:r>
              <a:rPr lang="en-US" sz="1200"/>
              <a:t> </a:t>
            </a:r>
            <a:r>
              <a:rPr lang="en-US" sz="1200" err="1"/>
              <a:t>nlmsghdr</a:t>
            </a:r>
            <a:r>
              <a:rPr lang="en-US" sz="1200"/>
              <a:t> *</a:t>
            </a:r>
            <a:r>
              <a:rPr lang="en-US" sz="1200" err="1"/>
              <a:t>nlh</a:t>
            </a:r>
            <a:r>
              <a:rPr lang="en-US" sz="1200"/>
              <a:t>)</a:t>
            </a:r>
          </a:p>
        </p:txBody>
      </p:sp>
      <p:cxnSp>
        <p:nvCxnSpPr>
          <p:cNvPr id="14" name="Elbow Connector 13"/>
          <p:cNvCxnSpPr>
            <a:stCxn id="96" idx="3"/>
          </p:cNvCxnSpPr>
          <p:nvPr/>
        </p:nvCxnSpPr>
        <p:spPr>
          <a:xfrm flipV="1">
            <a:off x="3077899" y="3056318"/>
            <a:ext cx="652301" cy="6977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7" idx="3"/>
          </p:cNvCxnSpPr>
          <p:nvPr/>
        </p:nvCxnSpPr>
        <p:spPr>
          <a:xfrm flipV="1">
            <a:off x="4449672" y="3057687"/>
            <a:ext cx="5038156" cy="1118793"/>
          </a:xfrm>
          <a:prstGeom prst="bentConnector3">
            <a:avLst>
              <a:gd name="adj1" fmla="val 100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734194" y="2488897"/>
            <a:ext cx="478147" cy="356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cmd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839731" y="2484222"/>
            <a:ext cx="436248" cy="3636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2" name="Right Brace 101"/>
          <p:cNvSpPr/>
          <p:nvPr/>
        </p:nvSpPr>
        <p:spPr>
          <a:xfrm rot="16200000">
            <a:off x="4027781" y="1630907"/>
            <a:ext cx="531600" cy="1118770"/>
          </a:xfrm>
          <a:prstGeom prst="rightBrace">
            <a:avLst>
              <a:gd name="adj1" fmla="val 7183"/>
              <a:gd name="adj2" fmla="val 567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4020455" y="1635923"/>
            <a:ext cx="1610505" cy="27699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Generic </a:t>
            </a:r>
            <a:r>
              <a:rPr lang="en-US" sz="1200" err="1" smtClean="0">
                <a:solidFill>
                  <a:srgbClr val="FF0000"/>
                </a:solidFill>
              </a:rPr>
              <a:t>netlink</a:t>
            </a:r>
            <a:r>
              <a:rPr lang="en-US" sz="1200" smtClean="0">
                <a:solidFill>
                  <a:srgbClr val="FF0000"/>
                </a:solidFill>
              </a:rPr>
              <a:t> header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104" name="Right Brace 103"/>
          <p:cNvSpPr/>
          <p:nvPr/>
        </p:nvSpPr>
        <p:spPr>
          <a:xfrm rot="16200000">
            <a:off x="6273900" y="-290579"/>
            <a:ext cx="1981370" cy="3545960"/>
          </a:xfrm>
          <a:prstGeom prst="rightBrace">
            <a:avLst>
              <a:gd name="adj1" fmla="val 7183"/>
              <a:gd name="adj2" fmla="val 63394"/>
            </a:avLst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30960" y="228562"/>
            <a:ext cx="4292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/>
              <a:t>int</a:t>
            </a:r>
            <a:r>
              <a:rPr lang="en-US" sz="1200"/>
              <a:t> </a:t>
            </a:r>
            <a:r>
              <a:rPr lang="en-US" sz="1200" err="1"/>
              <a:t>nlmsg_attrlen</a:t>
            </a:r>
            <a:r>
              <a:rPr lang="en-US" sz="1200"/>
              <a:t>(</a:t>
            </a:r>
            <a:r>
              <a:rPr lang="en-US" sz="1200" err="1"/>
              <a:t>const</a:t>
            </a:r>
            <a:r>
              <a:rPr lang="en-US" sz="1200"/>
              <a:t> </a:t>
            </a:r>
            <a:r>
              <a:rPr lang="en-US" sz="1200" err="1"/>
              <a:t>struct</a:t>
            </a:r>
            <a:r>
              <a:rPr lang="en-US" sz="1200"/>
              <a:t> </a:t>
            </a:r>
            <a:r>
              <a:rPr lang="en-US" sz="1200" err="1"/>
              <a:t>nlmsghdr</a:t>
            </a:r>
            <a:r>
              <a:rPr lang="en-US" sz="1200"/>
              <a:t> *</a:t>
            </a:r>
            <a:r>
              <a:rPr lang="en-US" sz="1200" err="1"/>
              <a:t>hdr</a:t>
            </a:r>
            <a:r>
              <a:rPr lang="en-US" sz="1200"/>
              <a:t>, </a:t>
            </a:r>
            <a:r>
              <a:rPr lang="en-US" sz="1200" err="1"/>
              <a:t>int</a:t>
            </a:r>
            <a:r>
              <a:rPr lang="en-US" sz="1200"/>
              <a:t> </a:t>
            </a:r>
            <a:r>
              <a:rPr lang="en-US" sz="1200" err="1" smtClean="0"/>
              <a:t>protocol_hdrlen</a:t>
            </a:r>
            <a:r>
              <a:rPr lang="en-US" sz="120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27510" y="3253200"/>
            <a:ext cx="5022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/>
              <a:t>struct</a:t>
            </a:r>
            <a:r>
              <a:rPr lang="en-US" sz="1200"/>
              <a:t> </a:t>
            </a:r>
            <a:r>
              <a:rPr lang="en-US" sz="1200" err="1"/>
              <a:t>nlattr</a:t>
            </a:r>
            <a:r>
              <a:rPr lang="en-US" sz="1200"/>
              <a:t> *</a:t>
            </a:r>
            <a:r>
              <a:rPr lang="en-US" sz="1200" err="1"/>
              <a:t>nlmsg_attrdata</a:t>
            </a:r>
            <a:r>
              <a:rPr lang="en-US" sz="1200"/>
              <a:t>(</a:t>
            </a:r>
            <a:r>
              <a:rPr lang="en-US" sz="1200" err="1"/>
              <a:t>const</a:t>
            </a:r>
            <a:r>
              <a:rPr lang="en-US" sz="1200"/>
              <a:t> </a:t>
            </a:r>
            <a:r>
              <a:rPr lang="en-US" sz="1200" err="1"/>
              <a:t>struct</a:t>
            </a:r>
            <a:r>
              <a:rPr lang="en-US" sz="1200"/>
              <a:t> </a:t>
            </a:r>
            <a:r>
              <a:rPr lang="en-US" sz="1200" err="1"/>
              <a:t>nlmsghdr</a:t>
            </a:r>
            <a:r>
              <a:rPr lang="en-US" sz="1200"/>
              <a:t> *</a:t>
            </a:r>
            <a:r>
              <a:rPr lang="en-US" sz="1200" err="1"/>
              <a:t>hdr</a:t>
            </a:r>
            <a:r>
              <a:rPr lang="en-US" sz="1200"/>
              <a:t>, </a:t>
            </a:r>
            <a:r>
              <a:rPr lang="en-US" sz="1200" err="1"/>
              <a:t>int</a:t>
            </a:r>
            <a:r>
              <a:rPr lang="en-US" sz="1200"/>
              <a:t> </a:t>
            </a:r>
            <a:r>
              <a:rPr lang="en-US" sz="1200" err="1" smtClean="0"/>
              <a:t>protocol_hdrlen</a:t>
            </a:r>
            <a:r>
              <a:rPr lang="en-US" sz="1200"/>
              <a:t>)</a:t>
            </a:r>
          </a:p>
        </p:txBody>
      </p:sp>
      <p:cxnSp>
        <p:nvCxnSpPr>
          <p:cNvPr id="33" name="Elbow Connector 32"/>
          <p:cNvCxnSpPr>
            <a:stCxn id="27" idx="1"/>
          </p:cNvCxnSpPr>
          <p:nvPr/>
        </p:nvCxnSpPr>
        <p:spPr>
          <a:xfrm rot="10800000">
            <a:off x="5456852" y="2878612"/>
            <a:ext cx="1770658" cy="513089"/>
          </a:xfrm>
          <a:prstGeom prst="bentConnector3">
            <a:avLst>
              <a:gd name="adj1" fmla="val 99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5496186" y="2490061"/>
            <a:ext cx="1120142" cy="35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Length | Type</a:t>
            </a:r>
          </a:p>
          <a:p>
            <a:pPr algn="ctr"/>
            <a:r>
              <a:rPr lang="en-US" sz="1200" err="1">
                <a:solidFill>
                  <a:schemeClr val="tx1"/>
                </a:solidFill>
              </a:rPr>
              <a:t>s</a:t>
            </a:r>
            <a:r>
              <a:rPr lang="en-US" sz="1200" err="1" smtClean="0">
                <a:solidFill>
                  <a:schemeClr val="tx1"/>
                </a:solidFill>
              </a:rPr>
              <a:t>truct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 err="1" smtClean="0">
                <a:solidFill>
                  <a:schemeClr val="tx1"/>
                </a:solidFill>
              </a:rPr>
              <a:t>nlattr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622409" y="2490059"/>
            <a:ext cx="436248" cy="35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058657" y="2490060"/>
            <a:ext cx="761935" cy="35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Attribute payload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275979" y="2484222"/>
            <a:ext cx="761586" cy="367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Next Attribute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051580" y="2488113"/>
            <a:ext cx="436248" cy="3636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60249" y="4877463"/>
            <a:ext cx="260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/>
              <a:t>void* nla_data(const struct nlattr *nla</a:t>
            </a:r>
            <a:r>
              <a:rPr lang="it-IT" sz="1200" smtClean="0"/>
              <a:t>)</a:t>
            </a:r>
          </a:p>
        </p:txBody>
      </p:sp>
      <p:cxnSp>
        <p:nvCxnSpPr>
          <p:cNvPr id="16" name="Elbow Connector 15"/>
          <p:cNvCxnSpPr>
            <a:stCxn id="42" idx="1"/>
          </p:cNvCxnSpPr>
          <p:nvPr/>
        </p:nvCxnSpPr>
        <p:spPr>
          <a:xfrm rot="10800000">
            <a:off x="7068017" y="2878611"/>
            <a:ext cx="492232" cy="2137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07701" y="1686300"/>
            <a:ext cx="215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/>
              <a:t>void* </a:t>
            </a:r>
            <a:r>
              <a:rPr lang="it-IT" sz="1200" smtClean="0"/>
              <a:t>nla_len(struct </a:t>
            </a:r>
            <a:r>
              <a:rPr lang="it-IT" sz="1200"/>
              <a:t>nlattr *nla</a:t>
            </a:r>
            <a:r>
              <a:rPr lang="it-IT" sz="1200" smtClean="0"/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07701" y="1903908"/>
            <a:ext cx="230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/>
              <a:t>void* </a:t>
            </a:r>
            <a:r>
              <a:rPr lang="it-IT" sz="1200" smtClean="0"/>
              <a:t>nla_type(struct </a:t>
            </a:r>
            <a:r>
              <a:rPr lang="it-IT" sz="1200"/>
              <a:t>nlattr *nla</a:t>
            </a:r>
            <a:r>
              <a:rPr lang="it-IT" sz="1200" smtClean="0"/>
              <a:t>)</a:t>
            </a:r>
          </a:p>
        </p:txBody>
      </p:sp>
      <p:cxnSp>
        <p:nvCxnSpPr>
          <p:cNvPr id="19" name="Elbow Connector 18"/>
          <p:cNvCxnSpPr>
            <a:stCxn id="45" idx="1"/>
          </p:cNvCxnSpPr>
          <p:nvPr/>
        </p:nvCxnSpPr>
        <p:spPr>
          <a:xfrm rot="10800000" flipV="1">
            <a:off x="5752215" y="1824800"/>
            <a:ext cx="155487" cy="624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26382" y="2098890"/>
            <a:ext cx="0" cy="37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211315" y="2495416"/>
            <a:ext cx="644249" cy="356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version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52963" y="2494855"/>
            <a:ext cx="637142" cy="356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User header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86378" y="2495416"/>
            <a:ext cx="447816" cy="35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9437" y="1028831"/>
            <a:ext cx="3386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void *</a:t>
            </a:r>
            <a:r>
              <a:rPr lang="en-US" sz="1200" err="1" smtClean="0"/>
              <a:t>genlmsg_user_hdr</a:t>
            </a:r>
            <a:r>
              <a:rPr lang="en-US" sz="1200" smtClean="0"/>
              <a:t>(</a:t>
            </a:r>
            <a:r>
              <a:rPr lang="en-US" sz="1200" err="1" smtClean="0"/>
              <a:t>struct</a:t>
            </a:r>
            <a:r>
              <a:rPr lang="en-US" sz="1200" smtClean="0"/>
              <a:t> </a:t>
            </a:r>
            <a:r>
              <a:rPr lang="en-US" sz="1200" err="1"/>
              <a:t>genlmsghdr</a:t>
            </a:r>
            <a:r>
              <a:rPr lang="en-US" sz="1200"/>
              <a:t> *</a:t>
            </a:r>
            <a:r>
              <a:rPr lang="en-US" sz="1200" err="1"/>
              <a:t>gnlh</a:t>
            </a:r>
            <a:r>
              <a:rPr lang="en-US" sz="1200"/>
              <a:t>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52963" y="1278082"/>
            <a:ext cx="0" cy="99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62933" y="654569"/>
            <a:ext cx="4209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void *</a:t>
            </a:r>
            <a:r>
              <a:rPr lang="en-US" sz="1200" err="1" smtClean="0"/>
              <a:t>genlmsg_user_data</a:t>
            </a:r>
            <a:r>
              <a:rPr lang="en-US" sz="1200" smtClean="0"/>
              <a:t>(</a:t>
            </a:r>
            <a:r>
              <a:rPr lang="en-US" sz="1200" err="1" smtClean="0"/>
              <a:t>struct</a:t>
            </a:r>
            <a:r>
              <a:rPr lang="en-US" sz="1200" smtClean="0"/>
              <a:t> </a:t>
            </a:r>
            <a:r>
              <a:rPr lang="en-US" sz="1200" err="1"/>
              <a:t>genlmsghdr</a:t>
            </a:r>
            <a:r>
              <a:rPr lang="en-US" sz="1200"/>
              <a:t> *</a:t>
            </a:r>
            <a:r>
              <a:rPr lang="en-US" sz="1200" err="1"/>
              <a:t>gnlh</a:t>
            </a:r>
            <a:r>
              <a:rPr lang="en-US" sz="1200"/>
              <a:t>, </a:t>
            </a:r>
            <a:r>
              <a:rPr lang="en-US" sz="1200" err="1" smtClean="0"/>
              <a:t>int</a:t>
            </a:r>
            <a:r>
              <a:rPr lang="en-US" sz="1200" smtClean="0"/>
              <a:t> </a:t>
            </a:r>
            <a:r>
              <a:rPr lang="en-US" sz="1200" err="1"/>
              <a:t>hdrlen</a:t>
            </a:r>
            <a:r>
              <a:rPr lang="en-US" sz="1200"/>
              <a:t>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90105" y="931568"/>
            <a:ext cx="0" cy="12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9476" y="391284"/>
            <a:ext cx="2463209" cy="2431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nl_socket_alloc</a:t>
            </a:r>
            <a:r>
              <a:rPr lang="en-US" sz="1200">
                <a:solidFill>
                  <a:schemeClr val="tx1"/>
                </a:solidFill>
              </a:rPr>
              <a:t>(void)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19476" y="148119"/>
            <a:ext cx="1516153" cy="24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</a:t>
            </a:r>
            <a:r>
              <a:rPr lang="en-US" sz="1200" smtClean="0">
                <a:solidFill>
                  <a:schemeClr val="tx1"/>
                </a:solidFill>
              </a:rPr>
              <a:t>reate </a:t>
            </a:r>
            <a:r>
              <a:rPr lang="en-US" sz="1200" err="1" smtClean="0">
                <a:solidFill>
                  <a:schemeClr val="tx1"/>
                </a:solidFill>
              </a:rPr>
              <a:t>netlink</a:t>
            </a:r>
            <a:r>
              <a:rPr lang="en-US" sz="1200" smtClean="0">
                <a:solidFill>
                  <a:schemeClr val="tx1"/>
                </a:solidFill>
              </a:rPr>
              <a:t> socket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55554" y="1024428"/>
            <a:ext cx="3519124" cy="308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void </a:t>
            </a:r>
            <a:r>
              <a:rPr lang="en-US" sz="1200" err="1">
                <a:solidFill>
                  <a:schemeClr val="tx1"/>
                </a:solidFill>
              </a:rPr>
              <a:t>nl_socket_disable_seq_check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55554" y="770377"/>
            <a:ext cx="2865981" cy="24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enable(default)/disable sequence number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39962" y="4468431"/>
            <a:ext cx="3424191" cy="308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void </a:t>
            </a:r>
            <a:r>
              <a:rPr lang="en-US" sz="1200" err="1">
                <a:solidFill>
                  <a:schemeClr val="tx1"/>
                </a:solidFill>
              </a:rPr>
              <a:t>nl_join_groups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bitmask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9476" y="4203990"/>
            <a:ext cx="1516153" cy="241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Join multicast group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9476" y="4447154"/>
            <a:ext cx="620486" cy="3193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b</a:t>
            </a:r>
            <a:r>
              <a:rPr lang="en-US" sz="1050" smtClean="0">
                <a:solidFill>
                  <a:schemeClr val="tx1"/>
                </a:solidFill>
              </a:rPr>
              <a:t>efore 2.6.14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39962" y="4798187"/>
            <a:ext cx="4251505" cy="308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int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nl_socket_add_memberships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group, ...)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19476" y="4777405"/>
            <a:ext cx="620486" cy="3193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after 2.6.14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9476" y="1125924"/>
            <a:ext cx="2463209" cy="308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 smtClean="0">
                <a:solidFill>
                  <a:schemeClr val="tx1"/>
                </a:solidFill>
              </a:rPr>
              <a:t>genl_connect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struct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 smtClean="0">
                <a:solidFill>
                  <a:schemeClr val="tx1"/>
                </a:solidFill>
              </a:rPr>
              <a:t>sk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9476" y="871873"/>
            <a:ext cx="2332581" cy="2522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Connect to generic </a:t>
            </a:r>
            <a:r>
              <a:rPr lang="en-US" sz="1200" err="1" smtClean="0">
                <a:solidFill>
                  <a:schemeClr val="tx1"/>
                </a:solidFill>
              </a:rPr>
              <a:t>netlink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9476" y="1931619"/>
            <a:ext cx="4357324" cy="497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nl_socket_modify_cb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enum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nl_cb_type</a:t>
            </a:r>
            <a:r>
              <a:rPr lang="en-US" sz="1200">
                <a:solidFill>
                  <a:schemeClr val="tx1"/>
                </a:solidFill>
              </a:rPr>
              <a:t> type, </a:t>
            </a:r>
            <a:r>
              <a:rPr lang="en-US" sz="1200" err="1">
                <a:solidFill>
                  <a:schemeClr val="tx1"/>
                </a:solidFill>
              </a:rPr>
              <a:t>enum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nl_cb_kind</a:t>
            </a:r>
            <a:r>
              <a:rPr lang="en-US" sz="1200">
                <a:solidFill>
                  <a:schemeClr val="tx1"/>
                </a:solidFill>
              </a:rPr>
              <a:t> kind, </a:t>
            </a:r>
            <a:r>
              <a:rPr lang="en-US" sz="1200" err="1">
                <a:solidFill>
                  <a:schemeClr val="tx1"/>
                </a:solidFill>
              </a:rPr>
              <a:t>nl_recvmsg_msg_cb_t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func</a:t>
            </a:r>
            <a:r>
              <a:rPr lang="en-US" sz="1200">
                <a:solidFill>
                  <a:schemeClr val="tx1"/>
                </a:solidFill>
              </a:rPr>
              <a:t>, void *</a:t>
            </a:r>
            <a:r>
              <a:rPr lang="en-US" sz="1200" err="1">
                <a:solidFill>
                  <a:schemeClr val="tx1"/>
                </a:solidFill>
              </a:rPr>
              <a:t>arg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19477" y="1677568"/>
            <a:ext cx="1755638" cy="2522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callback for message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55554" y="1867683"/>
            <a:ext cx="3693296" cy="308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nl_socket_set_nonblocking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const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655554" y="1613632"/>
            <a:ext cx="2865981" cy="24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to non-blocking mode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55554" y="2710938"/>
            <a:ext cx="3987210" cy="308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nl_socket_set_buffer_size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rx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tx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55554" y="2456887"/>
            <a:ext cx="2865981" cy="24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buffer size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9476" y="5568610"/>
            <a:ext cx="3075848" cy="321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nl_socket_get_fd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const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9476" y="5314559"/>
            <a:ext cx="1864495" cy="2540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Select on </a:t>
            </a:r>
            <a:r>
              <a:rPr lang="en-US" sz="1200" err="1" smtClean="0">
                <a:solidFill>
                  <a:schemeClr val="tx1"/>
                </a:solidFill>
              </a:rPr>
              <a:t>netlink</a:t>
            </a:r>
            <a:r>
              <a:rPr lang="en-US" sz="1200" smtClean="0">
                <a:solidFill>
                  <a:schemeClr val="tx1"/>
                </a:solidFill>
              </a:rPr>
              <a:t> socket </a:t>
            </a:r>
            <a:r>
              <a:rPr lang="en-US" sz="1200" err="1" smtClean="0">
                <a:solidFill>
                  <a:schemeClr val="tx1"/>
                </a:solidFill>
              </a:rPr>
              <a:t>fd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19476" y="6393322"/>
            <a:ext cx="2865981" cy="321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nl_recvmsgs_default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19477" y="6139271"/>
            <a:ext cx="1309324" cy="2540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Receive message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595324" y="6393322"/>
            <a:ext cx="3698105" cy="321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nl_send_auto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nl_msg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msg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595325" y="6139271"/>
            <a:ext cx="1309324" cy="2540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Send message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37854" y="634449"/>
            <a:ext cx="0" cy="23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37855" y="1434403"/>
            <a:ext cx="0" cy="24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2" idx="3"/>
            <a:endCxn id="33" idx="0"/>
          </p:cNvCxnSpPr>
          <p:nvPr/>
        </p:nvCxnSpPr>
        <p:spPr>
          <a:xfrm flipV="1">
            <a:off x="4876800" y="770377"/>
            <a:ext cx="2211745" cy="1409773"/>
          </a:xfrm>
          <a:prstGeom prst="bentConnector4">
            <a:avLst>
              <a:gd name="adj1" fmla="val 17605"/>
              <a:gd name="adj2" fmla="val 116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04414" y="1332907"/>
            <a:ext cx="0" cy="28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8" idx="0"/>
          </p:cNvCxnSpPr>
          <p:nvPr/>
        </p:nvCxnSpPr>
        <p:spPr>
          <a:xfrm>
            <a:off x="7088545" y="2176162"/>
            <a:ext cx="0" cy="28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8" idx="1"/>
            <a:endCxn id="39" idx="0"/>
          </p:cNvCxnSpPr>
          <p:nvPr/>
        </p:nvCxnSpPr>
        <p:spPr>
          <a:xfrm rot="10800000" flipV="1">
            <a:off x="1565530" y="2578469"/>
            <a:ext cx="4090025" cy="1886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277554" y="5106666"/>
            <a:ext cx="0" cy="19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77554" y="5889814"/>
            <a:ext cx="0" cy="24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9" idx="3"/>
            <a:endCxn id="54" idx="0"/>
          </p:cNvCxnSpPr>
          <p:nvPr/>
        </p:nvCxnSpPr>
        <p:spPr>
          <a:xfrm>
            <a:off x="3595324" y="5729212"/>
            <a:ext cx="654663" cy="410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19477" y="3021181"/>
            <a:ext cx="3827388" cy="308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genl_ctrl_resolve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const</a:t>
            </a:r>
            <a:r>
              <a:rPr lang="en-US" sz="1200">
                <a:solidFill>
                  <a:schemeClr val="tx1"/>
                </a:solidFill>
              </a:rPr>
              <a:t> char *name)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19476" y="2767131"/>
            <a:ext cx="2092106" cy="254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Resolve generic </a:t>
            </a:r>
            <a:r>
              <a:rPr lang="en-US" sz="1200" err="1" smtClean="0">
                <a:solidFill>
                  <a:schemeClr val="tx1"/>
                </a:solidFill>
              </a:rPr>
              <a:t>netlink</a:t>
            </a:r>
            <a:r>
              <a:rPr lang="en-US" sz="1200" smtClean="0">
                <a:solidFill>
                  <a:schemeClr val="tx1"/>
                </a:solidFill>
              </a:rPr>
              <a:t> family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9476" y="3768485"/>
            <a:ext cx="5354851" cy="254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genl_ctrl_resolve_grp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</a:t>
            </a:r>
            <a:r>
              <a:rPr lang="en-US" sz="1200">
                <a:solidFill>
                  <a:schemeClr val="tx1"/>
                </a:solidFill>
              </a:rPr>
              <a:t>, char *</a:t>
            </a:r>
            <a:r>
              <a:rPr lang="en-US" sz="1200" err="1">
                <a:solidFill>
                  <a:schemeClr val="tx1"/>
                </a:solidFill>
              </a:rPr>
              <a:t>family_name</a:t>
            </a:r>
            <a:r>
              <a:rPr lang="en-US" sz="1200">
                <a:solidFill>
                  <a:schemeClr val="tx1"/>
                </a:solidFill>
              </a:rPr>
              <a:t>, char *</a:t>
            </a:r>
            <a:r>
              <a:rPr lang="en-US" sz="1200" err="1">
                <a:solidFill>
                  <a:schemeClr val="tx1"/>
                </a:solidFill>
              </a:rPr>
              <a:t>grp_name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19476" y="3514435"/>
            <a:ext cx="1105214" cy="254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Resolve group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65530" y="3329660"/>
            <a:ext cx="0" cy="1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83126" y="4022536"/>
            <a:ext cx="0" cy="18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0992" y="2839317"/>
            <a:ext cx="4658665" cy="6676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nlmsghdr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nlh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err="1">
                <a:solidFill>
                  <a:schemeClr val="tx1"/>
                </a:solidFill>
              </a:rPr>
              <a:t>nlmsg_hdr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msg</a:t>
            </a:r>
            <a:r>
              <a:rPr lang="en-US" sz="120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genlmsghdr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gnlh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err="1">
                <a:solidFill>
                  <a:schemeClr val="tx1"/>
                </a:solidFill>
              </a:rPr>
              <a:t>nlmsg_data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nlh</a:t>
            </a:r>
            <a:r>
              <a:rPr lang="en-US" sz="1200">
                <a:solidFill>
                  <a:schemeClr val="tx1"/>
                </a:solidFill>
              </a:rPr>
              <a:t>);</a:t>
            </a:r>
            <a:endParaRPr lang="en-US" sz="1200" smtClean="0">
              <a:solidFill>
                <a:schemeClr val="tx1"/>
              </a:solidFill>
            </a:endParaRPr>
          </a:p>
          <a:p>
            <a:r>
              <a:rPr lang="en-US" sz="1200" err="1" smtClean="0">
                <a:solidFill>
                  <a:schemeClr val="tx1"/>
                </a:solidFill>
              </a:rPr>
              <a:t>genlmsg_parse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nlh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smtClean="0">
                <a:solidFill>
                  <a:schemeClr val="tx1"/>
                </a:solidFill>
              </a:rPr>
              <a:t>USER_HEADER_LEN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attrs</a:t>
            </a:r>
            <a:r>
              <a:rPr lang="en-US" sz="1200">
                <a:solidFill>
                  <a:schemeClr val="tx1"/>
                </a:solidFill>
              </a:rPr>
              <a:t>, ATTR_MAX, </a:t>
            </a:r>
            <a:r>
              <a:rPr lang="en-US" sz="1200" err="1">
                <a:solidFill>
                  <a:schemeClr val="tx1"/>
                </a:solidFill>
              </a:rPr>
              <a:t>attr_policy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20316" y="196511"/>
            <a:ext cx="3720015" cy="23379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 smtClean="0">
                <a:solidFill>
                  <a:schemeClr val="tx1"/>
                </a:solidFill>
              </a:rPr>
              <a:t>enum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MY_ATTR {</a:t>
            </a:r>
          </a:p>
          <a:p>
            <a:r>
              <a:rPr lang="en-US" sz="1200">
                <a:solidFill>
                  <a:schemeClr val="tx1"/>
                </a:solidFill>
              </a:rPr>
              <a:t>	ATTR_FIRST,</a:t>
            </a:r>
          </a:p>
          <a:p>
            <a:r>
              <a:rPr lang="en-US" sz="1200">
                <a:solidFill>
                  <a:schemeClr val="tx1"/>
                </a:solidFill>
              </a:rPr>
              <a:t>	ATTR_SECOND,</a:t>
            </a:r>
          </a:p>
          <a:p>
            <a:r>
              <a:rPr lang="en-US" sz="1200">
                <a:solidFill>
                  <a:schemeClr val="tx1"/>
                </a:solidFill>
              </a:rPr>
              <a:t>	ATTR_MAX</a:t>
            </a:r>
          </a:p>
          <a:p>
            <a:r>
              <a:rPr lang="en-US" sz="1200">
                <a:solidFill>
                  <a:schemeClr val="tx1"/>
                </a:solidFill>
              </a:rPr>
              <a:t>};</a:t>
            </a:r>
          </a:p>
          <a:p>
            <a:endParaRPr lang="en-US" sz="1200">
              <a:solidFill>
                <a:schemeClr val="tx1"/>
              </a:solidFill>
            </a:endParaRPr>
          </a:p>
          <a:p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nla_policy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attr_policy</a:t>
            </a:r>
            <a:r>
              <a:rPr lang="en-US" sz="1200">
                <a:solidFill>
                  <a:schemeClr val="tx1"/>
                </a:solidFill>
              </a:rPr>
              <a:t>[ATTR_MAX+1] = {</a:t>
            </a:r>
          </a:p>
          <a:p>
            <a:r>
              <a:rPr lang="en-US" sz="1200">
                <a:solidFill>
                  <a:schemeClr val="tx1"/>
                </a:solidFill>
              </a:rPr>
              <a:t>	[ATTR_FIRST] = { .type = NLA_U32 },</a:t>
            </a:r>
          </a:p>
          <a:p>
            <a:r>
              <a:rPr lang="en-US" sz="1200">
                <a:solidFill>
                  <a:schemeClr val="tx1"/>
                </a:solidFill>
              </a:rPr>
              <a:t>	[ATTR_SECOND] = { .type = NLA_UNSPEC},</a:t>
            </a:r>
          </a:p>
          <a:p>
            <a:r>
              <a:rPr lang="en-US" sz="1200">
                <a:solidFill>
                  <a:schemeClr val="tx1"/>
                </a:solidFill>
              </a:rPr>
              <a:t>};</a:t>
            </a:r>
          </a:p>
          <a:p>
            <a:endParaRPr lang="en-US" sz="1200">
              <a:solidFill>
                <a:schemeClr val="tx1"/>
              </a:solidFill>
            </a:endParaRPr>
          </a:p>
          <a:p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nlattr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attrs</a:t>
            </a:r>
            <a:r>
              <a:rPr lang="en-US" sz="1200">
                <a:solidFill>
                  <a:schemeClr val="tx1"/>
                </a:solidFill>
              </a:rPr>
              <a:t>[ATTR_MAX+1];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89095" y="4369382"/>
            <a:ext cx="4582461" cy="67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if (</a:t>
            </a:r>
            <a:r>
              <a:rPr lang="en-US" sz="1200" err="1">
                <a:solidFill>
                  <a:schemeClr val="tx1"/>
                </a:solidFill>
              </a:rPr>
              <a:t>attrs</a:t>
            </a:r>
            <a:r>
              <a:rPr lang="en-US" sz="1200">
                <a:solidFill>
                  <a:schemeClr val="tx1"/>
                </a:solidFill>
              </a:rPr>
              <a:t>[ATTR_FIRST]) {</a:t>
            </a:r>
          </a:p>
          <a:p>
            <a:r>
              <a:rPr lang="en-US" sz="1200">
                <a:solidFill>
                  <a:schemeClr val="tx1"/>
                </a:solidFill>
              </a:rPr>
              <a:t>	uint32_t </a:t>
            </a:r>
            <a:r>
              <a:rPr lang="en-US" sz="1200" err="1">
                <a:solidFill>
                  <a:schemeClr val="tx1"/>
                </a:solidFill>
              </a:rPr>
              <a:t>first_value</a:t>
            </a:r>
            <a:r>
              <a:rPr lang="en-US" sz="1200">
                <a:solidFill>
                  <a:schemeClr val="tx1"/>
                </a:solidFill>
              </a:rPr>
              <a:t> = nla_get_u32(</a:t>
            </a:r>
            <a:r>
              <a:rPr lang="en-US" sz="1200" err="1">
                <a:solidFill>
                  <a:schemeClr val="tx1"/>
                </a:solidFill>
              </a:rPr>
              <a:t>attrs</a:t>
            </a:r>
            <a:r>
              <a:rPr lang="en-US" sz="1200">
                <a:solidFill>
                  <a:schemeClr val="tx1"/>
                </a:solidFill>
              </a:rPr>
              <a:t>[ATTR_FIRST]);</a:t>
            </a:r>
          </a:p>
          <a:p>
            <a:r>
              <a:rPr lang="en-US" sz="1200">
                <a:solidFill>
                  <a:schemeClr val="tx1"/>
                </a:solidFill>
              </a:rPr>
              <a:t>}</a:t>
            </a:r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57872" y="5355759"/>
            <a:ext cx="5444907" cy="67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if (</a:t>
            </a:r>
            <a:r>
              <a:rPr lang="en-US" sz="1200" err="1" smtClean="0">
                <a:solidFill>
                  <a:schemeClr val="tx1"/>
                </a:solidFill>
              </a:rPr>
              <a:t>attrs</a:t>
            </a:r>
            <a:r>
              <a:rPr lang="en-US" sz="1200" smtClean="0">
                <a:solidFill>
                  <a:schemeClr val="tx1"/>
                </a:solidFill>
              </a:rPr>
              <a:t>[ATTR_SECOND]) </a:t>
            </a:r>
            <a:r>
              <a:rPr lang="en-US" sz="1200">
                <a:solidFill>
                  <a:schemeClr val="tx1"/>
                </a:solidFill>
              </a:rPr>
              <a:t>{</a:t>
            </a:r>
          </a:p>
          <a:p>
            <a:r>
              <a:rPr lang="en-US" sz="1200">
                <a:solidFill>
                  <a:schemeClr val="tx1"/>
                </a:solidFill>
              </a:rPr>
              <a:t>	</a:t>
            </a:r>
            <a:r>
              <a:rPr lang="en-US" sz="1200" err="1" smtClean="0">
                <a:solidFill>
                  <a:schemeClr val="tx1"/>
                </a:solidFill>
              </a:rPr>
              <a:t>my_second_struct</a:t>
            </a:r>
            <a:r>
              <a:rPr lang="en-US" sz="1200" smtClean="0">
                <a:solidFill>
                  <a:schemeClr val="tx1"/>
                </a:solidFill>
              </a:rPr>
              <a:t> *</a:t>
            </a:r>
            <a:r>
              <a:rPr lang="en-US" sz="1200" err="1" smtClean="0">
                <a:solidFill>
                  <a:schemeClr val="tx1"/>
                </a:solidFill>
              </a:rPr>
              <a:t>second_value_p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= </a:t>
            </a:r>
            <a:r>
              <a:rPr lang="en-US" sz="1200" err="1" smtClean="0">
                <a:solidFill>
                  <a:schemeClr val="tx1"/>
                </a:solidFill>
              </a:rPr>
              <a:t>nla_data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attrs</a:t>
            </a:r>
            <a:r>
              <a:rPr lang="en-US" sz="1200" smtClean="0">
                <a:solidFill>
                  <a:schemeClr val="tx1"/>
                </a:solidFill>
              </a:rPr>
              <a:t>[ATTR_SECOND]);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</a:rPr>
              <a:t>}</a:t>
            </a:r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17448" y="6342136"/>
            <a:ext cx="1125755" cy="31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return NL_OK;</a:t>
            </a:r>
            <a:endParaRPr lang="en-US" sz="1200" smtClean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80325" y="2545771"/>
            <a:ext cx="1" cy="3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80325" y="3504334"/>
            <a:ext cx="1" cy="3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80325" y="5041433"/>
            <a:ext cx="0" cy="3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80325" y="6027810"/>
            <a:ext cx="0" cy="3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90451" y="3799255"/>
            <a:ext cx="3579744" cy="31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if 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gnlh</a:t>
            </a:r>
            <a:r>
              <a:rPr lang="en-US" sz="1200" smtClean="0">
                <a:solidFill>
                  <a:schemeClr val="tx1"/>
                </a:solidFill>
              </a:rPr>
              <a:t>-&gt;</a:t>
            </a:r>
            <a:r>
              <a:rPr lang="en-US" sz="1200" err="1" smtClean="0">
                <a:solidFill>
                  <a:schemeClr val="tx1"/>
                </a:solidFill>
              </a:rPr>
              <a:t>cmd</a:t>
            </a:r>
            <a:r>
              <a:rPr lang="en-US" sz="1200" smtClean="0">
                <a:solidFill>
                  <a:schemeClr val="tx1"/>
                </a:solidFill>
              </a:rPr>
              <a:t> == </a:t>
            </a:r>
            <a:r>
              <a:rPr lang="en-US" sz="1200" err="1" smtClean="0">
                <a:solidFill>
                  <a:schemeClr val="tx1"/>
                </a:solidFill>
              </a:rPr>
              <a:t>CMD_x</a:t>
            </a:r>
            <a:r>
              <a:rPr lang="en-US" sz="1200" smtClean="0">
                <a:solidFill>
                  <a:schemeClr val="tx1"/>
                </a:solidFill>
              </a:rPr>
              <a:t>) {   /*Do something work*/   }</a:t>
            </a:r>
          </a:p>
        </p:txBody>
      </p:sp>
      <p:cxnSp>
        <p:nvCxnSpPr>
          <p:cNvPr id="4" name="Straight Arrow Connector 3"/>
          <p:cNvCxnSpPr>
            <a:stCxn id="11" idx="2"/>
            <a:endCxn id="24" idx="0"/>
          </p:cNvCxnSpPr>
          <p:nvPr/>
        </p:nvCxnSpPr>
        <p:spPr>
          <a:xfrm>
            <a:off x="5680323" y="4117020"/>
            <a:ext cx="3" cy="25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751930" y="3099329"/>
            <a:ext cx="2291230" cy="31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/>
                </a:solidFill>
              </a:rPr>
              <a:t>nla_put_u32(</a:t>
            </a:r>
            <a:r>
              <a:rPr lang="en-US" sz="1200" err="1" smtClean="0">
                <a:solidFill>
                  <a:schemeClr val="tx1"/>
                </a:solidFill>
              </a:rPr>
              <a:t>msg</a:t>
            </a:r>
            <a:r>
              <a:rPr lang="en-US" sz="1200" smtClean="0">
                <a:solidFill>
                  <a:schemeClr val="tx1"/>
                </a:solidFill>
              </a:rPr>
              <a:t>, ATTR_FIRST, 1);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11063" y="3625958"/>
            <a:ext cx="4772964" cy="67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 smtClean="0">
                <a:solidFill>
                  <a:schemeClr val="tx1"/>
                </a:solidFill>
              </a:rPr>
              <a:t>second_value_p</a:t>
            </a:r>
            <a:r>
              <a:rPr lang="en-US" sz="1200" smtClean="0">
                <a:solidFill>
                  <a:schemeClr val="tx1"/>
                </a:solidFill>
              </a:rPr>
              <a:t>-&gt;field_1 = 1;</a:t>
            </a:r>
          </a:p>
          <a:p>
            <a:r>
              <a:rPr lang="en-US" sz="1200" err="1" smtClean="0">
                <a:solidFill>
                  <a:schemeClr val="tx1"/>
                </a:solidFill>
              </a:rPr>
              <a:t>second_value_p</a:t>
            </a:r>
            <a:r>
              <a:rPr lang="en-US" sz="1200" smtClean="0">
                <a:solidFill>
                  <a:schemeClr val="tx1"/>
                </a:solidFill>
              </a:rPr>
              <a:t>-&gt;</a:t>
            </a:r>
            <a:r>
              <a:rPr lang="en-US" sz="1200" err="1" smtClean="0">
                <a:solidFill>
                  <a:schemeClr val="tx1"/>
                </a:solidFill>
              </a:rPr>
              <a:t>field_n</a:t>
            </a:r>
            <a:r>
              <a:rPr lang="en-US" sz="1200" smtClean="0">
                <a:solidFill>
                  <a:schemeClr val="tx1"/>
                </a:solidFill>
              </a:rPr>
              <a:t> = 9;</a:t>
            </a:r>
          </a:p>
          <a:p>
            <a:r>
              <a:rPr lang="en-US" sz="1200" err="1" smtClean="0">
                <a:solidFill>
                  <a:schemeClr val="tx1"/>
                </a:solidFill>
              </a:rPr>
              <a:t>nla_put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msg</a:t>
            </a:r>
            <a:r>
              <a:rPr lang="en-US" sz="1200" smtClean="0">
                <a:solidFill>
                  <a:schemeClr val="tx1"/>
                </a:solidFill>
              </a:rPr>
              <a:t>, ATTR_SECOND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sizeof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my_second_struct</a:t>
            </a:r>
            <a:r>
              <a:rPr lang="en-US" sz="1200" smtClean="0">
                <a:solidFill>
                  <a:schemeClr val="tx1"/>
                </a:solidFill>
              </a:rPr>
              <a:t>), </a:t>
            </a:r>
            <a:r>
              <a:rPr lang="en-US" sz="1200" err="1">
                <a:solidFill>
                  <a:schemeClr val="tx1"/>
                </a:solidFill>
              </a:rPr>
              <a:t>second_value_p</a:t>
            </a:r>
            <a:r>
              <a:rPr lang="en-US" sz="1200" smtClean="0">
                <a:solidFill>
                  <a:schemeClr val="tx1"/>
                </a:solidFill>
              </a:rPr>
              <a:t>);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07774" y="4510312"/>
            <a:ext cx="1979543" cy="31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 smtClean="0">
                <a:solidFill>
                  <a:schemeClr val="tx1"/>
                </a:solidFill>
              </a:rPr>
              <a:t>nl_send_auto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nl_sock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msg</a:t>
            </a:r>
            <a:r>
              <a:rPr lang="en-US" sz="120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46143" y="1035996"/>
            <a:ext cx="4523583" cy="484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 smtClean="0">
                <a:solidFill>
                  <a:schemeClr val="tx1"/>
                </a:solidFill>
              </a:rPr>
              <a:t>genlmsg_put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msg</a:t>
            </a:r>
            <a:r>
              <a:rPr lang="en-US" sz="1200">
                <a:solidFill>
                  <a:schemeClr val="tx1"/>
                </a:solidFill>
              </a:rPr>
              <a:t>, NL_AUTO_PORT, </a:t>
            </a:r>
            <a:r>
              <a:rPr lang="en-US" sz="1200" smtClean="0">
                <a:solidFill>
                  <a:schemeClr val="tx1"/>
                </a:solidFill>
              </a:rPr>
              <a:t>NL_AUTO_SEQ, GENERIC_FAMILY,  </a:t>
            </a:r>
          </a:p>
          <a:p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                   USER_HEADER_LEN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smtClean="0">
                <a:solidFill>
                  <a:schemeClr val="tx1"/>
                </a:solidFill>
              </a:rPr>
              <a:t>NLM_F_REQUEST, CMD, VERSION);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3672" y="509367"/>
            <a:ext cx="2507746" cy="31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nl_msg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msg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err="1">
                <a:solidFill>
                  <a:schemeClr val="tx1"/>
                </a:solidFill>
              </a:rPr>
              <a:t>nlmsg_alloc</a:t>
            </a:r>
            <a:r>
              <a:rPr lang="en-US" sz="1200">
                <a:solidFill>
                  <a:schemeClr val="tx1"/>
                </a:solidFill>
              </a:rPr>
              <a:t>();</a:t>
            </a:r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23680" y="1732555"/>
            <a:ext cx="3751192" cy="1071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nlmsghdr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nlh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err="1">
                <a:solidFill>
                  <a:schemeClr val="tx1"/>
                </a:solidFill>
              </a:rPr>
              <a:t>nlmsg_hdr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msg</a:t>
            </a:r>
            <a:r>
              <a:rPr lang="en-US" sz="120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genlmsghdr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gnlh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err="1">
                <a:solidFill>
                  <a:schemeClr val="tx1"/>
                </a:solidFill>
              </a:rPr>
              <a:t>genlmsg_hdr</a:t>
            </a:r>
            <a:r>
              <a:rPr lang="en-US" sz="1200">
                <a:solidFill>
                  <a:schemeClr val="tx1"/>
                </a:solidFill>
              </a:rPr>
              <a:t> (</a:t>
            </a:r>
            <a:r>
              <a:rPr lang="en-US" sz="1200" err="1" smtClean="0">
                <a:solidFill>
                  <a:schemeClr val="tx1"/>
                </a:solidFill>
              </a:rPr>
              <a:t>nlh</a:t>
            </a:r>
            <a:r>
              <a:rPr lang="en-US" sz="1200">
                <a:solidFill>
                  <a:schemeClr val="tx1"/>
                </a:solidFill>
              </a:rPr>
              <a:t>);</a:t>
            </a:r>
            <a:endParaRPr lang="en-US" sz="1200" smtClean="0">
              <a:solidFill>
                <a:schemeClr val="tx1"/>
              </a:solidFill>
            </a:endParaRPr>
          </a:p>
          <a:p>
            <a:r>
              <a:rPr lang="en-US" sz="1200" err="1" smtClean="0">
                <a:solidFill>
                  <a:schemeClr val="tx1"/>
                </a:solidFill>
              </a:rPr>
              <a:t>my_user_header</a:t>
            </a:r>
            <a:r>
              <a:rPr lang="en-US" sz="1200" smtClean="0">
                <a:solidFill>
                  <a:schemeClr val="tx1"/>
                </a:solidFill>
              </a:rPr>
              <a:t> *</a:t>
            </a:r>
            <a:r>
              <a:rPr lang="en-US" sz="1200" err="1" smtClean="0">
                <a:solidFill>
                  <a:schemeClr val="tx1"/>
                </a:solidFill>
              </a:rPr>
              <a:t>my_hdr_p</a:t>
            </a:r>
            <a:r>
              <a:rPr lang="en-US" sz="1200" smtClean="0">
                <a:solidFill>
                  <a:schemeClr val="tx1"/>
                </a:solidFill>
              </a:rPr>
              <a:t> = </a:t>
            </a:r>
            <a:r>
              <a:rPr lang="en-US" sz="1200" err="1">
                <a:solidFill>
                  <a:schemeClr val="tx1"/>
                </a:solidFill>
              </a:rPr>
              <a:t>genlmsg_user_hdr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gnlh</a:t>
            </a:r>
            <a:r>
              <a:rPr lang="en-US" sz="120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1200" err="1">
                <a:solidFill>
                  <a:schemeClr val="tx1"/>
                </a:solidFill>
              </a:rPr>
              <a:t>m</a:t>
            </a:r>
            <a:r>
              <a:rPr lang="en-US" sz="1200" err="1" smtClean="0">
                <a:solidFill>
                  <a:schemeClr val="tx1"/>
                </a:solidFill>
              </a:rPr>
              <a:t>y_hdr_p</a:t>
            </a:r>
            <a:r>
              <a:rPr lang="en-US" sz="1200" smtClean="0">
                <a:solidFill>
                  <a:schemeClr val="tx1"/>
                </a:solidFill>
              </a:rPr>
              <a:t>-&gt;field_1 = 1;</a:t>
            </a:r>
          </a:p>
          <a:p>
            <a:r>
              <a:rPr lang="en-US" sz="1200" err="1">
                <a:solidFill>
                  <a:schemeClr val="tx1"/>
                </a:solidFill>
              </a:rPr>
              <a:t>m</a:t>
            </a:r>
            <a:r>
              <a:rPr lang="en-US" sz="1200" err="1" smtClean="0">
                <a:solidFill>
                  <a:schemeClr val="tx1"/>
                </a:solidFill>
              </a:rPr>
              <a:t>y_hdr_p</a:t>
            </a:r>
            <a:r>
              <a:rPr lang="en-US" sz="1200" smtClean="0">
                <a:solidFill>
                  <a:schemeClr val="tx1"/>
                </a:solidFill>
              </a:rPr>
              <a:t>-&gt;field_2 = 2;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55455" y="5041056"/>
            <a:ext cx="1284181" cy="31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>
                <a:solidFill>
                  <a:schemeClr val="tx1"/>
                </a:solidFill>
              </a:rPr>
              <a:t>nlmsg_free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msg</a:t>
            </a:r>
            <a:r>
              <a:rPr lang="en-US" sz="1200">
                <a:solidFill>
                  <a:schemeClr val="tx1"/>
                </a:solidFill>
              </a:rPr>
              <a:t>);</a:t>
            </a:r>
            <a:endParaRPr lang="en-US" sz="1200" smtClean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2" idx="2"/>
            <a:endCxn id="11" idx="0"/>
          </p:cNvCxnSpPr>
          <p:nvPr/>
        </p:nvCxnSpPr>
        <p:spPr>
          <a:xfrm>
            <a:off x="4897545" y="823693"/>
            <a:ext cx="10390" cy="21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1" idx="2"/>
            <a:endCxn id="13" idx="0"/>
          </p:cNvCxnSpPr>
          <p:nvPr/>
        </p:nvCxnSpPr>
        <p:spPr>
          <a:xfrm flipH="1">
            <a:off x="4899276" y="1520252"/>
            <a:ext cx="8659" cy="21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4" idx="2"/>
            <a:endCxn id="25" idx="0"/>
          </p:cNvCxnSpPr>
          <p:nvPr/>
        </p:nvCxnSpPr>
        <p:spPr>
          <a:xfrm>
            <a:off x="4897545" y="3413655"/>
            <a:ext cx="0" cy="21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5" idx="2"/>
            <a:endCxn id="26" idx="0"/>
          </p:cNvCxnSpPr>
          <p:nvPr/>
        </p:nvCxnSpPr>
        <p:spPr>
          <a:xfrm>
            <a:off x="4897545" y="4298009"/>
            <a:ext cx="1" cy="21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2"/>
            <a:endCxn id="15" idx="0"/>
          </p:cNvCxnSpPr>
          <p:nvPr/>
        </p:nvCxnSpPr>
        <p:spPr>
          <a:xfrm>
            <a:off x="4897546" y="4828754"/>
            <a:ext cx="0" cy="21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24" idx="0"/>
          </p:cNvCxnSpPr>
          <p:nvPr/>
        </p:nvCxnSpPr>
        <p:spPr>
          <a:xfrm flipH="1">
            <a:off x="4897545" y="2804265"/>
            <a:ext cx="1731" cy="29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9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299238" y="4128361"/>
            <a:ext cx="3424191" cy="308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genl_register_family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genl_family</a:t>
            </a:r>
            <a:r>
              <a:rPr lang="en-US" sz="1200">
                <a:solidFill>
                  <a:schemeClr val="tx1"/>
                </a:solidFill>
              </a:rPr>
              <a:t> *family)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99238" y="4622313"/>
            <a:ext cx="2809722" cy="463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genl_register_ops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genl_family</a:t>
            </a:r>
            <a:r>
              <a:rPr lang="en-US" sz="1200">
                <a:solidFill>
                  <a:schemeClr val="tx1"/>
                </a:solidFill>
              </a:rPr>
              <a:t> *, 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genl_ops</a:t>
            </a:r>
            <a:r>
              <a:rPr lang="en-US" sz="1200">
                <a:solidFill>
                  <a:schemeClr val="tx1"/>
                </a:solidFill>
              </a:rPr>
              <a:t> *ops)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6736" y="1742784"/>
            <a:ext cx="2782502" cy="1185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 smtClean="0">
                <a:solidFill>
                  <a:schemeClr val="tx1"/>
                </a:solidFill>
              </a:rPr>
              <a:t>struct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genl_family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 smtClean="0">
                <a:solidFill>
                  <a:schemeClr val="tx1"/>
                </a:solidFill>
              </a:rPr>
              <a:t>my_nl_genl_family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= {</a:t>
            </a:r>
          </a:p>
          <a:p>
            <a:r>
              <a:rPr lang="en-US" sz="1200">
                <a:solidFill>
                  <a:schemeClr val="tx1"/>
                </a:solidFill>
              </a:rPr>
              <a:t>	.id = GENL_ID_GENERATE,</a:t>
            </a:r>
          </a:p>
          <a:p>
            <a:r>
              <a:rPr lang="en-US" sz="1200">
                <a:solidFill>
                  <a:schemeClr val="tx1"/>
                </a:solidFill>
              </a:rPr>
              <a:t>	.</a:t>
            </a:r>
            <a:r>
              <a:rPr lang="en-US" sz="1200" err="1">
                <a:solidFill>
                  <a:schemeClr val="tx1"/>
                </a:solidFill>
              </a:rPr>
              <a:t>hdrsize</a:t>
            </a:r>
            <a:r>
              <a:rPr lang="en-US" sz="1200">
                <a:solidFill>
                  <a:schemeClr val="tx1"/>
                </a:solidFill>
              </a:rPr>
              <a:t> = 0,</a:t>
            </a:r>
          </a:p>
          <a:p>
            <a:r>
              <a:rPr lang="en-US" sz="1200">
                <a:solidFill>
                  <a:schemeClr val="tx1"/>
                </a:solidFill>
              </a:rPr>
              <a:t>	.name = </a:t>
            </a:r>
            <a:r>
              <a:rPr lang="en-US" sz="1200" smtClean="0">
                <a:solidFill>
                  <a:schemeClr val="tx1"/>
                </a:solidFill>
              </a:rPr>
              <a:t>“MY_NAME”,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</a:rPr>
              <a:t>	.version = 1</a:t>
            </a:r>
            <a:r>
              <a:rPr lang="en-US" sz="1200" smtClean="0">
                <a:solidFill>
                  <a:schemeClr val="tx1"/>
                </a:solidFill>
              </a:rPr>
              <a:t>,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81939" y="1812404"/>
            <a:ext cx="3473620" cy="1046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 smtClean="0">
                <a:solidFill>
                  <a:schemeClr val="tx1"/>
                </a:solidFill>
              </a:rPr>
              <a:t>struct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genl_multicast_group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 smtClean="0">
                <a:solidFill>
                  <a:schemeClr val="tx1"/>
                </a:solidFill>
              </a:rPr>
              <a:t>my_nl_genl_mcgrp</a:t>
            </a:r>
            <a:r>
              <a:rPr lang="en-US" sz="1200">
                <a:solidFill>
                  <a:schemeClr val="tx1"/>
                </a:solidFill>
              </a:rPr>
              <a:t>[] = {</a:t>
            </a:r>
          </a:p>
          <a:p>
            <a:r>
              <a:rPr lang="en-US" sz="1200">
                <a:solidFill>
                  <a:schemeClr val="tx1"/>
                </a:solidFill>
              </a:rPr>
              <a:t>	{</a:t>
            </a:r>
          </a:p>
          <a:p>
            <a:r>
              <a:rPr lang="en-US" sz="1200">
                <a:solidFill>
                  <a:schemeClr val="tx1"/>
                </a:solidFill>
              </a:rPr>
              <a:t>		.name = </a:t>
            </a:r>
            <a:r>
              <a:rPr lang="en-US" sz="1200" smtClean="0">
                <a:solidFill>
                  <a:schemeClr val="tx1"/>
                </a:solidFill>
              </a:rPr>
              <a:t>“MY_GROUP”,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</a:rPr>
              <a:t>	},</a:t>
            </a:r>
          </a:p>
          <a:p>
            <a:r>
              <a:rPr lang="en-US" sz="120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38259" y="1178539"/>
            <a:ext cx="3720015" cy="2313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 smtClean="0">
                <a:solidFill>
                  <a:schemeClr val="tx1"/>
                </a:solidFill>
              </a:rPr>
              <a:t>struct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genl_ops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 smtClean="0">
                <a:solidFill>
                  <a:schemeClr val="tx1"/>
                </a:solidFill>
              </a:rPr>
              <a:t>my_nl_genl_ops</a:t>
            </a:r>
            <a:r>
              <a:rPr lang="en-US" sz="1200">
                <a:solidFill>
                  <a:schemeClr val="tx1"/>
                </a:solidFill>
              </a:rPr>
              <a:t>[] = {</a:t>
            </a:r>
          </a:p>
          <a:p>
            <a:r>
              <a:rPr lang="en-US" sz="1200">
                <a:solidFill>
                  <a:schemeClr val="tx1"/>
                </a:solidFill>
              </a:rPr>
              <a:t>	{</a:t>
            </a:r>
          </a:p>
          <a:p>
            <a:r>
              <a:rPr lang="en-US" sz="1200">
                <a:solidFill>
                  <a:schemeClr val="tx1"/>
                </a:solidFill>
              </a:rPr>
              <a:t>		.</a:t>
            </a:r>
            <a:r>
              <a:rPr lang="en-US" sz="1200" err="1">
                <a:solidFill>
                  <a:schemeClr val="tx1"/>
                </a:solidFill>
              </a:rPr>
              <a:t>cmd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smtClean="0">
                <a:solidFill>
                  <a:schemeClr val="tx1"/>
                </a:solidFill>
              </a:rPr>
              <a:t>MY_CMD_1,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</a:rPr>
              <a:t>		.policy = </a:t>
            </a:r>
            <a:r>
              <a:rPr lang="en-US" sz="1200" smtClean="0">
                <a:solidFill>
                  <a:schemeClr val="tx1"/>
                </a:solidFill>
              </a:rPr>
              <a:t>my_cmd_1_policy,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</a:rPr>
              <a:t>		.</a:t>
            </a:r>
            <a:r>
              <a:rPr lang="en-US" sz="1200" err="1">
                <a:solidFill>
                  <a:schemeClr val="tx1"/>
                </a:solidFill>
              </a:rPr>
              <a:t>doit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smtClean="0">
                <a:solidFill>
                  <a:schemeClr val="tx1"/>
                </a:solidFill>
              </a:rPr>
              <a:t>my_cmd_1,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</a:rPr>
              <a:t>	},</a:t>
            </a:r>
          </a:p>
          <a:p>
            <a:r>
              <a:rPr lang="en-US" sz="1200">
                <a:solidFill>
                  <a:schemeClr val="tx1"/>
                </a:solidFill>
              </a:rPr>
              <a:t>	{</a:t>
            </a:r>
          </a:p>
          <a:p>
            <a:r>
              <a:rPr lang="en-US" sz="1200">
                <a:solidFill>
                  <a:schemeClr val="tx1"/>
                </a:solidFill>
              </a:rPr>
              <a:t>		.</a:t>
            </a:r>
            <a:r>
              <a:rPr lang="en-US" sz="1200" err="1">
                <a:solidFill>
                  <a:schemeClr val="tx1"/>
                </a:solidFill>
              </a:rPr>
              <a:t>cmd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smtClean="0">
                <a:solidFill>
                  <a:schemeClr val="tx1"/>
                </a:solidFill>
              </a:rPr>
              <a:t>MY_CMD_2,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</a:rPr>
              <a:t>		.policy = </a:t>
            </a:r>
            <a:r>
              <a:rPr lang="en-US" sz="1200" smtClean="0">
                <a:solidFill>
                  <a:schemeClr val="tx1"/>
                </a:solidFill>
              </a:rPr>
              <a:t>my_cmd_2_policy</a:t>
            </a:r>
            <a:r>
              <a:rPr lang="en-US" sz="1200">
                <a:solidFill>
                  <a:schemeClr val="tx1"/>
                </a:solidFill>
              </a:rPr>
              <a:t>,</a:t>
            </a:r>
          </a:p>
          <a:p>
            <a:r>
              <a:rPr lang="en-US" sz="1200">
                <a:solidFill>
                  <a:schemeClr val="tx1"/>
                </a:solidFill>
              </a:rPr>
              <a:t>		.</a:t>
            </a:r>
            <a:r>
              <a:rPr lang="en-US" sz="1200" err="1">
                <a:solidFill>
                  <a:schemeClr val="tx1"/>
                </a:solidFill>
              </a:rPr>
              <a:t>doit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smtClean="0">
                <a:solidFill>
                  <a:schemeClr val="tx1"/>
                </a:solidFill>
              </a:rPr>
              <a:t>my_cmd_2,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</a:rPr>
              <a:t>	},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};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99238" y="5270899"/>
            <a:ext cx="3625255" cy="463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int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genl_register_mc_group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genl_family</a:t>
            </a:r>
            <a:r>
              <a:rPr lang="en-US" sz="1200">
                <a:solidFill>
                  <a:schemeClr val="tx1"/>
                </a:solidFill>
              </a:rPr>
              <a:t> *family, </a:t>
            </a:r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genl_multicast_group</a:t>
            </a:r>
            <a:r>
              <a:rPr lang="en-US" sz="1200">
                <a:solidFill>
                  <a:schemeClr val="tx1"/>
                </a:solidFill>
              </a:rPr>
              <a:t> *grp)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63202" y="4436840"/>
            <a:ext cx="0" cy="18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63202" y="5085426"/>
            <a:ext cx="0" cy="18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55559" y="4130270"/>
            <a:ext cx="3880066" cy="308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</a:t>
            </a:r>
            <a:r>
              <a:rPr lang="en-US" sz="1200" err="1" smtClean="0">
                <a:solidFill>
                  <a:schemeClr val="tx1"/>
                </a:solidFill>
              </a:rPr>
              <a:t>nt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genl_register_family_with_ops_groups</a:t>
            </a:r>
            <a:r>
              <a:rPr lang="en-US" sz="1200">
                <a:solidFill>
                  <a:schemeClr val="tx1"/>
                </a:solidFill>
              </a:rPr>
              <a:t>(family, ops, </a:t>
            </a:r>
            <a:r>
              <a:rPr lang="en-US" sz="1200" err="1">
                <a:solidFill>
                  <a:schemeClr val="tx1"/>
                </a:solidFill>
              </a:rPr>
              <a:t>grps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491886" y="4472326"/>
            <a:ext cx="1743740" cy="210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</a:t>
            </a:r>
            <a:r>
              <a:rPr lang="en-US" sz="1200" smtClean="0">
                <a:solidFill>
                  <a:schemeClr val="tx1"/>
                </a:solidFill>
              </a:rPr>
              <a:t>ps and </a:t>
            </a:r>
            <a:r>
              <a:rPr lang="en-US" sz="1200" err="1" smtClean="0">
                <a:solidFill>
                  <a:schemeClr val="tx1"/>
                </a:solidFill>
              </a:rPr>
              <a:t>grps</a:t>
            </a:r>
            <a:r>
              <a:rPr lang="en-US" sz="1200" smtClean="0">
                <a:solidFill>
                  <a:schemeClr val="tx1"/>
                </a:solidFill>
              </a:rPr>
              <a:t> are arrays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28" idx="3"/>
            <a:endCxn id="29" idx="1"/>
          </p:cNvCxnSpPr>
          <p:nvPr/>
        </p:nvCxnSpPr>
        <p:spPr>
          <a:xfrm>
            <a:off x="3299238" y="2335524"/>
            <a:ext cx="582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3"/>
            <a:endCxn id="30" idx="1"/>
          </p:cNvCxnSpPr>
          <p:nvPr/>
        </p:nvCxnSpPr>
        <p:spPr>
          <a:xfrm>
            <a:off x="7355559" y="2335524"/>
            <a:ext cx="58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 flipV="1">
            <a:off x="4163203" y="3490552"/>
            <a:ext cx="3775057" cy="633865"/>
          </a:xfrm>
          <a:prstGeom prst="bentConnector3">
            <a:avLst>
              <a:gd name="adj1" fmla="val 99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938259" y="3490553"/>
            <a:ext cx="0" cy="63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24493" y="3543755"/>
            <a:ext cx="1022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Before 3.13.0</a:t>
            </a:r>
            <a:endParaRPr lang="en-US" sz="1200" i="1"/>
          </a:p>
        </p:txBody>
      </p:sp>
      <p:sp>
        <p:nvSpPr>
          <p:cNvPr id="58" name="TextBox 57"/>
          <p:cNvSpPr txBox="1"/>
          <p:nvPr/>
        </p:nvSpPr>
        <p:spPr>
          <a:xfrm>
            <a:off x="4216842" y="3809642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59" name="TextBox 58"/>
          <p:cNvSpPr txBox="1"/>
          <p:nvPr/>
        </p:nvSpPr>
        <p:spPr>
          <a:xfrm>
            <a:off x="7991899" y="3802025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758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611951" y="1705885"/>
            <a:ext cx="4571188" cy="31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>
                <a:solidFill>
                  <a:schemeClr val="tx1"/>
                </a:solidFill>
              </a:rPr>
              <a:t>nla_put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skb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smtClean="0">
                <a:solidFill>
                  <a:schemeClr val="tx1"/>
                </a:solidFill>
              </a:rPr>
              <a:t>MY_FIRST_ATTR, </a:t>
            </a:r>
            <a:r>
              <a:rPr lang="en-US" sz="1200" err="1" smtClean="0">
                <a:solidFill>
                  <a:schemeClr val="tx1"/>
                </a:solidFill>
              </a:rPr>
              <a:t>sizeof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my_first_attr_t</a:t>
            </a:r>
            <a:r>
              <a:rPr lang="en-US" sz="1200" smtClean="0">
                <a:solidFill>
                  <a:schemeClr val="tx1"/>
                </a:solidFill>
              </a:rPr>
              <a:t>), </a:t>
            </a:r>
            <a:r>
              <a:rPr lang="en-US" sz="1200" err="1" smtClean="0">
                <a:solidFill>
                  <a:schemeClr val="tx1"/>
                </a:solidFill>
              </a:rPr>
              <a:t>my_first_attr_p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56681" y="2338653"/>
            <a:ext cx="2102501" cy="301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>
                <a:solidFill>
                  <a:schemeClr val="tx1"/>
                </a:solidFill>
              </a:rPr>
              <a:t>genlmsg_end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skb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msg_head</a:t>
            </a:r>
            <a:r>
              <a:rPr lang="en-US" sz="120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46365" y="3083593"/>
            <a:ext cx="4352999" cy="31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>
                <a:solidFill>
                  <a:schemeClr val="tx1"/>
                </a:solidFill>
              </a:rPr>
              <a:t>genlmsg_multicast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err="1">
                <a:solidFill>
                  <a:schemeClr val="tx1"/>
                </a:solidFill>
              </a:rPr>
              <a:t>skb</a:t>
            </a:r>
            <a:r>
              <a:rPr lang="en-US" sz="1200">
                <a:solidFill>
                  <a:schemeClr val="tx1"/>
                </a:solidFill>
              </a:rPr>
              <a:t>, 0, </a:t>
            </a:r>
            <a:r>
              <a:rPr lang="en-US" sz="1200" err="1" smtClean="0">
                <a:solidFill>
                  <a:schemeClr val="tx1"/>
                </a:solidFill>
              </a:rPr>
              <a:t>my_nl_genl_mcgrp</a:t>
            </a:r>
            <a:r>
              <a:rPr lang="en-US" sz="1200" smtClean="0">
                <a:solidFill>
                  <a:schemeClr val="tx1"/>
                </a:solidFill>
              </a:rPr>
              <a:t>[0</a:t>
            </a:r>
            <a:r>
              <a:rPr lang="en-US" sz="1200">
                <a:solidFill>
                  <a:schemeClr val="tx1"/>
                </a:solidFill>
              </a:rPr>
              <a:t>].id, GFP_ATOMIC</a:t>
            </a:r>
            <a:r>
              <a:rPr lang="en-US" sz="120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1123" y="1069465"/>
            <a:ext cx="5853619" cy="294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void *</a:t>
            </a:r>
            <a:r>
              <a:rPr lang="en-US" sz="1200" err="1" smtClean="0">
                <a:solidFill>
                  <a:schemeClr val="tx1"/>
                </a:solidFill>
              </a:rPr>
              <a:t>msg_head</a:t>
            </a:r>
            <a:r>
              <a:rPr lang="en-US" sz="1200" smtClean="0">
                <a:solidFill>
                  <a:schemeClr val="tx1"/>
                </a:solidFill>
              </a:rPr>
              <a:t> = </a:t>
            </a:r>
            <a:r>
              <a:rPr lang="en-US" sz="1200" err="1" smtClean="0">
                <a:solidFill>
                  <a:schemeClr val="tx1"/>
                </a:solidFill>
              </a:rPr>
              <a:t>genlmsg_put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skb</a:t>
            </a:r>
            <a:r>
              <a:rPr lang="en-US" sz="1200">
                <a:solidFill>
                  <a:schemeClr val="tx1"/>
                </a:solidFill>
              </a:rPr>
              <a:t>, 0</a:t>
            </a:r>
            <a:r>
              <a:rPr lang="en-US" sz="1200" smtClean="0">
                <a:solidFill>
                  <a:schemeClr val="tx1"/>
                </a:solidFill>
              </a:rPr>
              <a:t>, 0, </a:t>
            </a:r>
            <a:r>
              <a:rPr lang="en-US" sz="1200">
                <a:solidFill>
                  <a:schemeClr val="tx1"/>
                </a:solidFill>
              </a:rPr>
              <a:t>&amp;</a:t>
            </a:r>
            <a:r>
              <a:rPr lang="en-US" sz="1200" err="1">
                <a:solidFill>
                  <a:schemeClr val="tx1"/>
                </a:solidFill>
              </a:rPr>
              <a:t>my_nl_genl_family</a:t>
            </a:r>
            <a:r>
              <a:rPr lang="en-US" sz="1200">
                <a:solidFill>
                  <a:schemeClr val="tx1"/>
                </a:solidFill>
              </a:rPr>
              <a:t>, 0</a:t>
            </a:r>
            <a:r>
              <a:rPr lang="en-US" sz="1200" smtClean="0">
                <a:solidFill>
                  <a:schemeClr val="tx1"/>
                </a:solidFill>
              </a:rPr>
              <a:t>, </a:t>
            </a:r>
            <a:r>
              <a:rPr lang="en-US" sz="1200">
                <a:solidFill>
                  <a:schemeClr val="tx1"/>
                </a:solidFill>
              </a:rPr>
              <a:t>MY_CMD_3</a:t>
            </a:r>
            <a:r>
              <a:rPr lang="en-US" sz="120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124" y="479542"/>
            <a:ext cx="5853619" cy="31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>
                <a:solidFill>
                  <a:schemeClr val="tx1"/>
                </a:solidFill>
              </a:rPr>
              <a:t>struct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sk_buff</a:t>
            </a:r>
            <a:r>
              <a:rPr lang="en-US" sz="1200">
                <a:solidFill>
                  <a:schemeClr val="tx1"/>
                </a:solidFill>
              </a:rPr>
              <a:t> *</a:t>
            </a:r>
            <a:r>
              <a:rPr lang="en-US" sz="1200" err="1">
                <a:solidFill>
                  <a:schemeClr val="tx1"/>
                </a:solidFill>
              </a:rPr>
              <a:t>skb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err="1" smtClean="0">
                <a:solidFill>
                  <a:schemeClr val="tx1"/>
                </a:solidFill>
              </a:rPr>
              <a:t>genlmsg_new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sizeof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user_header</a:t>
            </a:r>
            <a:r>
              <a:rPr lang="en-US" sz="1200" smtClean="0">
                <a:solidFill>
                  <a:schemeClr val="tx1"/>
                </a:solidFill>
              </a:rPr>
              <a:t>)+</a:t>
            </a:r>
            <a:r>
              <a:rPr lang="en-US" sz="1200" err="1" smtClean="0">
                <a:solidFill>
                  <a:schemeClr val="tx1"/>
                </a:solidFill>
              </a:rPr>
              <a:t>sizeof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 err="1" smtClean="0">
                <a:solidFill>
                  <a:schemeClr val="tx1"/>
                </a:solidFill>
              </a:rPr>
              <a:t>user_data</a:t>
            </a:r>
            <a:r>
              <a:rPr lang="en-US" sz="1200" smtClean="0">
                <a:solidFill>
                  <a:schemeClr val="tx1"/>
                </a:solidFill>
              </a:rPr>
              <a:t>), </a:t>
            </a:r>
            <a:r>
              <a:rPr lang="en-US" sz="1200">
                <a:solidFill>
                  <a:schemeClr val="tx1"/>
                </a:solidFill>
              </a:rPr>
              <a:t>GFP_ATOMIC);</a:t>
            </a:r>
            <a:endParaRPr lang="en-US" sz="1200" smtClean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2" idx="2"/>
            <a:endCxn id="11" idx="0"/>
          </p:cNvCxnSpPr>
          <p:nvPr/>
        </p:nvCxnSpPr>
        <p:spPr>
          <a:xfrm flipH="1">
            <a:off x="4907933" y="793868"/>
            <a:ext cx="1" cy="27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1" idx="2"/>
          </p:cNvCxnSpPr>
          <p:nvPr/>
        </p:nvCxnSpPr>
        <p:spPr>
          <a:xfrm flipH="1">
            <a:off x="4899276" y="1363505"/>
            <a:ext cx="8657" cy="36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4" idx="2"/>
            <a:endCxn id="25" idx="0"/>
          </p:cNvCxnSpPr>
          <p:nvPr/>
        </p:nvCxnSpPr>
        <p:spPr>
          <a:xfrm>
            <a:off x="4897545" y="2020211"/>
            <a:ext cx="10387" cy="31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5" idx="2"/>
            <a:endCxn id="26" idx="0"/>
          </p:cNvCxnSpPr>
          <p:nvPr/>
        </p:nvCxnSpPr>
        <p:spPr>
          <a:xfrm flipH="1">
            <a:off x="3122865" y="2640459"/>
            <a:ext cx="1785067" cy="44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856681" y="3703841"/>
            <a:ext cx="5773882" cy="31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>
                <a:solidFill>
                  <a:schemeClr val="tx1"/>
                </a:solidFill>
              </a:rPr>
              <a:t>genlmsg_multicast</a:t>
            </a:r>
            <a:r>
              <a:rPr lang="en-US" sz="1200" smtClean="0">
                <a:solidFill>
                  <a:schemeClr val="tx1"/>
                </a:solidFill>
              </a:rPr>
              <a:t>(&amp;</a:t>
            </a:r>
            <a:r>
              <a:rPr lang="en-US" sz="1200" err="1" smtClean="0">
                <a:solidFill>
                  <a:schemeClr val="tx1"/>
                </a:solidFill>
              </a:rPr>
              <a:t>my_nl_genl_family</a:t>
            </a:r>
            <a:r>
              <a:rPr lang="en-US" sz="1200" smtClean="0">
                <a:solidFill>
                  <a:schemeClr val="tx1"/>
                </a:solidFill>
              </a:rPr>
              <a:t> , </a:t>
            </a:r>
            <a:r>
              <a:rPr lang="en-US" sz="1200" err="1" smtClean="0">
                <a:solidFill>
                  <a:schemeClr val="tx1"/>
                </a:solidFill>
              </a:rPr>
              <a:t>skb</a:t>
            </a:r>
            <a:r>
              <a:rPr lang="en-US" sz="1200">
                <a:solidFill>
                  <a:schemeClr val="tx1"/>
                </a:solidFill>
              </a:rPr>
              <a:t>, 0</a:t>
            </a:r>
            <a:r>
              <a:rPr lang="en-US" sz="1200" smtClean="0">
                <a:solidFill>
                  <a:schemeClr val="tx1"/>
                </a:solidFill>
              </a:rPr>
              <a:t>, </a:t>
            </a:r>
            <a:r>
              <a:rPr lang="en-US" sz="1200" err="1" smtClean="0">
                <a:solidFill>
                  <a:schemeClr val="tx1"/>
                </a:solidFill>
              </a:rPr>
              <a:t>group_offset</a:t>
            </a:r>
            <a:r>
              <a:rPr lang="en-US" sz="1200" smtClean="0">
                <a:solidFill>
                  <a:schemeClr val="tx1"/>
                </a:solidFill>
              </a:rPr>
              <a:t>, </a:t>
            </a:r>
            <a:r>
              <a:rPr lang="en-US" sz="1200">
                <a:solidFill>
                  <a:schemeClr val="tx1"/>
                </a:solidFill>
              </a:rPr>
              <a:t>GFP_ATOMIC</a:t>
            </a:r>
            <a:r>
              <a:rPr lang="en-US" sz="1200" smtClean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40" name="Straight Arrow Connector 39"/>
          <p:cNvCxnSpPr>
            <a:stCxn id="25" idx="2"/>
            <a:endCxn id="36" idx="0"/>
          </p:cNvCxnSpPr>
          <p:nvPr/>
        </p:nvCxnSpPr>
        <p:spPr>
          <a:xfrm>
            <a:off x="4907932" y="2640459"/>
            <a:ext cx="1835690" cy="106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50659" y="2681902"/>
            <a:ext cx="1022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Before 3.13.0</a:t>
            </a:r>
            <a:endParaRPr lang="en-US" sz="1200" i="1"/>
          </a:p>
        </p:txBody>
      </p:sp>
      <p:sp>
        <p:nvSpPr>
          <p:cNvPr id="42" name="TextBox 41"/>
          <p:cNvSpPr txBox="1"/>
          <p:nvPr/>
        </p:nvSpPr>
        <p:spPr>
          <a:xfrm>
            <a:off x="2990946" y="2744248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6653471" y="3402035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573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2354" y="103910"/>
            <a:ext cx="373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PPP state machine driving mechanism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036878"/>
              </p:ext>
            </p:extLst>
          </p:nvPr>
        </p:nvGraphicFramePr>
        <p:xfrm>
          <a:off x="8686801" y="103910"/>
          <a:ext cx="33147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27"/>
                <a:gridCol w="2545773"/>
              </a:tblGrid>
              <a:tr h="14909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Options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Description</a:t>
                      </a:r>
                      <a:endParaRPr lang="en-US" sz="1200"/>
                    </a:p>
                  </a:txBody>
                  <a:tcPr/>
                </a:tc>
              </a:tr>
              <a:tr h="14909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WO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Options that we want to request</a:t>
                      </a:r>
                      <a:endParaRPr lang="en-US" sz="1200"/>
                    </a:p>
                  </a:txBody>
                  <a:tcPr/>
                </a:tc>
              </a:tr>
              <a:tr h="14909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GO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Options that peer acknowledged</a:t>
                      </a:r>
                      <a:endParaRPr lang="en-US" sz="1200"/>
                    </a:p>
                  </a:txBody>
                  <a:tcPr/>
                </a:tc>
              </a:tr>
              <a:tr h="14909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AO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Options that we allow peer to request</a:t>
                      </a:r>
                      <a:endParaRPr lang="en-US" sz="1200"/>
                    </a:p>
                  </a:txBody>
                  <a:tcPr/>
                </a:tc>
              </a:tr>
              <a:tr h="14909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HO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Options that we acknowledged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26027" y="1844842"/>
            <a:ext cx="8073737" cy="461830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4336" y="2691245"/>
            <a:ext cx="6099464" cy="3366655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26027" y="2691245"/>
            <a:ext cx="550718" cy="246556"/>
          </a:xfrm>
          <a:prstGeom prst="roundRect">
            <a:avLst/>
          </a:prstGeom>
          <a:solidFill>
            <a:srgbClr val="5B9BD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</a:t>
            </a:r>
            <a:r>
              <a:rPr lang="en-US" sz="1200" err="1" smtClean="0">
                <a:solidFill>
                  <a:schemeClr val="tx1"/>
                </a:solidFill>
              </a:rPr>
              <a:t>nit</a:t>
            </a:r>
            <a:r>
              <a:rPr lang="en-US" sz="1200" smtClean="0">
                <a:solidFill>
                  <a:schemeClr val="tx1"/>
                </a:solidFill>
              </a:rPr>
              <a:t>()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49733" y="1885117"/>
            <a:ext cx="727364" cy="234753"/>
          </a:xfrm>
          <a:prstGeom prst="roundRect">
            <a:avLst/>
          </a:prstGeom>
          <a:solidFill>
            <a:srgbClr val="5B9BD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input()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741225" y="2670463"/>
            <a:ext cx="744255" cy="414634"/>
          </a:xfrm>
          <a:prstGeom prst="roundRect">
            <a:avLst/>
          </a:prstGeom>
          <a:solidFill>
            <a:srgbClr val="5B9BD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protocol reject()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789535" y="2937801"/>
            <a:ext cx="914397" cy="234753"/>
          </a:xfrm>
          <a:prstGeom prst="roundRect">
            <a:avLst/>
          </a:prstGeom>
          <a:solidFill>
            <a:srgbClr val="5B9BD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</a:t>
            </a:r>
            <a:r>
              <a:rPr lang="en-US" sz="1200" smtClean="0">
                <a:solidFill>
                  <a:schemeClr val="tx1"/>
                </a:solidFill>
              </a:rPr>
              <a:t>ower up()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766280" y="2937801"/>
            <a:ext cx="1111825" cy="234753"/>
          </a:xfrm>
          <a:prstGeom prst="roundRect">
            <a:avLst/>
          </a:prstGeom>
          <a:solidFill>
            <a:srgbClr val="5B9BD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</a:t>
            </a:r>
            <a:r>
              <a:rPr lang="en-US" sz="1200" smtClean="0">
                <a:solidFill>
                  <a:schemeClr val="tx1"/>
                </a:solidFill>
              </a:rPr>
              <a:t>ower down()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646956" y="1879215"/>
            <a:ext cx="644234" cy="240655"/>
          </a:xfrm>
          <a:prstGeom prst="roundRect">
            <a:avLst/>
          </a:prstGeom>
          <a:solidFill>
            <a:srgbClr val="5B9BD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open()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841246" y="4129961"/>
            <a:ext cx="644234" cy="240655"/>
          </a:xfrm>
          <a:prstGeom prst="roundRect">
            <a:avLst/>
          </a:prstGeom>
          <a:solidFill>
            <a:srgbClr val="5B9BD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close()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052461" y="1885118"/>
            <a:ext cx="987129" cy="244893"/>
          </a:xfrm>
          <a:prstGeom prst="roundRect">
            <a:avLst/>
          </a:prstGeom>
          <a:solidFill>
            <a:srgbClr val="5B9BD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</a:t>
            </a:r>
            <a:r>
              <a:rPr lang="en-US" sz="1200" smtClean="0">
                <a:solidFill>
                  <a:schemeClr val="tx1"/>
                </a:solidFill>
              </a:rPr>
              <a:t>ata input()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26027" y="3750054"/>
            <a:ext cx="800102" cy="382733"/>
          </a:xfrm>
          <a:prstGeom prst="roundRect">
            <a:avLst/>
          </a:prstGeom>
          <a:solidFill>
            <a:srgbClr val="5B9BD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</a:t>
            </a:r>
            <a:r>
              <a:rPr lang="en-US" sz="1200" smtClean="0">
                <a:solidFill>
                  <a:schemeClr val="tx1"/>
                </a:solidFill>
              </a:rPr>
              <a:t>heck options()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36428" y="4362346"/>
            <a:ext cx="903999" cy="383887"/>
          </a:xfrm>
          <a:prstGeom prst="roundRect">
            <a:avLst/>
          </a:prstGeom>
          <a:solidFill>
            <a:srgbClr val="5B9BD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</a:t>
            </a:r>
            <a:r>
              <a:rPr lang="en-US" sz="1200" smtClean="0">
                <a:solidFill>
                  <a:schemeClr val="tx1"/>
                </a:solidFill>
              </a:rPr>
              <a:t>emand configure()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661085" y="1885117"/>
            <a:ext cx="1184551" cy="244893"/>
          </a:xfrm>
          <a:prstGeom prst="roundRect">
            <a:avLst/>
          </a:prstGeom>
          <a:solidFill>
            <a:srgbClr val="5B9BD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</a:t>
            </a:r>
            <a:r>
              <a:rPr lang="en-US" sz="1200" smtClean="0">
                <a:solidFill>
                  <a:schemeClr val="tx1"/>
                </a:solidFill>
              </a:rPr>
              <a:t>ctive packet()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26027" y="3136582"/>
            <a:ext cx="800101" cy="382733"/>
          </a:xfrm>
          <a:prstGeom prst="roundRect">
            <a:avLst/>
          </a:prstGeom>
          <a:solidFill>
            <a:srgbClr val="5B9BD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options()</a:t>
            </a:r>
          </a:p>
        </p:txBody>
      </p:sp>
      <p:sp>
        <p:nvSpPr>
          <p:cNvPr id="9" name="Oval 8"/>
          <p:cNvSpPr/>
          <p:nvPr/>
        </p:nvSpPr>
        <p:spPr>
          <a:xfrm>
            <a:off x="1610596" y="2699153"/>
            <a:ext cx="893618" cy="23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initial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761385" y="2707062"/>
            <a:ext cx="1065067" cy="23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starting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424182" y="5743319"/>
            <a:ext cx="1065067" cy="23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closed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179636" y="5614877"/>
            <a:ext cx="1184555" cy="243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stopped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384965" y="4515494"/>
            <a:ext cx="1065067" cy="23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closing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917498" y="5314236"/>
            <a:ext cx="1161184" cy="27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stopping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588889" y="3861553"/>
            <a:ext cx="1188456" cy="268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bg1"/>
                </a:solidFill>
              </a:rPr>
              <a:t>r</a:t>
            </a:r>
            <a:r>
              <a:rPr lang="en-US" sz="1400" err="1" smtClean="0">
                <a:solidFill>
                  <a:schemeClr val="bg1"/>
                </a:solidFill>
              </a:rPr>
              <a:t>eq</a:t>
            </a:r>
            <a:r>
              <a:rPr lang="en-US" sz="1400" smtClean="0">
                <a:solidFill>
                  <a:schemeClr val="bg1"/>
                </a:solidFill>
              </a:rPr>
              <a:t> sent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712278" y="3288576"/>
            <a:ext cx="1148195" cy="23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bg1"/>
                </a:solidFill>
              </a:rPr>
              <a:t>a</a:t>
            </a:r>
            <a:r>
              <a:rPr lang="en-US" sz="1400" err="1" smtClean="0">
                <a:solidFill>
                  <a:schemeClr val="bg1"/>
                </a:solidFill>
              </a:rPr>
              <a:t>ck</a:t>
            </a:r>
            <a:r>
              <a:rPr lang="en-US" sz="1400" smtClean="0">
                <a:solidFill>
                  <a:schemeClr val="bg1"/>
                </a:solidFill>
              </a:rPr>
              <a:t> rcvd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134539" y="3256265"/>
            <a:ext cx="1197541" cy="26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bg1"/>
                </a:solidFill>
              </a:rPr>
              <a:t>a</a:t>
            </a:r>
            <a:r>
              <a:rPr lang="en-US" sz="1400" err="1" smtClean="0">
                <a:solidFill>
                  <a:schemeClr val="bg1"/>
                </a:solidFill>
              </a:rPr>
              <a:t>ck</a:t>
            </a:r>
            <a:r>
              <a:rPr lang="en-US" sz="1400" smtClean="0">
                <a:solidFill>
                  <a:schemeClr val="bg1"/>
                </a:solidFill>
              </a:rPr>
              <a:t> sent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925426" y="4362346"/>
            <a:ext cx="1065067" cy="23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opened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6309" y="540327"/>
            <a:ext cx="259768" cy="24938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cxnSp>
        <p:nvCxnSpPr>
          <p:cNvPr id="16" name="Straight Arrow Connector 15"/>
          <p:cNvCxnSpPr>
            <a:stCxn id="8" idx="3"/>
            <a:endCxn id="9" idx="2"/>
          </p:cNvCxnSpPr>
          <p:nvPr/>
        </p:nvCxnSpPr>
        <p:spPr>
          <a:xfrm>
            <a:off x="976745" y="2814523"/>
            <a:ext cx="63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4"/>
            <a:endCxn id="8" idx="0"/>
          </p:cNvCxnSpPr>
          <p:nvPr/>
        </p:nvCxnSpPr>
        <p:spPr>
          <a:xfrm>
            <a:off x="696193" y="789710"/>
            <a:ext cx="5193" cy="190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76648" y="1047566"/>
            <a:ext cx="259768" cy="24938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cxnSp>
        <p:nvCxnSpPr>
          <p:cNvPr id="54" name="Elbow Connector 53"/>
          <p:cNvCxnSpPr>
            <a:stCxn id="52" idx="4"/>
            <a:endCxn id="34" idx="1"/>
          </p:cNvCxnSpPr>
          <p:nvPr/>
        </p:nvCxnSpPr>
        <p:spPr>
          <a:xfrm rot="16200000" flipH="1">
            <a:off x="-649221" y="2252701"/>
            <a:ext cx="2031000" cy="1194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85732" y="103910"/>
            <a:ext cx="259768" cy="24938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57" name="Elbow Connector 56"/>
          <p:cNvCxnSpPr>
            <a:stCxn id="55" idx="3"/>
            <a:endCxn id="31" idx="1"/>
          </p:cNvCxnSpPr>
          <p:nvPr/>
        </p:nvCxnSpPr>
        <p:spPr>
          <a:xfrm rot="16200000" flipH="1">
            <a:off x="-1537424" y="1977969"/>
            <a:ext cx="3624649" cy="30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2348" y="4039006"/>
            <a:ext cx="259768" cy="24938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60" name="Elbow Connector 59"/>
          <p:cNvCxnSpPr>
            <a:stCxn id="58" idx="4"/>
            <a:endCxn id="32" idx="1"/>
          </p:cNvCxnSpPr>
          <p:nvPr/>
        </p:nvCxnSpPr>
        <p:spPr>
          <a:xfrm rot="16200000" flipH="1">
            <a:off x="181380" y="4299241"/>
            <a:ext cx="265901" cy="244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6"/>
            <a:endCxn id="35" idx="2"/>
          </p:cNvCxnSpPr>
          <p:nvPr/>
        </p:nvCxnSpPr>
        <p:spPr>
          <a:xfrm>
            <a:off x="2504214" y="2814523"/>
            <a:ext cx="257171" cy="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8" idx="3"/>
          </p:cNvCxnSpPr>
          <p:nvPr/>
        </p:nvCxnSpPr>
        <p:spPr>
          <a:xfrm>
            <a:off x="2291190" y="1999543"/>
            <a:ext cx="341609" cy="814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0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" y="1451696"/>
            <a:ext cx="8582025" cy="3705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25" y="0"/>
            <a:ext cx="3152775" cy="3819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25" y="3867150"/>
            <a:ext cx="23431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2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92201" y="6589590"/>
            <a:ext cx="7076210" cy="228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</a:t>
            </a:r>
            <a:r>
              <a:rPr lang="en-US" sz="1200" smtClean="0">
                <a:solidFill>
                  <a:schemeClr val="tx1"/>
                </a:solidFill>
              </a:rPr>
              <a:t>etwork device driver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611838" y="5580981"/>
            <a:ext cx="966355" cy="311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netfilter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367154" y="5622544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3849" y="6080991"/>
            <a:ext cx="562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p_rcv</a:t>
            </a:r>
            <a:endParaRPr 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7606259" y="5127730"/>
            <a:ext cx="977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ip_rcv_finish</a:t>
            </a:r>
            <a:endParaRPr lang="en-US" sz="1200"/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 flipV="1">
            <a:off x="8095013" y="6357990"/>
            <a:ext cx="3" cy="18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4"/>
          </p:cNvCxnSpPr>
          <p:nvPr/>
        </p:nvCxnSpPr>
        <p:spPr>
          <a:xfrm flipV="1">
            <a:off x="8095015" y="5892708"/>
            <a:ext cx="1" cy="1882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0"/>
            <a:endCxn id="8" idx="2"/>
          </p:cNvCxnSpPr>
          <p:nvPr/>
        </p:nvCxnSpPr>
        <p:spPr>
          <a:xfrm flipH="1" flipV="1">
            <a:off x="8095015" y="5404729"/>
            <a:ext cx="1" cy="17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72548" y="4730552"/>
            <a:ext cx="2244933" cy="257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</a:t>
            </a:r>
            <a:r>
              <a:rPr lang="en-US" sz="1200" smtClean="0">
                <a:solidFill>
                  <a:schemeClr val="tx1"/>
                </a:solidFill>
              </a:rPr>
              <a:t>oute System: </a:t>
            </a:r>
            <a:r>
              <a:rPr lang="en-US" sz="1000" i="1" smtClean="0">
                <a:solidFill>
                  <a:schemeClr val="tx1"/>
                </a:solidFill>
              </a:rPr>
              <a:t>ip_route_input_noref</a:t>
            </a:r>
            <a:endParaRPr lang="en-US" sz="1000" i="1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8" idx="0"/>
            <a:endCxn id="19" idx="2"/>
          </p:cNvCxnSpPr>
          <p:nvPr/>
        </p:nvCxnSpPr>
        <p:spPr>
          <a:xfrm flipV="1">
            <a:off x="8095015" y="4988272"/>
            <a:ext cx="0" cy="13945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05388" y="4215652"/>
            <a:ext cx="779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</a:t>
            </a:r>
            <a:r>
              <a:rPr lang="en-US" sz="1200" smtClean="0"/>
              <a:t>st_input</a:t>
            </a:r>
            <a:endParaRPr lang="en-US" sz="1200"/>
          </a:p>
        </p:txBody>
      </p:sp>
      <p:cxnSp>
        <p:nvCxnSpPr>
          <p:cNvPr id="24" name="Straight Arrow Connector 23"/>
          <p:cNvCxnSpPr>
            <a:stCxn id="19" idx="0"/>
            <a:endCxn id="22" idx="2"/>
          </p:cNvCxnSpPr>
          <p:nvPr/>
        </p:nvCxnSpPr>
        <p:spPr>
          <a:xfrm flipH="1" flipV="1">
            <a:off x="8095014" y="4492651"/>
            <a:ext cx="1" cy="23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14630" y="3696517"/>
            <a:ext cx="116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</a:t>
            </a:r>
            <a:r>
              <a:rPr lang="en-US" sz="1200" smtClean="0"/>
              <a:t>kb-&gt;dst-&gt;input</a:t>
            </a:r>
            <a:endParaRPr lang="en-US" sz="1200"/>
          </a:p>
        </p:txBody>
      </p:sp>
      <p:cxnSp>
        <p:nvCxnSpPr>
          <p:cNvPr id="27" name="Straight Arrow Connector 26"/>
          <p:cNvCxnSpPr>
            <a:stCxn id="22" idx="0"/>
            <a:endCxn id="25" idx="2"/>
          </p:cNvCxnSpPr>
          <p:nvPr/>
        </p:nvCxnSpPr>
        <p:spPr>
          <a:xfrm flipV="1">
            <a:off x="8095014" y="3973516"/>
            <a:ext cx="0" cy="24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83771" y="3959909"/>
            <a:ext cx="691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p_error</a:t>
            </a:r>
            <a:endParaRPr 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8578193" y="4406379"/>
            <a:ext cx="1090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dst_discard_in</a:t>
            </a:r>
            <a:endParaRPr lang="en-US" sz="1200"/>
          </a:p>
        </p:txBody>
      </p:sp>
      <p:cxnSp>
        <p:nvCxnSpPr>
          <p:cNvPr id="31" name="Elbow Connector 30"/>
          <p:cNvCxnSpPr>
            <a:endCxn id="28" idx="1"/>
          </p:cNvCxnSpPr>
          <p:nvPr/>
        </p:nvCxnSpPr>
        <p:spPr>
          <a:xfrm flipV="1">
            <a:off x="8376182" y="4098409"/>
            <a:ext cx="207589" cy="197496"/>
          </a:xfrm>
          <a:prstGeom prst="bentConnector3">
            <a:avLst>
              <a:gd name="adj1" fmla="val -10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29" idx="1"/>
          </p:cNvCxnSpPr>
          <p:nvPr/>
        </p:nvCxnSpPr>
        <p:spPr>
          <a:xfrm>
            <a:off x="8192421" y="4406379"/>
            <a:ext cx="385772" cy="138500"/>
          </a:xfrm>
          <a:prstGeom prst="bentConnector3">
            <a:avLst>
              <a:gd name="adj1" fmla="val 1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507468" y="3304392"/>
            <a:ext cx="1172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p_local_deliver</a:t>
            </a:r>
            <a:endParaRPr lang="en-US" sz="1200"/>
          </a:p>
        </p:txBody>
      </p:sp>
      <p:sp>
        <p:nvSpPr>
          <p:cNvPr id="50" name="TextBox 49"/>
          <p:cNvSpPr txBox="1"/>
          <p:nvPr/>
        </p:nvSpPr>
        <p:spPr>
          <a:xfrm>
            <a:off x="6432102" y="3306653"/>
            <a:ext cx="869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p_forward</a:t>
            </a:r>
            <a:endParaRPr lang="en-US" sz="1200"/>
          </a:p>
        </p:txBody>
      </p:sp>
      <p:sp>
        <p:nvSpPr>
          <p:cNvPr id="51" name="Left Brace 50"/>
          <p:cNvSpPr/>
          <p:nvPr/>
        </p:nvSpPr>
        <p:spPr>
          <a:xfrm rot="16200000">
            <a:off x="7985228" y="2568920"/>
            <a:ext cx="166617" cy="2088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647341" y="2823194"/>
            <a:ext cx="966355" cy="311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netfilter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8402657" y="2864757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4" name="Straight Arrow Connector 53"/>
          <p:cNvCxnSpPr>
            <a:endCxn id="52" idx="4"/>
          </p:cNvCxnSpPr>
          <p:nvPr/>
        </p:nvCxnSpPr>
        <p:spPr>
          <a:xfrm flipV="1">
            <a:off x="9130518" y="3134921"/>
            <a:ext cx="1" cy="1882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768411" y="3093357"/>
            <a:ext cx="77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ip_defrag</a:t>
            </a:r>
            <a:endParaRPr lang="en-US" sz="1200"/>
          </a:p>
        </p:txBody>
      </p:sp>
      <p:cxnSp>
        <p:nvCxnSpPr>
          <p:cNvPr id="57" name="Elbow Connector 56"/>
          <p:cNvCxnSpPr>
            <a:endCxn id="55" idx="1"/>
          </p:cNvCxnSpPr>
          <p:nvPr/>
        </p:nvCxnSpPr>
        <p:spPr>
          <a:xfrm flipV="1">
            <a:off x="9455727" y="3231857"/>
            <a:ext cx="312684" cy="138499"/>
          </a:xfrm>
          <a:prstGeom prst="bentConnector3">
            <a:avLst>
              <a:gd name="adj1" fmla="val 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338250" y="2039769"/>
            <a:ext cx="1584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ip_local_deliver_finish</a:t>
            </a:r>
            <a:endParaRPr lang="en-US" sz="1200"/>
          </a:p>
        </p:txBody>
      </p:sp>
      <p:cxnSp>
        <p:nvCxnSpPr>
          <p:cNvPr id="61" name="Straight Arrow Connector 60"/>
          <p:cNvCxnSpPr>
            <a:stCxn id="52" idx="0"/>
            <a:endCxn id="59" idx="2"/>
          </p:cNvCxnSpPr>
          <p:nvPr/>
        </p:nvCxnSpPr>
        <p:spPr>
          <a:xfrm flipH="1" flipV="1">
            <a:off x="9130518" y="2316768"/>
            <a:ext cx="1" cy="50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395742" y="2823032"/>
            <a:ext cx="966355" cy="311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netfilter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151058" y="2864595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4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endCxn id="64" idx="4"/>
          </p:cNvCxnSpPr>
          <p:nvPr/>
        </p:nvCxnSpPr>
        <p:spPr>
          <a:xfrm flipV="1">
            <a:off x="6878919" y="3134759"/>
            <a:ext cx="1" cy="1882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236659" y="2039607"/>
            <a:ext cx="1284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ip_forward_finish</a:t>
            </a:r>
            <a:endParaRPr lang="en-US" sz="1200"/>
          </a:p>
        </p:txBody>
      </p:sp>
      <p:cxnSp>
        <p:nvCxnSpPr>
          <p:cNvPr id="69" name="Straight Arrow Connector 68"/>
          <p:cNvCxnSpPr>
            <a:stCxn id="64" idx="0"/>
            <a:endCxn id="68" idx="2"/>
          </p:cNvCxnSpPr>
          <p:nvPr/>
        </p:nvCxnSpPr>
        <p:spPr>
          <a:xfrm flipH="1" flipV="1">
            <a:off x="6878919" y="2316606"/>
            <a:ext cx="1" cy="50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49406" y="2384951"/>
            <a:ext cx="1258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</a:t>
            </a:r>
            <a:r>
              <a:rPr lang="en-US" sz="1200" smtClean="0"/>
              <a:t>kb-&gt;dst-&gt;output</a:t>
            </a:r>
            <a:endParaRPr lang="en-US" sz="1200"/>
          </a:p>
        </p:txBody>
      </p:sp>
      <p:sp>
        <p:nvSpPr>
          <p:cNvPr id="37" name="Oval 36"/>
          <p:cNvSpPr/>
          <p:nvPr/>
        </p:nvSpPr>
        <p:spPr>
          <a:xfrm>
            <a:off x="3784264" y="3075993"/>
            <a:ext cx="966355" cy="311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netfilter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555664" y="3117556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58509" y="3565187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p_finish_output</a:t>
            </a:r>
            <a:endParaRPr 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3620839" y="4261331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ip_finish_output2</a:t>
            </a:r>
            <a:endParaRPr lang="en-US" sz="1200"/>
          </a:p>
        </p:txBody>
      </p:sp>
      <p:sp>
        <p:nvSpPr>
          <p:cNvPr id="41" name="Rectangle 40"/>
          <p:cNvSpPr/>
          <p:nvPr/>
        </p:nvSpPr>
        <p:spPr>
          <a:xfrm>
            <a:off x="3515196" y="4697334"/>
            <a:ext cx="1518752" cy="257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Neighbour System</a:t>
            </a:r>
            <a:endParaRPr lang="en-US" sz="1000" i="1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56839" y="5163401"/>
            <a:ext cx="1235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</a:t>
            </a:r>
            <a:r>
              <a:rPr lang="en-US" sz="1200" smtClean="0"/>
              <a:t>ev_queue_xmit</a:t>
            </a:r>
            <a:endParaRPr lang="en-US" sz="1200"/>
          </a:p>
        </p:txBody>
      </p:sp>
      <p:sp>
        <p:nvSpPr>
          <p:cNvPr id="43" name="Rectangle 42"/>
          <p:cNvSpPr/>
          <p:nvPr/>
        </p:nvSpPr>
        <p:spPr>
          <a:xfrm>
            <a:off x="3466855" y="5639842"/>
            <a:ext cx="1615435" cy="2577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Traffic Control System</a:t>
            </a:r>
            <a:endParaRPr lang="en-US" sz="1000" i="1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34463" y="6080991"/>
            <a:ext cx="1280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(hard_start_xmit)</a:t>
            </a:r>
            <a:endParaRPr lang="en-US" sz="120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74572" y="5439309"/>
            <a:ext cx="1" cy="21532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3" idx="2"/>
          </p:cNvCxnSpPr>
          <p:nvPr/>
        </p:nvCxnSpPr>
        <p:spPr>
          <a:xfrm>
            <a:off x="4274573" y="5897562"/>
            <a:ext cx="2" cy="18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4" idx="2"/>
          </p:cNvCxnSpPr>
          <p:nvPr/>
        </p:nvCxnSpPr>
        <p:spPr>
          <a:xfrm>
            <a:off x="4274574" y="6357990"/>
            <a:ext cx="0" cy="18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1" idx="2"/>
            <a:endCxn id="42" idx="0"/>
          </p:cNvCxnSpPr>
          <p:nvPr/>
        </p:nvCxnSpPr>
        <p:spPr>
          <a:xfrm>
            <a:off x="4274572" y="4955054"/>
            <a:ext cx="0" cy="20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0" idx="2"/>
            <a:endCxn id="41" idx="0"/>
          </p:cNvCxnSpPr>
          <p:nvPr/>
        </p:nvCxnSpPr>
        <p:spPr>
          <a:xfrm>
            <a:off x="4268613" y="4538330"/>
            <a:ext cx="5959" cy="1590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7" idx="4"/>
          </p:cNvCxnSpPr>
          <p:nvPr/>
        </p:nvCxnSpPr>
        <p:spPr>
          <a:xfrm flipH="1">
            <a:off x="4267441" y="3387720"/>
            <a:ext cx="1" cy="21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397454" y="2856461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ip_mc_output</a:t>
            </a:r>
            <a:endParaRPr lang="en-US" sz="1200"/>
          </a:p>
        </p:txBody>
      </p:sp>
      <p:sp>
        <p:nvSpPr>
          <p:cNvPr id="70" name="TextBox 69"/>
          <p:cNvSpPr txBox="1"/>
          <p:nvPr/>
        </p:nvSpPr>
        <p:spPr>
          <a:xfrm>
            <a:off x="4973800" y="2856461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p_output</a:t>
            </a:r>
            <a:endParaRPr lang="en-US" sz="1200"/>
          </a:p>
        </p:txBody>
      </p:sp>
      <p:sp>
        <p:nvSpPr>
          <p:cNvPr id="72" name="TextBox 71"/>
          <p:cNvSpPr txBox="1"/>
          <p:nvPr/>
        </p:nvSpPr>
        <p:spPr>
          <a:xfrm>
            <a:off x="3793835" y="3895825"/>
            <a:ext cx="949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ip_fragment</a:t>
            </a:r>
            <a:endParaRPr lang="en-US" sz="120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268612" y="4160356"/>
            <a:ext cx="0" cy="15586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268612" y="3805425"/>
            <a:ext cx="0" cy="1558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Left Brace 81"/>
          <p:cNvSpPr/>
          <p:nvPr/>
        </p:nvSpPr>
        <p:spPr>
          <a:xfrm rot="5400000">
            <a:off x="4069272" y="1547575"/>
            <a:ext cx="203749" cy="24293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740164" y="2058168"/>
            <a:ext cx="87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</a:t>
            </a:r>
            <a:r>
              <a:rPr lang="en-US" sz="1200" smtClean="0"/>
              <a:t>st_output</a:t>
            </a:r>
            <a:endParaRPr lang="en-US" sz="120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4172824" y="2273043"/>
            <a:ext cx="2" cy="19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586570" y="2182092"/>
            <a:ext cx="1650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320363" y="2203851"/>
            <a:ext cx="118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dst_discard_out</a:t>
            </a:r>
            <a:endParaRPr lang="en-US" sz="1200"/>
          </a:p>
        </p:txBody>
      </p:sp>
      <p:sp>
        <p:nvSpPr>
          <p:cNvPr id="111" name="TextBox 110"/>
          <p:cNvSpPr txBox="1"/>
          <p:nvPr/>
        </p:nvSpPr>
        <p:spPr>
          <a:xfrm>
            <a:off x="2714297" y="1845281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p_rt_bug</a:t>
            </a:r>
            <a:endParaRPr lang="en-US" sz="1200"/>
          </a:p>
        </p:txBody>
      </p:sp>
      <p:cxnSp>
        <p:nvCxnSpPr>
          <p:cNvPr id="113" name="Elbow Connector 112"/>
          <p:cNvCxnSpPr>
            <a:endCxn id="111" idx="3"/>
          </p:cNvCxnSpPr>
          <p:nvPr/>
        </p:nvCxnSpPr>
        <p:spPr>
          <a:xfrm rot="10800000">
            <a:off x="3504899" y="1983782"/>
            <a:ext cx="328143" cy="138499"/>
          </a:xfrm>
          <a:prstGeom prst="bentConnector3">
            <a:avLst>
              <a:gd name="adj1" fmla="val -3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endCxn id="110" idx="3"/>
          </p:cNvCxnSpPr>
          <p:nvPr/>
        </p:nvCxnSpPr>
        <p:spPr>
          <a:xfrm rot="10800000" flipV="1">
            <a:off x="3508189" y="2291327"/>
            <a:ext cx="332318" cy="51023"/>
          </a:xfrm>
          <a:prstGeom prst="bentConnector3">
            <a:avLst>
              <a:gd name="adj1" fmla="val -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70" idx="2"/>
            <a:endCxn id="37" idx="6"/>
          </p:cNvCxnSpPr>
          <p:nvPr/>
        </p:nvCxnSpPr>
        <p:spPr>
          <a:xfrm rot="5400000">
            <a:off x="5013468" y="2870612"/>
            <a:ext cx="98397" cy="624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67" idx="2"/>
            <a:endCxn id="38" idx="2"/>
          </p:cNvCxnSpPr>
          <p:nvPr/>
        </p:nvCxnSpPr>
        <p:spPr>
          <a:xfrm rot="16200000" flipH="1">
            <a:off x="3194341" y="2870533"/>
            <a:ext cx="98396" cy="624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301443" y="2367365"/>
            <a:ext cx="1198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ip_call_ra_chain</a:t>
            </a:r>
            <a:endParaRPr lang="en-US" sz="1200"/>
          </a:p>
        </p:txBody>
      </p:sp>
      <p:cxnSp>
        <p:nvCxnSpPr>
          <p:cNvPr id="146" name="Elbow Connector 145"/>
          <p:cNvCxnSpPr>
            <a:stCxn id="50" idx="3"/>
            <a:endCxn id="144" idx="2"/>
          </p:cNvCxnSpPr>
          <p:nvPr/>
        </p:nvCxnSpPr>
        <p:spPr>
          <a:xfrm flipV="1">
            <a:off x="7301443" y="2644364"/>
            <a:ext cx="599075" cy="80078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6433940" y="165948"/>
            <a:ext cx="3376513" cy="10702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Transport layer/L4 protocols(TCP/UDP/RAWIP/…) 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890035" y="820714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</a:t>
            </a:r>
            <a:r>
              <a:rPr lang="en-US" sz="1200" smtClean="0"/>
              <a:t>aw_rcv</a:t>
            </a:r>
            <a:endParaRPr lang="en-US" sz="1200"/>
          </a:p>
        </p:txBody>
      </p:sp>
      <p:cxnSp>
        <p:nvCxnSpPr>
          <p:cNvPr id="151" name="Elbow Connector 150"/>
          <p:cNvCxnSpPr>
            <a:stCxn id="144" idx="0"/>
            <a:endCxn id="149" idx="3"/>
          </p:cNvCxnSpPr>
          <p:nvPr/>
        </p:nvCxnSpPr>
        <p:spPr>
          <a:xfrm rot="16200000" flipV="1">
            <a:off x="7031199" y="1498045"/>
            <a:ext cx="1408151" cy="33048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890035" y="1394163"/>
            <a:ext cx="77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ip_defrag</a:t>
            </a:r>
            <a:endParaRPr lang="en-US" sz="1200"/>
          </a:p>
        </p:txBody>
      </p:sp>
      <p:cxnSp>
        <p:nvCxnSpPr>
          <p:cNvPr id="154" name="Straight Arrow Connector 153"/>
          <p:cNvCxnSpPr>
            <a:endCxn id="152" idx="3"/>
          </p:cNvCxnSpPr>
          <p:nvPr/>
        </p:nvCxnSpPr>
        <p:spPr>
          <a:xfrm flipH="1">
            <a:off x="7664927" y="1532662"/>
            <a:ext cx="23559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229572" y="869558"/>
            <a:ext cx="104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raw_v4_input</a:t>
            </a:r>
            <a:endParaRPr lang="en-US" sz="1200"/>
          </a:p>
        </p:txBody>
      </p:sp>
      <p:sp>
        <p:nvSpPr>
          <p:cNvPr id="156" name="TextBox 155"/>
          <p:cNvSpPr txBox="1"/>
          <p:nvPr/>
        </p:nvSpPr>
        <p:spPr>
          <a:xfrm>
            <a:off x="8095013" y="599362"/>
            <a:ext cx="1155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Receive routine</a:t>
            </a:r>
            <a:endParaRPr lang="en-US" sz="1200"/>
          </a:p>
        </p:txBody>
      </p:sp>
      <p:cxnSp>
        <p:nvCxnSpPr>
          <p:cNvPr id="158" name="Elbow Connector 157"/>
          <p:cNvCxnSpPr>
            <a:endCxn id="156" idx="3"/>
          </p:cNvCxnSpPr>
          <p:nvPr/>
        </p:nvCxnSpPr>
        <p:spPr>
          <a:xfrm rot="16200000" flipV="1">
            <a:off x="8661076" y="1327628"/>
            <a:ext cx="1384418" cy="204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5" idx="3"/>
          </p:cNvCxnSpPr>
          <p:nvPr/>
        </p:nvCxnSpPr>
        <p:spPr>
          <a:xfrm flipH="1">
            <a:off x="9275692" y="1008057"/>
            <a:ext cx="1800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3740164" y="1201408"/>
            <a:ext cx="966355" cy="311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netfilter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3511564" y="1242971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5069678" y="1201408"/>
            <a:ext cx="966355" cy="311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netfilter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4841078" y="1242971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2415444" y="1201408"/>
            <a:ext cx="966355" cy="311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netfilter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2186844" y="1242971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830039" y="463723"/>
            <a:ext cx="1771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p_push_pending_frames</a:t>
            </a:r>
            <a:endParaRPr lang="en-US" sz="1200"/>
          </a:p>
        </p:txBody>
      </p:sp>
      <p:sp>
        <p:nvSpPr>
          <p:cNvPr id="169" name="TextBox 168"/>
          <p:cNvSpPr txBox="1"/>
          <p:nvPr/>
        </p:nvSpPr>
        <p:spPr>
          <a:xfrm>
            <a:off x="3544217" y="463723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ip_queue_xmit</a:t>
            </a:r>
            <a:endParaRPr lang="en-US" sz="1200"/>
          </a:p>
        </p:txBody>
      </p:sp>
      <p:sp>
        <p:nvSpPr>
          <p:cNvPr id="170" name="TextBox 169"/>
          <p:cNvSpPr txBox="1"/>
          <p:nvPr/>
        </p:nvSpPr>
        <p:spPr>
          <a:xfrm>
            <a:off x="4813036" y="463723"/>
            <a:ext cx="1264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raw_send_hdrinc</a:t>
            </a:r>
            <a:endParaRPr lang="en-US" sz="1200"/>
          </a:p>
        </p:txBody>
      </p:sp>
      <p:sp>
        <p:nvSpPr>
          <p:cNvPr id="171" name="Rounded Rectangle 170"/>
          <p:cNvSpPr/>
          <p:nvPr/>
        </p:nvSpPr>
        <p:spPr>
          <a:xfrm>
            <a:off x="1963882" y="165948"/>
            <a:ext cx="3969327" cy="227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Layer 4 Protocol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73" name="Elbow Connector 172"/>
          <p:cNvCxnSpPr>
            <a:stCxn id="166" idx="4"/>
            <a:endCxn id="91" idx="0"/>
          </p:cNvCxnSpPr>
          <p:nvPr/>
        </p:nvCxnSpPr>
        <p:spPr>
          <a:xfrm rot="16200000" flipH="1">
            <a:off x="3266136" y="1145621"/>
            <a:ext cx="545033" cy="1280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164" idx="4"/>
            <a:endCxn id="91" idx="0"/>
          </p:cNvCxnSpPr>
          <p:nvPr/>
        </p:nvCxnSpPr>
        <p:spPr>
          <a:xfrm rot="5400000">
            <a:off x="4593253" y="1098564"/>
            <a:ext cx="545033" cy="1374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4172824" y="1532662"/>
            <a:ext cx="0" cy="31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6" idx="0"/>
          </p:cNvCxnSpPr>
          <p:nvPr/>
        </p:nvCxnSpPr>
        <p:spPr>
          <a:xfrm flipV="1">
            <a:off x="2898622" y="1008057"/>
            <a:ext cx="0" cy="19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4172824" y="994722"/>
            <a:ext cx="0" cy="19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5552857" y="994722"/>
            <a:ext cx="0" cy="19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1069885" y="4448709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1266882" y="4424509"/>
            <a:ext cx="1380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NF_IP_LOCAL_OUT</a:t>
            </a:r>
            <a:endParaRPr lang="en-US" sz="1200"/>
          </a:p>
        </p:txBody>
      </p:sp>
      <p:sp>
        <p:nvSpPr>
          <p:cNvPr id="193" name="Oval 192"/>
          <p:cNvSpPr/>
          <p:nvPr/>
        </p:nvSpPr>
        <p:spPr>
          <a:xfrm>
            <a:off x="1069885" y="4746244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266882" y="4722044"/>
            <a:ext cx="1240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NF_IP_LOCAL_IN</a:t>
            </a:r>
            <a:endParaRPr lang="en-US" sz="1200"/>
          </a:p>
        </p:txBody>
      </p:sp>
      <p:sp>
        <p:nvSpPr>
          <p:cNvPr id="195" name="Oval 194"/>
          <p:cNvSpPr/>
          <p:nvPr/>
        </p:nvSpPr>
        <p:spPr>
          <a:xfrm>
            <a:off x="1057131" y="5043779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254128" y="5019579"/>
            <a:ext cx="1537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NF_IP_PRE_ROUTING</a:t>
            </a:r>
            <a:endParaRPr lang="en-US" sz="1200"/>
          </a:p>
        </p:txBody>
      </p:sp>
      <p:sp>
        <p:nvSpPr>
          <p:cNvPr id="197" name="Oval 196"/>
          <p:cNvSpPr/>
          <p:nvPr/>
        </p:nvSpPr>
        <p:spPr>
          <a:xfrm>
            <a:off x="1069109" y="5322655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266106" y="5298455"/>
            <a:ext cx="1513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NF_IP_FORWARDING</a:t>
            </a:r>
            <a:endParaRPr lang="en-US" sz="1200"/>
          </a:p>
        </p:txBody>
      </p:sp>
      <p:sp>
        <p:nvSpPr>
          <p:cNvPr id="199" name="Oval 198"/>
          <p:cNvSpPr/>
          <p:nvPr/>
        </p:nvSpPr>
        <p:spPr>
          <a:xfrm>
            <a:off x="1056355" y="562019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253352" y="5595990"/>
            <a:ext cx="1626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NF_IP_POST_ROUTING</a:t>
            </a:r>
            <a:endParaRPr lang="en-US" sz="1200"/>
          </a:p>
        </p:txBody>
      </p:sp>
      <p:sp>
        <p:nvSpPr>
          <p:cNvPr id="201" name="Rectangle 200"/>
          <p:cNvSpPr/>
          <p:nvPr/>
        </p:nvSpPr>
        <p:spPr>
          <a:xfrm>
            <a:off x="2687187" y="822294"/>
            <a:ext cx="2960209" cy="164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</a:t>
            </a:r>
            <a:r>
              <a:rPr lang="en-US" sz="1200" smtClean="0">
                <a:solidFill>
                  <a:schemeClr val="tx1"/>
                </a:solidFill>
              </a:rPr>
              <a:t>oute System: </a:t>
            </a:r>
            <a:r>
              <a:rPr lang="en-US" sz="1000" i="1" smtClean="0">
                <a:solidFill>
                  <a:schemeClr val="tx1"/>
                </a:solidFill>
              </a:rPr>
              <a:t>ip_route_output_ports</a:t>
            </a:r>
            <a:endParaRPr lang="en-US" sz="1000" i="1">
              <a:solidFill>
                <a:schemeClr val="tx1"/>
              </a:solidFill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 flipV="1">
            <a:off x="2898622" y="737861"/>
            <a:ext cx="0" cy="82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4172824" y="737861"/>
            <a:ext cx="0" cy="82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5552857" y="737861"/>
            <a:ext cx="0" cy="82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2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92201" y="6589590"/>
            <a:ext cx="7076210" cy="228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</a:t>
            </a:r>
            <a:r>
              <a:rPr lang="en-US" sz="1200" smtClean="0">
                <a:solidFill>
                  <a:schemeClr val="tx1"/>
                </a:solidFill>
              </a:rPr>
              <a:t>etwork device driver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611838" y="5580981"/>
            <a:ext cx="966355" cy="311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netfilter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367154" y="5622544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3849" y="6080991"/>
            <a:ext cx="562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p_rcv</a:t>
            </a:r>
            <a:endParaRPr 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7606259" y="5127730"/>
            <a:ext cx="977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ip_rcv_finish</a:t>
            </a:r>
            <a:endParaRPr lang="en-US" sz="1200"/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 flipV="1">
            <a:off x="8095013" y="6357990"/>
            <a:ext cx="3" cy="18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4"/>
          </p:cNvCxnSpPr>
          <p:nvPr/>
        </p:nvCxnSpPr>
        <p:spPr>
          <a:xfrm flipV="1">
            <a:off x="8095015" y="5892708"/>
            <a:ext cx="1" cy="1882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0"/>
            <a:endCxn id="8" idx="2"/>
          </p:cNvCxnSpPr>
          <p:nvPr/>
        </p:nvCxnSpPr>
        <p:spPr>
          <a:xfrm flipH="1" flipV="1">
            <a:off x="8095015" y="5404729"/>
            <a:ext cx="1" cy="17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72548" y="4730552"/>
            <a:ext cx="2244933" cy="257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</a:t>
            </a:r>
            <a:r>
              <a:rPr lang="en-US" sz="1200" smtClean="0">
                <a:solidFill>
                  <a:schemeClr val="tx1"/>
                </a:solidFill>
              </a:rPr>
              <a:t>oute System: </a:t>
            </a:r>
            <a:r>
              <a:rPr lang="en-US" sz="1000" i="1" smtClean="0">
                <a:solidFill>
                  <a:schemeClr val="tx1"/>
                </a:solidFill>
              </a:rPr>
              <a:t>ip_route_input_noref</a:t>
            </a:r>
            <a:endParaRPr lang="en-US" sz="1000" i="1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8" idx="0"/>
            <a:endCxn id="19" idx="2"/>
          </p:cNvCxnSpPr>
          <p:nvPr/>
        </p:nvCxnSpPr>
        <p:spPr>
          <a:xfrm flipV="1">
            <a:off x="8095015" y="4988272"/>
            <a:ext cx="0" cy="13945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05388" y="4215652"/>
            <a:ext cx="779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</a:t>
            </a:r>
            <a:r>
              <a:rPr lang="en-US" sz="1200" smtClean="0"/>
              <a:t>st_input</a:t>
            </a:r>
            <a:endParaRPr lang="en-US" sz="1200"/>
          </a:p>
        </p:txBody>
      </p:sp>
      <p:cxnSp>
        <p:nvCxnSpPr>
          <p:cNvPr id="24" name="Straight Arrow Connector 23"/>
          <p:cNvCxnSpPr>
            <a:stCxn id="19" idx="0"/>
            <a:endCxn id="22" idx="2"/>
          </p:cNvCxnSpPr>
          <p:nvPr/>
        </p:nvCxnSpPr>
        <p:spPr>
          <a:xfrm flipH="1" flipV="1">
            <a:off x="8095014" y="4492651"/>
            <a:ext cx="1" cy="23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14630" y="3696517"/>
            <a:ext cx="116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</a:t>
            </a:r>
            <a:r>
              <a:rPr lang="en-US" sz="1200" smtClean="0"/>
              <a:t>kb-&gt;dst-&gt;input</a:t>
            </a:r>
            <a:endParaRPr lang="en-US" sz="1200"/>
          </a:p>
        </p:txBody>
      </p:sp>
      <p:cxnSp>
        <p:nvCxnSpPr>
          <p:cNvPr id="27" name="Straight Arrow Connector 26"/>
          <p:cNvCxnSpPr>
            <a:stCxn id="22" idx="0"/>
            <a:endCxn id="25" idx="2"/>
          </p:cNvCxnSpPr>
          <p:nvPr/>
        </p:nvCxnSpPr>
        <p:spPr>
          <a:xfrm flipV="1">
            <a:off x="8095014" y="3973516"/>
            <a:ext cx="0" cy="24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83771" y="3959909"/>
            <a:ext cx="691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p_error</a:t>
            </a:r>
            <a:endParaRPr 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8578193" y="4406379"/>
            <a:ext cx="1090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dst_discard_in</a:t>
            </a:r>
            <a:endParaRPr lang="en-US" sz="1200"/>
          </a:p>
        </p:txBody>
      </p:sp>
      <p:cxnSp>
        <p:nvCxnSpPr>
          <p:cNvPr id="31" name="Elbow Connector 30"/>
          <p:cNvCxnSpPr>
            <a:endCxn id="28" idx="1"/>
          </p:cNvCxnSpPr>
          <p:nvPr/>
        </p:nvCxnSpPr>
        <p:spPr>
          <a:xfrm flipV="1">
            <a:off x="8376182" y="4098409"/>
            <a:ext cx="207589" cy="197496"/>
          </a:xfrm>
          <a:prstGeom prst="bentConnector3">
            <a:avLst>
              <a:gd name="adj1" fmla="val -10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29" idx="1"/>
          </p:cNvCxnSpPr>
          <p:nvPr/>
        </p:nvCxnSpPr>
        <p:spPr>
          <a:xfrm>
            <a:off x="8192421" y="4406379"/>
            <a:ext cx="385772" cy="138500"/>
          </a:xfrm>
          <a:prstGeom prst="bentConnector3">
            <a:avLst>
              <a:gd name="adj1" fmla="val 1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507468" y="3304392"/>
            <a:ext cx="1172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p_local_deliver</a:t>
            </a:r>
            <a:endParaRPr lang="en-US" sz="1200"/>
          </a:p>
        </p:txBody>
      </p:sp>
      <p:sp>
        <p:nvSpPr>
          <p:cNvPr id="50" name="TextBox 49"/>
          <p:cNvSpPr txBox="1"/>
          <p:nvPr/>
        </p:nvSpPr>
        <p:spPr>
          <a:xfrm>
            <a:off x="6432102" y="3306653"/>
            <a:ext cx="869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p_forward</a:t>
            </a:r>
            <a:endParaRPr lang="en-US" sz="1200"/>
          </a:p>
        </p:txBody>
      </p:sp>
      <p:sp>
        <p:nvSpPr>
          <p:cNvPr id="51" name="Left Brace 50"/>
          <p:cNvSpPr/>
          <p:nvPr/>
        </p:nvSpPr>
        <p:spPr>
          <a:xfrm rot="16200000">
            <a:off x="7985228" y="2568920"/>
            <a:ext cx="166617" cy="2088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647341" y="2823194"/>
            <a:ext cx="966355" cy="311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netfilter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8402657" y="2864757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4" name="Straight Arrow Connector 53"/>
          <p:cNvCxnSpPr>
            <a:endCxn id="52" idx="4"/>
          </p:cNvCxnSpPr>
          <p:nvPr/>
        </p:nvCxnSpPr>
        <p:spPr>
          <a:xfrm flipV="1">
            <a:off x="9130518" y="3134921"/>
            <a:ext cx="1" cy="1882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768411" y="3093357"/>
            <a:ext cx="77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ip_defrag</a:t>
            </a:r>
            <a:endParaRPr lang="en-US" sz="1200"/>
          </a:p>
        </p:txBody>
      </p:sp>
      <p:cxnSp>
        <p:nvCxnSpPr>
          <p:cNvPr id="57" name="Elbow Connector 56"/>
          <p:cNvCxnSpPr>
            <a:endCxn id="55" idx="1"/>
          </p:cNvCxnSpPr>
          <p:nvPr/>
        </p:nvCxnSpPr>
        <p:spPr>
          <a:xfrm flipV="1">
            <a:off x="9455727" y="3231857"/>
            <a:ext cx="312684" cy="138499"/>
          </a:xfrm>
          <a:prstGeom prst="bentConnector3">
            <a:avLst>
              <a:gd name="adj1" fmla="val 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338250" y="2039769"/>
            <a:ext cx="1584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ip_local_deliver_finish</a:t>
            </a:r>
            <a:endParaRPr lang="en-US" sz="1200"/>
          </a:p>
        </p:txBody>
      </p:sp>
      <p:cxnSp>
        <p:nvCxnSpPr>
          <p:cNvPr id="61" name="Straight Arrow Connector 60"/>
          <p:cNvCxnSpPr>
            <a:stCxn id="52" idx="0"/>
            <a:endCxn id="59" idx="2"/>
          </p:cNvCxnSpPr>
          <p:nvPr/>
        </p:nvCxnSpPr>
        <p:spPr>
          <a:xfrm flipH="1" flipV="1">
            <a:off x="9130518" y="2316768"/>
            <a:ext cx="1" cy="50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395742" y="2823032"/>
            <a:ext cx="966355" cy="311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netfilter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151058" y="2864595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4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endCxn id="64" idx="4"/>
          </p:cNvCxnSpPr>
          <p:nvPr/>
        </p:nvCxnSpPr>
        <p:spPr>
          <a:xfrm flipV="1">
            <a:off x="6878919" y="3134759"/>
            <a:ext cx="1" cy="1882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236659" y="2039607"/>
            <a:ext cx="1284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ip_forward_finish</a:t>
            </a:r>
            <a:endParaRPr lang="en-US" sz="1200"/>
          </a:p>
        </p:txBody>
      </p:sp>
      <p:cxnSp>
        <p:nvCxnSpPr>
          <p:cNvPr id="69" name="Straight Arrow Connector 68"/>
          <p:cNvCxnSpPr>
            <a:stCxn id="64" idx="0"/>
            <a:endCxn id="68" idx="2"/>
          </p:cNvCxnSpPr>
          <p:nvPr/>
        </p:nvCxnSpPr>
        <p:spPr>
          <a:xfrm flipH="1" flipV="1">
            <a:off x="6878919" y="2316606"/>
            <a:ext cx="1" cy="50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49406" y="2384951"/>
            <a:ext cx="1258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</a:t>
            </a:r>
            <a:r>
              <a:rPr lang="en-US" sz="1200" smtClean="0"/>
              <a:t>kb-&gt;dst-&gt;output</a:t>
            </a:r>
            <a:endParaRPr lang="en-US" sz="1200"/>
          </a:p>
        </p:txBody>
      </p:sp>
      <p:sp>
        <p:nvSpPr>
          <p:cNvPr id="37" name="Oval 36"/>
          <p:cNvSpPr/>
          <p:nvPr/>
        </p:nvSpPr>
        <p:spPr>
          <a:xfrm>
            <a:off x="3784264" y="3075993"/>
            <a:ext cx="966355" cy="311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netfilter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555664" y="3117556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58509" y="3565187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p_finish_output</a:t>
            </a:r>
            <a:endParaRPr 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3620839" y="4261331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ip_finish_output2</a:t>
            </a:r>
            <a:endParaRPr lang="en-US" sz="1200"/>
          </a:p>
        </p:txBody>
      </p:sp>
      <p:sp>
        <p:nvSpPr>
          <p:cNvPr id="41" name="Rectangle 40"/>
          <p:cNvSpPr/>
          <p:nvPr/>
        </p:nvSpPr>
        <p:spPr>
          <a:xfrm>
            <a:off x="3515196" y="4697334"/>
            <a:ext cx="1518752" cy="257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Neighbour System</a:t>
            </a:r>
            <a:endParaRPr lang="en-US" sz="1000" i="1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56839" y="5163401"/>
            <a:ext cx="1235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</a:t>
            </a:r>
            <a:r>
              <a:rPr lang="en-US" sz="1200" smtClean="0"/>
              <a:t>ev_queue_xmit</a:t>
            </a:r>
            <a:endParaRPr lang="en-US" sz="1200"/>
          </a:p>
        </p:txBody>
      </p:sp>
      <p:sp>
        <p:nvSpPr>
          <p:cNvPr id="43" name="Rectangle 42"/>
          <p:cNvSpPr/>
          <p:nvPr/>
        </p:nvSpPr>
        <p:spPr>
          <a:xfrm>
            <a:off x="3466855" y="5639842"/>
            <a:ext cx="1615435" cy="2577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Traffic Control System</a:t>
            </a:r>
            <a:endParaRPr lang="en-US" sz="1000" i="1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34463" y="6080991"/>
            <a:ext cx="1280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(hard_start_xmit)</a:t>
            </a:r>
            <a:endParaRPr lang="en-US" sz="120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74572" y="5439309"/>
            <a:ext cx="1" cy="21532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3" idx="2"/>
          </p:cNvCxnSpPr>
          <p:nvPr/>
        </p:nvCxnSpPr>
        <p:spPr>
          <a:xfrm>
            <a:off x="4274573" y="5897562"/>
            <a:ext cx="2" cy="18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4" idx="2"/>
          </p:cNvCxnSpPr>
          <p:nvPr/>
        </p:nvCxnSpPr>
        <p:spPr>
          <a:xfrm>
            <a:off x="4274574" y="6357990"/>
            <a:ext cx="0" cy="18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1" idx="2"/>
            <a:endCxn id="42" idx="0"/>
          </p:cNvCxnSpPr>
          <p:nvPr/>
        </p:nvCxnSpPr>
        <p:spPr>
          <a:xfrm>
            <a:off x="4274572" y="4955054"/>
            <a:ext cx="0" cy="20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0" idx="2"/>
            <a:endCxn id="41" idx="0"/>
          </p:cNvCxnSpPr>
          <p:nvPr/>
        </p:nvCxnSpPr>
        <p:spPr>
          <a:xfrm>
            <a:off x="4268613" y="4538330"/>
            <a:ext cx="5959" cy="1590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7" idx="4"/>
          </p:cNvCxnSpPr>
          <p:nvPr/>
        </p:nvCxnSpPr>
        <p:spPr>
          <a:xfrm flipH="1">
            <a:off x="4267441" y="3387720"/>
            <a:ext cx="1" cy="21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397454" y="2856461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ip_mc_output</a:t>
            </a:r>
            <a:endParaRPr lang="en-US" sz="1200"/>
          </a:p>
        </p:txBody>
      </p:sp>
      <p:sp>
        <p:nvSpPr>
          <p:cNvPr id="70" name="TextBox 69"/>
          <p:cNvSpPr txBox="1"/>
          <p:nvPr/>
        </p:nvSpPr>
        <p:spPr>
          <a:xfrm>
            <a:off x="4973800" y="2856461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p_output</a:t>
            </a:r>
            <a:endParaRPr lang="en-US" sz="1200"/>
          </a:p>
        </p:txBody>
      </p:sp>
      <p:sp>
        <p:nvSpPr>
          <p:cNvPr id="72" name="TextBox 71"/>
          <p:cNvSpPr txBox="1"/>
          <p:nvPr/>
        </p:nvSpPr>
        <p:spPr>
          <a:xfrm>
            <a:off x="3793835" y="3895825"/>
            <a:ext cx="949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ip_fragment</a:t>
            </a:r>
            <a:endParaRPr lang="en-US" sz="120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268612" y="4160356"/>
            <a:ext cx="0" cy="15586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268612" y="3805425"/>
            <a:ext cx="0" cy="1558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Left Brace 81"/>
          <p:cNvSpPr/>
          <p:nvPr/>
        </p:nvSpPr>
        <p:spPr>
          <a:xfrm rot="5400000">
            <a:off x="4069272" y="1547575"/>
            <a:ext cx="203749" cy="24293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740164" y="2058168"/>
            <a:ext cx="87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</a:t>
            </a:r>
            <a:r>
              <a:rPr lang="en-US" sz="1200" smtClean="0"/>
              <a:t>st_output</a:t>
            </a:r>
            <a:endParaRPr lang="en-US" sz="120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4172824" y="2273043"/>
            <a:ext cx="2" cy="19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586570" y="2182092"/>
            <a:ext cx="1650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320363" y="2203851"/>
            <a:ext cx="118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dst_discard_out</a:t>
            </a:r>
            <a:endParaRPr lang="en-US" sz="1200"/>
          </a:p>
        </p:txBody>
      </p:sp>
      <p:sp>
        <p:nvSpPr>
          <p:cNvPr id="111" name="TextBox 110"/>
          <p:cNvSpPr txBox="1"/>
          <p:nvPr/>
        </p:nvSpPr>
        <p:spPr>
          <a:xfrm>
            <a:off x="2714297" y="1845281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p_rt_bug</a:t>
            </a:r>
            <a:endParaRPr lang="en-US" sz="1200"/>
          </a:p>
        </p:txBody>
      </p:sp>
      <p:cxnSp>
        <p:nvCxnSpPr>
          <p:cNvPr id="113" name="Elbow Connector 112"/>
          <p:cNvCxnSpPr>
            <a:endCxn id="111" idx="3"/>
          </p:cNvCxnSpPr>
          <p:nvPr/>
        </p:nvCxnSpPr>
        <p:spPr>
          <a:xfrm rot="10800000">
            <a:off x="3504899" y="1983782"/>
            <a:ext cx="328143" cy="138499"/>
          </a:xfrm>
          <a:prstGeom prst="bentConnector3">
            <a:avLst>
              <a:gd name="adj1" fmla="val -3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endCxn id="110" idx="3"/>
          </p:cNvCxnSpPr>
          <p:nvPr/>
        </p:nvCxnSpPr>
        <p:spPr>
          <a:xfrm rot="10800000" flipV="1">
            <a:off x="3508189" y="2291327"/>
            <a:ext cx="332318" cy="51023"/>
          </a:xfrm>
          <a:prstGeom prst="bentConnector3">
            <a:avLst>
              <a:gd name="adj1" fmla="val -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70" idx="2"/>
            <a:endCxn id="37" idx="6"/>
          </p:cNvCxnSpPr>
          <p:nvPr/>
        </p:nvCxnSpPr>
        <p:spPr>
          <a:xfrm rot="5400000">
            <a:off x="5013468" y="2870612"/>
            <a:ext cx="98397" cy="624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67" idx="2"/>
            <a:endCxn id="38" idx="2"/>
          </p:cNvCxnSpPr>
          <p:nvPr/>
        </p:nvCxnSpPr>
        <p:spPr>
          <a:xfrm rot="16200000" flipH="1">
            <a:off x="3194341" y="2870533"/>
            <a:ext cx="98396" cy="624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301443" y="2367365"/>
            <a:ext cx="1198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ip_call_ra_chain</a:t>
            </a:r>
            <a:endParaRPr lang="en-US" sz="1200"/>
          </a:p>
        </p:txBody>
      </p:sp>
      <p:cxnSp>
        <p:nvCxnSpPr>
          <p:cNvPr id="146" name="Elbow Connector 145"/>
          <p:cNvCxnSpPr>
            <a:stCxn id="50" idx="3"/>
            <a:endCxn id="144" idx="2"/>
          </p:cNvCxnSpPr>
          <p:nvPr/>
        </p:nvCxnSpPr>
        <p:spPr>
          <a:xfrm flipV="1">
            <a:off x="7301443" y="2644364"/>
            <a:ext cx="599075" cy="80078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6433940" y="165948"/>
            <a:ext cx="3376513" cy="10702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Transport layer/L4 protocols(TCP/UDP/RAWIP/…) 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890035" y="820714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</a:t>
            </a:r>
            <a:r>
              <a:rPr lang="en-US" sz="1200" smtClean="0"/>
              <a:t>aw_rcv</a:t>
            </a:r>
            <a:endParaRPr lang="en-US" sz="1200"/>
          </a:p>
        </p:txBody>
      </p:sp>
      <p:cxnSp>
        <p:nvCxnSpPr>
          <p:cNvPr id="151" name="Elbow Connector 150"/>
          <p:cNvCxnSpPr>
            <a:stCxn id="144" idx="0"/>
            <a:endCxn id="149" idx="3"/>
          </p:cNvCxnSpPr>
          <p:nvPr/>
        </p:nvCxnSpPr>
        <p:spPr>
          <a:xfrm rot="16200000" flipV="1">
            <a:off x="7031199" y="1498045"/>
            <a:ext cx="1408151" cy="33048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890035" y="1394163"/>
            <a:ext cx="77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ip_defrag</a:t>
            </a:r>
            <a:endParaRPr lang="en-US" sz="1200"/>
          </a:p>
        </p:txBody>
      </p:sp>
      <p:cxnSp>
        <p:nvCxnSpPr>
          <p:cNvPr id="154" name="Straight Arrow Connector 153"/>
          <p:cNvCxnSpPr>
            <a:endCxn id="152" idx="3"/>
          </p:cNvCxnSpPr>
          <p:nvPr/>
        </p:nvCxnSpPr>
        <p:spPr>
          <a:xfrm flipH="1">
            <a:off x="7664927" y="1532662"/>
            <a:ext cx="23559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229572" y="869558"/>
            <a:ext cx="104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raw_v4_input</a:t>
            </a:r>
            <a:endParaRPr lang="en-US" sz="1200"/>
          </a:p>
        </p:txBody>
      </p:sp>
      <p:sp>
        <p:nvSpPr>
          <p:cNvPr id="156" name="TextBox 155"/>
          <p:cNvSpPr txBox="1"/>
          <p:nvPr/>
        </p:nvSpPr>
        <p:spPr>
          <a:xfrm>
            <a:off x="8095013" y="599362"/>
            <a:ext cx="1155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Receive routine</a:t>
            </a:r>
            <a:endParaRPr lang="en-US" sz="1200"/>
          </a:p>
        </p:txBody>
      </p:sp>
      <p:cxnSp>
        <p:nvCxnSpPr>
          <p:cNvPr id="158" name="Elbow Connector 157"/>
          <p:cNvCxnSpPr>
            <a:endCxn id="156" idx="3"/>
          </p:cNvCxnSpPr>
          <p:nvPr/>
        </p:nvCxnSpPr>
        <p:spPr>
          <a:xfrm rot="16200000" flipV="1">
            <a:off x="8661076" y="1327628"/>
            <a:ext cx="1384418" cy="204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5" idx="3"/>
          </p:cNvCxnSpPr>
          <p:nvPr/>
        </p:nvCxnSpPr>
        <p:spPr>
          <a:xfrm flipH="1">
            <a:off x="9275692" y="1008057"/>
            <a:ext cx="1800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3740164" y="1201408"/>
            <a:ext cx="966355" cy="311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netfilter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3511564" y="1242971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5069678" y="1201408"/>
            <a:ext cx="966355" cy="311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netfilter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4841078" y="1242971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2415444" y="1201408"/>
            <a:ext cx="966355" cy="311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netfilter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2186844" y="1242971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830039" y="463723"/>
            <a:ext cx="1771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p_push_pending_frames</a:t>
            </a:r>
            <a:endParaRPr lang="en-US" sz="1200"/>
          </a:p>
        </p:txBody>
      </p:sp>
      <p:sp>
        <p:nvSpPr>
          <p:cNvPr id="169" name="TextBox 168"/>
          <p:cNvSpPr txBox="1"/>
          <p:nvPr/>
        </p:nvSpPr>
        <p:spPr>
          <a:xfrm>
            <a:off x="3544217" y="463723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ip_queue_xmit</a:t>
            </a:r>
            <a:endParaRPr lang="en-US" sz="1200"/>
          </a:p>
        </p:txBody>
      </p:sp>
      <p:sp>
        <p:nvSpPr>
          <p:cNvPr id="170" name="TextBox 169"/>
          <p:cNvSpPr txBox="1"/>
          <p:nvPr/>
        </p:nvSpPr>
        <p:spPr>
          <a:xfrm>
            <a:off x="4813036" y="463723"/>
            <a:ext cx="1264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raw_send_hdrinc</a:t>
            </a:r>
            <a:endParaRPr lang="en-US" sz="1200"/>
          </a:p>
        </p:txBody>
      </p:sp>
      <p:sp>
        <p:nvSpPr>
          <p:cNvPr id="171" name="Rounded Rectangle 170"/>
          <p:cNvSpPr/>
          <p:nvPr/>
        </p:nvSpPr>
        <p:spPr>
          <a:xfrm>
            <a:off x="1963882" y="165948"/>
            <a:ext cx="3969327" cy="227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Layer 4 Protocol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73" name="Elbow Connector 172"/>
          <p:cNvCxnSpPr>
            <a:stCxn id="166" idx="4"/>
            <a:endCxn id="91" idx="0"/>
          </p:cNvCxnSpPr>
          <p:nvPr/>
        </p:nvCxnSpPr>
        <p:spPr>
          <a:xfrm rot="16200000" flipH="1">
            <a:off x="3266136" y="1145621"/>
            <a:ext cx="545033" cy="1280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164" idx="4"/>
            <a:endCxn id="91" idx="0"/>
          </p:cNvCxnSpPr>
          <p:nvPr/>
        </p:nvCxnSpPr>
        <p:spPr>
          <a:xfrm rot="5400000">
            <a:off x="4593253" y="1098564"/>
            <a:ext cx="545033" cy="1374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4172824" y="1532662"/>
            <a:ext cx="0" cy="31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6" idx="0"/>
          </p:cNvCxnSpPr>
          <p:nvPr/>
        </p:nvCxnSpPr>
        <p:spPr>
          <a:xfrm flipV="1">
            <a:off x="2898622" y="1008057"/>
            <a:ext cx="0" cy="19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4172824" y="994722"/>
            <a:ext cx="0" cy="19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5552857" y="994722"/>
            <a:ext cx="0" cy="19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1069885" y="4448709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1266882" y="4424509"/>
            <a:ext cx="1380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NF_IP_LOCAL_OUT</a:t>
            </a:r>
            <a:endParaRPr lang="en-US" sz="1200"/>
          </a:p>
        </p:txBody>
      </p:sp>
      <p:sp>
        <p:nvSpPr>
          <p:cNvPr id="193" name="Oval 192"/>
          <p:cNvSpPr/>
          <p:nvPr/>
        </p:nvSpPr>
        <p:spPr>
          <a:xfrm>
            <a:off x="1069885" y="4746244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266882" y="4722044"/>
            <a:ext cx="1240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NF_IP_LOCAL_IN</a:t>
            </a:r>
            <a:endParaRPr lang="en-US" sz="1200"/>
          </a:p>
        </p:txBody>
      </p:sp>
      <p:sp>
        <p:nvSpPr>
          <p:cNvPr id="195" name="Oval 194"/>
          <p:cNvSpPr/>
          <p:nvPr/>
        </p:nvSpPr>
        <p:spPr>
          <a:xfrm>
            <a:off x="1057131" y="5043779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254128" y="5019579"/>
            <a:ext cx="1537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NF_IP_PRE_ROUTING</a:t>
            </a:r>
            <a:endParaRPr lang="en-US" sz="1200"/>
          </a:p>
        </p:txBody>
      </p:sp>
      <p:sp>
        <p:nvSpPr>
          <p:cNvPr id="197" name="Oval 196"/>
          <p:cNvSpPr/>
          <p:nvPr/>
        </p:nvSpPr>
        <p:spPr>
          <a:xfrm>
            <a:off x="1069109" y="5322655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266106" y="5298455"/>
            <a:ext cx="1513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NF_IP_FORWARDING</a:t>
            </a:r>
            <a:endParaRPr lang="en-US" sz="1200"/>
          </a:p>
        </p:txBody>
      </p:sp>
      <p:sp>
        <p:nvSpPr>
          <p:cNvPr id="199" name="Oval 198"/>
          <p:cNvSpPr/>
          <p:nvPr/>
        </p:nvSpPr>
        <p:spPr>
          <a:xfrm>
            <a:off x="1056355" y="562019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253352" y="5595990"/>
            <a:ext cx="1626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NF_IP_POST_ROUTING</a:t>
            </a:r>
            <a:endParaRPr lang="en-US" sz="1200"/>
          </a:p>
        </p:txBody>
      </p:sp>
      <p:sp>
        <p:nvSpPr>
          <p:cNvPr id="201" name="Rectangle 200"/>
          <p:cNvSpPr/>
          <p:nvPr/>
        </p:nvSpPr>
        <p:spPr>
          <a:xfrm>
            <a:off x="2687187" y="822294"/>
            <a:ext cx="2960209" cy="164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</a:t>
            </a:r>
            <a:r>
              <a:rPr lang="en-US" sz="1200" smtClean="0">
                <a:solidFill>
                  <a:schemeClr val="tx1"/>
                </a:solidFill>
              </a:rPr>
              <a:t>oute System: </a:t>
            </a:r>
            <a:r>
              <a:rPr lang="en-US" sz="1000" i="1" smtClean="0">
                <a:solidFill>
                  <a:schemeClr val="tx1"/>
                </a:solidFill>
              </a:rPr>
              <a:t>ip_route_output_ports</a:t>
            </a:r>
            <a:endParaRPr lang="en-US" sz="1000" i="1">
              <a:solidFill>
                <a:schemeClr val="tx1"/>
              </a:solidFill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 flipV="1">
            <a:off x="2898622" y="737861"/>
            <a:ext cx="0" cy="82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4172824" y="737861"/>
            <a:ext cx="0" cy="82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5552857" y="737861"/>
            <a:ext cx="0" cy="82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6659607" y="3509790"/>
            <a:ext cx="3068985" cy="3132327"/>
          </a:xfrm>
          <a:custGeom>
            <a:avLst/>
            <a:gdLst>
              <a:gd name="connsiteX0" fmla="*/ 208784 w 3068985"/>
              <a:gd name="connsiteY0" fmla="*/ 2475374 h 3132327"/>
              <a:gd name="connsiteX1" fmla="*/ 634811 w 3068985"/>
              <a:gd name="connsiteY1" fmla="*/ 2797492 h 3132327"/>
              <a:gd name="connsiteX2" fmla="*/ 1019275 w 3068985"/>
              <a:gd name="connsiteY2" fmla="*/ 2974137 h 3132327"/>
              <a:gd name="connsiteX3" fmla="*/ 1445302 w 3068985"/>
              <a:gd name="connsiteY3" fmla="*/ 3130001 h 3132327"/>
              <a:gd name="connsiteX4" fmla="*/ 2006411 w 3068985"/>
              <a:gd name="connsiteY4" fmla="*/ 3046874 h 3132327"/>
              <a:gd name="connsiteX5" fmla="*/ 2401266 w 3068985"/>
              <a:gd name="connsiteY5" fmla="*/ 2776710 h 3132327"/>
              <a:gd name="connsiteX6" fmla="*/ 2661038 w 3068985"/>
              <a:gd name="connsiteY6" fmla="*/ 2506546 h 3132327"/>
              <a:gd name="connsiteX7" fmla="*/ 2983157 w 3068985"/>
              <a:gd name="connsiteY7" fmla="*/ 1841528 h 3132327"/>
              <a:gd name="connsiteX8" fmla="*/ 3045502 w 3068985"/>
              <a:gd name="connsiteY8" fmla="*/ 1311592 h 3132327"/>
              <a:gd name="connsiteX9" fmla="*/ 3055893 w 3068985"/>
              <a:gd name="connsiteY9" fmla="*/ 812828 h 3132327"/>
              <a:gd name="connsiteX10" fmla="*/ 2868857 w 3068985"/>
              <a:gd name="connsiteY10" fmla="*/ 355628 h 3132327"/>
              <a:gd name="connsiteX11" fmla="*/ 2110320 w 3068985"/>
              <a:gd name="connsiteY11" fmla="*/ 75074 h 3132327"/>
              <a:gd name="connsiteX12" fmla="*/ 1331002 w 3068985"/>
              <a:gd name="connsiteY12" fmla="*/ 2337 h 3132327"/>
              <a:gd name="connsiteX13" fmla="*/ 790675 w 3068985"/>
              <a:gd name="connsiteY13" fmla="*/ 137419 h 3132327"/>
              <a:gd name="connsiteX14" fmla="*/ 468557 w 3068985"/>
              <a:gd name="connsiteY14" fmla="*/ 449146 h 3132327"/>
              <a:gd name="connsiteX15" fmla="*/ 156829 w 3068985"/>
              <a:gd name="connsiteY15" fmla="*/ 854392 h 3132327"/>
              <a:gd name="connsiteX16" fmla="*/ 966 w 3068985"/>
              <a:gd name="connsiteY16" fmla="*/ 1436283 h 3132327"/>
              <a:gd name="connsiteX17" fmla="*/ 94484 w 3068985"/>
              <a:gd name="connsiteY17" fmla="*/ 2007783 h 3132327"/>
              <a:gd name="connsiteX18" fmla="*/ 208784 w 3068985"/>
              <a:gd name="connsiteY18" fmla="*/ 2475374 h 313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68985" h="3132327">
                <a:moveTo>
                  <a:pt x="208784" y="2475374"/>
                </a:moveTo>
                <a:cubicBezTo>
                  <a:pt x="298839" y="2606992"/>
                  <a:pt x="499729" y="2714365"/>
                  <a:pt x="634811" y="2797492"/>
                </a:cubicBezTo>
                <a:cubicBezTo>
                  <a:pt x="769893" y="2880619"/>
                  <a:pt x="884193" y="2918719"/>
                  <a:pt x="1019275" y="2974137"/>
                </a:cubicBezTo>
                <a:cubicBezTo>
                  <a:pt x="1154357" y="3029555"/>
                  <a:pt x="1280779" y="3117878"/>
                  <a:pt x="1445302" y="3130001"/>
                </a:cubicBezTo>
                <a:cubicBezTo>
                  <a:pt x="1609825" y="3142124"/>
                  <a:pt x="1847084" y="3105756"/>
                  <a:pt x="2006411" y="3046874"/>
                </a:cubicBezTo>
                <a:cubicBezTo>
                  <a:pt x="2165738" y="2987992"/>
                  <a:pt x="2292162" y="2866765"/>
                  <a:pt x="2401266" y="2776710"/>
                </a:cubicBezTo>
                <a:cubicBezTo>
                  <a:pt x="2510370" y="2686655"/>
                  <a:pt x="2564056" y="2662410"/>
                  <a:pt x="2661038" y="2506546"/>
                </a:cubicBezTo>
                <a:cubicBezTo>
                  <a:pt x="2758020" y="2350682"/>
                  <a:pt x="2919080" y="2040687"/>
                  <a:pt x="2983157" y="1841528"/>
                </a:cubicBezTo>
                <a:cubicBezTo>
                  <a:pt x="3047234" y="1642369"/>
                  <a:pt x="3033379" y="1483042"/>
                  <a:pt x="3045502" y="1311592"/>
                </a:cubicBezTo>
                <a:cubicBezTo>
                  <a:pt x="3057625" y="1140142"/>
                  <a:pt x="3085334" y="972155"/>
                  <a:pt x="3055893" y="812828"/>
                </a:cubicBezTo>
                <a:cubicBezTo>
                  <a:pt x="3026452" y="653501"/>
                  <a:pt x="3026452" y="478587"/>
                  <a:pt x="2868857" y="355628"/>
                </a:cubicBezTo>
                <a:cubicBezTo>
                  <a:pt x="2711262" y="232669"/>
                  <a:pt x="2366629" y="133956"/>
                  <a:pt x="2110320" y="75074"/>
                </a:cubicBezTo>
                <a:cubicBezTo>
                  <a:pt x="1854011" y="16192"/>
                  <a:pt x="1550943" y="-8054"/>
                  <a:pt x="1331002" y="2337"/>
                </a:cubicBezTo>
                <a:cubicBezTo>
                  <a:pt x="1111061" y="12728"/>
                  <a:pt x="934416" y="62951"/>
                  <a:pt x="790675" y="137419"/>
                </a:cubicBezTo>
                <a:cubicBezTo>
                  <a:pt x="646934" y="211887"/>
                  <a:pt x="574198" y="329650"/>
                  <a:pt x="468557" y="449146"/>
                </a:cubicBezTo>
                <a:cubicBezTo>
                  <a:pt x="362916" y="568642"/>
                  <a:pt x="234761" y="689869"/>
                  <a:pt x="156829" y="854392"/>
                </a:cubicBezTo>
                <a:cubicBezTo>
                  <a:pt x="78897" y="1018915"/>
                  <a:pt x="11357" y="1244051"/>
                  <a:pt x="966" y="1436283"/>
                </a:cubicBezTo>
                <a:cubicBezTo>
                  <a:pt x="-9425" y="1628515"/>
                  <a:pt x="66775" y="1832869"/>
                  <a:pt x="94484" y="2007783"/>
                </a:cubicBezTo>
                <a:cubicBezTo>
                  <a:pt x="122193" y="2182697"/>
                  <a:pt x="118729" y="2343756"/>
                  <a:pt x="208784" y="247537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279254" y="1660383"/>
            <a:ext cx="3536190" cy="4941003"/>
          </a:xfrm>
          <a:custGeom>
            <a:avLst/>
            <a:gdLst>
              <a:gd name="connsiteX0" fmla="*/ 1045837 w 3536190"/>
              <a:gd name="connsiteY0" fmla="*/ 4522208 h 4941003"/>
              <a:gd name="connsiteX1" fmla="*/ 1326391 w 3536190"/>
              <a:gd name="connsiteY1" fmla="*/ 4761199 h 4941003"/>
              <a:gd name="connsiteX2" fmla="*/ 1596555 w 3536190"/>
              <a:gd name="connsiteY2" fmla="*/ 4813153 h 4941003"/>
              <a:gd name="connsiteX3" fmla="*/ 1929064 w 3536190"/>
              <a:gd name="connsiteY3" fmla="*/ 4937844 h 4941003"/>
              <a:gd name="connsiteX4" fmla="*/ 2583691 w 3536190"/>
              <a:gd name="connsiteY4" fmla="*/ 4875499 h 4941003"/>
              <a:gd name="connsiteX5" fmla="*/ 2874637 w 3536190"/>
              <a:gd name="connsiteY5" fmla="*/ 4584553 h 4941003"/>
              <a:gd name="connsiteX6" fmla="*/ 3175973 w 3536190"/>
              <a:gd name="connsiteY6" fmla="*/ 4085790 h 4941003"/>
              <a:gd name="connsiteX7" fmla="*/ 3248710 w 3536190"/>
              <a:gd name="connsiteY7" fmla="*/ 3420772 h 4941003"/>
              <a:gd name="connsiteX8" fmla="*/ 3404573 w 3536190"/>
              <a:gd name="connsiteY8" fmla="*/ 2859662 h 4941003"/>
              <a:gd name="connsiteX9" fmla="*/ 3425355 w 3536190"/>
              <a:gd name="connsiteY9" fmla="*/ 2277772 h 4941003"/>
              <a:gd name="connsiteX10" fmla="*/ 3529264 w 3536190"/>
              <a:gd name="connsiteY10" fmla="*/ 1810181 h 4941003"/>
              <a:gd name="connsiteX11" fmla="*/ 3508482 w 3536190"/>
              <a:gd name="connsiteY11" fmla="*/ 1280244 h 4941003"/>
              <a:gd name="connsiteX12" fmla="*/ 3363010 w 3536190"/>
              <a:gd name="connsiteY12" fmla="*/ 885390 h 4941003"/>
              <a:gd name="connsiteX13" fmla="*/ 2874637 w 3536190"/>
              <a:gd name="connsiteY13" fmla="*/ 355453 h 4941003"/>
              <a:gd name="connsiteX14" fmla="*/ 2251182 w 3536190"/>
              <a:gd name="connsiteY14" fmla="*/ 33335 h 4941003"/>
              <a:gd name="connsiteX15" fmla="*/ 1679682 w 3536190"/>
              <a:gd name="connsiteY15" fmla="*/ 12553 h 4941003"/>
              <a:gd name="connsiteX16" fmla="*/ 1149746 w 3536190"/>
              <a:gd name="connsiteY16" fmla="*/ 54117 h 4941003"/>
              <a:gd name="connsiteX17" fmla="*/ 318473 w 3536190"/>
              <a:gd name="connsiteY17" fmla="*/ 251544 h 4941003"/>
              <a:gd name="connsiteX18" fmla="*/ 37919 w 3536190"/>
              <a:gd name="connsiteY18" fmla="*/ 573662 h 4941003"/>
              <a:gd name="connsiteX19" fmla="*/ 17137 w 3536190"/>
              <a:gd name="connsiteY19" fmla="*/ 1145162 h 4941003"/>
              <a:gd name="connsiteX20" fmla="*/ 173001 w 3536190"/>
              <a:gd name="connsiteY20" fmla="*/ 1716662 h 4941003"/>
              <a:gd name="connsiteX21" fmla="*/ 474337 w 3536190"/>
              <a:gd name="connsiteY21" fmla="*/ 2527153 h 4941003"/>
              <a:gd name="connsiteX22" fmla="*/ 775673 w 3536190"/>
              <a:gd name="connsiteY22" fmla="*/ 3337644 h 4941003"/>
              <a:gd name="connsiteX23" fmla="*/ 858801 w 3536190"/>
              <a:gd name="connsiteY23" fmla="*/ 3971490 h 4941003"/>
              <a:gd name="connsiteX24" fmla="*/ 1045837 w 3536190"/>
              <a:gd name="connsiteY24" fmla="*/ 4522208 h 494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36190" h="4941003">
                <a:moveTo>
                  <a:pt x="1045837" y="4522208"/>
                </a:moveTo>
                <a:cubicBezTo>
                  <a:pt x="1123769" y="4653826"/>
                  <a:pt x="1234605" y="4712708"/>
                  <a:pt x="1326391" y="4761199"/>
                </a:cubicBezTo>
                <a:cubicBezTo>
                  <a:pt x="1418177" y="4809690"/>
                  <a:pt x="1496110" y="4783712"/>
                  <a:pt x="1596555" y="4813153"/>
                </a:cubicBezTo>
                <a:cubicBezTo>
                  <a:pt x="1697000" y="4842594"/>
                  <a:pt x="1764541" y="4927453"/>
                  <a:pt x="1929064" y="4937844"/>
                </a:cubicBezTo>
                <a:cubicBezTo>
                  <a:pt x="2093587" y="4948235"/>
                  <a:pt x="2426096" y="4934381"/>
                  <a:pt x="2583691" y="4875499"/>
                </a:cubicBezTo>
                <a:cubicBezTo>
                  <a:pt x="2741286" y="4816617"/>
                  <a:pt x="2775923" y="4716171"/>
                  <a:pt x="2874637" y="4584553"/>
                </a:cubicBezTo>
                <a:cubicBezTo>
                  <a:pt x="2973351" y="4452935"/>
                  <a:pt x="3113628" y="4279753"/>
                  <a:pt x="3175973" y="4085790"/>
                </a:cubicBezTo>
                <a:cubicBezTo>
                  <a:pt x="3238319" y="3891826"/>
                  <a:pt x="3210610" y="3625127"/>
                  <a:pt x="3248710" y="3420772"/>
                </a:cubicBezTo>
                <a:cubicBezTo>
                  <a:pt x="3286810" y="3216417"/>
                  <a:pt x="3375132" y="3050162"/>
                  <a:pt x="3404573" y="2859662"/>
                </a:cubicBezTo>
                <a:cubicBezTo>
                  <a:pt x="3434014" y="2669162"/>
                  <a:pt x="3404573" y="2452685"/>
                  <a:pt x="3425355" y="2277772"/>
                </a:cubicBezTo>
                <a:cubicBezTo>
                  <a:pt x="3446137" y="2102859"/>
                  <a:pt x="3515410" y="1976436"/>
                  <a:pt x="3529264" y="1810181"/>
                </a:cubicBezTo>
                <a:cubicBezTo>
                  <a:pt x="3543118" y="1643926"/>
                  <a:pt x="3536191" y="1434376"/>
                  <a:pt x="3508482" y="1280244"/>
                </a:cubicBezTo>
                <a:cubicBezTo>
                  <a:pt x="3480773" y="1126112"/>
                  <a:pt x="3468651" y="1039522"/>
                  <a:pt x="3363010" y="885390"/>
                </a:cubicBezTo>
                <a:cubicBezTo>
                  <a:pt x="3257369" y="731258"/>
                  <a:pt x="3059942" y="497462"/>
                  <a:pt x="2874637" y="355453"/>
                </a:cubicBezTo>
                <a:cubicBezTo>
                  <a:pt x="2689332" y="213444"/>
                  <a:pt x="2450341" y="90485"/>
                  <a:pt x="2251182" y="33335"/>
                </a:cubicBezTo>
                <a:cubicBezTo>
                  <a:pt x="2052023" y="-23815"/>
                  <a:pt x="1863255" y="9089"/>
                  <a:pt x="1679682" y="12553"/>
                </a:cubicBezTo>
                <a:cubicBezTo>
                  <a:pt x="1496109" y="16017"/>
                  <a:pt x="1376614" y="14285"/>
                  <a:pt x="1149746" y="54117"/>
                </a:cubicBezTo>
                <a:cubicBezTo>
                  <a:pt x="922878" y="93949"/>
                  <a:pt x="503777" y="164953"/>
                  <a:pt x="318473" y="251544"/>
                </a:cubicBezTo>
                <a:cubicBezTo>
                  <a:pt x="133169" y="338135"/>
                  <a:pt x="88142" y="424726"/>
                  <a:pt x="37919" y="573662"/>
                </a:cubicBezTo>
                <a:cubicBezTo>
                  <a:pt x="-12304" y="722598"/>
                  <a:pt x="-5377" y="954662"/>
                  <a:pt x="17137" y="1145162"/>
                </a:cubicBezTo>
                <a:cubicBezTo>
                  <a:pt x="39651" y="1335662"/>
                  <a:pt x="96801" y="1486330"/>
                  <a:pt x="173001" y="1716662"/>
                </a:cubicBezTo>
                <a:cubicBezTo>
                  <a:pt x="249201" y="1946994"/>
                  <a:pt x="474337" y="2527153"/>
                  <a:pt x="474337" y="2527153"/>
                </a:cubicBezTo>
                <a:cubicBezTo>
                  <a:pt x="574782" y="2797317"/>
                  <a:pt x="711596" y="3096921"/>
                  <a:pt x="775673" y="3337644"/>
                </a:cubicBezTo>
                <a:cubicBezTo>
                  <a:pt x="839750" y="3578367"/>
                  <a:pt x="813774" y="3772331"/>
                  <a:pt x="858801" y="3971490"/>
                </a:cubicBezTo>
                <a:cubicBezTo>
                  <a:pt x="903828" y="4170649"/>
                  <a:pt x="967905" y="4390590"/>
                  <a:pt x="1045837" y="452220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974991" y="1817707"/>
            <a:ext cx="1612789" cy="2045104"/>
          </a:xfrm>
          <a:custGeom>
            <a:avLst/>
            <a:gdLst>
              <a:gd name="connsiteX0" fmla="*/ 332291 w 1612789"/>
              <a:gd name="connsiteY0" fmla="*/ 52657 h 2045104"/>
              <a:gd name="connsiteX1" fmla="*/ 166036 w 1612789"/>
              <a:gd name="connsiteY1" fmla="*/ 198129 h 2045104"/>
              <a:gd name="connsiteX2" fmla="*/ 82909 w 1612789"/>
              <a:gd name="connsiteY2" fmla="*/ 478684 h 2045104"/>
              <a:gd name="connsiteX3" fmla="*/ 30954 w 1612789"/>
              <a:gd name="connsiteY3" fmla="*/ 811193 h 2045104"/>
              <a:gd name="connsiteX4" fmla="*/ 10173 w 1612789"/>
              <a:gd name="connsiteY4" fmla="*/ 1258002 h 2045104"/>
              <a:gd name="connsiteX5" fmla="*/ 197209 w 1612789"/>
              <a:gd name="connsiteY5" fmla="*/ 1663248 h 2045104"/>
              <a:gd name="connsiteX6" fmla="*/ 602454 w 1612789"/>
              <a:gd name="connsiteY6" fmla="*/ 1964584 h 2045104"/>
              <a:gd name="connsiteX7" fmla="*/ 1018091 w 1612789"/>
              <a:gd name="connsiteY7" fmla="*/ 2037320 h 2045104"/>
              <a:gd name="connsiteX8" fmla="*/ 1298645 w 1612789"/>
              <a:gd name="connsiteY8" fmla="*/ 1819111 h 2045104"/>
              <a:gd name="connsiteX9" fmla="*/ 1464900 w 1612789"/>
              <a:gd name="connsiteY9" fmla="*/ 1496993 h 2045104"/>
              <a:gd name="connsiteX10" fmla="*/ 1589591 w 1612789"/>
              <a:gd name="connsiteY10" fmla="*/ 1039793 h 2045104"/>
              <a:gd name="connsiteX11" fmla="*/ 1423336 w 1612789"/>
              <a:gd name="connsiteY11" fmla="*/ 883929 h 2045104"/>
              <a:gd name="connsiteX12" fmla="*/ 1194736 w 1612789"/>
              <a:gd name="connsiteY12" fmla="*/ 634548 h 2045104"/>
              <a:gd name="connsiteX13" fmla="*/ 1298645 w 1612789"/>
              <a:gd name="connsiteY13" fmla="*/ 530638 h 2045104"/>
              <a:gd name="connsiteX14" fmla="*/ 1496073 w 1612789"/>
              <a:gd name="connsiteY14" fmla="*/ 426729 h 2045104"/>
              <a:gd name="connsiteX15" fmla="*/ 1610373 w 1612789"/>
              <a:gd name="connsiteY15" fmla="*/ 239693 h 2045104"/>
              <a:gd name="connsiteX16" fmla="*/ 1392164 w 1612789"/>
              <a:gd name="connsiteY16" fmla="*/ 94220 h 2045104"/>
              <a:gd name="connsiteX17" fmla="*/ 883009 w 1612789"/>
              <a:gd name="connsiteY17" fmla="*/ 83829 h 2045104"/>
              <a:gd name="connsiteX18" fmla="*/ 716754 w 1612789"/>
              <a:gd name="connsiteY18" fmla="*/ 702 h 2045104"/>
              <a:gd name="connsiteX19" fmla="*/ 332291 w 1612789"/>
              <a:gd name="connsiteY19" fmla="*/ 52657 h 204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12789" h="2045104">
                <a:moveTo>
                  <a:pt x="332291" y="52657"/>
                </a:moveTo>
                <a:cubicBezTo>
                  <a:pt x="240505" y="85562"/>
                  <a:pt x="207600" y="127125"/>
                  <a:pt x="166036" y="198129"/>
                </a:cubicBezTo>
                <a:cubicBezTo>
                  <a:pt x="124472" y="269134"/>
                  <a:pt x="105423" y="376507"/>
                  <a:pt x="82909" y="478684"/>
                </a:cubicBezTo>
                <a:cubicBezTo>
                  <a:pt x="60395" y="580861"/>
                  <a:pt x="43077" y="681307"/>
                  <a:pt x="30954" y="811193"/>
                </a:cubicBezTo>
                <a:cubicBezTo>
                  <a:pt x="18831" y="941079"/>
                  <a:pt x="-17536" y="1115993"/>
                  <a:pt x="10173" y="1258002"/>
                </a:cubicBezTo>
                <a:cubicBezTo>
                  <a:pt x="37882" y="1400011"/>
                  <a:pt x="98496" y="1545484"/>
                  <a:pt x="197209" y="1663248"/>
                </a:cubicBezTo>
                <a:cubicBezTo>
                  <a:pt x="295922" y="1781012"/>
                  <a:pt x="465640" y="1902239"/>
                  <a:pt x="602454" y="1964584"/>
                </a:cubicBezTo>
                <a:cubicBezTo>
                  <a:pt x="739268" y="2026929"/>
                  <a:pt x="902059" y="2061566"/>
                  <a:pt x="1018091" y="2037320"/>
                </a:cubicBezTo>
                <a:cubicBezTo>
                  <a:pt x="1134123" y="2013075"/>
                  <a:pt x="1224177" y="1909165"/>
                  <a:pt x="1298645" y="1819111"/>
                </a:cubicBezTo>
                <a:cubicBezTo>
                  <a:pt x="1373113" y="1729057"/>
                  <a:pt x="1416409" y="1626879"/>
                  <a:pt x="1464900" y="1496993"/>
                </a:cubicBezTo>
                <a:cubicBezTo>
                  <a:pt x="1513391" y="1367107"/>
                  <a:pt x="1596518" y="1141970"/>
                  <a:pt x="1589591" y="1039793"/>
                </a:cubicBezTo>
                <a:cubicBezTo>
                  <a:pt x="1582664" y="937616"/>
                  <a:pt x="1489145" y="951470"/>
                  <a:pt x="1423336" y="883929"/>
                </a:cubicBezTo>
                <a:cubicBezTo>
                  <a:pt x="1357527" y="816388"/>
                  <a:pt x="1215518" y="693430"/>
                  <a:pt x="1194736" y="634548"/>
                </a:cubicBezTo>
                <a:cubicBezTo>
                  <a:pt x="1173954" y="575666"/>
                  <a:pt x="1248422" y="565275"/>
                  <a:pt x="1298645" y="530638"/>
                </a:cubicBezTo>
                <a:cubicBezTo>
                  <a:pt x="1348868" y="496001"/>
                  <a:pt x="1444118" y="475220"/>
                  <a:pt x="1496073" y="426729"/>
                </a:cubicBezTo>
                <a:cubicBezTo>
                  <a:pt x="1548028" y="378238"/>
                  <a:pt x="1627691" y="295111"/>
                  <a:pt x="1610373" y="239693"/>
                </a:cubicBezTo>
                <a:cubicBezTo>
                  <a:pt x="1593055" y="184275"/>
                  <a:pt x="1513391" y="120197"/>
                  <a:pt x="1392164" y="94220"/>
                </a:cubicBezTo>
                <a:cubicBezTo>
                  <a:pt x="1270937" y="68243"/>
                  <a:pt x="995577" y="99415"/>
                  <a:pt x="883009" y="83829"/>
                </a:cubicBezTo>
                <a:cubicBezTo>
                  <a:pt x="770441" y="68243"/>
                  <a:pt x="806808" y="5897"/>
                  <a:pt x="716754" y="702"/>
                </a:cubicBezTo>
                <a:cubicBezTo>
                  <a:pt x="626700" y="-4493"/>
                  <a:pt x="424077" y="19752"/>
                  <a:pt x="332291" y="52657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219521" y="48004"/>
            <a:ext cx="4495373" cy="3713815"/>
          </a:xfrm>
          <a:custGeom>
            <a:avLst/>
            <a:gdLst>
              <a:gd name="connsiteX0" fmla="*/ 1542488 w 4495373"/>
              <a:gd name="connsiteY0" fmla="*/ 3100441 h 3713815"/>
              <a:gd name="connsiteX1" fmla="*/ 1594443 w 4495373"/>
              <a:gd name="connsiteY1" fmla="*/ 2871841 h 3713815"/>
              <a:gd name="connsiteX2" fmla="*/ 1407406 w 4495373"/>
              <a:gd name="connsiteY2" fmla="*/ 2643241 h 3713815"/>
              <a:gd name="connsiteX3" fmla="*/ 1272324 w 4495373"/>
              <a:gd name="connsiteY3" fmla="*/ 2591287 h 3713815"/>
              <a:gd name="connsiteX4" fmla="*/ 1106070 w 4495373"/>
              <a:gd name="connsiteY4" fmla="*/ 2508160 h 3713815"/>
              <a:gd name="connsiteX5" fmla="*/ 1095679 w 4495373"/>
              <a:gd name="connsiteY5" fmla="*/ 2414641 h 3713815"/>
              <a:gd name="connsiteX6" fmla="*/ 1209979 w 4495373"/>
              <a:gd name="connsiteY6" fmla="*/ 2341905 h 3713815"/>
              <a:gd name="connsiteX7" fmla="*/ 1438579 w 4495373"/>
              <a:gd name="connsiteY7" fmla="*/ 2227605 h 3713815"/>
              <a:gd name="connsiteX8" fmla="*/ 1532097 w 4495373"/>
              <a:gd name="connsiteY8" fmla="*/ 1843141 h 3713815"/>
              <a:gd name="connsiteX9" fmla="*/ 1293106 w 4495373"/>
              <a:gd name="connsiteY9" fmla="*/ 1708060 h 3713815"/>
              <a:gd name="connsiteX10" fmla="*/ 669652 w 4495373"/>
              <a:gd name="connsiteY10" fmla="*/ 1604151 h 3713815"/>
              <a:gd name="connsiteX11" fmla="*/ 254015 w 4495373"/>
              <a:gd name="connsiteY11" fmla="*/ 1406723 h 3713815"/>
              <a:gd name="connsiteX12" fmla="*/ 66979 w 4495373"/>
              <a:gd name="connsiteY12" fmla="*/ 949523 h 3713815"/>
              <a:gd name="connsiteX13" fmla="*/ 15024 w 4495373"/>
              <a:gd name="connsiteY13" fmla="*/ 346851 h 3713815"/>
              <a:gd name="connsiteX14" fmla="*/ 316361 w 4495373"/>
              <a:gd name="connsiteY14" fmla="*/ 55905 h 3713815"/>
              <a:gd name="connsiteX15" fmla="*/ 1594443 w 4495373"/>
              <a:gd name="connsiteY15" fmla="*/ 24732 h 3713815"/>
              <a:gd name="connsiteX16" fmla="*/ 3215424 w 4495373"/>
              <a:gd name="connsiteY16" fmla="*/ 14341 h 3713815"/>
              <a:gd name="connsiteX17" fmla="*/ 3786924 w 4495373"/>
              <a:gd name="connsiteY17" fmla="*/ 232551 h 3713815"/>
              <a:gd name="connsiteX18" fmla="*/ 3942788 w 4495373"/>
              <a:gd name="connsiteY18" fmla="*/ 918351 h 3713815"/>
              <a:gd name="connsiteX19" fmla="*/ 4348034 w 4495373"/>
              <a:gd name="connsiteY19" fmla="*/ 2092523 h 3713815"/>
              <a:gd name="connsiteX20" fmla="*/ 4493506 w 4495373"/>
              <a:gd name="connsiteY20" fmla="*/ 3142005 h 3713815"/>
              <a:gd name="connsiteX21" fmla="*/ 4348034 w 4495373"/>
              <a:gd name="connsiteY21" fmla="*/ 3536860 h 3713815"/>
              <a:gd name="connsiteX22" fmla="*/ 3444024 w 4495373"/>
              <a:gd name="connsiteY22" fmla="*/ 3713505 h 3713815"/>
              <a:gd name="connsiteX23" fmla="*/ 2997215 w 4495373"/>
              <a:gd name="connsiteY23" fmla="*/ 3578423 h 3713815"/>
              <a:gd name="connsiteX24" fmla="*/ 2727052 w 4495373"/>
              <a:gd name="connsiteY24" fmla="*/ 3526469 h 3713815"/>
              <a:gd name="connsiteX25" fmla="*/ 2280243 w 4495373"/>
              <a:gd name="connsiteY25" fmla="*/ 3453732 h 3713815"/>
              <a:gd name="connsiteX26" fmla="*/ 1802261 w 4495373"/>
              <a:gd name="connsiteY26" fmla="*/ 3277087 h 3713815"/>
              <a:gd name="connsiteX27" fmla="*/ 1542488 w 4495373"/>
              <a:gd name="connsiteY27" fmla="*/ 3100441 h 371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495373" h="3713815">
                <a:moveTo>
                  <a:pt x="1542488" y="3100441"/>
                </a:moveTo>
                <a:cubicBezTo>
                  <a:pt x="1507852" y="3032900"/>
                  <a:pt x="1616957" y="2948041"/>
                  <a:pt x="1594443" y="2871841"/>
                </a:cubicBezTo>
                <a:cubicBezTo>
                  <a:pt x="1571929" y="2795641"/>
                  <a:pt x="1461092" y="2690000"/>
                  <a:pt x="1407406" y="2643241"/>
                </a:cubicBezTo>
                <a:cubicBezTo>
                  <a:pt x="1353720" y="2596482"/>
                  <a:pt x="1322547" y="2613800"/>
                  <a:pt x="1272324" y="2591287"/>
                </a:cubicBezTo>
                <a:cubicBezTo>
                  <a:pt x="1222101" y="2568773"/>
                  <a:pt x="1135511" y="2537601"/>
                  <a:pt x="1106070" y="2508160"/>
                </a:cubicBezTo>
                <a:cubicBezTo>
                  <a:pt x="1076629" y="2478719"/>
                  <a:pt x="1078361" y="2442350"/>
                  <a:pt x="1095679" y="2414641"/>
                </a:cubicBezTo>
                <a:cubicBezTo>
                  <a:pt x="1112997" y="2386932"/>
                  <a:pt x="1152829" y="2373078"/>
                  <a:pt x="1209979" y="2341905"/>
                </a:cubicBezTo>
                <a:cubicBezTo>
                  <a:pt x="1267129" y="2310732"/>
                  <a:pt x="1384893" y="2310732"/>
                  <a:pt x="1438579" y="2227605"/>
                </a:cubicBezTo>
                <a:cubicBezTo>
                  <a:pt x="1492265" y="2144478"/>
                  <a:pt x="1556343" y="1929732"/>
                  <a:pt x="1532097" y="1843141"/>
                </a:cubicBezTo>
                <a:cubicBezTo>
                  <a:pt x="1507851" y="1756550"/>
                  <a:pt x="1436847" y="1747892"/>
                  <a:pt x="1293106" y="1708060"/>
                </a:cubicBezTo>
                <a:cubicBezTo>
                  <a:pt x="1149365" y="1668228"/>
                  <a:pt x="842834" y="1654374"/>
                  <a:pt x="669652" y="1604151"/>
                </a:cubicBezTo>
                <a:cubicBezTo>
                  <a:pt x="496470" y="1553928"/>
                  <a:pt x="354460" y="1515828"/>
                  <a:pt x="254015" y="1406723"/>
                </a:cubicBezTo>
                <a:cubicBezTo>
                  <a:pt x="153570" y="1297618"/>
                  <a:pt x="106811" y="1126168"/>
                  <a:pt x="66979" y="949523"/>
                </a:cubicBezTo>
                <a:cubicBezTo>
                  <a:pt x="27147" y="772878"/>
                  <a:pt x="-26540" y="495787"/>
                  <a:pt x="15024" y="346851"/>
                </a:cubicBezTo>
                <a:cubicBezTo>
                  <a:pt x="56588" y="197915"/>
                  <a:pt x="53125" y="109591"/>
                  <a:pt x="316361" y="55905"/>
                </a:cubicBezTo>
                <a:cubicBezTo>
                  <a:pt x="579597" y="2219"/>
                  <a:pt x="1594443" y="24732"/>
                  <a:pt x="1594443" y="24732"/>
                </a:cubicBezTo>
                <a:cubicBezTo>
                  <a:pt x="2077620" y="17805"/>
                  <a:pt x="2850011" y="-20295"/>
                  <a:pt x="3215424" y="14341"/>
                </a:cubicBezTo>
                <a:cubicBezTo>
                  <a:pt x="3580837" y="48977"/>
                  <a:pt x="3665697" y="81883"/>
                  <a:pt x="3786924" y="232551"/>
                </a:cubicBezTo>
                <a:cubicBezTo>
                  <a:pt x="3908151" y="383219"/>
                  <a:pt x="3849270" y="608356"/>
                  <a:pt x="3942788" y="918351"/>
                </a:cubicBezTo>
                <a:cubicBezTo>
                  <a:pt x="4036306" y="1228346"/>
                  <a:pt x="4256248" y="1721914"/>
                  <a:pt x="4348034" y="2092523"/>
                </a:cubicBezTo>
                <a:cubicBezTo>
                  <a:pt x="4439820" y="2463132"/>
                  <a:pt x="4493506" y="2901282"/>
                  <a:pt x="4493506" y="3142005"/>
                </a:cubicBezTo>
                <a:cubicBezTo>
                  <a:pt x="4493506" y="3382728"/>
                  <a:pt x="4522948" y="3441610"/>
                  <a:pt x="4348034" y="3536860"/>
                </a:cubicBezTo>
                <a:cubicBezTo>
                  <a:pt x="4173120" y="3632110"/>
                  <a:pt x="3669160" y="3706578"/>
                  <a:pt x="3444024" y="3713505"/>
                </a:cubicBezTo>
                <a:cubicBezTo>
                  <a:pt x="3218888" y="3720432"/>
                  <a:pt x="3116710" y="3609596"/>
                  <a:pt x="2997215" y="3578423"/>
                </a:cubicBezTo>
                <a:cubicBezTo>
                  <a:pt x="2877720" y="3547250"/>
                  <a:pt x="2846547" y="3547251"/>
                  <a:pt x="2727052" y="3526469"/>
                </a:cubicBezTo>
                <a:cubicBezTo>
                  <a:pt x="2607557" y="3505687"/>
                  <a:pt x="2434375" y="3495296"/>
                  <a:pt x="2280243" y="3453732"/>
                </a:cubicBezTo>
                <a:cubicBezTo>
                  <a:pt x="2126111" y="3412168"/>
                  <a:pt x="1921756" y="3332505"/>
                  <a:pt x="1802261" y="3277087"/>
                </a:cubicBezTo>
                <a:cubicBezTo>
                  <a:pt x="1682766" y="3221669"/>
                  <a:pt x="1577124" y="3167982"/>
                  <a:pt x="1542488" y="310044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35368" y="59436"/>
            <a:ext cx="4560046" cy="1825122"/>
          </a:xfrm>
          <a:custGeom>
            <a:avLst/>
            <a:gdLst>
              <a:gd name="connsiteX0" fmla="*/ 203823 w 4560046"/>
              <a:gd name="connsiteY0" fmla="*/ 813400 h 1825122"/>
              <a:gd name="connsiteX1" fmla="*/ 318123 w 4560046"/>
              <a:gd name="connsiteY1" fmla="*/ 1343337 h 1825122"/>
              <a:gd name="connsiteX2" fmla="*/ 567505 w 4560046"/>
              <a:gd name="connsiteY2" fmla="*/ 1592719 h 1825122"/>
              <a:gd name="connsiteX3" fmla="*/ 1232523 w 4560046"/>
              <a:gd name="connsiteY3" fmla="*/ 1644673 h 1825122"/>
              <a:gd name="connsiteX4" fmla="*/ 1824805 w 4560046"/>
              <a:gd name="connsiteY4" fmla="*/ 1519982 h 1825122"/>
              <a:gd name="connsiteX5" fmla="*/ 2302787 w 4560046"/>
              <a:gd name="connsiteY5" fmla="*/ 1509591 h 1825122"/>
              <a:gd name="connsiteX6" fmla="*/ 2718423 w 4560046"/>
              <a:gd name="connsiteY6" fmla="*/ 1530373 h 1825122"/>
              <a:gd name="connsiteX7" fmla="*/ 3289923 w 4560046"/>
              <a:gd name="connsiteY7" fmla="*/ 1603109 h 1825122"/>
              <a:gd name="connsiteX8" fmla="*/ 3705559 w 4560046"/>
              <a:gd name="connsiteY8" fmla="*/ 1696628 h 1825122"/>
              <a:gd name="connsiteX9" fmla="*/ 4141977 w 4560046"/>
              <a:gd name="connsiteY9" fmla="*/ 1821319 h 1825122"/>
              <a:gd name="connsiteX10" fmla="*/ 4526441 w 4560046"/>
              <a:gd name="connsiteY10" fmla="*/ 1540764 h 1825122"/>
              <a:gd name="connsiteX11" fmla="*/ 4536832 w 4560046"/>
              <a:gd name="connsiteY11" fmla="*/ 1125128 h 1825122"/>
              <a:gd name="connsiteX12" fmla="*/ 4495268 w 4560046"/>
              <a:gd name="connsiteY12" fmla="*/ 709491 h 1825122"/>
              <a:gd name="connsiteX13" fmla="*/ 4443314 w 4560046"/>
              <a:gd name="connsiteY13" fmla="*/ 356200 h 1825122"/>
              <a:gd name="connsiteX14" fmla="*/ 4380968 w 4560046"/>
              <a:gd name="connsiteY14" fmla="*/ 75646 h 1825122"/>
              <a:gd name="connsiteX15" fmla="*/ 3882205 w 4560046"/>
              <a:gd name="connsiteY15" fmla="*/ 2909 h 1825122"/>
              <a:gd name="connsiteX16" fmla="*/ 2811941 w 4560046"/>
              <a:gd name="connsiteY16" fmla="*/ 13300 h 1825122"/>
              <a:gd name="connsiteX17" fmla="*/ 1419559 w 4560046"/>
              <a:gd name="connsiteY17" fmla="*/ 44473 h 1825122"/>
              <a:gd name="connsiteX18" fmla="*/ 422032 w 4560046"/>
              <a:gd name="connsiteY18" fmla="*/ 23691 h 1825122"/>
              <a:gd name="connsiteX19" fmla="*/ 6396 w 4560046"/>
              <a:gd name="connsiteY19" fmla="*/ 169164 h 1825122"/>
              <a:gd name="connsiteX20" fmla="*/ 203823 w 4560046"/>
              <a:gd name="connsiteY20" fmla="*/ 813400 h 182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60046" h="1825122">
                <a:moveTo>
                  <a:pt x="203823" y="813400"/>
                </a:moveTo>
                <a:cubicBezTo>
                  <a:pt x="255778" y="1009096"/>
                  <a:pt x="257509" y="1213451"/>
                  <a:pt x="318123" y="1343337"/>
                </a:cubicBezTo>
                <a:cubicBezTo>
                  <a:pt x="378737" y="1473223"/>
                  <a:pt x="415105" y="1542496"/>
                  <a:pt x="567505" y="1592719"/>
                </a:cubicBezTo>
                <a:cubicBezTo>
                  <a:pt x="719905" y="1642942"/>
                  <a:pt x="1022973" y="1656796"/>
                  <a:pt x="1232523" y="1644673"/>
                </a:cubicBezTo>
                <a:cubicBezTo>
                  <a:pt x="1442073" y="1632550"/>
                  <a:pt x="1646428" y="1542496"/>
                  <a:pt x="1824805" y="1519982"/>
                </a:cubicBezTo>
                <a:cubicBezTo>
                  <a:pt x="2003182" y="1497468"/>
                  <a:pt x="2153851" y="1507859"/>
                  <a:pt x="2302787" y="1509591"/>
                </a:cubicBezTo>
                <a:cubicBezTo>
                  <a:pt x="2451723" y="1511323"/>
                  <a:pt x="2553900" y="1514787"/>
                  <a:pt x="2718423" y="1530373"/>
                </a:cubicBezTo>
                <a:cubicBezTo>
                  <a:pt x="2882946" y="1545959"/>
                  <a:pt x="3125400" y="1575400"/>
                  <a:pt x="3289923" y="1603109"/>
                </a:cubicBezTo>
                <a:cubicBezTo>
                  <a:pt x="3454446" y="1630818"/>
                  <a:pt x="3563550" y="1660260"/>
                  <a:pt x="3705559" y="1696628"/>
                </a:cubicBezTo>
                <a:cubicBezTo>
                  <a:pt x="3847568" y="1732996"/>
                  <a:pt x="4005163" y="1847296"/>
                  <a:pt x="4141977" y="1821319"/>
                </a:cubicBezTo>
                <a:cubicBezTo>
                  <a:pt x="4278791" y="1795342"/>
                  <a:pt x="4460632" y="1656796"/>
                  <a:pt x="4526441" y="1540764"/>
                </a:cubicBezTo>
                <a:cubicBezTo>
                  <a:pt x="4592250" y="1424732"/>
                  <a:pt x="4542027" y="1263673"/>
                  <a:pt x="4536832" y="1125128"/>
                </a:cubicBezTo>
                <a:cubicBezTo>
                  <a:pt x="4531637" y="986583"/>
                  <a:pt x="4510854" y="837646"/>
                  <a:pt x="4495268" y="709491"/>
                </a:cubicBezTo>
                <a:cubicBezTo>
                  <a:pt x="4479682" y="581336"/>
                  <a:pt x="4462364" y="461841"/>
                  <a:pt x="4443314" y="356200"/>
                </a:cubicBezTo>
                <a:cubicBezTo>
                  <a:pt x="4424264" y="250559"/>
                  <a:pt x="4474486" y="134528"/>
                  <a:pt x="4380968" y="75646"/>
                </a:cubicBezTo>
                <a:cubicBezTo>
                  <a:pt x="4287450" y="16764"/>
                  <a:pt x="4143709" y="13300"/>
                  <a:pt x="3882205" y="2909"/>
                </a:cubicBezTo>
                <a:cubicBezTo>
                  <a:pt x="3620701" y="-7482"/>
                  <a:pt x="2811941" y="13300"/>
                  <a:pt x="2811941" y="13300"/>
                </a:cubicBezTo>
                <a:lnTo>
                  <a:pt x="1419559" y="44473"/>
                </a:lnTo>
                <a:cubicBezTo>
                  <a:pt x="1021241" y="46205"/>
                  <a:pt x="657559" y="2909"/>
                  <a:pt x="422032" y="23691"/>
                </a:cubicBezTo>
                <a:cubicBezTo>
                  <a:pt x="186505" y="44473"/>
                  <a:pt x="49691" y="34082"/>
                  <a:pt x="6396" y="169164"/>
                </a:cubicBezTo>
                <a:cubicBezTo>
                  <a:pt x="-36899" y="304246"/>
                  <a:pt x="151868" y="617704"/>
                  <a:pt x="203823" y="81340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10472113" y="820714"/>
            <a:ext cx="767765" cy="418320"/>
          </a:xfrm>
          <a:prstGeom prst="wedgeRoundRectCallout">
            <a:avLst>
              <a:gd name="adj1" fmla="val -56060"/>
              <a:gd name="adj2" fmla="val 9642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Local in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112" name="Rounded Rectangular Callout 111"/>
          <p:cNvSpPr/>
          <p:nvPr/>
        </p:nvSpPr>
        <p:spPr>
          <a:xfrm>
            <a:off x="555839" y="695254"/>
            <a:ext cx="851482" cy="418320"/>
          </a:xfrm>
          <a:prstGeom prst="wedgeRoundRectCallout">
            <a:avLst>
              <a:gd name="adj1" fmla="val 98227"/>
              <a:gd name="adj2" fmla="val -1039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Local out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114" name="Rounded Rectangular Callout 113"/>
          <p:cNvSpPr/>
          <p:nvPr/>
        </p:nvSpPr>
        <p:spPr>
          <a:xfrm>
            <a:off x="9966685" y="4391777"/>
            <a:ext cx="767765" cy="418320"/>
          </a:xfrm>
          <a:prstGeom prst="wedgeRoundRectCallout">
            <a:avLst>
              <a:gd name="adj1" fmla="val -80421"/>
              <a:gd name="adj2" fmla="val 699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Input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115" name="Rounded Rectangular Callout 114"/>
          <p:cNvSpPr/>
          <p:nvPr/>
        </p:nvSpPr>
        <p:spPr>
          <a:xfrm>
            <a:off x="1282889" y="3092899"/>
            <a:ext cx="767765" cy="418320"/>
          </a:xfrm>
          <a:prstGeom prst="wedgeRoundRectCallout">
            <a:avLst>
              <a:gd name="adj1" fmla="val 92814"/>
              <a:gd name="adj2" fmla="val 451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Output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116" name="Rounded Rectangular Callout 115"/>
          <p:cNvSpPr/>
          <p:nvPr/>
        </p:nvSpPr>
        <p:spPr>
          <a:xfrm>
            <a:off x="5846837" y="4091151"/>
            <a:ext cx="767765" cy="418320"/>
          </a:xfrm>
          <a:prstGeom prst="wedgeRoundRectCallout">
            <a:avLst>
              <a:gd name="adj1" fmla="val 31911"/>
              <a:gd name="adj2" fmla="val -12962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Forward</a:t>
            </a:r>
            <a:endParaRPr 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8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914" y="3486970"/>
            <a:ext cx="2213264" cy="2909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PPTP header</a:t>
            </a:r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56707" y="3171777"/>
            <a:ext cx="2213264" cy="2909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TCP header</a:t>
            </a:r>
            <a:endParaRPr lang="en-US" sz="1200"/>
          </a:p>
        </p:txBody>
      </p:sp>
      <p:sp>
        <p:nvSpPr>
          <p:cNvPr id="7" name="Rectangle 6"/>
          <p:cNvSpPr/>
          <p:nvPr/>
        </p:nvSpPr>
        <p:spPr>
          <a:xfrm>
            <a:off x="56707" y="2866979"/>
            <a:ext cx="2213264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IP Header</a:t>
            </a:r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56707" y="2548316"/>
            <a:ext cx="221326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Eth Header</a:t>
            </a:r>
            <a:endParaRPr lang="en-US" sz="1200"/>
          </a:p>
        </p:txBody>
      </p:sp>
      <p:grpSp>
        <p:nvGrpSpPr>
          <p:cNvPr id="67" name="Group 66"/>
          <p:cNvGrpSpPr/>
          <p:nvPr/>
        </p:nvGrpSpPr>
        <p:grpSpPr>
          <a:xfrm>
            <a:off x="3311226" y="180106"/>
            <a:ext cx="4429999" cy="290945"/>
            <a:chOff x="7024251" y="1551712"/>
            <a:chExt cx="4429999" cy="290945"/>
          </a:xfrm>
          <a:solidFill>
            <a:schemeClr val="accent4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702425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6279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134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43354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8536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4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698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5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58990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6</a:t>
              </a:r>
              <a:endParaRPr lang="en-US" sz="12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00999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7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132617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8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74626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9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1663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555180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93727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835736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97774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4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936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5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251372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6</a:t>
              </a:r>
              <a:endParaRPr lang="en-US" sz="12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39338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7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524999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8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66700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9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805554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94410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08264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24657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3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35627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4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498284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5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4029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6</a:t>
              </a:r>
              <a:endParaRPr lang="en-US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782302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7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92431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8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066320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9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19793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33648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2262178" y="3461520"/>
            <a:ext cx="1083683" cy="186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286423" y="3166540"/>
            <a:ext cx="1038659" cy="52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2276897" y="2223665"/>
            <a:ext cx="1062038" cy="62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2269971" y="972765"/>
            <a:ext cx="1082812" cy="160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352786" y="959422"/>
            <a:ext cx="4440399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Destination MAC address</a:t>
            </a:r>
            <a:endParaRPr lang="en-US" sz="1200"/>
          </a:p>
        </p:txBody>
      </p:sp>
      <p:sp>
        <p:nvSpPr>
          <p:cNvPr id="134" name="Rectangle 133"/>
          <p:cNvSpPr/>
          <p:nvPr/>
        </p:nvSpPr>
        <p:spPr>
          <a:xfrm>
            <a:off x="3342402" y="1264223"/>
            <a:ext cx="223751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Destination MAC </a:t>
            </a:r>
            <a:r>
              <a:rPr lang="en-US" sz="1200" smtClean="0"/>
              <a:t>address (</a:t>
            </a:r>
            <a:r>
              <a:rPr lang="en-US" sz="1200" err="1" smtClean="0"/>
              <a:t>cont</a:t>
            </a:r>
            <a:r>
              <a:rPr lang="en-US" sz="1200" smtClean="0"/>
              <a:t>)</a:t>
            </a:r>
            <a:endParaRPr lang="en-US" sz="1200"/>
          </a:p>
        </p:txBody>
      </p:sp>
      <p:sp>
        <p:nvSpPr>
          <p:cNvPr id="135" name="Rectangle 134"/>
          <p:cNvSpPr/>
          <p:nvPr/>
        </p:nvSpPr>
        <p:spPr>
          <a:xfrm>
            <a:off x="5604163" y="1267688"/>
            <a:ext cx="218902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Source </a:t>
            </a:r>
            <a:r>
              <a:rPr lang="en-US" sz="1200"/>
              <a:t>MAC address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349328" y="1582879"/>
            <a:ext cx="445077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Source MAC </a:t>
            </a:r>
            <a:r>
              <a:rPr lang="en-US" sz="1200" smtClean="0"/>
              <a:t>address (</a:t>
            </a:r>
            <a:r>
              <a:rPr lang="en-US" sz="1200" err="1" smtClean="0"/>
              <a:t>cont</a:t>
            </a:r>
            <a:r>
              <a:rPr lang="en-US" sz="1200" smtClean="0"/>
              <a:t>)</a:t>
            </a:r>
            <a:endParaRPr lang="en-US" sz="1200"/>
          </a:p>
        </p:txBody>
      </p:sp>
      <p:sp>
        <p:nvSpPr>
          <p:cNvPr id="138" name="Rectangle 137"/>
          <p:cNvSpPr/>
          <p:nvPr/>
        </p:nvSpPr>
        <p:spPr>
          <a:xfrm>
            <a:off x="3345863" y="1891144"/>
            <a:ext cx="223751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Ethernet frame type (0x8863)</a:t>
            </a:r>
            <a:endParaRPr lang="en-US" sz="1200"/>
          </a:p>
        </p:txBody>
      </p:sp>
      <p:sp>
        <p:nvSpPr>
          <p:cNvPr id="140" name="Rectangle 139"/>
          <p:cNvSpPr/>
          <p:nvPr/>
        </p:nvSpPr>
        <p:spPr>
          <a:xfrm>
            <a:off x="5604150" y="1898070"/>
            <a:ext cx="574963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err="1" smtClean="0"/>
              <a:t>Ver</a:t>
            </a:r>
            <a:r>
              <a:rPr lang="en-US" sz="1200" smtClean="0"/>
              <a:t>(4)</a:t>
            </a:r>
            <a:endParaRPr lang="en-US" sz="1200"/>
          </a:p>
        </p:txBody>
      </p:sp>
      <p:sp>
        <p:nvSpPr>
          <p:cNvPr id="141" name="Rectangle 140"/>
          <p:cNvSpPr/>
          <p:nvPr/>
        </p:nvSpPr>
        <p:spPr>
          <a:xfrm>
            <a:off x="6203366" y="1894614"/>
            <a:ext cx="599208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Head length</a:t>
            </a:r>
            <a:endParaRPr lang="en-US" sz="1000"/>
          </a:p>
        </p:txBody>
      </p:sp>
      <p:sp>
        <p:nvSpPr>
          <p:cNvPr id="142" name="Rectangle 141"/>
          <p:cNvSpPr/>
          <p:nvPr/>
        </p:nvSpPr>
        <p:spPr>
          <a:xfrm>
            <a:off x="6826819" y="1899800"/>
            <a:ext cx="973285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DSCP</a:t>
            </a:r>
            <a:endParaRPr lang="en-US" sz="1200"/>
          </a:p>
        </p:txBody>
      </p:sp>
      <p:sp>
        <p:nvSpPr>
          <p:cNvPr id="143" name="Rectangle 142"/>
          <p:cNvSpPr/>
          <p:nvPr/>
        </p:nvSpPr>
        <p:spPr>
          <a:xfrm>
            <a:off x="3342400" y="2206336"/>
            <a:ext cx="2244435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Total length</a:t>
            </a:r>
            <a:endParaRPr lang="en-US" sz="1200"/>
          </a:p>
        </p:txBody>
      </p:sp>
      <p:sp>
        <p:nvSpPr>
          <p:cNvPr id="144" name="Rectangle 143"/>
          <p:cNvSpPr/>
          <p:nvPr/>
        </p:nvSpPr>
        <p:spPr>
          <a:xfrm>
            <a:off x="5611082" y="2209804"/>
            <a:ext cx="2195950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Identification</a:t>
            </a:r>
            <a:endParaRPr lang="en-US" sz="1200"/>
          </a:p>
        </p:txBody>
      </p:sp>
      <p:sp>
        <p:nvSpPr>
          <p:cNvPr id="145" name="Rectangle 144"/>
          <p:cNvSpPr/>
          <p:nvPr/>
        </p:nvSpPr>
        <p:spPr>
          <a:xfrm>
            <a:off x="3338935" y="2514601"/>
            <a:ext cx="2244435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Fragment offset</a:t>
            </a:r>
            <a:endParaRPr lang="en-US" sz="1200"/>
          </a:p>
        </p:txBody>
      </p:sp>
      <p:sp>
        <p:nvSpPr>
          <p:cNvPr id="146" name="Rectangle 145"/>
          <p:cNvSpPr/>
          <p:nvPr/>
        </p:nvSpPr>
        <p:spPr>
          <a:xfrm>
            <a:off x="5604149" y="2521538"/>
            <a:ext cx="1191499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TTL</a:t>
            </a:r>
            <a:endParaRPr lang="en-US" sz="1200"/>
          </a:p>
        </p:txBody>
      </p:sp>
      <p:sp>
        <p:nvSpPr>
          <p:cNvPr id="147" name="Rectangle 146"/>
          <p:cNvSpPr/>
          <p:nvPr/>
        </p:nvSpPr>
        <p:spPr>
          <a:xfrm>
            <a:off x="3345861" y="2829795"/>
            <a:ext cx="2234056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checksum</a:t>
            </a:r>
            <a:endParaRPr lang="en-US" sz="1200"/>
          </a:p>
        </p:txBody>
      </p:sp>
      <p:sp>
        <p:nvSpPr>
          <p:cNvPr id="69" name="Rectangle 68"/>
          <p:cNvSpPr/>
          <p:nvPr/>
        </p:nvSpPr>
        <p:spPr>
          <a:xfrm>
            <a:off x="3345861" y="3134595"/>
            <a:ext cx="2244435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Source IP</a:t>
            </a:r>
            <a:endParaRPr lang="en-US" sz="1200"/>
          </a:p>
        </p:txBody>
      </p:sp>
      <p:sp>
        <p:nvSpPr>
          <p:cNvPr id="70" name="Rectangle 69"/>
          <p:cNvSpPr/>
          <p:nvPr/>
        </p:nvSpPr>
        <p:spPr>
          <a:xfrm>
            <a:off x="5611075" y="3141532"/>
            <a:ext cx="2202883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Destination IP</a:t>
            </a:r>
            <a:endParaRPr lang="en-US" sz="1200"/>
          </a:p>
        </p:txBody>
      </p:sp>
      <p:sp>
        <p:nvSpPr>
          <p:cNvPr id="71" name="Rectangle 70"/>
          <p:cNvSpPr/>
          <p:nvPr/>
        </p:nvSpPr>
        <p:spPr>
          <a:xfrm>
            <a:off x="3342395" y="5943348"/>
            <a:ext cx="4485422" cy="2909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Message body</a:t>
            </a:r>
            <a:endParaRPr lang="en-US" sz="12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00864"/>
              </p:ext>
            </p:extLst>
          </p:nvPr>
        </p:nvGraphicFramePr>
        <p:xfrm>
          <a:off x="8794168" y="2182089"/>
          <a:ext cx="3210932" cy="453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645"/>
                <a:gridCol w="748287"/>
              </a:tblGrid>
              <a:tr h="28320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Control</a:t>
                      </a:r>
                      <a:r>
                        <a:rPr lang="en-US" sz="1200" baseline="0" smtClean="0"/>
                        <a:t> message type</a:t>
                      </a:r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Start-Control-Connection-Request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Start-Control-Connection-Reply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Stop-Control-Connection-Request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3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Stop-Control-Connection-Reply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4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Echo-Request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5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Echo-Reply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6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Outgoing-Call-Request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7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Outgoing-Call-Reply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8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Incoming-Call-Request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9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Incoming-Call-Reply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10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Incoming-Call-Connected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11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Call-Clear-Request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12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Call-Disconnect-Notify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13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WAN-Error-Notify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14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Set-Link-Info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15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91914"/>
              </p:ext>
            </p:extLst>
          </p:nvPr>
        </p:nvGraphicFramePr>
        <p:xfrm>
          <a:off x="558955" y="5327014"/>
          <a:ext cx="2028380" cy="84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700"/>
                <a:gridCol w="363680"/>
              </a:tblGrid>
              <a:tr h="28320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Message</a:t>
                      </a:r>
                      <a:r>
                        <a:rPr lang="en-US" sz="1200" baseline="0" smtClean="0"/>
                        <a:t> type</a:t>
                      </a:r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Control Message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</a:t>
                      </a:r>
                      <a:endParaRPr lang="en-US" sz="1200"/>
                    </a:p>
                  </a:txBody>
                  <a:tcPr/>
                </a:tc>
              </a:tr>
              <a:tr h="283208">
                <a:tc>
                  <a:txBody>
                    <a:bodyPr/>
                    <a:lstStyle/>
                    <a:p>
                      <a:r>
                        <a:rPr lang="en-US" sz="1200" smtClean="0"/>
                        <a:t>Management Message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7" name="Rectangle 86"/>
          <p:cNvSpPr/>
          <p:nvPr/>
        </p:nvSpPr>
        <p:spPr>
          <a:xfrm>
            <a:off x="6802574" y="2521462"/>
            <a:ext cx="1004456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protocol</a:t>
            </a:r>
            <a:endParaRPr lang="en-US" sz="1200"/>
          </a:p>
        </p:txBody>
      </p:sp>
      <p:sp>
        <p:nvSpPr>
          <p:cNvPr id="88" name="Rectangle 87"/>
          <p:cNvSpPr/>
          <p:nvPr/>
        </p:nvSpPr>
        <p:spPr>
          <a:xfrm>
            <a:off x="5597229" y="2826321"/>
            <a:ext cx="2216729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Source IP</a:t>
            </a:r>
            <a:endParaRPr lang="en-US" sz="1200"/>
          </a:p>
        </p:txBody>
      </p:sp>
      <p:sp>
        <p:nvSpPr>
          <p:cNvPr id="93" name="Rectangle 92"/>
          <p:cNvSpPr/>
          <p:nvPr/>
        </p:nvSpPr>
        <p:spPr>
          <a:xfrm>
            <a:off x="3342395" y="3449787"/>
            <a:ext cx="2244440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Destination IP</a:t>
            </a:r>
            <a:endParaRPr lang="en-US" sz="1200"/>
          </a:p>
        </p:txBody>
      </p:sp>
      <p:sp>
        <p:nvSpPr>
          <p:cNvPr id="94" name="Rectangle 93"/>
          <p:cNvSpPr/>
          <p:nvPr/>
        </p:nvSpPr>
        <p:spPr>
          <a:xfrm>
            <a:off x="5611075" y="3449733"/>
            <a:ext cx="2202883" cy="2909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Source port</a:t>
            </a:r>
            <a:endParaRPr lang="en-US" sz="1200"/>
          </a:p>
        </p:txBody>
      </p:sp>
      <p:sp>
        <p:nvSpPr>
          <p:cNvPr id="95" name="Rectangle 94"/>
          <p:cNvSpPr/>
          <p:nvPr/>
        </p:nvSpPr>
        <p:spPr>
          <a:xfrm>
            <a:off x="3349325" y="3758036"/>
            <a:ext cx="2244440" cy="2909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Destination port</a:t>
            </a:r>
            <a:endParaRPr lang="en-US" sz="1200"/>
          </a:p>
        </p:txBody>
      </p:sp>
      <p:sp>
        <p:nvSpPr>
          <p:cNvPr id="96" name="Rectangle 95"/>
          <p:cNvSpPr/>
          <p:nvPr/>
        </p:nvSpPr>
        <p:spPr>
          <a:xfrm>
            <a:off x="5611075" y="3758036"/>
            <a:ext cx="2202883" cy="2909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Sequence number</a:t>
            </a:r>
            <a:endParaRPr lang="en-US" sz="1200"/>
          </a:p>
        </p:txBody>
      </p:sp>
      <p:sp>
        <p:nvSpPr>
          <p:cNvPr id="97" name="Rectangle 96"/>
          <p:cNvSpPr/>
          <p:nvPr/>
        </p:nvSpPr>
        <p:spPr>
          <a:xfrm>
            <a:off x="3345861" y="4076684"/>
            <a:ext cx="2244440" cy="2909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Sequence number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607615" y="4076684"/>
            <a:ext cx="2202883" cy="2909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Acknowledgement number</a:t>
            </a:r>
            <a:endParaRPr lang="en-US" sz="1200"/>
          </a:p>
        </p:txBody>
      </p:sp>
      <p:sp>
        <p:nvSpPr>
          <p:cNvPr id="99" name="Rectangle 98"/>
          <p:cNvSpPr/>
          <p:nvPr/>
        </p:nvSpPr>
        <p:spPr>
          <a:xfrm>
            <a:off x="3341044" y="4384933"/>
            <a:ext cx="2263105" cy="2909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Acknowledgement number</a:t>
            </a:r>
            <a:endParaRPr lang="en-US" sz="1200"/>
          </a:p>
        </p:txBody>
      </p:sp>
      <p:sp>
        <p:nvSpPr>
          <p:cNvPr id="100" name="Rectangle 99"/>
          <p:cNvSpPr/>
          <p:nvPr/>
        </p:nvSpPr>
        <p:spPr>
          <a:xfrm>
            <a:off x="5618010" y="4384933"/>
            <a:ext cx="599208" cy="2909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Head length</a:t>
            </a:r>
            <a:endParaRPr lang="en-US" sz="1000"/>
          </a:p>
        </p:txBody>
      </p:sp>
      <p:sp>
        <p:nvSpPr>
          <p:cNvPr id="101" name="Rectangle 100"/>
          <p:cNvSpPr/>
          <p:nvPr/>
        </p:nvSpPr>
        <p:spPr>
          <a:xfrm>
            <a:off x="6234540" y="4381418"/>
            <a:ext cx="1579418" cy="2909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flags</a:t>
            </a:r>
            <a:endParaRPr lang="en-US" sz="1200"/>
          </a:p>
        </p:txBody>
      </p:sp>
      <p:sp>
        <p:nvSpPr>
          <p:cNvPr id="102" name="Rectangle 101"/>
          <p:cNvSpPr/>
          <p:nvPr/>
        </p:nvSpPr>
        <p:spPr>
          <a:xfrm>
            <a:off x="3347970" y="4693182"/>
            <a:ext cx="2256179" cy="2909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Window size</a:t>
            </a:r>
            <a:endParaRPr lang="en-US" sz="1200"/>
          </a:p>
        </p:txBody>
      </p:sp>
      <p:sp>
        <p:nvSpPr>
          <p:cNvPr id="103" name="Rectangle 102"/>
          <p:cNvSpPr/>
          <p:nvPr/>
        </p:nvSpPr>
        <p:spPr>
          <a:xfrm>
            <a:off x="5618004" y="4696543"/>
            <a:ext cx="2202883" cy="2909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Checksum</a:t>
            </a:r>
            <a:endParaRPr lang="en-US" sz="1200"/>
          </a:p>
        </p:txBody>
      </p:sp>
      <p:sp>
        <p:nvSpPr>
          <p:cNvPr id="104" name="Rectangle 103"/>
          <p:cNvSpPr/>
          <p:nvPr/>
        </p:nvSpPr>
        <p:spPr>
          <a:xfrm>
            <a:off x="3345861" y="5008374"/>
            <a:ext cx="2256179" cy="2909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Urgent pointer</a:t>
            </a:r>
            <a:endParaRPr lang="en-US" sz="1200"/>
          </a:p>
        </p:txBody>
      </p:sp>
      <p:sp>
        <p:nvSpPr>
          <p:cNvPr id="105" name="Rectangle 104"/>
          <p:cNvSpPr/>
          <p:nvPr/>
        </p:nvSpPr>
        <p:spPr>
          <a:xfrm>
            <a:off x="5624934" y="5006469"/>
            <a:ext cx="2202883" cy="2909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Length</a:t>
            </a:r>
            <a:endParaRPr lang="en-US" sz="1200"/>
          </a:p>
        </p:txBody>
      </p:sp>
      <p:sp>
        <p:nvSpPr>
          <p:cNvPr id="106" name="Rectangle 105"/>
          <p:cNvSpPr/>
          <p:nvPr/>
        </p:nvSpPr>
        <p:spPr>
          <a:xfrm>
            <a:off x="3344506" y="5316623"/>
            <a:ext cx="2256179" cy="2909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Message type</a:t>
            </a:r>
            <a:endParaRPr lang="en-US" sz="1200"/>
          </a:p>
        </p:txBody>
      </p:sp>
      <p:sp>
        <p:nvSpPr>
          <p:cNvPr id="107" name="Rectangle 106"/>
          <p:cNvSpPr/>
          <p:nvPr/>
        </p:nvSpPr>
        <p:spPr>
          <a:xfrm>
            <a:off x="5621469" y="5325125"/>
            <a:ext cx="2202883" cy="2909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Magic cookie(0x1A2B)</a:t>
            </a:r>
            <a:endParaRPr lang="en-US" sz="1200"/>
          </a:p>
        </p:txBody>
      </p:sp>
      <p:sp>
        <p:nvSpPr>
          <p:cNvPr id="108" name="Rectangle 107"/>
          <p:cNvSpPr/>
          <p:nvPr/>
        </p:nvSpPr>
        <p:spPr>
          <a:xfrm>
            <a:off x="3341041" y="5635279"/>
            <a:ext cx="2256179" cy="2909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Magic cookie(0x3C4D)</a:t>
            </a:r>
            <a:endParaRPr lang="en-US" sz="1200"/>
          </a:p>
        </p:txBody>
      </p:sp>
      <p:sp>
        <p:nvSpPr>
          <p:cNvPr id="109" name="Rectangle 108"/>
          <p:cNvSpPr/>
          <p:nvPr/>
        </p:nvSpPr>
        <p:spPr>
          <a:xfrm>
            <a:off x="5624934" y="5635050"/>
            <a:ext cx="2202883" cy="2909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Control message type</a:t>
            </a:r>
            <a:endParaRPr lang="en-US" sz="12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262178" y="3777915"/>
            <a:ext cx="1062904" cy="245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09" idx="3"/>
          </p:cNvCxnSpPr>
          <p:nvPr/>
        </p:nvCxnSpPr>
        <p:spPr>
          <a:xfrm flipV="1">
            <a:off x="7827817" y="2351808"/>
            <a:ext cx="931719" cy="342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75645" y="5470597"/>
            <a:ext cx="770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5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92201" y="6589590"/>
            <a:ext cx="7076210" cy="228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</a:t>
            </a:r>
            <a:r>
              <a:rPr lang="en-US" sz="1200" smtClean="0">
                <a:solidFill>
                  <a:schemeClr val="tx1"/>
                </a:solidFill>
              </a:rPr>
              <a:t>etwork device driver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611838" y="5580981"/>
            <a:ext cx="966355" cy="311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netfilter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367154" y="5622544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40493" y="6080991"/>
            <a:ext cx="709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ipv6_rcv</a:t>
            </a:r>
            <a:endParaRPr 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7566984" y="5117588"/>
            <a:ext cx="1056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ip6_rcv_finish</a:t>
            </a:r>
            <a:endParaRPr lang="en-US" sz="1200"/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 flipV="1">
            <a:off x="8095013" y="6357990"/>
            <a:ext cx="0" cy="22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4"/>
          </p:cNvCxnSpPr>
          <p:nvPr/>
        </p:nvCxnSpPr>
        <p:spPr>
          <a:xfrm flipV="1">
            <a:off x="8095015" y="5892708"/>
            <a:ext cx="1" cy="1882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0"/>
            <a:endCxn id="8" idx="2"/>
          </p:cNvCxnSpPr>
          <p:nvPr/>
        </p:nvCxnSpPr>
        <p:spPr>
          <a:xfrm flipH="1" flipV="1">
            <a:off x="8095013" y="5394587"/>
            <a:ext cx="3" cy="18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72548" y="4730552"/>
            <a:ext cx="2244933" cy="257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</a:t>
            </a:r>
            <a:r>
              <a:rPr lang="en-US" sz="1200" smtClean="0">
                <a:solidFill>
                  <a:schemeClr val="tx1"/>
                </a:solidFill>
              </a:rPr>
              <a:t>oute System: </a:t>
            </a:r>
            <a:r>
              <a:rPr lang="en-US" sz="1000" i="1" smtClean="0">
                <a:solidFill>
                  <a:schemeClr val="tx1"/>
                </a:solidFill>
              </a:rPr>
              <a:t>ip6_route_input</a:t>
            </a:r>
            <a:endParaRPr lang="en-US" sz="1000" i="1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8" idx="0"/>
            <a:endCxn id="19" idx="2"/>
          </p:cNvCxnSpPr>
          <p:nvPr/>
        </p:nvCxnSpPr>
        <p:spPr>
          <a:xfrm flipV="1">
            <a:off x="8095013" y="4988272"/>
            <a:ext cx="2" cy="1293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05388" y="4215652"/>
            <a:ext cx="779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</a:t>
            </a:r>
            <a:r>
              <a:rPr lang="en-US" sz="1200" smtClean="0"/>
              <a:t>st_input</a:t>
            </a:r>
            <a:endParaRPr lang="en-US" sz="1200"/>
          </a:p>
        </p:txBody>
      </p:sp>
      <p:cxnSp>
        <p:nvCxnSpPr>
          <p:cNvPr id="24" name="Straight Arrow Connector 23"/>
          <p:cNvCxnSpPr>
            <a:stCxn id="19" idx="0"/>
            <a:endCxn id="22" idx="2"/>
          </p:cNvCxnSpPr>
          <p:nvPr/>
        </p:nvCxnSpPr>
        <p:spPr>
          <a:xfrm flipH="1" flipV="1">
            <a:off x="8095014" y="4492651"/>
            <a:ext cx="1" cy="23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14630" y="3696517"/>
            <a:ext cx="116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</a:t>
            </a:r>
            <a:r>
              <a:rPr lang="en-US" sz="1200" smtClean="0"/>
              <a:t>kb-&gt;dst-&gt;input</a:t>
            </a:r>
            <a:endParaRPr lang="en-US" sz="1200"/>
          </a:p>
        </p:txBody>
      </p:sp>
      <p:cxnSp>
        <p:nvCxnSpPr>
          <p:cNvPr id="27" name="Straight Arrow Connector 26"/>
          <p:cNvCxnSpPr>
            <a:stCxn id="22" idx="0"/>
            <a:endCxn id="25" idx="2"/>
          </p:cNvCxnSpPr>
          <p:nvPr/>
        </p:nvCxnSpPr>
        <p:spPr>
          <a:xfrm flipV="1">
            <a:off x="8095014" y="3973516"/>
            <a:ext cx="0" cy="24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25482" y="4219912"/>
            <a:ext cx="89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dst_discard</a:t>
            </a:r>
            <a:endParaRPr lang="en-US" sz="1200"/>
          </a:p>
        </p:txBody>
      </p:sp>
      <p:sp>
        <p:nvSpPr>
          <p:cNvPr id="49" name="TextBox 48"/>
          <p:cNvSpPr txBox="1"/>
          <p:nvPr/>
        </p:nvSpPr>
        <p:spPr>
          <a:xfrm>
            <a:off x="8840577" y="3296493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p6_input</a:t>
            </a:r>
            <a:endParaRPr lang="en-US" sz="1200"/>
          </a:p>
        </p:txBody>
      </p:sp>
      <p:sp>
        <p:nvSpPr>
          <p:cNvPr id="50" name="TextBox 49"/>
          <p:cNvSpPr txBox="1"/>
          <p:nvPr/>
        </p:nvSpPr>
        <p:spPr>
          <a:xfrm>
            <a:off x="6432102" y="3306653"/>
            <a:ext cx="94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ip6_forward</a:t>
            </a:r>
            <a:endParaRPr lang="en-US" sz="1200"/>
          </a:p>
        </p:txBody>
      </p:sp>
      <p:sp>
        <p:nvSpPr>
          <p:cNvPr id="51" name="Left Brace 50"/>
          <p:cNvSpPr/>
          <p:nvPr/>
        </p:nvSpPr>
        <p:spPr>
          <a:xfrm rot="16200000">
            <a:off x="7985228" y="2568920"/>
            <a:ext cx="166617" cy="2088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647341" y="2823194"/>
            <a:ext cx="966355" cy="311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netfilter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8402657" y="2864757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4" name="Straight Arrow Connector 53"/>
          <p:cNvCxnSpPr>
            <a:endCxn id="52" idx="4"/>
          </p:cNvCxnSpPr>
          <p:nvPr/>
        </p:nvCxnSpPr>
        <p:spPr>
          <a:xfrm flipV="1">
            <a:off x="9130518" y="3134921"/>
            <a:ext cx="1" cy="1882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531636" y="2039606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ip6_input_finish</a:t>
            </a:r>
          </a:p>
        </p:txBody>
      </p:sp>
      <p:cxnSp>
        <p:nvCxnSpPr>
          <p:cNvPr id="61" name="Straight Arrow Connector 60"/>
          <p:cNvCxnSpPr>
            <a:stCxn id="52" idx="0"/>
            <a:endCxn id="59" idx="2"/>
          </p:cNvCxnSpPr>
          <p:nvPr/>
        </p:nvCxnSpPr>
        <p:spPr>
          <a:xfrm flipH="1" flipV="1">
            <a:off x="9130518" y="2316605"/>
            <a:ext cx="1" cy="50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395742" y="2823032"/>
            <a:ext cx="966355" cy="311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netfilter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151058" y="2864595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4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endCxn id="64" idx="4"/>
          </p:cNvCxnSpPr>
          <p:nvPr/>
        </p:nvCxnSpPr>
        <p:spPr>
          <a:xfrm flipV="1">
            <a:off x="6878919" y="3134759"/>
            <a:ext cx="1" cy="1882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86244" y="2028435"/>
            <a:ext cx="1363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ip6_forward_finish</a:t>
            </a:r>
            <a:endParaRPr lang="en-US" sz="1200"/>
          </a:p>
        </p:txBody>
      </p:sp>
      <p:cxnSp>
        <p:nvCxnSpPr>
          <p:cNvPr id="69" name="Straight Arrow Connector 68"/>
          <p:cNvCxnSpPr>
            <a:stCxn id="64" idx="0"/>
            <a:endCxn id="68" idx="2"/>
          </p:cNvCxnSpPr>
          <p:nvPr/>
        </p:nvCxnSpPr>
        <p:spPr>
          <a:xfrm flipH="1" flipV="1">
            <a:off x="6867777" y="2305434"/>
            <a:ext cx="11143" cy="51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49406" y="2384951"/>
            <a:ext cx="1258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</a:t>
            </a:r>
            <a:r>
              <a:rPr lang="en-US" sz="1200" smtClean="0"/>
              <a:t>kb-&gt;dst-&gt;output</a:t>
            </a:r>
            <a:endParaRPr lang="en-US" sz="1200"/>
          </a:p>
        </p:txBody>
      </p:sp>
      <p:sp>
        <p:nvSpPr>
          <p:cNvPr id="37" name="Oval 36"/>
          <p:cNvSpPr/>
          <p:nvPr/>
        </p:nvSpPr>
        <p:spPr>
          <a:xfrm>
            <a:off x="3784264" y="3075993"/>
            <a:ext cx="966355" cy="311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netfilter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555664" y="3117556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58509" y="3565187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ip6_finish_output</a:t>
            </a:r>
            <a:endParaRPr 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3587525" y="4261628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ip6_finish_output2</a:t>
            </a:r>
            <a:endParaRPr lang="en-US" sz="1200"/>
          </a:p>
        </p:txBody>
      </p:sp>
      <p:sp>
        <p:nvSpPr>
          <p:cNvPr id="41" name="Rectangle 40"/>
          <p:cNvSpPr/>
          <p:nvPr/>
        </p:nvSpPr>
        <p:spPr>
          <a:xfrm>
            <a:off x="3515196" y="4697334"/>
            <a:ext cx="1518752" cy="257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Neighbour System</a:t>
            </a:r>
            <a:endParaRPr lang="en-US" sz="1000" i="1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56839" y="5163401"/>
            <a:ext cx="1235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</a:t>
            </a:r>
            <a:r>
              <a:rPr lang="en-US" sz="1200" smtClean="0"/>
              <a:t>ev_queue_xmit</a:t>
            </a:r>
            <a:endParaRPr lang="en-US" sz="1200"/>
          </a:p>
        </p:txBody>
      </p:sp>
      <p:sp>
        <p:nvSpPr>
          <p:cNvPr id="43" name="Rectangle 42"/>
          <p:cNvSpPr/>
          <p:nvPr/>
        </p:nvSpPr>
        <p:spPr>
          <a:xfrm>
            <a:off x="3466855" y="5639842"/>
            <a:ext cx="1615435" cy="2577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Traffic Control System</a:t>
            </a:r>
            <a:endParaRPr lang="en-US" sz="1000" i="1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34463" y="6080991"/>
            <a:ext cx="1280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(hard_start_xmit)</a:t>
            </a:r>
            <a:endParaRPr lang="en-US" sz="120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74572" y="5439309"/>
            <a:ext cx="1" cy="21532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3" idx="2"/>
          </p:cNvCxnSpPr>
          <p:nvPr/>
        </p:nvCxnSpPr>
        <p:spPr>
          <a:xfrm>
            <a:off x="4274573" y="5897562"/>
            <a:ext cx="2" cy="18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4" idx="2"/>
          </p:cNvCxnSpPr>
          <p:nvPr/>
        </p:nvCxnSpPr>
        <p:spPr>
          <a:xfrm>
            <a:off x="4274574" y="6357990"/>
            <a:ext cx="0" cy="18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1" idx="2"/>
            <a:endCxn id="42" idx="0"/>
          </p:cNvCxnSpPr>
          <p:nvPr/>
        </p:nvCxnSpPr>
        <p:spPr>
          <a:xfrm>
            <a:off x="4274572" y="4955054"/>
            <a:ext cx="0" cy="20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0" idx="2"/>
            <a:endCxn id="41" idx="0"/>
          </p:cNvCxnSpPr>
          <p:nvPr/>
        </p:nvCxnSpPr>
        <p:spPr>
          <a:xfrm>
            <a:off x="4274572" y="4538627"/>
            <a:ext cx="0" cy="1587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7" idx="4"/>
          </p:cNvCxnSpPr>
          <p:nvPr/>
        </p:nvCxnSpPr>
        <p:spPr>
          <a:xfrm flipH="1">
            <a:off x="4267441" y="3387720"/>
            <a:ext cx="1" cy="21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397454" y="2856461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ip_mc_output</a:t>
            </a:r>
            <a:endParaRPr lang="en-US" sz="1200"/>
          </a:p>
        </p:txBody>
      </p:sp>
      <p:sp>
        <p:nvSpPr>
          <p:cNvPr id="70" name="TextBox 69"/>
          <p:cNvSpPr txBox="1"/>
          <p:nvPr/>
        </p:nvSpPr>
        <p:spPr>
          <a:xfrm>
            <a:off x="4973800" y="2856461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ip6_output</a:t>
            </a:r>
            <a:endParaRPr lang="en-US" sz="1200"/>
          </a:p>
        </p:txBody>
      </p:sp>
      <p:sp>
        <p:nvSpPr>
          <p:cNvPr id="72" name="TextBox 71"/>
          <p:cNvSpPr txBox="1"/>
          <p:nvPr/>
        </p:nvSpPr>
        <p:spPr>
          <a:xfrm>
            <a:off x="3793835" y="3895825"/>
            <a:ext cx="1028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ip6_fragment</a:t>
            </a:r>
            <a:endParaRPr lang="en-US" sz="120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268612" y="4160356"/>
            <a:ext cx="0" cy="15586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268612" y="3805425"/>
            <a:ext cx="0" cy="1558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Left Brace 81"/>
          <p:cNvSpPr/>
          <p:nvPr/>
        </p:nvSpPr>
        <p:spPr>
          <a:xfrm rot="5400000">
            <a:off x="4069272" y="1547575"/>
            <a:ext cx="203749" cy="24293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740164" y="2058168"/>
            <a:ext cx="87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</a:t>
            </a:r>
            <a:r>
              <a:rPr lang="en-US" sz="1200" smtClean="0"/>
              <a:t>st_output</a:t>
            </a:r>
            <a:endParaRPr lang="en-US" sz="120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4172824" y="2273043"/>
            <a:ext cx="2" cy="19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586570" y="2182092"/>
            <a:ext cx="1650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538792" y="2057600"/>
            <a:ext cx="89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dst_discard</a:t>
            </a:r>
            <a:endParaRPr lang="en-US" sz="1200"/>
          </a:p>
        </p:txBody>
      </p:sp>
      <p:cxnSp>
        <p:nvCxnSpPr>
          <p:cNvPr id="135" name="Elbow Connector 134"/>
          <p:cNvCxnSpPr>
            <a:stCxn id="70" idx="2"/>
            <a:endCxn id="37" idx="6"/>
          </p:cNvCxnSpPr>
          <p:nvPr/>
        </p:nvCxnSpPr>
        <p:spPr>
          <a:xfrm rot="5400000">
            <a:off x="5033104" y="2850975"/>
            <a:ext cx="98397" cy="663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67" idx="2"/>
            <a:endCxn id="38" idx="2"/>
          </p:cNvCxnSpPr>
          <p:nvPr/>
        </p:nvCxnSpPr>
        <p:spPr>
          <a:xfrm rot="16200000" flipH="1">
            <a:off x="3194341" y="2870533"/>
            <a:ext cx="98396" cy="624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301443" y="2367365"/>
            <a:ext cx="127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ip6_call_ra_chain</a:t>
            </a:r>
            <a:endParaRPr lang="en-US" sz="1200"/>
          </a:p>
        </p:txBody>
      </p:sp>
      <p:cxnSp>
        <p:nvCxnSpPr>
          <p:cNvPr id="146" name="Elbow Connector 145"/>
          <p:cNvCxnSpPr>
            <a:stCxn id="8" idx="1"/>
            <a:endCxn id="144" idx="2"/>
          </p:cNvCxnSpPr>
          <p:nvPr/>
        </p:nvCxnSpPr>
        <p:spPr>
          <a:xfrm rot="10800000" flipH="1">
            <a:off x="7566983" y="2644364"/>
            <a:ext cx="372807" cy="2611724"/>
          </a:xfrm>
          <a:prstGeom prst="bentConnector4">
            <a:avLst>
              <a:gd name="adj1" fmla="val -44596"/>
              <a:gd name="adj2" fmla="val 7771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6433940" y="165948"/>
            <a:ext cx="3376513" cy="10702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Transport layer/L4 protocols(TCP/UDP/RAWIP/…) 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632958" y="717306"/>
            <a:ext cx="1494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tcp_v6_early_demux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932074" y="890109"/>
            <a:ext cx="13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raw6_local_deliver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095013" y="599362"/>
            <a:ext cx="1155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Receive routine</a:t>
            </a:r>
            <a:endParaRPr lang="en-US" sz="1200"/>
          </a:p>
        </p:txBody>
      </p:sp>
      <p:cxnSp>
        <p:nvCxnSpPr>
          <p:cNvPr id="158" name="Elbow Connector 157"/>
          <p:cNvCxnSpPr>
            <a:endCxn id="156" idx="3"/>
          </p:cNvCxnSpPr>
          <p:nvPr/>
        </p:nvCxnSpPr>
        <p:spPr>
          <a:xfrm rot="16200000" flipV="1">
            <a:off x="8661076" y="1327628"/>
            <a:ext cx="1384418" cy="204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3740164" y="1201408"/>
            <a:ext cx="966355" cy="311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netfilter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3511564" y="1242971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5069678" y="1201408"/>
            <a:ext cx="966355" cy="311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netfilter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4841078" y="1242971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2415444" y="1201408"/>
            <a:ext cx="966355" cy="311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netfilter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2186844" y="1242971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830039" y="463723"/>
            <a:ext cx="184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ip6_push_pending_frames</a:t>
            </a:r>
            <a:endParaRPr lang="en-US" sz="1200"/>
          </a:p>
        </p:txBody>
      </p:sp>
      <p:sp>
        <p:nvSpPr>
          <p:cNvPr id="169" name="TextBox 168"/>
          <p:cNvSpPr txBox="1"/>
          <p:nvPr/>
        </p:nvSpPr>
        <p:spPr>
          <a:xfrm>
            <a:off x="3740164" y="463566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ip6_xmit</a:t>
            </a:r>
            <a:endParaRPr lang="en-US" sz="1200"/>
          </a:p>
        </p:txBody>
      </p:sp>
      <p:sp>
        <p:nvSpPr>
          <p:cNvPr id="170" name="TextBox 169"/>
          <p:cNvSpPr txBox="1"/>
          <p:nvPr/>
        </p:nvSpPr>
        <p:spPr>
          <a:xfrm>
            <a:off x="4773741" y="463424"/>
            <a:ext cx="1412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rawv6_send_hdrinc</a:t>
            </a:r>
            <a:endParaRPr lang="en-US" sz="1200"/>
          </a:p>
        </p:txBody>
      </p:sp>
      <p:sp>
        <p:nvSpPr>
          <p:cNvPr id="171" name="Rounded Rectangle 170"/>
          <p:cNvSpPr/>
          <p:nvPr/>
        </p:nvSpPr>
        <p:spPr>
          <a:xfrm>
            <a:off x="1963882" y="165948"/>
            <a:ext cx="3969327" cy="227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Layer 4 Protocol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73" name="Elbow Connector 172"/>
          <p:cNvCxnSpPr>
            <a:stCxn id="166" idx="4"/>
            <a:endCxn id="91" idx="0"/>
          </p:cNvCxnSpPr>
          <p:nvPr/>
        </p:nvCxnSpPr>
        <p:spPr>
          <a:xfrm rot="16200000" flipH="1">
            <a:off x="3266136" y="1145621"/>
            <a:ext cx="545033" cy="1280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164" idx="4"/>
            <a:endCxn id="91" idx="0"/>
          </p:cNvCxnSpPr>
          <p:nvPr/>
        </p:nvCxnSpPr>
        <p:spPr>
          <a:xfrm rot="5400000">
            <a:off x="4593253" y="1098564"/>
            <a:ext cx="545033" cy="1374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4172824" y="1532662"/>
            <a:ext cx="0" cy="31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6" idx="0"/>
          </p:cNvCxnSpPr>
          <p:nvPr/>
        </p:nvCxnSpPr>
        <p:spPr>
          <a:xfrm flipV="1">
            <a:off x="2898622" y="1008057"/>
            <a:ext cx="0" cy="19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4172824" y="994722"/>
            <a:ext cx="0" cy="19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5552857" y="994722"/>
            <a:ext cx="0" cy="19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1069885" y="4448709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1266882" y="4424509"/>
            <a:ext cx="1380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NF_IP_LOCAL_OUT</a:t>
            </a:r>
            <a:endParaRPr lang="en-US" sz="1200"/>
          </a:p>
        </p:txBody>
      </p:sp>
      <p:sp>
        <p:nvSpPr>
          <p:cNvPr id="193" name="Oval 192"/>
          <p:cNvSpPr/>
          <p:nvPr/>
        </p:nvSpPr>
        <p:spPr>
          <a:xfrm>
            <a:off x="1069885" y="4746244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266882" y="4722044"/>
            <a:ext cx="1240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NF_IP_LOCAL_IN</a:t>
            </a:r>
            <a:endParaRPr lang="en-US" sz="1200"/>
          </a:p>
        </p:txBody>
      </p:sp>
      <p:sp>
        <p:nvSpPr>
          <p:cNvPr id="195" name="Oval 194"/>
          <p:cNvSpPr/>
          <p:nvPr/>
        </p:nvSpPr>
        <p:spPr>
          <a:xfrm>
            <a:off x="1057131" y="5043779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254128" y="5019579"/>
            <a:ext cx="1537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NF_IP_PRE_ROUTING</a:t>
            </a:r>
            <a:endParaRPr lang="en-US" sz="1200"/>
          </a:p>
        </p:txBody>
      </p:sp>
      <p:sp>
        <p:nvSpPr>
          <p:cNvPr id="197" name="Oval 196"/>
          <p:cNvSpPr/>
          <p:nvPr/>
        </p:nvSpPr>
        <p:spPr>
          <a:xfrm>
            <a:off x="1069109" y="5322655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266106" y="5298455"/>
            <a:ext cx="1513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NF_IP_FORWARDING</a:t>
            </a:r>
            <a:endParaRPr lang="en-US" sz="1200"/>
          </a:p>
        </p:txBody>
      </p:sp>
      <p:sp>
        <p:nvSpPr>
          <p:cNvPr id="199" name="Oval 198"/>
          <p:cNvSpPr/>
          <p:nvPr/>
        </p:nvSpPr>
        <p:spPr>
          <a:xfrm>
            <a:off x="1056355" y="562019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253352" y="5595990"/>
            <a:ext cx="1626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NF_IP_POST_ROUTING</a:t>
            </a:r>
            <a:endParaRPr lang="en-US" sz="1200"/>
          </a:p>
        </p:txBody>
      </p:sp>
      <p:sp>
        <p:nvSpPr>
          <p:cNvPr id="201" name="Rectangle 200"/>
          <p:cNvSpPr/>
          <p:nvPr/>
        </p:nvSpPr>
        <p:spPr>
          <a:xfrm>
            <a:off x="2687187" y="822294"/>
            <a:ext cx="2960209" cy="164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</a:t>
            </a:r>
            <a:r>
              <a:rPr lang="en-US" sz="1200" smtClean="0">
                <a:solidFill>
                  <a:schemeClr val="tx1"/>
                </a:solidFill>
              </a:rPr>
              <a:t>oute System: </a:t>
            </a:r>
            <a:r>
              <a:rPr lang="en-US" sz="1000" i="1" smtClean="0">
                <a:solidFill>
                  <a:schemeClr val="tx1"/>
                </a:solidFill>
              </a:rPr>
              <a:t>ip6_route_output</a:t>
            </a:r>
            <a:endParaRPr lang="en-US" sz="1000" i="1">
              <a:solidFill>
                <a:schemeClr val="tx1"/>
              </a:solidFill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 flipV="1">
            <a:off x="2898622" y="737861"/>
            <a:ext cx="0" cy="82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4172824" y="737861"/>
            <a:ext cx="0" cy="82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5552857" y="737861"/>
            <a:ext cx="0" cy="82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6659607" y="3509790"/>
            <a:ext cx="3068985" cy="3132327"/>
          </a:xfrm>
          <a:custGeom>
            <a:avLst/>
            <a:gdLst>
              <a:gd name="connsiteX0" fmla="*/ 208784 w 3068985"/>
              <a:gd name="connsiteY0" fmla="*/ 2475374 h 3132327"/>
              <a:gd name="connsiteX1" fmla="*/ 634811 w 3068985"/>
              <a:gd name="connsiteY1" fmla="*/ 2797492 h 3132327"/>
              <a:gd name="connsiteX2" fmla="*/ 1019275 w 3068985"/>
              <a:gd name="connsiteY2" fmla="*/ 2974137 h 3132327"/>
              <a:gd name="connsiteX3" fmla="*/ 1445302 w 3068985"/>
              <a:gd name="connsiteY3" fmla="*/ 3130001 h 3132327"/>
              <a:gd name="connsiteX4" fmla="*/ 2006411 w 3068985"/>
              <a:gd name="connsiteY4" fmla="*/ 3046874 h 3132327"/>
              <a:gd name="connsiteX5" fmla="*/ 2401266 w 3068985"/>
              <a:gd name="connsiteY5" fmla="*/ 2776710 h 3132327"/>
              <a:gd name="connsiteX6" fmla="*/ 2661038 w 3068985"/>
              <a:gd name="connsiteY6" fmla="*/ 2506546 h 3132327"/>
              <a:gd name="connsiteX7" fmla="*/ 2983157 w 3068985"/>
              <a:gd name="connsiteY7" fmla="*/ 1841528 h 3132327"/>
              <a:gd name="connsiteX8" fmla="*/ 3045502 w 3068985"/>
              <a:gd name="connsiteY8" fmla="*/ 1311592 h 3132327"/>
              <a:gd name="connsiteX9" fmla="*/ 3055893 w 3068985"/>
              <a:gd name="connsiteY9" fmla="*/ 812828 h 3132327"/>
              <a:gd name="connsiteX10" fmla="*/ 2868857 w 3068985"/>
              <a:gd name="connsiteY10" fmla="*/ 355628 h 3132327"/>
              <a:gd name="connsiteX11" fmla="*/ 2110320 w 3068985"/>
              <a:gd name="connsiteY11" fmla="*/ 75074 h 3132327"/>
              <a:gd name="connsiteX12" fmla="*/ 1331002 w 3068985"/>
              <a:gd name="connsiteY12" fmla="*/ 2337 h 3132327"/>
              <a:gd name="connsiteX13" fmla="*/ 790675 w 3068985"/>
              <a:gd name="connsiteY13" fmla="*/ 137419 h 3132327"/>
              <a:gd name="connsiteX14" fmla="*/ 468557 w 3068985"/>
              <a:gd name="connsiteY14" fmla="*/ 449146 h 3132327"/>
              <a:gd name="connsiteX15" fmla="*/ 156829 w 3068985"/>
              <a:gd name="connsiteY15" fmla="*/ 854392 h 3132327"/>
              <a:gd name="connsiteX16" fmla="*/ 966 w 3068985"/>
              <a:gd name="connsiteY16" fmla="*/ 1436283 h 3132327"/>
              <a:gd name="connsiteX17" fmla="*/ 94484 w 3068985"/>
              <a:gd name="connsiteY17" fmla="*/ 2007783 h 3132327"/>
              <a:gd name="connsiteX18" fmla="*/ 208784 w 3068985"/>
              <a:gd name="connsiteY18" fmla="*/ 2475374 h 313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68985" h="3132327">
                <a:moveTo>
                  <a:pt x="208784" y="2475374"/>
                </a:moveTo>
                <a:cubicBezTo>
                  <a:pt x="298839" y="2606992"/>
                  <a:pt x="499729" y="2714365"/>
                  <a:pt x="634811" y="2797492"/>
                </a:cubicBezTo>
                <a:cubicBezTo>
                  <a:pt x="769893" y="2880619"/>
                  <a:pt x="884193" y="2918719"/>
                  <a:pt x="1019275" y="2974137"/>
                </a:cubicBezTo>
                <a:cubicBezTo>
                  <a:pt x="1154357" y="3029555"/>
                  <a:pt x="1280779" y="3117878"/>
                  <a:pt x="1445302" y="3130001"/>
                </a:cubicBezTo>
                <a:cubicBezTo>
                  <a:pt x="1609825" y="3142124"/>
                  <a:pt x="1847084" y="3105756"/>
                  <a:pt x="2006411" y="3046874"/>
                </a:cubicBezTo>
                <a:cubicBezTo>
                  <a:pt x="2165738" y="2987992"/>
                  <a:pt x="2292162" y="2866765"/>
                  <a:pt x="2401266" y="2776710"/>
                </a:cubicBezTo>
                <a:cubicBezTo>
                  <a:pt x="2510370" y="2686655"/>
                  <a:pt x="2564056" y="2662410"/>
                  <a:pt x="2661038" y="2506546"/>
                </a:cubicBezTo>
                <a:cubicBezTo>
                  <a:pt x="2758020" y="2350682"/>
                  <a:pt x="2919080" y="2040687"/>
                  <a:pt x="2983157" y="1841528"/>
                </a:cubicBezTo>
                <a:cubicBezTo>
                  <a:pt x="3047234" y="1642369"/>
                  <a:pt x="3033379" y="1483042"/>
                  <a:pt x="3045502" y="1311592"/>
                </a:cubicBezTo>
                <a:cubicBezTo>
                  <a:pt x="3057625" y="1140142"/>
                  <a:pt x="3085334" y="972155"/>
                  <a:pt x="3055893" y="812828"/>
                </a:cubicBezTo>
                <a:cubicBezTo>
                  <a:pt x="3026452" y="653501"/>
                  <a:pt x="3026452" y="478587"/>
                  <a:pt x="2868857" y="355628"/>
                </a:cubicBezTo>
                <a:cubicBezTo>
                  <a:pt x="2711262" y="232669"/>
                  <a:pt x="2366629" y="133956"/>
                  <a:pt x="2110320" y="75074"/>
                </a:cubicBezTo>
                <a:cubicBezTo>
                  <a:pt x="1854011" y="16192"/>
                  <a:pt x="1550943" y="-8054"/>
                  <a:pt x="1331002" y="2337"/>
                </a:cubicBezTo>
                <a:cubicBezTo>
                  <a:pt x="1111061" y="12728"/>
                  <a:pt x="934416" y="62951"/>
                  <a:pt x="790675" y="137419"/>
                </a:cubicBezTo>
                <a:cubicBezTo>
                  <a:pt x="646934" y="211887"/>
                  <a:pt x="574198" y="329650"/>
                  <a:pt x="468557" y="449146"/>
                </a:cubicBezTo>
                <a:cubicBezTo>
                  <a:pt x="362916" y="568642"/>
                  <a:pt x="234761" y="689869"/>
                  <a:pt x="156829" y="854392"/>
                </a:cubicBezTo>
                <a:cubicBezTo>
                  <a:pt x="78897" y="1018915"/>
                  <a:pt x="11357" y="1244051"/>
                  <a:pt x="966" y="1436283"/>
                </a:cubicBezTo>
                <a:cubicBezTo>
                  <a:pt x="-9425" y="1628515"/>
                  <a:pt x="66775" y="1832869"/>
                  <a:pt x="94484" y="2007783"/>
                </a:cubicBezTo>
                <a:cubicBezTo>
                  <a:pt x="122193" y="2182697"/>
                  <a:pt x="118729" y="2343756"/>
                  <a:pt x="208784" y="247537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279254" y="1660383"/>
            <a:ext cx="3536190" cy="4941003"/>
          </a:xfrm>
          <a:custGeom>
            <a:avLst/>
            <a:gdLst>
              <a:gd name="connsiteX0" fmla="*/ 1045837 w 3536190"/>
              <a:gd name="connsiteY0" fmla="*/ 4522208 h 4941003"/>
              <a:gd name="connsiteX1" fmla="*/ 1326391 w 3536190"/>
              <a:gd name="connsiteY1" fmla="*/ 4761199 h 4941003"/>
              <a:gd name="connsiteX2" fmla="*/ 1596555 w 3536190"/>
              <a:gd name="connsiteY2" fmla="*/ 4813153 h 4941003"/>
              <a:gd name="connsiteX3" fmla="*/ 1929064 w 3536190"/>
              <a:gd name="connsiteY3" fmla="*/ 4937844 h 4941003"/>
              <a:gd name="connsiteX4" fmla="*/ 2583691 w 3536190"/>
              <a:gd name="connsiteY4" fmla="*/ 4875499 h 4941003"/>
              <a:gd name="connsiteX5" fmla="*/ 2874637 w 3536190"/>
              <a:gd name="connsiteY5" fmla="*/ 4584553 h 4941003"/>
              <a:gd name="connsiteX6" fmla="*/ 3175973 w 3536190"/>
              <a:gd name="connsiteY6" fmla="*/ 4085790 h 4941003"/>
              <a:gd name="connsiteX7" fmla="*/ 3248710 w 3536190"/>
              <a:gd name="connsiteY7" fmla="*/ 3420772 h 4941003"/>
              <a:gd name="connsiteX8" fmla="*/ 3404573 w 3536190"/>
              <a:gd name="connsiteY8" fmla="*/ 2859662 h 4941003"/>
              <a:gd name="connsiteX9" fmla="*/ 3425355 w 3536190"/>
              <a:gd name="connsiteY9" fmla="*/ 2277772 h 4941003"/>
              <a:gd name="connsiteX10" fmla="*/ 3529264 w 3536190"/>
              <a:gd name="connsiteY10" fmla="*/ 1810181 h 4941003"/>
              <a:gd name="connsiteX11" fmla="*/ 3508482 w 3536190"/>
              <a:gd name="connsiteY11" fmla="*/ 1280244 h 4941003"/>
              <a:gd name="connsiteX12" fmla="*/ 3363010 w 3536190"/>
              <a:gd name="connsiteY12" fmla="*/ 885390 h 4941003"/>
              <a:gd name="connsiteX13" fmla="*/ 2874637 w 3536190"/>
              <a:gd name="connsiteY13" fmla="*/ 355453 h 4941003"/>
              <a:gd name="connsiteX14" fmla="*/ 2251182 w 3536190"/>
              <a:gd name="connsiteY14" fmla="*/ 33335 h 4941003"/>
              <a:gd name="connsiteX15" fmla="*/ 1679682 w 3536190"/>
              <a:gd name="connsiteY15" fmla="*/ 12553 h 4941003"/>
              <a:gd name="connsiteX16" fmla="*/ 1149746 w 3536190"/>
              <a:gd name="connsiteY16" fmla="*/ 54117 h 4941003"/>
              <a:gd name="connsiteX17" fmla="*/ 318473 w 3536190"/>
              <a:gd name="connsiteY17" fmla="*/ 251544 h 4941003"/>
              <a:gd name="connsiteX18" fmla="*/ 37919 w 3536190"/>
              <a:gd name="connsiteY18" fmla="*/ 573662 h 4941003"/>
              <a:gd name="connsiteX19" fmla="*/ 17137 w 3536190"/>
              <a:gd name="connsiteY19" fmla="*/ 1145162 h 4941003"/>
              <a:gd name="connsiteX20" fmla="*/ 173001 w 3536190"/>
              <a:gd name="connsiteY20" fmla="*/ 1716662 h 4941003"/>
              <a:gd name="connsiteX21" fmla="*/ 474337 w 3536190"/>
              <a:gd name="connsiteY21" fmla="*/ 2527153 h 4941003"/>
              <a:gd name="connsiteX22" fmla="*/ 775673 w 3536190"/>
              <a:gd name="connsiteY22" fmla="*/ 3337644 h 4941003"/>
              <a:gd name="connsiteX23" fmla="*/ 858801 w 3536190"/>
              <a:gd name="connsiteY23" fmla="*/ 3971490 h 4941003"/>
              <a:gd name="connsiteX24" fmla="*/ 1045837 w 3536190"/>
              <a:gd name="connsiteY24" fmla="*/ 4522208 h 494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36190" h="4941003">
                <a:moveTo>
                  <a:pt x="1045837" y="4522208"/>
                </a:moveTo>
                <a:cubicBezTo>
                  <a:pt x="1123769" y="4653826"/>
                  <a:pt x="1234605" y="4712708"/>
                  <a:pt x="1326391" y="4761199"/>
                </a:cubicBezTo>
                <a:cubicBezTo>
                  <a:pt x="1418177" y="4809690"/>
                  <a:pt x="1496110" y="4783712"/>
                  <a:pt x="1596555" y="4813153"/>
                </a:cubicBezTo>
                <a:cubicBezTo>
                  <a:pt x="1697000" y="4842594"/>
                  <a:pt x="1764541" y="4927453"/>
                  <a:pt x="1929064" y="4937844"/>
                </a:cubicBezTo>
                <a:cubicBezTo>
                  <a:pt x="2093587" y="4948235"/>
                  <a:pt x="2426096" y="4934381"/>
                  <a:pt x="2583691" y="4875499"/>
                </a:cubicBezTo>
                <a:cubicBezTo>
                  <a:pt x="2741286" y="4816617"/>
                  <a:pt x="2775923" y="4716171"/>
                  <a:pt x="2874637" y="4584553"/>
                </a:cubicBezTo>
                <a:cubicBezTo>
                  <a:pt x="2973351" y="4452935"/>
                  <a:pt x="3113628" y="4279753"/>
                  <a:pt x="3175973" y="4085790"/>
                </a:cubicBezTo>
                <a:cubicBezTo>
                  <a:pt x="3238319" y="3891826"/>
                  <a:pt x="3210610" y="3625127"/>
                  <a:pt x="3248710" y="3420772"/>
                </a:cubicBezTo>
                <a:cubicBezTo>
                  <a:pt x="3286810" y="3216417"/>
                  <a:pt x="3375132" y="3050162"/>
                  <a:pt x="3404573" y="2859662"/>
                </a:cubicBezTo>
                <a:cubicBezTo>
                  <a:pt x="3434014" y="2669162"/>
                  <a:pt x="3404573" y="2452685"/>
                  <a:pt x="3425355" y="2277772"/>
                </a:cubicBezTo>
                <a:cubicBezTo>
                  <a:pt x="3446137" y="2102859"/>
                  <a:pt x="3515410" y="1976436"/>
                  <a:pt x="3529264" y="1810181"/>
                </a:cubicBezTo>
                <a:cubicBezTo>
                  <a:pt x="3543118" y="1643926"/>
                  <a:pt x="3536191" y="1434376"/>
                  <a:pt x="3508482" y="1280244"/>
                </a:cubicBezTo>
                <a:cubicBezTo>
                  <a:pt x="3480773" y="1126112"/>
                  <a:pt x="3468651" y="1039522"/>
                  <a:pt x="3363010" y="885390"/>
                </a:cubicBezTo>
                <a:cubicBezTo>
                  <a:pt x="3257369" y="731258"/>
                  <a:pt x="3059942" y="497462"/>
                  <a:pt x="2874637" y="355453"/>
                </a:cubicBezTo>
                <a:cubicBezTo>
                  <a:pt x="2689332" y="213444"/>
                  <a:pt x="2450341" y="90485"/>
                  <a:pt x="2251182" y="33335"/>
                </a:cubicBezTo>
                <a:cubicBezTo>
                  <a:pt x="2052023" y="-23815"/>
                  <a:pt x="1863255" y="9089"/>
                  <a:pt x="1679682" y="12553"/>
                </a:cubicBezTo>
                <a:cubicBezTo>
                  <a:pt x="1496109" y="16017"/>
                  <a:pt x="1376614" y="14285"/>
                  <a:pt x="1149746" y="54117"/>
                </a:cubicBezTo>
                <a:cubicBezTo>
                  <a:pt x="922878" y="93949"/>
                  <a:pt x="503777" y="164953"/>
                  <a:pt x="318473" y="251544"/>
                </a:cubicBezTo>
                <a:cubicBezTo>
                  <a:pt x="133169" y="338135"/>
                  <a:pt x="88142" y="424726"/>
                  <a:pt x="37919" y="573662"/>
                </a:cubicBezTo>
                <a:cubicBezTo>
                  <a:pt x="-12304" y="722598"/>
                  <a:pt x="-5377" y="954662"/>
                  <a:pt x="17137" y="1145162"/>
                </a:cubicBezTo>
                <a:cubicBezTo>
                  <a:pt x="39651" y="1335662"/>
                  <a:pt x="96801" y="1486330"/>
                  <a:pt x="173001" y="1716662"/>
                </a:cubicBezTo>
                <a:cubicBezTo>
                  <a:pt x="249201" y="1946994"/>
                  <a:pt x="474337" y="2527153"/>
                  <a:pt x="474337" y="2527153"/>
                </a:cubicBezTo>
                <a:cubicBezTo>
                  <a:pt x="574782" y="2797317"/>
                  <a:pt x="711596" y="3096921"/>
                  <a:pt x="775673" y="3337644"/>
                </a:cubicBezTo>
                <a:cubicBezTo>
                  <a:pt x="839750" y="3578367"/>
                  <a:pt x="813774" y="3772331"/>
                  <a:pt x="858801" y="3971490"/>
                </a:cubicBezTo>
                <a:cubicBezTo>
                  <a:pt x="903828" y="4170649"/>
                  <a:pt x="967905" y="4390590"/>
                  <a:pt x="1045837" y="452220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974991" y="1817707"/>
            <a:ext cx="1612789" cy="2045104"/>
          </a:xfrm>
          <a:custGeom>
            <a:avLst/>
            <a:gdLst>
              <a:gd name="connsiteX0" fmla="*/ 332291 w 1612789"/>
              <a:gd name="connsiteY0" fmla="*/ 52657 h 2045104"/>
              <a:gd name="connsiteX1" fmla="*/ 166036 w 1612789"/>
              <a:gd name="connsiteY1" fmla="*/ 198129 h 2045104"/>
              <a:gd name="connsiteX2" fmla="*/ 82909 w 1612789"/>
              <a:gd name="connsiteY2" fmla="*/ 478684 h 2045104"/>
              <a:gd name="connsiteX3" fmla="*/ 30954 w 1612789"/>
              <a:gd name="connsiteY3" fmla="*/ 811193 h 2045104"/>
              <a:gd name="connsiteX4" fmla="*/ 10173 w 1612789"/>
              <a:gd name="connsiteY4" fmla="*/ 1258002 h 2045104"/>
              <a:gd name="connsiteX5" fmla="*/ 197209 w 1612789"/>
              <a:gd name="connsiteY5" fmla="*/ 1663248 h 2045104"/>
              <a:gd name="connsiteX6" fmla="*/ 602454 w 1612789"/>
              <a:gd name="connsiteY6" fmla="*/ 1964584 h 2045104"/>
              <a:gd name="connsiteX7" fmla="*/ 1018091 w 1612789"/>
              <a:gd name="connsiteY7" fmla="*/ 2037320 h 2045104"/>
              <a:gd name="connsiteX8" fmla="*/ 1298645 w 1612789"/>
              <a:gd name="connsiteY8" fmla="*/ 1819111 h 2045104"/>
              <a:gd name="connsiteX9" fmla="*/ 1464900 w 1612789"/>
              <a:gd name="connsiteY9" fmla="*/ 1496993 h 2045104"/>
              <a:gd name="connsiteX10" fmla="*/ 1589591 w 1612789"/>
              <a:gd name="connsiteY10" fmla="*/ 1039793 h 2045104"/>
              <a:gd name="connsiteX11" fmla="*/ 1423336 w 1612789"/>
              <a:gd name="connsiteY11" fmla="*/ 883929 h 2045104"/>
              <a:gd name="connsiteX12" fmla="*/ 1194736 w 1612789"/>
              <a:gd name="connsiteY12" fmla="*/ 634548 h 2045104"/>
              <a:gd name="connsiteX13" fmla="*/ 1298645 w 1612789"/>
              <a:gd name="connsiteY13" fmla="*/ 530638 h 2045104"/>
              <a:gd name="connsiteX14" fmla="*/ 1496073 w 1612789"/>
              <a:gd name="connsiteY14" fmla="*/ 426729 h 2045104"/>
              <a:gd name="connsiteX15" fmla="*/ 1610373 w 1612789"/>
              <a:gd name="connsiteY15" fmla="*/ 239693 h 2045104"/>
              <a:gd name="connsiteX16" fmla="*/ 1392164 w 1612789"/>
              <a:gd name="connsiteY16" fmla="*/ 94220 h 2045104"/>
              <a:gd name="connsiteX17" fmla="*/ 883009 w 1612789"/>
              <a:gd name="connsiteY17" fmla="*/ 83829 h 2045104"/>
              <a:gd name="connsiteX18" fmla="*/ 716754 w 1612789"/>
              <a:gd name="connsiteY18" fmla="*/ 702 h 2045104"/>
              <a:gd name="connsiteX19" fmla="*/ 332291 w 1612789"/>
              <a:gd name="connsiteY19" fmla="*/ 52657 h 204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12789" h="2045104">
                <a:moveTo>
                  <a:pt x="332291" y="52657"/>
                </a:moveTo>
                <a:cubicBezTo>
                  <a:pt x="240505" y="85562"/>
                  <a:pt x="207600" y="127125"/>
                  <a:pt x="166036" y="198129"/>
                </a:cubicBezTo>
                <a:cubicBezTo>
                  <a:pt x="124472" y="269134"/>
                  <a:pt x="105423" y="376507"/>
                  <a:pt x="82909" y="478684"/>
                </a:cubicBezTo>
                <a:cubicBezTo>
                  <a:pt x="60395" y="580861"/>
                  <a:pt x="43077" y="681307"/>
                  <a:pt x="30954" y="811193"/>
                </a:cubicBezTo>
                <a:cubicBezTo>
                  <a:pt x="18831" y="941079"/>
                  <a:pt x="-17536" y="1115993"/>
                  <a:pt x="10173" y="1258002"/>
                </a:cubicBezTo>
                <a:cubicBezTo>
                  <a:pt x="37882" y="1400011"/>
                  <a:pt x="98496" y="1545484"/>
                  <a:pt x="197209" y="1663248"/>
                </a:cubicBezTo>
                <a:cubicBezTo>
                  <a:pt x="295922" y="1781012"/>
                  <a:pt x="465640" y="1902239"/>
                  <a:pt x="602454" y="1964584"/>
                </a:cubicBezTo>
                <a:cubicBezTo>
                  <a:pt x="739268" y="2026929"/>
                  <a:pt x="902059" y="2061566"/>
                  <a:pt x="1018091" y="2037320"/>
                </a:cubicBezTo>
                <a:cubicBezTo>
                  <a:pt x="1134123" y="2013075"/>
                  <a:pt x="1224177" y="1909165"/>
                  <a:pt x="1298645" y="1819111"/>
                </a:cubicBezTo>
                <a:cubicBezTo>
                  <a:pt x="1373113" y="1729057"/>
                  <a:pt x="1416409" y="1626879"/>
                  <a:pt x="1464900" y="1496993"/>
                </a:cubicBezTo>
                <a:cubicBezTo>
                  <a:pt x="1513391" y="1367107"/>
                  <a:pt x="1596518" y="1141970"/>
                  <a:pt x="1589591" y="1039793"/>
                </a:cubicBezTo>
                <a:cubicBezTo>
                  <a:pt x="1582664" y="937616"/>
                  <a:pt x="1489145" y="951470"/>
                  <a:pt x="1423336" y="883929"/>
                </a:cubicBezTo>
                <a:cubicBezTo>
                  <a:pt x="1357527" y="816388"/>
                  <a:pt x="1215518" y="693430"/>
                  <a:pt x="1194736" y="634548"/>
                </a:cubicBezTo>
                <a:cubicBezTo>
                  <a:pt x="1173954" y="575666"/>
                  <a:pt x="1248422" y="565275"/>
                  <a:pt x="1298645" y="530638"/>
                </a:cubicBezTo>
                <a:cubicBezTo>
                  <a:pt x="1348868" y="496001"/>
                  <a:pt x="1444118" y="475220"/>
                  <a:pt x="1496073" y="426729"/>
                </a:cubicBezTo>
                <a:cubicBezTo>
                  <a:pt x="1548028" y="378238"/>
                  <a:pt x="1627691" y="295111"/>
                  <a:pt x="1610373" y="239693"/>
                </a:cubicBezTo>
                <a:cubicBezTo>
                  <a:pt x="1593055" y="184275"/>
                  <a:pt x="1513391" y="120197"/>
                  <a:pt x="1392164" y="94220"/>
                </a:cubicBezTo>
                <a:cubicBezTo>
                  <a:pt x="1270937" y="68243"/>
                  <a:pt x="995577" y="99415"/>
                  <a:pt x="883009" y="83829"/>
                </a:cubicBezTo>
                <a:cubicBezTo>
                  <a:pt x="770441" y="68243"/>
                  <a:pt x="806808" y="5897"/>
                  <a:pt x="716754" y="702"/>
                </a:cubicBezTo>
                <a:cubicBezTo>
                  <a:pt x="626700" y="-4493"/>
                  <a:pt x="424077" y="19752"/>
                  <a:pt x="332291" y="52657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219521" y="48004"/>
            <a:ext cx="4495373" cy="3713815"/>
          </a:xfrm>
          <a:custGeom>
            <a:avLst/>
            <a:gdLst>
              <a:gd name="connsiteX0" fmla="*/ 1542488 w 4495373"/>
              <a:gd name="connsiteY0" fmla="*/ 3100441 h 3713815"/>
              <a:gd name="connsiteX1" fmla="*/ 1594443 w 4495373"/>
              <a:gd name="connsiteY1" fmla="*/ 2871841 h 3713815"/>
              <a:gd name="connsiteX2" fmla="*/ 1407406 w 4495373"/>
              <a:gd name="connsiteY2" fmla="*/ 2643241 h 3713815"/>
              <a:gd name="connsiteX3" fmla="*/ 1272324 w 4495373"/>
              <a:gd name="connsiteY3" fmla="*/ 2591287 h 3713815"/>
              <a:gd name="connsiteX4" fmla="*/ 1106070 w 4495373"/>
              <a:gd name="connsiteY4" fmla="*/ 2508160 h 3713815"/>
              <a:gd name="connsiteX5" fmla="*/ 1095679 w 4495373"/>
              <a:gd name="connsiteY5" fmla="*/ 2414641 h 3713815"/>
              <a:gd name="connsiteX6" fmla="*/ 1209979 w 4495373"/>
              <a:gd name="connsiteY6" fmla="*/ 2341905 h 3713815"/>
              <a:gd name="connsiteX7" fmla="*/ 1438579 w 4495373"/>
              <a:gd name="connsiteY7" fmla="*/ 2227605 h 3713815"/>
              <a:gd name="connsiteX8" fmla="*/ 1532097 w 4495373"/>
              <a:gd name="connsiteY8" fmla="*/ 1843141 h 3713815"/>
              <a:gd name="connsiteX9" fmla="*/ 1293106 w 4495373"/>
              <a:gd name="connsiteY9" fmla="*/ 1708060 h 3713815"/>
              <a:gd name="connsiteX10" fmla="*/ 669652 w 4495373"/>
              <a:gd name="connsiteY10" fmla="*/ 1604151 h 3713815"/>
              <a:gd name="connsiteX11" fmla="*/ 254015 w 4495373"/>
              <a:gd name="connsiteY11" fmla="*/ 1406723 h 3713815"/>
              <a:gd name="connsiteX12" fmla="*/ 66979 w 4495373"/>
              <a:gd name="connsiteY12" fmla="*/ 949523 h 3713815"/>
              <a:gd name="connsiteX13" fmla="*/ 15024 w 4495373"/>
              <a:gd name="connsiteY13" fmla="*/ 346851 h 3713815"/>
              <a:gd name="connsiteX14" fmla="*/ 316361 w 4495373"/>
              <a:gd name="connsiteY14" fmla="*/ 55905 h 3713815"/>
              <a:gd name="connsiteX15" fmla="*/ 1594443 w 4495373"/>
              <a:gd name="connsiteY15" fmla="*/ 24732 h 3713815"/>
              <a:gd name="connsiteX16" fmla="*/ 3215424 w 4495373"/>
              <a:gd name="connsiteY16" fmla="*/ 14341 h 3713815"/>
              <a:gd name="connsiteX17" fmla="*/ 3786924 w 4495373"/>
              <a:gd name="connsiteY17" fmla="*/ 232551 h 3713815"/>
              <a:gd name="connsiteX18" fmla="*/ 3942788 w 4495373"/>
              <a:gd name="connsiteY18" fmla="*/ 918351 h 3713815"/>
              <a:gd name="connsiteX19" fmla="*/ 4348034 w 4495373"/>
              <a:gd name="connsiteY19" fmla="*/ 2092523 h 3713815"/>
              <a:gd name="connsiteX20" fmla="*/ 4493506 w 4495373"/>
              <a:gd name="connsiteY20" fmla="*/ 3142005 h 3713815"/>
              <a:gd name="connsiteX21" fmla="*/ 4348034 w 4495373"/>
              <a:gd name="connsiteY21" fmla="*/ 3536860 h 3713815"/>
              <a:gd name="connsiteX22" fmla="*/ 3444024 w 4495373"/>
              <a:gd name="connsiteY22" fmla="*/ 3713505 h 3713815"/>
              <a:gd name="connsiteX23" fmla="*/ 2997215 w 4495373"/>
              <a:gd name="connsiteY23" fmla="*/ 3578423 h 3713815"/>
              <a:gd name="connsiteX24" fmla="*/ 2727052 w 4495373"/>
              <a:gd name="connsiteY24" fmla="*/ 3526469 h 3713815"/>
              <a:gd name="connsiteX25" fmla="*/ 2280243 w 4495373"/>
              <a:gd name="connsiteY25" fmla="*/ 3453732 h 3713815"/>
              <a:gd name="connsiteX26" fmla="*/ 1802261 w 4495373"/>
              <a:gd name="connsiteY26" fmla="*/ 3277087 h 3713815"/>
              <a:gd name="connsiteX27" fmla="*/ 1542488 w 4495373"/>
              <a:gd name="connsiteY27" fmla="*/ 3100441 h 371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495373" h="3713815">
                <a:moveTo>
                  <a:pt x="1542488" y="3100441"/>
                </a:moveTo>
                <a:cubicBezTo>
                  <a:pt x="1507852" y="3032900"/>
                  <a:pt x="1616957" y="2948041"/>
                  <a:pt x="1594443" y="2871841"/>
                </a:cubicBezTo>
                <a:cubicBezTo>
                  <a:pt x="1571929" y="2795641"/>
                  <a:pt x="1461092" y="2690000"/>
                  <a:pt x="1407406" y="2643241"/>
                </a:cubicBezTo>
                <a:cubicBezTo>
                  <a:pt x="1353720" y="2596482"/>
                  <a:pt x="1322547" y="2613800"/>
                  <a:pt x="1272324" y="2591287"/>
                </a:cubicBezTo>
                <a:cubicBezTo>
                  <a:pt x="1222101" y="2568773"/>
                  <a:pt x="1135511" y="2537601"/>
                  <a:pt x="1106070" y="2508160"/>
                </a:cubicBezTo>
                <a:cubicBezTo>
                  <a:pt x="1076629" y="2478719"/>
                  <a:pt x="1078361" y="2442350"/>
                  <a:pt x="1095679" y="2414641"/>
                </a:cubicBezTo>
                <a:cubicBezTo>
                  <a:pt x="1112997" y="2386932"/>
                  <a:pt x="1152829" y="2373078"/>
                  <a:pt x="1209979" y="2341905"/>
                </a:cubicBezTo>
                <a:cubicBezTo>
                  <a:pt x="1267129" y="2310732"/>
                  <a:pt x="1384893" y="2310732"/>
                  <a:pt x="1438579" y="2227605"/>
                </a:cubicBezTo>
                <a:cubicBezTo>
                  <a:pt x="1492265" y="2144478"/>
                  <a:pt x="1556343" y="1929732"/>
                  <a:pt x="1532097" y="1843141"/>
                </a:cubicBezTo>
                <a:cubicBezTo>
                  <a:pt x="1507851" y="1756550"/>
                  <a:pt x="1436847" y="1747892"/>
                  <a:pt x="1293106" y="1708060"/>
                </a:cubicBezTo>
                <a:cubicBezTo>
                  <a:pt x="1149365" y="1668228"/>
                  <a:pt x="842834" y="1654374"/>
                  <a:pt x="669652" y="1604151"/>
                </a:cubicBezTo>
                <a:cubicBezTo>
                  <a:pt x="496470" y="1553928"/>
                  <a:pt x="354460" y="1515828"/>
                  <a:pt x="254015" y="1406723"/>
                </a:cubicBezTo>
                <a:cubicBezTo>
                  <a:pt x="153570" y="1297618"/>
                  <a:pt x="106811" y="1126168"/>
                  <a:pt x="66979" y="949523"/>
                </a:cubicBezTo>
                <a:cubicBezTo>
                  <a:pt x="27147" y="772878"/>
                  <a:pt x="-26540" y="495787"/>
                  <a:pt x="15024" y="346851"/>
                </a:cubicBezTo>
                <a:cubicBezTo>
                  <a:pt x="56588" y="197915"/>
                  <a:pt x="53125" y="109591"/>
                  <a:pt x="316361" y="55905"/>
                </a:cubicBezTo>
                <a:cubicBezTo>
                  <a:pt x="579597" y="2219"/>
                  <a:pt x="1594443" y="24732"/>
                  <a:pt x="1594443" y="24732"/>
                </a:cubicBezTo>
                <a:cubicBezTo>
                  <a:pt x="2077620" y="17805"/>
                  <a:pt x="2850011" y="-20295"/>
                  <a:pt x="3215424" y="14341"/>
                </a:cubicBezTo>
                <a:cubicBezTo>
                  <a:pt x="3580837" y="48977"/>
                  <a:pt x="3665697" y="81883"/>
                  <a:pt x="3786924" y="232551"/>
                </a:cubicBezTo>
                <a:cubicBezTo>
                  <a:pt x="3908151" y="383219"/>
                  <a:pt x="3849270" y="608356"/>
                  <a:pt x="3942788" y="918351"/>
                </a:cubicBezTo>
                <a:cubicBezTo>
                  <a:pt x="4036306" y="1228346"/>
                  <a:pt x="4256248" y="1721914"/>
                  <a:pt x="4348034" y="2092523"/>
                </a:cubicBezTo>
                <a:cubicBezTo>
                  <a:pt x="4439820" y="2463132"/>
                  <a:pt x="4493506" y="2901282"/>
                  <a:pt x="4493506" y="3142005"/>
                </a:cubicBezTo>
                <a:cubicBezTo>
                  <a:pt x="4493506" y="3382728"/>
                  <a:pt x="4522948" y="3441610"/>
                  <a:pt x="4348034" y="3536860"/>
                </a:cubicBezTo>
                <a:cubicBezTo>
                  <a:pt x="4173120" y="3632110"/>
                  <a:pt x="3669160" y="3706578"/>
                  <a:pt x="3444024" y="3713505"/>
                </a:cubicBezTo>
                <a:cubicBezTo>
                  <a:pt x="3218888" y="3720432"/>
                  <a:pt x="3116710" y="3609596"/>
                  <a:pt x="2997215" y="3578423"/>
                </a:cubicBezTo>
                <a:cubicBezTo>
                  <a:pt x="2877720" y="3547250"/>
                  <a:pt x="2846547" y="3547251"/>
                  <a:pt x="2727052" y="3526469"/>
                </a:cubicBezTo>
                <a:cubicBezTo>
                  <a:pt x="2607557" y="3505687"/>
                  <a:pt x="2434375" y="3495296"/>
                  <a:pt x="2280243" y="3453732"/>
                </a:cubicBezTo>
                <a:cubicBezTo>
                  <a:pt x="2126111" y="3412168"/>
                  <a:pt x="1921756" y="3332505"/>
                  <a:pt x="1802261" y="3277087"/>
                </a:cubicBezTo>
                <a:cubicBezTo>
                  <a:pt x="1682766" y="3221669"/>
                  <a:pt x="1577124" y="3167982"/>
                  <a:pt x="1542488" y="310044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35368" y="59436"/>
            <a:ext cx="4560046" cy="1825122"/>
          </a:xfrm>
          <a:custGeom>
            <a:avLst/>
            <a:gdLst>
              <a:gd name="connsiteX0" fmla="*/ 203823 w 4560046"/>
              <a:gd name="connsiteY0" fmla="*/ 813400 h 1825122"/>
              <a:gd name="connsiteX1" fmla="*/ 318123 w 4560046"/>
              <a:gd name="connsiteY1" fmla="*/ 1343337 h 1825122"/>
              <a:gd name="connsiteX2" fmla="*/ 567505 w 4560046"/>
              <a:gd name="connsiteY2" fmla="*/ 1592719 h 1825122"/>
              <a:gd name="connsiteX3" fmla="*/ 1232523 w 4560046"/>
              <a:gd name="connsiteY3" fmla="*/ 1644673 h 1825122"/>
              <a:gd name="connsiteX4" fmla="*/ 1824805 w 4560046"/>
              <a:gd name="connsiteY4" fmla="*/ 1519982 h 1825122"/>
              <a:gd name="connsiteX5" fmla="*/ 2302787 w 4560046"/>
              <a:gd name="connsiteY5" fmla="*/ 1509591 h 1825122"/>
              <a:gd name="connsiteX6" fmla="*/ 2718423 w 4560046"/>
              <a:gd name="connsiteY6" fmla="*/ 1530373 h 1825122"/>
              <a:gd name="connsiteX7" fmla="*/ 3289923 w 4560046"/>
              <a:gd name="connsiteY7" fmla="*/ 1603109 h 1825122"/>
              <a:gd name="connsiteX8" fmla="*/ 3705559 w 4560046"/>
              <a:gd name="connsiteY8" fmla="*/ 1696628 h 1825122"/>
              <a:gd name="connsiteX9" fmla="*/ 4141977 w 4560046"/>
              <a:gd name="connsiteY9" fmla="*/ 1821319 h 1825122"/>
              <a:gd name="connsiteX10" fmla="*/ 4526441 w 4560046"/>
              <a:gd name="connsiteY10" fmla="*/ 1540764 h 1825122"/>
              <a:gd name="connsiteX11" fmla="*/ 4536832 w 4560046"/>
              <a:gd name="connsiteY11" fmla="*/ 1125128 h 1825122"/>
              <a:gd name="connsiteX12" fmla="*/ 4495268 w 4560046"/>
              <a:gd name="connsiteY12" fmla="*/ 709491 h 1825122"/>
              <a:gd name="connsiteX13" fmla="*/ 4443314 w 4560046"/>
              <a:gd name="connsiteY13" fmla="*/ 356200 h 1825122"/>
              <a:gd name="connsiteX14" fmla="*/ 4380968 w 4560046"/>
              <a:gd name="connsiteY14" fmla="*/ 75646 h 1825122"/>
              <a:gd name="connsiteX15" fmla="*/ 3882205 w 4560046"/>
              <a:gd name="connsiteY15" fmla="*/ 2909 h 1825122"/>
              <a:gd name="connsiteX16" fmla="*/ 2811941 w 4560046"/>
              <a:gd name="connsiteY16" fmla="*/ 13300 h 1825122"/>
              <a:gd name="connsiteX17" fmla="*/ 1419559 w 4560046"/>
              <a:gd name="connsiteY17" fmla="*/ 44473 h 1825122"/>
              <a:gd name="connsiteX18" fmla="*/ 422032 w 4560046"/>
              <a:gd name="connsiteY18" fmla="*/ 23691 h 1825122"/>
              <a:gd name="connsiteX19" fmla="*/ 6396 w 4560046"/>
              <a:gd name="connsiteY19" fmla="*/ 169164 h 1825122"/>
              <a:gd name="connsiteX20" fmla="*/ 203823 w 4560046"/>
              <a:gd name="connsiteY20" fmla="*/ 813400 h 182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60046" h="1825122">
                <a:moveTo>
                  <a:pt x="203823" y="813400"/>
                </a:moveTo>
                <a:cubicBezTo>
                  <a:pt x="255778" y="1009096"/>
                  <a:pt x="257509" y="1213451"/>
                  <a:pt x="318123" y="1343337"/>
                </a:cubicBezTo>
                <a:cubicBezTo>
                  <a:pt x="378737" y="1473223"/>
                  <a:pt x="415105" y="1542496"/>
                  <a:pt x="567505" y="1592719"/>
                </a:cubicBezTo>
                <a:cubicBezTo>
                  <a:pt x="719905" y="1642942"/>
                  <a:pt x="1022973" y="1656796"/>
                  <a:pt x="1232523" y="1644673"/>
                </a:cubicBezTo>
                <a:cubicBezTo>
                  <a:pt x="1442073" y="1632550"/>
                  <a:pt x="1646428" y="1542496"/>
                  <a:pt x="1824805" y="1519982"/>
                </a:cubicBezTo>
                <a:cubicBezTo>
                  <a:pt x="2003182" y="1497468"/>
                  <a:pt x="2153851" y="1507859"/>
                  <a:pt x="2302787" y="1509591"/>
                </a:cubicBezTo>
                <a:cubicBezTo>
                  <a:pt x="2451723" y="1511323"/>
                  <a:pt x="2553900" y="1514787"/>
                  <a:pt x="2718423" y="1530373"/>
                </a:cubicBezTo>
                <a:cubicBezTo>
                  <a:pt x="2882946" y="1545959"/>
                  <a:pt x="3125400" y="1575400"/>
                  <a:pt x="3289923" y="1603109"/>
                </a:cubicBezTo>
                <a:cubicBezTo>
                  <a:pt x="3454446" y="1630818"/>
                  <a:pt x="3563550" y="1660260"/>
                  <a:pt x="3705559" y="1696628"/>
                </a:cubicBezTo>
                <a:cubicBezTo>
                  <a:pt x="3847568" y="1732996"/>
                  <a:pt x="4005163" y="1847296"/>
                  <a:pt x="4141977" y="1821319"/>
                </a:cubicBezTo>
                <a:cubicBezTo>
                  <a:pt x="4278791" y="1795342"/>
                  <a:pt x="4460632" y="1656796"/>
                  <a:pt x="4526441" y="1540764"/>
                </a:cubicBezTo>
                <a:cubicBezTo>
                  <a:pt x="4592250" y="1424732"/>
                  <a:pt x="4542027" y="1263673"/>
                  <a:pt x="4536832" y="1125128"/>
                </a:cubicBezTo>
                <a:cubicBezTo>
                  <a:pt x="4531637" y="986583"/>
                  <a:pt x="4510854" y="837646"/>
                  <a:pt x="4495268" y="709491"/>
                </a:cubicBezTo>
                <a:cubicBezTo>
                  <a:pt x="4479682" y="581336"/>
                  <a:pt x="4462364" y="461841"/>
                  <a:pt x="4443314" y="356200"/>
                </a:cubicBezTo>
                <a:cubicBezTo>
                  <a:pt x="4424264" y="250559"/>
                  <a:pt x="4474486" y="134528"/>
                  <a:pt x="4380968" y="75646"/>
                </a:cubicBezTo>
                <a:cubicBezTo>
                  <a:pt x="4287450" y="16764"/>
                  <a:pt x="4143709" y="13300"/>
                  <a:pt x="3882205" y="2909"/>
                </a:cubicBezTo>
                <a:cubicBezTo>
                  <a:pt x="3620701" y="-7482"/>
                  <a:pt x="2811941" y="13300"/>
                  <a:pt x="2811941" y="13300"/>
                </a:cubicBezTo>
                <a:lnTo>
                  <a:pt x="1419559" y="44473"/>
                </a:lnTo>
                <a:cubicBezTo>
                  <a:pt x="1021241" y="46205"/>
                  <a:pt x="657559" y="2909"/>
                  <a:pt x="422032" y="23691"/>
                </a:cubicBezTo>
                <a:cubicBezTo>
                  <a:pt x="186505" y="44473"/>
                  <a:pt x="49691" y="34082"/>
                  <a:pt x="6396" y="169164"/>
                </a:cubicBezTo>
                <a:cubicBezTo>
                  <a:pt x="-36899" y="304246"/>
                  <a:pt x="151868" y="617704"/>
                  <a:pt x="203823" y="81340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10472113" y="820714"/>
            <a:ext cx="767765" cy="418320"/>
          </a:xfrm>
          <a:prstGeom prst="wedgeRoundRectCallout">
            <a:avLst>
              <a:gd name="adj1" fmla="val -56060"/>
              <a:gd name="adj2" fmla="val 9642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Local in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112" name="Rounded Rectangular Callout 111"/>
          <p:cNvSpPr/>
          <p:nvPr/>
        </p:nvSpPr>
        <p:spPr>
          <a:xfrm>
            <a:off x="555839" y="695254"/>
            <a:ext cx="851482" cy="418320"/>
          </a:xfrm>
          <a:prstGeom prst="wedgeRoundRectCallout">
            <a:avLst>
              <a:gd name="adj1" fmla="val 98227"/>
              <a:gd name="adj2" fmla="val -1039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Local out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114" name="Rounded Rectangular Callout 113"/>
          <p:cNvSpPr/>
          <p:nvPr/>
        </p:nvSpPr>
        <p:spPr>
          <a:xfrm>
            <a:off x="9966685" y="4391777"/>
            <a:ext cx="767765" cy="418320"/>
          </a:xfrm>
          <a:prstGeom prst="wedgeRoundRectCallout">
            <a:avLst>
              <a:gd name="adj1" fmla="val -80421"/>
              <a:gd name="adj2" fmla="val 699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Input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115" name="Rounded Rectangular Callout 114"/>
          <p:cNvSpPr/>
          <p:nvPr/>
        </p:nvSpPr>
        <p:spPr>
          <a:xfrm>
            <a:off x="1282889" y="3092899"/>
            <a:ext cx="767765" cy="418320"/>
          </a:xfrm>
          <a:prstGeom prst="wedgeRoundRectCallout">
            <a:avLst>
              <a:gd name="adj1" fmla="val 92814"/>
              <a:gd name="adj2" fmla="val 451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Output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116" name="Rounded Rectangular Callout 115"/>
          <p:cNvSpPr/>
          <p:nvPr/>
        </p:nvSpPr>
        <p:spPr>
          <a:xfrm>
            <a:off x="5846837" y="4091151"/>
            <a:ext cx="767765" cy="418320"/>
          </a:xfrm>
          <a:prstGeom prst="wedgeRoundRectCallout">
            <a:avLst>
              <a:gd name="adj1" fmla="val 31911"/>
              <a:gd name="adj2" fmla="val -12962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Forward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9211774" y="1008057"/>
            <a:ext cx="238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2" idx="3"/>
            <a:endCxn id="29" idx="1"/>
          </p:cNvCxnSpPr>
          <p:nvPr/>
        </p:nvCxnSpPr>
        <p:spPr>
          <a:xfrm>
            <a:off x="8484640" y="4354152"/>
            <a:ext cx="240842" cy="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44" idx="0"/>
          </p:cNvCxnSpPr>
          <p:nvPr/>
        </p:nvCxnSpPr>
        <p:spPr>
          <a:xfrm flipH="1" flipV="1">
            <a:off x="7932074" y="904414"/>
            <a:ext cx="7717" cy="14629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1" idx="1"/>
            <a:endCxn id="110" idx="3"/>
          </p:cNvCxnSpPr>
          <p:nvPr/>
        </p:nvCxnSpPr>
        <p:spPr>
          <a:xfrm flipH="1" flipV="1">
            <a:off x="3436474" y="2196100"/>
            <a:ext cx="303690" cy="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41847"/>
              </p:ext>
            </p:extLst>
          </p:nvPr>
        </p:nvGraphicFramePr>
        <p:xfrm>
          <a:off x="234373" y="171641"/>
          <a:ext cx="104370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09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net_device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ip_ptr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376755"/>
              </p:ext>
            </p:extLst>
          </p:nvPr>
        </p:nvGraphicFramePr>
        <p:xfrm>
          <a:off x="1578262" y="451425"/>
          <a:ext cx="10437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09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in_device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ifa_list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mc_list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cnf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85008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056936"/>
              </p:ext>
            </p:extLst>
          </p:nvPr>
        </p:nvGraphicFramePr>
        <p:xfrm>
          <a:off x="6150263" y="709275"/>
          <a:ext cx="104370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09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in_device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ip_ptr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812233"/>
              </p:ext>
            </p:extLst>
          </p:nvPr>
        </p:nvGraphicFramePr>
        <p:xfrm>
          <a:off x="4605484" y="709275"/>
          <a:ext cx="104370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09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in_ifaddr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ifa_local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ifa_address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ifa_mask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ifa_broadcast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ifa_scope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ifa_flags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ifa_prefixlen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04197"/>
              </p:ext>
            </p:extLst>
          </p:nvPr>
        </p:nvGraphicFramePr>
        <p:xfrm>
          <a:off x="135081" y="1274385"/>
          <a:ext cx="104370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09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ipv4_devconf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6466"/>
              </p:ext>
            </p:extLst>
          </p:nvPr>
        </p:nvGraphicFramePr>
        <p:xfrm>
          <a:off x="3091873" y="171641"/>
          <a:ext cx="104370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09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ip_mc_list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multiaddr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278082" y="581891"/>
            <a:ext cx="300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178790" y="1354204"/>
            <a:ext cx="399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21971" y="872836"/>
            <a:ext cx="1983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21971" y="1143000"/>
            <a:ext cx="2355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11" idx="1"/>
          </p:cNvCxnSpPr>
          <p:nvPr/>
        </p:nvCxnSpPr>
        <p:spPr>
          <a:xfrm rot="5400000" flipH="1" flipV="1">
            <a:off x="2626167" y="677295"/>
            <a:ext cx="697039" cy="234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0363" y="127000"/>
            <a:ext cx="18370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skb_warn_if_lro</a:t>
            </a:r>
          </a:p>
          <a:p>
            <a:pPr algn="ctr"/>
            <a:r>
              <a:rPr lang="en-US" altLang="zh-CN" sz="1200" i="1" smtClean="0"/>
              <a:t>Reject merged skb by LRO</a:t>
            </a:r>
            <a:r>
              <a:rPr lang="zh-CN" altLang="en-US" sz="1200" i="1" smtClean="0"/>
              <a:t> </a:t>
            </a:r>
            <a:endParaRPr lang="zh-CN" altLang="en-US" sz="1200" i="1"/>
          </a:p>
        </p:txBody>
      </p:sp>
      <p:sp>
        <p:nvSpPr>
          <p:cNvPr id="5" name="TextBox 4"/>
          <p:cNvSpPr txBox="1"/>
          <p:nvPr/>
        </p:nvSpPr>
        <p:spPr>
          <a:xfrm>
            <a:off x="6778735" y="480943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xfrm4_policy_check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7958" y="753057"/>
            <a:ext cx="90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router alert</a:t>
            </a:r>
          </a:p>
          <a:p>
            <a:pPr algn="ctr"/>
            <a:r>
              <a:rPr lang="en-US" sz="1200"/>
              <a:t>o</a:t>
            </a:r>
            <a:r>
              <a:rPr lang="en-US" sz="1200" smtClean="0"/>
              <a:t>ption ?</a:t>
            </a:r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4209764" y="1438847"/>
            <a:ext cx="223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skb-&gt;pkt_type </a:t>
            </a:r>
            <a:r>
              <a:rPr lang="en-US" sz="1200" smtClean="0"/>
              <a:t>is PACKET_HOST ?</a:t>
            </a:r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4047445" y="1898114"/>
            <a:ext cx="25716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c</a:t>
            </a:r>
            <a:r>
              <a:rPr lang="en-US" sz="1400" smtClean="0"/>
              <a:t>lear checksum</a:t>
            </a:r>
          </a:p>
          <a:p>
            <a:pPr algn="ctr"/>
            <a:r>
              <a:rPr lang="en-US" sz="1200" i="1"/>
              <a:t>skb-&gt;ip_summed = CHECKSUM_NONE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64329" y="2551033"/>
            <a:ext cx="72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</a:t>
            </a:r>
            <a:r>
              <a:rPr lang="en-US" sz="1200" smtClean="0"/>
              <a:t>tl &lt;= 1 ?</a:t>
            </a:r>
            <a:endParaRPr 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6730761" y="2827971"/>
            <a:ext cx="1538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xfrm4_route_forward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84991" y="3180154"/>
            <a:ext cx="142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</a:t>
            </a:r>
            <a:r>
              <a:rPr lang="en-US" sz="1200" smtClean="0"/>
              <a:t>trict route option ?</a:t>
            </a:r>
            <a:endParaRPr 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2248401" y="3087820"/>
            <a:ext cx="183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g</a:t>
            </a:r>
            <a:r>
              <a:rPr lang="en-US" sz="1200" smtClean="0"/>
              <a:t>ateway in skb-&gt;dst match</a:t>
            </a:r>
          </a:p>
          <a:p>
            <a:pPr algn="ctr"/>
            <a:r>
              <a:rPr lang="en-US" sz="1200" smtClean="0"/>
              <a:t>nexthop in option ?</a:t>
            </a:r>
            <a:endParaRPr 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4357497" y="3764243"/>
            <a:ext cx="2080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e</a:t>
            </a:r>
            <a:r>
              <a:rPr lang="en-US" sz="1200" smtClean="0"/>
              <a:t>xceed mtu of output device ?</a:t>
            </a:r>
            <a:endParaRPr 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2848523" y="4234885"/>
            <a:ext cx="1296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Forbid fragment ?</a:t>
            </a:r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4713599" y="4682618"/>
            <a:ext cx="130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Decrease ttl</a:t>
            </a:r>
          </a:p>
          <a:p>
            <a:pPr algn="ctr"/>
            <a:r>
              <a:rPr lang="en-US" sz="1200" smtClean="0"/>
              <a:t>Update checksum</a:t>
            </a:r>
            <a:endParaRPr 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4695067" y="5367149"/>
            <a:ext cx="1337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Not the best route</a:t>
            </a:r>
          </a:p>
          <a:p>
            <a:pPr algn="ctr"/>
            <a:r>
              <a:rPr lang="en-US" sz="1200" smtClean="0"/>
              <a:t>Need redirect ?</a:t>
            </a:r>
            <a:endParaRPr 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4458656" y="6295997"/>
            <a:ext cx="1810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Init skb-&gt;</a:t>
            </a:r>
            <a:r>
              <a:rPr lang="en-US" sz="1200" smtClean="0"/>
              <a:t>priority with TOS</a:t>
            </a:r>
            <a:endParaRPr lang="en-US" sz="1200"/>
          </a:p>
        </p:txBody>
      </p:sp>
      <p:cxnSp>
        <p:nvCxnSpPr>
          <p:cNvPr id="30" name="Elbow Connector 29"/>
          <p:cNvCxnSpPr>
            <a:stCxn id="4" idx="3"/>
            <a:endCxn id="5" idx="0"/>
          </p:cNvCxnSpPr>
          <p:nvPr/>
        </p:nvCxnSpPr>
        <p:spPr>
          <a:xfrm>
            <a:off x="6247404" y="373222"/>
            <a:ext cx="1248034" cy="107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2"/>
            <a:endCxn id="6" idx="3"/>
          </p:cNvCxnSpPr>
          <p:nvPr/>
        </p:nvCxnSpPr>
        <p:spPr>
          <a:xfrm rot="5400000">
            <a:off x="6524649" y="13101"/>
            <a:ext cx="225948" cy="1715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52863" y="5988909"/>
            <a:ext cx="1818409" cy="223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drop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4" idx="1"/>
          </p:cNvCxnSpPr>
          <p:nvPr/>
        </p:nvCxnSpPr>
        <p:spPr>
          <a:xfrm rot="10800000" flipV="1">
            <a:off x="1667165" y="373221"/>
            <a:ext cx="2743199" cy="5615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55918" y="1270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i</a:t>
            </a:r>
            <a:r>
              <a:rPr lang="en-US" sz="1100" smtClean="0"/>
              <a:t>s LRO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6371364" y="103917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not LRO</a:t>
            </a:r>
            <a:endParaRPr lang="en-US" sz="1100"/>
          </a:p>
        </p:txBody>
      </p:sp>
      <p:sp>
        <p:nvSpPr>
          <p:cNvPr id="39" name="Rectangle 38"/>
          <p:cNvSpPr/>
          <p:nvPr/>
        </p:nvSpPr>
        <p:spPr>
          <a:xfrm>
            <a:off x="8130309" y="6016128"/>
            <a:ext cx="1818409" cy="223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drop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5" idx="3"/>
          </p:cNvCxnSpPr>
          <p:nvPr/>
        </p:nvCxnSpPr>
        <p:spPr>
          <a:xfrm>
            <a:off x="8212141" y="619443"/>
            <a:ext cx="1609854" cy="5396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2"/>
            <a:endCxn id="11" idx="0"/>
          </p:cNvCxnSpPr>
          <p:nvPr/>
        </p:nvCxnSpPr>
        <p:spPr>
          <a:xfrm>
            <a:off x="5328883" y="1214722"/>
            <a:ext cx="2" cy="2241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83904" y="750843"/>
            <a:ext cx="1085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Any handler in</a:t>
            </a:r>
          </a:p>
          <a:p>
            <a:pPr algn="ctr"/>
            <a:r>
              <a:rPr lang="en-US" sz="1200"/>
              <a:t>i</a:t>
            </a:r>
            <a:r>
              <a:rPr lang="en-US" sz="1200" smtClean="0"/>
              <a:t>p_ra_chain ?</a:t>
            </a:r>
            <a:endParaRPr lang="en-US" sz="1200"/>
          </a:p>
        </p:txBody>
      </p:sp>
      <p:cxnSp>
        <p:nvCxnSpPr>
          <p:cNvPr id="49" name="Straight Arrow Connector 48"/>
          <p:cNvCxnSpPr>
            <a:stCxn id="6" idx="1"/>
            <a:endCxn id="47" idx="3"/>
          </p:cNvCxnSpPr>
          <p:nvPr/>
        </p:nvCxnSpPr>
        <p:spPr>
          <a:xfrm flipH="1" flipV="1">
            <a:off x="3569779" y="981676"/>
            <a:ext cx="1308179" cy="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11" idx="1"/>
          </p:cNvCxnSpPr>
          <p:nvPr/>
        </p:nvCxnSpPr>
        <p:spPr>
          <a:xfrm>
            <a:off x="3569779" y="1173954"/>
            <a:ext cx="639985" cy="4033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410133" y="1458729"/>
            <a:ext cx="1233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ip_call_ra_chain</a:t>
            </a:r>
            <a:endParaRPr lang="en-US" sz="1200"/>
          </a:p>
        </p:txBody>
      </p:sp>
      <p:sp>
        <p:nvSpPr>
          <p:cNvPr id="57" name="Rectangle 56"/>
          <p:cNvSpPr/>
          <p:nvPr/>
        </p:nvSpPr>
        <p:spPr>
          <a:xfrm>
            <a:off x="2381360" y="2027476"/>
            <a:ext cx="1290962" cy="196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Successful return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47" idx="2"/>
            <a:endCxn id="56" idx="0"/>
          </p:cNvCxnSpPr>
          <p:nvPr/>
        </p:nvCxnSpPr>
        <p:spPr>
          <a:xfrm flipH="1">
            <a:off x="3026841" y="1212508"/>
            <a:ext cx="1" cy="24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2"/>
            <a:endCxn id="57" idx="0"/>
          </p:cNvCxnSpPr>
          <p:nvPr/>
        </p:nvCxnSpPr>
        <p:spPr>
          <a:xfrm>
            <a:off x="3026841" y="1735728"/>
            <a:ext cx="0" cy="29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2"/>
            <a:endCxn id="15" idx="0"/>
          </p:cNvCxnSpPr>
          <p:nvPr/>
        </p:nvCxnSpPr>
        <p:spPr>
          <a:xfrm>
            <a:off x="5328885" y="1715846"/>
            <a:ext cx="4361" cy="18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1" idx="3"/>
          </p:cNvCxnSpPr>
          <p:nvPr/>
        </p:nvCxnSpPr>
        <p:spPr>
          <a:xfrm>
            <a:off x="6448005" y="1577347"/>
            <a:ext cx="3105859" cy="4406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2"/>
            <a:endCxn id="18" idx="0"/>
          </p:cNvCxnSpPr>
          <p:nvPr/>
        </p:nvCxnSpPr>
        <p:spPr>
          <a:xfrm flipH="1">
            <a:off x="5328884" y="2390557"/>
            <a:ext cx="4362" cy="16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8" idx="1"/>
          </p:cNvCxnSpPr>
          <p:nvPr/>
        </p:nvCxnSpPr>
        <p:spPr>
          <a:xfrm rot="10800000" flipV="1">
            <a:off x="2036619" y="2689532"/>
            <a:ext cx="2927711" cy="2903563"/>
          </a:xfrm>
          <a:prstGeom prst="bentConnector3">
            <a:avLst>
              <a:gd name="adj1" fmla="val 1000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8" idx="3"/>
            <a:endCxn id="19" idx="0"/>
          </p:cNvCxnSpPr>
          <p:nvPr/>
        </p:nvCxnSpPr>
        <p:spPr>
          <a:xfrm>
            <a:off x="5693439" y="2689533"/>
            <a:ext cx="1806539" cy="138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9" idx="2"/>
            <a:endCxn id="20" idx="3"/>
          </p:cNvCxnSpPr>
          <p:nvPr/>
        </p:nvCxnSpPr>
        <p:spPr>
          <a:xfrm rot="5400000">
            <a:off x="6698242" y="2516918"/>
            <a:ext cx="213684" cy="1389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9" idx="3"/>
          </p:cNvCxnSpPr>
          <p:nvPr/>
        </p:nvCxnSpPr>
        <p:spPr>
          <a:xfrm>
            <a:off x="8269195" y="2966471"/>
            <a:ext cx="1016691" cy="3036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0" idx="2"/>
            <a:endCxn id="22" idx="0"/>
          </p:cNvCxnSpPr>
          <p:nvPr/>
        </p:nvCxnSpPr>
        <p:spPr>
          <a:xfrm>
            <a:off x="5397590" y="3457153"/>
            <a:ext cx="0" cy="30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0" idx="1"/>
            <a:endCxn id="21" idx="3"/>
          </p:cNvCxnSpPr>
          <p:nvPr/>
        </p:nvCxnSpPr>
        <p:spPr>
          <a:xfrm flipH="1" flipV="1">
            <a:off x="4087046" y="3318653"/>
            <a:ext cx="5979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endCxn id="22" idx="1"/>
          </p:cNvCxnSpPr>
          <p:nvPr/>
        </p:nvCxnSpPr>
        <p:spPr>
          <a:xfrm>
            <a:off x="3666276" y="3502745"/>
            <a:ext cx="691221" cy="399998"/>
          </a:xfrm>
          <a:prstGeom prst="bentConnector3">
            <a:avLst>
              <a:gd name="adj1" fmla="val 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426773" y="3457153"/>
            <a:ext cx="0" cy="21359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062554" y="6007238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5104092" y="5983846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604104" y="870659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676841" y="788328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398534" y="1260760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5440072" y="1237368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775786" y="1318356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2848523" y="1236025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683967" y="1260760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3725505" y="1237368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604589" y="849337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6677326" y="767006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452827" y="396855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8494365" y="373463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019645" y="1827634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5092382" y="1745303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613016" y="1394906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6654554" y="1371514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624722" y="2793655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4697459" y="2711324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970210" y="2746959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011748" y="2723567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120305" y="3441740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7193042" y="3359409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8397762" y="3047682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8439300" y="3024290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397430" y="3438012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470167" y="3355681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470652" y="3552281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5512190" y="3528889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751075" y="3729973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3823812" y="3647642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2518453" y="3580239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2559991" y="3556847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endCxn id="23" idx="3"/>
          </p:cNvCxnSpPr>
          <p:nvPr/>
        </p:nvCxnSpPr>
        <p:spPr>
          <a:xfrm rot="10800000" flipV="1">
            <a:off x="4145416" y="3988109"/>
            <a:ext cx="575602" cy="385276"/>
          </a:xfrm>
          <a:prstGeom prst="bentConnector3">
            <a:avLst>
              <a:gd name="adj1" fmla="val 1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450637" y="4185117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4523374" y="4102786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endCxn id="170" idx="0"/>
          </p:cNvCxnSpPr>
          <p:nvPr/>
        </p:nvCxnSpPr>
        <p:spPr>
          <a:xfrm>
            <a:off x="3217334" y="4468554"/>
            <a:ext cx="4380" cy="10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2971601" y="4612123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3044338" y="4529792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23" idx="2"/>
            <a:endCxn id="24" idx="1"/>
          </p:cNvCxnSpPr>
          <p:nvPr/>
        </p:nvCxnSpPr>
        <p:spPr>
          <a:xfrm rot="16200000" flipH="1">
            <a:off x="3904501" y="4104352"/>
            <a:ext cx="401567" cy="1216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3609525" y="4703565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3651063" y="4680173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24" idx="2"/>
            <a:endCxn id="25" idx="0"/>
          </p:cNvCxnSpPr>
          <p:nvPr/>
        </p:nvCxnSpPr>
        <p:spPr>
          <a:xfrm flipH="1">
            <a:off x="5363937" y="5144283"/>
            <a:ext cx="1" cy="22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2576233" y="5494828"/>
            <a:ext cx="1290962" cy="196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send ICMP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74" name="Straight Arrow Connector 173"/>
          <p:cNvCxnSpPr>
            <a:stCxn id="170" idx="2"/>
          </p:cNvCxnSpPr>
          <p:nvPr/>
        </p:nvCxnSpPr>
        <p:spPr>
          <a:xfrm>
            <a:off x="3221714" y="5691363"/>
            <a:ext cx="0" cy="31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25" idx="1"/>
            <a:endCxn id="170" idx="3"/>
          </p:cNvCxnSpPr>
          <p:nvPr/>
        </p:nvCxnSpPr>
        <p:spPr>
          <a:xfrm flipH="1" flipV="1">
            <a:off x="3867195" y="5593096"/>
            <a:ext cx="827872" cy="4886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4325392" y="5489970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4398129" y="5407639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25" idx="2"/>
            <a:endCxn id="26" idx="0"/>
          </p:cNvCxnSpPr>
          <p:nvPr/>
        </p:nvCxnSpPr>
        <p:spPr>
          <a:xfrm flipH="1">
            <a:off x="5363936" y="5828814"/>
            <a:ext cx="1" cy="46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26" idx="2"/>
          </p:cNvCxnSpPr>
          <p:nvPr/>
        </p:nvCxnSpPr>
        <p:spPr>
          <a:xfrm>
            <a:off x="5363936" y="6572996"/>
            <a:ext cx="0" cy="23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endCxn id="24" idx="0"/>
          </p:cNvCxnSpPr>
          <p:nvPr/>
        </p:nvCxnSpPr>
        <p:spPr>
          <a:xfrm>
            <a:off x="5358899" y="4153939"/>
            <a:ext cx="5039" cy="52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5434284" y="4258277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475822" y="4234885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endCxn id="170" idx="1"/>
          </p:cNvCxnSpPr>
          <p:nvPr/>
        </p:nvCxnSpPr>
        <p:spPr>
          <a:xfrm>
            <a:off x="2036618" y="5593095"/>
            <a:ext cx="539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endCxn id="26" idx="1"/>
          </p:cNvCxnSpPr>
          <p:nvPr/>
        </p:nvCxnSpPr>
        <p:spPr>
          <a:xfrm rot="16200000" flipH="1">
            <a:off x="3740429" y="5716270"/>
            <a:ext cx="743134" cy="693319"/>
          </a:xfrm>
          <a:prstGeom prst="bentConnector2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7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606497"/>
              </p:ext>
            </p:extLst>
          </p:nvPr>
        </p:nvGraphicFramePr>
        <p:xfrm>
          <a:off x="2051625" y="2319248"/>
          <a:ext cx="173528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284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udp_sock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inet_sock inet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encap_type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int (*encap_rcv)(sk, skb)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98527"/>
              </p:ext>
            </p:extLst>
          </p:nvPr>
        </p:nvGraphicFramePr>
        <p:xfrm>
          <a:off x="4296064" y="2593568"/>
          <a:ext cx="216131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310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inet_sock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sock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sk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ip_options_rcu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*inet_opt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641"/>
              </p:ext>
            </p:extLst>
          </p:nvPr>
        </p:nvGraphicFramePr>
        <p:xfrm>
          <a:off x="6966528" y="2867888"/>
          <a:ext cx="269124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245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sock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sock_common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__sk_common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sk_buff_head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sk_receive_queue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int sk_rcvbuf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unsigned long sk_flags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int sk_sndbuf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sk_backlog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dst_entry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*sk_dst_cache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sk_buff_head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sk_write_queue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void (*sk_data_ready)()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void (*sk_write_space)()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void (*sk_backlog_rcv)()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void (*sk_destruct)()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11219"/>
              </p:ext>
            </p:extLst>
          </p:nvPr>
        </p:nvGraphicFramePr>
        <p:xfrm>
          <a:off x="6979228" y="360677"/>
          <a:ext cx="156902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027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socket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socket_wq *wq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file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*file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sock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*sk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proto_ops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*ops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23182"/>
              </p:ext>
            </p:extLst>
          </p:nvPr>
        </p:nvGraphicFramePr>
        <p:xfrm>
          <a:off x="9150925" y="98826"/>
          <a:ext cx="16105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592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socket_alloc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socket socket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inode vfs_inode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348846"/>
              </p:ext>
            </p:extLst>
          </p:nvPr>
        </p:nvGraphicFramePr>
        <p:xfrm>
          <a:off x="4585852" y="98826"/>
          <a:ext cx="161059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592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file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Void *private_data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8548255" y="510306"/>
            <a:ext cx="602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96444" y="510306"/>
            <a:ext cx="71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8368148" y="2357580"/>
            <a:ext cx="690415" cy="330200"/>
          </a:xfrm>
          <a:prstGeom prst="bentConnector3">
            <a:avLst>
              <a:gd name="adj1" fmla="val -1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86909" y="2748973"/>
            <a:ext cx="509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57374" y="3008745"/>
            <a:ext cx="509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657926"/>
              </p:ext>
            </p:extLst>
          </p:nvPr>
        </p:nvGraphicFramePr>
        <p:xfrm>
          <a:off x="1539582" y="1281426"/>
          <a:ext cx="26704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64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tcp_sock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inet_connection_sock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inet_conn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50011"/>
              </p:ext>
            </p:extLst>
          </p:nvPr>
        </p:nvGraphicFramePr>
        <p:xfrm>
          <a:off x="4479053" y="1555746"/>
          <a:ext cx="193386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868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inet_connection_sock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inet_sock icsk_inet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4210046" y="1682523"/>
            <a:ext cx="269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5400000">
            <a:off x="4080798" y="2195312"/>
            <a:ext cx="613523" cy="182989"/>
          </a:xfrm>
          <a:prstGeom prst="bentConnector3">
            <a:avLst>
              <a:gd name="adj1" fmla="val 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4627"/>
            <a:ext cx="1219200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3587" y="8349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User Space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6404" y="1015546"/>
            <a:ext cx="120484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27227" y="692913"/>
            <a:ext cx="586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socket</a:t>
            </a:r>
            <a:endParaRPr lang="en-US" sz="1200"/>
          </a:p>
        </p:txBody>
      </p:sp>
      <p:cxnSp>
        <p:nvCxnSpPr>
          <p:cNvPr id="9" name="Straight Connector 8"/>
          <p:cNvCxnSpPr/>
          <p:nvPr/>
        </p:nvCxnSpPr>
        <p:spPr>
          <a:xfrm>
            <a:off x="86403" y="1464634"/>
            <a:ext cx="1204845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19078" y="105383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sock</a:t>
            </a:r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3784349" y="2294539"/>
            <a:ext cx="78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net_sock</a:t>
            </a:r>
            <a:endParaRPr lang="en-US" sz="120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77640" y="666334"/>
            <a:ext cx="0" cy="619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94838" y="1015546"/>
            <a:ext cx="3173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struct net_proto_family </a:t>
            </a:r>
            <a:r>
              <a:rPr lang="en-US" sz="1200" smtClean="0"/>
              <a:t>*net_families[NPROTO</a:t>
            </a:r>
            <a:r>
              <a:rPr lang="en-US" sz="1200"/>
              <a:t>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50300" y="1187635"/>
            <a:ext cx="1107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sock_register()</a:t>
            </a:r>
            <a:endParaRPr lang="en-US" sz="1200">
              <a:solidFill>
                <a:srgbClr val="FF0000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90123"/>
              </p:ext>
            </p:extLst>
          </p:nvPr>
        </p:nvGraphicFramePr>
        <p:xfrm>
          <a:off x="8031016" y="1571054"/>
          <a:ext cx="173528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284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/>
                        <a:t>struct net_proto_family inet_family_ops 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/>
                        <a:t>.family = PF_INET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/>
                        <a:t>.create = inet_create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80145" y="3192988"/>
            <a:ext cx="120547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86492" y="2636159"/>
            <a:ext cx="2270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struct inet_protosw *inetsw </a:t>
            </a:r>
            <a:r>
              <a:rPr lang="en-US" sz="1200" smtClean="0"/>
              <a:t>[xxx]</a:t>
            </a:r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8090517" y="2912518"/>
            <a:ext cx="1662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inet_register_protosw()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067078"/>
              </p:ext>
            </p:extLst>
          </p:nvPr>
        </p:nvGraphicFramePr>
        <p:xfrm>
          <a:off x="6034622" y="3352755"/>
          <a:ext cx="17518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70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inet_protosw inetsw_array[tcp]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.type =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SOCK_STREAM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.protocol =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IPPROTO_TCP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.ops = &amp;inet_stream_ops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.prot = &amp;tcp_prot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819338"/>
              </p:ext>
            </p:extLst>
          </p:nvPr>
        </p:nvGraphicFramePr>
        <p:xfrm>
          <a:off x="8022781" y="3345827"/>
          <a:ext cx="179829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299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inet_protosw inetsw_array[udp]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.type =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SOCK_DGRAM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.protocol =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IPPROTO_UDP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.ops = &amp;inet_dgram_ops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.prot = &amp;udp_prot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66714"/>
              </p:ext>
            </p:extLst>
          </p:nvPr>
        </p:nvGraphicFramePr>
        <p:xfrm>
          <a:off x="10057370" y="3338900"/>
          <a:ext cx="183833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37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inet_protosw inetsw_array[raw]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.type =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SOCK_RAW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.protocol =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IPPROTO_IP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.ops = &amp;inet_sockraw_ops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.prot = &amp;raw_prot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784349" y="3380140"/>
            <a:ext cx="735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tcp_sock</a:t>
            </a:r>
            <a:endParaRPr lang="en-US" sz="1200"/>
          </a:p>
        </p:txBody>
      </p:sp>
      <p:sp>
        <p:nvSpPr>
          <p:cNvPr id="46" name="TextBox 45"/>
          <p:cNvSpPr txBox="1"/>
          <p:nvPr/>
        </p:nvSpPr>
        <p:spPr>
          <a:xfrm>
            <a:off x="54439" y="3380140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udp_sock</a:t>
            </a:r>
            <a:endParaRPr lang="en-US" sz="1200"/>
          </a:p>
        </p:txBody>
      </p:sp>
      <p:sp>
        <p:nvSpPr>
          <p:cNvPr id="49" name="TextBox 48"/>
          <p:cNvSpPr txBox="1"/>
          <p:nvPr/>
        </p:nvSpPr>
        <p:spPr>
          <a:xfrm>
            <a:off x="4420859" y="4343240"/>
            <a:ext cx="931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s</a:t>
            </a:r>
            <a:r>
              <a:rPr lang="en-US" sz="1200" smtClean="0">
                <a:solidFill>
                  <a:srgbClr val="FF0000"/>
                </a:solidFill>
              </a:rPr>
              <a:t>ocket-&gt;ops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71687" y="4630236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sock-&gt;sk_prot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endCxn id="49" idx="3"/>
          </p:cNvCxnSpPr>
          <p:nvPr/>
        </p:nvCxnSpPr>
        <p:spPr>
          <a:xfrm flipH="1">
            <a:off x="5352396" y="4481740"/>
            <a:ext cx="682226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0" idx="3"/>
          </p:cNvCxnSpPr>
          <p:nvPr/>
        </p:nvCxnSpPr>
        <p:spPr>
          <a:xfrm flipH="1">
            <a:off x="5430695" y="4768735"/>
            <a:ext cx="603928" cy="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340439" y="4267002"/>
            <a:ext cx="1737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socket-</a:t>
            </a:r>
            <a:r>
              <a:rPr lang="en-US" sz="1200"/>
              <a:t>&gt;ops-&gt;</a:t>
            </a:r>
            <a:r>
              <a:rPr lang="en-US" sz="1200" smtClean="0"/>
              <a:t>sendmsg</a:t>
            </a:r>
          </a:p>
          <a:p>
            <a:pPr algn="ctr"/>
            <a:r>
              <a:rPr lang="en-US" sz="1200" smtClean="0"/>
              <a:t>inet_sendmsg()</a:t>
            </a:r>
          </a:p>
          <a:p>
            <a:pPr algn="ctr"/>
            <a:r>
              <a:rPr lang="en-US" sz="1200" smtClean="0"/>
              <a:t>sock-&gt;</a:t>
            </a:r>
            <a:r>
              <a:rPr lang="en-US" sz="1200"/>
              <a:t>sk_prot-&gt;</a:t>
            </a:r>
            <a:r>
              <a:rPr lang="en-US" sz="1200" smtClean="0"/>
              <a:t>sendmsg</a:t>
            </a:r>
          </a:p>
          <a:p>
            <a:pPr algn="ctr"/>
            <a:r>
              <a:rPr lang="en-US" sz="1200" smtClean="0"/>
              <a:t>tcp_sendmsg()</a:t>
            </a:r>
            <a:endParaRPr lang="en-US" sz="120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193640" y="574233"/>
            <a:ext cx="1" cy="370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785452" y="5185109"/>
            <a:ext cx="94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struct proto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994398" y="5474853"/>
            <a:ext cx="1244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struct </a:t>
            </a:r>
            <a:r>
              <a:rPr lang="en-US" sz="1200" b="1" smtClean="0"/>
              <a:t>proto_ops</a:t>
            </a:r>
            <a:endParaRPr lang="en-US" sz="1200" b="1"/>
          </a:p>
        </p:txBody>
      </p:sp>
      <p:cxnSp>
        <p:nvCxnSpPr>
          <p:cNvPr id="67" name="Straight Connector 66"/>
          <p:cNvCxnSpPr/>
          <p:nvPr/>
        </p:nvCxnSpPr>
        <p:spPr>
          <a:xfrm>
            <a:off x="80145" y="5108494"/>
            <a:ext cx="120547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679874" y="6220120"/>
            <a:ext cx="2522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struct net_protocol </a:t>
            </a:r>
            <a:r>
              <a:rPr lang="en-US" sz="1200" smtClean="0"/>
              <a:t>*inet_protos[xxx]</a:t>
            </a:r>
            <a:endParaRPr 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8169376" y="5985882"/>
            <a:ext cx="1433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inet_add_protocol()</a:t>
            </a:r>
            <a:endParaRPr lang="en-US" sz="1200">
              <a:solidFill>
                <a:srgbClr val="FF0000"/>
              </a:solidFill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854304"/>
              </p:ext>
            </p:extLst>
          </p:nvPr>
        </p:nvGraphicFramePr>
        <p:xfrm>
          <a:off x="6034622" y="5195793"/>
          <a:ext cx="175187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70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net_protocol tcp_protocol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.handler =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tcp_v4_rcv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44827"/>
              </p:ext>
            </p:extLst>
          </p:nvPr>
        </p:nvGraphicFramePr>
        <p:xfrm>
          <a:off x="8047222" y="5175658"/>
          <a:ext cx="175187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70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net_protocol udp_protocol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.handler =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ud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p_rcv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4220756" y="6497119"/>
            <a:ext cx="1677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ip_local_deliver_finish()</a:t>
            </a:r>
            <a:endParaRPr 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4428217" y="5630179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Ipprot-&gt;handler()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77" name="Straight Arrow Connector 76"/>
          <p:cNvCxnSpPr>
            <a:endCxn id="75" idx="3"/>
          </p:cNvCxnSpPr>
          <p:nvPr/>
        </p:nvCxnSpPr>
        <p:spPr>
          <a:xfrm flipH="1">
            <a:off x="5690807" y="5768679"/>
            <a:ext cx="34381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0"/>
            <a:endCxn id="75" idx="2"/>
          </p:cNvCxnSpPr>
          <p:nvPr/>
        </p:nvCxnSpPr>
        <p:spPr>
          <a:xfrm flipV="1">
            <a:off x="5059512" y="5907178"/>
            <a:ext cx="0" cy="58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455220" y="5205060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tcp_v4_do_rcv()</a:t>
            </a:r>
            <a:endParaRPr lang="en-US" sz="1200"/>
          </a:p>
        </p:txBody>
      </p:sp>
      <p:cxnSp>
        <p:nvCxnSpPr>
          <p:cNvPr id="84" name="Straight Arrow Connector 83"/>
          <p:cNvCxnSpPr>
            <a:stCxn id="75" idx="0"/>
            <a:endCxn id="82" idx="2"/>
          </p:cNvCxnSpPr>
          <p:nvPr/>
        </p:nvCxnSpPr>
        <p:spPr>
          <a:xfrm flipH="1" flipV="1">
            <a:off x="5054455" y="5482059"/>
            <a:ext cx="5057" cy="14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416736" y="5203198"/>
            <a:ext cx="1167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tcp_push_one()</a:t>
            </a:r>
            <a:endParaRPr lang="en-US" sz="1200"/>
          </a:p>
        </p:txBody>
      </p:sp>
      <p:sp>
        <p:nvSpPr>
          <p:cNvPr id="86" name="TextBox 85"/>
          <p:cNvSpPr txBox="1"/>
          <p:nvPr/>
        </p:nvSpPr>
        <p:spPr>
          <a:xfrm>
            <a:off x="2422692" y="5498134"/>
            <a:ext cx="1229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tcp_write_xmit()</a:t>
            </a:r>
            <a:endParaRPr lang="en-US" sz="1200"/>
          </a:p>
        </p:txBody>
      </p:sp>
      <p:sp>
        <p:nvSpPr>
          <p:cNvPr id="87" name="TextBox 86"/>
          <p:cNvSpPr txBox="1"/>
          <p:nvPr/>
        </p:nvSpPr>
        <p:spPr>
          <a:xfrm>
            <a:off x="2368216" y="5865413"/>
            <a:ext cx="136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tcp_transmit_skb()</a:t>
            </a:r>
            <a:endParaRPr lang="en-US" sz="1200"/>
          </a:p>
        </p:txBody>
      </p:sp>
      <p:sp>
        <p:nvSpPr>
          <p:cNvPr id="88" name="TextBox 87"/>
          <p:cNvSpPr txBox="1"/>
          <p:nvPr/>
        </p:nvSpPr>
        <p:spPr>
          <a:xfrm>
            <a:off x="2589883" y="6538858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p_queue_xmit()</a:t>
            </a:r>
            <a:endParaRPr lang="en-US" sz="12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208977" y="5130564"/>
            <a:ext cx="0" cy="16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203201" y="5395795"/>
            <a:ext cx="0" cy="20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203201" y="5735044"/>
            <a:ext cx="0" cy="19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208977" y="6124381"/>
            <a:ext cx="0" cy="17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534132" y="6446525"/>
            <a:ext cx="144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Kernel Space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38447" y="6190414"/>
            <a:ext cx="2233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icsk-&gt;icsk_af_ops-&gt;</a:t>
            </a:r>
            <a:r>
              <a:rPr lang="en-US" sz="1200" smtClean="0"/>
              <a:t>queue_xmit()</a:t>
            </a:r>
            <a:endParaRPr lang="en-US" sz="120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200787" y="6456627"/>
            <a:ext cx="0" cy="17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20552" y="215767"/>
            <a:ext cx="1979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</a:t>
            </a:r>
            <a:r>
              <a:rPr lang="en-US" sz="1200" smtClean="0"/>
              <a:t>end/sendto/sendmsg/write</a:t>
            </a:r>
            <a:endParaRPr lang="en-US" sz="1200"/>
          </a:p>
        </p:txBody>
      </p:sp>
      <p:cxnSp>
        <p:nvCxnSpPr>
          <p:cNvPr id="4" name="Elbow Connector 3"/>
          <p:cNvCxnSpPr/>
          <p:nvPr/>
        </p:nvCxnSpPr>
        <p:spPr>
          <a:xfrm rot="16200000" flipV="1">
            <a:off x="11474656" y="4902794"/>
            <a:ext cx="1016393" cy="174288"/>
          </a:xfrm>
          <a:prstGeom prst="bentConnector3">
            <a:avLst>
              <a:gd name="adj1" fmla="val 100213"/>
            </a:avLst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2" idx="3"/>
          </p:cNvCxnSpPr>
          <p:nvPr/>
        </p:nvCxnSpPr>
        <p:spPr>
          <a:xfrm flipH="1" flipV="1">
            <a:off x="11448762" y="4768735"/>
            <a:ext cx="277717" cy="554874"/>
          </a:xfrm>
          <a:prstGeom prst="bentConnector4">
            <a:avLst>
              <a:gd name="adj1" fmla="val -82314"/>
              <a:gd name="adj2" fmla="val 102720"/>
            </a:avLst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8704" y="4277497"/>
            <a:ext cx="1737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socket-</a:t>
            </a:r>
            <a:r>
              <a:rPr lang="en-US" sz="1200"/>
              <a:t>&gt;ops-&gt;</a:t>
            </a:r>
            <a:r>
              <a:rPr lang="en-US" sz="1200" smtClean="0"/>
              <a:t>sendmsg</a:t>
            </a:r>
          </a:p>
          <a:p>
            <a:pPr algn="ctr"/>
            <a:r>
              <a:rPr lang="en-US" sz="1200" smtClean="0"/>
              <a:t>inet_sendmsg()</a:t>
            </a:r>
          </a:p>
          <a:p>
            <a:pPr algn="ctr"/>
            <a:r>
              <a:rPr lang="en-US" sz="1200" smtClean="0"/>
              <a:t>sock-&gt;</a:t>
            </a:r>
            <a:r>
              <a:rPr lang="en-US" sz="1200"/>
              <a:t>sk_prot-&gt;</a:t>
            </a:r>
            <a:r>
              <a:rPr lang="en-US" sz="1200" smtClean="0"/>
              <a:t>sendmsg</a:t>
            </a:r>
          </a:p>
          <a:p>
            <a:pPr algn="ctr"/>
            <a:r>
              <a:rPr lang="en-US" sz="1200" smtClean="0"/>
              <a:t>udp_sendmsg()</a:t>
            </a:r>
            <a:endParaRPr lang="en-US" sz="1200"/>
          </a:p>
        </p:txBody>
      </p:sp>
      <p:sp>
        <p:nvSpPr>
          <p:cNvPr id="78" name="TextBox 77"/>
          <p:cNvSpPr txBox="1"/>
          <p:nvPr/>
        </p:nvSpPr>
        <p:spPr>
          <a:xfrm>
            <a:off x="367086" y="5847382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</a:t>
            </a:r>
            <a:r>
              <a:rPr lang="en-US" sz="1200" smtClean="0"/>
              <a:t>dp_send_skb</a:t>
            </a:r>
            <a:endParaRPr lang="en-US" sz="1200"/>
          </a:p>
        </p:txBody>
      </p:sp>
      <p:sp>
        <p:nvSpPr>
          <p:cNvPr id="80" name="TextBox 79"/>
          <p:cNvSpPr txBox="1"/>
          <p:nvPr/>
        </p:nvSpPr>
        <p:spPr>
          <a:xfrm>
            <a:off x="435379" y="6202148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p_send_skb</a:t>
            </a:r>
            <a:endParaRPr lang="en-US" sz="1200"/>
          </a:p>
        </p:txBody>
      </p:sp>
      <p:sp>
        <p:nvSpPr>
          <p:cNvPr id="81" name="TextBox 80"/>
          <p:cNvSpPr txBox="1"/>
          <p:nvPr/>
        </p:nvSpPr>
        <p:spPr>
          <a:xfrm>
            <a:off x="405945" y="6581001"/>
            <a:ext cx="95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ip_local_out</a:t>
            </a:r>
            <a:endParaRPr lang="en-US" sz="1200"/>
          </a:p>
        </p:txBody>
      </p:sp>
      <p:cxnSp>
        <p:nvCxnSpPr>
          <p:cNvPr id="27" name="Straight Arrow Connector 26"/>
          <p:cNvCxnSpPr>
            <a:stCxn id="76" idx="2"/>
            <a:endCxn id="78" idx="0"/>
          </p:cNvCxnSpPr>
          <p:nvPr/>
        </p:nvCxnSpPr>
        <p:spPr>
          <a:xfrm flipH="1">
            <a:off x="911466" y="5108494"/>
            <a:ext cx="5778" cy="7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11466" y="6100918"/>
            <a:ext cx="0" cy="17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11466" y="6456627"/>
            <a:ext cx="0" cy="17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399104" y="6742191"/>
            <a:ext cx="1037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901905" y="596325"/>
            <a:ext cx="1" cy="370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95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4627"/>
            <a:ext cx="1219200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3587" y="8349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User Space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6404" y="1015546"/>
            <a:ext cx="120484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27227" y="692913"/>
            <a:ext cx="586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socket</a:t>
            </a:r>
            <a:endParaRPr lang="en-US" sz="1200"/>
          </a:p>
        </p:txBody>
      </p:sp>
      <p:cxnSp>
        <p:nvCxnSpPr>
          <p:cNvPr id="9" name="Straight Connector 8"/>
          <p:cNvCxnSpPr/>
          <p:nvPr/>
        </p:nvCxnSpPr>
        <p:spPr>
          <a:xfrm>
            <a:off x="86403" y="1464634"/>
            <a:ext cx="1204845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19078" y="105383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sock</a:t>
            </a:r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3784349" y="2294539"/>
            <a:ext cx="78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net_sock</a:t>
            </a:r>
            <a:endParaRPr lang="en-US" sz="120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77640" y="666334"/>
            <a:ext cx="0" cy="619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94838" y="1015546"/>
            <a:ext cx="3173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struct net_proto_family </a:t>
            </a:r>
            <a:r>
              <a:rPr lang="en-US" sz="1200" smtClean="0"/>
              <a:t>*net_families[NPROTO</a:t>
            </a:r>
            <a:r>
              <a:rPr lang="en-US" sz="1200"/>
              <a:t>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50300" y="1187635"/>
            <a:ext cx="1107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sock_register()</a:t>
            </a:r>
            <a:endParaRPr lang="en-US" sz="1200">
              <a:solidFill>
                <a:srgbClr val="FF0000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79152"/>
              </p:ext>
            </p:extLst>
          </p:nvPr>
        </p:nvGraphicFramePr>
        <p:xfrm>
          <a:off x="8031016" y="1571054"/>
          <a:ext cx="173528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284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/>
                        <a:t>struct net_proto_family inet6_family_ops 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/>
                        <a:t>.family = PF_INET6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/>
                        <a:t>.create = inet6_create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80145" y="3192988"/>
            <a:ext cx="120547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86492" y="2636159"/>
            <a:ext cx="2427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struct inet_protosw *</a:t>
            </a:r>
            <a:r>
              <a:rPr lang="en-US" sz="1200" smtClean="0"/>
              <a:t>inetsw6 [xxx]</a:t>
            </a:r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8090517" y="2912518"/>
            <a:ext cx="174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inet6_register_protosw</a:t>
            </a:r>
            <a:r>
              <a:rPr lang="en-US" sz="1200">
                <a:solidFill>
                  <a:srgbClr val="FF0000"/>
                </a:solidFill>
              </a:rPr>
              <a:t>()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7863"/>
              </p:ext>
            </p:extLst>
          </p:nvPr>
        </p:nvGraphicFramePr>
        <p:xfrm>
          <a:off x="6034621" y="3352755"/>
          <a:ext cx="183117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177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inet_protosw tcpv6_protosw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.type =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SOCK_STREAM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.protocol =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IPPROTO_TCP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.ops = &amp;inet6_stream_ops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.prot = &amp;tcpv6_prot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656335"/>
              </p:ext>
            </p:extLst>
          </p:nvPr>
        </p:nvGraphicFramePr>
        <p:xfrm>
          <a:off x="8022781" y="3345827"/>
          <a:ext cx="179829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299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inet_protosw udpv6_protosw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.type =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SOCK_DGRAM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.protocol =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IPPROTO_UDP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.ops = &amp;inet6_dgram_ops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.prot = &amp;udpv6_prot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63894"/>
              </p:ext>
            </p:extLst>
          </p:nvPr>
        </p:nvGraphicFramePr>
        <p:xfrm>
          <a:off x="9978064" y="3338900"/>
          <a:ext cx="191764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644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inet_protosw rawv6_protosw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.type =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SOCK_RAW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.protocol =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IPPROTO_IP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.ops = &amp;inet6_sockraw_ops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.prot = &amp;rawv6_prot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784349" y="3380140"/>
            <a:ext cx="735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tcp_sock</a:t>
            </a:r>
            <a:endParaRPr lang="en-US" sz="1200"/>
          </a:p>
        </p:txBody>
      </p:sp>
      <p:sp>
        <p:nvSpPr>
          <p:cNvPr id="46" name="TextBox 45"/>
          <p:cNvSpPr txBox="1"/>
          <p:nvPr/>
        </p:nvSpPr>
        <p:spPr>
          <a:xfrm>
            <a:off x="54439" y="3380140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udp_sock</a:t>
            </a:r>
            <a:endParaRPr lang="en-US" sz="1200"/>
          </a:p>
        </p:txBody>
      </p:sp>
      <p:sp>
        <p:nvSpPr>
          <p:cNvPr id="49" name="TextBox 48"/>
          <p:cNvSpPr txBox="1"/>
          <p:nvPr/>
        </p:nvSpPr>
        <p:spPr>
          <a:xfrm>
            <a:off x="4420859" y="4343240"/>
            <a:ext cx="931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s</a:t>
            </a:r>
            <a:r>
              <a:rPr lang="en-US" sz="1200" smtClean="0">
                <a:solidFill>
                  <a:srgbClr val="FF0000"/>
                </a:solidFill>
              </a:rPr>
              <a:t>ocket-&gt;ops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71687" y="4630236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sock-&gt;sk_prot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endCxn id="49" idx="3"/>
          </p:cNvCxnSpPr>
          <p:nvPr/>
        </p:nvCxnSpPr>
        <p:spPr>
          <a:xfrm flipH="1">
            <a:off x="5352396" y="4481740"/>
            <a:ext cx="682226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0" idx="3"/>
          </p:cNvCxnSpPr>
          <p:nvPr/>
        </p:nvCxnSpPr>
        <p:spPr>
          <a:xfrm flipH="1">
            <a:off x="5430695" y="4768735"/>
            <a:ext cx="603928" cy="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340439" y="4267002"/>
            <a:ext cx="1737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socket-</a:t>
            </a:r>
            <a:r>
              <a:rPr lang="en-US" sz="1200"/>
              <a:t>&gt;ops-&gt;</a:t>
            </a:r>
            <a:r>
              <a:rPr lang="en-US" sz="1200" smtClean="0"/>
              <a:t>sendmsg</a:t>
            </a:r>
          </a:p>
          <a:p>
            <a:pPr algn="ctr"/>
            <a:r>
              <a:rPr lang="en-US" sz="1200" smtClean="0"/>
              <a:t>inet_sendmsg()</a:t>
            </a:r>
          </a:p>
          <a:p>
            <a:pPr algn="ctr"/>
            <a:r>
              <a:rPr lang="en-US" sz="1200" smtClean="0"/>
              <a:t>sock-&gt;</a:t>
            </a:r>
            <a:r>
              <a:rPr lang="en-US" sz="1200"/>
              <a:t>sk_prot-&gt;</a:t>
            </a:r>
            <a:r>
              <a:rPr lang="en-US" sz="1200" smtClean="0"/>
              <a:t>sendmsg</a:t>
            </a:r>
          </a:p>
          <a:p>
            <a:pPr algn="ctr"/>
            <a:r>
              <a:rPr lang="en-US" sz="1200" smtClean="0"/>
              <a:t>tcp_sendmsg()</a:t>
            </a:r>
            <a:endParaRPr lang="en-US" sz="120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193640" y="574233"/>
            <a:ext cx="1" cy="370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785452" y="5185109"/>
            <a:ext cx="94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struct proto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994398" y="5474853"/>
            <a:ext cx="1244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struct </a:t>
            </a:r>
            <a:r>
              <a:rPr lang="en-US" sz="1200" b="1" smtClean="0"/>
              <a:t>proto_ops</a:t>
            </a:r>
            <a:endParaRPr lang="en-US" sz="1200" b="1"/>
          </a:p>
        </p:txBody>
      </p:sp>
      <p:cxnSp>
        <p:nvCxnSpPr>
          <p:cNvPr id="67" name="Straight Connector 66"/>
          <p:cNvCxnSpPr/>
          <p:nvPr/>
        </p:nvCxnSpPr>
        <p:spPr>
          <a:xfrm>
            <a:off x="80145" y="5108494"/>
            <a:ext cx="120547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679874" y="6220120"/>
            <a:ext cx="2714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struct </a:t>
            </a:r>
            <a:r>
              <a:rPr lang="en-US" sz="1200" smtClean="0"/>
              <a:t>inet6_protocol *inet6_protos[xxx]</a:t>
            </a:r>
            <a:endParaRPr 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8169376" y="5985882"/>
            <a:ext cx="151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inet6_add_protocol()</a:t>
            </a:r>
            <a:endParaRPr lang="en-US" sz="1200">
              <a:solidFill>
                <a:srgbClr val="FF0000"/>
              </a:solidFill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37001"/>
              </p:ext>
            </p:extLst>
          </p:nvPr>
        </p:nvGraphicFramePr>
        <p:xfrm>
          <a:off x="6034622" y="5195793"/>
          <a:ext cx="175187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70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inet6_protocol tcpv6_protocol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.handler =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tcp_v6_rcv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95001"/>
              </p:ext>
            </p:extLst>
          </p:nvPr>
        </p:nvGraphicFramePr>
        <p:xfrm>
          <a:off x="8047222" y="5175658"/>
          <a:ext cx="175187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70"/>
              </a:tblGrid>
              <a:tr h="131400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inet6_protocol udpv6_protocol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7634"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.handler =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ud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pv6_rcv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4405073" y="6497119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p6_input_finish()</a:t>
            </a:r>
            <a:endParaRPr 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4428217" y="5630179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Ipprot-&gt;handler()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77" name="Straight Arrow Connector 76"/>
          <p:cNvCxnSpPr>
            <a:endCxn id="75" idx="3"/>
          </p:cNvCxnSpPr>
          <p:nvPr/>
        </p:nvCxnSpPr>
        <p:spPr>
          <a:xfrm flipH="1">
            <a:off x="5690807" y="5768679"/>
            <a:ext cx="34381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0"/>
            <a:endCxn id="75" idx="2"/>
          </p:cNvCxnSpPr>
          <p:nvPr/>
        </p:nvCxnSpPr>
        <p:spPr>
          <a:xfrm flipV="1">
            <a:off x="5052045" y="5907178"/>
            <a:ext cx="7467" cy="58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455220" y="5205060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tcp_v6_do_rcv()</a:t>
            </a:r>
            <a:endParaRPr lang="en-US" sz="1200"/>
          </a:p>
        </p:txBody>
      </p:sp>
      <p:cxnSp>
        <p:nvCxnSpPr>
          <p:cNvPr id="84" name="Straight Arrow Connector 83"/>
          <p:cNvCxnSpPr>
            <a:stCxn id="75" idx="0"/>
            <a:endCxn id="82" idx="2"/>
          </p:cNvCxnSpPr>
          <p:nvPr/>
        </p:nvCxnSpPr>
        <p:spPr>
          <a:xfrm flipH="1" flipV="1">
            <a:off x="5054455" y="5482059"/>
            <a:ext cx="5057" cy="14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416736" y="5203198"/>
            <a:ext cx="1167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tcp_push_one()</a:t>
            </a:r>
            <a:endParaRPr lang="en-US" sz="1200"/>
          </a:p>
        </p:txBody>
      </p:sp>
      <p:sp>
        <p:nvSpPr>
          <p:cNvPr id="86" name="TextBox 85"/>
          <p:cNvSpPr txBox="1"/>
          <p:nvPr/>
        </p:nvSpPr>
        <p:spPr>
          <a:xfrm>
            <a:off x="2422692" y="5498134"/>
            <a:ext cx="1229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tcp_write_xmit()</a:t>
            </a:r>
            <a:endParaRPr lang="en-US" sz="1200"/>
          </a:p>
        </p:txBody>
      </p:sp>
      <p:sp>
        <p:nvSpPr>
          <p:cNvPr id="87" name="TextBox 86"/>
          <p:cNvSpPr txBox="1"/>
          <p:nvPr/>
        </p:nvSpPr>
        <p:spPr>
          <a:xfrm>
            <a:off x="2368216" y="5865413"/>
            <a:ext cx="136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tcp_transmit_skb()</a:t>
            </a:r>
            <a:endParaRPr lang="en-US" sz="1200"/>
          </a:p>
        </p:txBody>
      </p:sp>
      <p:sp>
        <p:nvSpPr>
          <p:cNvPr id="88" name="TextBox 87"/>
          <p:cNvSpPr txBox="1"/>
          <p:nvPr/>
        </p:nvSpPr>
        <p:spPr>
          <a:xfrm>
            <a:off x="2578343" y="6580053"/>
            <a:ext cx="123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net6_csk_xmit()</a:t>
            </a:r>
            <a:endParaRPr lang="en-US" sz="12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208977" y="5130564"/>
            <a:ext cx="0" cy="16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203201" y="5395795"/>
            <a:ext cx="0" cy="20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203201" y="5735044"/>
            <a:ext cx="0" cy="19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208977" y="6124381"/>
            <a:ext cx="0" cy="17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534132" y="6446525"/>
            <a:ext cx="144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Kernel Space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38447" y="6190414"/>
            <a:ext cx="2233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icsk-&gt;icsk_af_ops-&gt;</a:t>
            </a:r>
            <a:r>
              <a:rPr lang="en-US" sz="1200" smtClean="0"/>
              <a:t>queue_xmit()</a:t>
            </a:r>
            <a:endParaRPr lang="en-US" sz="120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200787" y="6456627"/>
            <a:ext cx="0" cy="17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20552" y="215767"/>
            <a:ext cx="1979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</a:t>
            </a:r>
            <a:r>
              <a:rPr lang="en-US" sz="1200" smtClean="0"/>
              <a:t>end/sendto/sendmsg/write</a:t>
            </a:r>
            <a:endParaRPr lang="en-US" sz="1200"/>
          </a:p>
        </p:txBody>
      </p:sp>
      <p:cxnSp>
        <p:nvCxnSpPr>
          <p:cNvPr id="4" name="Elbow Connector 3"/>
          <p:cNvCxnSpPr/>
          <p:nvPr/>
        </p:nvCxnSpPr>
        <p:spPr>
          <a:xfrm rot="16200000" flipV="1">
            <a:off x="11474656" y="4902794"/>
            <a:ext cx="1016393" cy="174288"/>
          </a:xfrm>
          <a:prstGeom prst="bentConnector3">
            <a:avLst>
              <a:gd name="adj1" fmla="val 100213"/>
            </a:avLst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2" idx="3"/>
          </p:cNvCxnSpPr>
          <p:nvPr/>
        </p:nvCxnSpPr>
        <p:spPr>
          <a:xfrm flipH="1" flipV="1">
            <a:off x="11448762" y="4768735"/>
            <a:ext cx="277717" cy="554874"/>
          </a:xfrm>
          <a:prstGeom prst="bentConnector4">
            <a:avLst>
              <a:gd name="adj1" fmla="val -82314"/>
              <a:gd name="adj2" fmla="val 102720"/>
            </a:avLst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8704" y="4277497"/>
            <a:ext cx="1737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socket-</a:t>
            </a:r>
            <a:r>
              <a:rPr lang="en-US" sz="1200"/>
              <a:t>&gt;ops-&gt;</a:t>
            </a:r>
            <a:r>
              <a:rPr lang="en-US" sz="1200" smtClean="0"/>
              <a:t>sendmsg</a:t>
            </a:r>
          </a:p>
          <a:p>
            <a:pPr algn="ctr"/>
            <a:r>
              <a:rPr lang="en-US" sz="1200" smtClean="0"/>
              <a:t>inet_sendmsg()</a:t>
            </a:r>
          </a:p>
          <a:p>
            <a:pPr algn="ctr"/>
            <a:r>
              <a:rPr lang="en-US" sz="1200" smtClean="0"/>
              <a:t>sock-&gt;</a:t>
            </a:r>
            <a:r>
              <a:rPr lang="en-US" sz="1200"/>
              <a:t>sk_prot-&gt;</a:t>
            </a:r>
            <a:r>
              <a:rPr lang="en-US" sz="1200" smtClean="0"/>
              <a:t>sendmsg</a:t>
            </a:r>
          </a:p>
          <a:p>
            <a:pPr algn="ctr"/>
            <a:r>
              <a:rPr lang="en-US" sz="1200" smtClean="0"/>
              <a:t>udpv6_sendmsg()</a:t>
            </a:r>
            <a:endParaRPr lang="en-US" sz="1200"/>
          </a:p>
        </p:txBody>
      </p:sp>
      <p:sp>
        <p:nvSpPr>
          <p:cNvPr id="78" name="TextBox 77"/>
          <p:cNvSpPr txBox="1"/>
          <p:nvPr/>
        </p:nvSpPr>
        <p:spPr>
          <a:xfrm>
            <a:off x="-17662" y="5209724"/>
            <a:ext cx="2210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udp_v6_push_pending_frames()</a:t>
            </a:r>
            <a:endParaRPr lang="en-US" sz="1200"/>
          </a:p>
        </p:txBody>
      </p:sp>
      <p:sp>
        <p:nvSpPr>
          <p:cNvPr id="80" name="TextBox 79"/>
          <p:cNvSpPr txBox="1"/>
          <p:nvPr/>
        </p:nvSpPr>
        <p:spPr>
          <a:xfrm>
            <a:off x="119896" y="5588414"/>
            <a:ext cx="1940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ip6_push_pending_frames()</a:t>
            </a:r>
            <a:endParaRPr lang="en-US" sz="1200"/>
          </a:p>
        </p:txBody>
      </p:sp>
      <p:sp>
        <p:nvSpPr>
          <p:cNvPr id="81" name="TextBox 80"/>
          <p:cNvSpPr txBox="1"/>
          <p:nvPr/>
        </p:nvSpPr>
        <p:spPr>
          <a:xfrm>
            <a:off x="383814" y="6051914"/>
            <a:ext cx="103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ip6_local_out</a:t>
            </a:r>
            <a:endParaRPr lang="en-US" sz="120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84762" y="5462108"/>
            <a:ext cx="0" cy="17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89335" y="5927540"/>
            <a:ext cx="0" cy="17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267421" y="6718552"/>
            <a:ext cx="298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901905" y="596325"/>
            <a:ext cx="1" cy="370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901905" y="5156117"/>
            <a:ext cx="0" cy="16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18912" y="6568642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</a:t>
            </a:r>
            <a:r>
              <a:rPr lang="en-US" sz="1200"/>
              <a:t>p</a:t>
            </a:r>
            <a:r>
              <a:rPr lang="en-US" sz="1200" smtClean="0"/>
              <a:t>6_xmit()</a:t>
            </a:r>
            <a:endParaRPr lang="en-US" sz="1200"/>
          </a:p>
        </p:txBody>
      </p:sp>
      <p:sp>
        <p:nvSpPr>
          <p:cNvPr id="92" name="TextBox 91"/>
          <p:cNvSpPr txBox="1"/>
          <p:nvPr/>
        </p:nvSpPr>
        <p:spPr>
          <a:xfrm>
            <a:off x="344114" y="6577432"/>
            <a:ext cx="87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dst_output</a:t>
            </a:r>
            <a:endParaRPr lang="en-US" sz="120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208385" y="6715931"/>
            <a:ext cx="370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84762" y="6303372"/>
            <a:ext cx="0" cy="327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4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44866" y="2240409"/>
            <a:ext cx="1062629" cy="456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Buffered Data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8109" y="113126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UDP</a:t>
            </a:r>
            <a:endParaRPr lang="en-US" sz="1200" b="1"/>
          </a:p>
        </p:txBody>
      </p:sp>
      <p:sp>
        <p:nvSpPr>
          <p:cNvPr id="9" name="TextBox 8"/>
          <p:cNvSpPr txBox="1"/>
          <p:nvPr/>
        </p:nvSpPr>
        <p:spPr>
          <a:xfrm>
            <a:off x="1983922" y="2030192"/>
            <a:ext cx="1200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p_append_data</a:t>
            </a:r>
            <a:endParaRPr lang="en-US" sz="1200"/>
          </a:p>
        </p:txBody>
      </p:sp>
      <p:cxnSp>
        <p:nvCxnSpPr>
          <p:cNvPr id="13" name="Elbow Connector 12"/>
          <p:cNvCxnSpPr>
            <a:stCxn id="4" idx="2"/>
            <a:endCxn id="4" idx="1"/>
          </p:cNvCxnSpPr>
          <p:nvPr/>
        </p:nvCxnSpPr>
        <p:spPr>
          <a:xfrm rot="10800000" flipH="1">
            <a:off x="2744866" y="2307191"/>
            <a:ext cx="155618" cy="161225"/>
          </a:xfrm>
          <a:prstGeom prst="bentConnector4">
            <a:avLst>
              <a:gd name="adj1" fmla="val -146898"/>
              <a:gd name="adj2" fmla="val 109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17501" y="1848147"/>
            <a:ext cx="1071848" cy="3640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Buffered Data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19" idx="0"/>
          </p:cNvCxnSpPr>
          <p:nvPr/>
        </p:nvCxnSpPr>
        <p:spPr>
          <a:xfrm>
            <a:off x="4637046" y="1135638"/>
            <a:ext cx="16379" cy="7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31765" y="913374"/>
            <a:ext cx="1226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ip_append_page</a:t>
            </a:r>
            <a:endParaRPr 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4949162" y="1597808"/>
            <a:ext cx="1226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ip_append_page</a:t>
            </a:r>
            <a:endParaRPr lang="en-US" sz="1200"/>
          </a:p>
        </p:txBody>
      </p:sp>
      <p:cxnSp>
        <p:nvCxnSpPr>
          <p:cNvPr id="26" name="Elbow Connector 25"/>
          <p:cNvCxnSpPr>
            <a:stCxn id="19" idx="6"/>
            <a:endCxn id="19" idx="7"/>
          </p:cNvCxnSpPr>
          <p:nvPr/>
        </p:nvCxnSpPr>
        <p:spPr>
          <a:xfrm flipH="1" flipV="1">
            <a:off x="5032380" y="1901467"/>
            <a:ext cx="156969" cy="128725"/>
          </a:xfrm>
          <a:prstGeom prst="bentConnector4">
            <a:avLst>
              <a:gd name="adj1" fmla="val -271409"/>
              <a:gd name="adj2" fmla="val 1091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4"/>
            <a:endCxn id="61" idx="3"/>
          </p:cNvCxnSpPr>
          <p:nvPr/>
        </p:nvCxnSpPr>
        <p:spPr>
          <a:xfrm rot="5400000">
            <a:off x="3980712" y="2356183"/>
            <a:ext cx="816660" cy="528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44572" y="654609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</a:t>
            </a:r>
            <a:r>
              <a:rPr lang="en-US" sz="1200" smtClean="0"/>
              <a:t>dp_sendmsg</a:t>
            </a:r>
            <a:endParaRPr lang="en-US" sz="1200"/>
          </a:p>
        </p:txBody>
      </p:sp>
      <p:sp>
        <p:nvSpPr>
          <p:cNvPr id="39" name="Rectangle 38"/>
          <p:cNvSpPr/>
          <p:nvPr/>
        </p:nvSpPr>
        <p:spPr>
          <a:xfrm>
            <a:off x="697389" y="1193397"/>
            <a:ext cx="2960209" cy="164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</a:t>
            </a:r>
            <a:r>
              <a:rPr lang="en-US" sz="1200" smtClean="0">
                <a:solidFill>
                  <a:schemeClr val="tx1"/>
                </a:solidFill>
              </a:rPr>
              <a:t>oute System: </a:t>
            </a:r>
            <a:r>
              <a:rPr lang="en-US" sz="1000" i="1" smtClean="0">
                <a:solidFill>
                  <a:schemeClr val="tx1"/>
                </a:solidFill>
              </a:rPr>
              <a:t>ip_route_output_flow</a:t>
            </a:r>
            <a:endParaRPr lang="en-US" sz="1000" i="1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172922" y="931608"/>
            <a:ext cx="1" cy="25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06038" y="1793103"/>
            <a:ext cx="1008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p_make_skb</a:t>
            </a:r>
            <a:endParaRPr lang="en-US" sz="1200"/>
          </a:p>
        </p:txBody>
      </p:sp>
      <p:sp>
        <p:nvSpPr>
          <p:cNvPr id="59" name="TextBox 58"/>
          <p:cNvSpPr txBox="1"/>
          <p:nvPr/>
        </p:nvSpPr>
        <p:spPr>
          <a:xfrm>
            <a:off x="1006038" y="2685048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</a:t>
            </a:r>
            <a:r>
              <a:rPr lang="en-US" sz="1200" smtClean="0"/>
              <a:t>dp_send_skb</a:t>
            </a:r>
            <a:endParaRPr lang="en-US" sz="1200"/>
          </a:p>
        </p:txBody>
      </p:sp>
      <p:sp>
        <p:nvSpPr>
          <p:cNvPr id="60" name="Curved Left Arrow 59"/>
          <p:cNvSpPr/>
          <p:nvPr/>
        </p:nvSpPr>
        <p:spPr>
          <a:xfrm>
            <a:off x="1672936" y="2052623"/>
            <a:ext cx="421862" cy="6548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1126" y="2890396"/>
            <a:ext cx="1893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udp_push_pending_frames</a:t>
            </a:r>
            <a:endParaRPr lang="en-US" sz="1200"/>
          </a:p>
        </p:txBody>
      </p:sp>
      <p:cxnSp>
        <p:nvCxnSpPr>
          <p:cNvPr id="63" name="Straight Arrow Connector 62"/>
          <p:cNvCxnSpPr>
            <a:endCxn id="4" idx="0"/>
          </p:cNvCxnSpPr>
          <p:nvPr/>
        </p:nvCxnSpPr>
        <p:spPr>
          <a:xfrm>
            <a:off x="3276180" y="1380205"/>
            <a:ext cx="1" cy="86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1" idx="2"/>
            <a:endCxn id="49" idx="1"/>
          </p:cNvCxnSpPr>
          <p:nvPr/>
        </p:nvCxnSpPr>
        <p:spPr>
          <a:xfrm rot="5400000" flipH="1">
            <a:off x="1474069" y="1463572"/>
            <a:ext cx="1235792" cy="2171854"/>
          </a:xfrm>
          <a:prstGeom prst="bentConnector4">
            <a:avLst>
              <a:gd name="adj1" fmla="val -18498"/>
              <a:gd name="adj2" fmla="val 1105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" idx="4"/>
          </p:cNvCxnSpPr>
          <p:nvPr/>
        </p:nvCxnSpPr>
        <p:spPr>
          <a:xfrm flipH="1">
            <a:off x="3276180" y="2696420"/>
            <a:ext cx="1" cy="26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68555" y="3576993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p_send_skb</a:t>
            </a:r>
            <a:endParaRPr lang="en-US" sz="1200"/>
          </a:p>
        </p:txBody>
      </p:sp>
      <p:cxnSp>
        <p:nvCxnSpPr>
          <p:cNvPr id="70" name="Straight Arrow Connector 69"/>
          <p:cNvCxnSpPr>
            <a:stCxn id="59" idx="2"/>
            <a:endCxn id="68" idx="0"/>
          </p:cNvCxnSpPr>
          <p:nvPr/>
        </p:nvCxnSpPr>
        <p:spPr>
          <a:xfrm>
            <a:off x="1550418" y="2962047"/>
            <a:ext cx="0" cy="61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697284" y="3855668"/>
            <a:ext cx="95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ip_local_out</a:t>
            </a:r>
            <a:endParaRPr lang="en-US" sz="120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531059" y="1357637"/>
            <a:ext cx="0" cy="43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152329" y="574295"/>
            <a:ext cx="1101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udp_sendpage</a:t>
            </a:r>
            <a:endParaRPr lang="en-US" sz="1200"/>
          </a:p>
        </p:txBody>
      </p:sp>
      <p:sp>
        <p:nvSpPr>
          <p:cNvPr id="78" name="Curved Right Arrow 77"/>
          <p:cNvSpPr/>
          <p:nvPr/>
        </p:nvSpPr>
        <p:spPr>
          <a:xfrm>
            <a:off x="2821648" y="710237"/>
            <a:ext cx="1330681" cy="266286"/>
          </a:xfrm>
          <a:prstGeom prst="curvedRightArrow">
            <a:avLst>
              <a:gd name="adj1" fmla="val 938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579605" y="694340"/>
            <a:ext cx="1011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tcp_sendmsg</a:t>
            </a:r>
            <a:endParaRPr lang="en-US" sz="1200"/>
          </a:p>
        </p:txBody>
      </p:sp>
      <p:sp>
        <p:nvSpPr>
          <p:cNvPr id="90" name="TextBox 89"/>
          <p:cNvSpPr txBox="1"/>
          <p:nvPr/>
        </p:nvSpPr>
        <p:spPr>
          <a:xfrm>
            <a:off x="6874524" y="116710"/>
            <a:ext cx="421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TCP</a:t>
            </a:r>
            <a:endParaRPr lang="en-US" sz="1200" b="1"/>
          </a:p>
        </p:txBody>
      </p:sp>
      <p:sp>
        <p:nvSpPr>
          <p:cNvPr id="91" name="TextBox 90"/>
          <p:cNvSpPr txBox="1"/>
          <p:nvPr/>
        </p:nvSpPr>
        <p:spPr>
          <a:xfrm>
            <a:off x="6495656" y="1123842"/>
            <a:ext cx="1167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tcp_push_one()</a:t>
            </a:r>
            <a:endParaRPr lang="en-US" sz="1200"/>
          </a:p>
        </p:txBody>
      </p:sp>
      <p:sp>
        <p:nvSpPr>
          <p:cNvPr id="92" name="TextBox 91"/>
          <p:cNvSpPr txBox="1"/>
          <p:nvPr/>
        </p:nvSpPr>
        <p:spPr>
          <a:xfrm>
            <a:off x="6470859" y="1553344"/>
            <a:ext cx="1229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tcp_write_xmit()</a:t>
            </a:r>
            <a:endParaRPr lang="en-US" sz="1200"/>
          </a:p>
        </p:txBody>
      </p:sp>
      <p:sp>
        <p:nvSpPr>
          <p:cNvPr id="93" name="TextBox 92"/>
          <p:cNvSpPr txBox="1"/>
          <p:nvPr/>
        </p:nvSpPr>
        <p:spPr>
          <a:xfrm>
            <a:off x="6474480" y="2808901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p_queue_xmit()</a:t>
            </a:r>
            <a:endParaRPr lang="en-US" sz="1200"/>
          </a:p>
        </p:txBody>
      </p:sp>
      <p:cxnSp>
        <p:nvCxnSpPr>
          <p:cNvPr id="94" name="Straight Arrow Connector 93"/>
          <p:cNvCxnSpPr>
            <a:stCxn id="91" idx="2"/>
            <a:endCxn id="92" idx="0"/>
          </p:cNvCxnSpPr>
          <p:nvPr/>
        </p:nvCxnSpPr>
        <p:spPr>
          <a:xfrm>
            <a:off x="7079182" y="1400841"/>
            <a:ext cx="6429" cy="15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2"/>
            <a:endCxn id="97" idx="0"/>
          </p:cNvCxnSpPr>
          <p:nvPr/>
        </p:nvCxnSpPr>
        <p:spPr>
          <a:xfrm>
            <a:off x="7085611" y="1830343"/>
            <a:ext cx="4222" cy="15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407691" y="1982962"/>
            <a:ext cx="136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tcp_transmit_skb()</a:t>
            </a:r>
            <a:endParaRPr lang="en-US" sz="1200"/>
          </a:p>
        </p:txBody>
      </p:sp>
      <p:cxnSp>
        <p:nvCxnSpPr>
          <p:cNvPr id="102" name="Straight Arrow Connector 101"/>
          <p:cNvCxnSpPr>
            <a:stCxn id="89" idx="2"/>
            <a:endCxn id="91" idx="0"/>
          </p:cNvCxnSpPr>
          <p:nvPr/>
        </p:nvCxnSpPr>
        <p:spPr>
          <a:xfrm flipH="1">
            <a:off x="7079182" y="971339"/>
            <a:ext cx="6203" cy="15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71" idx="0"/>
          </p:cNvCxnSpPr>
          <p:nvPr/>
        </p:nvCxnSpPr>
        <p:spPr>
          <a:xfrm>
            <a:off x="6176101" y="113126"/>
            <a:ext cx="0" cy="374254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68" idx="2"/>
            <a:endCxn id="71" idx="1"/>
          </p:cNvCxnSpPr>
          <p:nvPr/>
        </p:nvCxnSpPr>
        <p:spPr>
          <a:xfrm rot="16200000" flipH="1">
            <a:off x="3553763" y="1850647"/>
            <a:ext cx="140176" cy="4146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612008" y="3310354"/>
            <a:ext cx="2960209" cy="164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</a:t>
            </a:r>
            <a:r>
              <a:rPr lang="en-US" sz="1200" smtClean="0">
                <a:solidFill>
                  <a:schemeClr val="tx1"/>
                </a:solidFill>
              </a:rPr>
              <a:t>oute System: </a:t>
            </a:r>
            <a:r>
              <a:rPr lang="en-US" sz="1000" i="1" smtClean="0">
                <a:solidFill>
                  <a:schemeClr val="tx1"/>
                </a:solidFill>
              </a:rPr>
              <a:t>ip_route_output_ports</a:t>
            </a:r>
            <a:endParaRPr lang="en-US" sz="1000" i="1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>
            <a:stCxn id="93" idx="2"/>
            <a:endCxn id="108" idx="0"/>
          </p:cNvCxnSpPr>
          <p:nvPr/>
        </p:nvCxnSpPr>
        <p:spPr>
          <a:xfrm>
            <a:off x="7085385" y="3085900"/>
            <a:ext cx="6728" cy="22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08" idx="2"/>
            <a:endCxn id="71" idx="3"/>
          </p:cNvCxnSpPr>
          <p:nvPr/>
        </p:nvCxnSpPr>
        <p:spPr>
          <a:xfrm rot="5400000">
            <a:off x="6613729" y="3515784"/>
            <a:ext cx="519574" cy="437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290368" y="113126"/>
            <a:ext cx="619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Raw IP</a:t>
            </a:r>
            <a:endParaRPr lang="en-US" sz="1200" b="1"/>
          </a:p>
        </p:txBody>
      </p:sp>
      <p:sp>
        <p:nvSpPr>
          <p:cNvPr id="114" name="TextBox 113"/>
          <p:cNvSpPr txBox="1"/>
          <p:nvPr/>
        </p:nvSpPr>
        <p:spPr>
          <a:xfrm>
            <a:off x="9075438" y="654609"/>
            <a:ext cx="1049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raw_sendmsg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119995" y="1187180"/>
            <a:ext cx="2960209" cy="164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</a:t>
            </a:r>
            <a:r>
              <a:rPr lang="en-US" sz="1200" smtClean="0">
                <a:solidFill>
                  <a:schemeClr val="tx1"/>
                </a:solidFill>
              </a:rPr>
              <a:t>oute System: </a:t>
            </a:r>
            <a:r>
              <a:rPr lang="en-US" sz="1000" i="1" smtClean="0">
                <a:solidFill>
                  <a:schemeClr val="tx1"/>
                </a:solidFill>
              </a:rPr>
              <a:t>ip_route_output_flow</a:t>
            </a:r>
            <a:endParaRPr lang="en-US" sz="1000" i="1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stCxn id="114" idx="2"/>
            <a:endCxn id="115" idx="0"/>
          </p:cNvCxnSpPr>
          <p:nvPr/>
        </p:nvCxnSpPr>
        <p:spPr>
          <a:xfrm flipH="1">
            <a:off x="9600100" y="931608"/>
            <a:ext cx="1" cy="25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9075438" y="2118580"/>
            <a:ext cx="1071848" cy="3640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Buffered Data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/>
          <p:cNvCxnSpPr>
            <a:endCxn id="118" idx="0"/>
          </p:cNvCxnSpPr>
          <p:nvPr/>
        </p:nvCxnSpPr>
        <p:spPr>
          <a:xfrm>
            <a:off x="9594983" y="1406071"/>
            <a:ext cx="16379" cy="7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9907099" y="1868241"/>
            <a:ext cx="1200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ip_append_data</a:t>
            </a:r>
            <a:endParaRPr lang="en-US" sz="1200"/>
          </a:p>
        </p:txBody>
      </p:sp>
      <p:cxnSp>
        <p:nvCxnSpPr>
          <p:cNvPr id="121" name="Elbow Connector 120"/>
          <p:cNvCxnSpPr>
            <a:stCxn id="118" idx="6"/>
            <a:endCxn id="118" idx="7"/>
          </p:cNvCxnSpPr>
          <p:nvPr/>
        </p:nvCxnSpPr>
        <p:spPr>
          <a:xfrm flipH="1" flipV="1">
            <a:off x="9990317" y="2171900"/>
            <a:ext cx="156969" cy="128725"/>
          </a:xfrm>
          <a:prstGeom prst="bentConnector4">
            <a:avLst>
              <a:gd name="adj1" fmla="val -271409"/>
              <a:gd name="adj2" fmla="val 1091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727113" y="2671309"/>
            <a:ext cx="1768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p_push_pending_frames</a:t>
            </a:r>
            <a:endParaRPr lang="en-US" sz="1200"/>
          </a:p>
        </p:txBody>
      </p:sp>
      <p:cxnSp>
        <p:nvCxnSpPr>
          <p:cNvPr id="126" name="Straight Arrow Connector 125"/>
          <p:cNvCxnSpPr>
            <a:stCxn id="118" idx="4"/>
            <a:endCxn id="124" idx="0"/>
          </p:cNvCxnSpPr>
          <p:nvPr/>
        </p:nvCxnSpPr>
        <p:spPr>
          <a:xfrm>
            <a:off x="9611362" y="2482669"/>
            <a:ext cx="0" cy="18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108790" y="3095667"/>
            <a:ext cx="1008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p_make_skb</a:t>
            </a:r>
            <a:endParaRPr lang="en-US" sz="1200"/>
          </a:p>
        </p:txBody>
      </p:sp>
      <p:sp>
        <p:nvSpPr>
          <p:cNvPr id="129" name="TextBox 128"/>
          <p:cNvSpPr txBox="1"/>
          <p:nvPr/>
        </p:nvSpPr>
        <p:spPr>
          <a:xfrm>
            <a:off x="9131167" y="3492192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p_send_skb</a:t>
            </a:r>
            <a:endParaRPr lang="en-US" sz="1200"/>
          </a:p>
        </p:txBody>
      </p:sp>
      <p:cxnSp>
        <p:nvCxnSpPr>
          <p:cNvPr id="131" name="Straight Arrow Connector 130"/>
          <p:cNvCxnSpPr>
            <a:stCxn id="124" idx="2"/>
            <a:endCxn id="128" idx="0"/>
          </p:cNvCxnSpPr>
          <p:nvPr/>
        </p:nvCxnSpPr>
        <p:spPr>
          <a:xfrm>
            <a:off x="9611362" y="2948308"/>
            <a:ext cx="1669" cy="14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8" idx="2"/>
            <a:endCxn id="129" idx="0"/>
          </p:cNvCxnSpPr>
          <p:nvPr/>
        </p:nvCxnSpPr>
        <p:spPr>
          <a:xfrm flipH="1">
            <a:off x="9613030" y="3372666"/>
            <a:ext cx="1" cy="11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29" idx="2"/>
          </p:cNvCxnSpPr>
          <p:nvPr/>
        </p:nvCxnSpPr>
        <p:spPr>
          <a:xfrm rot="5400000">
            <a:off x="8238203" y="2616372"/>
            <a:ext cx="222009" cy="2527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8572217" y="96561"/>
            <a:ext cx="0" cy="374254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374215" y="4363627"/>
            <a:ext cx="1603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>
                <a:solidFill>
                  <a:srgbClr val="FF00FF"/>
                </a:solidFill>
              </a:rPr>
              <a:t>NETFILTER LOCAL OUT</a:t>
            </a:r>
            <a:endParaRPr lang="en-US" sz="1200" b="1" i="1">
              <a:solidFill>
                <a:srgbClr val="FF00FF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737583" y="4841687"/>
            <a:ext cx="87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dst_output</a:t>
            </a:r>
            <a:endParaRPr lang="en-US" sz="1200"/>
          </a:p>
        </p:txBody>
      </p:sp>
      <p:cxnSp>
        <p:nvCxnSpPr>
          <p:cNvPr id="143" name="Straight Arrow Connector 142"/>
          <p:cNvCxnSpPr>
            <a:stCxn id="71" idx="2"/>
            <a:endCxn id="140" idx="0"/>
          </p:cNvCxnSpPr>
          <p:nvPr/>
        </p:nvCxnSpPr>
        <p:spPr>
          <a:xfrm>
            <a:off x="6176101" y="4132667"/>
            <a:ext cx="0" cy="23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0" idx="2"/>
            <a:endCxn id="141" idx="0"/>
          </p:cNvCxnSpPr>
          <p:nvPr/>
        </p:nvCxnSpPr>
        <p:spPr>
          <a:xfrm>
            <a:off x="6176101" y="4640626"/>
            <a:ext cx="0" cy="20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171639" y="2406395"/>
            <a:ext cx="2233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icsk-&gt;icsk_af_ops-&gt;</a:t>
            </a:r>
            <a:r>
              <a:rPr lang="en-US" sz="1200" smtClean="0"/>
              <a:t>queue_xmit()</a:t>
            </a:r>
            <a:endParaRPr lang="en-US" sz="1200"/>
          </a:p>
        </p:txBody>
      </p:sp>
      <p:cxnSp>
        <p:nvCxnSpPr>
          <p:cNvPr id="12" name="Straight Arrow Connector 11"/>
          <p:cNvCxnSpPr>
            <a:stCxn id="97" idx="2"/>
          </p:cNvCxnSpPr>
          <p:nvPr/>
        </p:nvCxnSpPr>
        <p:spPr>
          <a:xfrm>
            <a:off x="7089833" y="2259961"/>
            <a:ext cx="2280" cy="20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3" idx="0"/>
          </p:cNvCxnSpPr>
          <p:nvPr/>
        </p:nvCxnSpPr>
        <p:spPr>
          <a:xfrm flipH="1">
            <a:off x="7085385" y="2683394"/>
            <a:ext cx="226" cy="12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42800" y="1992531"/>
            <a:ext cx="1062629" cy="456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Buffered Data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8109" y="113126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UDP</a:t>
            </a:r>
            <a:endParaRPr lang="en-US" sz="1200" b="1"/>
          </a:p>
        </p:txBody>
      </p:sp>
      <p:sp>
        <p:nvSpPr>
          <p:cNvPr id="9" name="TextBox 8"/>
          <p:cNvSpPr txBox="1"/>
          <p:nvPr/>
        </p:nvSpPr>
        <p:spPr>
          <a:xfrm>
            <a:off x="881856" y="1782314"/>
            <a:ext cx="1279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ip6_append_data</a:t>
            </a:r>
            <a:endParaRPr lang="en-US" sz="1200"/>
          </a:p>
        </p:txBody>
      </p:sp>
      <p:cxnSp>
        <p:nvCxnSpPr>
          <p:cNvPr id="13" name="Elbow Connector 12"/>
          <p:cNvCxnSpPr>
            <a:stCxn id="4" idx="2"/>
            <a:endCxn id="4" idx="1"/>
          </p:cNvCxnSpPr>
          <p:nvPr/>
        </p:nvCxnSpPr>
        <p:spPr>
          <a:xfrm rot="10800000" flipH="1">
            <a:off x="1642800" y="2059313"/>
            <a:ext cx="155618" cy="161225"/>
          </a:xfrm>
          <a:prstGeom prst="bentConnector4">
            <a:avLst>
              <a:gd name="adj1" fmla="val -146898"/>
              <a:gd name="adj2" fmla="val 109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44572" y="654609"/>
            <a:ext cx="120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udpv6_sendmsg</a:t>
            </a:r>
            <a:endParaRPr lang="en-US" sz="1200"/>
          </a:p>
        </p:txBody>
      </p:sp>
      <p:sp>
        <p:nvSpPr>
          <p:cNvPr id="39" name="Rectangle 38"/>
          <p:cNvSpPr/>
          <p:nvPr/>
        </p:nvSpPr>
        <p:spPr>
          <a:xfrm>
            <a:off x="697389" y="1193397"/>
            <a:ext cx="2960209" cy="164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</a:t>
            </a:r>
            <a:r>
              <a:rPr lang="en-US" sz="1200" smtClean="0">
                <a:solidFill>
                  <a:schemeClr val="tx1"/>
                </a:solidFill>
              </a:rPr>
              <a:t>oute System: </a:t>
            </a:r>
            <a:r>
              <a:rPr lang="en-US" sz="1000" i="1" smtClean="0">
                <a:solidFill>
                  <a:schemeClr val="tx1"/>
                </a:solidFill>
              </a:rPr>
              <a:t>ip6_route_output</a:t>
            </a:r>
            <a:endParaRPr lang="en-US" sz="1000" i="1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172922" y="931608"/>
            <a:ext cx="1" cy="25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29060" y="2642518"/>
            <a:ext cx="2117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udp_v6_push_pending_frames</a:t>
            </a:r>
            <a:endParaRPr lang="en-US" sz="1200"/>
          </a:p>
        </p:txBody>
      </p:sp>
      <p:cxnSp>
        <p:nvCxnSpPr>
          <p:cNvPr id="63" name="Straight Arrow Connector 62"/>
          <p:cNvCxnSpPr>
            <a:endCxn id="4" idx="0"/>
          </p:cNvCxnSpPr>
          <p:nvPr/>
        </p:nvCxnSpPr>
        <p:spPr>
          <a:xfrm>
            <a:off x="2174114" y="1132327"/>
            <a:ext cx="1" cy="86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" idx="4"/>
          </p:cNvCxnSpPr>
          <p:nvPr/>
        </p:nvCxnSpPr>
        <p:spPr>
          <a:xfrm flipH="1">
            <a:off x="2174114" y="2448542"/>
            <a:ext cx="1" cy="26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547605" y="694340"/>
            <a:ext cx="1011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tcp_sendmsg</a:t>
            </a:r>
            <a:endParaRPr lang="en-US" sz="1200"/>
          </a:p>
        </p:txBody>
      </p:sp>
      <p:sp>
        <p:nvSpPr>
          <p:cNvPr id="90" name="TextBox 89"/>
          <p:cNvSpPr txBox="1"/>
          <p:nvPr/>
        </p:nvSpPr>
        <p:spPr>
          <a:xfrm>
            <a:off x="4842524" y="116710"/>
            <a:ext cx="421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TCP</a:t>
            </a:r>
            <a:endParaRPr lang="en-US" sz="1200" b="1"/>
          </a:p>
        </p:txBody>
      </p:sp>
      <p:sp>
        <p:nvSpPr>
          <p:cNvPr id="91" name="TextBox 90"/>
          <p:cNvSpPr txBox="1"/>
          <p:nvPr/>
        </p:nvSpPr>
        <p:spPr>
          <a:xfrm>
            <a:off x="4476586" y="1125386"/>
            <a:ext cx="1167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tcp_push_one()</a:t>
            </a:r>
            <a:endParaRPr lang="en-US" sz="1200"/>
          </a:p>
        </p:txBody>
      </p:sp>
      <p:sp>
        <p:nvSpPr>
          <p:cNvPr id="92" name="TextBox 91"/>
          <p:cNvSpPr txBox="1"/>
          <p:nvPr/>
        </p:nvSpPr>
        <p:spPr>
          <a:xfrm>
            <a:off x="4466571" y="1566625"/>
            <a:ext cx="1229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tcp_write_xmit()</a:t>
            </a:r>
            <a:endParaRPr lang="en-US" sz="1200"/>
          </a:p>
        </p:txBody>
      </p:sp>
      <p:sp>
        <p:nvSpPr>
          <p:cNvPr id="93" name="TextBox 92"/>
          <p:cNvSpPr txBox="1"/>
          <p:nvPr/>
        </p:nvSpPr>
        <p:spPr>
          <a:xfrm>
            <a:off x="4648814" y="355715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ip6_xmit()</a:t>
            </a:r>
            <a:endParaRPr lang="en-US" sz="120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5091489" y="1351420"/>
            <a:ext cx="0" cy="28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096368" y="1787739"/>
            <a:ext cx="0" cy="30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7" idx="2"/>
          </p:cNvCxnSpPr>
          <p:nvPr/>
        </p:nvCxnSpPr>
        <p:spPr>
          <a:xfrm flipH="1">
            <a:off x="5091489" y="2286870"/>
            <a:ext cx="4879" cy="1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414226" y="2009871"/>
            <a:ext cx="136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tcp_transmit_skb()</a:t>
            </a:r>
            <a:endParaRPr lang="en-US" sz="120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5076614" y="971339"/>
            <a:ext cx="6727" cy="15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44101" y="113126"/>
            <a:ext cx="0" cy="41263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580008" y="3215460"/>
            <a:ext cx="2960209" cy="164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</a:t>
            </a:r>
            <a:r>
              <a:rPr lang="en-US" sz="1200" smtClean="0">
                <a:solidFill>
                  <a:schemeClr val="tx1"/>
                </a:solidFill>
              </a:rPr>
              <a:t>oute System: </a:t>
            </a:r>
            <a:r>
              <a:rPr lang="en-US" sz="1000" i="1" smtClean="0">
                <a:solidFill>
                  <a:schemeClr val="tx1"/>
                </a:solidFill>
              </a:rPr>
              <a:t>ip6_route_output</a:t>
            </a:r>
            <a:endParaRPr lang="en-US" sz="1000" i="1">
              <a:solidFill>
                <a:schemeClr val="tx1"/>
              </a:solidFill>
            </a:endParaRPr>
          </a:p>
        </p:txBody>
      </p:sp>
      <p:cxnSp>
        <p:nvCxnSpPr>
          <p:cNvPr id="112" name="Elbow Connector 111"/>
          <p:cNvCxnSpPr>
            <a:stCxn id="106" idx="2"/>
            <a:endCxn id="140" idx="3"/>
          </p:cNvCxnSpPr>
          <p:nvPr/>
        </p:nvCxnSpPr>
        <p:spPr>
          <a:xfrm rot="5400000">
            <a:off x="7004610" y="3714377"/>
            <a:ext cx="411096" cy="1261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147368" y="113126"/>
            <a:ext cx="619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Raw IP</a:t>
            </a:r>
            <a:endParaRPr lang="en-US" sz="1200" b="1"/>
          </a:p>
        </p:txBody>
      </p:sp>
      <p:sp>
        <p:nvSpPr>
          <p:cNvPr id="114" name="TextBox 113"/>
          <p:cNvSpPr txBox="1"/>
          <p:nvPr/>
        </p:nvSpPr>
        <p:spPr>
          <a:xfrm>
            <a:off x="8034905" y="597275"/>
            <a:ext cx="119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rawv6_sendmsg</a:t>
            </a:r>
            <a:endParaRPr lang="en-US" sz="1200"/>
          </a:p>
        </p:txBody>
      </p:sp>
      <p:sp>
        <p:nvSpPr>
          <p:cNvPr id="115" name="Rectangle 114"/>
          <p:cNvSpPr/>
          <p:nvPr/>
        </p:nvSpPr>
        <p:spPr>
          <a:xfrm>
            <a:off x="6638931" y="1115414"/>
            <a:ext cx="3668851" cy="1524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</a:t>
            </a:r>
            <a:r>
              <a:rPr lang="en-US" sz="1200" smtClean="0">
                <a:solidFill>
                  <a:schemeClr val="tx1"/>
                </a:solidFill>
              </a:rPr>
              <a:t>oute System: </a:t>
            </a:r>
            <a:r>
              <a:rPr lang="en-US" sz="1000" i="1" smtClean="0">
                <a:solidFill>
                  <a:schemeClr val="tx1"/>
                </a:solidFill>
              </a:rPr>
              <a:t>ip6_route_output</a:t>
            </a:r>
            <a:endParaRPr lang="en-US" sz="1000" i="1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stCxn id="114" idx="2"/>
          </p:cNvCxnSpPr>
          <p:nvPr/>
        </p:nvCxnSpPr>
        <p:spPr>
          <a:xfrm flipH="1">
            <a:off x="8630683" y="874274"/>
            <a:ext cx="3072" cy="23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7217021" y="2038493"/>
            <a:ext cx="1071848" cy="3640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Buffered Data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/>
          <p:cNvCxnSpPr>
            <a:endCxn id="118" idx="0"/>
          </p:cNvCxnSpPr>
          <p:nvPr/>
        </p:nvCxnSpPr>
        <p:spPr>
          <a:xfrm>
            <a:off x="7750402" y="1348233"/>
            <a:ext cx="2543" cy="69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048682" y="1788154"/>
            <a:ext cx="1279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ip6_append_data</a:t>
            </a:r>
            <a:endParaRPr lang="en-US" sz="1200"/>
          </a:p>
        </p:txBody>
      </p:sp>
      <p:cxnSp>
        <p:nvCxnSpPr>
          <p:cNvPr id="121" name="Elbow Connector 120"/>
          <p:cNvCxnSpPr>
            <a:stCxn id="118" idx="6"/>
            <a:endCxn id="118" idx="7"/>
          </p:cNvCxnSpPr>
          <p:nvPr/>
        </p:nvCxnSpPr>
        <p:spPr>
          <a:xfrm flipH="1" flipV="1">
            <a:off x="8131900" y="2091813"/>
            <a:ext cx="156969" cy="128725"/>
          </a:xfrm>
          <a:prstGeom prst="bentConnector4">
            <a:avLst>
              <a:gd name="adj1" fmla="val -271409"/>
              <a:gd name="adj2" fmla="val 1091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695113" y="2671309"/>
            <a:ext cx="2110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rawv6_push_pending_frames</a:t>
            </a:r>
            <a:endParaRPr lang="en-US" sz="1200"/>
          </a:p>
        </p:txBody>
      </p:sp>
      <p:cxnSp>
        <p:nvCxnSpPr>
          <p:cNvPr id="126" name="Straight Arrow Connector 125"/>
          <p:cNvCxnSpPr>
            <a:stCxn id="118" idx="4"/>
            <a:endCxn id="124" idx="0"/>
          </p:cNvCxnSpPr>
          <p:nvPr/>
        </p:nvCxnSpPr>
        <p:spPr>
          <a:xfrm flipH="1">
            <a:off x="7750402" y="2402582"/>
            <a:ext cx="2543" cy="26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540217" y="96561"/>
            <a:ext cx="0" cy="414293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975833" y="4411977"/>
            <a:ext cx="1603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>
                <a:solidFill>
                  <a:srgbClr val="FF00FF"/>
                </a:solidFill>
              </a:rPr>
              <a:t>NETFILTER LOCAL OUT</a:t>
            </a:r>
            <a:endParaRPr lang="en-US" sz="1200" b="1" i="1">
              <a:solidFill>
                <a:srgbClr val="FF00FF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339201" y="4890037"/>
            <a:ext cx="87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dst_output</a:t>
            </a:r>
            <a:endParaRPr lang="en-US" sz="1200"/>
          </a:p>
        </p:txBody>
      </p:sp>
      <p:cxnSp>
        <p:nvCxnSpPr>
          <p:cNvPr id="145" name="Straight Arrow Connector 144"/>
          <p:cNvCxnSpPr>
            <a:stCxn id="140" idx="2"/>
            <a:endCxn id="141" idx="0"/>
          </p:cNvCxnSpPr>
          <p:nvPr/>
        </p:nvCxnSpPr>
        <p:spPr>
          <a:xfrm>
            <a:off x="5777719" y="4688976"/>
            <a:ext cx="0" cy="20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139639" y="2406395"/>
            <a:ext cx="2233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icsk-&gt;icsk_af_ops-&gt;</a:t>
            </a:r>
            <a:r>
              <a:rPr lang="en-US" sz="1200" smtClean="0"/>
              <a:t>queue_xmit()</a:t>
            </a:r>
            <a:endParaRPr lang="en-US" sz="1200"/>
          </a:p>
        </p:txBody>
      </p:sp>
      <p:sp>
        <p:nvSpPr>
          <p:cNvPr id="72" name="TextBox 71"/>
          <p:cNvSpPr txBox="1"/>
          <p:nvPr/>
        </p:nvSpPr>
        <p:spPr>
          <a:xfrm>
            <a:off x="4496626" y="2794325"/>
            <a:ext cx="1227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inet6_csk_xmit()</a:t>
            </a:r>
          </a:p>
        </p:txBody>
      </p:sp>
      <p:cxnSp>
        <p:nvCxnSpPr>
          <p:cNvPr id="8" name="Straight Arrow Connector 7"/>
          <p:cNvCxnSpPr>
            <a:endCxn id="72" idx="0"/>
          </p:cNvCxnSpPr>
          <p:nvPr/>
        </p:nvCxnSpPr>
        <p:spPr>
          <a:xfrm>
            <a:off x="5110319" y="2671309"/>
            <a:ext cx="1" cy="12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10319" y="2998930"/>
            <a:ext cx="0" cy="19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110319" y="3379700"/>
            <a:ext cx="1635" cy="17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264514" y="3166365"/>
            <a:ext cx="184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ip6_push_pending_frames</a:t>
            </a:r>
            <a:endParaRPr lang="en-US" sz="12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88036" y="2919517"/>
            <a:ext cx="0" cy="24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709219" y="3836982"/>
            <a:ext cx="103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ip6_local_out</a:t>
            </a:r>
            <a:endParaRPr lang="en-US" sz="120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188036" y="3443364"/>
            <a:ext cx="0" cy="39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98" idx="2"/>
            <a:endCxn id="140" idx="1"/>
          </p:cNvCxnSpPr>
          <p:nvPr/>
        </p:nvCxnSpPr>
        <p:spPr>
          <a:xfrm rot="16200000" flipH="1">
            <a:off x="3383323" y="2957967"/>
            <a:ext cx="436496" cy="2748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203748" y="2124177"/>
            <a:ext cx="1412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rawv6_send_hdrinc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801436" y="2944917"/>
            <a:ext cx="0" cy="24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322619" y="3862382"/>
            <a:ext cx="103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ip6_local_out</a:t>
            </a:r>
            <a:endParaRPr lang="en-US" sz="120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7801436" y="3468764"/>
            <a:ext cx="0" cy="39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760902" y="3178156"/>
            <a:ext cx="184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ip6_push_pending_frames</a:t>
            </a:r>
            <a:endParaRPr lang="en-US" sz="120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746673" y="1275517"/>
            <a:ext cx="0" cy="84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>
            <a:off x="7750088" y="2553891"/>
            <a:ext cx="2149300" cy="1843871"/>
          </a:xfrm>
          <a:prstGeom prst="bentConnector3">
            <a:avLst>
              <a:gd name="adj1" fmla="val 99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118984" y="3855668"/>
            <a:ext cx="0" cy="54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6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116" y="2732144"/>
            <a:ext cx="1531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FF"/>
                </a:solidFill>
              </a:rPr>
              <a:t>ip_route_input_noref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714" y="2116806"/>
            <a:ext cx="1119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FF"/>
                </a:solidFill>
              </a:rPr>
              <a:t>ip_route_input</a:t>
            </a:r>
            <a:endParaRPr lang="en-US" sz="1200">
              <a:solidFill>
                <a:srgbClr val="FF00FF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>
            <a:off x="685643" y="2393805"/>
            <a:ext cx="525292" cy="33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5128" y="3317966"/>
            <a:ext cx="1484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ip_route_input_slow</a:t>
            </a:r>
          </a:p>
        </p:txBody>
      </p:sp>
      <p:cxnSp>
        <p:nvCxnSpPr>
          <p:cNvPr id="16" name="Straight Arrow Connector 15"/>
          <p:cNvCxnSpPr>
            <a:stCxn id="4" idx="2"/>
            <a:endCxn id="14" idx="0"/>
          </p:cNvCxnSpPr>
          <p:nvPr/>
        </p:nvCxnSpPr>
        <p:spPr>
          <a:xfrm>
            <a:off x="1210935" y="3009143"/>
            <a:ext cx="496576" cy="30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28925" y="3836559"/>
            <a:ext cx="851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fib_lookup</a:t>
            </a:r>
          </a:p>
        </p:txBody>
      </p:sp>
      <p:cxnSp>
        <p:nvCxnSpPr>
          <p:cNvPr id="19" name="Straight Arrow Connector 18"/>
          <p:cNvCxnSpPr>
            <a:stCxn id="14" idx="2"/>
            <a:endCxn id="17" idx="0"/>
          </p:cNvCxnSpPr>
          <p:nvPr/>
        </p:nvCxnSpPr>
        <p:spPr>
          <a:xfrm>
            <a:off x="1707511" y="3594965"/>
            <a:ext cx="2647012" cy="24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35522" y="3285839"/>
            <a:ext cx="1658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FF"/>
                </a:solidFill>
              </a:rPr>
              <a:t>__ip_route_output_key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99360" y="2735119"/>
            <a:ext cx="1293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ip_route_connect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55112" y="2212109"/>
            <a:ext cx="1181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</a:t>
            </a:r>
            <a:r>
              <a:rPr lang="en-US" sz="1200" smtClean="0"/>
              <a:t>cp_v4_connect</a:t>
            </a:r>
            <a:endParaRPr lang="en-US" sz="1200"/>
          </a:p>
        </p:txBody>
      </p:sp>
      <p:cxnSp>
        <p:nvCxnSpPr>
          <p:cNvPr id="25" name="Straight Arrow Connector 24"/>
          <p:cNvCxnSpPr>
            <a:stCxn id="21" idx="2"/>
            <a:endCxn id="17" idx="0"/>
          </p:cNvCxnSpPr>
          <p:nvPr/>
        </p:nvCxnSpPr>
        <p:spPr>
          <a:xfrm flipH="1">
            <a:off x="4354523" y="3562838"/>
            <a:ext cx="1210489" cy="27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</p:cNvCxnSpPr>
          <p:nvPr/>
        </p:nvCxnSpPr>
        <p:spPr>
          <a:xfrm>
            <a:off x="5946012" y="3012118"/>
            <a:ext cx="0" cy="27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2"/>
            <a:endCxn id="22" idx="0"/>
          </p:cNvCxnSpPr>
          <p:nvPr/>
        </p:nvCxnSpPr>
        <p:spPr>
          <a:xfrm>
            <a:off x="5946011" y="2489108"/>
            <a:ext cx="1" cy="24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37562" y="2735119"/>
            <a:ext cx="1568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FF"/>
                </a:solidFill>
              </a:rPr>
              <a:t>ip_route_output_flow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94017" y="2710455"/>
            <a:ext cx="1373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FF"/>
                </a:solidFill>
              </a:rPr>
              <a:t>ipv4_update_pmtu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94927" y="2514189"/>
            <a:ext cx="1011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FF"/>
                </a:solidFill>
              </a:rPr>
              <a:t>ipv4_redirect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45774" y="2181121"/>
            <a:ext cx="1049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</a:t>
            </a:r>
            <a:r>
              <a:rPr lang="en-US" sz="1200" smtClean="0"/>
              <a:t>aw_sendmsg</a:t>
            </a:r>
            <a:endParaRPr 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7271327" y="1831155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udp_sendmsg</a:t>
            </a:r>
            <a:endParaRPr lang="en-US" sz="1200"/>
          </a:p>
        </p:txBody>
      </p:sp>
      <p:cxnSp>
        <p:nvCxnSpPr>
          <p:cNvPr id="43" name="Elbow Connector 42"/>
          <p:cNvCxnSpPr>
            <a:endCxn id="31" idx="1"/>
          </p:cNvCxnSpPr>
          <p:nvPr/>
        </p:nvCxnSpPr>
        <p:spPr>
          <a:xfrm rot="16200000" flipH="1">
            <a:off x="7146695" y="2582751"/>
            <a:ext cx="415499" cy="1662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099824" y="2108154"/>
            <a:ext cx="0" cy="62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048869" y="2212109"/>
            <a:ext cx="150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FF"/>
                </a:solidFill>
              </a:rPr>
              <a:t>ip_route_output_key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977648" y="1436538"/>
            <a:ext cx="162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FF"/>
                </a:solidFill>
              </a:rPr>
              <a:t>ip_route_output_ports</a:t>
            </a:r>
          </a:p>
        </p:txBody>
      </p:sp>
      <p:cxnSp>
        <p:nvCxnSpPr>
          <p:cNvPr id="49" name="Elbow Connector 48"/>
          <p:cNvCxnSpPr>
            <a:stCxn id="46" idx="2"/>
            <a:endCxn id="31" idx="3"/>
          </p:cNvCxnSpPr>
          <p:nvPr/>
        </p:nvCxnSpPr>
        <p:spPr>
          <a:xfrm rot="5400000">
            <a:off x="9211295" y="2283498"/>
            <a:ext cx="384511" cy="795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7" idx="2"/>
          </p:cNvCxnSpPr>
          <p:nvPr/>
        </p:nvCxnSpPr>
        <p:spPr>
          <a:xfrm rot="5400000">
            <a:off x="9357468" y="1446162"/>
            <a:ext cx="1163605" cy="16983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3"/>
          </p:cNvCxnSpPr>
          <p:nvPr/>
        </p:nvCxnSpPr>
        <p:spPr>
          <a:xfrm>
            <a:off x="6592663" y="2873619"/>
            <a:ext cx="632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336320" y="1812104"/>
            <a:ext cx="1217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FF"/>
                </a:solidFill>
              </a:rPr>
              <a:t>ip_route_output</a:t>
            </a:r>
            <a:endParaRPr lang="en-US" sz="1200">
              <a:solidFill>
                <a:srgbClr val="FF00FF"/>
              </a:solidFill>
            </a:endParaRPr>
          </a:p>
        </p:txBody>
      </p:sp>
      <p:cxnSp>
        <p:nvCxnSpPr>
          <p:cNvPr id="62" name="Straight Arrow Connector 61"/>
          <p:cNvCxnSpPr>
            <a:stCxn id="60" idx="2"/>
          </p:cNvCxnSpPr>
          <p:nvPr/>
        </p:nvCxnSpPr>
        <p:spPr>
          <a:xfrm flipH="1">
            <a:off x="9945140" y="2089103"/>
            <a:ext cx="1" cy="23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9215581" y="1477818"/>
            <a:ext cx="0" cy="7342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1" idx="2"/>
            <a:endCxn id="21" idx="3"/>
          </p:cNvCxnSpPr>
          <p:nvPr/>
        </p:nvCxnSpPr>
        <p:spPr>
          <a:xfrm rot="5400000">
            <a:off x="7101953" y="2304668"/>
            <a:ext cx="412221" cy="1827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4" idx="2"/>
            <a:endCxn id="21" idx="1"/>
          </p:cNvCxnSpPr>
          <p:nvPr/>
        </p:nvCxnSpPr>
        <p:spPr>
          <a:xfrm rot="16200000" flipH="1">
            <a:off x="3739739" y="2428555"/>
            <a:ext cx="436885" cy="1554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403550" y="3836559"/>
            <a:ext cx="1027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rgbClr val="FF00FF"/>
                </a:solidFill>
              </a:rPr>
              <a:t>Exported API </a:t>
            </a:r>
          </a:p>
          <a:p>
            <a:pPr algn="ctr"/>
            <a:r>
              <a:rPr lang="en-US" sz="1200" smtClean="0">
                <a:solidFill>
                  <a:srgbClr val="FF00FF"/>
                </a:solidFill>
              </a:rPr>
              <a:t>outside IPv4</a:t>
            </a:r>
            <a:endParaRPr lang="en-US" sz="1200">
              <a:solidFill>
                <a:srgbClr val="FF00FF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2670" y="4994244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fib_table_lookup(LOCAL TABLE)</a:t>
            </a:r>
            <a:endParaRPr lang="en-US" sz="1200"/>
          </a:p>
        </p:txBody>
      </p:sp>
      <p:sp>
        <p:nvSpPr>
          <p:cNvPr id="83" name="TextBox 82"/>
          <p:cNvSpPr txBox="1"/>
          <p:nvPr/>
        </p:nvSpPr>
        <p:spPr>
          <a:xfrm>
            <a:off x="382670" y="5365913"/>
            <a:ext cx="2106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fib_table_lookup(MAIN TABLE)</a:t>
            </a:r>
            <a:endParaRPr lang="en-US" sz="1200"/>
          </a:p>
        </p:txBody>
      </p:sp>
      <p:sp>
        <p:nvSpPr>
          <p:cNvPr id="84" name="TextBox 83"/>
          <p:cNvSpPr txBox="1"/>
          <p:nvPr/>
        </p:nvSpPr>
        <p:spPr>
          <a:xfrm>
            <a:off x="3795804" y="4999188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fib_table_lookup(LOCAL TABLE)</a:t>
            </a:r>
            <a:endParaRPr lang="en-US" sz="1200"/>
          </a:p>
        </p:txBody>
      </p:sp>
      <p:sp>
        <p:nvSpPr>
          <p:cNvPr id="85" name="TextBox 84"/>
          <p:cNvSpPr txBox="1"/>
          <p:nvPr/>
        </p:nvSpPr>
        <p:spPr>
          <a:xfrm>
            <a:off x="3795804" y="5370857"/>
            <a:ext cx="2106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fib_table_lookup(MAIN TABLE)</a:t>
            </a:r>
            <a:endParaRPr lang="en-US" sz="1200"/>
          </a:p>
        </p:txBody>
      </p:sp>
      <p:sp>
        <p:nvSpPr>
          <p:cNvPr id="86" name="TextBox 85"/>
          <p:cNvSpPr txBox="1"/>
          <p:nvPr/>
        </p:nvSpPr>
        <p:spPr>
          <a:xfrm>
            <a:off x="3795804" y="5757818"/>
            <a:ext cx="2294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fib_table_lookup(DEFAULT TABLE)</a:t>
            </a:r>
            <a:endParaRPr lang="en-US" sz="1200"/>
          </a:p>
        </p:txBody>
      </p:sp>
      <p:cxnSp>
        <p:nvCxnSpPr>
          <p:cNvPr id="88" name="Straight Connector 87"/>
          <p:cNvCxnSpPr/>
          <p:nvPr/>
        </p:nvCxnSpPr>
        <p:spPr>
          <a:xfrm>
            <a:off x="3528559" y="5000161"/>
            <a:ext cx="0" cy="89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6" idx="1"/>
          </p:cNvCxnSpPr>
          <p:nvPr/>
        </p:nvCxnSpPr>
        <p:spPr>
          <a:xfrm>
            <a:off x="3528559" y="5896317"/>
            <a:ext cx="2672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85" idx="1"/>
          </p:cNvCxnSpPr>
          <p:nvPr/>
        </p:nvCxnSpPr>
        <p:spPr>
          <a:xfrm>
            <a:off x="3528559" y="5509356"/>
            <a:ext cx="2672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84" idx="1"/>
          </p:cNvCxnSpPr>
          <p:nvPr/>
        </p:nvCxnSpPr>
        <p:spPr>
          <a:xfrm>
            <a:off x="3528559" y="5137687"/>
            <a:ext cx="2672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17" idx="1"/>
          </p:cNvCxnSpPr>
          <p:nvPr/>
        </p:nvCxnSpPr>
        <p:spPr>
          <a:xfrm rot="10800000" flipV="1">
            <a:off x="3539681" y="3975058"/>
            <a:ext cx="389244" cy="10383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44195" y="4991762"/>
            <a:ext cx="0" cy="50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44195" y="5500957"/>
            <a:ext cx="2672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44195" y="5129288"/>
            <a:ext cx="2672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7" idx="1"/>
          </p:cNvCxnSpPr>
          <p:nvPr/>
        </p:nvCxnSpPr>
        <p:spPr>
          <a:xfrm rot="10800000" flipV="1">
            <a:off x="151165" y="3975059"/>
            <a:ext cx="3777760" cy="997496"/>
          </a:xfrm>
          <a:prstGeom prst="bentConnector3">
            <a:avLst>
              <a:gd name="adj1" fmla="val 99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5714" y="4131140"/>
            <a:ext cx="1075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smtClean="0"/>
              <a:t>Policy route</a:t>
            </a:r>
          </a:p>
          <a:p>
            <a:pPr algn="ctr"/>
            <a:r>
              <a:rPr lang="en-US" sz="1200" i="1" smtClean="0"/>
              <a:t>not supported</a:t>
            </a:r>
            <a:endParaRPr lang="en-US" sz="1200" i="1"/>
          </a:p>
        </p:txBody>
      </p:sp>
      <p:sp>
        <p:nvSpPr>
          <p:cNvPr id="111" name="TextBox 110"/>
          <p:cNvSpPr txBox="1"/>
          <p:nvPr/>
        </p:nvSpPr>
        <p:spPr>
          <a:xfrm>
            <a:off x="2706722" y="4154212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smtClean="0"/>
              <a:t>Policy route supported,</a:t>
            </a:r>
          </a:p>
          <a:p>
            <a:pPr algn="ctr"/>
            <a:r>
              <a:rPr lang="en-US" sz="1200" i="1" smtClean="0"/>
              <a:t>But no customer rules</a:t>
            </a:r>
            <a:endParaRPr lang="en-US" sz="1200" i="1"/>
          </a:p>
        </p:txBody>
      </p:sp>
      <p:sp>
        <p:nvSpPr>
          <p:cNvPr id="119" name="TextBox 118"/>
          <p:cNvSpPr txBox="1"/>
          <p:nvPr/>
        </p:nvSpPr>
        <p:spPr>
          <a:xfrm>
            <a:off x="7799677" y="4966150"/>
            <a:ext cx="1234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fib_rules_lookup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807773" y="5367401"/>
            <a:ext cx="1212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fib4_rule_action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799677" y="5782899"/>
            <a:ext cx="2506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fib_table_lookup(</a:t>
            </a:r>
            <a:r>
              <a:rPr lang="en-US" sz="1200" i="1" smtClean="0"/>
              <a:t>target table of rule</a:t>
            </a:r>
            <a:r>
              <a:rPr lang="en-US" sz="1200" smtClean="0"/>
              <a:t>)</a:t>
            </a:r>
            <a:endParaRPr lang="en-US" sz="1200"/>
          </a:p>
        </p:txBody>
      </p:sp>
      <p:cxnSp>
        <p:nvCxnSpPr>
          <p:cNvPr id="123" name="Elbow Connector 122"/>
          <p:cNvCxnSpPr>
            <a:stCxn id="17" idx="3"/>
            <a:endCxn id="119" idx="0"/>
          </p:cNvCxnSpPr>
          <p:nvPr/>
        </p:nvCxnSpPr>
        <p:spPr>
          <a:xfrm>
            <a:off x="4780120" y="3975059"/>
            <a:ext cx="3636713" cy="991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713663" y="4154212"/>
            <a:ext cx="1713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smtClean="0"/>
              <a:t>Policy route supported,</a:t>
            </a:r>
          </a:p>
          <a:p>
            <a:pPr algn="ctr"/>
            <a:r>
              <a:rPr lang="en-US" sz="1200" i="1" smtClean="0"/>
              <a:t>And have customer rules</a:t>
            </a:r>
            <a:endParaRPr lang="en-US" sz="1200" i="1"/>
          </a:p>
        </p:txBody>
      </p:sp>
      <p:cxnSp>
        <p:nvCxnSpPr>
          <p:cNvPr id="128" name="Straight Arrow Connector 127"/>
          <p:cNvCxnSpPr>
            <a:stCxn id="119" idx="2"/>
            <a:endCxn id="120" idx="0"/>
          </p:cNvCxnSpPr>
          <p:nvPr/>
        </p:nvCxnSpPr>
        <p:spPr>
          <a:xfrm flipH="1">
            <a:off x="8413869" y="5243149"/>
            <a:ext cx="2964" cy="12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0" idx="2"/>
          </p:cNvCxnSpPr>
          <p:nvPr/>
        </p:nvCxnSpPr>
        <p:spPr>
          <a:xfrm flipH="1">
            <a:off x="8413868" y="5644400"/>
            <a:ext cx="1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367345" y="1190527"/>
            <a:ext cx="1494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FF"/>
                </a:solidFill>
              </a:rPr>
              <a:t>ip_route_output_gre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47367" y="6513094"/>
            <a:ext cx="1243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fib_table_lookup</a:t>
            </a:r>
            <a:endParaRPr lang="en-US" sz="1200"/>
          </a:p>
        </p:txBody>
      </p:sp>
      <p:cxnSp>
        <p:nvCxnSpPr>
          <p:cNvPr id="8" name="Elbow Connector 7"/>
          <p:cNvCxnSpPr>
            <a:stCxn id="83" idx="2"/>
            <a:endCxn id="65" idx="1"/>
          </p:cNvCxnSpPr>
          <p:nvPr/>
        </p:nvCxnSpPr>
        <p:spPr>
          <a:xfrm rot="16200000" flipH="1">
            <a:off x="2237392" y="4841619"/>
            <a:ext cx="1008682" cy="2611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21" idx="2"/>
            <a:endCxn id="65" idx="3"/>
          </p:cNvCxnSpPr>
          <p:nvPr/>
        </p:nvCxnSpPr>
        <p:spPr>
          <a:xfrm rot="5400000">
            <a:off x="6876157" y="4474782"/>
            <a:ext cx="591696" cy="3761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68792" y="6028910"/>
            <a:ext cx="0" cy="509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207307" y="1502869"/>
            <a:ext cx="1582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FF"/>
                </a:solidFill>
              </a:rPr>
              <a:t>ipv4_sk_update_pmtu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501638" y="1779014"/>
            <a:ext cx="0" cy="95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2"/>
          </p:cNvCxnSpPr>
          <p:nvPr/>
        </p:nvCxnSpPr>
        <p:spPr>
          <a:xfrm>
            <a:off x="5100803" y="2791188"/>
            <a:ext cx="0" cy="49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130241" y="2102945"/>
            <a:ext cx="1220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FF"/>
                </a:solidFill>
              </a:rPr>
              <a:t>ipv4_sk_redirect</a:t>
            </a:r>
            <a:endParaRPr lang="en-US" sz="1200">
              <a:solidFill>
                <a:srgbClr val="FF00FF"/>
              </a:solidFill>
            </a:endParaRPr>
          </a:p>
        </p:txBody>
      </p:sp>
      <p:cxnSp>
        <p:nvCxnSpPr>
          <p:cNvPr id="48" name="Elbow Connector 47"/>
          <p:cNvCxnSpPr/>
          <p:nvPr/>
        </p:nvCxnSpPr>
        <p:spPr>
          <a:xfrm rot="16200000" flipH="1">
            <a:off x="4067378" y="2756194"/>
            <a:ext cx="1073731" cy="262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328484" y="2294956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__inet_dev_addr_type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863867" y="1804474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FF"/>
                </a:solidFill>
              </a:rPr>
              <a:t>inet_dev_addr_type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6405" y="1356849"/>
            <a:ext cx="114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FF"/>
                </a:solidFill>
              </a:rPr>
              <a:t>inet_addr_type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06844" y="1633848"/>
            <a:ext cx="0" cy="66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1" idx="2"/>
          </p:cNvCxnSpPr>
          <p:nvPr/>
        </p:nvCxnSpPr>
        <p:spPr>
          <a:xfrm>
            <a:off x="2587783" y="2081473"/>
            <a:ext cx="0" cy="26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65" idx="1"/>
          </p:cNvCxnSpPr>
          <p:nvPr/>
        </p:nvCxnSpPr>
        <p:spPr>
          <a:xfrm rot="16200000" flipH="1">
            <a:off x="1179928" y="3784154"/>
            <a:ext cx="4137405" cy="159747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5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752882" y="1451271"/>
            <a:ext cx="1198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FF"/>
                </a:solidFill>
              </a:rPr>
              <a:t>ip6_route_input</a:t>
            </a:r>
            <a:endParaRPr lang="en-US" sz="1200">
              <a:solidFill>
                <a:srgbClr val="FF00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0570" y="2082409"/>
            <a:ext cx="170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ip6_route_input_lookup</a:t>
            </a:r>
            <a:endParaRPr lang="en-US" sz="1200"/>
          </a:p>
        </p:txBody>
      </p:sp>
      <p:sp>
        <p:nvSpPr>
          <p:cNvPr id="72" name="TextBox 71"/>
          <p:cNvSpPr txBox="1"/>
          <p:nvPr/>
        </p:nvSpPr>
        <p:spPr>
          <a:xfrm>
            <a:off x="4831341" y="2994908"/>
            <a:ext cx="1205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ip6_rule_lookup</a:t>
            </a:r>
            <a:endParaRPr lang="en-US" sz="1200"/>
          </a:p>
        </p:txBody>
      </p:sp>
      <p:sp>
        <p:nvSpPr>
          <p:cNvPr id="74" name="TextBox 73"/>
          <p:cNvSpPr txBox="1"/>
          <p:nvPr/>
        </p:nvSpPr>
        <p:spPr>
          <a:xfrm>
            <a:off x="5332772" y="6424847"/>
            <a:ext cx="92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fib6_lookup</a:t>
            </a:r>
            <a:endParaRPr lang="en-US" sz="120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161809"/>
            <a:ext cx="12192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0" y="5082309"/>
            <a:ext cx="12192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63377" y="5745282"/>
            <a:ext cx="106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ip6_pol_route</a:t>
            </a:r>
            <a:endParaRPr lang="en-US" sz="1200"/>
          </a:p>
        </p:txBody>
      </p:sp>
      <p:sp>
        <p:nvSpPr>
          <p:cNvPr id="79" name="TextBox 78"/>
          <p:cNvSpPr txBox="1"/>
          <p:nvPr/>
        </p:nvSpPr>
        <p:spPr>
          <a:xfrm>
            <a:off x="615826" y="5201756"/>
            <a:ext cx="147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ip6_pol_route_input</a:t>
            </a:r>
            <a:endParaRPr lang="en-US" sz="1200"/>
          </a:p>
        </p:txBody>
      </p:sp>
      <p:sp>
        <p:nvSpPr>
          <p:cNvPr id="80" name="TextBox 79"/>
          <p:cNvSpPr txBox="1"/>
          <p:nvPr/>
        </p:nvSpPr>
        <p:spPr>
          <a:xfrm>
            <a:off x="2451553" y="5201756"/>
            <a:ext cx="1570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ip6_pol_route_output</a:t>
            </a:r>
            <a:endParaRPr lang="en-US" sz="1200"/>
          </a:p>
        </p:txBody>
      </p:sp>
      <p:cxnSp>
        <p:nvCxnSpPr>
          <p:cNvPr id="7" name="Straight Arrow Connector 6"/>
          <p:cNvCxnSpPr>
            <a:stCxn id="79" idx="2"/>
            <a:endCxn id="78" idx="0"/>
          </p:cNvCxnSpPr>
          <p:nvPr/>
        </p:nvCxnSpPr>
        <p:spPr>
          <a:xfrm>
            <a:off x="1352086" y="5478755"/>
            <a:ext cx="945572" cy="26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0" idx="2"/>
            <a:endCxn id="78" idx="0"/>
          </p:cNvCxnSpPr>
          <p:nvPr/>
        </p:nvCxnSpPr>
        <p:spPr>
          <a:xfrm flipH="1">
            <a:off x="2297658" y="5478755"/>
            <a:ext cx="939046" cy="26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8" idx="2"/>
            <a:endCxn id="74" idx="1"/>
          </p:cNvCxnSpPr>
          <p:nvPr/>
        </p:nvCxnSpPr>
        <p:spPr>
          <a:xfrm>
            <a:off x="2297658" y="6022281"/>
            <a:ext cx="3035114" cy="54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790476" y="5212433"/>
            <a:ext cx="1573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ip6_pol_route_lookup</a:t>
            </a:r>
            <a:endParaRPr lang="en-US" sz="1200"/>
          </a:p>
        </p:txBody>
      </p:sp>
      <p:sp>
        <p:nvSpPr>
          <p:cNvPr id="97" name="TextBox 96"/>
          <p:cNvSpPr txBox="1"/>
          <p:nvPr/>
        </p:nvSpPr>
        <p:spPr>
          <a:xfrm>
            <a:off x="8738031" y="5212432"/>
            <a:ext cx="1513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__ip6_route_redirect</a:t>
            </a:r>
            <a:endParaRPr lang="en-US" sz="1200"/>
          </a:p>
        </p:txBody>
      </p:sp>
      <p:cxnSp>
        <p:nvCxnSpPr>
          <p:cNvPr id="24" name="Straight Arrow Connector 23"/>
          <p:cNvCxnSpPr>
            <a:stCxn id="95" idx="2"/>
            <a:endCxn id="74" idx="0"/>
          </p:cNvCxnSpPr>
          <p:nvPr/>
        </p:nvCxnSpPr>
        <p:spPr>
          <a:xfrm flipH="1">
            <a:off x="5797643" y="5489432"/>
            <a:ext cx="779427" cy="93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7" idx="2"/>
            <a:endCxn id="74" idx="3"/>
          </p:cNvCxnSpPr>
          <p:nvPr/>
        </p:nvCxnSpPr>
        <p:spPr>
          <a:xfrm flipH="1">
            <a:off x="6262514" y="5489431"/>
            <a:ext cx="3232167" cy="10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0" y="2744354"/>
            <a:ext cx="12192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0" idx="2"/>
            <a:endCxn id="71" idx="0"/>
          </p:cNvCxnSpPr>
          <p:nvPr/>
        </p:nvCxnSpPr>
        <p:spPr>
          <a:xfrm>
            <a:off x="1352085" y="1728270"/>
            <a:ext cx="0" cy="3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1" idx="2"/>
            <a:endCxn id="72" idx="1"/>
          </p:cNvCxnSpPr>
          <p:nvPr/>
        </p:nvCxnSpPr>
        <p:spPr>
          <a:xfrm>
            <a:off x="1352085" y="2359408"/>
            <a:ext cx="3479256" cy="77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297658" y="512829"/>
            <a:ext cx="0" cy="49641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588609" y="1435976"/>
            <a:ext cx="1296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FF"/>
                </a:solidFill>
              </a:rPr>
              <a:t>ip6_route_output</a:t>
            </a:r>
            <a:endParaRPr lang="en-US" sz="1200">
              <a:solidFill>
                <a:srgbClr val="FF00FF"/>
              </a:solidFill>
            </a:endParaRPr>
          </a:p>
        </p:txBody>
      </p:sp>
      <p:cxnSp>
        <p:nvCxnSpPr>
          <p:cNvPr id="50" name="Straight Arrow Connector 49"/>
          <p:cNvCxnSpPr>
            <a:stCxn id="101" idx="2"/>
            <a:endCxn id="72" idx="0"/>
          </p:cNvCxnSpPr>
          <p:nvPr/>
        </p:nvCxnSpPr>
        <p:spPr>
          <a:xfrm>
            <a:off x="3236704" y="1712975"/>
            <a:ext cx="2197366" cy="128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479085" y="452729"/>
            <a:ext cx="0" cy="49641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52625" y="1451603"/>
            <a:ext cx="1299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FF"/>
                </a:solidFill>
              </a:rPr>
              <a:t>ip6_route_lookup</a:t>
            </a:r>
            <a:endParaRPr lang="en-US" sz="1200">
              <a:solidFill>
                <a:srgbClr val="FF00FF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6571785" y="398274"/>
            <a:ext cx="0" cy="468403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4" idx="2"/>
          </p:cNvCxnSpPr>
          <p:nvPr/>
        </p:nvCxnSpPr>
        <p:spPr>
          <a:xfrm>
            <a:off x="5502162" y="1728602"/>
            <a:ext cx="0" cy="126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093236" y="1457383"/>
            <a:ext cx="87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FF"/>
                </a:solidFill>
              </a:rPr>
              <a:t>rt6_lookup</a:t>
            </a:r>
            <a:endParaRPr lang="en-US" sz="1200">
              <a:solidFill>
                <a:srgbClr val="FF00FF"/>
              </a:solidFill>
            </a:endParaRPr>
          </a:p>
        </p:txBody>
      </p:sp>
      <p:cxnSp>
        <p:nvCxnSpPr>
          <p:cNvPr id="55" name="Straight Arrow Connector 54"/>
          <p:cNvCxnSpPr>
            <a:stCxn id="107" idx="2"/>
          </p:cNvCxnSpPr>
          <p:nvPr/>
        </p:nvCxnSpPr>
        <p:spPr>
          <a:xfrm flipH="1">
            <a:off x="5599040" y="1734382"/>
            <a:ext cx="1930213" cy="128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8499841" y="452729"/>
            <a:ext cx="0" cy="49641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955199" y="2083193"/>
            <a:ext cx="13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ip6_route_redirect</a:t>
            </a:r>
            <a:endParaRPr lang="en-US" sz="1200"/>
          </a:p>
        </p:txBody>
      </p:sp>
      <p:cxnSp>
        <p:nvCxnSpPr>
          <p:cNvPr id="69" name="Straight Arrow Connector 68"/>
          <p:cNvCxnSpPr>
            <a:stCxn id="114" idx="2"/>
            <a:endCxn id="72" idx="3"/>
          </p:cNvCxnSpPr>
          <p:nvPr/>
        </p:nvCxnSpPr>
        <p:spPr>
          <a:xfrm flipH="1">
            <a:off x="6036799" y="2360192"/>
            <a:ext cx="3598106" cy="77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662054" y="1471852"/>
            <a:ext cx="943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FF"/>
                </a:solidFill>
              </a:rPr>
              <a:t>ip6_redirect</a:t>
            </a:r>
            <a:endParaRPr lang="en-US" sz="1200">
              <a:solidFill>
                <a:srgbClr val="FF00FF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920446" y="1471852"/>
            <a:ext cx="1700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FF"/>
                </a:solidFill>
              </a:rPr>
              <a:t>ip6_redirect_no_header</a:t>
            </a:r>
            <a:endParaRPr lang="en-US" sz="1200">
              <a:solidFill>
                <a:srgbClr val="FF00FF"/>
              </a:solidFill>
            </a:endParaRPr>
          </a:p>
        </p:txBody>
      </p:sp>
      <p:cxnSp>
        <p:nvCxnSpPr>
          <p:cNvPr id="82" name="Straight Arrow Connector 81"/>
          <p:cNvCxnSpPr>
            <a:stCxn id="117" idx="2"/>
          </p:cNvCxnSpPr>
          <p:nvPr/>
        </p:nvCxnSpPr>
        <p:spPr>
          <a:xfrm>
            <a:off x="9133850" y="1748851"/>
            <a:ext cx="0" cy="33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18" idx="2"/>
            <a:endCxn id="114" idx="3"/>
          </p:cNvCxnSpPr>
          <p:nvPr/>
        </p:nvCxnSpPr>
        <p:spPr>
          <a:xfrm rot="5400000">
            <a:off x="10306160" y="1757302"/>
            <a:ext cx="472842" cy="455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103508" y="950307"/>
            <a:ext cx="1334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ndisc_redirect_rcv</a:t>
            </a:r>
          </a:p>
        </p:txBody>
      </p:sp>
      <p:cxnSp>
        <p:nvCxnSpPr>
          <p:cNvPr id="115" name="Straight Arrow Connector 114"/>
          <p:cNvCxnSpPr>
            <a:stCxn id="125" idx="2"/>
            <a:endCxn id="118" idx="0"/>
          </p:cNvCxnSpPr>
          <p:nvPr/>
        </p:nvCxnSpPr>
        <p:spPr>
          <a:xfrm>
            <a:off x="10770550" y="1227306"/>
            <a:ext cx="1" cy="24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470271" y="380899"/>
            <a:ext cx="1327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</a:t>
            </a:r>
            <a:r>
              <a:rPr lang="en-US" sz="1200" smtClean="0"/>
              <a:t>h/esp/icmp error</a:t>
            </a:r>
            <a:endParaRPr lang="en-US" sz="1200"/>
          </a:p>
        </p:txBody>
      </p:sp>
      <p:sp>
        <p:nvSpPr>
          <p:cNvPr id="127" name="TextBox 126"/>
          <p:cNvSpPr txBox="1"/>
          <p:nvPr/>
        </p:nvSpPr>
        <p:spPr>
          <a:xfrm>
            <a:off x="10385988" y="422755"/>
            <a:ext cx="769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ndisc_rcv</a:t>
            </a:r>
            <a:endParaRPr lang="en-US" sz="1200"/>
          </a:p>
        </p:txBody>
      </p:sp>
      <p:cxnSp>
        <p:nvCxnSpPr>
          <p:cNvPr id="122" name="Straight Arrow Connector 121"/>
          <p:cNvCxnSpPr>
            <a:stCxn id="127" idx="2"/>
            <a:endCxn id="125" idx="0"/>
          </p:cNvCxnSpPr>
          <p:nvPr/>
        </p:nvCxnSpPr>
        <p:spPr>
          <a:xfrm>
            <a:off x="10770549" y="699754"/>
            <a:ext cx="1" cy="2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6" idx="2"/>
            <a:endCxn id="117" idx="0"/>
          </p:cNvCxnSpPr>
          <p:nvPr/>
        </p:nvCxnSpPr>
        <p:spPr>
          <a:xfrm>
            <a:off x="9133850" y="657898"/>
            <a:ext cx="0" cy="8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0514218" y="6224400"/>
            <a:ext cx="1027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rgbClr val="FF00FF"/>
                </a:solidFill>
              </a:rPr>
              <a:t>Exported API </a:t>
            </a:r>
          </a:p>
          <a:p>
            <a:pPr algn="ctr"/>
            <a:r>
              <a:rPr lang="en-US" sz="1200" smtClean="0">
                <a:solidFill>
                  <a:srgbClr val="FF00FF"/>
                </a:solidFill>
              </a:rPr>
              <a:t>outside IPv6</a:t>
            </a:r>
            <a:endParaRPr lang="en-US" sz="1200">
              <a:solidFill>
                <a:srgbClr val="FF00FF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875993" y="3399936"/>
            <a:ext cx="1075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smtClean="0"/>
              <a:t>Policy route</a:t>
            </a:r>
          </a:p>
          <a:p>
            <a:pPr algn="ctr"/>
            <a:r>
              <a:rPr lang="en-US" sz="1200" i="1" smtClean="0"/>
              <a:t>not supported</a:t>
            </a:r>
            <a:endParaRPr lang="en-US" sz="1200" i="1"/>
          </a:p>
        </p:txBody>
      </p:sp>
      <p:sp>
        <p:nvSpPr>
          <p:cNvPr id="135" name="TextBox 134"/>
          <p:cNvSpPr txBox="1"/>
          <p:nvPr/>
        </p:nvSpPr>
        <p:spPr>
          <a:xfrm>
            <a:off x="7438127" y="3390841"/>
            <a:ext cx="91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smtClean="0"/>
              <a:t>Policy route</a:t>
            </a:r>
          </a:p>
          <a:p>
            <a:pPr algn="ctr"/>
            <a:r>
              <a:rPr lang="en-US" sz="1200" i="1" smtClean="0"/>
              <a:t>supported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280183" y="3931552"/>
            <a:ext cx="1234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fib_rules_lookup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288279" y="4332803"/>
            <a:ext cx="1212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fib6_rule_action</a:t>
            </a:r>
            <a:endParaRPr lang="en-US" sz="1200"/>
          </a:p>
        </p:txBody>
      </p:sp>
      <p:sp>
        <p:nvSpPr>
          <p:cNvPr id="138" name="TextBox 137"/>
          <p:cNvSpPr txBox="1"/>
          <p:nvPr/>
        </p:nvSpPr>
        <p:spPr>
          <a:xfrm>
            <a:off x="6128164" y="4569056"/>
            <a:ext cx="1401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target table of rule</a:t>
            </a:r>
            <a:endParaRPr lang="en-US" sz="1200"/>
          </a:p>
        </p:txBody>
      </p:sp>
      <p:cxnSp>
        <p:nvCxnSpPr>
          <p:cNvPr id="139" name="Straight Arrow Connector 138"/>
          <p:cNvCxnSpPr>
            <a:stCxn id="136" idx="2"/>
            <a:endCxn id="137" idx="0"/>
          </p:cNvCxnSpPr>
          <p:nvPr/>
        </p:nvCxnSpPr>
        <p:spPr>
          <a:xfrm flipH="1">
            <a:off x="7894375" y="4208551"/>
            <a:ext cx="2964" cy="12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894374" y="3807085"/>
            <a:ext cx="0" cy="20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37" idx="2"/>
          </p:cNvCxnSpPr>
          <p:nvPr/>
        </p:nvCxnSpPr>
        <p:spPr>
          <a:xfrm rot="5400000">
            <a:off x="6650448" y="3628911"/>
            <a:ext cx="263037" cy="22248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34" idx="2"/>
          </p:cNvCxnSpPr>
          <p:nvPr/>
        </p:nvCxnSpPr>
        <p:spPr>
          <a:xfrm rot="16200000" flipH="1">
            <a:off x="3977002" y="3298527"/>
            <a:ext cx="1008560" cy="2134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629685" y="4554174"/>
            <a:ext cx="849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main table</a:t>
            </a:r>
            <a:endParaRPr lang="en-US" sz="1200"/>
          </a:p>
        </p:txBody>
      </p:sp>
      <p:sp>
        <p:nvSpPr>
          <p:cNvPr id="157" name="Down Arrow 156"/>
          <p:cNvSpPr/>
          <p:nvPr/>
        </p:nvSpPr>
        <p:spPr>
          <a:xfrm>
            <a:off x="5429952" y="4870161"/>
            <a:ext cx="379093" cy="21214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Elbow Connector 158"/>
          <p:cNvCxnSpPr>
            <a:stCxn id="72" idx="2"/>
            <a:endCxn id="134" idx="0"/>
          </p:cNvCxnSpPr>
          <p:nvPr/>
        </p:nvCxnSpPr>
        <p:spPr>
          <a:xfrm rot="5400000">
            <a:off x="4359986" y="2325851"/>
            <a:ext cx="128029" cy="20201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72" idx="2"/>
            <a:endCxn id="135" idx="0"/>
          </p:cNvCxnSpPr>
          <p:nvPr/>
        </p:nvCxnSpPr>
        <p:spPr>
          <a:xfrm rot="16200000" flipH="1">
            <a:off x="6604755" y="2101222"/>
            <a:ext cx="118934" cy="2460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42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1479" y="637954"/>
            <a:ext cx="1424763" cy="584790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Destination mac address (48bit)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1478" y="1244010"/>
            <a:ext cx="1424763" cy="584790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Source mac address (48bit)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1478" y="1850066"/>
            <a:ext cx="1424763" cy="361506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Ether type (16bit)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1478" y="2232838"/>
            <a:ext cx="1424763" cy="3615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IP packet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01478" y="2615610"/>
            <a:ext cx="1424763" cy="361506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checksum (16bit)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7804" y="3157870"/>
            <a:ext cx="912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Ethernet</a:t>
            </a:r>
            <a:endParaRPr lang="en-US" sz="1600"/>
          </a:p>
        </p:txBody>
      </p:sp>
      <p:sp>
        <p:nvSpPr>
          <p:cNvPr id="10" name="Rectangle 9"/>
          <p:cNvSpPr/>
          <p:nvPr/>
        </p:nvSpPr>
        <p:spPr>
          <a:xfrm>
            <a:off x="3320902" y="653905"/>
            <a:ext cx="1570077" cy="207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Version(4bit)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20902" y="887821"/>
            <a:ext cx="1570077" cy="207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Header length(4bit)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20901" y="1121737"/>
            <a:ext cx="1570077" cy="207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DSCP(8bit)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20901" y="1360968"/>
            <a:ext cx="1570077" cy="207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Total length(16bit)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20900" y="1594884"/>
            <a:ext cx="1570077" cy="207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Identification(16bit)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20900" y="1828800"/>
            <a:ext cx="1570077" cy="207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Frag offset(16bit)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20900" y="2062716"/>
            <a:ext cx="1570077" cy="207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TTL(8bit)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0899" y="2296632"/>
            <a:ext cx="1570077" cy="207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Protocol(8bit)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20898" y="2530552"/>
            <a:ext cx="1570077" cy="207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Checksum(16bit)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20898" y="2780413"/>
            <a:ext cx="1570077" cy="207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Source IP (32bit)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20897" y="3009015"/>
            <a:ext cx="1570080" cy="2179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Destination IP (32bit)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20897" y="3248243"/>
            <a:ext cx="1570078" cy="584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GRE packet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85636" y="624666"/>
            <a:ext cx="2335619" cy="2631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Flags (16bit)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85636" y="917064"/>
            <a:ext cx="2335619" cy="2631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Protocol type (16bit)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85636" y="1198829"/>
            <a:ext cx="2335619" cy="2631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Payload length (16bit)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85636" y="1488560"/>
            <a:ext cx="2335619" cy="2631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Call ID (16bit)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85636" y="1775642"/>
            <a:ext cx="2335619" cy="2631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Sequence number (32bit)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85636" y="2062719"/>
            <a:ext cx="2335619" cy="2631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Acknowledgment number (32bit)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85631" y="2349796"/>
            <a:ext cx="2335623" cy="58479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PPP packet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45026" y="624669"/>
            <a:ext cx="2335623" cy="292395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Address (8bit) 0xff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545025" y="938322"/>
            <a:ext cx="2335623" cy="292395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Control (8bit) 0x03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545025" y="1251975"/>
            <a:ext cx="2335623" cy="292395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Protocol (16bit)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545024" y="1565628"/>
            <a:ext cx="2335623" cy="5847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IP packet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626241" y="653905"/>
            <a:ext cx="694656" cy="157893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626241" y="2634218"/>
            <a:ext cx="694656" cy="119881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890975" y="624666"/>
            <a:ext cx="694656" cy="262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90975" y="2884079"/>
            <a:ext cx="694656" cy="94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921254" y="624666"/>
            <a:ext cx="623770" cy="1725130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921254" y="2150418"/>
            <a:ext cx="623770" cy="784168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49881" y="3905774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IP</a:t>
            </a:r>
            <a:endParaRPr lang="en-US" sz="1600"/>
          </a:p>
        </p:txBody>
      </p:sp>
      <p:sp>
        <p:nvSpPr>
          <p:cNvPr id="46" name="TextBox 45"/>
          <p:cNvSpPr txBox="1"/>
          <p:nvPr/>
        </p:nvSpPr>
        <p:spPr>
          <a:xfrm>
            <a:off x="6336370" y="3076308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GRE</a:t>
            </a:r>
            <a:endParaRPr lang="en-US" sz="1600"/>
          </a:p>
        </p:txBody>
      </p:sp>
      <p:sp>
        <p:nvSpPr>
          <p:cNvPr id="47" name="TextBox 46"/>
          <p:cNvSpPr txBox="1"/>
          <p:nvPr/>
        </p:nvSpPr>
        <p:spPr>
          <a:xfrm>
            <a:off x="9253233" y="2361275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PPP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183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22154"/>
              </p:ext>
            </p:extLst>
          </p:nvPr>
        </p:nvGraphicFramePr>
        <p:xfrm>
          <a:off x="4481959" y="56364"/>
          <a:ext cx="98367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key, pos, 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30280"/>
              </p:ext>
            </p:extLst>
          </p:nvPr>
        </p:nvGraphicFramePr>
        <p:xfrm>
          <a:off x="2760529" y="2142837"/>
          <a:ext cx="98367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98471"/>
              </p:ext>
            </p:extLst>
          </p:nvPr>
        </p:nvGraphicFramePr>
        <p:xfrm>
          <a:off x="2060875" y="3196619"/>
          <a:ext cx="9836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leaf_info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plen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falh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25464"/>
              </p:ext>
            </p:extLst>
          </p:nvPr>
        </p:nvGraphicFramePr>
        <p:xfrm>
          <a:off x="6179158" y="2364804"/>
          <a:ext cx="98367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</a:t>
                      </a:r>
                      <a:r>
                        <a:rPr lang="en-US" sz="1200" baseline="0" smtClean="0"/>
                        <a:t> 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09302"/>
              </p:ext>
            </p:extLst>
          </p:nvPr>
        </p:nvGraphicFramePr>
        <p:xfrm>
          <a:off x="8146508" y="2364804"/>
          <a:ext cx="98367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Left Brace 18"/>
          <p:cNvSpPr/>
          <p:nvPr/>
        </p:nvSpPr>
        <p:spPr>
          <a:xfrm rot="5400000">
            <a:off x="4886471" y="-1594636"/>
            <a:ext cx="216185" cy="52370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784274" y="1038447"/>
            <a:ext cx="0" cy="7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168959"/>
              </p:ext>
            </p:extLst>
          </p:nvPr>
        </p:nvGraphicFramePr>
        <p:xfrm>
          <a:off x="3446331" y="3201518"/>
          <a:ext cx="9836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leaf_info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plen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falh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Left Brace 29"/>
          <p:cNvSpPr/>
          <p:nvPr/>
        </p:nvSpPr>
        <p:spPr>
          <a:xfrm rot="5400000">
            <a:off x="3196275" y="2382271"/>
            <a:ext cx="143357" cy="14027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19087"/>
              </p:ext>
            </p:extLst>
          </p:nvPr>
        </p:nvGraphicFramePr>
        <p:xfrm>
          <a:off x="1011385" y="4431877"/>
          <a:ext cx="13023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3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fib_alias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fa_tos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fa_type, fa_state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fa_info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66016"/>
              </p:ext>
            </p:extLst>
          </p:nvPr>
        </p:nvGraphicFramePr>
        <p:xfrm>
          <a:off x="2760529" y="4431877"/>
          <a:ext cx="13023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35"/>
              </a:tblGrid>
              <a:tr h="1526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fib_alias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526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fa_tos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26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fa_type, fa_state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26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fa_info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Left Brace 32"/>
          <p:cNvSpPr/>
          <p:nvPr/>
        </p:nvSpPr>
        <p:spPr>
          <a:xfrm rot="5400000">
            <a:off x="2422890" y="3452125"/>
            <a:ext cx="228468" cy="1749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87075"/>
              </p:ext>
            </p:extLst>
          </p:nvPr>
        </p:nvGraphicFramePr>
        <p:xfrm>
          <a:off x="1011385" y="5666741"/>
          <a:ext cx="305147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479"/>
              </a:tblGrid>
              <a:tr h="20339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0339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fib_protocol, fib_scope, fib_type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339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fib_presrc, fib_priority, fib_metrics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339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fib_nh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5400000">
            <a:off x="7494182" y="1155996"/>
            <a:ext cx="376384" cy="2057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94540"/>
              </p:ext>
            </p:extLst>
          </p:nvPr>
        </p:nvGraphicFramePr>
        <p:xfrm>
          <a:off x="4973796" y="5011601"/>
          <a:ext cx="176991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91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fib_nh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nh_oif, nh_gw, nh_saddr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nh_pcpu_rth_output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nh_rth_input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nh_exceptions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753335"/>
              </p:ext>
            </p:extLst>
          </p:nvPr>
        </p:nvGraphicFramePr>
        <p:xfrm>
          <a:off x="7290974" y="5011601"/>
          <a:ext cx="176991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91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fib_nh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nh_oif, nh_gw, nh_saddr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nh_pcpu_rth_output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nh_rth_input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nh_exceptions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062864" y="6639330"/>
            <a:ext cx="367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430006" y="5143039"/>
            <a:ext cx="0" cy="1496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30006" y="5143039"/>
            <a:ext cx="543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43713" y="5143039"/>
            <a:ext cx="54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62552" y="5529157"/>
            <a:ext cx="0" cy="13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11696" y="5529157"/>
            <a:ext cx="6920" cy="13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78131"/>
              </p:ext>
            </p:extLst>
          </p:nvPr>
        </p:nvGraphicFramePr>
        <p:xfrm>
          <a:off x="1884215" y="1159112"/>
          <a:ext cx="98367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key, pos, 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88401"/>
              </p:ext>
            </p:extLst>
          </p:nvPr>
        </p:nvGraphicFramePr>
        <p:xfrm>
          <a:off x="7121236" y="1149094"/>
          <a:ext cx="98367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key, pos, 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961415"/>
              </p:ext>
            </p:extLst>
          </p:nvPr>
        </p:nvGraphicFramePr>
        <p:xfrm>
          <a:off x="5292436" y="1117829"/>
          <a:ext cx="98367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key, pos, 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414961"/>
              </p:ext>
            </p:extLst>
          </p:nvPr>
        </p:nvGraphicFramePr>
        <p:xfrm>
          <a:off x="3519052" y="1135679"/>
          <a:ext cx="98367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key, pos, 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>
            <a:endCxn id="39" idx="0"/>
          </p:cNvCxnSpPr>
          <p:nvPr/>
        </p:nvCxnSpPr>
        <p:spPr>
          <a:xfrm>
            <a:off x="4010889" y="1023874"/>
            <a:ext cx="0" cy="111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05607"/>
              </p:ext>
            </p:extLst>
          </p:nvPr>
        </p:nvGraphicFramePr>
        <p:xfrm>
          <a:off x="4307041" y="2140239"/>
          <a:ext cx="98367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Left Brace 40"/>
          <p:cNvSpPr/>
          <p:nvPr/>
        </p:nvSpPr>
        <p:spPr>
          <a:xfrm rot="5400000">
            <a:off x="3991185" y="1352258"/>
            <a:ext cx="143357" cy="14027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10035"/>
              </p:ext>
            </p:extLst>
          </p:nvPr>
        </p:nvGraphicFramePr>
        <p:xfrm>
          <a:off x="353305" y="56364"/>
          <a:ext cx="116376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7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fib_table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tb_id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tb_data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24397"/>
              </p:ext>
            </p:extLst>
          </p:nvPr>
        </p:nvGraphicFramePr>
        <p:xfrm>
          <a:off x="2060875" y="60973"/>
          <a:ext cx="116376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7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trie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trie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 flipV="1">
            <a:off x="1517073" y="207818"/>
            <a:ext cx="543802" cy="488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3224643" y="199998"/>
            <a:ext cx="1257316" cy="267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1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31638"/>
              </p:ext>
            </p:extLst>
          </p:nvPr>
        </p:nvGraphicFramePr>
        <p:xfrm>
          <a:off x="4750379" y="550044"/>
          <a:ext cx="9836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leaf_info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prefix/plen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falh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42997"/>
              </p:ext>
            </p:extLst>
          </p:nvPr>
        </p:nvGraphicFramePr>
        <p:xfrm>
          <a:off x="1395848" y="2052358"/>
          <a:ext cx="13023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3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fib_alias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fa_tos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fa_type, fa_state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fa_info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236999"/>
              </p:ext>
            </p:extLst>
          </p:nvPr>
        </p:nvGraphicFramePr>
        <p:xfrm>
          <a:off x="3523681" y="2052358"/>
          <a:ext cx="13023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35"/>
              </a:tblGrid>
              <a:tr h="1526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fib_alias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526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fa_tos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26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fa_type, fa_state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26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fa_info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Left Brace 11"/>
          <p:cNvSpPr/>
          <p:nvPr/>
        </p:nvSpPr>
        <p:spPr>
          <a:xfrm rot="5400000">
            <a:off x="5006237" y="-1369770"/>
            <a:ext cx="471961" cy="63904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21417"/>
              </p:ext>
            </p:extLst>
          </p:nvPr>
        </p:nvGraphicFramePr>
        <p:xfrm>
          <a:off x="1395848" y="3582642"/>
          <a:ext cx="305147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479"/>
              </a:tblGrid>
              <a:tr h="20339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0339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fib_protocol, fib_scope, fib_type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339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fib_presrc, fib_priority, fib_metrics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339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fib_nh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35346"/>
              </p:ext>
            </p:extLst>
          </p:nvPr>
        </p:nvGraphicFramePr>
        <p:xfrm>
          <a:off x="928266" y="5123916"/>
          <a:ext cx="176991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91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fib_nh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nh_oif, nh_gw, nh_saddr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nh_pcpu_rth_output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nh_rth_input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nh_exceptions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485084"/>
              </p:ext>
            </p:extLst>
          </p:nvPr>
        </p:nvGraphicFramePr>
        <p:xfrm>
          <a:off x="3245444" y="5123916"/>
          <a:ext cx="176991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91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fib_nh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nh_oif, nh_gw, nh_saddr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nh_pcpu_rth_output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nh_rth_input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nh_exceptions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309453"/>
              </p:ext>
            </p:extLst>
          </p:nvPr>
        </p:nvGraphicFramePr>
        <p:xfrm>
          <a:off x="5651514" y="2094982"/>
          <a:ext cx="13023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3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fib_alias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fa_tos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fa_type, fa_state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fa_info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13013"/>
              </p:ext>
            </p:extLst>
          </p:nvPr>
        </p:nvGraphicFramePr>
        <p:xfrm>
          <a:off x="7779348" y="2094982"/>
          <a:ext cx="13023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35"/>
              </a:tblGrid>
              <a:tr h="1526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fib_alias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526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fa_tos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26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fa_type, fa_state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268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fa_info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99554"/>
              </p:ext>
            </p:extLst>
          </p:nvPr>
        </p:nvGraphicFramePr>
        <p:xfrm>
          <a:off x="6030204" y="3582642"/>
          <a:ext cx="305147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479"/>
              </a:tblGrid>
              <a:tr h="20339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0339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fib_protocol, fib_scope, fib_type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339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fib_presrc, fib_priority, fib_metrics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339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fib_nh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372082"/>
              </p:ext>
            </p:extLst>
          </p:nvPr>
        </p:nvGraphicFramePr>
        <p:xfrm>
          <a:off x="5562622" y="5123916"/>
          <a:ext cx="176991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91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fib_nh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nh_oif, nh_gw, nh_saddr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nh_pcpu_rth_output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nh_rth_input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nh_exceptions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256958"/>
              </p:ext>
            </p:extLst>
          </p:nvPr>
        </p:nvGraphicFramePr>
        <p:xfrm>
          <a:off x="7879800" y="5123916"/>
          <a:ext cx="176991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91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fib_nh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nh_oif, nh_gw, nh_saddr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nh_pcpu_rth_output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nh_rth_input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nh_exceptions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endCxn id="11" idx="0"/>
          </p:cNvCxnSpPr>
          <p:nvPr/>
        </p:nvCxnSpPr>
        <p:spPr>
          <a:xfrm>
            <a:off x="4174848" y="1825433"/>
            <a:ext cx="0" cy="22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3" idx="0"/>
          </p:cNvCxnSpPr>
          <p:nvPr/>
        </p:nvCxnSpPr>
        <p:spPr>
          <a:xfrm>
            <a:off x="6302681" y="1825433"/>
            <a:ext cx="0" cy="26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3" idx="0"/>
          </p:cNvCxnSpPr>
          <p:nvPr/>
        </p:nvCxnSpPr>
        <p:spPr>
          <a:xfrm>
            <a:off x="2047014" y="3149638"/>
            <a:ext cx="874573" cy="43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245444" y="3192262"/>
            <a:ext cx="3057237" cy="39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40827" y="3149638"/>
            <a:ext cx="2161309" cy="43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5" idx="0"/>
          </p:cNvCxnSpPr>
          <p:nvPr/>
        </p:nvCxnSpPr>
        <p:spPr>
          <a:xfrm flipH="1">
            <a:off x="7555943" y="3192262"/>
            <a:ext cx="881478" cy="39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 rot="5400000">
            <a:off x="2764594" y="3694581"/>
            <a:ext cx="414439" cy="24522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/>
          <p:cNvSpPr/>
          <p:nvPr/>
        </p:nvSpPr>
        <p:spPr>
          <a:xfrm rot="5400000">
            <a:off x="7572129" y="3682668"/>
            <a:ext cx="414439" cy="24522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33632"/>
              </p:ext>
            </p:extLst>
          </p:nvPr>
        </p:nvGraphicFramePr>
        <p:xfrm>
          <a:off x="315192" y="2126390"/>
          <a:ext cx="98367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387170"/>
              </p:ext>
            </p:extLst>
          </p:nvPr>
        </p:nvGraphicFramePr>
        <p:xfrm>
          <a:off x="1579422" y="3497990"/>
          <a:ext cx="98367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53666"/>
              </p:ext>
            </p:extLst>
          </p:nvPr>
        </p:nvGraphicFramePr>
        <p:xfrm>
          <a:off x="2854036" y="4869590"/>
          <a:ext cx="98367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15192" y="1330035"/>
            <a:ext cx="1264230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589806" y="1330035"/>
            <a:ext cx="1122221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722411" y="1330035"/>
            <a:ext cx="1340434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779" y="1330035"/>
            <a:ext cx="637304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714018" y="1330035"/>
            <a:ext cx="367138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3166" y="18495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x</a:t>
            </a:r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>
            <a:off x="1483933" y="312865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77349" y="4539451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6713" y="166254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X.</a:t>
            </a:r>
            <a:r>
              <a:rPr lang="en-US" sz="1200" smtClean="0"/>
              <a:t>pos</a:t>
            </a:r>
            <a:endParaRPr lang="en-US" sz="1200"/>
          </a:p>
        </p:txBody>
      </p:sp>
      <p:sp>
        <p:nvSpPr>
          <p:cNvPr id="7" name="Left Brace 6"/>
          <p:cNvSpPr/>
          <p:nvPr/>
        </p:nvSpPr>
        <p:spPr>
          <a:xfrm rot="16200000">
            <a:off x="2067241" y="1212822"/>
            <a:ext cx="177736" cy="1132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2514" y="184958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X.</a:t>
            </a:r>
            <a:r>
              <a:rPr lang="en-US" sz="1200" smtClean="0"/>
              <a:t>bits</a:t>
            </a:r>
            <a:endParaRPr lang="en-US" sz="1200"/>
          </a:p>
        </p:txBody>
      </p:sp>
      <p:sp>
        <p:nvSpPr>
          <p:cNvPr id="46" name="TextBox 45"/>
          <p:cNvSpPr txBox="1"/>
          <p:nvPr/>
        </p:nvSpPr>
        <p:spPr>
          <a:xfrm>
            <a:off x="2490078" y="1654341"/>
            <a:ext cx="55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smtClean="0"/>
              <a:t>.</a:t>
            </a:r>
            <a:r>
              <a:rPr lang="en-US" sz="1200" smtClean="0"/>
              <a:t>pos</a:t>
            </a:r>
            <a:endParaRPr lang="en-US" sz="1200"/>
          </a:p>
        </p:txBody>
      </p:sp>
      <p:sp>
        <p:nvSpPr>
          <p:cNvPr id="47" name="Left Brace 46"/>
          <p:cNvSpPr/>
          <p:nvPr/>
        </p:nvSpPr>
        <p:spPr>
          <a:xfrm rot="16200000">
            <a:off x="3314715" y="1112926"/>
            <a:ext cx="180108" cy="1330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165813" y="1841377"/>
            <a:ext cx="55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smtClean="0"/>
              <a:t>.</a:t>
            </a:r>
            <a:r>
              <a:rPr lang="en-US" sz="1200" smtClean="0"/>
              <a:t>bits</a:t>
            </a:r>
            <a:endParaRPr lang="en-US" sz="1200"/>
          </a:p>
        </p:txBody>
      </p:sp>
      <p:sp>
        <p:nvSpPr>
          <p:cNvPr id="49" name="Left Brace 48"/>
          <p:cNvSpPr/>
          <p:nvPr/>
        </p:nvSpPr>
        <p:spPr>
          <a:xfrm rot="16200000">
            <a:off x="4309332" y="1465677"/>
            <a:ext cx="182480" cy="626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087125" y="184921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z.</a:t>
            </a:r>
            <a:r>
              <a:rPr lang="en-US" sz="1200" smtClean="0"/>
              <a:t>bits</a:t>
            </a:r>
            <a:endParaRPr lang="en-US" sz="1200"/>
          </a:p>
        </p:txBody>
      </p:sp>
      <p:sp>
        <p:nvSpPr>
          <p:cNvPr id="51" name="TextBox 50"/>
          <p:cNvSpPr txBox="1"/>
          <p:nvPr/>
        </p:nvSpPr>
        <p:spPr>
          <a:xfrm>
            <a:off x="3808843" y="166254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z.</a:t>
            </a:r>
            <a:r>
              <a:rPr lang="en-US" sz="1200" smtClean="0"/>
              <a:t>pos</a:t>
            </a:r>
            <a:endParaRPr lang="en-US" sz="1200"/>
          </a:p>
        </p:txBody>
      </p:sp>
      <p:cxnSp>
        <p:nvCxnSpPr>
          <p:cNvPr id="14" name="Elbow Connector 13"/>
          <p:cNvCxnSpPr/>
          <p:nvPr/>
        </p:nvCxnSpPr>
        <p:spPr>
          <a:xfrm>
            <a:off x="831273" y="3497990"/>
            <a:ext cx="748149" cy="12843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>
            <a:off x="2088573" y="4869590"/>
            <a:ext cx="765463" cy="128437"/>
          </a:xfrm>
          <a:prstGeom prst="bentConnector3">
            <a:avLst>
              <a:gd name="adj1" fmla="val 1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97062"/>
              </p:ext>
            </p:extLst>
          </p:nvPr>
        </p:nvGraphicFramePr>
        <p:xfrm>
          <a:off x="303038" y="4038317"/>
          <a:ext cx="98367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>
            <a:off x="831273" y="3562208"/>
            <a:ext cx="0" cy="47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17176"/>
              </p:ext>
            </p:extLst>
          </p:nvPr>
        </p:nvGraphicFramePr>
        <p:xfrm>
          <a:off x="2150916" y="6447544"/>
          <a:ext cx="98367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23932"/>
              </p:ext>
            </p:extLst>
          </p:nvPr>
        </p:nvGraphicFramePr>
        <p:xfrm>
          <a:off x="3571007" y="6447544"/>
          <a:ext cx="98367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Left Brace 58"/>
          <p:cNvSpPr/>
          <p:nvPr/>
        </p:nvSpPr>
        <p:spPr>
          <a:xfrm rot="5400000">
            <a:off x="3270962" y="5835744"/>
            <a:ext cx="151203" cy="985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5476009" y="0"/>
            <a:ext cx="0" cy="6858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46427" y="4061689"/>
            <a:ext cx="185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</a:t>
            </a:r>
            <a:r>
              <a:rPr lang="en-US" smtClean="0">
                <a:solidFill>
                  <a:srgbClr val="FF0000"/>
                </a:solidFill>
              </a:rPr>
              <a:t>ath compression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648497" y="3906982"/>
            <a:ext cx="15340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93679"/>
              </p:ext>
            </p:extLst>
          </p:nvPr>
        </p:nvGraphicFramePr>
        <p:xfrm>
          <a:off x="6944592" y="2151790"/>
          <a:ext cx="98367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402127"/>
              </p:ext>
            </p:extLst>
          </p:nvPr>
        </p:nvGraphicFramePr>
        <p:xfrm>
          <a:off x="8848436" y="4005990"/>
          <a:ext cx="98367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6944592" y="1355435"/>
            <a:ext cx="1264230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219206" y="1355435"/>
            <a:ext cx="1122221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351811" y="1355435"/>
            <a:ext cx="1340434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Skipped bits by Z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699179" y="1355435"/>
            <a:ext cx="637304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1343418" y="1355435"/>
            <a:ext cx="367138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802566" y="18749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x</a:t>
            </a:r>
            <a:endParaRPr lang="en-US" b="1"/>
          </a:p>
        </p:txBody>
      </p:sp>
      <p:sp>
        <p:nvSpPr>
          <p:cNvPr id="75" name="TextBox 74"/>
          <p:cNvSpPr txBox="1"/>
          <p:nvPr/>
        </p:nvSpPr>
        <p:spPr>
          <a:xfrm>
            <a:off x="8771749" y="3675851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z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916113" y="168794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X.</a:t>
            </a:r>
            <a:r>
              <a:rPr lang="en-US" sz="1200" smtClean="0"/>
              <a:t>pos</a:t>
            </a:r>
            <a:endParaRPr lang="en-US" sz="1200"/>
          </a:p>
        </p:txBody>
      </p:sp>
      <p:sp>
        <p:nvSpPr>
          <p:cNvPr id="77" name="Left Brace 76"/>
          <p:cNvSpPr/>
          <p:nvPr/>
        </p:nvSpPr>
        <p:spPr>
          <a:xfrm rot="16200000">
            <a:off x="8696641" y="1238222"/>
            <a:ext cx="177736" cy="1132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511914" y="187498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X.</a:t>
            </a:r>
            <a:r>
              <a:rPr lang="en-US" sz="1200" smtClean="0"/>
              <a:t>bits</a:t>
            </a:r>
            <a:endParaRPr lang="en-US" sz="1200"/>
          </a:p>
        </p:txBody>
      </p:sp>
      <p:sp>
        <p:nvSpPr>
          <p:cNvPr id="82" name="Left Brace 81"/>
          <p:cNvSpPr/>
          <p:nvPr/>
        </p:nvSpPr>
        <p:spPr>
          <a:xfrm rot="16200000">
            <a:off x="10938732" y="1491077"/>
            <a:ext cx="182480" cy="626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0716525" y="187461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z.</a:t>
            </a:r>
            <a:r>
              <a:rPr lang="en-US" sz="1200" smtClean="0"/>
              <a:t>bits</a:t>
            </a:r>
            <a:endParaRPr lang="en-US" sz="1200"/>
          </a:p>
        </p:txBody>
      </p:sp>
      <p:sp>
        <p:nvSpPr>
          <p:cNvPr id="84" name="TextBox 83"/>
          <p:cNvSpPr txBox="1"/>
          <p:nvPr/>
        </p:nvSpPr>
        <p:spPr>
          <a:xfrm>
            <a:off x="10438243" y="168794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z.</a:t>
            </a:r>
            <a:r>
              <a:rPr lang="en-US" sz="1200" smtClean="0"/>
              <a:t>pos</a:t>
            </a:r>
            <a:endParaRPr lang="en-US" sz="120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47330"/>
              </p:ext>
            </p:extLst>
          </p:nvPr>
        </p:nvGraphicFramePr>
        <p:xfrm>
          <a:off x="6932438" y="4063717"/>
          <a:ext cx="98367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8" name="Straight Arrow Connector 87"/>
          <p:cNvCxnSpPr/>
          <p:nvPr/>
        </p:nvCxnSpPr>
        <p:spPr>
          <a:xfrm>
            <a:off x="7460673" y="3587608"/>
            <a:ext cx="0" cy="47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20741"/>
              </p:ext>
            </p:extLst>
          </p:nvPr>
        </p:nvGraphicFramePr>
        <p:xfrm>
          <a:off x="8145316" y="5583944"/>
          <a:ext cx="98367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43519"/>
              </p:ext>
            </p:extLst>
          </p:nvPr>
        </p:nvGraphicFramePr>
        <p:xfrm>
          <a:off x="9565407" y="5583944"/>
          <a:ext cx="98367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Left Brace 90"/>
          <p:cNvSpPr/>
          <p:nvPr/>
        </p:nvSpPr>
        <p:spPr>
          <a:xfrm rot="5400000">
            <a:off x="9265362" y="4972144"/>
            <a:ext cx="151203" cy="985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Elbow Connector 92"/>
          <p:cNvCxnSpPr/>
          <p:nvPr/>
        </p:nvCxnSpPr>
        <p:spPr>
          <a:xfrm>
            <a:off x="7916113" y="3392927"/>
            <a:ext cx="932323" cy="790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Left Brace 94"/>
          <p:cNvSpPr/>
          <p:nvPr/>
        </p:nvSpPr>
        <p:spPr>
          <a:xfrm rot="5400000">
            <a:off x="885378" y="559515"/>
            <a:ext cx="144624" cy="12642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671137" y="469827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X.</a:t>
            </a:r>
            <a:r>
              <a:rPr lang="en-US" sz="1200" smtClean="0"/>
              <a:t>key</a:t>
            </a:r>
            <a:endParaRPr lang="en-US" sz="1200"/>
          </a:p>
        </p:txBody>
      </p:sp>
      <p:sp>
        <p:nvSpPr>
          <p:cNvPr id="97" name="Left Brace 96"/>
          <p:cNvSpPr/>
          <p:nvPr/>
        </p:nvSpPr>
        <p:spPr>
          <a:xfrm rot="5400000">
            <a:off x="1458523" y="-67530"/>
            <a:ext cx="108935" cy="2374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endCxn id="96" idx="2"/>
          </p:cNvCxnSpPr>
          <p:nvPr/>
        </p:nvCxnSpPr>
        <p:spPr>
          <a:xfrm flipV="1">
            <a:off x="957690" y="839159"/>
            <a:ext cx="0" cy="28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52547" y="467473"/>
            <a:ext cx="54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smtClean="0"/>
              <a:t>.</a:t>
            </a:r>
            <a:r>
              <a:rPr lang="en-US" sz="1200" smtClean="0"/>
              <a:t>key</a:t>
            </a:r>
            <a:endParaRPr lang="en-US" sz="1200"/>
          </a:p>
        </p:txBody>
      </p:sp>
      <p:cxnSp>
        <p:nvCxnSpPr>
          <p:cNvPr id="102" name="Straight Connector 101"/>
          <p:cNvCxnSpPr>
            <a:stCxn id="97" idx="1"/>
          </p:cNvCxnSpPr>
          <p:nvPr/>
        </p:nvCxnSpPr>
        <p:spPr>
          <a:xfrm flipV="1">
            <a:off x="1512990" y="836805"/>
            <a:ext cx="0" cy="228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Left Brace 102"/>
          <p:cNvSpPr/>
          <p:nvPr/>
        </p:nvSpPr>
        <p:spPr>
          <a:xfrm rot="5400000">
            <a:off x="2150703" y="-845406"/>
            <a:ext cx="89986" cy="373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929424" y="467087"/>
            <a:ext cx="54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</a:t>
            </a:r>
            <a:r>
              <a:rPr lang="en-US" smtClean="0"/>
              <a:t>.</a:t>
            </a:r>
            <a:r>
              <a:rPr lang="en-US" sz="1200" smtClean="0"/>
              <a:t>key</a:t>
            </a:r>
            <a:endParaRPr lang="en-US" sz="1200"/>
          </a:p>
        </p:txBody>
      </p:sp>
      <p:cxnSp>
        <p:nvCxnSpPr>
          <p:cNvPr id="106" name="Straight Connector 105"/>
          <p:cNvCxnSpPr>
            <a:stCxn id="103" idx="1"/>
            <a:endCxn id="104" idx="2"/>
          </p:cNvCxnSpPr>
          <p:nvPr/>
        </p:nvCxnSpPr>
        <p:spPr>
          <a:xfrm flipV="1">
            <a:off x="2195696" y="836419"/>
            <a:ext cx="5854" cy="14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eft Brace 106"/>
          <p:cNvSpPr/>
          <p:nvPr/>
        </p:nvSpPr>
        <p:spPr>
          <a:xfrm rot="5400000">
            <a:off x="7514779" y="599114"/>
            <a:ext cx="144624" cy="12642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7300538" y="509426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X.</a:t>
            </a:r>
            <a:r>
              <a:rPr lang="en-US" sz="1200" smtClean="0"/>
              <a:t>key</a:t>
            </a:r>
            <a:endParaRPr lang="en-US" sz="1200"/>
          </a:p>
        </p:txBody>
      </p:sp>
      <p:cxnSp>
        <p:nvCxnSpPr>
          <p:cNvPr id="110" name="Straight Connector 109"/>
          <p:cNvCxnSpPr>
            <a:endCxn id="108" idx="2"/>
          </p:cNvCxnSpPr>
          <p:nvPr/>
        </p:nvCxnSpPr>
        <p:spPr>
          <a:xfrm flipV="1">
            <a:off x="7587091" y="878758"/>
            <a:ext cx="0" cy="28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Left Brace 112"/>
          <p:cNvSpPr/>
          <p:nvPr/>
        </p:nvSpPr>
        <p:spPr>
          <a:xfrm rot="5400000">
            <a:off x="8708234" y="-747466"/>
            <a:ext cx="247595" cy="373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8558825" y="506686"/>
            <a:ext cx="54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</a:t>
            </a:r>
            <a:r>
              <a:rPr lang="en-US" smtClean="0"/>
              <a:t>.</a:t>
            </a:r>
            <a:r>
              <a:rPr lang="en-US" sz="1200" smtClean="0"/>
              <a:t>key</a:t>
            </a:r>
            <a:endParaRPr lang="en-US" sz="1200"/>
          </a:p>
        </p:txBody>
      </p:sp>
      <p:cxnSp>
        <p:nvCxnSpPr>
          <p:cNvPr id="115" name="Straight Connector 114"/>
          <p:cNvCxnSpPr>
            <a:stCxn id="113" idx="1"/>
            <a:endCxn id="114" idx="2"/>
          </p:cNvCxnSpPr>
          <p:nvPr/>
        </p:nvCxnSpPr>
        <p:spPr>
          <a:xfrm flipH="1" flipV="1">
            <a:off x="8830951" y="876018"/>
            <a:ext cx="1081" cy="11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303097" y="3446452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Y</a:t>
            </a:r>
            <a:r>
              <a:rPr lang="en-US" sz="1400" smtClean="0"/>
              <a:t> has only one child, so do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150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61134"/>
              </p:ext>
            </p:extLst>
          </p:nvPr>
        </p:nvGraphicFramePr>
        <p:xfrm>
          <a:off x="2760529" y="2142837"/>
          <a:ext cx="98367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58100"/>
              </p:ext>
            </p:extLst>
          </p:nvPr>
        </p:nvGraphicFramePr>
        <p:xfrm>
          <a:off x="2060875" y="3196619"/>
          <a:ext cx="9836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leaf_info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plen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falh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69576"/>
              </p:ext>
            </p:extLst>
          </p:nvPr>
        </p:nvGraphicFramePr>
        <p:xfrm>
          <a:off x="3446331" y="3201518"/>
          <a:ext cx="9836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leaf_info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plen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falh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 rot="5400000">
            <a:off x="3196275" y="2382271"/>
            <a:ext cx="143357" cy="14027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55992"/>
              </p:ext>
            </p:extLst>
          </p:nvPr>
        </p:nvGraphicFramePr>
        <p:xfrm>
          <a:off x="3519052" y="1135679"/>
          <a:ext cx="98367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key, pos, 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045093"/>
              </p:ext>
            </p:extLst>
          </p:nvPr>
        </p:nvGraphicFramePr>
        <p:xfrm>
          <a:off x="4307041" y="2140239"/>
          <a:ext cx="98367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Left Brace 11"/>
          <p:cNvSpPr/>
          <p:nvPr/>
        </p:nvSpPr>
        <p:spPr>
          <a:xfrm rot="5400000">
            <a:off x="3991185" y="1352258"/>
            <a:ext cx="143357" cy="14027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53740" y="831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x</a:t>
            </a:r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2662545" y="17973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44592" y="1355435"/>
            <a:ext cx="1264230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19206" y="1355435"/>
            <a:ext cx="1122221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351811" y="1355435"/>
            <a:ext cx="1340434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699179" y="1355435"/>
            <a:ext cx="637304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343418" y="1355435"/>
            <a:ext cx="367138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16113" y="168794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X.</a:t>
            </a:r>
            <a:r>
              <a:rPr lang="en-US" sz="1200" smtClean="0"/>
              <a:t>pos</a:t>
            </a:r>
            <a:endParaRPr lang="en-US" sz="1200"/>
          </a:p>
        </p:txBody>
      </p:sp>
      <p:sp>
        <p:nvSpPr>
          <p:cNvPr id="22" name="Left Brace 21"/>
          <p:cNvSpPr/>
          <p:nvPr/>
        </p:nvSpPr>
        <p:spPr>
          <a:xfrm rot="16200000">
            <a:off x="8696641" y="1238222"/>
            <a:ext cx="177736" cy="1132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511914" y="187498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X.</a:t>
            </a:r>
            <a:r>
              <a:rPr lang="en-US" sz="1200" smtClean="0"/>
              <a:t>bits</a:t>
            </a:r>
            <a:endParaRPr lang="en-US" sz="1200"/>
          </a:p>
        </p:txBody>
      </p:sp>
      <p:sp>
        <p:nvSpPr>
          <p:cNvPr id="27" name="Left Brace 26"/>
          <p:cNvSpPr/>
          <p:nvPr/>
        </p:nvSpPr>
        <p:spPr>
          <a:xfrm rot="5400000">
            <a:off x="7514779" y="599114"/>
            <a:ext cx="144624" cy="12642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00538" y="509426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X.</a:t>
            </a:r>
            <a:r>
              <a:rPr lang="en-US" sz="1200" smtClean="0"/>
              <a:t>key</a:t>
            </a:r>
            <a:endParaRPr lang="en-US" sz="1200"/>
          </a:p>
        </p:txBody>
      </p:sp>
      <p:cxnSp>
        <p:nvCxnSpPr>
          <p:cNvPr id="29" name="Straight Connector 28"/>
          <p:cNvCxnSpPr>
            <a:endCxn id="28" idx="2"/>
          </p:cNvCxnSpPr>
          <p:nvPr/>
        </p:nvCxnSpPr>
        <p:spPr>
          <a:xfrm flipV="1">
            <a:off x="7587091" y="878758"/>
            <a:ext cx="0" cy="28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5400000">
            <a:off x="8708234" y="-747466"/>
            <a:ext cx="247595" cy="373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558825" y="506686"/>
            <a:ext cx="54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smtClean="0"/>
              <a:t>.</a:t>
            </a:r>
            <a:r>
              <a:rPr lang="en-US" sz="1200" smtClean="0"/>
              <a:t>key</a:t>
            </a:r>
            <a:endParaRPr lang="en-US" sz="1200"/>
          </a:p>
        </p:txBody>
      </p:sp>
      <p:cxnSp>
        <p:nvCxnSpPr>
          <p:cNvPr id="32" name="Straight Connector 31"/>
          <p:cNvCxnSpPr>
            <a:stCxn id="30" idx="1"/>
            <a:endCxn id="31" idx="2"/>
          </p:cNvCxnSpPr>
          <p:nvPr/>
        </p:nvCxnSpPr>
        <p:spPr>
          <a:xfrm flipH="1" flipV="1">
            <a:off x="8829765" y="876018"/>
            <a:ext cx="2267" cy="11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2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39468"/>
              </p:ext>
            </p:extLst>
          </p:nvPr>
        </p:nvGraphicFramePr>
        <p:xfrm>
          <a:off x="3571334" y="4334548"/>
          <a:ext cx="143742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423"/>
              </a:tblGrid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Key = 192.168.10.0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924079"/>
              </p:ext>
            </p:extLst>
          </p:nvPr>
        </p:nvGraphicFramePr>
        <p:xfrm>
          <a:off x="3768067" y="5393229"/>
          <a:ext cx="9836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leaf_info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Plen = 28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falh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52185"/>
              </p:ext>
            </p:extLst>
          </p:nvPr>
        </p:nvGraphicFramePr>
        <p:xfrm>
          <a:off x="5331493" y="5392055"/>
          <a:ext cx="9836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leaf_info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Plen = 24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falh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72138"/>
              </p:ext>
            </p:extLst>
          </p:nvPr>
        </p:nvGraphicFramePr>
        <p:xfrm>
          <a:off x="5571594" y="4331950"/>
          <a:ext cx="151186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867"/>
              </a:tblGrid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Key = 192.168.8.0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Left Brace 11"/>
          <p:cNvSpPr/>
          <p:nvPr/>
        </p:nvSpPr>
        <p:spPr>
          <a:xfrm rot="5400000">
            <a:off x="5255738" y="3543969"/>
            <a:ext cx="143357" cy="14027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74111"/>
              </p:ext>
            </p:extLst>
          </p:nvPr>
        </p:nvGraphicFramePr>
        <p:xfrm>
          <a:off x="3408644" y="1117429"/>
          <a:ext cx="15049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7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 = 192.168.0.0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Pos = 16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 = 1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51043"/>
              </p:ext>
            </p:extLst>
          </p:nvPr>
        </p:nvGraphicFramePr>
        <p:xfrm>
          <a:off x="2135909" y="2749710"/>
          <a:ext cx="150817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 = 192.168.128.0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46874"/>
              </p:ext>
            </p:extLst>
          </p:nvPr>
        </p:nvGraphicFramePr>
        <p:xfrm>
          <a:off x="4649213" y="2760385"/>
          <a:ext cx="135426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26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 = 192.168.8.0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Pos = 22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 = 1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Left Brace 34"/>
          <p:cNvSpPr/>
          <p:nvPr/>
        </p:nvSpPr>
        <p:spPr>
          <a:xfrm rot="5400000">
            <a:off x="4113664" y="1839704"/>
            <a:ext cx="190071" cy="16001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040976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54212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267448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074066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880684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87302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93920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00538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107156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13774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720392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27010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33628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140246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46864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753482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748329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554942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1361560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168178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974796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781414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88032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394650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201268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07886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814504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621122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427740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234358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847594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460830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040976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17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654212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15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67448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074066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880684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687302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493920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300538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107156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913774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720392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27010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333628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140246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946864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753482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748329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31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1554942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30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361560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29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1168178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28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974796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27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781414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26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588032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25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394650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24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01268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0007886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814504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621122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427740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19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234358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18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847594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16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460830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14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Left Brace 1"/>
          <p:cNvSpPr/>
          <p:nvPr/>
        </p:nvSpPr>
        <p:spPr>
          <a:xfrm rot="16200000">
            <a:off x="6433506" y="1155575"/>
            <a:ext cx="138575" cy="15135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08287" y="197061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192</a:t>
            </a:r>
            <a:endParaRPr lang="en-US" sz="1200"/>
          </a:p>
        </p:txBody>
      </p:sp>
      <p:sp>
        <p:nvSpPr>
          <p:cNvPr id="100" name="Left Brace 99"/>
          <p:cNvSpPr/>
          <p:nvPr/>
        </p:nvSpPr>
        <p:spPr>
          <a:xfrm rot="16200000">
            <a:off x="7988007" y="1155575"/>
            <a:ext cx="138575" cy="15135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7862788" y="197061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168</a:t>
            </a:r>
            <a:endParaRPr lang="en-US" sz="1200"/>
          </a:p>
        </p:txBody>
      </p:sp>
      <p:sp>
        <p:nvSpPr>
          <p:cNvPr id="102" name="Left Brace 101"/>
          <p:cNvSpPr/>
          <p:nvPr/>
        </p:nvSpPr>
        <p:spPr>
          <a:xfrm rot="16200000">
            <a:off x="9532815" y="1151111"/>
            <a:ext cx="138575" cy="15135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9407596" y="19661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10</a:t>
            </a:r>
            <a:endParaRPr lang="en-US" sz="1200"/>
          </a:p>
        </p:txBody>
      </p:sp>
      <p:sp>
        <p:nvSpPr>
          <p:cNvPr id="104" name="Left Brace 103"/>
          <p:cNvSpPr/>
          <p:nvPr/>
        </p:nvSpPr>
        <p:spPr>
          <a:xfrm rot="16200000">
            <a:off x="11087316" y="1151111"/>
            <a:ext cx="138575" cy="15135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0962097" y="196615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130</a:t>
            </a:r>
            <a:endParaRPr lang="en-US" sz="1200"/>
          </a:p>
        </p:txBody>
      </p:sp>
      <p:sp>
        <p:nvSpPr>
          <p:cNvPr id="106" name="TextBox 105"/>
          <p:cNvSpPr txBox="1"/>
          <p:nvPr/>
        </p:nvSpPr>
        <p:spPr>
          <a:xfrm>
            <a:off x="3314516" y="80871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x</a:t>
            </a:r>
            <a:endParaRPr lang="en-US" b="1"/>
          </a:p>
        </p:txBody>
      </p:sp>
      <p:sp>
        <p:nvSpPr>
          <p:cNvPr id="107" name="TextBox 106"/>
          <p:cNvSpPr txBox="1"/>
          <p:nvPr/>
        </p:nvSpPr>
        <p:spPr>
          <a:xfrm>
            <a:off x="2030285" y="243917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y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791836" y="247029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z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825626" y="831783"/>
            <a:ext cx="0" cy="20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537026" y="39038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X</a:t>
            </a:r>
            <a:r>
              <a:rPr lang="en-US" smtClean="0"/>
              <a:t>.</a:t>
            </a:r>
            <a:r>
              <a:rPr lang="en-US" sz="1200" smtClean="0"/>
              <a:t>pos</a:t>
            </a:r>
            <a:endParaRPr lang="en-US" sz="120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0007298" y="824183"/>
            <a:ext cx="0" cy="20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722616" y="38781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z</a:t>
            </a:r>
            <a:r>
              <a:rPr lang="en-US" smtClean="0"/>
              <a:t>.</a:t>
            </a:r>
            <a:r>
              <a:rPr lang="en-US" sz="1200" smtClean="0"/>
              <a:t>pos</a:t>
            </a:r>
            <a:endParaRPr lang="en-US" sz="1200"/>
          </a:p>
        </p:txBody>
      </p:sp>
      <p:sp>
        <p:nvSpPr>
          <p:cNvPr id="112" name="TextBox 111"/>
          <p:cNvSpPr txBox="1"/>
          <p:nvPr/>
        </p:nvSpPr>
        <p:spPr>
          <a:xfrm>
            <a:off x="3443947" y="5223994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z1</a:t>
            </a:r>
            <a:endParaRPr lang="en-US" sz="1200" b="1"/>
          </a:p>
        </p:txBody>
      </p:sp>
      <p:sp>
        <p:nvSpPr>
          <p:cNvPr id="113" name="TextBox 112"/>
          <p:cNvSpPr txBox="1"/>
          <p:nvPr/>
        </p:nvSpPr>
        <p:spPr>
          <a:xfrm>
            <a:off x="5026153" y="5253555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z2</a:t>
            </a:r>
            <a:endParaRPr lang="en-US" sz="1200" b="1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4305380" y="5154910"/>
            <a:ext cx="0" cy="20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0058376" y="351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z2</a:t>
            </a:r>
            <a:r>
              <a:rPr lang="en-US" smtClean="0"/>
              <a:t>.</a:t>
            </a:r>
            <a:r>
              <a:rPr lang="en-US" sz="1200" smtClean="0"/>
              <a:t>plen</a:t>
            </a:r>
            <a:endParaRPr lang="en-US" sz="1200"/>
          </a:p>
        </p:txBody>
      </p:sp>
      <p:cxnSp>
        <p:nvCxnSpPr>
          <p:cNvPr id="127" name="Straight Arrow Connector 126"/>
          <p:cNvCxnSpPr/>
          <p:nvPr/>
        </p:nvCxnSpPr>
        <p:spPr>
          <a:xfrm flipH="1" flipV="1">
            <a:off x="10371565" y="387814"/>
            <a:ext cx="1410" cy="6460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11167387" y="387813"/>
            <a:ext cx="1410" cy="6460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0800015" y="351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z1</a:t>
            </a:r>
            <a:r>
              <a:rPr lang="en-US" smtClean="0"/>
              <a:t>.</a:t>
            </a:r>
            <a:r>
              <a:rPr lang="en-US" sz="1200" smtClean="0"/>
              <a:t>plen</a:t>
            </a:r>
            <a:endParaRPr lang="en-US" sz="1200"/>
          </a:p>
        </p:txBody>
      </p:sp>
      <p:sp>
        <p:nvSpPr>
          <p:cNvPr id="130" name="TextBox 129"/>
          <p:cNvSpPr txBox="1"/>
          <p:nvPr/>
        </p:nvSpPr>
        <p:spPr>
          <a:xfrm>
            <a:off x="5108210" y="2488078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[16]=0</a:t>
            </a:r>
            <a:endParaRPr lang="en-US" sz="1200"/>
          </a:p>
        </p:txBody>
      </p:sp>
      <p:sp>
        <p:nvSpPr>
          <p:cNvPr id="131" name="TextBox 130"/>
          <p:cNvSpPr txBox="1"/>
          <p:nvPr/>
        </p:nvSpPr>
        <p:spPr>
          <a:xfrm>
            <a:off x="2496167" y="2437346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[16]=1</a:t>
            </a:r>
            <a:endParaRPr 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6244159" y="4054951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[22]=0</a:t>
            </a:r>
            <a:endParaRPr lang="en-US" sz="1200"/>
          </a:p>
        </p:txBody>
      </p:sp>
      <p:sp>
        <p:nvSpPr>
          <p:cNvPr id="133" name="TextBox 132"/>
          <p:cNvSpPr txBox="1"/>
          <p:nvPr/>
        </p:nvSpPr>
        <p:spPr>
          <a:xfrm>
            <a:off x="3977628" y="4055185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[22]=1</a:t>
            </a:r>
            <a:endParaRPr lang="en-US" sz="1200"/>
          </a:p>
        </p:txBody>
      </p:sp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285745"/>
              </p:ext>
            </p:extLst>
          </p:nvPr>
        </p:nvGraphicFramePr>
        <p:xfrm>
          <a:off x="6720392" y="5392055"/>
          <a:ext cx="9836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leaf_info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Plen = 21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falh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6" name="TextBox 135"/>
          <p:cNvSpPr txBox="1"/>
          <p:nvPr/>
        </p:nvSpPr>
        <p:spPr>
          <a:xfrm>
            <a:off x="6415052" y="5253555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z2</a:t>
            </a:r>
            <a:endParaRPr lang="en-US" sz="1200" b="1"/>
          </a:p>
        </p:txBody>
      </p:sp>
      <p:sp>
        <p:nvSpPr>
          <p:cNvPr id="7" name="Left Brace 6"/>
          <p:cNvSpPr/>
          <p:nvPr/>
        </p:nvSpPr>
        <p:spPr>
          <a:xfrm rot="5400000">
            <a:off x="6440490" y="4841944"/>
            <a:ext cx="236514" cy="8624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840508"/>
              </p:ext>
            </p:extLst>
          </p:nvPr>
        </p:nvGraphicFramePr>
        <p:xfrm>
          <a:off x="8748598" y="5154910"/>
          <a:ext cx="9836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leaf_info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Plen = 24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falh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928261"/>
              </p:ext>
            </p:extLst>
          </p:nvPr>
        </p:nvGraphicFramePr>
        <p:xfrm>
          <a:off x="8988699" y="4094805"/>
          <a:ext cx="151186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867"/>
              </a:tblGrid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Key = 192.168.8.0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" name="TextBox 115"/>
          <p:cNvSpPr txBox="1"/>
          <p:nvPr/>
        </p:nvSpPr>
        <p:spPr>
          <a:xfrm>
            <a:off x="8443258" y="5016410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z1</a:t>
            </a:r>
            <a:endParaRPr lang="en-US" sz="1200" b="1"/>
          </a:p>
        </p:txBody>
      </p: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482534"/>
              </p:ext>
            </p:extLst>
          </p:nvPr>
        </p:nvGraphicFramePr>
        <p:xfrm>
          <a:off x="10137497" y="5154910"/>
          <a:ext cx="9836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leaf_info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Plen = 21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falh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11121172" y="5010140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z2</a:t>
            </a:r>
            <a:endParaRPr lang="en-US" sz="1200" b="1"/>
          </a:p>
        </p:txBody>
      </p:sp>
      <p:sp>
        <p:nvSpPr>
          <p:cNvPr id="119" name="Left Brace 118"/>
          <p:cNvSpPr/>
          <p:nvPr/>
        </p:nvSpPr>
        <p:spPr>
          <a:xfrm rot="5400000">
            <a:off x="9857595" y="4604799"/>
            <a:ext cx="236514" cy="8624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0456185" y="3898166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z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29898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668418"/>
              </p:ext>
            </p:extLst>
          </p:nvPr>
        </p:nvGraphicFramePr>
        <p:xfrm>
          <a:off x="8865756" y="4805538"/>
          <a:ext cx="5899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48547"/>
              </p:ext>
            </p:extLst>
          </p:nvPr>
        </p:nvGraphicFramePr>
        <p:xfrm>
          <a:off x="8134929" y="4805538"/>
          <a:ext cx="5899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35782"/>
              </p:ext>
            </p:extLst>
          </p:nvPr>
        </p:nvGraphicFramePr>
        <p:xfrm>
          <a:off x="10296237" y="4805538"/>
          <a:ext cx="5899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26292"/>
              </p:ext>
            </p:extLst>
          </p:nvPr>
        </p:nvGraphicFramePr>
        <p:xfrm>
          <a:off x="9565410" y="4805538"/>
          <a:ext cx="5899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5846"/>
              </p:ext>
            </p:extLst>
          </p:nvPr>
        </p:nvGraphicFramePr>
        <p:xfrm>
          <a:off x="7839944" y="2469082"/>
          <a:ext cx="5899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8136981" y="4340718"/>
            <a:ext cx="58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cindex</a:t>
            </a:r>
          </a:p>
          <a:p>
            <a:pPr algn="ctr"/>
            <a:r>
              <a:rPr lang="en-US" sz="1200" smtClean="0"/>
              <a:t>0b100</a:t>
            </a:r>
            <a:endParaRPr 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8851195" y="4340717"/>
            <a:ext cx="58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cindex</a:t>
            </a:r>
          </a:p>
          <a:p>
            <a:pPr algn="ctr"/>
            <a:r>
              <a:rPr lang="en-US" sz="1200" smtClean="0"/>
              <a:t>0b101</a:t>
            </a:r>
            <a:endParaRPr 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9582729" y="4340717"/>
            <a:ext cx="58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cindex</a:t>
            </a:r>
          </a:p>
          <a:p>
            <a:pPr algn="ctr"/>
            <a:r>
              <a:rPr lang="en-US" sz="1200" smtClean="0"/>
              <a:t>0b110</a:t>
            </a:r>
            <a:endParaRPr 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10311504" y="4340716"/>
            <a:ext cx="58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cindex</a:t>
            </a:r>
          </a:p>
          <a:p>
            <a:pPr algn="ctr"/>
            <a:r>
              <a:rPr lang="en-US" sz="1200" smtClean="0"/>
              <a:t>0b111</a:t>
            </a:r>
            <a:endParaRPr lang="en-US" sz="120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70672"/>
              </p:ext>
            </p:extLst>
          </p:nvPr>
        </p:nvGraphicFramePr>
        <p:xfrm>
          <a:off x="6001394" y="4802381"/>
          <a:ext cx="5899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56825"/>
              </p:ext>
            </p:extLst>
          </p:nvPr>
        </p:nvGraphicFramePr>
        <p:xfrm>
          <a:off x="5270567" y="4802381"/>
          <a:ext cx="5899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54117"/>
              </p:ext>
            </p:extLst>
          </p:nvPr>
        </p:nvGraphicFramePr>
        <p:xfrm>
          <a:off x="7431875" y="4802381"/>
          <a:ext cx="5899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278462"/>
              </p:ext>
            </p:extLst>
          </p:nvPr>
        </p:nvGraphicFramePr>
        <p:xfrm>
          <a:off x="6701048" y="4802381"/>
          <a:ext cx="5899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272619" y="4337561"/>
            <a:ext cx="58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cindex</a:t>
            </a:r>
          </a:p>
          <a:p>
            <a:pPr algn="ctr"/>
            <a:r>
              <a:rPr lang="en-US" sz="1200" smtClean="0"/>
              <a:t>0b000</a:t>
            </a:r>
            <a:endParaRPr lang="en-US" sz="1200"/>
          </a:p>
        </p:txBody>
      </p:sp>
      <p:sp>
        <p:nvSpPr>
          <p:cNvPr id="49" name="TextBox 48"/>
          <p:cNvSpPr txBox="1"/>
          <p:nvPr/>
        </p:nvSpPr>
        <p:spPr>
          <a:xfrm>
            <a:off x="5986833" y="4337560"/>
            <a:ext cx="58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cindex</a:t>
            </a:r>
          </a:p>
          <a:p>
            <a:pPr algn="ctr"/>
            <a:r>
              <a:rPr lang="en-US" sz="1200" smtClean="0"/>
              <a:t>0b001</a:t>
            </a:r>
            <a:endParaRPr lang="en-US" sz="1200"/>
          </a:p>
        </p:txBody>
      </p:sp>
      <p:sp>
        <p:nvSpPr>
          <p:cNvPr id="50" name="TextBox 49"/>
          <p:cNvSpPr txBox="1"/>
          <p:nvPr/>
        </p:nvSpPr>
        <p:spPr>
          <a:xfrm>
            <a:off x="6718367" y="4337560"/>
            <a:ext cx="58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cindex</a:t>
            </a:r>
          </a:p>
          <a:p>
            <a:pPr algn="ctr"/>
            <a:r>
              <a:rPr lang="en-US" sz="1200" smtClean="0"/>
              <a:t>0b010</a:t>
            </a:r>
            <a:endParaRPr lang="en-US" sz="1200"/>
          </a:p>
        </p:txBody>
      </p:sp>
      <p:sp>
        <p:nvSpPr>
          <p:cNvPr id="51" name="TextBox 50"/>
          <p:cNvSpPr txBox="1"/>
          <p:nvPr/>
        </p:nvSpPr>
        <p:spPr>
          <a:xfrm>
            <a:off x="7447142" y="4337559"/>
            <a:ext cx="58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cindex</a:t>
            </a:r>
          </a:p>
          <a:p>
            <a:pPr algn="ctr"/>
            <a:r>
              <a:rPr lang="en-US" sz="1200" smtClean="0"/>
              <a:t>0b011</a:t>
            </a:r>
            <a:endParaRPr lang="en-US" sz="120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388630"/>
              </p:ext>
            </p:extLst>
          </p:nvPr>
        </p:nvGraphicFramePr>
        <p:xfrm>
          <a:off x="6128397" y="94800"/>
          <a:ext cx="5899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839944" y="2004260"/>
            <a:ext cx="58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cindex</a:t>
            </a:r>
          </a:p>
          <a:p>
            <a:pPr algn="ctr"/>
            <a:r>
              <a:rPr lang="en-US" sz="1200" smtClean="0"/>
              <a:t>0b11</a:t>
            </a:r>
            <a:endParaRPr lang="en-US" sz="120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45652"/>
              </p:ext>
            </p:extLst>
          </p:nvPr>
        </p:nvGraphicFramePr>
        <p:xfrm>
          <a:off x="6718367" y="2465925"/>
          <a:ext cx="5899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6718367" y="2001103"/>
            <a:ext cx="58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cindex</a:t>
            </a:r>
          </a:p>
          <a:p>
            <a:pPr algn="ctr"/>
            <a:r>
              <a:rPr lang="en-US" sz="1200" smtClean="0"/>
              <a:t>0b10</a:t>
            </a:r>
            <a:endParaRPr lang="en-US" sz="120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983766"/>
              </p:ext>
            </p:extLst>
          </p:nvPr>
        </p:nvGraphicFramePr>
        <p:xfrm>
          <a:off x="5594738" y="2465925"/>
          <a:ext cx="5899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5594738" y="2001103"/>
            <a:ext cx="58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cindex</a:t>
            </a:r>
          </a:p>
          <a:p>
            <a:pPr algn="ctr"/>
            <a:r>
              <a:rPr lang="en-US" sz="1200" smtClean="0"/>
              <a:t>0b01</a:t>
            </a:r>
            <a:endParaRPr lang="en-US" sz="120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406835"/>
              </p:ext>
            </p:extLst>
          </p:nvPr>
        </p:nvGraphicFramePr>
        <p:xfrm>
          <a:off x="4469057" y="2465925"/>
          <a:ext cx="5899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469057" y="2001103"/>
            <a:ext cx="58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cindex</a:t>
            </a:r>
          </a:p>
          <a:p>
            <a:pPr algn="ctr"/>
            <a:r>
              <a:rPr lang="en-US" sz="1200" smtClean="0"/>
              <a:t>0b00</a:t>
            </a:r>
            <a:endParaRPr lang="en-US" sz="1200"/>
          </a:p>
        </p:txBody>
      </p:sp>
      <p:sp>
        <p:nvSpPr>
          <p:cNvPr id="2" name="Left Brace 1"/>
          <p:cNvSpPr/>
          <p:nvPr/>
        </p:nvSpPr>
        <p:spPr>
          <a:xfrm rot="5400000">
            <a:off x="6275703" y="115139"/>
            <a:ext cx="295187" cy="34232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/>
          <p:cNvSpPr/>
          <p:nvPr/>
        </p:nvSpPr>
        <p:spPr>
          <a:xfrm rot="5400000">
            <a:off x="7964725" y="1679935"/>
            <a:ext cx="295187" cy="50351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034464" y="623600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312232" y="62360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B</a:t>
            </a:r>
            <a:endParaRPr lang="en-US" b="1"/>
          </a:p>
        </p:txBody>
      </p:sp>
      <p:sp>
        <p:nvSpPr>
          <p:cNvPr id="64" name="TextBox 63"/>
          <p:cNvSpPr txBox="1"/>
          <p:nvPr/>
        </p:nvSpPr>
        <p:spPr>
          <a:xfrm>
            <a:off x="5487014" y="62360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C</a:t>
            </a:r>
            <a:endParaRPr lang="en-US" b="1"/>
          </a:p>
        </p:txBody>
      </p:sp>
      <p:sp>
        <p:nvSpPr>
          <p:cNvPr id="65" name="TextBox 64"/>
          <p:cNvSpPr txBox="1"/>
          <p:nvPr/>
        </p:nvSpPr>
        <p:spPr>
          <a:xfrm>
            <a:off x="8312232" y="372607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186551" y="37279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946821" y="37260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91364" y="135600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8836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22009"/>
              </p:ext>
            </p:extLst>
          </p:nvPr>
        </p:nvGraphicFramePr>
        <p:xfrm>
          <a:off x="679368" y="1126279"/>
          <a:ext cx="9836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leaf_info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Plen = max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falh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617258"/>
              </p:ext>
            </p:extLst>
          </p:nvPr>
        </p:nvGraphicFramePr>
        <p:xfrm>
          <a:off x="1984543" y="65543"/>
          <a:ext cx="151186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867"/>
              </a:tblGrid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260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9040976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54212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267448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074066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880684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87302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93920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00538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107156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13774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720392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27010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33628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140246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46864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753482" y="143846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748329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554942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1361560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168178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974796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781414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88032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394650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201268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07886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814504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621122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427740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234358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847594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460830" y="143846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040976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17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654212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15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67448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074066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880684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687302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493920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300538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107156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913774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720392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27010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333628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140246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946864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753482" y="103389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748329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31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1554942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30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361560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29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1168178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28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974796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27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781414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26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588032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25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394650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24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01268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0007886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814504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621122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427740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19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234358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18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847594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16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460830" y="1033893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14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Left Brace 1"/>
          <p:cNvSpPr/>
          <p:nvPr/>
        </p:nvSpPr>
        <p:spPr>
          <a:xfrm rot="16200000">
            <a:off x="6433506" y="1155575"/>
            <a:ext cx="138575" cy="15135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08287" y="197061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192</a:t>
            </a:r>
            <a:endParaRPr lang="en-US" sz="1200"/>
          </a:p>
        </p:txBody>
      </p:sp>
      <p:sp>
        <p:nvSpPr>
          <p:cNvPr id="100" name="Left Brace 99"/>
          <p:cNvSpPr/>
          <p:nvPr/>
        </p:nvSpPr>
        <p:spPr>
          <a:xfrm rot="16200000">
            <a:off x="7988007" y="1155575"/>
            <a:ext cx="138575" cy="15135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7862788" y="197061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168</a:t>
            </a:r>
            <a:endParaRPr lang="en-US" sz="1200"/>
          </a:p>
        </p:txBody>
      </p:sp>
      <p:sp>
        <p:nvSpPr>
          <p:cNvPr id="102" name="Left Brace 101"/>
          <p:cNvSpPr/>
          <p:nvPr/>
        </p:nvSpPr>
        <p:spPr>
          <a:xfrm rot="16200000">
            <a:off x="9532815" y="1151111"/>
            <a:ext cx="138575" cy="15135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9407596" y="19661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10</a:t>
            </a:r>
            <a:endParaRPr lang="en-US" sz="1200"/>
          </a:p>
        </p:txBody>
      </p:sp>
      <p:sp>
        <p:nvSpPr>
          <p:cNvPr id="104" name="Left Brace 103"/>
          <p:cNvSpPr/>
          <p:nvPr/>
        </p:nvSpPr>
        <p:spPr>
          <a:xfrm rot="16200000">
            <a:off x="11087316" y="1151111"/>
            <a:ext cx="138575" cy="15135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0962097" y="196615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130</a:t>
            </a:r>
            <a:endParaRPr lang="en-US" sz="120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825626" y="831783"/>
            <a:ext cx="0" cy="20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537026" y="39038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X</a:t>
            </a:r>
            <a:r>
              <a:rPr lang="en-US" smtClean="0"/>
              <a:t>.</a:t>
            </a:r>
            <a:r>
              <a:rPr lang="en-US" sz="1200" smtClean="0"/>
              <a:t>pos</a:t>
            </a:r>
            <a:endParaRPr lang="en-US" sz="120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0007298" y="824183"/>
            <a:ext cx="0" cy="20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722616" y="38781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z</a:t>
            </a:r>
            <a:r>
              <a:rPr lang="en-US" smtClean="0"/>
              <a:t>.</a:t>
            </a:r>
            <a:r>
              <a:rPr lang="en-US" sz="1200" smtClean="0"/>
              <a:t>pos</a:t>
            </a:r>
            <a:endParaRPr lang="en-US" sz="1200"/>
          </a:p>
        </p:txBody>
      </p:sp>
      <p:sp>
        <p:nvSpPr>
          <p:cNvPr id="123" name="TextBox 122"/>
          <p:cNvSpPr txBox="1"/>
          <p:nvPr/>
        </p:nvSpPr>
        <p:spPr>
          <a:xfrm>
            <a:off x="10058376" y="351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z2</a:t>
            </a:r>
            <a:r>
              <a:rPr lang="en-US" smtClean="0"/>
              <a:t>.</a:t>
            </a:r>
            <a:r>
              <a:rPr lang="en-US" sz="1200" smtClean="0"/>
              <a:t>plen</a:t>
            </a:r>
            <a:endParaRPr lang="en-US" sz="1200"/>
          </a:p>
        </p:txBody>
      </p:sp>
      <p:cxnSp>
        <p:nvCxnSpPr>
          <p:cNvPr id="127" name="Straight Arrow Connector 126"/>
          <p:cNvCxnSpPr/>
          <p:nvPr/>
        </p:nvCxnSpPr>
        <p:spPr>
          <a:xfrm flipH="1" flipV="1">
            <a:off x="10371565" y="387814"/>
            <a:ext cx="1410" cy="6460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11167387" y="387813"/>
            <a:ext cx="1410" cy="6460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0800015" y="351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z1</a:t>
            </a:r>
            <a:r>
              <a:rPr lang="en-US" smtClean="0"/>
              <a:t>.</a:t>
            </a:r>
            <a:r>
              <a:rPr lang="en-US" sz="1200" smtClean="0"/>
              <a:t>plen</a:t>
            </a:r>
            <a:endParaRPr lang="en-US" sz="1200"/>
          </a:p>
        </p:txBody>
      </p:sp>
      <p:sp>
        <p:nvSpPr>
          <p:cNvPr id="7" name="Left Brace 6"/>
          <p:cNvSpPr/>
          <p:nvPr/>
        </p:nvSpPr>
        <p:spPr>
          <a:xfrm rot="5400000">
            <a:off x="2622220" y="-257687"/>
            <a:ext cx="236514" cy="25301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56904"/>
              </p:ext>
            </p:extLst>
          </p:nvPr>
        </p:nvGraphicFramePr>
        <p:xfrm>
          <a:off x="3773485" y="1155133"/>
          <a:ext cx="9836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leaf_info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Plen</a:t>
                      </a:r>
                      <a:r>
                        <a:rPr lang="en-US" sz="1200" baseline="0" smtClean="0">
                          <a:solidFill>
                            <a:schemeClr val="dk1"/>
                          </a:solidFill>
                        </a:rPr>
                        <a:t> = min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falh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27772" y="147338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… … …</a:t>
            </a:r>
            <a:endParaRPr lang="en-US" b="1"/>
          </a:p>
        </p:txBody>
      </p:sp>
      <p:sp>
        <p:nvSpPr>
          <p:cNvPr id="115" name="Rectangle 114"/>
          <p:cNvSpPr/>
          <p:nvPr/>
        </p:nvSpPr>
        <p:spPr>
          <a:xfrm>
            <a:off x="5657394" y="3252612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464012" y="3252612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270630" y="3252612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077248" y="3252612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883866" y="3252612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690484" y="3252612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576252" y="3585122"/>
            <a:ext cx="3241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272877" y="373296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pn</a:t>
            </a:r>
            <a:r>
              <a:rPr lang="en-US" smtClean="0"/>
              <a:t>.</a:t>
            </a:r>
            <a:r>
              <a:rPr lang="en-US" sz="1200" smtClean="0"/>
              <a:t>pos</a:t>
            </a:r>
            <a:endParaRPr lang="en-US" sz="120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90476" y="3585122"/>
            <a:ext cx="0" cy="24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387101" y="373296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pn</a:t>
            </a:r>
            <a:r>
              <a:rPr lang="en-US" smtClean="0"/>
              <a:t>.</a:t>
            </a:r>
            <a:r>
              <a:rPr lang="en-US" sz="1200" smtClean="0"/>
              <a:t>pos + pn.bits</a:t>
            </a:r>
            <a:endParaRPr lang="en-US" sz="1200"/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5804700" y="3585122"/>
            <a:ext cx="0" cy="24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063723" y="2402726"/>
            <a:ext cx="367730" cy="11142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4942055" y="2390065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pn.bits</a:t>
            </a:r>
            <a:endParaRPr lang="en-US" sz="1200"/>
          </a:p>
        </p:txBody>
      </p:sp>
      <p:sp>
        <p:nvSpPr>
          <p:cNvPr id="134" name="Rectangle 133"/>
          <p:cNvSpPr/>
          <p:nvPr/>
        </p:nvSpPr>
        <p:spPr>
          <a:xfrm>
            <a:off x="5537677" y="513122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0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344295" y="513122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150913" y="513122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957531" y="513122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764149" y="513122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570767" y="513122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>
            <a:off x="3456535" y="5463739"/>
            <a:ext cx="3241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153160" y="561158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pn</a:t>
            </a:r>
            <a:r>
              <a:rPr lang="en-US" smtClean="0"/>
              <a:t>.</a:t>
            </a:r>
            <a:r>
              <a:rPr lang="en-US" sz="1200" smtClean="0"/>
              <a:t>pos</a:t>
            </a:r>
            <a:endParaRPr lang="en-US" sz="1200"/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4570759" y="5463739"/>
            <a:ext cx="0" cy="24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5267384" y="5611583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pn</a:t>
            </a:r>
            <a:r>
              <a:rPr lang="en-US" smtClean="0"/>
              <a:t>.</a:t>
            </a:r>
            <a:r>
              <a:rPr lang="en-US" sz="1200" smtClean="0"/>
              <a:t>pos + pn.bits</a:t>
            </a:r>
            <a:endParaRPr lang="en-US" sz="1200"/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5684983" y="5463739"/>
            <a:ext cx="0" cy="24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eft Brace 146"/>
          <p:cNvSpPr/>
          <p:nvPr/>
        </p:nvSpPr>
        <p:spPr>
          <a:xfrm rot="5400000">
            <a:off x="4944006" y="4281343"/>
            <a:ext cx="367730" cy="11142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4822338" y="4268682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pn.bits</a:t>
            </a:r>
            <a:endParaRPr lang="en-US" sz="1200"/>
          </a:p>
        </p:txBody>
      </p:sp>
      <p:graphicFrame>
        <p:nvGraphicFramePr>
          <p:cNvPr id="149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0770"/>
              </p:ext>
            </p:extLst>
          </p:nvPr>
        </p:nvGraphicFramePr>
        <p:xfrm>
          <a:off x="2233653" y="4723051"/>
          <a:ext cx="9270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0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2" name="TextBox 151"/>
          <p:cNvSpPr txBox="1"/>
          <p:nvPr/>
        </p:nvSpPr>
        <p:spPr>
          <a:xfrm>
            <a:off x="2248920" y="4258229"/>
            <a:ext cx="92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cindex</a:t>
            </a:r>
          </a:p>
          <a:p>
            <a:pPr algn="ctr"/>
            <a:r>
              <a:rPr lang="en-US" sz="1200" smtClean="0"/>
              <a:t>0b010101</a:t>
            </a:r>
            <a:endParaRPr lang="en-US" sz="1200"/>
          </a:p>
        </p:txBody>
      </p:sp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64119"/>
              </p:ext>
            </p:extLst>
          </p:nvPr>
        </p:nvGraphicFramePr>
        <p:xfrm>
          <a:off x="828855" y="4719894"/>
          <a:ext cx="9270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0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" name="TextBox 153"/>
          <p:cNvSpPr txBox="1"/>
          <p:nvPr/>
        </p:nvSpPr>
        <p:spPr>
          <a:xfrm>
            <a:off x="844122" y="4255072"/>
            <a:ext cx="92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cindex</a:t>
            </a:r>
          </a:p>
          <a:p>
            <a:pPr algn="ctr"/>
            <a:r>
              <a:rPr lang="en-US" sz="1200" smtClean="0"/>
              <a:t>0b010100</a:t>
            </a:r>
            <a:endParaRPr lang="en-US" sz="1200"/>
          </a:p>
        </p:txBody>
      </p:sp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22479"/>
              </p:ext>
            </p:extLst>
          </p:nvPr>
        </p:nvGraphicFramePr>
        <p:xfrm>
          <a:off x="1560156" y="2473232"/>
          <a:ext cx="9270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0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tnode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bits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Left Brace 16"/>
          <p:cNvSpPr/>
          <p:nvPr/>
        </p:nvSpPr>
        <p:spPr>
          <a:xfrm rot="5400000">
            <a:off x="1907341" y="3640455"/>
            <a:ext cx="268179" cy="1042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444125" y="6106762"/>
            <a:ext cx="1544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</a:t>
            </a:r>
            <a:r>
              <a:rPr lang="en-US" sz="1200" smtClean="0"/>
              <a:t>urrent_prefix_length</a:t>
            </a:r>
            <a:endParaRPr lang="en-US" sz="120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303305" y="5474737"/>
            <a:ext cx="0" cy="64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9444123" y="4854766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0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9250741" y="4854766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9057359" y="4854766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863977" y="4854766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670595" y="4854766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477213" y="4854766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7362981" y="5187276"/>
            <a:ext cx="3241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8059606" y="533512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pn</a:t>
            </a:r>
            <a:r>
              <a:rPr lang="en-US" smtClean="0"/>
              <a:t>.</a:t>
            </a:r>
            <a:r>
              <a:rPr lang="en-US" sz="1200" smtClean="0"/>
              <a:t>pos</a:t>
            </a:r>
            <a:endParaRPr lang="en-US" sz="1200"/>
          </a:p>
        </p:txBody>
      </p:sp>
      <p:cxnSp>
        <p:nvCxnSpPr>
          <p:cNvPr id="165" name="Straight Arrow Connector 164"/>
          <p:cNvCxnSpPr/>
          <p:nvPr/>
        </p:nvCxnSpPr>
        <p:spPr>
          <a:xfrm flipV="1">
            <a:off x="8477205" y="5187276"/>
            <a:ext cx="0" cy="24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9173830" y="533512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pn</a:t>
            </a:r>
            <a:r>
              <a:rPr lang="en-US" smtClean="0"/>
              <a:t>.</a:t>
            </a:r>
            <a:r>
              <a:rPr lang="en-US" sz="1200" smtClean="0"/>
              <a:t>pos + pn.bits</a:t>
            </a:r>
            <a:endParaRPr lang="en-US" sz="120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9591429" y="5187276"/>
            <a:ext cx="0" cy="24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Left Brace 167"/>
          <p:cNvSpPr/>
          <p:nvPr/>
        </p:nvSpPr>
        <p:spPr>
          <a:xfrm rot="5400000">
            <a:off x="8850452" y="4004880"/>
            <a:ext cx="367730" cy="11142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8728784" y="3992219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pn.bits</a:t>
            </a:r>
            <a:endParaRPr lang="en-US" sz="1200"/>
          </a:p>
        </p:txBody>
      </p:sp>
      <p:sp>
        <p:nvSpPr>
          <p:cNvPr id="170" name="TextBox 169"/>
          <p:cNvSpPr txBox="1"/>
          <p:nvPr/>
        </p:nvSpPr>
        <p:spPr>
          <a:xfrm>
            <a:off x="8350571" y="5830299"/>
            <a:ext cx="1544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</a:t>
            </a:r>
            <a:r>
              <a:rPr lang="en-US" sz="1200" smtClean="0"/>
              <a:t>urrent_prefix_length</a:t>
            </a:r>
            <a:endParaRPr lang="en-US" sz="1200"/>
          </a:p>
        </p:txBody>
      </p:sp>
      <p:cxnSp>
        <p:nvCxnSpPr>
          <p:cNvPr id="171" name="Straight Arrow Connector 170"/>
          <p:cNvCxnSpPr/>
          <p:nvPr/>
        </p:nvCxnSpPr>
        <p:spPr>
          <a:xfrm flipV="1">
            <a:off x="9209751" y="5198274"/>
            <a:ext cx="0" cy="64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621122" y="3880032"/>
            <a:ext cx="0" cy="99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9356025" y="3501376"/>
            <a:ext cx="272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D60093"/>
                </a:solidFill>
              </a:rPr>
              <a:t>cn</a:t>
            </a:r>
            <a:r>
              <a:rPr lang="en-US" smtClean="0">
                <a:solidFill>
                  <a:srgbClr val="D60093"/>
                </a:solidFill>
              </a:rPr>
              <a:t>.</a:t>
            </a:r>
            <a:r>
              <a:rPr lang="en-US" sz="1200" smtClean="0">
                <a:solidFill>
                  <a:srgbClr val="D60093"/>
                </a:solidFill>
              </a:rPr>
              <a:t>pos</a:t>
            </a:r>
            <a:r>
              <a:rPr lang="en-US" sz="1200" smtClean="0"/>
              <a:t> when no path compression on </a:t>
            </a:r>
            <a:r>
              <a:rPr lang="en-US" sz="1200" smtClean="0">
                <a:solidFill>
                  <a:srgbClr val="D60093"/>
                </a:solidFill>
              </a:rPr>
              <a:t>cn</a:t>
            </a:r>
            <a:endParaRPr lang="en-US" sz="1200">
              <a:solidFill>
                <a:srgbClr val="D60093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0470846" y="5198274"/>
            <a:ext cx="0" cy="90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479072" y="6008124"/>
            <a:ext cx="252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D60093"/>
                </a:solidFill>
              </a:rPr>
              <a:t>cn</a:t>
            </a:r>
            <a:r>
              <a:rPr lang="en-US" smtClean="0">
                <a:solidFill>
                  <a:srgbClr val="D60093"/>
                </a:solidFill>
              </a:rPr>
              <a:t>.</a:t>
            </a:r>
            <a:r>
              <a:rPr lang="en-US" sz="1200" smtClean="0">
                <a:solidFill>
                  <a:srgbClr val="D60093"/>
                </a:solidFill>
              </a:rPr>
              <a:t>pos</a:t>
            </a:r>
            <a:r>
              <a:rPr lang="en-US" sz="1200" smtClean="0"/>
              <a:t> when path compression on </a:t>
            </a:r>
            <a:r>
              <a:rPr lang="en-US" sz="1200" smtClean="0">
                <a:solidFill>
                  <a:srgbClr val="D60093"/>
                </a:solidFill>
              </a:rPr>
              <a:t>cn</a:t>
            </a:r>
            <a:endParaRPr lang="en-US" sz="1200">
              <a:solidFill>
                <a:srgbClr val="D60093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0043791" y="485077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90638" y="5158151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</a:t>
            </a:r>
            <a:endParaRPr lang="en-US" sz="1200"/>
          </a:p>
        </p:txBody>
      </p:sp>
      <p:sp>
        <p:nvSpPr>
          <p:cNvPr id="175" name="TextBox 174"/>
          <p:cNvSpPr txBox="1"/>
          <p:nvPr/>
        </p:nvSpPr>
        <p:spPr>
          <a:xfrm>
            <a:off x="9006660" y="516901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b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412842" y="5169015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9998248" y="5175775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0434882" y="51740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e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142342" y="21435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pn</a:t>
            </a:r>
            <a:endParaRPr lang="en-US" b="1"/>
          </a:p>
        </p:txBody>
      </p:sp>
      <p:sp>
        <p:nvSpPr>
          <p:cNvPr id="180" name="TextBox 179"/>
          <p:cNvSpPr txBox="1"/>
          <p:nvPr/>
        </p:nvSpPr>
        <p:spPr>
          <a:xfrm>
            <a:off x="2351422" y="6297385"/>
            <a:ext cx="7188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Previous</a:t>
            </a:r>
          </a:p>
          <a:p>
            <a:pPr algn="ctr"/>
            <a:r>
              <a:rPr lang="en-US" b="1"/>
              <a:t>c</a:t>
            </a:r>
            <a:r>
              <a:rPr lang="en-US" b="1" smtClean="0"/>
              <a:t>n x</a:t>
            </a:r>
            <a:endParaRPr lang="en-US" b="1"/>
          </a:p>
        </p:txBody>
      </p:sp>
      <p:sp>
        <p:nvSpPr>
          <p:cNvPr id="181" name="TextBox 180"/>
          <p:cNvSpPr txBox="1"/>
          <p:nvPr/>
        </p:nvSpPr>
        <p:spPr>
          <a:xfrm>
            <a:off x="932598" y="6274374"/>
            <a:ext cx="6572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Current</a:t>
            </a:r>
          </a:p>
          <a:p>
            <a:pPr algn="ctr"/>
            <a:r>
              <a:rPr lang="en-US" b="1" smtClean="0"/>
              <a:t>cn y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5659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5561" y="3506966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22179" y="3506966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3328797" y="3506966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5415" y="3506966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2942033" y="3506966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8651" y="3506966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634419" y="3839476"/>
            <a:ext cx="3241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1044" y="398732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pn</a:t>
            </a:r>
            <a:r>
              <a:rPr lang="en-US" smtClean="0"/>
              <a:t>.</a:t>
            </a:r>
            <a:r>
              <a:rPr lang="en-US" sz="1200" smtClean="0"/>
              <a:t>pos</a:t>
            </a:r>
            <a:endParaRPr lang="en-US" sz="12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48643" y="3839476"/>
            <a:ext cx="0" cy="24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45268" y="398732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pn</a:t>
            </a:r>
            <a:r>
              <a:rPr lang="en-US" smtClean="0"/>
              <a:t>.</a:t>
            </a:r>
            <a:r>
              <a:rPr lang="en-US" sz="1200" smtClean="0"/>
              <a:t>pos + pn.bits</a:t>
            </a:r>
            <a:endParaRPr lang="en-US" sz="120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862867" y="3839476"/>
            <a:ext cx="0" cy="24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 rot="5400000">
            <a:off x="3121890" y="2657080"/>
            <a:ext cx="367730" cy="11142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0222" y="2644419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pn.bits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21" idx="2"/>
          </p:cNvCxnSpPr>
          <p:nvPr/>
        </p:nvCxnSpPr>
        <p:spPr>
          <a:xfrm>
            <a:off x="4757737" y="2921418"/>
            <a:ext cx="7213" cy="91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52204" y="255208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</a:t>
            </a:r>
            <a:r>
              <a:rPr lang="en-US" sz="1200" smtClean="0"/>
              <a:t>n</a:t>
            </a:r>
            <a:r>
              <a:rPr lang="en-US" smtClean="0"/>
              <a:t>.</a:t>
            </a:r>
            <a:r>
              <a:rPr lang="en-US" sz="1200" smtClean="0"/>
              <a:t>pos</a:t>
            </a:r>
            <a:endParaRPr lang="en-US" sz="1200"/>
          </a:p>
        </p:txBody>
      </p:sp>
      <p:sp>
        <p:nvSpPr>
          <p:cNvPr id="23" name="Rectangle 22"/>
          <p:cNvSpPr/>
          <p:nvPr/>
        </p:nvSpPr>
        <p:spPr>
          <a:xfrm>
            <a:off x="3715561" y="1924945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22179" y="1924945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28797" y="1924945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35415" y="1924945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942033" y="1924945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48651" y="1924945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634419" y="2257455"/>
            <a:ext cx="3241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72812" y="192108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72812" y="3506966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54884" y="2792421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mp</a:t>
            </a:r>
            <a:endParaRPr lang="en-US" sz="1200"/>
          </a:p>
        </p:txBody>
      </p:sp>
      <p:cxnSp>
        <p:nvCxnSpPr>
          <p:cNvPr id="35" name="Straight Arrow Connector 34"/>
          <p:cNvCxnSpPr>
            <a:stCxn id="33" idx="0"/>
            <a:endCxn id="30" idx="2"/>
          </p:cNvCxnSpPr>
          <p:nvPr/>
        </p:nvCxnSpPr>
        <p:spPr>
          <a:xfrm flipV="1">
            <a:off x="4249008" y="2253598"/>
            <a:ext cx="0" cy="53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2"/>
            <a:endCxn id="31" idx="0"/>
          </p:cNvCxnSpPr>
          <p:nvPr/>
        </p:nvCxnSpPr>
        <p:spPr>
          <a:xfrm>
            <a:off x="4249008" y="3069420"/>
            <a:ext cx="0" cy="43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0159" y="2087343"/>
            <a:ext cx="848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Search key</a:t>
            </a:r>
            <a:endParaRPr 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1018376" y="3679094"/>
            <a:ext cx="595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Cn.key</a:t>
            </a:r>
            <a:endParaRPr lang="en-US" sz="1200"/>
          </a:p>
        </p:txBody>
      </p:sp>
      <p:sp>
        <p:nvSpPr>
          <p:cNvPr id="40" name="Rectangle 39"/>
          <p:cNvSpPr/>
          <p:nvPr/>
        </p:nvSpPr>
        <p:spPr>
          <a:xfrm>
            <a:off x="9303572" y="3506966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110190" y="3506966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916808" y="3506966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723426" y="3506966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530044" y="3506966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336662" y="3506966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7222430" y="3839476"/>
            <a:ext cx="3241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19055" y="398732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pn</a:t>
            </a:r>
            <a:r>
              <a:rPr lang="en-US" smtClean="0"/>
              <a:t>.</a:t>
            </a:r>
            <a:r>
              <a:rPr lang="en-US" sz="1200" smtClean="0"/>
              <a:t>pos</a:t>
            </a:r>
            <a:endParaRPr lang="en-US" sz="120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8336654" y="3839476"/>
            <a:ext cx="0" cy="24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33279" y="398732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pn</a:t>
            </a:r>
            <a:r>
              <a:rPr lang="en-US" smtClean="0"/>
              <a:t>.</a:t>
            </a:r>
            <a:r>
              <a:rPr lang="en-US" sz="1200" smtClean="0"/>
              <a:t>pos + pn.bits</a:t>
            </a:r>
            <a:endParaRPr lang="en-US" sz="120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450878" y="3839476"/>
            <a:ext cx="0" cy="24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 rot="5400000">
            <a:off x="8709901" y="2657080"/>
            <a:ext cx="367730" cy="11142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588233" y="2644419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pn.bits</a:t>
            </a:r>
            <a:endParaRPr lang="en-US" sz="1200"/>
          </a:p>
        </p:txBody>
      </p:sp>
      <p:cxnSp>
        <p:nvCxnSpPr>
          <p:cNvPr id="53" name="Straight Arrow Connector 52"/>
          <p:cNvCxnSpPr>
            <a:stCxn id="54" idx="2"/>
          </p:cNvCxnSpPr>
          <p:nvPr/>
        </p:nvCxnSpPr>
        <p:spPr>
          <a:xfrm>
            <a:off x="10345748" y="2921418"/>
            <a:ext cx="7213" cy="91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040215" y="255208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</a:t>
            </a:r>
            <a:r>
              <a:rPr lang="en-US" sz="1200" smtClean="0"/>
              <a:t>n</a:t>
            </a:r>
            <a:r>
              <a:rPr lang="en-US" smtClean="0"/>
              <a:t>.</a:t>
            </a:r>
            <a:r>
              <a:rPr lang="en-US" sz="1200" smtClean="0"/>
              <a:t>pos</a:t>
            </a:r>
            <a:endParaRPr lang="en-US" sz="1200"/>
          </a:p>
        </p:txBody>
      </p:sp>
      <p:sp>
        <p:nvSpPr>
          <p:cNvPr id="55" name="Rectangle 54"/>
          <p:cNvSpPr/>
          <p:nvPr/>
        </p:nvSpPr>
        <p:spPr>
          <a:xfrm>
            <a:off x="9303572" y="1924945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110190" y="1924945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916808" y="1924945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723426" y="1924945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530044" y="1924945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336662" y="1924945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7222430" y="2257455"/>
            <a:ext cx="3241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9760823" y="192108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760823" y="3506966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642895" y="2792421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mp</a:t>
            </a:r>
            <a:endParaRPr lang="en-US" sz="1200"/>
          </a:p>
        </p:txBody>
      </p:sp>
      <p:cxnSp>
        <p:nvCxnSpPr>
          <p:cNvPr id="65" name="Straight Arrow Connector 64"/>
          <p:cNvCxnSpPr>
            <a:stCxn id="64" idx="0"/>
            <a:endCxn id="62" idx="2"/>
          </p:cNvCxnSpPr>
          <p:nvPr/>
        </p:nvCxnSpPr>
        <p:spPr>
          <a:xfrm flipV="1">
            <a:off x="9837019" y="2253598"/>
            <a:ext cx="0" cy="53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4" idx="2"/>
            <a:endCxn id="63" idx="0"/>
          </p:cNvCxnSpPr>
          <p:nvPr/>
        </p:nvCxnSpPr>
        <p:spPr>
          <a:xfrm>
            <a:off x="9837019" y="3069420"/>
            <a:ext cx="0" cy="43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408170" y="2087343"/>
            <a:ext cx="848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Search key</a:t>
            </a:r>
            <a:endParaRPr lang="en-US" sz="1200"/>
          </a:p>
        </p:txBody>
      </p:sp>
      <p:sp>
        <p:nvSpPr>
          <p:cNvPr id="68" name="TextBox 67"/>
          <p:cNvSpPr txBox="1"/>
          <p:nvPr/>
        </p:nvSpPr>
        <p:spPr>
          <a:xfrm>
            <a:off x="6606387" y="3679094"/>
            <a:ext cx="595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Cn.key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711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rved Right Arrow 21"/>
          <p:cNvSpPr/>
          <p:nvPr/>
        </p:nvSpPr>
        <p:spPr>
          <a:xfrm>
            <a:off x="6114221" y="1441519"/>
            <a:ext cx="1137620" cy="4638044"/>
          </a:xfrm>
          <a:prstGeom prst="curvedRightArrow">
            <a:avLst>
              <a:gd name="adj1" fmla="val 9805"/>
              <a:gd name="adj2" fmla="val 17968"/>
              <a:gd name="adj3" fmla="val 13784"/>
            </a:avLst>
          </a:prstGeom>
          <a:ln>
            <a:solidFill>
              <a:srgbClr val="41719C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63176" y="1835308"/>
            <a:ext cx="2245904" cy="329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Init search key: struct flowi4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463176" y="2332380"/>
            <a:ext cx="2245904" cy="329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Validate </a:t>
            </a:r>
            <a:r>
              <a:rPr lang="en-US" sz="1200">
                <a:solidFill>
                  <a:schemeClr val="tx1"/>
                </a:solidFill>
              </a:rPr>
              <a:t>search key: struct flowi4 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033097" y="2810748"/>
            <a:ext cx="5106062" cy="2960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f</a:t>
            </a:r>
            <a:r>
              <a:rPr lang="en-US" sz="1200" b="1" smtClean="0">
                <a:solidFill>
                  <a:schemeClr val="tx1"/>
                </a:solidFill>
              </a:rPr>
              <a:t>ib_lookup()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243436" y="3339911"/>
            <a:ext cx="2306155" cy="329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Decide which fib_table to lookup 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11068" y="3892804"/>
            <a:ext cx="4932397" cy="17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fib_table_lookup()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074497" y="4227730"/>
            <a:ext cx="3146127" cy="329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Lookup trie according to destination IP address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287687" y="4668981"/>
            <a:ext cx="4570890" cy="740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Check_leaf() :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filter fib_alias and fib_nh according to other keys in “struct flowi4fill”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Fill struct fib_result according to found route: fib_alias, fib_info, fib_nh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33097" y="6079564"/>
            <a:ext cx="2245904" cy="329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ip_mkroute_input() 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893255" y="6079564"/>
            <a:ext cx="2245904" cy="329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__</a:t>
            </a:r>
            <a:r>
              <a:rPr lang="en-US" sz="1200" smtClean="0">
                <a:solidFill>
                  <a:schemeClr val="tx1"/>
                </a:solidFill>
              </a:rPr>
              <a:t>mkroute_output()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30966" y="6576552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skb-&gt;dst</a:t>
            </a:r>
            <a:endParaRPr lang="en-US" sz="1200"/>
          </a:p>
        </p:txBody>
      </p:sp>
      <p:sp>
        <p:nvSpPr>
          <p:cNvPr id="32" name="Curved Left Arrow 31"/>
          <p:cNvSpPr/>
          <p:nvPr/>
        </p:nvSpPr>
        <p:spPr>
          <a:xfrm>
            <a:off x="3958741" y="1441520"/>
            <a:ext cx="933337" cy="4638043"/>
          </a:xfrm>
          <a:prstGeom prst="curvedLeftArrow">
            <a:avLst>
              <a:gd name="adj1" fmla="val 15739"/>
              <a:gd name="adj2" fmla="val 27034"/>
              <a:gd name="adj3" fmla="val 14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972846" y="1080841"/>
            <a:ext cx="2306155" cy="329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</a:t>
            </a:r>
            <a:r>
              <a:rPr lang="en-US" sz="1600" smtClean="0">
                <a:solidFill>
                  <a:schemeClr val="tx1"/>
                </a:solidFill>
              </a:rPr>
              <a:t>p_route_input_slow 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893255" y="1093659"/>
            <a:ext cx="2306155" cy="329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__ip_route_output_key 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 rot="18905786">
            <a:off x="5002792" y="6422838"/>
            <a:ext cx="139744" cy="4443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urved Left Arrow 35"/>
          <p:cNvSpPr/>
          <p:nvPr/>
        </p:nvSpPr>
        <p:spPr>
          <a:xfrm rot="2513882">
            <a:off x="6026962" y="6427757"/>
            <a:ext cx="153494" cy="4345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972846" y="373999"/>
            <a:ext cx="2306155" cy="329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ip_route_input_noref 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893254" y="372724"/>
            <a:ext cx="2306155" cy="329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ip_route_output_ports 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82" idx="2"/>
            <a:endCxn id="80" idx="0"/>
          </p:cNvCxnSpPr>
          <p:nvPr/>
        </p:nvCxnSpPr>
        <p:spPr>
          <a:xfrm>
            <a:off x="4125924" y="703608"/>
            <a:ext cx="0" cy="37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3" idx="2"/>
            <a:endCxn id="81" idx="0"/>
          </p:cNvCxnSpPr>
          <p:nvPr/>
        </p:nvCxnSpPr>
        <p:spPr>
          <a:xfrm>
            <a:off x="7046332" y="702333"/>
            <a:ext cx="1" cy="39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Left Brace 90"/>
          <p:cNvSpPr/>
          <p:nvPr/>
        </p:nvSpPr>
        <p:spPr>
          <a:xfrm>
            <a:off x="1783217" y="372724"/>
            <a:ext cx="882502" cy="2438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Left Brace 91"/>
          <p:cNvSpPr/>
          <p:nvPr/>
        </p:nvSpPr>
        <p:spPr>
          <a:xfrm>
            <a:off x="1782499" y="2810748"/>
            <a:ext cx="882502" cy="29604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e 93"/>
          <p:cNvSpPr/>
          <p:nvPr/>
        </p:nvSpPr>
        <p:spPr>
          <a:xfrm>
            <a:off x="1782499" y="5771220"/>
            <a:ext cx="882502" cy="9804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963819" y="140707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Part 1</a:t>
            </a:r>
            <a:endParaRPr lang="en-US" sz="1600"/>
          </a:p>
        </p:txBody>
      </p:sp>
      <p:sp>
        <p:nvSpPr>
          <p:cNvPr id="96" name="TextBox 95"/>
          <p:cNvSpPr txBox="1"/>
          <p:nvPr/>
        </p:nvSpPr>
        <p:spPr>
          <a:xfrm>
            <a:off x="963819" y="4121707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Part 2</a:t>
            </a:r>
            <a:endParaRPr lang="en-US" sz="1600"/>
          </a:p>
        </p:txBody>
      </p:sp>
      <p:sp>
        <p:nvSpPr>
          <p:cNvPr id="97" name="TextBox 96"/>
          <p:cNvSpPr txBox="1"/>
          <p:nvPr/>
        </p:nvSpPr>
        <p:spPr>
          <a:xfrm>
            <a:off x="963819" y="6070619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Part 3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941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rved Right Arrow 21"/>
          <p:cNvSpPr/>
          <p:nvPr/>
        </p:nvSpPr>
        <p:spPr>
          <a:xfrm>
            <a:off x="6114221" y="1441519"/>
            <a:ext cx="1137620" cy="4638044"/>
          </a:xfrm>
          <a:prstGeom prst="curvedRightArrow">
            <a:avLst>
              <a:gd name="adj1" fmla="val 9805"/>
              <a:gd name="adj2" fmla="val 17968"/>
              <a:gd name="adj3" fmla="val 13784"/>
            </a:avLst>
          </a:prstGeom>
          <a:ln>
            <a:solidFill>
              <a:srgbClr val="41719C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5903" y="2014532"/>
            <a:ext cx="2245904" cy="329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Init search key: struct </a:t>
            </a:r>
            <a:r>
              <a:rPr lang="en-US" sz="1200" smtClean="0">
                <a:solidFill>
                  <a:schemeClr val="tx1"/>
                </a:solidFill>
              </a:rPr>
              <a:t>flowi6 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33097" y="2810748"/>
            <a:ext cx="5106062" cy="2960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f</a:t>
            </a:r>
            <a:r>
              <a:rPr lang="en-US" sz="1200" b="1" smtClean="0">
                <a:solidFill>
                  <a:schemeClr val="tx1"/>
                </a:solidFill>
              </a:rPr>
              <a:t>ib6_rule_lookup()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236268" y="3214506"/>
            <a:ext cx="2306155" cy="329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Decide which fib_table to lookup 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11068" y="3743961"/>
            <a:ext cx="4932397" cy="1889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fib6_lookup()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038779" y="4086987"/>
            <a:ext cx="3146127" cy="358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Lookup radix tree according to 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destination IP address and source IP address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241964" y="4594402"/>
            <a:ext cx="4616613" cy="815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i</a:t>
            </a:r>
            <a:r>
              <a:rPr lang="en-US" sz="1200" b="1" smtClean="0">
                <a:solidFill>
                  <a:schemeClr val="tx1"/>
                </a:solidFill>
              </a:rPr>
              <a:t>p6_pol_route</a:t>
            </a:r>
            <a:r>
              <a:rPr lang="en-US" sz="1200" smtClean="0">
                <a:solidFill>
                  <a:schemeClr val="tx1"/>
                </a:solidFill>
              </a:rPr>
              <a:t>() :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1, filter rt6_info with output interface, get rt6_info with highest priotity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2, multipath selection base on hash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3, clone a host route base on found network route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33097" y="6079564"/>
            <a:ext cx="2245904" cy="329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en-US" sz="1200" smtClean="0">
                <a:solidFill>
                  <a:schemeClr val="tx1"/>
                </a:solidFill>
              </a:rPr>
              <a:t>kb-&gt;dst = rt6_info-&gt;dst 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893255" y="6079564"/>
            <a:ext cx="2245904" cy="329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Return rt6_info-&gt;dst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3958741" y="1441520"/>
            <a:ext cx="933337" cy="4638043"/>
          </a:xfrm>
          <a:prstGeom prst="curvedLeftArrow">
            <a:avLst>
              <a:gd name="adj1" fmla="val 15739"/>
              <a:gd name="adj2" fmla="val 27034"/>
              <a:gd name="adj3" fmla="val 14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972846" y="1008999"/>
            <a:ext cx="2306155" cy="329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ip6_route_input 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893254" y="1007724"/>
            <a:ext cx="2306155" cy="329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ip6_route_output 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1" name="Left Brace 90"/>
          <p:cNvSpPr/>
          <p:nvPr/>
        </p:nvSpPr>
        <p:spPr>
          <a:xfrm>
            <a:off x="1783217" y="1007724"/>
            <a:ext cx="882502" cy="18030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Left Brace 91"/>
          <p:cNvSpPr/>
          <p:nvPr/>
        </p:nvSpPr>
        <p:spPr>
          <a:xfrm>
            <a:off x="1782499" y="2810748"/>
            <a:ext cx="882502" cy="9332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963819" y="140707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Part 1</a:t>
            </a:r>
            <a:endParaRPr lang="en-US" sz="1600"/>
          </a:p>
        </p:txBody>
      </p:sp>
      <p:sp>
        <p:nvSpPr>
          <p:cNvPr id="96" name="TextBox 95"/>
          <p:cNvSpPr txBox="1"/>
          <p:nvPr/>
        </p:nvSpPr>
        <p:spPr>
          <a:xfrm>
            <a:off x="963819" y="3108077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Part 2</a:t>
            </a:r>
            <a:endParaRPr lang="en-US" sz="1600"/>
          </a:p>
        </p:txBody>
      </p:sp>
      <p:sp>
        <p:nvSpPr>
          <p:cNvPr id="28" name="Left Brace 27"/>
          <p:cNvSpPr/>
          <p:nvPr/>
        </p:nvSpPr>
        <p:spPr>
          <a:xfrm>
            <a:off x="1779207" y="3743961"/>
            <a:ext cx="882502" cy="8504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63819" y="3999904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Part 3</a:t>
            </a:r>
            <a:endParaRPr lang="en-US" sz="1600"/>
          </a:p>
        </p:txBody>
      </p:sp>
      <p:sp>
        <p:nvSpPr>
          <p:cNvPr id="30" name="Left Brace 29"/>
          <p:cNvSpPr/>
          <p:nvPr/>
        </p:nvSpPr>
        <p:spPr>
          <a:xfrm>
            <a:off x="1763672" y="4615882"/>
            <a:ext cx="882502" cy="11553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3065" y="5024274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Part </a:t>
            </a:r>
            <a:r>
              <a:rPr lang="en-US" sz="16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032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914" y="3486970"/>
            <a:ext cx="2213264" cy="2909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PPP header</a:t>
            </a:r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56707" y="3171777"/>
            <a:ext cx="2213264" cy="2909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GRE header</a:t>
            </a:r>
            <a:endParaRPr lang="en-US" sz="1200"/>
          </a:p>
        </p:txBody>
      </p:sp>
      <p:sp>
        <p:nvSpPr>
          <p:cNvPr id="7" name="Rectangle 6"/>
          <p:cNvSpPr/>
          <p:nvPr/>
        </p:nvSpPr>
        <p:spPr>
          <a:xfrm>
            <a:off x="56707" y="2866979"/>
            <a:ext cx="2213264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IP Header</a:t>
            </a:r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56707" y="2548316"/>
            <a:ext cx="221326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Eth Header</a:t>
            </a:r>
            <a:endParaRPr lang="en-US" sz="1200"/>
          </a:p>
        </p:txBody>
      </p:sp>
      <p:grpSp>
        <p:nvGrpSpPr>
          <p:cNvPr id="67" name="Group 66"/>
          <p:cNvGrpSpPr/>
          <p:nvPr/>
        </p:nvGrpSpPr>
        <p:grpSpPr>
          <a:xfrm>
            <a:off x="3311226" y="180106"/>
            <a:ext cx="4429999" cy="290945"/>
            <a:chOff x="7024251" y="1551712"/>
            <a:chExt cx="4429999" cy="290945"/>
          </a:xfrm>
          <a:solidFill>
            <a:schemeClr val="accent4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702425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6279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134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43354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8536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4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698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5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58990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6</a:t>
              </a:r>
              <a:endParaRPr lang="en-US" sz="12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00999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7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132617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8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74626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9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1663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555180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93727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835736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97774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4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936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5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251372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6</a:t>
              </a:r>
              <a:endParaRPr lang="en-US" sz="12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39338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7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524999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8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66700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9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805554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94410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08264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24657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3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35627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4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498284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5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4029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6</a:t>
              </a:r>
              <a:endParaRPr lang="en-US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782302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7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92431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8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066320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9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19793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33648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2262178" y="3461520"/>
            <a:ext cx="1055973" cy="154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286423" y="3166540"/>
            <a:ext cx="1038659" cy="52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2276897" y="2223665"/>
            <a:ext cx="1062038" cy="62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2269971" y="972765"/>
            <a:ext cx="1082812" cy="160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352786" y="959422"/>
            <a:ext cx="4440399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Destination MAC address</a:t>
            </a:r>
            <a:endParaRPr lang="en-US" sz="1200"/>
          </a:p>
        </p:txBody>
      </p:sp>
      <p:sp>
        <p:nvSpPr>
          <p:cNvPr id="134" name="Rectangle 133"/>
          <p:cNvSpPr/>
          <p:nvPr/>
        </p:nvSpPr>
        <p:spPr>
          <a:xfrm>
            <a:off x="3342402" y="1264223"/>
            <a:ext cx="223751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Destination MAC </a:t>
            </a:r>
            <a:r>
              <a:rPr lang="en-US" sz="1200" smtClean="0"/>
              <a:t>address (</a:t>
            </a:r>
            <a:r>
              <a:rPr lang="en-US" sz="1200" err="1" smtClean="0"/>
              <a:t>cont</a:t>
            </a:r>
            <a:r>
              <a:rPr lang="en-US" sz="1200" smtClean="0"/>
              <a:t>)</a:t>
            </a:r>
            <a:endParaRPr lang="en-US" sz="1200"/>
          </a:p>
        </p:txBody>
      </p:sp>
      <p:sp>
        <p:nvSpPr>
          <p:cNvPr id="135" name="Rectangle 134"/>
          <p:cNvSpPr/>
          <p:nvPr/>
        </p:nvSpPr>
        <p:spPr>
          <a:xfrm>
            <a:off x="5604163" y="1267688"/>
            <a:ext cx="218902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Source </a:t>
            </a:r>
            <a:r>
              <a:rPr lang="en-US" sz="1200"/>
              <a:t>MAC address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349328" y="1582879"/>
            <a:ext cx="445077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Source MAC </a:t>
            </a:r>
            <a:r>
              <a:rPr lang="en-US" sz="1200" smtClean="0"/>
              <a:t>address (</a:t>
            </a:r>
            <a:r>
              <a:rPr lang="en-US" sz="1200" err="1" smtClean="0"/>
              <a:t>cont</a:t>
            </a:r>
            <a:r>
              <a:rPr lang="en-US" sz="1200" smtClean="0"/>
              <a:t>)</a:t>
            </a:r>
            <a:endParaRPr lang="en-US" sz="1200"/>
          </a:p>
        </p:txBody>
      </p:sp>
      <p:sp>
        <p:nvSpPr>
          <p:cNvPr id="138" name="Rectangle 137"/>
          <p:cNvSpPr/>
          <p:nvPr/>
        </p:nvSpPr>
        <p:spPr>
          <a:xfrm>
            <a:off x="3345863" y="1891144"/>
            <a:ext cx="223751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Ethernet frame type (0x8863)</a:t>
            </a:r>
            <a:endParaRPr lang="en-US" sz="1200"/>
          </a:p>
        </p:txBody>
      </p:sp>
      <p:sp>
        <p:nvSpPr>
          <p:cNvPr id="140" name="Rectangle 139"/>
          <p:cNvSpPr/>
          <p:nvPr/>
        </p:nvSpPr>
        <p:spPr>
          <a:xfrm>
            <a:off x="5604150" y="1898070"/>
            <a:ext cx="574963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err="1" smtClean="0"/>
              <a:t>Ver</a:t>
            </a:r>
            <a:r>
              <a:rPr lang="en-US" sz="1200" smtClean="0"/>
              <a:t>(4)</a:t>
            </a:r>
            <a:endParaRPr lang="en-US" sz="1200"/>
          </a:p>
        </p:txBody>
      </p:sp>
      <p:sp>
        <p:nvSpPr>
          <p:cNvPr id="141" name="Rectangle 140"/>
          <p:cNvSpPr/>
          <p:nvPr/>
        </p:nvSpPr>
        <p:spPr>
          <a:xfrm>
            <a:off x="6203366" y="1894614"/>
            <a:ext cx="599208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Head length</a:t>
            </a:r>
            <a:endParaRPr lang="en-US" sz="1000"/>
          </a:p>
        </p:txBody>
      </p:sp>
      <p:sp>
        <p:nvSpPr>
          <p:cNvPr id="142" name="Rectangle 141"/>
          <p:cNvSpPr/>
          <p:nvPr/>
        </p:nvSpPr>
        <p:spPr>
          <a:xfrm>
            <a:off x="6826819" y="1899800"/>
            <a:ext cx="973285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DSCP</a:t>
            </a:r>
            <a:endParaRPr lang="en-US" sz="1200"/>
          </a:p>
        </p:txBody>
      </p:sp>
      <p:sp>
        <p:nvSpPr>
          <p:cNvPr id="143" name="Rectangle 142"/>
          <p:cNvSpPr/>
          <p:nvPr/>
        </p:nvSpPr>
        <p:spPr>
          <a:xfrm>
            <a:off x="3342400" y="2206336"/>
            <a:ext cx="2244435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Total length</a:t>
            </a:r>
            <a:endParaRPr lang="en-US" sz="1200"/>
          </a:p>
        </p:txBody>
      </p:sp>
      <p:sp>
        <p:nvSpPr>
          <p:cNvPr id="144" name="Rectangle 143"/>
          <p:cNvSpPr/>
          <p:nvPr/>
        </p:nvSpPr>
        <p:spPr>
          <a:xfrm>
            <a:off x="5611082" y="2209804"/>
            <a:ext cx="2195950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Identification</a:t>
            </a:r>
            <a:endParaRPr lang="en-US" sz="1200"/>
          </a:p>
        </p:txBody>
      </p:sp>
      <p:sp>
        <p:nvSpPr>
          <p:cNvPr id="145" name="Rectangle 144"/>
          <p:cNvSpPr/>
          <p:nvPr/>
        </p:nvSpPr>
        <p:spPr>
          <a:xfrm>
            <a:off x="3338935" y="2514601"/>
            <a:ext cx="2244435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Fragment offset</a:t>
            </a:r>
            <a:endParaRPr lang="en-US" sz="1200"/>
          </a:p>
        </p:txBody>
      </p:sp>
      <p:sp>
        <p:nvSpPr>
          <p:cNvPr id="146" name="Rectangle 145"/>
          <p:cNvSpPr/>
          <p:nvPr/>
        </p:nvSpPr>
        <p:spPr>
          <a:xfrm>
            <a:off x="5604149" y="2521538"/>
            <a:ext cx="1191499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TTL</a:t>
            </a:r>
            <a:endParaRPr lang="en-US" sz="1200"/>
          </a:p>
        </p:txBody>
      </p:sp>
      <p:sp>
        <p:nvSpPr>
          <p:cNvPr id="147" name="Rectangle 146"/>
          <p:cNvSpPr/>
          <p:nvPr/>
        </p:nvSpPr>
        <p:spPr>
          <a:xfrm>
            <a:off x="3345861" y="2829795"/>
            <a:ext cx="2234056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checksum</a:t>
            </a:r>
            <a:endParaRPr lang="en-US" sz="1200"/>
          </a:p>
        </p:txBody>
      </p:sp>
      <p:sp>
        <p:nvSpPr>
          <p:cNvPr id="69" name="Rectangle 68"/>
          <p:cNvSpPr/>
          <p:nvPr/>
        </p:nvSpPr>
        <p:spPr>
          <a:xfrm>
            <a:off x="3345861" y="3134595"/>
            <a:ext cx="2244435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Source IP</a:t>
            </a:r>
            <a:endParaRPr lang="en-US" sz="1200"/>
          </a:p>
        </p:txBody>
      </p:sp>
      <p:sp>
        <p:nvSpPr>
          <p:cNvPr id="70" name="Rectangle 69"/>
          <p:cNvSpPr/>
          <p:nvPr/>
        </p:nvSpPr>
        <p:spPr>
          <a:xfrm>
            <a:off x="5611075" y="3141532"/>
            <a:ext cx="2202883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Destination IP</a:t>
            </a:r>
            <a:endParaRPr lang="en-US" sz="1200"/>
          </a:p>
        </p:txBody>
      </p:sp>
      <p:sp>
        <p:nvSpPr>
          <p:cNvPr id="87" name="Rectangle 86"/>
          <p:cNvSpPr/>
          <p:nvPr/>
        </p:nvSpPr>
        <p:spPr>
          <a:xfrm>
            <a:off x="6802574" y="2521462"/>
            <a:ext cx="1004456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protocol</a:t>
            </a:r>
            <a:endParaRPr lang="en-US" sz="1200"/>
          </a:p>
        </p:txBody>
      </p:sp>
      <p:sp>
        <p:nvSpPr>
          <p:cNvPr id="88" name="Rectangle 87"/>
          <p:cNvSpPr/>
          <p:nvPr/>
        </p:nvSpPr>
        <p:spPr>
          <a:xfrm>
            <a:off x="5597229" y="2826321"/>
            <a:ext cx="2216729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Source IP</a:t>
            </a:r>
            <a:endParaRPr lang="en-US" sz="1200"/>
          </a:p>
        </p:txBody>
      </p:sp>
      <p:sp>
        <p:nvSpPr>
          <p:cNvPr id="93" name="Rectangle 92"/>
          <p:cNvSpPr/>
          <p:nvPr/>
        </p:nvSpPr>
        <p:spPr>
          <a:xfrm>
            <a:off x="3342395" y="3449787"/>
            <a:ext cx="2244440" cy="290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Destination IP</a:t>
            </a:r>
            <a:endParaRPr lang="en-US" sz="1200"/>
          </a:p>
        </p:txBody>
      </p:sp>
      <p:sp>
        <p:nvSpPr>
          <p:cNvPr id="94" name="Rectangle 93"/>
          <p:cNvSpPr/>
          <p:nvPr/>
        </p:nvSpPr>
        <p:spPr>
          <a:xfrm>
            <a:off x="5611075" y="3449733"/>
            <a:ext cx="2202883" cy="2909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Flags and version</a:t>
            </a:r>
            <a:endParaRPr lang="en-US" sz="1200"/>
          </a:p>
        </p:txBody>
      </p:sp>
      <p:sp>
        <p:nvSpPr>
          <p:cNvPr id="95" name="Rectangle 94"/>
          <p:cNvSpPr/>
          <p:nvPr/>
        </p:nvSpPr>
        <p:spPr>
          <a:xfrm>
            <a:off x="3349325" y="3758036"/>
            <a:ext cx="2244440" cy="2909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Protocol type (0x880b)</a:t>
            </a:r>
            <a:endParaRPr lang="en-US" sz="1200"/>
          </a:p>
        </p:txBody>
      </p:sp>
      <p:sp>
        <p:nvSpPr>
          <p:cNvPr id="96" name="Rectangle 95"/>
          <p:cNvSpPr/>
          <p:nvPr/>
        </p:nvSpPr>
        <p:spPr>
          <a:xfrm>
            <a:off x="5611075" y="3758036"/>
            <a:ext cx="2202883" cy="2909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Payload length</a:t>
            </a:r>
            <a:endParaRPr lang="en-US" sz="1200"/>
          </a:p>
        </p:txBody>
      </p:sp>
      <p:sp>
        <p:nvSpPr>
          <p:cNvPr id="97" name="Rectangle 96"/>
          <p:cNvSpPr/>
          <p:nvPr/>
        </p:nvSpPr>
        <p:spPr>
          <a:xfrm>
            <a:off x="3345861" y="4076684"/>
            <a:ext cx="2244440" cy="2909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Call ID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607615" y="4076684"/>
            <a:ext cx="2202883" cy="2909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Sequence number</a:t>
            </a:r>
            <a:endParaRPr lang="en-US" sz="1200"/>
          </a:p>
        </p:txBody>
      </p:sp>
      <p:sp>
        <p:nvSpPr>
          <p:cNvPr id="99" name="Rectangle 98"/>
          <p:cNvSpPr/>
          <p:nvPr/>
        </p:nvSpPr>
        <p:spPr>
          <a:xfrm>
            <a:off x="5618004" y="4384933"/>
            <a:ext cx="2187930" cy="2909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Acknowledgement number</a:t>
            </a:r>
            <a:endParaRPr lang="en-US" sz="1200"/>
          </a:p>
        </p:txBody>
      </p:sp>
      <p:sp>
        <p:nvSpPr>
          <p:cNvPr id="102" name="Rectangle 101"/>
          <p:cNvSpPr/>
          <p:nvPr/>
        </p:nvSpPr>
        <p:spPr>
          <a:xfrm>
            <a:off x="3347970" y="4693182"/>
            <a:ext cx="2256179" cy="2909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Acknowledgement number</a:t>
            </a:r>
            <a:endParaRPr lang="en-US" sz="1200"/>
          </a:p>
        </p:txBody>
      </p:sp>
      <p:sp>
        <p:nvSpPr>
          <p:cNvPr id="103" name="Rectangle 102"/>
          <p:cNvSpPr/>
          <p:nvPr/>
        </p:nvSpPr>
        <p:spPr>
          <a:xfrm>
            <a:off x="5630037" y="4696543"/>
            <a:ext cx="1118766" cy="2909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Address(0xff)</a:t>
            </a:r>
            <a:endParaRPr lang="en-US" sz="1200"/>
          </a:p>
        </p:txBody>
      </p:sp>
      <p:sp>
        <p:nvSpPr>
          <p:cNvPr id="104" name="Rectangle 103"/>
          <p:cNvSpPr/>
          <p:nvPr/>
        </p:nvSpPr>
        <p:spPr>
          <a:xfrm>
            <a:off x="3345861" y="5008374"/>
            <a:ext cx="2256179" cy="2909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protocol</a:t>
            </a:r>
            <a:endParaRPr lang="en-US" sz="1200"/>
          </a:p>
        </p:txBody>
      </p:sp>
      <p:sp>
        <p:nvSpPr>
          <p:cNvPr id="105" name="Rectangle 104"/>
          <p:cNvSpPr/>
          <p:nvPr/>
        </p:nvSpPr>
        <p:spPr>
          <a:xfrm>
            <a:off x="5624934" y="5006469"/>
            <a:ext cx="2202883" cy="2909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IP packet</a:t>
            </a:r>
            <a:endParaRPr lang="en-US" sz="12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262178" y="3777915"/>
            <a:ext cx="1069824" cy="153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340209" y="4385301"/>
            <a:ext cx="2254475" cy="2909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Sequence number</a:t>
            </a:r>
            <a:endParaRPr lang="en-US" sz="1200"/>
          </a:p>
        </p:txBody>
      </p:sp>
      <p:sp>
        <p:nvSpPr>
          <p:cNvPr id="84" name="Rectangle 83"/>
          <p:cNvSpPr/>
          <p:nvPr/>
        </p:nvSpPr>
        <p:spPr>
          <a:xfrm>
            <a:off x="6761015" y="4699942"/>
            <a:ext cx="1042558" cy="2909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Control(0x3)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383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12104"/>
              </p:ext>
            </p:extLst>
          </p:nvPr>
        </p:nvGraphicFramePr>
        <p:xfrm>
          <a:off x="574160" y="1180685"/>
          <a:ext cx="227006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0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struct flowi4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46166"/>
              </p:ext>
            </p:extLst>
          </p:nvPr>
        </p:nvGraphicFramePr>
        <p:xfrm>
          <a:off x="574160" y="1455005"/>
          <a:ext cx="227006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0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flowi_common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flowic_oif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flowic_iif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flowic_mark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flowic_tos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flowic_scope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flowic_proto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flowic_flags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flowic_secid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21943"/>
              </p:ext>
            </p:extLst>
          </p:nvPr>
        </p:nvGraphicFramePr>
        <p:xfrm>
          <a:off x="574160" y="3970786"/>
          <a:ext cx="227006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0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saddr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daddr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union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795"/>
              </p:ext>
            </p:extLst>
          </p:nvPr>
        </p:nvGraphicFramePr>
        <p:xfrm>
          <a:off x="574160" y="4793746"/>
          <a:ext cx="5475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57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lt1"/>
                          </a:solidFill>
                        </a:rPr>
                        <a:t>ports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dport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sport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79463"/>
              </p:ext>
            </p:extLst>
          </p:nvPr>
        </p:nvGraphicFramePr>
        <p:xfrm>
          <a:off x="1142987" y="4793746"/>
          <a:ext cx="57416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1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lt1"/>
                          </a:solidFill>
                        </a:rPr>
                        <a:t>icmpt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429973"/>
              </p:ext>
            </p:extLst>
          </p:nvPr>
        </p:nvGraphicFramePr>
        <p:xfrm>
          <a:off x="1717156" y="4793746"/>
          <a:ext cx="4040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38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lt1"/>
                          </a:solidFill>
                        </a:rPr>
                        <a:t>spi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690972"/>
              </p:ext>
            </p:extLst>
          </p:nvPr>
        </p:nvGraphicFramePr>
        <p:xfrm>
          <a:off x="2121193" y="4793746"/>
          <a:ext cx="72303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5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lt1"/>
                          </a:solidFill>
                        </a:rPr>
                        <a:t>gre_key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75592"/>
              </p:ext>
            </p:extLst>
          </p:nvPr>
        </p:nvGraphicFramePr>
        <p:xfrm>
          <a:off x="2865483" y="1180686"/>
          <a:ext cx="8128002" cy="443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554502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66"/>
                          </a:solidFill>
                        </a:rPr>
                        <a:t>ip_route_input (skb,sa,ds,tos,iif)</a:t>
                      </a:r>
                      <a:endParaRPr lang="en-US" sz="120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66"/>
                          </a:solidFill>
                        </a:rPr>
                        <a:t>ip_route_output_ports (flp,sk,a,p,o)</a:t>
                      </a:r>
                      <a:endParaRPr lang="en-US" sz="120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66"/>
                          </a:solidFill>
                        </a:rPr>
                        <a:t>ip_route_output (sa,da,tos,oif)</a:t>
                      </a:r>
                      <a:endParaRPr lang="en-US" sz="120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66"/>
                          </a:solidFill>
                        </a:rPr>
                        <a:t>ip_route_output_key (flp)</a:t>
                      </a:r>
                      <a:endParaRPr lang="en-US" sz="120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66"/>
                          </a:solidFill>
                        </a:rPr>
                        <a:t>ip_route_output_flow (flp, sk)</a:t>
                      </a:r>
                      <a:endParaRPr lang="en-US" sz="120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__ip_route_output_key (flp)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0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1 : loopback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1</a:t>
                      </a:r>
                      <a:r>
                        <a:rPr lang="en-US" sz="1200" b="1" baseline="0" smtClean="0"/>
                        <a:t> : loopback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mtClean="0"/>
                        <a:t>1</a:t>
                      </a:r>
                      <a:r>
                        <a:rPr lang="en-US" sz="1200" b="1" baseline="0" smtClean="0"/>
                        <a:t> : loopback</a:t>
                      </a:r>
                      <a:endParaRPr 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mtClean="0"/>
                        <a:t>1</a:t>
                      </a:r>
                      <a:r>
                        <a:rPr lang="en-US" sz="1200" b="1" baseline="0" smtClean="0"/>
                        <a:t> : loopback</a:t>
                      </a:r>
                      <a:endParaRPr 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mtClean="0"/>
                        <a:t>1</a:t>
                      </a:r>
                      <a:r>
                        <a:rPr lang="en-US" sz="1200" b="1" baseline="0" smtClean="0"/>
                        <a:t> : loopback</a:t>
                      </a:r>
                      <a:endParaRPr 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skb-&gt;mark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sk-&gt;sk_mark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0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universe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universe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universe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from_sk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1" y="5775485"/>
            <a:ext cx="3804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X</a:t>
            </a:r>
            <a:r>
              <a:rPr lang="en-US" sz="1400" smtClean="0"/>
              <a:t> means this field is initialized by argument of API</a:t>
            </a:r>
            <a:endParaRPr lang="en-US" sz="1400"/>
          </a:p>
        </p:txBody>
      </p:sp>
      <p:sp>
        <p:nvSpPr>
          <p:cNvPr id="17" name="Right Arrow 16"/>
          <p:cNvSpPr/>
          <p:nvPr/>
        </p:nvSpPr>
        <p:spPr>
          <a:xfrm>
            <a:off x="6796577" y="1584251"/>
            <a:ext cx="265814" cy="7442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8139823" y="1584251"/>
            <a:ext cx="265814" cy="7442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9505231" y="1584251"/>
            <a:ext cx="265814" cy="7442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43087"/>
              </p:ext>
            </p:extLst>
          </p:nvPr>
        </p:nvGraphicFramePr>
        <p:xfrm>
          <a:off x="574160" y="1180685"/>
          <a:ext cx="227006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0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struct flowi6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574160" y="1455005"/>
          <a:ext cx="227006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0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flowi_common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flowic_oif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flowic_iif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flowic_mark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flowic_tos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flowic_scope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flowic_proto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flowic_flags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flowic_secid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92144"/>
              </p:ext>
            </p:extLst>
          </p:nvPr>
        </p:nvGraphicFramePr>
        <p:xfrm>
          <a:off x="574160" y="3970786"/>
          <a:ext cx="22700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0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saddr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daddr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flowlabel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union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67652"/>
              </p:ext>
            </p:extLst>
          </p:nvPr>
        </p:nvGraphicFramePr>
        <p:xfrm>
          <a:off x="574160" y="5068066"/>
          <a:ext cx="5475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57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lt1"/>
                          </a:solidFill>
                        </a:rPr>
                        <a:t>ports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dport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sport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811415"/>
              </p:ext>
            </p:extLst>
          </p:nvPr>
        </p:nvGraphicFramePr>
        <p:xfrm>
          <a:off x="1142987" y="5068066"/>
          <a:ext cx="57416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1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lt1"/>
                          </a:solidFill>
                        </a:rPr>
                        <a:t>icmpt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20817"/>
              </p:ext>
            </p:extLst>
          </p:nvPr>
        </p:nvGraphicFramePr>
        <p:xfrm>
          <a:off x="1717156" y="5068066"/>
          <a:ext cx="4040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38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lt1"/>
                          </a:solidFill>
                        </a:rPr>
                        <a:t>spi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78307"/>
              </p:ext>
            </p:extLst>
          </p:nvPr>
        </p:nvGraphicFramePr>
        <p:xfrm>
          <a:off x="2121193" y="5068066"/>
          <a:ext cx="72303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5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lt1"/>
                          </a:solidFill>
                        </a:rPr>
                        <a:t>gre_key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74373"/>
              </p:ext>
            </p:extLst>
          </p:nvPr>
        </p:nvGraphicFramePr>
        <p:xfrm>
          <a:off x="2865483" y="1180686"/>
          <a:ext cx="8128002" cy="4713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092298"/>
                <a:gridCol w="1143000"/>
                <a:gridCol w="1828703"/>
              </a:tblGrid>
              <a:tr h="554502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66"/>
                          </a:solidFill>
                        </a:rPr>
                        <a:t>ip6_route_input (skb)</a:t>
                      </a:r>
                      <a:endParaRPr lang="en-US" sz="120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66"/>
                          </a:solidFill>
                        </a:rPr>
                        <a:t>ip6_route_output (flp,sk)</a:t>
                      </a:r>
                      <a:endParaRPr lang="en-US" sz="120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66"/>
                          </a:solidFill>
                        </a:rPr>
                        <a:t>ip6_route_lookup (flp)</a:t>
                      </a:r>
                      <a:endParaRPr lang="en-US" sz="120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66"/>
                          </a:solidFill>
                        </a:rPr>
                        <a:t>rt6_lookup</a:t>
                      </a:r>
                    </a:p>
                    <a:p>
                      <a:pPr algn="ctr"/>
                      <a:r>
                        <a:rPr lang="en-US" sz="1200" smtClean="0">
                          <a:solidFill>
                            <a:srgbClr val="FF0066"/>
                          </a:solidFill>
                        </a:rPr>
                        <a:t>(sa,</a:t>
                      </a:r>
                      <a:r>
                        <a:rPr lang="en-US" sz="1200" baseline="0" smtClean="0">
                          <a:solidFill>
                            <a:srgbClr val="FF0066"/>
                          </a:solidFill>
                        </a:rPr>
                        <a:t> da, oif</a:t>
                      </a:r>
                      <a:r>
                        <a:rPr lang="en-US" sz="1200" smtClean="0">
                          <a:solidFill>
                            <a:srgbClr val="FF0066"/>
                          </a:solidFill>
                        </a:rPr>
                        <a:t>)</a:t>
                      </a:r>
                      <a:endParaRPr lang="en-US" sz="120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66"/>
                          </a:solidFill>
                        </a:rPr>
                        <a:t>ip6_redirect</a:t>
                      </a:r>
                    </a:p>
                    <a:p>
                      <a:pPr algn="ctr"/>
                      <a:r>
                        <a:rPr lang="en-US" sz="1200" smtClean="0">
                          <a:solidFill>
                            <a:srgbClr val="FF0066"/>
                          </a:solidFill>
                        </a:rPr>
                        <a:t>(skb, oif,</a:t>
                      </a:r>
                      <a:r>
                        <a:rPr lang="en-US" sz="1200" baseline="0" smtClean="0">
                          <a:solidFill>
                            <a:srgbClr val="FF0066"/>
                          </a:solidFill>
                        </a:rPr>
                        <a:t> mark</a:t>
                      </a:r>
                      <a:r>
                        <a:rPr lang="en-US" sz="1200" smtClean="0">
                          <a:solidFill>
                            <a:srgbClr val="FF0066"/>
                          </a:solidFill>
                        </a:rPr>
                        <a:t>)</a:t>
                      </a:r>
                      <a:endParaRPr lang="en-US" sz="120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Ip6_redirect_no_header (skb,</a:t>
                      </a:r>
                      <a:r>
                        <a:rPr lang="en-US" sz="1200" baseline="0" smtClean="0">
                          <a:solidFill>
                            <a:srgbClr val="FF0000"/>
                          </a:solidFill>
                        </a:rPr>
                        <a:t> oif, mark</a:t>
                      </a:r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0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1 : loopback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skb-&gt;mark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51"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/>
                        <a:t>x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1" y="5997655"/>
            <a:ext cx="3804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X</a:t>
            </a:r>
            <a:r>
              <a:rPr lang="en-US" sz="1400" smtClean="0"/>
              <a:t> means this field is initialized by argument of API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963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3574" y="997438"/>
            <a:ext cx="1322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input device ?</a:t>
            </a:r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862605" y="1586347"/>
            <a:ext cx="16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Source address is</a:t>
            </a:r>
          </a:p>
          <a:p>
            <a:pPr algn="ctr"/>
            <a:r>
              <a:rPr lang="en-US" sz="1200" smtClean="0"/>
              <a:t>multicast or broadcat ?</a:t>
            </a:r>
            <a:endParaRPr lang="en-US" sz="120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2674589" y="1274437"/>
            <a:ext cx="2" cy="31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00770" y="1281455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1897264" y="2266451"/>
            <a:ext cx="15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Source or destination </a:t>
            </a:r>
          </a:p>
          <a:p>
            <a:pPr algn="ctr"/>
            <a:r>
              <a:rPr lang="en-US" sz="1200" smtClean="0"/>
              <a:t>address is 0.x.x.x ?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1660175" y="3011984"/>
            <a:ext cx="2028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Source or destination</a:t>
            </a:r>
          </a:p>
          <a:p>
            <a:pPr algn="ctr"/>
            <a:r>
              <a:rPr lang="en-US" sz="1200" smtClean="0"/>
              <a:t>address is loopback address ?</a:t>
            </a:r>
            <a:endParaRPr lang="en-US" sz="1200"/>
          </a:p>
        </p:txBody>
      </p:sp>
      <p:cxnSp>
        <p:nvCxnSpPr>
          <p:cNvPr id="15" name="Straight Arrow Connector 14"/>
          <p:cNvCxnSpPr>
            <a:stCxn id="6" idx="2"/>
            <a:endCxn id="12" idx="0"/>
          </p:cNvCxnSpPr>
          <p:nvPr/>
        </p:nvCxnSpPr>
        <p:spPr>
          <a:xfrm>
            <a:off x="2674591" y="2048012"/>
            <a:ext cx="1" cy="21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00770" y="2026426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cxnSp>
        <p:nvCxnSpPr>
          <p:cNvPr id="19" name="Straight Arrow Connector 18"/>
          <p:cNvCxnSpPr>
            <a:stCxn id="12" idx="2"/>
            <a:endCxn id="13" idx="0"/>
          </p:cNvCxnSpPr>
          <p:nvPr/>
        </p:nvCxnSpPr>
        <p:spPr>
          <a:xfrm flipH="1">
            <a:off x="2674588" y="2728116"/>
            <a:ext cx="4" cy="28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6902" y="275037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1723525" y="3661617"/>
            <a:ext cx="1902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“route_localnet” is enabled</a:t>
            </a:r>
          </a:p>
          <a:p>
            <a:pPr algn="ctr"/>
            <a:r>
              <a:rPr lang="en-US" sz="1200" smtClean="0"/>
              <a:t>on input device ?</a:t>
            </a:r>
            <a:endParaRPr lang="en-US" sz="1200"/>
          </a:p>
        </p:txBody>
      </p:sp>
      <p:cxnSp>
        <p:nvCxnSpPr>
          <p:cNvPr id="25" name="Straight Arrow Connector 24"/>
          <p:cNvCxnSpPr>
            <a:stCxn id="13" idx="2"/>
            <a:endCxn id="23" idx="0"/>
          </p:cNvCxnSpPr>
          <p:nvPr/>
        </p:nvCxnSpPr>
        <p:spPr>
          <a:xfrm flipH="1">
            <a:off x="2674587" y="3473649"/>
            <a:ext cx="1" cy="18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26902" y="343047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27" name="TextBox 26"/>
          <p:cNvSpPr txBox="1"/>
          <p:nvPr/>
        </p:nvSpPr>
        <p:spPr>
          <a:xfrm>
            <a:off x="1949613" y="4337199"/>
            <a:ext cx="14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i</a:t>
            </a:r>
            <a:r>
              <a:rPr lang="en-US" sz="1200" smtClean="0"/>
              <a:t>nit route search key</a:t>
            </a:r>
          </a:p>
          <a:p>
            <a:pPr algn="ctr"/>
            <a:r>
              <a:rPr lang="en-US" sz="1200" smtClean="0"/>
              <a:t>“struct flowi4 fl4” </a:t>
            </a:r>
            <a:endParaRPr lang="en-US" sz="1200"/>
          </a:p>
        </p:txBody>
      </p:sp>
      <p:cxnSp>
        <p:nvCxnSpPr>
          <p:cNvPr id="29" name="Straight Arrow Connector 28"/>
          <p:cNvCxnSpPr>
            <a:stCxn id="23" idx="2"/>
            <a:endCxn id="27" idx="0"/>
          </p:cNvCxnSpPr>
          <p:nvPr/>
        </p:nvCxnSpPr>
        <p:spPr>
          <a:xfrm>
            <a:off x="2674587" y="4123282"/>
            <a:ext cx="0" cy="21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00770" y="4099436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32" name="Rectangle 31"/>
          <p:cNvSpPr/>
          <p:nvPr/>
        </p:nvSpPr>
        <p:spPr>
          <a:xfrm>
            <a:off x="1906105" y="5116691"/>
            <a:ext cx="1536963" cy="25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</a:t>
            </a:r>
            <a:r>
              <a:rPr lang="en-US" sz="1200" smtClean="0">
                <a:solidFill>
                  <a:schemeClr val="tx1"/>
                </a:solidFill>
              </a:rPr>
              <a:t>ib_lookup()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27" idx="2"/>
            <a:endCxn id="32" idx="0"/>
          </p:cNvCxnSpPr>
          <p:nvPr/>
        </p:nvCxnSpPr>
        <p:spPr>
          <a:xfrm>
            <a:off x="2674587" y="4798864"/>
            <a:ext cx="0" cy="31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0410" y="4422602"/>
            <a:ext cx="1683116" cy="25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Validation failed, return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8" name="Elbow Connector 37"/>
          <p:cNvCxnSpPr>
            <a:stCxn id="5" idx="1"/>
          </p:cNvCxnSpPr>
          <p:nvPr/>
        </p:nvCxnSpPr>
        <p:spPr>
          <a:xfrm rot="10800000" flipV="1">
            <a:off x="144318" y="1135938"/>
            <a:ext cx="1869256" cy="32866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40034" y="86663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cxnSp>
        <p:nvCxnSpPr>
          <p:cNvPr id="41" name="Elbow Connector 40"/>
          <p:cNvCxnSpPr>
            <a:stCxn id="6" idx="1"/>
          </p:cNvCxnSpPr>
          <p:nvPr/>
        </p:nvCxnSpPr>
        <p:spPr>
          <a:xfrm rot="10800000" flipV="1">
            <a:off x="575235" y="1817179"/>
            <a:ext cx="1287370" cy="2597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68863" y="1548400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cxnSp>
        <p:nvCxnSpPr>
          <p:cNvPr id="46" name="Elbow Connector 45"/>
          <p:cNvCxnSpPr>
            <a:stCxn id="12" idx="1"/>
          </p:cNvCxnSpPr>
          <p:nvPr/>
        </p:nvCxnSpPr>
        <p:spPr>
          <a:xfrm rot="10800000" flipV="1">
            <a:off x="997984" y="2497283"/>
            <a:ext cx="899281" cy="19176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64270" y="2201075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cxnSp>
        <p:nvCxnSpPr>
          <p:cNvPr id="51" name="Elbow Connector 50"/>
          <p:cNvCxnSpPr>
            <a:stCxn id="13" idx="3"/>
            <a:endCxn id="27" idx="3"/>
          </p:cNvCxnSpPr>
          <p:nvPr/>
        </p:nvCxnSpPr>
        <p:spPr>
          <a:xfrm flipH="1">
            <a:off x="3399561" y="3242817"/>
            <a:ext cx="289439" cy="1325215"/>
          </a:xfrm>
          <a:prstGeom prst="bentConnector3">
            <a:avLst>
              <a:gd name="adj1" fmla="val -78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25649" y="2981207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cxnSp>
        <p:nvCxnSpPr>
          <p:cNvPr id="54" name="Elbow Connector 53"/>
          <p:cNvCxnSpPr>
            <a:stCxn id="23" idx="1"/>
          </p:cNvCxnSpPr>
          <p:nvPr/>
        </p:nvCxnSpPr>
        <p:spPr>
          <a:xfrm rot="10800000" flipV="1">
            <a:off x="1401619" y="3892450"/>
            <a:ext cx="321907" cy="530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05169" y="3646229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168" name="Rectangle 167"/>
          <p:cNvSpPr/>
          <p:nvPr/>
        </p:nvSpPr>
        <p:spPr>
          <a:xfrm>
            <a:off x="7534514" y="997438"/>
            <a:ext cx="1536963" cy="25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</a:t>
            </a:r>
            <a:r>
              <a:rPr lang="en-US" sz="1200" smtClean="0">
                <a:solidFill>
                  <a:schemeClr val="tx1"/>
                </a:solidFill>
              </a:rPr>
              <a:t>ib_lookup()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099996" y="2099249"/>
            <a:ext cx="1536963" cy="25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</a:t>
            </a:r>
            <a:r>
              <a:rPr lang="en-US" sz="1200" smtClean="0">
                <a:solidFill>
                  <a:schemeClr val="tx1"/>
                </a:solidFill>
              </a:rPr>
              <a:t>roadcast input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474737" y="4223765"/>
            <a:ext cx="1536963" cy="25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local input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0081441" y="4227691"/>
            <a:ext cx="1536963" cy="25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ip_mkroute_input()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8207198" y="4223765"/>
            <a:ext cx="1683116" cy="25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Validation failed, return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637587" y="1533011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Got a valid route ?</a:t>
            </a:r>
            <a:endParaRPr lang="en-US" sz="1200"/>
          </a:p>
        </p:txBody>
      </p:sp>
      <p:cxnSp>
        <p:nvCxnSpPr>
          <p:cNvPr id="175" name="Straight Arrow Connector 174"/>
          <p:cNvCxnSpPr>
            <a:stCxn id="168" idx="2"/>
            <a:endCxn id="173" idx="0"/>
          </p:cNvCxnSpPr>
          <p:nvPr/>
        </p:nvCxnSpPr>
        <p:spPr>
          <a:xfrm flipH="1">
            <a:off x="8302994" y="1257210"/>
            <a:ext cx="2" cy="27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7341480" y="2001020"/>
            <a:ext cx="1923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Struct fib_result *res -&gt;type</a:t>
            </a:r>
          </a:p>
          <a:p>
            <a:pPr algn="ctr"/>
            <a:r>
              <a:rPr lang="en-US" sz="1200" smtClean="0"/>
              <a:t>Is broadcast ?</a:t>
            </a:r>
            <a:endParaRPr lang="en-US" sz="1200"/>
          </a:p>
        </p:txBody>
      </p:sp>
      <p:sp>
        <p:nvSpPr>
          <p:cNvPr id="178" name="TextBox 177"/>
          <p:cNvSpPr txBox="1"/>
          <p:nvPr/>
        </p:nvSpPr>
        <p:spPr>
          <a:xfrm>
            <a:off x="7341480" y="2728116"/>
            <a:ext cx="1923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Struct fib_result *res -&gt;type</a:t>
            </a:r>
          </a:p>
          <a:p>
            <a:pPr algn="ctr"/>
            <a:r>
              <a:rPr lang="en-US" sz="1200" smtClean="0"/>
              <a:t>Is local ?</a:t>
            </a:r>
            <a:endParaRPr lang="en-US" sz="1200"/>
          </a:p>
        </p:txBody>
      </p:sp>
      <p:sp>
        <p:nvSpPr>
          <p:cNvPr id="179" name="TextBox 178"/>
          <p:cNvSpPr txBox="1"/>
          <p:nvPr/>
        </p:nvSpPr>
        <p:spPr>
          <a:xfrm>
            <a:off x="7500306" y="3458894"/>
            <a:ext cx="1605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fib_validate_source() </a:t>
            </a:r>
            <a:r>
              <a:rPr lang="en-US" sz="1200"/>
              <a:t>?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9771088" y="2728116"/>
            <a:ext cx="1923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Struct fib_result *res -&gt;type</a:t>
            </a:r>
          </a:p>
          <a:p>
            <a:pPr algn="ctr"/>
            <a:r>
              <a:rPr lang="en-US" sz="1200" smtClean="0"/>
              <a:t>Is unicast ?</a:t>
            </a:r>
            <a:endParaRPr lang="en-US" sz="1200"/>
          </a:p>
        </p:txBody>
      </p:sp>
      <p:sp>
        <p:nvSpPr>
          <p:cNvPr id="181" name="TextBox 180"/>
          <p:cNvSpPr txBox="1"/>
          <p:nvPr/>
        </p:nvSpPr>
        <p:spPr>
          <a:xfrm>
            <a:off x="9681908" y="3461752"/>
            <a:ext cx="1756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Forwarding is enabled on</a:t>
            </a:r>
          </a:p>
          <a:p>
            <a:pPr algn="ctr"/>
            <a:r>
              <a:rPr lang="en-US" sz="1200" smtClean="0"/>
              <a:t>input device </a:t>
            </a:r>
            <a:r>
              <a:rPr lang="en-US" sz="1200"/>
              <a:t>?</a:t>
            </a:r>
          </a:p>
        </p:txBody>
      </p:sp>
      <p:cxnSp>
        <p:nvCxnSpPr>
          <p:cNvPr id="183" name="Straight Arrow Connector 182"/>
          <p:cNvCxnSpPr>
            <a:stCxn id="176" idx="1"/>
            <a:endCxn id="169" idx="3"/>
          </p:cNvCxnSpPr>
          <p:nvPr/>
        </p:nvCxnSpPr>
        <p:spPr>
          <a:xfrm flipH="1" flipV="1">
            <a:off x="6636959" y="2229135"/>
            <a:ext cx="704521" cy="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3" idx="2"/>
            <a:endCxn id="176" idx="0"/>
          </p:cNvCxnSpPr>
          <p:nvPr/>
        </p:nvCxnSpPr>
        <p:spPr>
          <a:xfrm>
            <a:off x="8302994" y="1810010"/>
            <a:ext cx="0" cy="1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7929173" y="1764816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cxnSp>
        <p:nvCxnSpPr>
          <p:cNvPr id="190" name="Elbow Connector 189"/>
          <p:cNvCxnSpPr>
            <a:stCxn id="173" idx="3"/>
          </p:cNvCxnSpPr>
          <p:nvPr/>
        </p:nvCxnSpPr>
        <p:spPr>
          <a:xfrm>
            <a:off x="8968401" y="1671511"/>
            <a:ext cx="653538" cy="2558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8985229" y="142072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193" name="TextBox 192"/>
          <p:cNvSpPr txBox="1"/>
          <p:nvPr/>
        </p:nvSpPr>
        <p:spPr>
          <a:xfrm>
            <a:off x="6943868" y="1958833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cxnSp>
        <p:nvCxnSpPr>
          <p:cNvPr id="195" name="Straight Arrow Connector 194"/>
          <p:cNvCxnSpPr>
            <a:stCxn id="176" idx="2"/>
            <a:endCxn id="178" idx="0"/>
          </p:cNvCxnSpPr>
          <p:nvPr/>
        </p:nvCxnSpPr>
        <p:spPr>
          <a:xfrm>
            <a:off x="8302994" y="2462685"/>
            <a:ext cx="0" cy="26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7970852" y="2446558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cxnSp>
        <p:nvCxnSpPr>
          <p:cNvPr id="198" name="Straight Arrow Connector 197"/>
          <p:cNvCxnSpPr>
            <a:stCxn id="178" idx="2"/>
            <a:endCxn id="179" idx="0"/>
          </p:cNvCxnSpPr>
          <p:nvPr/>
        </p:nvCxnSpPr>
        <p:spPr>
          <a:xfrm>
            <a:off x="8302994" y="3189781"/>
            <a:ext cx="0" cy="26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78" idx="3"/>
            <a:endCxn id="180" idx="1"/>
          </p:cNvCxnSpPr>
          <p:nvPr/>
        </p:nvCxnSpPr>
        <p:spPr>
          <a:xfrm>
            <a:off x="9264507" y="2958949"/>
            <a:ext cx="50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9206907" y="271475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206" name="TextBox 205"/>
          <p:cNvSpPr txBox="1"/>
          <p:nvPr/>
        </p:nvSpPr>
        <p:spPr>
          <a:xfrm>
            <a:off x="7969509" y="316056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7730836" y="3777034"/>
            <a:ext cx="0" cy="45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8749145" y="3777034"/>
            <a:ext cx="0" cy="45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7709918" y="3754549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212" name="TextBox 211"/>
          <p:cNvSpPr txBox="1"/>
          <p:nvPr/>
        </p:nvSpPr>
        <p:spPr>
          <a:xfrm>
            <a:off x="8417482" y="3754549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10732601" y="3923417"/>
            <a:ext cx="0" cy="30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80" idx="2"/>
          </p:cNvCxnSpPr>
          <p:nvPr/>
        </p:nvCxnSpPr>
        <p:spPr>
          <a:xfrm flipH="1">
            <a:off x="10732601" y="3189781"/>
            <a:ext cx="1" cy="37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/>
          <p:nvPr/>
        </p:nvCxnSpPr>
        <p:spPr>
          <a:xfrm rot="5400000">
            <a:off x="9215443" y="3221028"/>
            <a:ext cx="1118231" cy="900197"/>
          </a:xfrm>
          <a:prstGeom prst="bentConnector3">
            <a:avLst>
              <a:gd name="adj1" fmla="val 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9918146" y="3081232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221" name="TextBox 220"/>
          <p:cNvSpPr txBox="1"/>
          <p:nvPr/>
        </p:nvSpPr>
        <p:spPr>
          <a:xfrm>
            <a:off x="10742745" y="3177886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cxnSp>
        <p:nvCxnSpPr>
          <p:cNvPr id="223" name="Elbow Connector 222"/>
          <p:cNvCxnSpPr>
            <a:endCxn id="172" idx="0"/>
          </p:cNvCxnSpPr>
          <p:nvPr/>
        </p:nvCxnSpPr>
        <p:spPr>
          <a:xfrm rot="10800000" flipV="1">
            <a:off x="9048757" y="3794577"/>
            <a:ext cx="972311" cy="429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9776827" y="3723215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226" name="TextBox 225"/>
          <p:cNvSpPr txBox="1"/>
          <p:nvPr/>
        </p:nvSpPr>
        <p:spPr>
          <a:xfrm>
            <a:off x="10745869" y="385077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234" name="TextBox 233"/>
          <p:cNvSpPr txBox="1"/>
          <p:nvPr/>
        </p:nvSpPr>
        <p:spPr>
          <a:xfrm>
            <a:off x="5576960" y="2726910"/>
            <a:ext cx="1436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</a:t>
            </a:r>
            <a:r>
              <a:rPr lang="en-US" sz="1200" smtClean="0"/>
              <a:t>kb-&gt;protocol is IP ?</a:t>
            </a:r>
            <a:endParaRPr lang="en-US" sz="1200"/>
          </a:p>
        </p:txBody>
      </p:sp>
      <p:sp>
        <p:nvSpPr>
          <p:cNvPr id="235" name="TextBox 234"/>
          <p:cNvSpPr txBox="1"/>
          <p:nvPr/>
        </p:nvSpPr>
        <p:spPr>
          <a:xfrm>
            <a:off x="5580781" y="3460626"/>
            <a:ext cx="1432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Source IP is 0.x.x.x ?</a:t>
            </a:r>
            <a:endParaRPr lang="en-US" sz="1200"/>
          </a:p>
        </p:txBody>
      </p:sp>
      <p:cxnSp>
        <p:nvCxnSpPr>
          <p:cNvPr id="237" name="Straight Arrow Connector 236"/>
          <p:cNvCxnSpPr/>
          <p:nvPr/>
        </p:nvCxnSpPr>
        <p:spPr>
          <a:xfrm>
            <a:off x="6161809" y="2359021"/>
            <a:ext cx="0" cy="36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6161809" y="2976363"/>
            <a:ext cx="0" cy="45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5821220" y="2983487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cxnSp>
        <p:nvCxnSpPr>
          <p:cNvPr id="242" name="Straight Arrow Connector 241"/>
          <p:cNvCxnSpPr>
            <a:stCxn id="235" idx="3"/>
            <a:endCxn id="179" idx="1"/>
          </p:cNvCxnSpPr>
          <p:nvPr/>
        </p:nvCxnSpPr>
        <p:spPr>
          <a:xfrm flipV="1">
            <a:off x="7013546" y="3597394"/>
            <a:ext cx="486760" cy="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7122511" y="3330947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cxnSp>
        <p:nvCxnSpPr>
          <p:cNvPr id="245" name="Elbow Connector 244"/>
          <p:cNvCxnSpPr>
            <a:endCxn id="170" idx="1"/>
          </p:cNvCxnSpPr>
          <p:nvPr/>
        </p:nvCxnSpPr>
        <p:spPr>
          <a:xfrm rot="16200000" flipH="1">
            <a:off x="6018722" y="3897636"/>
            <a:ext cx="599102" cy="312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5820011" y="3792489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76983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38619" y="143964"/>
            <a:ext cx="11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Source address</a:t>
            </a:r>
          </a:p>
          <a:p>
            <a:pPr algn="ctr"/>
            <a:r>
              <a:rPr lang="en-US" sz="1200" smtClean="0"/>
              <a:t>is zero ?</a:t>
            </a:r>
            <a:endParaRPr 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5490743" y="892131"/>
            <a:ext cx="222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Source address is</a:t>
            </a:r>
          </a:p>
          <a:p>
            <a:pPr algn="ctr"/>
            <a:r>
              <a:rPr lang="en-US" sz="1200" smtClean="0"/>
              <a:t>multicast or broadcat or 0.x.x.x ?</a:t>
            </a:r>
            <a:endParaRPr lang="en-US" sz="1200"/>
          </a:p>
        </p:txBody>
      </p:sp>
      <p:cxnSp>
        <p:nvCxnSpPr>
          <p:cNvPr id="64" name="Straight Arrow Connector 63"/>
          <p:cNvCxnSpPr>
            <a:stCxn id="59" idx="2"/>
            <a:endCxn id="62" idx="0"/>
          </p:cNvCxnSpPr>
          <p:nvPr/>
        </p:nvCxnSpPr>
        <p:spPr>
          <a:xfrm flipH="1">
            <a:off x="6603292" y="605629"/>
            <a:ext cx="1" cy="28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271149" y="595149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67" name="Rectangle 66"/>
          <p:cNvSpPr/>
          <p:nvPr/>
        </p:nvSpPr>
        <p:spPr>
          <a:xfrm>
            <a:off x="1837135" y="1356269"/>
            <a:ext cx="847160" cy="120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Validation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failed, 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return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88945" y="6448234"/>
            <a:ext cx="1536963" cy="25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</a:t>
            </a:r>
            <a:r>
              <a:rPr lang="en-US" sz="1200" smtClean="0">
                <a:solidFill>
                  <a:schemeClr val="tx1"/>
                </a:solidFill>
              </a:rPr>
              <a:t>ib_lookup()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52925" y="1591800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Have output device ?</a:t>
            </a:r>
            <a:endParaRPr lang="en-US" sz="1200"/>
          </a:p>
        </p:txBody>
      </p:sp>
      <p:sp>
        <p:nvSpPr>
          <p:cNvPr id="70" name="TextBox 69"/>
          <p:cNvSpPr txBox="1"/>
          <p:nvPr/>
        </p:nvSpPr>
        <p:spPr>
          <a:xfrm>
            <a:off x="10160105" y="1499466"/>
            <a:ext cx="162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D</a:t>
            </a:r>
            <a:r>
              <a:rPr lang="en-US" sz="1200" smtClean="0"/>
              <a:t>estination address is</a:t>
            </a:r>
          </a:p>
          <a:p>
            <a:pPr algn="ctr"/>
            <a:r>
              <a:rPr lang="en-US" sz="1200" smtClean="0"/>
              <a:t>multicast or broadcat ?</a:t>
            </a:r>
            <a:endParaRPr lang="en-US" sz="1200"/>
          </a:p>
        </p:txBody>
      </p:sp>
      <p:cxnSp>
        <p:nvCxnSpPr>
          <p:cNvPr id="72" name="Straight Arrow Connector 71"/>
          <p:cNvCxnSpPr>
            <a:stCxn id="62" idx="2"/>
            <a:endCxn id="69" idx="0"/>
          </p:cNvCxnSpPr>
          <p:nvPr/>
        </p:nvCxnSpPr>
        <p:spPr>
          <a:xfrm flipH="1">
            <a:off x="6603291" y="1353796"/>
            <a:ext cx="1" cy="23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71149" y="1349720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cxnSp>
        <p:nvCxnSpPr>
          <p:cNvPr id="75" name="Straight Arrow Connector 74"/>
          <p:cNvCxnSpPr>
            <a:stCxn id="69" idx="3"/>
            <a:endCxn id="70" idx="1"/>
          </p:cNvCxnSpPr>
          <p:nvPr/>
        </p:nvCxnSpPr>
        <p:spPr>
          <a:xfrm flipV="1">
            <a:off x="7353657" y="1730299"/>
            <a:ext cx="2806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227668" y="146816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79" name="TextBox 78"/>
          <p:cNvSpPr txBox="1"/>
          <p:nvPr/>
        </p:nvSpPr>
        <p:spPr>
          <a:xfrm>
            <a:off x="9857457" y="2562941"/>
            <a:ext cx="222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Set output device as</a:t>
            </a:r>
          </a:p>
          <a:p>
            <a:pPr algn="ctr"/>
            <a:r>
              <a:rPr lang="en-US" sz="1200" smtClean="0"/>
              <a:t>owner device of source address</a:t>
            </a:r>
            <a:endParaRPr lang="en-US" sz="1200"/>
          </a:p>
        </p:txBody>
      </p:sp>
      <p:sp>
        <p:nvSpPr>
          <p:cNvPr id="80" name="Rectangle 79"/>
          <p:cNvSpPr/>
          <p:nvPr/>
        </p:nvSpPr>
        <p:spPr>
          <a:xfrm>
            <a:off x="7867674" y="6448234"/>
            <a:ext cx="4078958" cy="25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Make route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0" idx="2"/>
            <a:endCxn id="79" idx="0"/>
          </p:cNvCxnSpPr>
          <p:nvPr/>
        </p:nvCxnSpPr>
        <p:spPr>
          <a:xfrm>
            <a:off x="10972090" y="1961131"/>
            <a:ext cx="0" cy="60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1004263" y="2069826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87" name="TextBox 86"/>
          <p:cNvSpPr txBox="1"/>
          <p:nvPr/>
        </p:nvSpPr>
        <p:spPr>
          <a:xfrm>
            <a:off x="5624754" y="2148902"/>
            <a:ext cx="1957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Is source address configured</a:t>
            </a:r>
          </a:p>
          <a:p>
            <a:pPr algn="ctr"/>
            <a:r>
              <a:rPr lang="en-US" sz="1200" smtClean="0"/>
              <a:t>on a local device</a:t>
            </a:r>
            <a:endParaRPr lang="en-US" sz="1200"/>
          </a:p>
        </p:txBody>
      </p:sp>
      <p:cxnSp>
        <p:nvCxnSpPr>
          <p:cNvPr id="89" name="Straight Arrow Connector 88"/>
          <p:cNvCxnSpPr>
            <a:stCxn id="69" idx="2"/>
            <a:endCxn id="87" idx="0"/>
          </p:cNvCxnSpPr>
          <p:nvPr/>
        </p:nvCxnSpPr>
        <p:spPr>
          <a:xfrm>
            <a:off x="6603291" y="1868799"/>
            <a:ext cx="0" cy="28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50310" y="186465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cxnSp>
        <p:nvCxnSpPr>
          <p:cNvPr id="92" name="Elbow Connector 91"/>
          <p:cNvCxnSpPr>
            <a:endCxn id="87" idx="3"/>
          </p:cNvCxnSpPr>
          <p:nvPr/>
        </p:nvCxnSpPr>
        <p:spPr>
          <a:xfrm rot="10800000" flipV="1">
            <a:off x="7581829" y="1939021"/>
            <a:ext cx="2901031" cy="440714"/>
          </a:xfrm>
          <a:prstGeom prst="bentConnector3">
            <a:avLst>
              <a:gd name="adj1" fmla="val 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150718" y="2041330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97" name="TextBox 96"/>
          <p:cNvSpPr txBox="1"/>
          <p:nvPr/>
        </p:nvSpPr>
        <p:spPr>
          <a:xfrm>
            <a:off x="5847855" y="2865948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Have output device ?</a:t>
            </a:r>
            <a:endParaRPr lang="en-US" sz="1200"/>
          </a:p>
        </p:txBody>
      </p:sp>
      <p:cxnSp>
        <p:nvCxnSpPr>
          <p:cNvPr id="99" name="Straight Arrow Connector 98"/>
          <p:cNvCxnSpPr>
            <a:stCxn id="87" idx="2"/>
            <a:endCxn id="97" idx="0"/>
          </p:cNvCxnSpPr>
          <p:nvPr/>
        </p:nvCxnSpPr>
        <p:spPr>
          <a:xfrm flipH="1">
            <a:off x="6598221" y="2610567"/>
            <a:ext cx="5070" cy="25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271149" y="258390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101" name="TextBox 100"/>
          <p:cNvSpPr txBox="1"/>
          <p:nvPr/>
        </p:nvSpPr>
        <p:spPr>
          <a:xfrm>
            <a:off x="6250310" y="3320379"/>
            <a:ext cx="707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Is it up ?</a:t>
            </a:r>
            <a:endParaRPr lang="en-US" sz="1200"/>
          </a:p>
        </p:txBody>
      </p:sp>
      <p:sp>
        <p:nvSpPr>
          <p:cNvPr id="105" name="TextBox 104"/>
          <p:cNvSpPr txBox="1"/>
          <p:nvPr/>
        </p:nvSpPr>
        <p:spPr>
          <a:xfrm>
            <a:off x="5905277" y="3774810"/>
            <a:ext cx="1390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Is it a L3 IP device ?</a:t>
            </a:r>
            <a:endParaRPr lang="en-US" sz="1200"/>
          </a:p>
        </p:txBody>
      </p:sp>
      <p:cxnSp>
        <p:nvCxnSpPr>
          <p:cNvPr id="111" name="Elbow Connector 110"/>
          <p:cNvCxnSpPr>
            <a:stCxn id="59" idx="1"/>
            <a:endCxn id="97" idx="1"/>
          </p:cNvCxnSpPr>
          <p:nvPr/>
        </p:nvCxnSpPr>
        <p:spPr>
          <a:xfrm rot="10800000" flipV="1">
            <a:off x="5847855" y="374796"/>
            <a:ext cx="190764" cy="2629651"/>
          </a:xfrm>
          <a:prstGeom prst="bentConnector3">
            <a:avLst>
              <a:gd name="adj1" fmla="val 5248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70575" y="111481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118" name="TextBox 117"/>
          <p:cNvSpPr txBox="1"/>
          <p:nvPr/>
        </p:nvSpPr>
        <p:spPr>
          <a:xfrm>
            <a:off x="6637136" y="3072177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119" name="TextBox 118"/>
          <p:cNvSpPr txBox="1"/>
          <p:nvPr/>
        </p:nvSpPr>
        <p:spPr>
          <a:xfrm>
            <a:off x="6644969" y="3564914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123" name="TextBox 122"/>
          <p:cNvSpPr txBox="1"/>
          <p:nvPr/>
        </p:nvSpPr>
        <p:spPr>
          <a:xfrm>
            <a:off x="9326753" y="3682221"/>
            <a:ext cx="114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Source address</a:t>
            </a:r>
          </a:p>
          <a:p>
            <a:pPr algn="ctr"/>
            <a:r>
              <a:rPr lang="en-US" sz="1200" smtClean="0"/>
              <a:t>is zero ?</a:t>
            </a:r>
            <a:endParaRPr lang="en-US" sz="1200"/>
          </a:p>
        </p:txBody>
      </p:sp>
      <p:sp>
        <p:nvSpPr>
          <p:cNvPr id="127" name="TextBox 126"/>
          <p:cNvSpPr txBox="1"/>
          <p:nvPr/>
        </p:nvSpPr>
        <p:spPr>
          <a:xfrm>
            <a:off x="8738866" y="4454433"/>
            <a:ext cx="2336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Select a link scope IP address from</a:t>
            </a:r>
          </a:p>
          <a:p>
            <a:pPr algn="ctr"/>
            <a:r>
              <a:rPr lang="en-US" sz="1200" smtClean="0"/>
              <a:t>Output device as source address</a:t>
            </a:r>
            <a:endParaRPr lang="en-US" sz="1200"/>
          </a:p>
        </p:txBody>
      </p:sp>
      <p:sp>
        <p:nvSpPr>
          <p:cNvPr id="133" name="TextBox 132"/>
          <p:cNvSpPr txBox="1"/>
          <p:nvPr/>
        </p:nvSpPr>
        <p:spPr>
          <a:xfrm>
            <a:off x="9590212" y="411310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11658600" y="3024606"/>
            <a:ext cx="0" cy="341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2"/>
            <a:endCxn id="80" idx="0"/>
          </p:cNvCxnSpPr>
          <p:nvPr/>
        </p:nvCxnSpPr>
        <p:spPr>
          <a:xfrm>
            <a:off x="9907103" y="4916098"/>
            <a:ext cx="50" cy="153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7" idx="2"/>
            <a:endCxn id="101" idx="0"/>
          </p:cNvCxnSpPr>
          <p:nvPr/>
        </p:nvCxnSpPr>
        <p:spPr>
          <a:xfrm>
            <a:off x="6598221" y="3142947"/>
            <a:ext cx="5712" cy="17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01" idx="2"/>
            <a:endCxn id="105" idx="0"/>
          </p:cNvCxnSpPr>
          <p:nvPr/>
        </p:nvCxnSpPr>
        <p:spPr>
          <a:xfrm flipH="1">
            <a:off x="6600756" y="3597378"/>
            <a:ext cx="3177" cy="17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019403" y="4103523"/>
            <a:ext cx="11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Source address</a:t>
            </a:r>
          </a:p>
          <a:p>
            <a:pPr algn="ctr"/>
            <a:r>
              <a:rPr lang="en-US" sz="1200" smtClean="0"/>
              <a:t>is zero ?</a:t>
            </a:r>
            <a:endParaRPr lang="en-US" sz="1200"/>
          </a:p>
        </p:txBody>
      </p:sp>
      <p:sp>
        <p:nvSpPr>
          <p:cNvPr id="91" name="TextBox 90"/>
          <p:cNvSpPr txBox="1"/>
          <p:nvPr/>
        </p:nvSpPr>
        <p:spPr>
          <a:xfrm>
            <a:off x="4351630" y="4079506"/>
            <a:ext cx="1421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D</a:t>
            </a:r>
            <a:r>
              <a:rPr lang="en-US" sz="1200" smtClean="0"/>
              <a:t>estination address</a:t>
            </a:r>
          </a:p>
          <a:p>
            <a:pPr algn="ctr"/>
            <a:r>
              <a:rPr lang="en-US" sz="1200"/>
              <a:t>i</a:t>
            </a:r>
            <a:r>
              <a:rPr lang="en-US" sz="1200" smtClean="0"/>
              <a:t>s multicast ?</a:t>
            </a:r>
            <a:endParaRPr lang="en-US" sz="1200"/>
          </a:p>
        </p:txBody>
      </p:sp>
      <p:sp>
        <p:nvSpPr>
          <p:cNvPr id="93" name="TextBox 92"/>
          <p:cNvSpPr txBox="1"/>
          <p:nvPr/>
        </p:nvSpPr>
        <p:spPr>
          <a:xfrm>
            <a:off x="2167289" y="4103522"/>
            <a:ext cx="1421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D</a:t>
            </a:r>
            <a:r>
              <a:rPr lang="en-US" sz="1200" smtClean="0"/>
              <a:t>estination address</a:t>
            </a:r>
          </a:p>
          <a:p>
            <a:pPr algn="ctr"/>
            <a:r>
              <a:rPr lang="en-US" sz="1200"/>
              <a:t>i</a:t>
            </a:r>
            <a:r>
              <a:rPr lang="en-US" sz="1200" smtClean="0"/>
              <a:t>s zero ?</a:t>
            </a:r>
            <a:endParaRPr lang="en-US" sz="1200"/>
          </a:p>
        </p:txBody>
      </p:sp>
      <p:sp>
        <p:nvSpPr>
          <p:cNvPr id="94" name="TextBox 93"/>
          <p:cNvSpPr txBox="1"/>
          <p:nvPr/>
        </p:nvSpPr>
        <p:spPr>
          <a:xfrm>
            <a:off x="4021475" y="4764113"/>
            <a:ext cx="2082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Select an universe scope </a:t>
            </a:r>
          </a:p>
          <a:p>
            <a:pPr algn="ctr"/>
            <a:r>
              <a:rPr lang="en-US" sz="1200" smtClean="0"/>
              <a:t>IP address from output device</a:t>
            </a:r>
          </a:p>
          <a:p>
            <a:pPr algn="ctr"/>
            <a:r>
              <a:rPr lang="en-US" sz="1200" smtClean="0"/>
              <a:t>as source address</a:t>
            </a:r>
            <a:endParaRPr lang="en-US" sz="1200"/>
          </a:p>
        </p:txBody>
      </p:sp>
      <p:cxnSp>
        <p:nvCxnSpPr>
          <p:cNvPr id="30" name="Elbow Connector 29"/>
          <p:cNvCxnSpPr>
            <a:stCxn id="62" idx="1"/>
            <a:endCxn id="67" idx="0"/>
          </p:cNvCxnSpPr>
          <p:nvPr/>
        </p:nvCxnSpPr>
        <p:spPr>
          <a:xfrm rot="10800000" flipV="1">
            <a:off x="2260715" y="1122963"/>
            <a:ext cx="3230028" cy="233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340024" y="876742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cxnSp>
        <p:nvCxnSpPr>
          <p:cNvPr id="40" name="Straight Arrow Connector 39"/>
          <p:cNvCxnSpPr>
            <a:stCxn id="87" idx="1"/>
          </p:cNvCxnSpPr>
          <p:nvPr/>
        </p:nvCxnSpPr>
        <p:spPr>
          <a:xfrm flipH="1" flipV="1">
            <a:off x="2684295" y="2379734"/>
            <a:ext cx="29404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354712" y="2117502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103" name="TextBox 102"/>
          <p:cNvSpPr txBox="1"/>
          <p:nvPr/>
        </p:nvSpPr>
        <p:spPr>
          <a:xfrm>
            <a:off x="7496988" y="3686094"/>
            <a:ext cx="1625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D</a:t>
            </a:r>
            <a:r>
              <a:rPr lang="en-US" sz="1200" smtClean="0"/>
              <a:t>estination address is</a:t>
            </a:r>
          </a:p>
          <a:p>
            <a:pPr algn="ctr"/>
            <a:r>
              <a:rPr lang="en-US" sz="1200" smtClean="0"/>
              <a:t>224.0.0.x or broadcat ?</a:t>
            </a:r>
            <a:endParaRPr lang="en-US" sz="1200"/>
          </a:p>
        </p:txBody>
      </p:sp>
      <p:cxnSp>
        <p:nvCxnSpPr>
          <p:cNvPr id="45" name="Straight Arrow Connector 44"/>
          <p:cNvCxnSpPr>
            <a:stCxn id="105" idx="3"/>
            <a:endCxn id="103" idx="1"/>
          </p:cNvCxnSpPr>
          <p:nvPr/>
        </p:nvCxnSpPr>
        <p:spPr>
          <a:xfrm>
            <a:off x="7296235" y="3913310"/>
            <a:ext cx="200753" cy="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216634" y="3606072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9059535" y="3913309"/>
            <a:ext cx="302186" cy="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3" idx="2"/>
            <a:endCxn id="127" idx="0"/>
          </p:cNvCxnSpPr>
          <p:nvPr/>
        </p:nvCxnSpPr>
        <p:spPr>
          <a:xfrm>
            <a:off x="9899393" y="4143886"/>
            <a:ext cx="7710" cy="31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9043600" y="3620183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cxnSp>
        <p:nvCxnSpPr>
          <p:cNvPr id="106" name="Elbow Connector 105"/>
          <p:cNvCxnSpPr>
            <a:stCxn id="123" idx="3"/>
          </p:cNvCxnSpPr>
          <p:nvPr/>
        </p:nvCxnSpPr>
        <p:spPr>
          <a:xfrm>
            <a:off x="10472033" y="3913054"/>
            <a:ext cx="842871" cy="2531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0509655" y="3653282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cxnSp>
        <p:nvCxnSpPr>
          <p:cNvPr id="114" name="Elbow Connector 113"/>
          <p:cNvCxnSpPr>
            <a:stCxn id="103" idx="2"/>
            <a:endCxn id="85" idx="3"/>
          </p:cNvCxnSpPr>
          <p:nvPr/>
        </p:nvCxnSpPr>
        <p:spPr>
          <a:xfrm rot="5400000">
            <a:off x="7635917" y="3660593"/>
            <a:ext cx="186597" cy="1160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8006003" y="4072745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134" name="TextBox 133"/>
          <p:cNvSpPr txBox="1"/>
          <p:nvPr/>
        </p:nvSpPr>
        <p:spPr>
          <a:xfrm>
            <a:off x="1837135" y="4764113"/>
            <a:ext cx="2082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Select an host scope </a:t>
            </a:r>
          </a:p>
          <a:p>
            <a:pPr algn="ctr"/>
            <a:r>
              <a:rPr lang="en-US" sz="1200" smtClean="0"/>
              <a:t>IP address from output device</a:t>
            </a:r>
          </a:p>
          <a:p>
            <a:pPr algn="ctr"/>
            <a:r>
              <a:rPr lang="en-US" sz="1200" smtClean="0"/>
              <a:t>as source address</a:t>
            </a:r>
            <a:endParaRPr lang="en-US" sz="1200"/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5684160" y="4343545"/>
            <a:ext cx="385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3559786" y="4328747"/>
            <a:ext cx="762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721438" y="432362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cxnSp>
        <p:nvCxnSpPr>
          <p:cNvPr id="142" name="Straight Arrow Connector 141"/>
          <p:cNvCxnSpPr>
            <a:stCxn id="91" idx="2"/>
            <a:endCxn id="94" idx="0"/>
          </p:cNvCxnSpPr>
          <p:nvPr/>
        </p:nvCxnSpPr>
        <p:spPr>
          <a:xfrm flipH="1">
            <a:off x="5062529" y="4541171"/>
            <a:ext cx="1" cy="22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93" idx="2"/>
            <a:endCxn id="134" idx="0"/>
          </p:cNvCxnSpPr>
          <p:nvPr/>
        </p:nvCxnSpPr>
        <p:spPr>
          <a:xfrm>
            <a:off x="2878189" y="4565187"/>
            <a:ext cx="0" cy="19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699400" y="4526914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153" name="TextBox 152"/>
          <p:cNvSpPr txBox="1"/>
          <p:nvPr/>
        </p:nvSpPr>
        <p:spPr>
          <a:xfrm>
            <a:off x="3830667" y="4062018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154" name="TextBox 153"/>
          <p:cNvSpPr txBox="1"/>
          <p:nvPr/>
        </p:nvSpPr>
        <p:spPr>
          <a:xfrm>
            <a:off x="2876998" y="448738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155" name="TextBox 154"/>
          <p:cNvSpPr txBox="1"/>
          <p:nvPr/>
        </p:nvSpPr>
        <p:spPr>
          <a:xfrm>
            <a:off x="2876998" y="5587210"/>
            <a:ext cx="1960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Destination address is zero ?</a:t>
            </a:r>
            <a:endParaRPr lang="en-US" sz="1200"/>
          </a:p>
        </p:txBody>
      </p:sp>
      <p:cxnSp>
        <p:nvCxnSpPr>
          <p:cNvPr id="162" name="Elbow Connector 161"/>
          <p:cNvCxnSpPr>
            <a:endCxn id="155" idx="3"/>
          </p:cNvCxnSpPr>
          <p:nvPr/>
        </p:nvCxnSpPr>
        <p:spPr>
          <a:xfrm rot="10800000" flipV="1">
            <a:off x="4837857" y="4555430"/>
            <a:ext cx="1483333" cy="1170280"/>
          </a:xfrm>
          <a:prstGeom prst="bentConnector3">
            <a:avLst>
              <a:gd name="adj1" fmla="val 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93" idx="1"/>
            <a:endCxn id="155" idx="1"/>
          </p:cNvCxnSpPr>
          <p:nvPr/>
        </p:nvCxnSpPr>
        <p:spPr>
          <a:xfrm rot="10800000" flipH="1" flipV="1">
            <a:off x="2167288" y="4334354"/>
            <a:ext cx="709709" cy="1391355"/>
          </a:xfrm>
          <a:prstGeom prst="bentConnector3">
            <a:avLst>
              <a:gd name="adj1" fmla="val -68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3250818" y="5410444"/>
            <a:ext cx="0" cy="19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4520045" y="5410444"/>
            <a:ext cx="0" cy="19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831436" y="4048728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174" name="TextBox 173"/>
          <p:cNvSpPr txBox="1"/>
          <p:nvPr/>
        </p:nvSpPr>
        <p:spPr>
          <a:xfrm>
            <a:off x="6303066" y="4489180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cxnSp>
        <p:nvCxnSpPr>
          <p:cNvPr id="176" name="Straight Arrow Connector 175"/>
          <p:cNvCxnSpPr>
            <a:stCxn id="155" idx="2"/>
            <a:endCxn id="68" idx="0"/>
          </p:cNvCxnSpPr>
          <p:nvPr/>
        </p:nvCxnSpPr>
        <p:spPr>
          <a:xfrm>
            <a:off x="3857427" y="5864209"/>
            <a:ext cx="0" cy="58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3559786" y="5823649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180" name="TextBox 179"/>
          <p:cNvSpPr txBox="1"/>
          <p:nvPr/>
        </p:nvSpPr>
        <p:spPr>
          <a:xfrm>
            <a:off x="4574716" y="5902477"/>
            <a:ext cx="164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Set destination address</a:t>
            </a:r>
          </a:p>
          <a:p>
            <a:pPr algn="ctr"/>
            <a:r>
              <a:rPr lang="en-US" sz="1200" smtClean="0"/>
              <a:t>as source address ?</a:t>
            </a:r>
            <a:endParaRPr lang="en-US" sz="1200"/>
          </a:p>
        </p:txBody>
      </p:sp>
      <p:sp>
        <p:nvSpPr>
          <p:cNvPr id="181" name="TextBox 180"/>
          <p:cNvSpPr txBox="1"/>
          <p:nvPr/>
        </p:nvSpPr>
        <p:spPr>
          <a:xfrm>
            <a:off x="6426189" y="5906213"/>
            <a:ext cx="1499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Set output device as</a:t>
            </a:r>
          </a:p>
          <a:p>
            <a:pPr algn="ctr"/>
            <a:r>
              <a:rPr lang="en-US" sz="1200" smtClean="0"/>
              <a:t>Loopback device</a:t>
            </a:r>
            <a:endParaRPr lang="en-US" sz="1200"/>
          </a:p>
        </p:txBody>
      </p:sp>
      <p:cxnSp>
        <p:nvCxnSpPr>
          <p:cNvPr id="183" name="Elbow Connector 182"/>
          <p:cNvCxnSpPr>
            <a:endCxn id="180" idx="1"/>
          </p:cNvCxnSpPr>
          <p:nvPr/>
        </p:nvCxnSpPr>
        <p:spPr>
          <a:xfrm>
            <a:off x="4322330" y="5902479"/>
            <a:ext cx="252386" cy="230831"/>
          </a:xfrm>
          <a:prstGeom prst="bentConnector3">
            <a:avLst>
              <a:gd name="adj1" fmla="val 47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6095258" y="6156221"/>
            <a:ext cx="480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81" idx="3"/>
          </p:cNvCxnSpPr>
          <p:nvPr/>
        </p:nvCxnSpPr>
        <p:spPr>
          <a:xfrm>
            <a:off x="7925574" y="6137046"/>
            <a:ext cx="299038" cy="311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4321962" y="5817496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cxnSp>
        <p:nvCxnSpPr>
          <p:cNvPr id="203" name="Elbow Connector 202"/>
          <p:cNvCxnSpPr>
            <a:stCxn id="97" idx="3"/>
            <a:endCxn id="155" idx="3"/>
          </p:cNvCxnSpPr>
          <p:nvPr/>
        </p:nvCxnSpPr>
        <p:spPr>
          <a:xfrm flipH="1">
            <a:off x="4837856" y="3004448"/>
            <a:ext cx="2510731" cy="2721262"/>
          </a:xfrm>
          <a:prstGeom prst="bentConnector3">
            <a:avLst>
              <a:gd name="adj1" fmla="val -21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7549769" y="2762996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cxnSp>
        <p:nvCxnSpPr>
          <p:cNvPr id="207" name="Elbow Connector 206"/>
          <p:cNvCxnSpPr>
            <a:stCxn id="101" idx="1"/>
            <a:endCxn id="67" idx="2"/>
          </p:cNvCxnSpPr>
          <p:nvPr/>
        </p:nvCxnSpPr>
        <p:spPr>
          <a:xfrm rot="10800000">
            <a:off x="2260716" y="2562941"/>
            <a:ext cx="3989595" cy="895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5925334" y="3185455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cxnSp>
        <p:nvCxnSpPr>
          <p:cNvPr id="210" name="Elbow Connector 209"/>
          <p:cNvCxnSpPr>
            <a:stCxn id="105" idx="1"/>
          </p:cNvCxnSpPr>
          <p:nvPr/>
        </p:nvCxnSpPr>
        <p:spPr>
          <a:xfrm rot="10800000">
            <a:off x="5062529" y="3458878"/>
            <a:ext cx="842748" cy="454432"/>
          </a:xfrm>
          <a:prstGeom prst="bentConnector3">
            <a:avLst>
              <a:gd name="adj1" fmla="val 100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5600698" y="3642086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0019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1254" y="358347"/>
            <a:ext cx="1536963" cy="25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local input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3511" y="77555"/>
            <a:ext cx="1536963" cy="25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ip_mkroute_input()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2" y="964868"/>
            <a:ext cx="243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Old route </a:t>
            </a:r>
            <a:r>
              <a:rPr lang="en-US" sz="1200" smtClean="0"/>
              <a:t>cache</a:t>
            </a:r>
          </a:p>
          <a:p>
            <a:pPr algn="ctr"/>
            <a:r>
              <a:rPr lang="en-US" sz="1200" smtClean="0"/>
              <a:t>“fib_info-</a:t>
            </a:r>
            <a:r>
              <a:rPr lang="en-US" sz="1200"/>
              <a:t>&gt;fib_nh[0]-&gt;nh_rth_input</a:t>
            </a:r>
            <a:r>
              <a:rPr lang="en-US" sz="1200" smtClean="0"/>
              <a:t>”</a:t>
            </a:r>
          </a:p>
          <a:p>
            <a:pPr algn="ctr"/>
            <a:r>
              <a:rPr lang="en-US" sz="1200" smtClean="0"/>
              <a:t>Is valid ?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69917" y="1957948"/>
            <a:ext cx="2179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Alloc a new route cache</a:t>
            </a:r>
          </a:p>
          <a:p>
            <a:pPr algn="ctr"/>
            <a:r>
              <a:rPr lang="en-US" sz="1200" smtClean="0"/>
              <a:t>rt_dst_alloc()</a:t>
            </a:r>
          </a:p>
          <a:p>
            <a:pPr algn="ctr"/>
            <a:r>
              <a:rPr lang="en-US" sz="1200"/>
              <a:t>b</a:t>
            </a:r>
            <a:r>
              <a:rPr lang="en-US" sz="1200" smtClean="0"/>
              <a:t>ase on loopback output device</a:t>
            </a:r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157925" y="2951028"/>
            <a:ext cx="220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rth-&gt;dst.input= </a:t>
            </a:r>
            <a:r>
              <a:rPr lang="en-US" sz="1200" b="1" smtClean="0"/>
              <a:t>ip_local_deliver</a:t>
            </a:r>
          </a:p>
          <a:p>
            <a:r>
              <a:rPr lang="en-US" sz="1200" b="1"/>
              <a:t>rth-&gt;dst.output= </a:t>
            </a:r>
            <a:r>
              <a:rPr lang="en-US" sz="1200" b="1" smtClean="0"/>
              <a:t>ip_rt_bug</a:t>
            </a:r>
          </a:p>
          <a:p>
            <a:r>
              <a:rPr lang="en-US" sz="1200" b="1"/>
              <a:t>rth-&gt;rt_is_input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82" y="3944108"/>
            <a:ext cx="243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Replace old </a:t>
            </a:r>
            <a:r>
              <a:rPr lang="en-US" sz="1200"/>
              <a:t>route </a:t>
            </a:r>
            <a:r>
              <a:rPr lang="en-US" sz="1200" smtClean="0"/>
              <a:t>cache</a:t>
            </a:r>
          </a:p>
          <a:p>
            <a:pPr algn="ctr"/>
            <a:r>
              <a:rPr lang="en-US" sz="1200" smtClean="0"/>
              <a:t>“fib_info-</a:t>
            </a:r>
            <a:r>
              <a:rPr lang="en-US" sz="1200"/>
              <a:t>&gt;fib_nh[0]-&gt;nh_rth_input</a:t>
            </a:r>
            <a:r>
              <a:rPr lang="en-US" sz="1200" smtClean="0"/>
              <a:t>”</a:t>
            </a:r>
          </a:p>
          <a:p>
            <a:pPr algn="ctr"/>
            <a:r>
              <a:rPr lang="en-US" sz="1200"/>
              <a:t>w</a:t>
            </a:r>
            <a:r>
              <a:rPr lang="en-US" sz="1200" smtClean="0"/>
              <a:t>ith new route cache rth</a:t>
            </a:r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304729" y="4937188"/>
            <a:ext cx="1910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Assign route cache to skb</a:t>
            </a:r>
          </a:p>
          <a:p>
            <a:pPr algn="ctr"/>
            <a:r>
              <a:rPr lang="en-US" sz="1200" i="1"/>
              <a:t>skb_dst_set(skb, &amp;rth-&gt;dst)</a:t>
            </a:r>
          </a:p>
        </p:txBody>
      </p: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1259736" y="618119"/>
            <a:ext cx="0" cy="34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flipH="1">
            <a:off x="1259735" y="1611199"/>
            <a:ext cx="1" cy="34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  <a:endCxn id="11" idx="3"/>
          </p:cNvCxnSpPr>
          <p:nvPr/>
        </p:nvCxnSpPr>
        <p:spPr>
          <a:xfrm flipH="1">
            <a:off x="2214740" y="1288034"/>
            <a:ext cx="264849" cy="3879987"/>
          </a:xfrm>
          <a:prstGeom prst="bentConnector3">
            <a:avLst>
              <a:gd name="adj1" fmla="val -86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79589" y="1026423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961240" y="1611199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 flipH="1">
            <a:off x="1259734" y="2604279"/>
            <a:ext cx="1" cy="34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0" idx="0"/>
          </p:cNvCxnSpPr>
          <p:nvPr/>
        </p:nvCxnSpPr>
        <p:spPr>
          <a:xfrm>
            <a:off x="1259734" y="3597359"/>
            <a:ext cx="2" cy="34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1" idx="0"/>
          </p:cNvCxnSpPr>
          <p:nvPr/>
        </p:nvCxnSpPr>
        <p:spPr>
          <a:xfrm flipH="1">
            <a:off x="1259735" y="4590439"/>
            <a:ext cx="1" cy="34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97176" y="506572"/>
            <a:ext cx="1669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Support multipath and</a:t>
            </a:r>
          </a:p>
          <a:p>
            <a:pPr algn="ctr"/>
            <a:r>
              <a:rPr lang="en-US" sz="1200"/>
              <a:t>h</a:t>
            </a:r>
            <a:r>
              <a:rPr lang="en-US" sz="1200" smtClean="0"/>
              <a:t>as multiple nexthops 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2912" y="414238"/>
            <a:ext cx="2134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reselect</a:t>
            </a:r>
          </a:p>
          <a:p>
            <a:pPr algn="ctr"/>
            <a:r>
              <a:rPr lang="en-US" sz="1200" smtClean="0"/>
              <a:t>“struct fib_result *res-&gt;nh_sel”</a:t>
            </a:r>
          </a:p>
          <a:p>
            <a:pPr algn="ctr"/>
            <a:r>
              <a:rPr lang="en-US" sz="1200" smtClean="0"/>
              <a:t>by fib_select_multipath()</a:t>
            </a:r>
            <a:endParaRPr 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4250001" y="1214161"/>
            <a:ext cx="237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Output device in “struct fib_result”</a:t>
            </a:r>
          </a:p>
          <a:p>
            <a:pPr algn="ctr"/>
            <a:r>
              <a:rPr lang="en-US" sz="1200" smtClean="0"/>
              <a:t>is a L3 IP device ?</a:t>
            </a:r>
            <a:endParaRPr lang="en-US" sz="1200"/>
          </a:p>
        </p:txBody>
      </p:sp>
      <p:cxnSp>
        <p:nvCxnSpPr>
          <p:cNvPr id="34" name="Straight Arrow Connector 33"/>
          <p:cNvCxnSpPr>
            <a:stCxn id="5" idx="2"/>
            <a:endCxn id="30" idx="0"/>
          </p:cNvCxnSpPr>
          <p:nvPr/>
        </p:nvCxnSpPr>
        <p:spPr>
          <a:xfrm flipH="1">
            <a:off x="5431988" y="337327"/>
            <a:ext cx="5" cy="16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3"/>
            <a:endCxn id="31" idx="1"/>
          </p:cNvCxnSpPr>
          <p:nvPr/>
        </p:nvCxnSpPr>
        <p:spPr>
          <a:xfrm flipV="1">
            <a:off x="6266800" y="737404"/>
            <a:ext cx="5261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2"/>
            <a:endCxn id="32" idx="0"/>
          </p:cNvCxnSpPr>
          <p:nvPr/>
        </p:nvCxnSpPr>
        <p:spPr>
          <a:xfrm>
            <a:off x="5431988" y="968237"/>
            <a:ext cx="5421" cy="245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34721" y="1830779"/>
            <a:ext cx="1605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fib_validate_source() </a:t>
            </a:r>
            <a:r>
              <a:rPr lang="en-US" sz="1200"/>
              <a:t>?</a:t>
            </a:r>
          </a:p>
        </p:txBody>
      </p:sp>
      <p:cxnSp>
        <p:nvCxnSpPr>
          <p:cNvPr id="42" name="Straight Arrow Connector 41"/>
          <p:cNvCxnSpPr>
            <a:stCxn id="32" idx="2"/>
            <a:endCxn id="40" idx="0"/>
          </p:cNvCxnSpPr>
          <p:nvPr/>
        </p:nvCxnSpPr>
        <p:spPr>
          <a:xfrm>
            <a:off x="5437409" y="1675826"/>
            <a:ext cx="0" cy="15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70324" y="2976950"/>
            <a:ext cx="1392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m</a:t>
            </a:r>
            <a:r>
              <a:rPr lang="en-US" sz="1200" smtClean="0"/>
              <a:t>ark to do </a:t>
            </a:r>
            <a:r>
              <a:rPr lang="en-US" sz="1200" smtClean="0">
                <a:solidFill>
                  <a:srgbClr val="FF0000"/>
                </a:solidFill>
              </a:rPr>
              <a:t>redirect</a:t>
            </a:r>
          </a:p>
          <a:p>
            <a:pPr algn="ctr"/>
            <a:r>
              <a:rPr lang="en-US" sz="1200"/>
              <a:t>a</a:t>
            </a:r>
            <a:r>
              <a:rPr lang="en-US" sz="1200" smtClean="0"/>
              <a:t>nd </a:t>
            </a:r>
            <a:r>
              <a:rPr lang="en-US" sz="1200" smtClean="0">
                <a:solidFill>
                  <a:srgbClr val="FF0000"/>
                </a:solidFill>
              </a:rPr>
              <a:t>not cache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178667" y="2192119"/>
            <a:ext cx="1905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Both src IP and gateway are</a:t>
            </a:r>
          </a:p>
          <a:p>
            <a:pPr algn="ctr"/>
            <a:r>
              <a:rPr lang="en-US" sz="1200" smtClean="0"/>
              <a:t>in the same subnet with</a:t>
            </a:r>
          </a:p>
          <a:p>
            <a:pPr algn="ctr"/>
            <a:r>
              <a:rPr lang="en-US" sz="1200" smtClean="0"/>
              <a:t>subnet of output device ?</a:t>
            </a:r>
            <a:endParaRPr lang="en-US" sz="1200"/>
          </a:p>
        </p:txBody>
      </p:sp>
      <p:cxnSp>
        <p:nvCxnSpPr>
          <p:cNvPr id="47" name="Elbow Connector 46"/>
          <p:cNvCxnSpPr>
            <a:stCxn id="31" idx="2"/>
            <a:endCxn id="32" idx="3"/>
          </p:cNvCxnSpPr>
          <p:nvPr/>
        </p:nvCxnSpPr>
        <p:spPr>
          <a:xfrm rot="5400000">
            <a:off x="7050196" y="635190"/>
            <a:ext cx="384425" cy="1235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56411" y="2376787"/>
            <a:ext cx="2178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nput device == output device ?</a:t>
            </a:r>
            <a:endParaRPr lang="en-US" sz="1200"/>
          </a:p>
        </p:txBody>
      </p:sp>
      <p:cxnSp>
        <p:nvCxnSpPr>
          <p:cNvPr id="50" name="Straight Arrow Connector 49"/>
          <p:cNvCxnSpPr>
            <a:stCxn id="40" idx="2"/>
            <a:endCxn id="48" idx="0"/>
          </p:cNvCxnSpPr>
          <p:nvPr/>
        </p:nvCxnSpPr>
        <p:spPr>
          <a:xfrm>
            <a:off x="5437409" y="2107778"/>
            <a:ext cx="8435" cy="26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31412" y="2284453"/>
            <a:ext cx="15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Redirect is enabled on</a:t>
            </a:r>
          </a:p>
          <a:p>
            <a:pPr algn="ctr"/>
            <a:r>
              <a:rPr lang="en-US" sz="1200" smtClean="0"/>
              <a:t>output device ?</a:t>
            </a:r>
            <a:endParaRPr lang="en-US" sz="1200"/>
          </a:p>
        </p:txBody>
      </p:sp>
      <p:cxnSp>
        <p:nvCxnSpPr>
          <p:cNvPr id="53" name="Straight Arrow Connector 52"/>
          <p:cNvCxnSpPr>
            <a:stCxn id="48" idx="3"/>
            <a:endCxn id="51" idx="1"/>
          </p:cNvCxnSpPr>
          <p:nvPr/>
        </p:nvCxnSpPr>
        <p:spPr>
          <a:xfrm flipV="1">
            <a:off x="6535277" y="2515286"/>
            <a:ext cx="296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767744" y="2284453"/>
            <a:ext cx="1179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output device is</a:t>
            </a:r>
          </a:p>
          <a:p>
            <a:pPr algn="ctr"/>
            <a:r>
              <a:rPr lang="en-US" sz="1200" smtClean="0"/>
              <a:t>shared media ?</a:t>
            </a:r>
            <a:endParaRPr lang="en-US" sz="1200"/>
          </a:p>
        </p:txBody>
      </p:sp>
      <p:cxnSp>
        <p:nvCxnSpPr>
          <p:cNvPr id="56" name="Straight Arrow Connector 55"/>
          <p:cNvCxnSpPr>
            <a:stCxn id="51" idx="3"/>
            <a:endCxn id="54" idx="1"/>
          </p:cNvCxnSpPr>
          <p:nvPr/>
        </p:nvCxnSpPr>
        <p:spPr>
          <a:xfrm>
            <a:off x="8401137" y="2515286"/>
            <a:ext cx="366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3"/>
            <a:endCxn id="45" idx="1"/>
          </p:cNvCxnSpPr>
          <p:nvPr/>
        </p:nvCxnSpPr>
        <p:spPr>
          <a:xfrm flipV="1">
            <a:off x="9947105" y="2515285"/>
            <a:ext cx="2315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2"/>
            <a:endCxn id="44" idx="0"/>
          </p:cNvCxnSpPr>
          <p:nvPr/>
        </p:nvCxnSpPr>
        <p:spPr>
          <a:xfrm>
            <a:off x="9357425" y="2746118"/>
            <a:ext cx="9180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2"/>
            <a:endCxn id="44" idx="3"/>
          </p:cNvCxnSpPr>
          <p:nvPr/>
        </p:nvCxnSpPr>
        <p:spPr>
          <a:xfrm rot="5400000">
            <a:off x="10412379" y="2488958"/>
            <a:ext cx="369333" cy="1068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73847" y="391451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64" name="TextBox 63"/>
          <p:cNvSpPr txBox="1"/>
          <p:nvPr/>
        </p:nvSpPr>
        <p:spPr>
          <a:xfrm>
            <a:off x="1718489" y="5989290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65" name="TextBox 64"/>
          <p:cNvSpPr txBox="1"/>
          <p:nvPr/>
        </p:nvSpPr>
        <p:spPr>
          <a:xfrm>
            <a:off x="1106472" y="6015407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66" name="TextBox 65"/>
          <p:cNvSpPr txBox="1"/>
          <p:nvPr/>
        </p:nvSpPr>
        <p:spPr>
          <a:xfrm>
            <a:off x="5122078" y="928699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67" name="TextBox 66"/>
          <p:cNvSpPr txBox="1"/>
          <p:nvPr/>
        </p:nvSpPr>
        <p:spPr>
          <a:xfrm>
            <a:off x="5083775" y="158455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68" name="TextBox 67"/>
          <p:cNvSpPr txBox="1"/>
          <p:nvPr/>
        </p:nvSpPr>
        <p:spPr>
          <a:xfrm>
            <a:off x="5083775" y="2105454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69" name="TextBox 68"/>
          <p:cNvSpPr txBox="1"/>
          <p:nvPr/>
        </p:nvSpPr>
        <p:spPr>
          <a:xfrm>
            <a:off x="6464147" y="2192122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70" name="TextBox 69"/>
          <p:cNvSpPr txBox="1"/>
          <p:nvPr/>
        </p:nvSpPr>
        <p:spPr>
          <a:xfrm>
            <a:off x="8412099" y="2182520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71" name="TextBox 70"/>
          <p:cNvSpPr txBox="1"/>
          <p:nvPr/>
        </p:nvSpPr>
        <p:spPr>
          <a:xfrm>
            <a:off x="9026289" y="2694221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72" name="TextBox 71"/>
          <p:cNvSpPr txBox="1"/>
          <p:nvPr/>
        </p:nvSpPr>
        <p:spPr>
          <a:xfrm>
            <a:off x="10805847" y="2761506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73" name="TextBox 72"/>
          <p:cNvSpPr txBox="1"/>
          <p:nvPr/>
        </p:nvSpPr>
        <p:spPr>
          <a:xfrm>
            <a:off x="9884564" y="2216987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74" name="TextBox 73"/>
          <p:cNvSpPr txBox="1"/>
          <p:nvPr/>
        </p:nvSpPr>
        <p:spPr>
          <a:xfrm>
            <a:off x="4351599" y="3163515"/>
            <a:ext cx="2171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Is arp proxy case but arp proxy</a:t>
            </a:r>
          </a:p>
          <a:p>
            <a:pPr algn="ctr"/>
            <a:r>
              <a:rPr lang="en-US" sz="1200" smtClean="0"/>
              <a:t>Is not enabled on input device ?</a:t>
            </a:r>
            <a:endParaRPr lang="en-US" sz="1200"/>
          </a:p>
        </p:txBody>
      </p:sp>
      <p:cxnSp>
        <p:nvCxnSpPr>
          <p:cNvPr id="76" name="Straight Arrow Connector 75"/>
          <p:cNvCxnSpPr>
            <a:stCxn id="48" idx="2"/>
            <a:endCxn id="74" idx="0"/>
          </p:cNvCxnSpPr>
          <p:nvPr/>
        </p:nvCxnSpPr>
        <p:spPr>
          <a:xfrm flipH="1">
            <a:off x="5437410" y="2653786"/>
            <a:ext cx="8434" cy="50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1" idx="2"/>
            <a:endCxn id="74" idx="3"/>
          </p:cNvCxnSpPr>
          <p:nvPr/>
        </p:nvCxnSpPr>
        <p:spPr>
          <a:xfrm rot="5400000">
            <a:off x="6745633" y="2523706"/>
            <a:ext cx="648230" cy="1093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308366" y="2694221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cxnSp>
        <p:nvCxnSpPr>
          <p:cNvPr id="86" name="Elbow Connector 85"/>
          <p:cNvCxnSpPr/>
          <p:nvPr/>
        </p:nvCxnSpPr>
        <p:spPr>
          <a:xfrm rot="10800000" flipV="1">
            <a:off x="6505587" y="2825025"/>
            <a:ext cx="5163405" cy="707819"/>
          </a:xfrm>
          <a:prstGeom prst="bentConnector3">
            <a:avLst>
              <a:gd name="adj1" fmla="val -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1353602" y="2761506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92" name="TextBox 91"/>
          <p:cNvSpPr txBox="1"/>
          <p:nvPr/>
        </p:nvSpPr>
        <p:spPr>
          <a:xfrm>
            <a:off x="5122078" y="2610385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93" name="TextBox 92"/>
          <p:cNvSpPr txBox="1"/>
          <p:nvPr/>
        </p:nvSpPr>
        <p:spPr>
          <a:xfrm>
            <a:off x="9991757" y="3990312"/>
            <a:ext cx="1173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Old route </a:t>
            </a:r>
            <a:r>
              <a:rPr lang="en-US" sz="1200" smtClean="0"/>
              <a:t>cache</a:t>
            </a:r>
          </a:p>
          <a:p>
            <a:pPr algn="ctr"/>
            <a:r>
              <a:rPr lang="en-US" sz="1200" smtClean="0"/>
              <a:t>Is valid ?</a:t>
            </a:r>
            <a:endParaRPr lang="en-US" sz="1200"/>
          </a:p>
        </p:txBody>
      </p:sp>
      <p:sp>
        <p:nvSpPr>
          <p:cNvPr id="96" name="TextBox 95"/>
          <p:cNvSpPr txBox="1"/>
          <p:nvPr/>
        </p:nvSpPr>
        <p:spPr>
          <a:xfrm>
            <a:off x="4550663" y="3805647"/>
            <a:ext cx="1790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Destination IP is </a:t>
            </a:r>
            <a:r>
              <a:rPr lang="en-US" sz="1200" smtClean="0"/>
              <a:t>a</a:t>
            </a:r>
          </a:p>
          <a:p>
            <a:pPr algn="ctr"/>
            <a:r>
              <a:rPr lang="en-US" sz="1200" smtClean="0"/>
              <a:t>“struct fib_nh_exception”</a:t>
            </a:r>
          </a:p>
          <a:p>
            <a:pPr algn="ctr"/>
            <a:r>
              <a:rPr lang="en-US" sz="1200" smtClean="0"/>
              <a:t>in selected nexthop </a:t>
            </a:r>
            <a:r>
              <a:rPr lang="en-US" sz="1200"/>
              <a:t>?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618732" y="3699632"/>
            <a:ext cx="2968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Get old </a:t>
            </a:r>
            <a:r>
              <a:rPr lang="en-US" sz="1200"/>
              <a:t>route cache </a:t>
            </a:r>
            <a:r>
              <a:rPr lang="en-US" sz="1200" smtClean="0"/>
              <a:t>from</a:t>
            </a:r>
          </a:p>
          <a:p>
            <a:pPr algn="ctr"/>
            <a:r>
              <a:rPr lang="en-US" sz="1200" smtClean="0"/>
              <a:t>“struct </a:t>
            </a:r>
            <a:r>
              <a:rPr lang="en-US" sz="1200"/>
              <a:t>fib_nh_exception”-&gt;fnhe_rth_input ?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023455" y="4221145"/>
            <a:ext cx="215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Get old </a:t>
            </a:r>
            <a:r>
              <a:rPr lang="en-US" sz="1200"/>
              <a:t>route cache </a:t>
            </a:r>
            <a:r>
              <a:rPr lang="en-US" sz="1200" smtClean="0"/>
              <a:t>from</a:t>
            </a:r>
          </a:p>
          <a:p>
            <a:pPr algn="ctr"/>
            <a:r>
              <a:rPr lang="en-US" sz="1200"/>
              <a:t>“struct fib_nh”-&gt;nh_rth_input ?</a:t>
            </a:r>
          </a:p>
        </p:txBody>
      </p:sp>
      <p:cxnSp>
        <p:nvCxnSpPr>
          <p:cNvPr id="100" name="Straight Arrow Connector 99"/>
          <p:cNvCxnSpPr>
            <a:stCxn id="74" idx="2"/>
            <a:endCxn id="96" idx="0"/>
          </p:cNvCxnSpPr>
          <p:nvPr/>
        </p:nvCxnSpPr>
        <p:spPr>
          <a:xfrm>
            <a:off x="5437410" y="3625180"/>
            <a:ext cx="8434" cy="18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97" idx="1"/>
          </p:cNvCxnSpPr>
          <p:nvPr/>
        </p:nvCxnSpPr>
        <p:spPr>
          <a:xfrm>
            <a:off x="6341025" y="3930464"/>
            <a:ext cx="2777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98" idx="1"/>
          </p:cNvCxnSpPr>
          <p:nvPr/>
        </p:nvCxnSpPr>
        <p:spPr>
          <a:xfrm>
            <a:off x="6341025" y="4328084"/>
            <a:ext cx="682430" cy="123894"/>
          </a:xfrm>
          <a:prstGeom prst="bentConnector3">
            <a:avLst>
              <a:gd name="adj1" fmla="val -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ight Brace 105"/>
          <p:cNvSpPr/>
          <p:nvPr/>
        </p:nvSpPr>
        <p:spPr>
          <a:xfrm>
            <a:off x="9587301" y="3999609"/>
            <a:ext cx="342900" cy="4430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8857246" y="4861494"/>
            <a:ext cx="22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Alloc a new route cache</a:t>
            </a:r>
          </a:p>
          <a:p>
            <a:pPr algn="ctr"/>
            <a:r>
              <a:rPr lang="en-US" sz="1200" smtClean="0"/>
              <a:t>rt_dst_alloc()</a:t>
            </a:r>
          </a:p>
          <a:p>
            <a:pPr algn="ctr"/>
            <a:r>
              <a:rPr lang="en-US" sz="1200"/>
              <a:t>b</a:t>
            </a:r>
            <a:r>
              <a:rPr lang="en-US" sz="1200" smtClean="0"/>
              <a:t>ase on output device in nexthop</a:t>
            </a:r>
            <a:endParaRPr lang="en-US" sz="1200"/>
          </a:p>
        </p:txBody>
      </p:sp>
      <p:cxnSp>
        <p:nvCxnSpPr>
          <p:cNvPr id="111" name="Straight Arrow Connector 110"/>
          <p:cNvCxnSpPr>
            <a:stCxn id="93" idx="2"/>
          </p:cNvCxnSpPr>
          <p:nvPr/>
        </p:nvCxnSpPr>
        <p:spPr>
          <a:xfrm flipH="1">
            <a:off x="10577945" y="4451977"/>
            <a:ext cx="351" cy="40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682240" y="4840299"/>
            <a:ext cx="1962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rth-&gt;dst.input= </a:t>
            </a:r>
            <a:r>
              <a:rPr lang="en-US" sz="1200" b="1" smtClean="0"/>
              <a:t>ip_forward</a:t>
            </a:r>
          </a:p>
          <a:p>
            <a:r>
              <a:rPr lang="en-US" sz="1200" b="1"/>
              <a:t>rth-&gt;dst.output= </a:t>
            </a:r>
            <a:r>
              <a:rPr lang="en-US" sz="1200" b="1" smtClean="0"/>
              <a:t>ip_output</a:t>
            </a:r>
          </a:p>
          <a:p>
            <a:r>
              <a:rPr lang="en-US" sz="1200" b="1"/>
              <a:t>rth-&gt;rt_is_input = 1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8718604" y="5184659"/>
            <a:ext cx="416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277237" y="367066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118" name="TextBox 117"/>
          <p:cNvSpPr txBox="1"/>
          <p:nvPr/>
        </p:nvSpPr>
        <p:spPr>
          <a:xfrm>
            <a:off x="6310146" y="4191275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119" name="TextBox 118"/>
          <p:cNvSpPr txBox="1"/>
          <p:nvPr/>
        </p:nvSpPr>
        <p:spPr>
          <a:xfrm>
            <a:off x="10271632" y="4499856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120" name="TextBox 119"/>
          <p:cNvSpPr txBox="1"/>
          <p:nvPr/>
        </p:nvSpPr>
        <p:spPr>
          <a:xfrm>
            <a:off x="9991757" y="6110175"/>
            <a:ext cx="1910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Assign route cache to skb</a:t>
            </a:r>
          </a:p>
          <a:p>
            <a:pPr algn="ctr"/>
            <a:r>
              <a:rPr lang="en-US" sz="1200" i="1"/>
              <a:t>skb_dst_set(skb, &amp;rth-&gt;dst)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158379" y="4862137"/>
            <a:ext cx="2401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Copy gateway from</a:t>
            </a:r>
          </a:p>
          <a:p>
            <a:pPr algn="ctr"/>
            <a:r>
              <a:rPr lang="en-US" sz="1200" smtClean="0"/>
              <a:t>“struct fib_nh_exception”</a:t>
            </a:r>
          </a:p>
          <a:p>
            <a:pPr algn="ctr"/>
            <a:r>
              <a:rPr lang="en-US" sz="1200"/>
              <a:t>or “struct fib_nh” to rt-&gt;</a:t>
            </a:r>
            <a:r>
              <a:rPr lang="en-US" sz="1200" smtClean="0"/>
              <a:t>rt_gateway</a:t>
            </a:r>
            <a:endParaRPr lang="en-US" sz="1200"/>
          </a:p>
        </p:txBody>
      </p:sp>
      <p:cxnSp>
        <p:nvCxnSpPr>
          <p:cNvPr id="128" name="Straight Arrow Connector 127"/>
          <p:cNvCxnSpPr>
            <a:stCxn id="113" idx="1"/>
          </p:cNvCxnSpPr>
          <p:nvPr/>
        </p:nvCxnSpPr>
        <p:spPr>
          <a:xfrm flipH="1" flipV="1">
            <a:off x="6240097" y="5163464"/>
            <a:ext cx="4421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576063" y="5863047"/>
            <a:ext cx="1790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Destination IP is </a:t>
            </a:r>
            <a:r>
              <a:rPr lang="en-US" sz="1200" smtClean="0"/>
              <a:t>a</a:t>
            </a:r>
          </a:p>
          <a:p>
            <a:pPr algn="ctr"/>
            <a:r>
              <a:rPr lang="en-US" sz="1200" smtClean="0"/>
              <a:t>“struct fib_nh_exception”</a:t>
            </a:r>
          </a:p>
          <a:p>
            <a:pPr algn="ctr"/>
            <a:r>
              <a:rPr lang="en-US" sz="1200" smtClean="0"/>
              <a:t>in selected nexthop </a:t>
            </a:r>
            <a:r>
              <a:rPr lang="en-US" sz="1200"/>
              <a:t>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636274" y="5635554"/>
            <a:ext cx="286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replace old </a:t>
            </a:r>
            <a:r>
              <a:rPr lang="en-US" sz="1200"/>
              <a:t>route </a:t>
            </a:r>
            <a:r>
              <a:rPr lang="en-US" sz="1200" smtClean="0"/>
              <a:t>cache</a:t>
            </a:r>
          </a:p>
          <a:p>
            <a:pPr algn="ctr"/>
            <a:r>
              <a:rPr lang="en-US" sz="1200" smtClean="0"/>
              <a:t>“struct </a:t>
            </a:r>
            <a:r>
              <a:rPr lang="en-US" sz="1200"/>
              <a:t>fib_nh_exception”-&gt;</a:t>
            </a:r>
            <a:r>
              <a:rPr lang="en-US" sz="1200" smtClean="0"/>
              <a:t>fnhe_rth_input</a:t>
            </a:r>
          </a:p>
          <a:p>
            <a:pPr algn="ctr"/>
            <a:r>
              <a:rPr lang="en-US" sz="1200"/>
              <a:t>w</a:t>
            </a:r>
            <a:r>
              <a:rPr lang="en-US" sz="1200" smtClean="0"/>
              <a:t>ith new route cache rt</a:t>
            </a:r>
            <a:endParaRPr 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7099249" y="6248675"/>
            <a:ext cx="2053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replace old </a:t>
            </a:r>
            <a:r>
              <a:rPr lang="en-US" sz="1200"/>
              <a:t>route </a:t>
            </a:r>
            <a:r>
              <a:rPr lang="en-US" sz="1200" smtClean="0"/>
              <a:t>cache</a:t>
            </a:r>
          </a:p>
          <a:p>
            <a:pPr algn="ctr"/>
            <a:r>
              <a:rPr lang="en-US" sz="1200"/>
              <a:t>“struct fib_nh”-&gt;</a:t>
            </a:r>
            <a:r>
              <a:rPr lang="en-US" sz="1200" smtClean="0"/>
              <a:t>nh_rth_input</a:t>
            </a:r>
          </a:p>
          <a:p>
            <a:pPr algn="ctr"/>
            <a:r>
              <a:rPr lang="en-US" sz="1200"/>
              <a:t>w</a:t>
            </a:r>
            <a:r>
              <a:rPr lang="en-US" sz="1200" smtClean="0"/>
              <a:t>ith new route cache rt</a:t>
            </a:r>
            <a:endParaRPr lang="en-US" sz="1200"/>
          </a:p>
        </p:txBody>
      </p:sp>
      <p:cxnSp>
        <p:nvCxnSpPr>
          <p:cNvPr id="133" name="Straight Arrow Connector 132"/>
          <p:cNvCxnSpPr>
            <a:endCxn id="130" idx="0"/>
          </p:cNvCxnSpPr>
          <p:nvPr/>
        </p:nvCxnSpPr>
        <p:spPr>
          <a:xfrm>
            <a:off x="5471244" y="5528034"/>
            <a:ext cx="0" cy="33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6277237" y="5989290"/>
            <a:ext cx="359037" cy="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38" idx="1"/>
            <a:endCxn id="132" idx="1"/>
          </p:cNvCxnSpPr>
          <p:nvPr/>
        </p:nvCxnSpPr>
        <p:spPr>
          <a:xfrm rot="10800000" flipH="1" flipV="1">
            <a:off x="6335545" y="6379479"/>
            <a:ext cx="763703" cy="192361"/>
          </a:xfrm>
          <a:prstGeom prst="bentConnector3">
            <a:avLst>
              <a:gd name="adj1" fmla="val -1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ight Brace 135"/>
          <p:cNvSpPr/>
          <p:nvPr/>
        </p:nvSpPr>
        <p:spPr>
          <a:xfrm>
            <a:off x="9612701" y="5926639"/>
            <a:ext cx="342900" cy="7235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6302637" y="572806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138" name="TextBox 137"/>
          <p:cNvSpPr txBox="1"/>
          <p:nvPr/>
        </p:nvSpPr>
        <p:spPr>
          <a:xfrm>
            <a:off x="6335546" y="6248675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143" name="Rectangle 142"/>
          <p:cNvSpPr/>
          <p:nvPr/>
        </p:nvSpPr>
        <p:spPr>
          <a:xfrm>
            <a:off x="3414178" y="3070233"/>
            <a:ext cx="585388" cy="481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failure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49" name="Elbow Connector 148"/>
          <p:cNvCxnSpPr>
            <a:stCxn id="32" idx="1"/>
            <a:endCxn id="143" idx="0"/>
          </p:cNvCxnSpPr>
          <p:nvPr/>
        </p:nvCxnSpPr>
        <p:spPr>
          <a:xfrm rot="10800000" flipV="1">
            <a:off x="3706873" y="1444993"/>
            <a:ext cx="543129" cy="16252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40" idx="1"/>
          </p:cNvCxnSpPr>
          <p:nvPr/>
        </p:nvCxnSpPr>
        <p:spPr>
          <a:xfrm rot="10800000" flipV="1">
            <a:off x="3865419" y="1969279"/>
            <a:ext cx="769303" cy="1100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656458" y="1167462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153" name="TextBox 152"/>
          <p:cNvSpPr txBox="1"/>
          <p:nvPr/>
        </p:nvSpPr>
        <p:spPr>
          <a:xfrm>
            <a:off x="3822529" y="172504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cxnSp>
        <p:nvCxnSpPr>
          <p:cNvPr id="157" name="Straight Arrow Connector 156"/>
          <p:cNvCxnSpPr/>
          <p:nvPr/>
        </p:nvCxnSpPr>
        <p:spPr>
          <a:xfrm flipH="1">
            <a:off x="3978437" y="3371965"/>
            <a:ext cx="458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043912" y="3100143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cxnSp>
        <p:nvCxnSpPr>
          <p:cNvPr id="160" name="Elbow Connector 159"/>
          <p:cNvCxnSpPr>
            <a:stCxn id="93" idx="3"/>
          </p:cNvCxnSpPr>
          <p:nvPr/>
        </p:nvCxnSpPr>
        <p:spPr>
          <a:xfrm>
            <a:off x="11164835" y="4221145"/>
            <a:ext cx="354838" cy="1898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1226391" y="3922197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4570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48878" y="738071"/>
            <a:ext cx="152392" cy="332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5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5496" y="738071"/>
            <a:ext cx="152392" cy="332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4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62114" y="738071"/>
            <a:ext cx="152392" cy="332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3732" y="738071"/>
            <a:ext cx="152392" cy="3325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0350" y="738071"/>
            <a:ext cx="152392" cy="3325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4968" y="738071"/>
            <a:ext cx="152392" cy="3325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0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1256" y="0"/>
            <a:ext cx="85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Nexthop 1</a:t>
            </a:r>
          </a:p>
          <a:p>
            <a:pPr algn="ctr"/>
            <a:r>
              <a:rPr lang="en-US" sz="1200" smtClean="0"/>
              <a:t>Weight = 1</a:t>
            </a:r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5276429" y="0"/>
            <a:ext cx="85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Nexthop 2</a:t>
            </a:r>
          </a:p>
          <a:p>
            <a:pPr algn="ctr"/>
            <a:r>
              <a:rPr lang="en-US" sz="1200" smtClean="0"/>
              <a:t>Weight = 2</a:t>
            </a:r>
            <a:endParaRPr 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6401602" y="0"/>
            <a:ext cx="85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Nexthop 3</a:t>
            </a:r>
          </a:p>
          <a:p>
            <a:pPr algn="ctr"/>
            <a:r>
              <a:rPr lang="en-US" sz="1200" smtClean="0"/>
              <a:t>Weight = 3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4116581" y="474835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1 =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43342" y="474835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2 =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70103" y="474835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3 = 3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87146" y="474835"/>
            <a:ext cx="383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7932" y="7265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17296" y="7380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496864" y="7265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61277" y="793582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Total power 6</a:t>
            </a:r>
            <a:endParaRPr lang="en-US" sz="1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787146" y="1148937"/>
            <a:ext cx="383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92956" y="918104"/>
            <a:ext cx="209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Random() % Total power 6 = 1,</a:t>
            </a:r>
          </a:p>
          <a:p>
            <a:pPr algn="ctr"/>
            <a:r>
              <a:rPr lang="en-US" sz="1200" smtClean="0"/>
              <a:t>so nexthop 2 selected</a:t>
            </a:r>
            <a:endParaRPr lang="en-US" sz="1200"/>
          </a:p>
        </p:txBody>
      </p:sp>
      <p:sp>
        <p:nvSpPr>
          <p:cNvPr id="24" name="Rectangle 23"/>
          <p:cNvSpPr/>
          <p:nvPr/>
        </p:nvSpPr>
        <p:spPr>
          <a:xfrm>
            <a:off x="6916100" y="1392808"/>
            <a:ext cx="152392" cy="332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4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22718" y="1392808"/>
            <a:ext cx="152392" cy="332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29336" y="1392808"/>
            <a:ext cx="152392" cy="332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00954" y="1392808"/>
            <a:ext cx="152392" cy="3325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07572" y="139280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52190" y="1392808"/>
            <a:ext cx="152392" cy="3325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0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83803" y="1129572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1 =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10564" y="1129572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2 =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37325" y="1129572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3 = 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95154" y="13812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084518" y="13928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464086" y="13812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028499" y="1448319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Total power 5</a:t>
            </a:r>
            <a:endParaRPr lang="en-US" sz="120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754368" y="1803674"/>
            <a:ext cx="383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753474" y="929559"/>
            <a:ext cx="0" cy="4557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60486" y="977516"/>
            <a:ext cx="732470" cy="2597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pkt 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41500" y="2053208"/>
            <a:ext cx="152392" cy="332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748118" y="205320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54736" y="2053208"/>
            <a:ext cx="152392" cy="332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26354" y="2053208"/>
            <a:ext cx="152392" cy="3325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32972" y="2053208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77590" y="2053208"/>
            <a:ext cx="152392" cy="3325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0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9203" y="1789972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1 = 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35964" y="1789972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2 = 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62725" y="1789972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3 =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20554" y="20416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109918" y="2053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489486" y="20416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053899" y="2108719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Total power 4</a:t>
            </a:r>
            <a:endParaRPr lang="en-US" sz="120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779768" y="2464074"/>
            <a:ext cx="383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945563" y="2704209"/>
            <a:ext cx="152392" cy="332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52181" y="270420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558799" y="2704209"/>
            <a:ext cx="152392" cy="332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730417" y="2704209"/>
            <a:ext cx="152392" cy="3325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537035" y="270420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581653" y="270420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13266" y="2440973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1 = 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240027" y="2440973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2 =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66788" y="2440973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3 =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024617" y="26926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113981" y="27042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493549" y="26926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</a:t>
            </a:r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057962" y="2759720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Total power 3</a:t>
            </a:r>
            <a:endParaRPr lang="en-US" sz="1200"/>
          </a:p>
        </p:txBody>
      </p:sp>
      <p:cxnSp>
        <p:nvCxnSpPr>
          <p:cNvPr id="77" name="Straight Connector 76"/>
          <p:cNvCxnSpPr/>
          <p:nvPr/>
        </p:nvCxnSpPr>
        <p:spPr>
          <a:xfrm>
            <a:off x="3783831" y="3115075"/>
            <a:ext cx="383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970963" y="337752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777581" y="337752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584199" y="3377524"/>
            <a:ext cx="152392" cy="332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755817" y="3377524"/>
            <a:ext cx="152392" cy="3325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562435" y="337752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607053" y="337752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138666" y="3114288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1 = 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265427" y="3114288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2 =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92188" y="3114288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3 = 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50017" y="33659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139381" y="33775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518949" y="33659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</a:t>
            </a:r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083362" y="3433035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Total power 2</a:t>
            </a:r>
            <a:endParaRPr lang="en-US" sz="120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809231" y="3788390"/>
            <a:ext cx="383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700988" y="1610602"/>
            <a:ext cx="209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Random() % Total power 5 = 3,</a:t>
            </a:r>
          </a:p>
          <a:p>
            <a:pPr algn="ctr"/>
            <a:r>
              <a:rPr lang="en-US" sz="1200" smtClean="0"/>
              <a:t>so nexthop 3 selected</a:t>
            </a:r>
            <a:endParaRPr lang="en-US" sz="120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761506" y="1622057"/>
            <a:ext cx="0" cy="4557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968518" y="1670014"/>
            <a:ext cx="732470" cy="2597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pkt 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699061" y="2253884"/>
            <a:ext cx="209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Random() % Total power 4 = 0,</a:t>
            </a:r>
          </a:p>
          <a:p>
            <a:pPr algn="ctr"/>
            <a:r>
              <a:rPr lang="en-US" sz="1200" smtClean="0"/>
              <a:t>so nexthop 1 selected</a:t>
            </a:r>
            <a:endParaRPr lang="en-US" sz="120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3759579" y="2265339"/>
            <a:ext cx="0" cy="4557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966591" y="2313296"/>
            <a:ext cx="732470" cy="2597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pkt 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700441" y="2904330"/>
            <a:ext cx="209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Random() % Total power 3 = 2,</a:t>
            </a:r>
          </a:p>
          <a:p>
            <a:pPr algn="ctr"/>
            <a:r>
              <a:rPr lang="en-US" sz="1200" smtClean="0"/>
              <a:t>so nexthop 3 selected</a:t>
            </a:r>
            <a:endParaRPr lang="en-US" sz="120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760959" y="2915785"/>
            <a:ext cx="0" cy="4557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67971" y="2963742"/>
            <a:ext cx="732470" cy="2597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pkt 4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711719" y="3555330"/>
            <a:ext cx="209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Random() % Total power 2 = 1,</a:t>
            </a:r>
          </a:p>
          <a:p>
            <a:pPr algn="ctr"/>
            <a:r>
              <a:rPr lang="en-US" sz="1200" smtClean="0"/>
              <a:t>so nexthop 3 selected</a:t>
            </a:r>
            <a:endParaRPr lang="en-US" sz="120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3784616" y="3561209"/>
            <a:ext cx="0" cy="4557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979249" y="3614742"/>
            <a:ext cx="732470" cy="2597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pkt 5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952941" y="402203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759559" y="402203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566177" y="402203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737795" y="4022034"/>
            <a:ext cx="152392" cy="3325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44413" y="402203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89031" y="4022034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20644" y="3758798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1 = 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247405" y="3758798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2 = 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74166" y="3758798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3 = 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031995" y="40105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121359" y="4022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500927" y="40105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</a:t>
            </a:r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8065340" y="4077545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Total power 1</a:t>
            </a:r>
            <a:endParaRPr lang="en-US" sz="120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3791209" y="4432900"/>
            <a:ext cx="383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978341" y="469534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784959" y="469534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591577" y="469534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763195" y="469534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569813" y="469534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614431" y="4695349"/>
            <a:ext cx="152392" cy="33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146044" y="4432113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1 = 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272805" y="4432113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2 = 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399566" y="4432113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3 = 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057395" y="46838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6146759" y="46953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7526327" y="46838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</a:t>
            </a:r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8090740" y="4750860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Total power 0</a:t>
            </a:r>
            <a:endParaRPr lang="en-US" sz="120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3816609" y="5106215"/>
            <a:ext cx="383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707819" y="4222155"/>
            <a:ext cx="209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Random() % Total power 1 = 0,</a:t>
            </a:r>
          </a:p>
          <a:p>
            <a:pPr algn="ctr"/>
            <a:r>
              <a:rPr lang="en-US" sz="1200" smtClean="0"/>
              <a:t>so nexthop 2 selected</a:t>
            </a:r>
            <a:endParaRPr lang="en-US" sz="1200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3768337" y="4233610"/>
            <a:ext cx="0" cy="4557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975349" y="4281567"/>
            <a:ext cx="732470" cy="2597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pkt 6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719097" y="5508155"/>
            <a:ext cx="209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Random() % Total power 6 = 1,</a:t>
            </a:r>
          </a:p>
          <a:p>
            <a:pPr algn="ctr"/>
            <a:r>
              <a:rPr lang="en-US" sz="1200" smtClean="0"/>
              <a:t>so nexthop 2 selected</a:t>
            </a:r>
            <a:endParaRPr lang="en-US" sz="1200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3779615" y="4884610"/>
            <a:ext cx="0" cy="4557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986627" y="4932567"/>
            <a:ext cx="732470" cy="2597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pkt 7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982404" y="5368664"/>
            <a:ext cx="152392" cy="332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5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789022" y="5368664"/>
            <a:ext cx="152392" cy="332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4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595640" y="5368664"/>
            <a:ext cx="152392" cy="332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767258" y="5368664"/>
            <a:ext cx="152392" cy="3325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573876" y="5368664"/>
            <a:ext cx="152392" cy="3325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618494" y="5368664"/>
            <a:ext cx="152392" cy="3325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0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150107" y="5105428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1 = 1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276868" y="5105428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2 = 2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403629" y="5105428"/>
            <a:ext cx="921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Power 3 = 3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061458" y="53571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6150822" y="53686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7530390" y="53571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</a:t>
            </a:r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8094803" y="5424175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Total power 6</a:t>
            </a:r>
            <a:endParaRPr lang="en-US" sz="120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820672" y="5779530"/>
            <a:ext cx="383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3783678" y="5557925"/>
            <a:ext cx="0" cy="4557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947048" y="4953749"/>
            <a:ext cx="1700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Refill power with weight</a:t>
            </a:r>
          </a:p>
        </p:txBody>
      </p:sp>
    </p:spTree>
    <p:extLst>
      <p:ext uri="{BB962C8B-B14F-4D97-AF65-F5344CB8AC3E}">
        <p14:creationId xmlns:p14="http://schemas.microsoft.com/office/powerpoint/2010/main" val="2349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904138"/>
              </p:ext>
            </p:extLst>
          </p:nvPr>
        </p:nvGraphicFramePr>
        <p:xfrm>
          <a:off x="412187" y="1676119"/>
          <a:ext cx="176991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91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fib_nh [x]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06158"/>
              </p:ext>
            </p:extLst>
          </p:nvPr>
        </p:nvGraphicFramePr>
        <p:xfrm>
          <a:off x="2708578" y="1950439"/>
          <a:ext cx="176991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91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fib_nh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nh_exceptions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967591"/>
              </p:ext>
            </p:extLst>
          </p:nvPr>
        </p:nvGraphicFramePr>
        <p:xfrm>
          <a:off x="5004969" y="2224759"/>
          <a:ext cx="176991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91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struct fnhe_hash_bucket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… … …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fnhe_hash_bucket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133791"/>
              </p:ext>
            </p:extLst>
          </p:nvPr>
        </p:nvGraphicFramePr>
        <p:xfrm>
          <a:off x="7290982" y="2773399"/>
          <a:ext cx="209200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00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bg1"/>
                          </a:solidFill>
                        </a:rPr>
                        <a:t>struct fib_nh_exception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fnhe_genid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fnhe_daddr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fnhe_pmtu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fnhe_gw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fnhe_expires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rtable *fnhe_rth_input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rtable *fnhe_rth_output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fnhe_stamp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6928"/>
              </p:ext>
            </p:extLst>
          </p:nvPr>
        </p:nvGraphicFramePr>
        <p:xfrm>
          <a:off x="9899087" y="2773399"/>
          <a:ext cx="209200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00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bg1"/>
                          </a:solidFill>
                        </a:rPr>
                        <a:t>struct fib_nh_exception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fnhe_genid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fnhe_daddr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fnhe_pmtu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fnhe_gw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fnhe_expires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rtable *fnhe_rth_input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struct rtable *fnhe_rth_output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fnhe_stamp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182104" y="2087599"/>
            <a:ext cx="526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78495" y="2348346"/>
            <a:ext cx="526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74886" y="2899063"/>
            <a:ext cx="51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382991" y="2899063"/>
            <a:ext cx="51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3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1158"/>
              </p:ext>
            </p:extLst>
          </p:nvPr>
        </p:nvGraphicFramePr>
        <p:xfrm>
          <a:off x="1034472" y="123920"/>
          <a:ext cx="19581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10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</a:t>
                      </a:r>
                      <a:r>
                        <a:rPr lang="en-US" sz="1200" baseline="0" smtClean="0"/>
                        <a:t> fib_alias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Tos = 3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fa_info-&gt;priority = 0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fa_info-&gt;fib_nh[0]-&gt;nh_gw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41116"/>
              </p:ext>
            </p:extLst>
          </p:nvPr>
        </p:nvGraphicFramePr>
        <p:xfrm>
          <a:off x="3088408" y="123920"/>
          <a:ext cx="19581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10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</a:t>
                      </a:r>
                      <a:r>
                        <a:rPr lang="en-US" sz="1200" baseline="0" smtClean="0"/>
                        <a:t> fib_alias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Tos = 2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fa_info-&gt;priority = 1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fa_info-&gt;fib_nh[0]-&gt;nh_gw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95470"/>
              </p:ext>
            </p:extLst>
          </p:nvPr>
        </p:nvGraphicFramePr>
        <p:xfrm>
          <a:off x="5159661" y="123920"/>
          <a:ext cx="19581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10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</a:t>
                      </a:r>
                      <a:r>
                        <a:rPr lang="en-US" sz="1200" baseline="0" smtClean="0"/>
                        <a:t> fib_alias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Tos = 2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fa_info-&gt;priority = 2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fa_info-&gt;fib_nh[0]-&gt;nh_gw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88180"/>
              </p:ext>
            </p:extLst>
          </p:nvPr>
        </p:nvGraphicFramePr>
        <p:xfrm>
          <a:off x="7213597" y="123920"/>
          <a:ext cx="19581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10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</a:t>
                      </a:r>
                      <a:r>
                        <a:rPr lang="en-US" sz="1200" baseline="0" smtClean="0"/>
                        <a:t> fib_alias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Tos = 2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fa_info-&gt;priority = 3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fa_info-&gt;fib_nh[0]-&gt;nh_gw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38298"/>
              </p:ext>
            </p:extLst>
          </p:nvPr>
        </p:nvGraphicFramePr>
        <p:xfrm>
          <a:off x="9267533" y="123920"/>
          <a:ext cx="19581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10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</a:t>
                      </a:r>
                      <a:r>
                        <a:rPr lang="en-US" sz="1200" baseline="0" smtClean="0"/>
                        <a:t> fib_alias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Tos = 1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fa_info-&gt;priority = 0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fa_info-&gt;fib_nh[0]-&gt;nh_gw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19035"/>
              </p:ext>
            </p:extLst>
          </p:nvPr>
        </p:nvGraphicFramePr>
        <p:xfrm>
          <a:off x="1034472" y="3261974"/>
          <a:ext cx="19581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10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</a:t>
                      </a:r>
                      <a:r>
                        <a:rPr lang="en-US" sz="1200" baseline="0" smtClean="0"/>
                        <a:t> fib_alias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Tos = 2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fa_info-&gt;priority = 1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fa_info-&gt;fib_nh[0]-&gt;nh_gw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704928"/>
              </p:ext>
            </p:extLst>
          </p:nvPr>
        </p:nvGraphicFramePr>
        <p:xfrm>
          <a:off x="3088408" y="3261974"/>
          <a:ext cx="19581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10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</a:t>
                      </a:r>
                      <a:r>
                        <a:rPr lang="en-US" sz="1200" baseline="0" smtClean="0"/>
                        <a:t> fib_alias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Tos = 2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fa_info-&gt;priority = 1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fa_info-&gt;fib_nh[0]-&gt;nh_gw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83131"/>
              </p:ext>
            </p:extLst>
          </p:nvPr>
        </p:nvGraphicFramePr>
        <p:xfrm>
          <a:off x="5159661" y="3261974"/>
          <a:ext cx="19581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10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</a:t>
                      </a:r>
                      <a:r>
                        <a:rPr lang="en-US" sz="1200" baseline="0" smtClean="0"/>
                        <a:t> fib_alias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Tos = 2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fa_info-&gt;priority = 1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fa_info-&gt;fib_nh[0]-&gt;nh_gw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62722"/>
              </p:ext>
            </p:extLst>
          </p:nvPr>
        </p:nvGraphicFramePr>
        <p:xfrm>
          <a:off x="7213597" y="3261974"/>
          <a:ext cx="19581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10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</a:t>
                      </a:r>
                      <a:r>
                        <a:rPr lang="en-US" sz="1200" baseline="0" smtClean="0"/>
                        <a:t> fib_alias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Tos = 2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fa_info-&gt;priority = 1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fa_info-&gt;fib_nh[0]-&gt;nh_gw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04176"/>
              </p:ext>
            </p:extLst>
          </p:nvPr>
        </p:nvGraphicFramePr>
        <p:xfrm>
          <a:off x="9267533" y="3261974"/>
          <a:ext cx="19581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10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</a:t>
                      </a:r>
                      <a:r>
                        <a:rPr lang="en-US" sz="1200" baseline="0" smtClean="0"/>
                        <a:t> fib_alias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Tos = 2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fa_info-&gt;priority = 1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fa_info-&gt;fib_nh[0]-&gt;nh_gw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998614"/>
              </p:ext>
            </p:extLst>
          </p:nvPr>
        </p:nvGraphicFramePr>
        <p:xfrm>
          <a:off x="1043706" y="4450002"/>
          <a:ext cx="101819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49"/>
                <a:gridCol w="2092725"/>
                <a:gridCol w="2036387"/>
                <a:gridCol w="2036387"/>
                <a:gridCol w="20363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NUD_REACHABLE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NUD_REACHABLE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NUD_REACHABLE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NUD_REACHABLE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NUD_REACHABLE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NUD_VALID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NUD_VALID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NUD_VALID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NUD_VALID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NUD_VALID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Other state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Other state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8081" y="4450002"/>
            <a:ext cx="396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top</a:t>
            </a:r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453617" y="4867762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middle</a:t>
            </a:r>
            <a:endParaRPr 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620317" y="5215142"/>
            <a:ext cx="411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low</a:t>
            </a:r>
            <a:endParaRPr lang="en-US" sz="120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220326" y="5562522"/>
            <a:ext cx="0" cy="54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06188" y="6061474"/>
            <a:ext cx="1428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p</a:t>
            </a:r>
            <a:r>
              <a:rPr lang="en-US" sz="1600" b="1" smtClean="0"/>
              <a:t>revious route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61761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5764" y="172125"/>
            <a:ext cx="1536963" cy="25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</a:t>
            </a:r>
            <a:r>
              <a:rPr lang="en-US" sz="1200" smtClean="0">
                <a:solidFill>
                  <a:schemeClr val="tx1"/>
                </a:solidFill>
              </a:rPr>
              <a:t>ib_lookup()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5116" y="714391"/>
            <a:ext cx="658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Failed ?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4954245" y="431897"/>
            <a:ext cx="1" cy="28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22727" y="714390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Have output device ?</a:t>
            </a:r>
          </a:p>
        </p:txBody>
      </p:sp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 flipV="1">
            <a:off x="5283373" y="852890"/>
            <a:ext cx="4393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16140" y="579097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7662813" y="622056"/>
            <a:ext cx="11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Source address</a:t>
            </a:r>
          </a:p>
          <a:p>
            <a:pPr algn="ctr"/>
            <a:r>
              <a:rPr lang="en-US" sz="1200" smtClean="0"/>
              <a:t>is zero ?</a:t>
            </a:r>
            <a:endParaRPr lang="en-US" sz="1200"/>
          </a:p>
        </p:txBody>
      </p:sp>
      <p:cxnSp>
        <p:nvCxnSpPr>
          <p:cNvPr id="15" name="Straight Arrow Connector 14"/>
          <p:cNvCxnSpPr>
            <a:stCxn id="8" idx="3"/>
            <a:endCxn id="13" idx="1"/>
          </p:cNvCxnSpPr>
          <p:nvPr/>
        </p:nvCxnSpPr>
        <p:spPr>
          <a:xfrm flipV="1">
            <a:off x="7223459" y="852889"/>
            <a:ext cx="4393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29079" y="529722"/>
            <a:ext cx="2082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Select a link scope </a:t>
            </a:r>
          </a:p>
          <a:p>
            <a:pPr algn="ctr"/>
            <a:r>
              <a:rPr lang="en-US" sz="1200" smtClean="0"/>
              <a:t>IP address from output device</a:t>
            </a:r>
          </a:p>
          <a:p>
            <a:pPr algn="ctr"/>
            <a:r>
              <a:rPr lang="en-US" sz="1200" smtClean="0"/>
              <a:t>as source address</a:t>
            </a:r>
            <a:endParaRPr lang="en-US" sz="1200"/>
          </a:p>
        </p:txBody>
      </p:sp>
      <p:sp>
        <p:nvSpPr>
          <p:cNvPr id="19" name="Rectangle 18"/>
          <p:cNvSpPr/>
          <p:nvPr/>
        </p:nvSpPr>
        <p:spPr>
          <a:xfrm>
            <a:off x="2838920" y="5139493"/>
            <a:ext cx="8834611" cy="25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__</a:t>
            </a:r>
            <a:r>
              <a:rPr lang="en-US" sz="1200" smtClean="0">
                <a:solidFill>
                  <a:schemeClr val="tx1"/>
                </a:solidFill>
              </a:rPr>
              <a:t>mkroute_output()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56226" y="55396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22" name="TextBox 21"/>
          <p:cNvSpPr txBox="1"/>
          <p:nvPr/>
        </p:nvSpPr>
        <p:spPr>
          <a:xfrm>
            <a:off x="3992731" y="1455357"/>
            <a:ext cx="1923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Struct fib_result *res -&gt;type</a:t>
            </a:r>
          </a:p>
          <a:p>
            <a:pPr algn="ctr"/>
            <a:r>
              <a:rPr lang="en-US" sz="1200" smtClean="0"/>
              <a:t>Is local ?</a:t>
            </a:r>
            <a:endParaRPr 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6126880" y="1455357"/>
            <a:ext cx="11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Source address</a:t>
            </a:r>
          </a:p>
          <a:p>
            <a:pPr algn="ctr"/>
            <a:r>
              <a:rPr lang="en-US" sz="1200" smtClean="0"/>
              <a:t>is zero ?</a:t>
            </a:r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7615011" y="1455356"/>
            <a:ext cx="1362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Have prefer source</a:t>
            </a:r>
          </a:p>
          <a:p>
            <a:pPr algn="ctr"/>
            <a:r>
              <a:rPr lang="en-US" sz="1200" smtClean="0"/>
              <a:t>in fib_result ?</a:t>
            </a:r>
          </a:p>
        </p:txBody>
      </p:sp>
      <p:cxnSp>
        <p:nvCxnSpPr>
          <p:cNvPr id="26" name="Straight Arrow Connector 25"/>
          <p:cNvCxnSpPr>
            <a:stCxn id="13" idx="3"/>
            <a:endCxn id="16" idx="1"/>
          </p:cNvCxnSpPr>
          <p:nvPr/>
        </p:nvCxnSpPr>
        <p:spPr>
          <a:xfrm flipV="1">
            <a:off x="8792160" y="852888"/>
            <a:ext cx="4369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23709" y="579097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31" name="TextBox 30"/>
          <p:cNvSpPr txBox="1"/>
          <p:nvPr/>
        </p:nvSpPr>
        <p:spPr>
          <a:xfrm>
            <a:off x="9287590" y="1455356"/>
            <a:ext cx="1310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use prefer source</a:t>
            </a:r>
          </a:p>
          <a:p>
            <a:pPr algn="ctr"/>
            <a:r>
              <a:rPr lang="en-US" sz="1200" smtClean="0"/>
              <a:t>as source address</a:t>
            </a:r>
            <a:endParaRPr 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7651272" y="2119666"/>
            <a:ext cx="128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Use destination</a:t>
            </a:r>
          </a:p>
          <a:p>
            <a:pPr algn="ctr"/>
            <a:r>
              <a:rPr lang="en-US" sz="1200" smtClean="0"/>
              <a:t>as source address</a:t>
            </a:r>
            <a:endParaRPr 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7546402" y="2738986"/>
            <a:ext cx="1499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Set output device as</a:t>
            </a:r>
          </a:p>
          <a:p>
            <a:pPr algn="ctr"/>
            <a:r>
              <a:rPr lang="en-US" sz="1200" smtClean="0"/>
              <a:t>Loopback device</a:t>
            </a:r>
            <a:endParaRPr lang="en-US" sz="1200"/>
          </a:p>
        </p:txBody>
      </p:sp>
      <p:cxnSp>
        <p:nvCxnSpPr>
          <p:cNvPr id="35" name="Straight Arrow Connector 34"/>
          <p:cNvCxnSpPr>
            <a:stCxn id="22" idx="3"/>
            <a:endCxn id="23" idx="1"/>
          </p:cNvCxnSpPr>
          <p:nvPr/>
        </p:nvCxnSpPr>
        <p:spPr>
          <a:xfrm>
            <a:off x="5915758" y="1686190"/>
            <a:ext cx="211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3" idx="3"/>
            <a:endCxn id="24" idx="1"/>
          </p:cNvCxnSpPr>
          <p:nvPr/>
        </p:nvCxnSpPr>
        <p:spPr>
          <a:xfrm flipV="1">
            <a:off x="7256227" y="1686189"/>
            <a:ext cx="358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3"/>
            <a:endCxn id="31" idx="1"/>
          </p:cNvCxnSpPr>
          <p:nvPr/>
        </p:nvCxnSpPr>
        <p:spPr>
          <a:xfrm>
            <a:off x="8977179" y="1686189"/>
            <a:ext cx="310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296095" y="1917021"/>
            <a:ext cx="1" cy="23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33" idx="0"/>
          </p:cNvCxnSpPr>
          <p:nvPr/>
        </p:nvCxnSpPr>
        <p:spPr>
          <a:xfrm flipH="1">
            <a:off x="8296095" y="2581331"/>
            <a:ext cx="1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1" idx="2"/>
            <a:endCxn id="33" idx="3"/>
          </p:cNvCxnSpPr>
          <p:nvPr/>
        </p:nvCxnSpPr>
        <p:spPr>
          <a:xfrm rot="5400000">
            <a:off x="8967815" y="1994993"/>
            <a:ext cx="1052798" cy="896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34409" y="1318032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54" name="TextBox 53"/>
          <p:cNvSpPr txBox="1"/>
          <p:nvPr/>
        </p:nvSpPr>
        <p:spPr>
          <a:xfrm>
            <a:off x="7269918" y="1345752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55" name="TextBox 54"/>
          <p:cNvSpPr txBox="1"/>
          <p:nvPr/>
        </p:nvSpPr>
        <p:spPr>
          <a:xfrm>
            <a:off x="8945475" y="1348796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56" name="TextBox 55"/>
          <p:cNvSpPr txBox="1"/>
          <p:nvPr/>
        </p:nvSpPr>
        <p:spPr>
          <a:xfrm>
            <a:off x="8005918" y="1872785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cxnSp>
        <p:nvCxnSpPr>
          <p:cNvPr id="58" name="Elbow Connector 57"/>
          <p:cNvCxnSpPr>
            <a:stCxn id="23" idx="2"/>
            <a:endCxn id="33" idx="1"/>
          </p:cNvCxnSpPr>
          <p:nvPr/>
        </p:nvCxnSpPr>
        <p:spPr>
          <a:xfrm rot="16200000" flipH="1">
            <a:off x="6592580" y="2015996"/>
            <a:ext cx="1052797" cy="854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965128" y="175314"/>
            <a:ext cx="1153849" cy="25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Failed, return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8" idx="0"/>
          </p:cNvCxnSpPr>
          <p:nvPr/>
        </p:nvCxnSpPr>
        <p:spPr>
          <a:xfrm flipV="1">
            <a:off x="6473093" y="431897"/>
            <a:ext cx="0" cy="28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47909" y="448292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cxnSp>
        <p:nvCxnSpPr>
          <p:cNvPr id="64" name="Straight Arrow Connector 63"/>
          <p:cNvCxnSpPr>
            <a:stCxn id="5" idx="2"/>
            <a:endCxn id="22" idx="0"/>
          </p:cNvCxnSpPr>
          <p:nvPr/>
        </p:nvCxnSpPr>
        <p:spPr>
          <a:xfrm>
            <a:off x="4954245" y="991390"/>
            <a:ext cx="0" cy="46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614453" y="1045248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67" name="TextBox 66"/>
          <p:cNvSpPr txBox="1"/>
          <p:nvPr/>
        </p:nvSpPr>
        <p:spPr>
          <a:xfrm>
            <a:off x="3956599" y="2198493"/>
            <a:ext cx="1995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Multiple nexthop and</a:t>
            </a:r>
            <a:endParaRPr lang="en-US" sz="1200"/>
          </a:p>
          <a:p>
            <a:pPr algn="ctr"/>
            <a:r>
              <a:rPr lang="en-US" sz="1200" smtClean="0"/>
              <a:t>output device not specified ?</a:t>
            </a:r>
          </a:p>
        </p:txBody>
      </p:sp>
      <p:cxnSp>
        <p:nvCxnSpPr>
          <p:cNvPr id="69" name="Straight Arrow Connector 68"/>
          <p:cNvCxnSpPr>
            <a:stCxn id="22" idx="2"/>
            <a:endCxn id="67" idx="0"/>
          </p:cNvCxnSpPr>
          <p:nvPr/>
        </p:nvCxnSpPr>
        <p:spPr>
          <a:xfrm flipH="1">
            <a:off x="4954244" y="1917022"/>
            <a:ext cx="1" cy="28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470646" y="2106159"/>
            <a:ext cx="2134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reselect</a:t>
            </a:r>
          </a:p>
          <a:p>
            <a:pPr algn="ctr"/>
            <a:r>
              <a:rPr lang="en-US" sz="1200" smtClean="0"/>
              <a:t>“struct fib_result *res-&gt;nh_sel”</a:t>
            </a:r>
          </a:p>
          <a:p>
            <a:pPr algn="ctr"/>
            <a:r>
              <a:rPr lang="en-US" sz="1200" smtClean="0"/>
              <a:t>by fib_select_multipath()</a:t>
            </a:r>
            <a:endParaRPr lang="en-US" sz="1200"/>
          </a:p>
        </p:txBody>
      </p:sp>
      <p:cxnSp>
        <p:nvCxnSpPr>
          <p:cNvPr id="74" name="Straight Arrow Connector 73"/>
          <p:cNvCxnSpPr>
            <a:stCxn id="67" idx="1"/>
            <a:endCxn id="72" idx="3"/>
          </p:cNvCxnSpPr>
          <p:nvPr/>
        </p:nvCxnSpPr>
        <p:spPr>
          <a:xfrm flipH="1" flipV="1">
            <a:off x="3604820" y="2429325"/>
            <a:ext cx="351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956599" y="2964906"/>
            <a:ext cx="1995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Is default route and</a:t>
            </a:r>
          </a:p>
          <a:p>
            <a:pPr algn="ctr"/>
            <a:r>
              <a:rPr lang="en-US" sz="1200"/>
              <a:t>m</a:t>
            </a:r>
            <a:r>
              <a:rPr lang="en-US" sz="1200" smtClean="0"/>
              <a:t>ultiple default route and</a:t>
            </a:r>
            <a:endParaRPr lang="en-US" sz="1200"/>
          </a:p>
          <a:p>
            <a:pPr algn="ctr"/>
            <a:r>
              <a:rPr lang="en-US" sz="1200" smtClean="0"/>
              <a:t>output device not specified ?</a:t>
            </a:r>
          </a:p>
        </p:txBody>
      </p:sp>
      <p:cxnSp>
        <p:nvCxnSpPr>
          <p:cNvPr id="77" name="Straight Arrow Connector 76"/>
          <p:cNvCxnSpPr>
            <a:stCxn id="67" idx="2"/>
            <a:endCxn id="75" idx="0"/>
          </p:cNvCxnSpPr>
          <p:nvPr/>
        </p:nvCxnSpPr>
        <p:spPr>
          <a:xfrm>
            <a:off x="4954244" y="2660158"/>
            <a:ext cx="0" cy="30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635755" y="2964906"/>
            <a:ext cx="1803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reselect</a:t>
            </a:r>
          </a:p>
          <a:p>
            <a:pPr algn="ctr"/>
            <a:r>
              <a:rPr lang="en-US" sz="1200" smtClean="0"/>
              <a:t>“struct fib_result *res-&gt;fi”</a:t>
            </a:r>
          </a:p>
          <a:p>
            <a:pPr algn="ctr"/>
            <a:r>
              <a:rPr lang="en-US" sz="1200" smtClean="0"/>
              <a:t>by fib_select_default()</a:t>
            </a:r>
            <a:endParaRPr lang="en-US" sz="1200"/>
          </a:p>
        </p:txBody>
      </p:sp>
      <p:cxnSp>
        <p:nvCxnSpPr>
          <p:cNvPr id="81" name="Straight Arrow Connector 80"/>
          <p:cNvCxnSpPr>
            <a:stCxn id="75" idx="1"/>
            <a:endCxn id="79" idx="3"/>
          </p:cNvCxnSpPr>
          <p:nvPr/>
        </p:nvCxnSpPr>
        <p:spPr>
          <a:xfrm flipH="1">
            <a:off x="3439710" y="3288072"/>
            <a:ext cx="516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389570" y="3892907"/>
            <a:ext cx="11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Source address</a:t>
            </a:r>
          </a:p>
          <a:p>
            <a:pPr algn="ctr"/>
            <a:r>
              <a:rPr lang="en-US" sz="1200" smtClean="0"/>
              <a:t>is zero ?</a:t>
            </a:r>
            <a:endParaRPr lang="en-US" sz="1200"/>
          </a:p>
        </p:txBody>
      </p:sp>
      <p:sp>
        <p:nvSpPr>
          <p:cNvPr id="84" name="TextBox 83"/>
          <p:cNvSpPr txBox="1"/>
          <p:nvPr/>
        </p:nvSpPr>
        <p:spPr>
          <a:xfrm>
            <a:off x="5772280" y="3892906"/>
            <a:ext cx="1310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use prefer source</a:t>
            </a:r>
          </a:p>
          <a:p>
            <a:pPr algn="ctr"/>
            <a:r>
              <a:rPr lang="en-US" sz="1200" smtClean="0"/>
              <a:t>as source address</a:t>
            </a:r>
            <a:endParaRPr lang="en-US" sz="1200"/>
          </a:p>
        </p:txBody>
      </p:sp>
      <p:cxnSp>
        <p:nvCxnSpPr>
          <p:cNvPr id="88" name="Straight Arrow Connector 87"/>
          <p:cNvCxnSpPr>
            <a:endCxn id="84" idx="1"/>
          </p:cNvCxnSpPr>
          <p:nvPr/>
        </p:nvCxnSpPr>
        <p:spPr>
          <a:xfrm>
            <a:off x="5461869" y="4123739"/>
            <a:ext cx="310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4" idx="2"/>
          </p:cNvCxnSpPr>
          <p:nvPr/>
        </p:nvCxnSpPr>
        <p:spPr>
          <a:xfrm rot="5400000">
            <a:off x="5499579" y="3809235"/>
            <a:ext cx="382416" cy="1473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430165" y="3786346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cxnSp>
        <p:nvCxnSpPr>
          <p:cNvPr id="97" name="Straight Arrow Connector 96"/>
          <p:cNvCxnSpPr>
            <a:stCxn id="75" idx="2"/>
            <a:endCxn id="82" idx="0"/>
          </p:cNvCxnSpPr>
          <p:nvPr/>
        </p:nvCxnSpPr>
        <p:spPr>
          <a:xfrm>
            <a:off x="4954244" y="3611237"/>
            <a:ext cx="0" cy="28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2" idx="2"/>
          </p:cNvCxnSpPr>
          <p:nvPr/>
        </p:nvCxnSpPr>
        <p:spPr>
          <a:xfrm>
            <a:off x="4954244" y="4354572"/>
            <a:ext cx="0" cy="78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625116" y="4354630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10879282" y="1176053"/>
            <a:ext cx="0" cy="396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3" idx="2"/>
          </p:cNvCxnSpPr>
          <p:nvPr/>
        </p:nvCxnSpPr>
        <p:spPr>
          <a:xfrm rot="16200000" flipH="1">
            <a:off x="9422369" y="-111162"/>
            <a:ext cx="262031" cy="2651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950873" y="1024756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112" name="TextBox 111"/>
          <p:cNvSpPr txBox="1"/>
          <p:nvPr/>
        </p:nvSpPr>
        <p:spPr>
          <a:xfrm>
            <a:off x="6369438" y="193758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cxnSp>
        <p:nvCxnSpPr>
          <p:cNvPr id="114" name="Straight Arrow Connector 113"/>
          <p:cNvCxnSpPr>
            <a:stCxn id="33" idx="2"/>
          </p:cNvCxnSpPr>
          <p:nvPr/>
        </p:nvCxnSpPr>
        <p:spPr>
          <a:xfrm>
            <a:off x="8296095" y="3200651"/>
            <a:ext cx="0" cy="193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614453" y="1865057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116" name="TextBox 115"/>
          <p:cNvSpPr txBox="1"/>
          <p:nvPr/>
        </p:nvSpPr>
        <p:spPr>
          <a:xfrm>
            <a:off x="3630407" y="2123411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117" name="TextBox 116"/>
          <p:cNvSpPr txBox="1"/>
          <p:nvPr/>
        </p:nvSpPr>
        <p:spPr>
          <a:xfrm>
            <a:off x="3636247" y="2945492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cxnSp>
        <p:nvCxnSpPr>
          <p:cNvPr id="119" name="Elbow Connector 118"/>
          <p:cNvCxnSpPr>
            <a:stCxn id="72" idx="1"/>
            <a:endCxn id="82" idx="1"/>
          </p:cNvCxnSpPr>
          <p:nvPr/>
        </p:nvCxnSpPr>
        <p:spPr>
          <a:xfrm rot="10800000" flipH="1" flipV="1">
            <a:off x="1470646" y="2429324"/>
            <a:ext cx="2918924" cy="1694415"/>
          </a:xfrm>
          <a:prstGeom prst="bentConnector3">
            <a:avLst>
              <a:gd name="adj1" fmla="val -7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79" idx="2"/>
          </p:cNvCxnSpPr>
          <p:nvPr/>
        </p:nvCxnSpPr>
        <p:spPr>
          <a:xfrm rot="16200000" flipH="1">
            <a:off x="3147948" y="3001021"/>
            <a:ext cx="512501" cy="1732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625116" y="2663670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123" name="TextBox 122"/>
          <p:cNvSpPr txBox="1"/>
          <p:nvPr/>
        </p:nvSpPr>
        <p:spPr>
          <a:xfrm>
            <a:off x="4629703" y="3586668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4987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2279" y="146854"/>
            <a:ext cx="2057933" cy="286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__</a:t>
            </a:r>
            <a:r>
              <a:rPr lang="en-US" sz="1200" smtClean="0">
                <a:solidFill>
                  <a:schemeClr val="tx1"/>
                </a:solidFill>
              </a:rPr>
              <a:t>mkroute_output()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1145" y="707225"/>
            <a:ext cx="120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Output device is</a:t>
            </a:r>
          </a:p>
          <a:p>
            <a:pPr algn="ctr"/>
            <a:r>
              <a:rPr lang="en-US" sz="1200" smtClean="0"/>
              <a:t>a L3 IP device ?</a:t>
            </a:r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338306" y="1442512"/>
            <a:ext cx="226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Source IP address is loopback but</a:t>
            </a:r>
          </a:p>
          <a:p>
            <a:pPr algn="ctr"/>
            <a:r>
              <a:rPr lang="en-US" sz="1200" smtClean="0"/>
              <a:t>output device is not loopback ?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847001" y="1442512"/>
            <a:ext cx="1902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“route_localnet” is enabled</a:t>
            </a:r>
          </a:p>
          <a:p>
            <a:pPr algn="ctr"/>
            <a:r>
              <a:rPr lang="en-US" sz="1200" smtClean="0"/>
              <a:t>on output device ?</a:t>
            </a:r>
            <a:endParaRPr 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4778875" y="2220588"/>
            <a:ext cx="1384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destination IP</a:t>
            </a:r>
          </a:p>
          <a:p>
            <a:pPr algn="ctr"/>
            <a:r>
              <a:rPr lang="en-US" sz="1200" smtClean="0"/>
              <a:t>address is 0.x.x.x ?</a:t>
            </a:r>
            <a:endParaRPr lang="en-US" sz="120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5471245" y="433603"/>
            <a:ext cx="1" cy="27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5471245" y="1168890"/>
            <a:ext cx="0" cy="27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 flipH="1">
            <a:off x="5471244" y="1904177"/>
            <a:ext cx="1" cy="31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88380" y="173831"/>
            <a:ext cx="1153849" cy="25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Failed, return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5" idx="1"/>
          </p:cNvCxnSpPr>
          <p:nvPr/>
        </p:nvCxnSpPr>
        <p:spPr>
          <a:xfrm rot="10800000">
            <a:off x="4078845" y="433604"/>
            <a:ext cx="792301" cy="504455"/>
          </a:xfrm>
          <a:prstGeom prst="bentConnector3">
            <a:avLst>
              <a:gd name="adj1" fmla="val 985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97424" y="1196290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24" name="TextBox 23"/>
          <p:cNvSpPr txBox="1"/>
          <p:nvPr/>
        </p:nvSpPr>
        <p:spPr>
          <a:xfrm>
            <a:off x="4288085" y="653977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cxnSp>
        <p:nvCxnSpPr>
          <p:cNvPr id="26" name="Straight Arrow Connector 25"/>
          <p:cNvCxnSpPr>
            <a:stCxn id="6" idx="1"/>
            <a:endCxn id="7" idx="3"/>
          </p:cNvCxnSpPr>
          <p:nvPr/>
        </p:nvCxnSpPr>
        <p:spPr>
          <a:xfrm flipH="1">
            <a:off x="3749125" y="1673345"/>
            <a:ext cx="589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43715" y="1411734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095276" y="433603"/>
            <a:ext cx="0" cy="100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63134" y="116885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cxnSp>
        <p:nvCxnSpPr>
          <p:cNvPr id="32" name="Elbow Connector 31"/>
          <p:cNvCxnSpPr>
            <a:stCxn id="8" idx="1"/>
          </p:cNvCxnSpPr>
          <p:nvPr/>
        </p:nvCxnSpPr>
        <p:spPr>
          <a:xfrm rot="10800000">
            <a:off x="3901391" y="433603"/>
            <a:ext cx="877484" cy="2017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17535" y="2163949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cxnSp>
        <p:nvCxnSpPr>
          <p:cNvPr id="35" name="Elbow Connector 34"/>
          <p:cNvCxnSpPr>
            <a:stCxn id="7" idx="2"/>
          </p:cNvCxnSpPr>
          <p:nvPr/>
        </p:nvCxnSpPr>
        <p:spPr>
          <a:xfrm rot="16200000" flipH="1">
            <a:off x="3499080" y="1203160"/>
            <a:ext cx="671048" cy="2073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63134" y="1916226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42" name="TextBox 41"/>
          <p:cNvSpPr txBox="1"/>
          <p:nvPr/>
        </p:nvSpPr>
        <p:spPr>
          <a:xfrm>
            <a:off x="6351570" y="2220587"/>
            <a:ext cx="104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destination IP</a:t>
            </a:r>
          </a:p>
          <a:p>
            <a:pPr algn="ctr"/>
            <a:r>
              <a:rPr lang="en-US" sz="1200" smtClean="0"/>
              <a:t>is broadcast ?</a:t>
            </a:r>
            <a:endParaRPr lang="en-US" sz="1200"/>
          </a:p>
        </p:txBody>
      </p:sp>
      <p:sp>
        <p:nvSpPr>
          <p:cNvPr id="45" name="TextBox 44"/>
          <p:cNvSpPr txBox="1"/>
          <p:nvPr/>
        </p:nvSpPr>
        <p:spPr>
          <a:xfrm>
            <a:off x="6257217" y="2847137"/>
            <a:ext cx="123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Set flag :</a:t>
            </a:r>
          </a:p>
          <a:p>
            <a:pPr algn="ctr"/>
            <a:r>
              <a:rPr lang="en-US" sz="1200" smtClean="0"/>
              <a:t>broadcast | local</a:t>
            </a:r>
          </a:p>
          <a:p>
            <a:pPr algn="ctr"/>
            <a:r>
              <a:rPr lang="en-US" sz="1200" smtClean="0"/>
              <a:t>Clear fi = NULL</a:t>
            </a:r>
            <a:endParaRPr lang="en-US" sz="1200"/>
          </a:p>
        </p:txBody>
      </p:sp>
      <p:sp>
        <p:nvSpPr>
          <p:cNvPr id="46" name="TextBox 45"/>
          <p:cNvSpPr txBox="1"/>
          <p:nvPr/>
        </p:nvSpPr>
        <p:spPr>
          <a:xfrm>
            <a:off x="7770569" y="2220587"/>
            <a:ext cx="104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destination IP</a:t>
            </a:r>
          </a:p>
          <a:p>
            <a:pPr algn="ctr"/>
            <a:r>
              <a:rPr lang="en-US" sz="1200" smtClean="0"/>
              <a:t>is multicast ?</a:t>
            </a:r>
            <a:endParaRPr lang="en-US" sz="1200"/>
          </a:p>
        </p:txBody>
      </p:sp>
      <p:sp>
        <p:nvSpPr>
          <p:cNvPr id="47" name="TextBox 46"/>
          <p:cNvSpPr txBox="1"/>
          <p:nvPr/>
        </p:nvSpPr>
        <p:spPr>
          <a:xfrm>
            <a:off x="8103452" y="2939469"/>
            <a:ext cx="75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Set flag :</a:t>
            </a:r>
          </a:p>
          <a:p>
            <a:pPr algn="ctr"/>
            <a:r>
              <a:rPr lang="en-US" sz="1200" smtClean="0"/>
              <a:t>multicast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49849" y="2220401"/>
            <a:ext cx="1412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In mcast receive list</a:t>
            </a:r>
          </a:p>
          <a:p>
            <a:pPr algn="ctr"/>
            <a:r>
              <a:rPr lang="en-US" sz="1200" smtClean="0"/>
              <a:t>of output device ?</a:t>
            </a:r>
            <a:endParaRPr lang="en-US" sz="1200"/>
          </a:p>
        </p:txBody>
      </p:sp>
      <p:sp>
        <p:nvSpPr>
          <p:cNvPr id="49" name="TextBox 48"/>
          <p:cNvSpPr txBox="1"/>
          <p:nvPr/>
        </p:nvSpPr>
        <p:spPr>
          <a:xfrm>
            <a:off x="8907214" y="2939469"/>
            <a:ext cx="169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Set flag : local</a:t>
            </a:r>
          </a:p>
          <a:p>
            <a:pPr algn="ctr"/>
            <a:r>
              <a:rPr lang="en-US" sz="1200" smtClean="0"/>
              <a:t>Don’t cache route cache</a:t>
            </a:r>
            <a:endParaRPr lang="en-US" sz="1200"/>
          </a:p>
        </p:txBody>
      </p:sp>
      <p:cxnSp>
        <p:nvCxnSpPr>
          <p:cNvPr id="51" name="Straight Arrow Connector 50"/>
          <p:cNvCxnSpPr>
            <a:stCxn id="8" idx="3"/>
            <a:endCxn id="42" idx="1"/>
          </p:cNvCxnSpPr>
          <p:nvPr/>
        </p:nvCxnSpPr>
        <p:spPr>
          <a:xfrm flipV="1">
            <a:off x="6163613" y="2451420"/>
            <a:ext cx="1879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3"/>
            <a:endCxn id="46" idx="1"/>
          </p:cNvCxnSpPr>
          <p:nvPr/>
        </p:nvCxnSpPr>
        <p:spPr>
          <a:xfrm>
            <a:off x="7393907" y="2451420"/>
            <a:ext cx="376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8" idx="1"/>
          </p:cNvCxnSpPr>
          <p:nvPr/>
        </p:nvCxnSpPr>
        <p:spPr>
          <a:xfrm flipV="1">
            <a:off x="8812906" y="2451234"/>
            <a:ext cx="236943" cy="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2"/>
            <a:endCxn id="49" idx="0"/>
          </p:cNvCxnSpPr>
          <p:nvPr/>
        </p:nvCxnSpPr>
        <p:spPr>
          <a:xfrm>
            <a:off x="9756004" y="2682066"/>
            <a:ext cx="1" cy="25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2" idx="2"/>
            <a:endCxn id="45" idx="0"/>
          </p:cNvCxnSpPr>
          <p:nvPr/>
        </p:nvCxnSpPr>
        <p:spPr>
          <a:xfrm flipH="1">
            <a:off x="6872738" y="2682252"/>
            <a:ext cx="1" cy="16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88173" y="2165417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63" name="TextBox 62"/>
          <p:cNvSpPr txBox="1"/>
          <p:nvPr/>
        </p:nvSpPr>
        <p:spPr>
          <a:xfrm>
            <a:off x="6872738" y="2614721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64" name="TextBox 63"/>
          <p:cNvSpPr txBox="1"/>
          <p:nvPr/>
        </p:nvSpPr>
        <p:spPr>
          <a:xfrm>
            <a:off x="7406195" y="2185679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70" name="TextBox 69"/>
          <p:cNvSpPr txBox="1"/>
          <p:nvPr/>
        </p:nvSpPr>
        <p:spPr>
          <a:xfrm>
            <a:off x="8748421" y="2165417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71" name="TextBox 70"/>
          <p:cNvSpPr txBox="1"/>
          <p:nvPr/>
        </p:nvSpPr>
        <p:spPr>
          <a:xfrm>
            <a:off x="9850357" y="2633889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8812906" y="3138049"/>
            <a:ext cx="373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8812906" y="2682252"/>
            <a:ext cx="586917" cy="25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13376" y="2595417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77" name="TextBox 76"/>
          <p:cNvSpPr txBox="1"/>
          <p:nvPr/>
        </p:nvSpPr>
        <p:spPr>
          <a:xfrm>
            <a:off x="9991757" y="3990312"/>
            <a:ext cx="1173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Old route </a:t>
            </a:r>
            <a:r>
              <a:rPr lang="en-US" sz="1200" smtClean="0"/>
              <a:t>cache</a:t>
            </a:r>
          </a:p>
          <a:p>
            <a:pPr algn="ctr"/>
            <a:r>
              <a:rPr lang="en-US" sz="1200" smtClean="0"/>
              <a:t>Is valid ?</a:t>
            </a:r>
            <a:endParaRPr lang="en-US" sz="1200"/>
          </a:p>
        </p:txBody>
      </p:sp>
      <p:sp>
        <p:nvSpPr>
          <p:cNvPr id="78" name="TextBox 77"/>
          <p:cNvSpPr txBox="1"/>
          <p:nvPr/>
        </p:nvSpPr>
        <p:spPr>
          <a:xfrm>
            <a:off x="4551727" y="3612760"/>
            <a:ext cx="1790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Destination IP is </a:t>
            </a:r>
            <a:r>
              <a:rPr lang="en-US" sz="1200" smtClean="0"/>
              <a:t>a</a:t>
            </a:r>
          </a:p>
          <a:p>
            <a:pPr algn="ctr"/>
            <a:r>
              <a:rPr lang="en-US" sz="1200" smtClean="0"/>
              <a:t>“struct fib_nh_exception”</a:t>
            </a:r>
          </a:p>
          <a:p>
            <a:pPr algn="ctr"/>
            <a:r>
              <a:rPr lang="en-US" sz="1200" smtClean="0"/>
              <a:t>in selected nexthop </a:t>
            </a:r>
            <a:r>
              <a:rPr lang="en-US" sz="1200"/>
              <a:t>?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69841" y="3699632"/>
            <a:ext cx="30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Get old </a:t>
            </a:r>
            <a:r>
              <a:rPr lang="en-US" sz="1200"/>
              <a:t>route cache </a:t>
            </a:r>
            <a:r>
              <a:rPr lang="en-US" sz="1200" smtClean="0"/>
              <a:t>from</a:t>
            </a:r>
          </a:p>
          <a:p>
            <a:pPr algn="ctr"/>
            <a:r>
              <a:rPr lang="en-US" sz="1200" smtClean="0"/>
              <a:t>“struct </a:t>
            </a:r>
            <a:r>
              <a:rPr lang="en-US" sz="1200"/>
              <a:t>fib_nh_exception”-&gt;</a:t>
            </a:r>
            <a:r>
              <a:rPr lang="en-US" sz="1200" smtClean="0"/>
              <a:t>fnhe_rth_output </a:t>
            </a:r>
            <a:r>
              <a:rPr lang="en-US" sz="1200"/>
              <a:t>?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83006" y="4221145"/>
            <a:ext cx="264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Get old </a:t>
            </a:r>
            <a:r>
              <a:rPr lang="en-US" sz="1200"/>
              <a:t>route cache </a:t>
            </a:r>
            <a:r>
              <a:rPr lang="en-US" sz="1200" smtClean="0"/>
              <a:t>from</a:t>
            </a:r>
          </a:p>
          <a:p>
            <a:pPr algn="ctr"/>
            <a:r>
              <a:rPr lang="en-US" sz="1200"/>
              <a:t>“struct fib_nh”-&gt;</a:t>
            </a:r>
            <a:r>
              <a:rPr lang="en-US" sz="1200" smtClean="0"/>
              <a:t>nh_pcpu_rth_output </a:t>
            </a:r>
            <a:r>
              <a:rPr lang="en-US" sz="1200"/>
              <a:t>?</a:t>
            </a:r>
          </a:p>
        </p:txBody>
      </p:sp>
      <p:cxnSp>
        <p:nvCxnSpPr>
          <p:cNvPr id="81" name="Straight Arrow Connector 80"/>
          <p:cNvCxnSpPr>
            <a:endCxn id="79" idx="1"/>
          </p:cNvCxnSpPr>
          <p:nvPr/>
        </p:nvCxnSpPr>
        <p:spPr>
          <a:xfrm>
            <a:off x="6341025" y="3930464"/>
            <a:ext cx="2288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endCxn id="80" idx="1"/>
          </p:cNvCxnSpPr>
          <p:nvPr/>
        </p:nvCxnSpPr>
        <p:spPr>
          <a:xfrm>
            <a:off x="6351570" y="4091709"/>
            <a:ext cx="431436" cy="3602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ight Brace 82"/>
          <p:cNvSpPr/>
          <p:nvPr/>
        </p:nvSpPr>
        <p:spPr>
          <a:xfrm>
            <a:off x="9587301" y="3999609"/>
            <a:ext cx="342900" cy="4430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857246" y="4861494"/>
            <a:ext cx="22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Alloc a new route cache</a:t>
            </a:r>
          </a:p>
          <a:p>
            <a:pPr algn="ctr"/>
            <a:r>
              <a:rPr lang="en-US" sz="1200" smtClean="0"/>
              <a:t>rt_dst_alloc()</a:t>
            </a:r>
          </a:p>
          <a:p>
            <a:pPr algn="ctr"/>
            <a:r>
              <a:rPr lang="en-US" sz="1200"/>
              <a:t>b</a:t>
            </a:r>
            <a:r>
              <a:rPr lang="en-US" sz="1200" smtClean="0"/>
              <a:t>ase on output device in nexthop</a:t>
            </a:r>
            <a:endParaRPr lang="en-US" sz="1200"/>
          </a:p>
        </p:txBody>
      </p:sp>
      <p:cxnSp>
        <p:nvCxnSpPr>
          <p:cNvPr id="85" name="Straight Arrow Connector 84"/>
          <p:cNvCxnSpPr>
            <a:stCxn id="77" idx="2"/>
          </p:cNvCxnSpPr>
          <p:nvPr/>
        </p:nvCxnSpPr>
        <p:spPr>
          <a:xfrm flipH="1">
            <a:off x="10577945" y="4451977"/>
            <a:ext cx="351" cy="40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682240" y="4840299"/>
            <a:ext cx="1962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rth-&gt;dst.input= dst_discard</a:t>
            </a:r>
            <a:endParaRPr lang="en-US" sz="1200" b="1" smtClean="0"/>
          </a:p>
          <a:p>
            <a:r>
              <a:rPr lang="en-US" sz="1200" b="1"/>
              <a:t>rth-&gt;dst.output= </a:t>
            </a:r>
            <a:r>
              <a:rPr lang="en-US" sz="1200" b="1" smtClean="0"/>
              <a:t>ip_output</a:t>
            </a:r>
          </a:p>
          <a:p>
            <a:r>
              <a:rPr lang="en-US" sz="1200" b="1"/>
              <a:t>rth-&gt;rt_is_input = </a:t>
            </a:r>
            <a:r>
              <a:rPr lang="en-US" sz="1200" b="1" smtClean="0"/>
              <a:t>0</a:t>
            </a:r>
            <a:endParaRPr lang="en-US" sz="1200" b="1"/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8718604" y="5184659"/>
            <a:ext cx="416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77237" y="367066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89" name="TextBox 88"/>
          <p:cNvSpPr txBox="1"/>
          <p:nvPr/>
        </p:nvSpPr>
        <p:spPr>
          <a:xfrm>
            <a:off x="6310146" y="4191275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90" name="TextBox 89"/>
          <p:cNvSpPr txBox="1"/>
          <p:nvPr/>
        </p:nvSpPr>
        <p:spPr>
          <a:xfrm>
            <a:off x="10271632" y="4499856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91" name="TextBox 90"/>
          <p:cNvSpPr txBox="1"/>
          <p:nvPr/>
        </p:nvSpPr>
        <p:spPr>
          <a:xfrm>
            <a:off x="10368537" y="6157433"/>
            <a:ext cx="1346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return route cache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837595" y="5858873"/>
            <a:ext cx="2401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Copy gateway from</a:t>
            </a:r>
          </a:p>
          <a:p>
            <a:pPr algn="ctr"/>
            <a:r>
              <a:rPr lang="en-US" sz="1200" smtClean="0"/>
              <a:t>“struct fib_nh_exception”</a:t>
            </a:r>
          </a:p>
          <a:p>
            <a:pPr algn="ctr"/>
            <a:r>
              <a:rPr lang="en-US" sz="1200"/>
              <a:t>or “struct fib_nh” to rt-&gt;</a:t>
            </a:r>
            <a:r>
              <a:rPr lang="en-US" sz="1200" smtClean="0"/>
              <a:t>rt_gateway</a:t>
            </a:r>
            <a:endParaRPr lang="en-US" sz="1200"/>
          </a:p>
        </p:txBody>
      </p:sp>
      <p:sp>
        <p:nvSpPr>
          <p:cNvPr id="94" name="TextBox 93"/>
          <p:cNvSpPr txBox="1"/>
          <p:nvPr/>
        </p:nvSpPr>
        <p:spPr>
          <a:xfrm>
            <a:off x="4576063" y="5863047"/>
            <a:ext cx="1790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Destination IP is </a:t>
            </a:r>
            <a:r>
              <a:rPr lang="en-US" sz="1200" smtClean="0"/>
              <a:t>a</a:t>
            </a:r>
          </a:p>
          <a:p>
            <a:pPr algn="ctr"/>
            <a:r>
              <a:rPr lang="en-US" sz="1200" smtClean="0"/>
              <a:t>“struct fib_nh_exception”</a:t>
            </a:r>
          </a:p>
          <a:p>
            <a:pPr algn="ctr"/>
            <a:r>
              <a:rPr lang="en-US" sz="1200" smtClean="0"/>
              <a:t>in selected nexthop </a:t>
            </a:r>
            <a:r>
              <a:rPr lang="en-US" sz="1200"/>
              <a:t>?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87381" y="5635554"/>
            <a:ext cx="296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replace old </a:t>
            </a:r>
            <a:r>
              <a:rPr lang="en-US" sz="1200"/>
              <a:t>route </a:t>
            </a:r>
            <a:r>
              <a:rPr lang="en-US" sz="1200" smtClean="0"/>
              <a:t>cache</a:t>
            </a:r>
          </a:p>
          <a:p>
            <a:pPr algn="ctr"/>
            <a:r>
              <a:rPr lang="en-US" sz="1200" smtClean="0"/>
              <a:t>“struct </a:t>
            </a:r>
            <a:r>
              <a:rPr lang="en-US" sz="1200"/>
              <a:t>fib_nh_exception”-&gt;</a:t>
            </a:r>
            <a:r>
              <a:rPr lang="en-US" sz="1200" smtClean="0"/>
              <a:t>fnhe_rth_output</a:t>
            </a:r>
          </a:p>
          <a:p>
            <a:pPr algn="ctr"/>
            <a:r>
              <a:rPr lang="en-US" sz="1200"/>
              <a:t>w</a:t>
            </a:r>
            <a:r>
              <a:rPr lang="en-US" sz="1200" smtClean="0"/>
              <a:t>ith new route cache rt</a:t>
            </a:r>
            <a:endParaRPr lang="en-US" sz="1200"/>
          </a:p>
        </p:txBody>
      </p:sp>
      <p:sp>
        <p:nvSpPr>
          <p:cNvPr id="96" name="TextBox 95"/>
          <p:cNvSpPr txBox="1"/>
          <p:nvPr/>
        </p:nvSpPr>
        <p:spPr>
          <a:xfrm>
            <a:off x="6858798" y="6248675"/>
            <a:ext cx="253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replace old </a:t>
            </a:r>
            <a:r>
              <a:rPr lang="en-US" sz="1200"/>
              <a:t>route </a:t>
            </a:r>
            <a:r>
              <a:rPr lang="en-US" sz="1200" smtClean="0"/>
              <a:t>cache</a:t>
            </a:r>
          </a:p>
          <a:p>
            <a:pPr algn="ctr"/>
            <a:r>
              <a:rPr lang="en-US" sz="1200"/>
              <a:t>“struct fib_nh”-&gt;</a:t>
            </a:r>
            <a:r>
              <a:rPr lang="en-US" sz="1200" smtClean="0"/>
              <a:t>nh_pcpu_rth_output</a:t>
            </a:r>
          </a:p>
          <a:p>
            <a:pPr algn="ctr"/>
            <a:r>
              <a:rPr lang="en-US" sz="1200"/>
              <a:t>w</a:t>
            </a:r>
            <a:r>
              <a:rPr lang="en-US" sz="1200" smtClean="0"/>
              <a:t>ith new route cache rt</a:t>
            </a:r>
            <a:endParaRPr lang="en-US" sz="120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3095276" y="5577197"/>
            <a:ext cx="0" cy="33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6277237" y="5989290"/>
            <a:ext cx="359037" cy="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02" idx="1"/>
            <a:endCxn id="96" idx="1"/>
          </p:cNvCxnSpPr>
          <p:nvPr/>
        </p:nvCxnSpPr>
        <p:spPr>
          <a:xfrm rot="10800000" flipH="1" flipV="1">
            <a:off x="6335546" y="6379479"/>
            <a:ext cx="523252" cy="192361"/>
          </a:xfrm>
          <a:prstGeom prst="bentConnector3">
            <a:avLst>
              <a:gd name="adj1" fmla="val -43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ight Brace 99"/>
          <p:cNvSpPr/>
          <p:nvPr/>
        </p:nvSpPr>
        <p:spPr>
          <a:xfrm>
            <a:off x="9532676" y="5989290"/>
            <a:ext cx="835861" cy="6608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6302637" y="572806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102" name="TextBox 101"/>
          <p:cNvSpPr txBox="1"/>
          <p:nvPr/>
        </p:nvSpPr>
        <p:spPr>
          <a:xfrm>
            <a:off x="6335546" y="6248675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cxnSp>
        <p:nvCxnSpPr>
          <p:cNvPr id="103" name="Elbow Connector 102"/>
          <p:cNvCxnSpPr>
            <a:stCxn id="77" idx="3"/>
          </p:cNvCxnSpPr>
          <p:nvPr/>
        </p:nvCxnSpPr>
        <p:spPr>
          <a:xfrm>
            <a:off x="11164835" y="4221145"/>
            <a:ext cx="354838" cy="1898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1226391" y="3922197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cxnSp>
        <p:nvCxnSpPr>
          <p:cNvPr id="106" name="Elbow Connector 105"/>
          <p:cNvCxnSpPr>
            <a:stCxn id="45" idx="1"/>
            <a:endCxn id="78" idx="0"/>
          </p:cNvCxnSpPr>
          <p:nvPr/>
        </p:nvCxnSpPr>
        <p:spPr>
          <a:xfrm rot="10800000" flipV="1">
            <a:off x="5446909" y="3170302"/>
            <a:ext cx="810309" cy="442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47" idx="1"/>
          </p:cNvCxnSpPr>
          <p:nvPr/>
        </p:nvCxnSpPr>
        <p:spPr>
          <a:xfrm rot="10800000" flipV="1">
            <a:off x="5471244" y="3170301"/>
            <a:ext cx="2632208" cy="415109"/>
          </a:xfrm>
          <a:prstGeom prst="bentConnector3">
            <a:avLst>
              <a:gd name="adj1" fmla="val 120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2" idx="3"/>
            <a:endCxn id="94" idx="1"/>
          </p:cNvCxnSpPr>
          <p:nvPr/>
        </p:nvCxnSpPr>
        <p:spPr>
          <a:xfrm>
            <a:off x="4238765" y="6182039"/>
            <a:ext cx="337298" cy="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933690" y="4606769"/>
            <a:ext cx="110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Has local flag ?</a:t>
            </a:r>
            <a:endParaRPr lang="en-US" sz="1200"/>
          </a:p>
        </p:txBody>
      </p:sp>
      <p:sp>
        <p:nvSpPr>
          <p:cNvPr id="115" name="TextBox 114"/>
          <p:cNvSpPr txBox="1"/>
          <p:nvPr/>
        </p:nvSpPr>
        <p:spPr>
          <a:xfrm>
            <a:off x="2287136" y="4606769"/>
            <a:ext cx="223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rth-&gt;dst.input = ip_local_deliver</a:t>
            </a:r>
          </a:p>
        </p:txBody>
      </p:sp>
      <p:cxnSp>
        <p:nvCxnSpPr>
          <p:cNvPr id="117" name="Elbow Connector 116"/>
          <p:cNvCxnSpPr>
            <a:stCxn id="86" idx="1"/>
            <a:endCxn id="114" idx="3"/>
          </p:cNvCxnSpPr>
          <p:nvPr/>
        </p:nvCxnSpPr>
        <p:spPr>
          <a:xfrm rot="10800000">
            <a:off x="6043610" y="4745269"/>
            <a:ext cx="638631" cy="418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4" idx="1"/>
            <a:endCxn id="115" idx="3"/>
          </p:cNvCxnSpPr>
          <p:nvPr/>
        </p:nvCxnSpPr>
        <p:spPr>
          <a:xfrm flipH="1">
            <a:off x="4526019" y="4745269"/>
            <a:ext cx="407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566234" y="476065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yes</a:t>
            </a:r>
            <a:endParaRPr lang="en-US" sz="1100"/>
          </a:p>
        </p:txBody>
      </p:sp>
      <p:sp>
        <p:nvSpPr>
          <p:cNvPr id="130" name="TextBox 129"/>
          <p:cNvSpPr txBox="1"/>
          <p:nvPr/>
        </p:nvSpPr>
        <p:spPr>
          <a:xfrm>
            <a:off x="5469240" y="4927770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cxnSp>
        <p:nvCxnSpPr>
          <p:cNvPr id="3" name="Elbow Connector 2"/>
          <p:cNvCxnSpPr/>
          <p:nvPr/>
        </p:nvCxnSpPr>
        <p:spPr>
          <a:xfrm rot="5400000">
            <a:off x="7692987" y="2759835"/>
            <a:ext cx="488048" cy="332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98046" y="2630192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</a:t>
            </a:r>
            <a:endParaRPr lang="en-US" sz="1100"/>
          </a:p>
        </p:txBody>
      </p:sp>
      <p:sp>
        <p:nvSpPr>
          <p:cNvPr id="109" name="TextBox 108"/>
          <p:cNvSpPr txBox="1"/>
          <p:nvPr/>
        </p:nvSpPr>
        <p:spPr>
          <a:xfrm>
            <a:off x="1506686" y="5151447"/>
            <a:ext cx="3704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Multicast</a:t>
            </a:r>
            <a:r>
              <a:rPr lang="en-US" sz="1200" b="1" smtClean="0"/>
              <a:t> : rth-</a:t>
            </a:r>
            <a:r>
              <a:rPr lang="en-US" sz="1200" b="1"/>
              <a:t>&gt;dst.input= ip_mr_input</a:t>
            </a:r>
            <a:endParaRPr lang="en-US" sz="1200" b="1" smtClean="0"/>
          </a:p>
          <a:p>
            <a:r>
              <a:rPr lang="en-US" sz="1200" smtClean="0"/>
              <a:t>Multicast or broadcast </a:t>
            </a:r>
            <a:r>
              <a:rPr lang="en-US" sz="1200" b="1" smtClean="0"/>
              <a:t>: rth-</a:t>
            </a:r>
            <a:r>
              <a:rPr lang="en-US" sz="1200" b="1"/>
              <a:t>&gt;dst.output= ip_mc_output</a:t>
            </a:r>
            <a:endParaRPr lang="en-US" sz="1200" b="1" smtClean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95276" y="4861494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14" idx="2"/>
            <a:endCxn id="109" idx="3"/>
          </p:cNvCxnSpPr>
          <p:nvPr/>
        </p:nvCxnSpPr>
        <p:spPr>
          <a:xfrm rot="5400000">
            <a:off x="5100426" y="4994056"/>
            <a:ext cx="498512" cy="277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3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0008" y="82088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PNS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89696" y="825775"/>
            <a:ext cx="59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en-US" smtClean="0"/>
              <a:t>PAC </a:t>
            </a:r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497464" y="1340427"/>
            <a:ext cx="0" cy="520584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89360" y="1336962"/>
            <a:ext cx="0" cy="520584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60536" y="1325010"/>
            <a:ext cx="99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TCP sync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16366" y="1746297"/>
            <a:ext cx="139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TCP sync/</a:t>
            </a:r>
            <a:r>
              <a:rPr lang="en-US" err="1" smtClean="0"/>
              <a:t>ack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02844" y="2185512"/>
            <a:ext cx="89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TCP </a:t>
            </a:r>
            <a:r>
              <a:rPr lang="en-US" err="1" smtClean="0"/>
              <a:t>ack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03872" y="2800335"/>
            <a:ext cx="3017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Start-Control-Connection-Request</a:t>
            </a:r>
            <a:endParaRPr lang="en-US" sz="1600"/>
          </a:p>
        </p:txBody>
      </p: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3477913" y="1325010"/>
            <a:ext cx="188262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6357027" y="1509676"/>
            <a:ext cx="1519283" cy="19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3"/>
          </p:cNvCxnSpPr>
          <p:nvPr/>
        </p:nvCxnSpPr>
        <p:spPr>
          <a:xfrm flipH="1">
            <a:off x="6611043" y="1767568"/>
            <a:ext cx="1265270" cy="16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1"/>
          </p:cNvCxnSpPr>
          <p:nvPr/>
        </p:nvCxnSpPr>
        <p:spPr>
          <a:xfrm flipH="1">
            <a:off x="3569550" y="1930963"/>
            <a:ext cx="1646816" cy="14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1"/>
          </p:cNvCxnSpPr>
          <p:nvPr/>
        </p:nvCxnSpPr>
        <p:spPr>
          <a:xfrm>
            <a:off x="3497464" y="2075447"/>
            <a:ext cx="1905380" cy="29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53834" y="2441813"/>
            <a:ext cx="1760130" cy="259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17016" y="2706018"/>
            <a:ext cx="804711" cy="29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43910" y="5724815"/>
            <a:ext cx="1712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Call-Clear-Request</a:t>
            </a:r>
            <a:endParaRPr lang="en-US" sz="1600"/>
          </a:p>
        </p:txBody>
      </p:sp>
      <p:sp>
        <p:nvSpPr>
          <p:cNvPr id="33" name="TextBox 32"/>
          <p:cNvSpPr txBox="1"/>
          <p:nvPr/>
        </p:nvSpPr>
        <p:spPr>
          <a:xfrm>
            <a:off x="5069546" y="5090643"/>
            <a:ext cx="1332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Session Data</a:t>
            </a:r>
          </a:p>
          <a:p>
            <a:r>
              <a:rPr lang="en-US" sz="1600" smtClean="0">
                <a:solidFill>
                  <a:srgbClr val="FF0000"/>
                </a:solidFill>
              </a:rPr>
              <a:t>(IP+GRE+PPP)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3" idx="3"/>
          </p:cNvCxnSpPr>
          <p:nvPr/>
        </p:nvCxnSpPr>
        <p:spPr>
          <a:xfrm flipH="1">
            <a:off x="6401962" y="5297567"/>
            <a:ext cx="1487401" cy="8546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569550" y="5299373"/>
            <a:ext cx="1499996" cy="4156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1"/>
          </p:cNvCxnSpPr>
          <p:nvPr/>
        </p:nvCxnSpPr>
        <p:spPr>
          <a:xfrm>
            <a:off x="3569550" y="5744121"/>
            <a:ext cx="1374360" cy="14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656751" y="5982226"/>
            <a:ext cx="1183392" cy="14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243678" y="3000536"/>
            <a:ext cx="643022" cy="28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03872" y="3337697"/>
            <a:ext cx="2800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Start-Control-Connection-Reply</a:t>
            </a:r>
            <a:endParaRPr lang="en-US" sz="1600"/>
          </a:p>
        </p:txBody>
      </p:sp>
      <p:cxnSp>
        <p:nvCxnSpPr>
          <p:cNvPr id="26" name="Straight Arrow Connector 25"/>
          <p:cNvCxnSpPr>
            <a:endCxn id="38" idx="3"/>
          </p:cNvCxnSpPr>
          <p:nvPr/>
        </p:nvCxnSpPr>
        <p:spPr>
          <a:xfrm flipH="1" flipV="1">
            <a:off x="7104510" y="3506974"/>
            <a:ext cx="771800" cy="33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8" idx="1"/>
          </p:cNvCxnSpPr>
          <p:nvPr/>
        </p:nvCxnSpPr>
        <p:spPr>
          <a:xfrm flipH="1" flipV="1">
            <a:off x="3497464" y="3280744"/>
            <a:ext cx="806408" cy="22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75782" y="4011022"/>
            <a:ext cx="2051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Outgoing-Call-Request</a:t>
            </a:r>
            <a:endParaRPr lang="en-US" sz="1600"/>
          </a:p>
        </p:txBody>
      </p: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3537064" y="3893144"/>
            <a:ext cx="1238718" cy="2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3"/>
          </p:cNvCxnSpPr>
          <p:nvPr/>
        </p:nvCxnSpPr>
        <p:spPr>
          <a:xfrm>
            <a:off x="6827049" y="4180299"/>
            <a:ext cx="1079699" cy="28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2" idx="3"/>
          </p:cNvCxnSpPr>
          <p:nvPr/>
        </p:nvCxnSpPr>
        <p:spPr>
          <a:xfrm flipH="1" flipV="1">
            <a:off x="6705968" y="4657362"/>
            <a:ext cx="1190390" cy="36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2" idx="1"/>
          </p:cNvCxnSpPr>
          <p:nvPr/>
        </p:nvCxnSpPr>
        <p:spPr>
          <a:xfrm flipH="1" flipV="1">
            <a:off x="3517512" y="4467870"/>
            <a:ext cx="1354492" cy="18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72004" y="4488085"/>
            <a:ext cx="183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Outgoing-Call-Reply</a:t>
            </a:r>
            <a:endParaRPr lang="en-US" sz="1600"/>
          </a:p>
        </p:txBody>
      </p:sp>
      <p:sp>
        <p:nvSpPr>
          <p:cNvPr id="61" name="TextBox 60"/>
          <p:cNvSpPr txBox="1"/>
          <p:nvPr/>
        </p:nvSpPr>
        <p:spPr>
          <a:xfrm>
            <a:off x="4943909" y="6151503"/>
            <a:ext cx="2043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Call-Disconnect-Notify</a:t>
            </a:r>
            <a:endParaRPr lang="en-US" sz="1600"/>
          </a:p>
        </p:txBody>
      </p:sp>
      <p:cxnSp>
        <p:nvCxnSpPr>
          <p:cNvPr id="63" name="Straight Arrow Connector 62"/>
          <p:cNvCxnSpPr>
            <a:endCxn id="61" idx="3"/>
          </p:cNvCxnSpPr>
          <p:nvPr/>
        </p:nvCxnSpPr>
        <p:spPr>
          <a:xfrm flipH="1">
            <a:off x="6987354" y="6151503"/>
            <a:ext cx="909004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3537064" y="6320780"/>
            <a:ext cx="1532482" cy="18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1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7262" y="4180344"/>
            <a:ext cx="31943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</a:t>
            </a:r>
            <a:r>
              <a:rPr lang="en-US" sz="1200" smtClean="0"/>
              <a:t>t_set_nexthop()</a:t>
            </a:r>
          </a:p>
          <a:p>
            <a:r>
              <a:rPr lang="en-US" sz="1200"/>
              <a:t>{</a:t>
            </a:r>
            <a:endParaRPr lang="en-US" sz="1200" smtClean="0"/>
          </a:p>
          <a:p>
            <a:r>
              <a:rPr lang="en-US" sz="1200" smtClean="0"/>
              <a:t>#</a:t>
            </a:r>
            <a:r>
              <a:rPr lang="en-US" sz="1200"/>
              <a:t>ifdef CONFIG_IP_ROUTE_CLASSID</a:t>
            </a:r>
          </a:p>
          <a:p>
            <a:r>
              <a:rPr lang="en-US" sz="1200" smtClean="0"/>
              <a:t>	rt-</a:t>
            </a:r>
            <a:r>
              <a:rPr lang="en-US" sz="1200"/>
              <a:t>&gt;dst.tclassid = nh-&gt;nh_tclassid;</a:t>
            </a:r>
          </a:p>
          <a:p>
            <a:r>
              <a:rPr lang="en-US" sz="1200"/>
              <a:t>#</a:t>
            </a:r>
            <a:r>
              <a:rPr lang="en-US" sz="1200" smtClean="0"/>
              <a:t>endif</a:t>
            </a:r>
          </a:p>
          <a:p>
            <a:r>
              <a:rPr lang="en-US" sz="1200" smtClean="0"/>
              <a:t>… … …</a:t>
            </a:r>
            <a:endParaRPr lang="en-US" sz="1200"/>
          </a:p>
          <a:p>
            <a:r>
              <a:rPr lang="en-US" sz="1200"/>
              <a:t>#ifdef CONFIG_IP_ROUTE_CLASSID</a:t>
            </a:r>
          </a:p>
          <a:p>
            <a:r>
              <a:rPr lang="en-US" sz="1200"/>
              <a:t>#ifdef CONFIG_IP_MULTIPLE_TABLES</a:t>
            </a:r>
          </a:p>
          <a:p>
            <a:r>
              <a:rPr lang="en-US" sz="1200"/>
              <a:t>	set_class_tag(rt, </a:t>
            </a:r>
            <a:r>
              <a:rPr lang="en-US" sz="1200">
                <a:solidFill>
                  <a:schemeClr val="accent5"/>
                </a:solidFill>
              </a:rPr>
              <a:t>res-&gt;tclassid</a:t>
            </a:r>
            <a:r>
              <a:rPr lang="en-US" sz="1200"/>
              <a:t>);</a:t>
            </a:r>
          </a:p>
          <a:p>
            <a:r>
              <a:rPr lang="en-US" sz="1200"/>
              <a:t>#endif</a:t>
            </a:r>
          </a:p>
          <a:p>
            <a:r>
              <a:rPr lang="en-US" sz="1200"/>
              <a:t>	set_class_tag(rt, </a:t>
            </a:r>
            <a:r>
              <a:rPr lang="en-US" sz="1200">
                <a:solidFill>
                  <a:srgbClr val="FF0000"/>
                </a:solidFill>
              </a:rPr>
              <a:t>itag</a:t>
            </a:r>
            <a:r>
              <a:rPr lang="en-US" sz="1200"/>
              <a:t>);</a:t>
            </a:r>
          </a:p>
          <a:p>
            <a:r>
              <a:rPr lang="en-US" sz="1200"/>
              <a:t>#</a:t>
            </a:r>
            <a:r>
              <a:rPr lang="en-US" sz="1200" smtClean="0"/>
              <a:t>endif</a:t>
            </a:r>
          </a:p>
          <a:p>
            <a:r>
              <a:rPr lang="en-US" sz="1200" smtClean="0"/>
              <a:t>… … …</a:t>
            </a:r>
          </a:p>
          <a:p>
            <a:r>
              <a:rPr lang="en-US" sz="120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445" y="2591199"/>
            <a:ext cx="2477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__</a:t>
            </a:r>
            <a:r>
              <a:rPr lang="en-US" sz="1200" smtClean="0"/>
              <a:t>mkroute_input()</a:t>
            </a:r>
          </a:p>
          <a:p>
            <a:r>
              <a:rPr lang="en-US" sz="1200" smtClean="0"/>
              <a:t>{</a:t>
            </a:r>
          </a:p>
          <a:p>
            <a:r>
              <a:rPr lang="en-US" sz="1200" smtClean="0"/>
              <a:t>… … …</a:t>
            </a:r>
          </a:p>
          <a:p>
            <a:r>
              <a:rPr lang="en-US" sz="1200"/>
              <a:t> </a:t>
            </a:r>
            <a:r>
              <a:rPr lang="en-US" sz="1200" smtClean="0"/>
              <a:t>       fib_validate_source(…, &amp;</a:t>
            </a:r>
            <a:r>
              <a:rPr lang="en-US" sz="1200" smtClean="0">
                <a:solidFill>
                  <a:srgbClr val="FF0000"/>
                </a:solidFill>
              </a:rPr>
              <a:t>itag</a:t>
            </a:r>
            <a:r>
              <a:rPr lang="en-US" sz="1200" smtClean="0"/>
              <a:t>, …)</a:t>
            </a:r>
            <a:endParaRPr lang="en-US" sz="1200"/>
          </a:p>
          <a:p>
            <a:r>
              <a:rPr lang="en-US" sz="1200" smtClean="0"/>
              <a:t>… … …</a:t>
            </a:r>
          </a:p>
          <a:p>
            <a:r>
              <a:rPr lang="en-US" sz="1200" smtClean="0"/>
              <a:t>}</a:t>
            </a:r>
            <a:endParaRPr 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1446445" y="67712"/>
            <a:ext cx="1774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ip_route_input_slow()</a:t>
            </a:r>
          </a:p>
          <a:p>
            <a:r>
              <a:rPr lang="en-US" sz="1200" smtClean="0"/>
              <a:t>{</a:t>
            </a:r>
          </a:p>
          <a:p>
            <a:r>
              <a:rPr lang="en-US" sz="1200" smtClean="0"/>
              <a:t>… … …</a:t>
            </a:r>
          </a:p>
          <a:p>
            <a:r>
              <a:rPr lang="en-US" sz="1200" smtClean="0"/>
              <a:t>        fib_lookup(…, res, …)</a:t>
            </a:r>
          </a:p>
          <a:p>
            <a:r>
              <a:rPr lang="en-US" sz="1200" smtClean="0"/>
              <a:t>… … …</a:t>
            </a:r>
            <a:endParaRPr lang="en-US" sz="1200"/>
          </a:p>
          <a:p>
            <a:r>
              <a:rPr lang="en-US" sz="1200" smtClean="0"/>
              <a:t>}</a:t>
            </a:r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1893016" y="1268041"/>
            <a:ext cx="3716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5"/>
                </a:solidFill>
              </a:rPr>
              <a:t>__fib_lookup()</a:t>
            </a:r>
          </a:p>
          <a:p>
            <a:r>
              <a:rPr lang="en-US" sz="1200" smtClean="0">
                <a:solidFill>
                  <a:schemeClr val="accent5"/>
                </a:solidFill>
              </a:rPr>
              <a:t>{</a:t>
            </a:r>
          </a:p>
          <a:p>
            <a:r>
              <a:rPr lang="en-US" sz="1200" smtClean="0">
                <a:solidFill>
                  <a:schemeClr val="accent5"/>
                </a:solidFill>
              </a:rPr>
              <a:t>… … …</a:t>
            </a:r>
          </a:p>
          <a:p>
            <a:r>
              <a:rPr lang="en-US" sz="1200" smtClean="0">
                <a:solidFill>
                  <a:schemeClr val="accent5"/>
                </a:solidFill>
              </a:rPr>
              <a:t>        res-</a:t>
            </a:r>
            <a:r>
              <a:rPr lang="en-US" sz="1200">
                <a:solidFill>
                  <a:schemeClr val="accent5"/>
                </a:solidFill>
              </a:rPr>
              <a:t>&gt;tclassid = ((struct fib4_rule *)arg.rule)-&gt;tclassid;</a:t>
            </a:r>
          </a:p>
          <a:p>
            <a:r>
              <a:rPr lang="en-US" sz="1200" smtClean="0">
                <a:solidFill>
                  <a:schemeClr val="accent5"/>
                </a:solidFill>
              </a:rPr>
              <a:t>… … …</a:t>
            </a:r>
            <a:endParaRPr lang="en-US" sz="1200">
              <a:solidFill>
                <a:schemeClr val="accent5"/>
              </a:solidFill>
            </a:endParaRPr>
          </a:p>
          <a:p>
            <a:r>
              <a:rPr lang="en-US" sz="1200" smtClean="0">
                <a:solidFill>
                  <a:schemeClr val="accent5"/>
                </a:solidFill>
              </a:rPr>
              <a:t>}</a:t>
            </a:r>
            <a:endParaRPr lang="en-US" sz="1200">
              <a:solidFill>
                <a:schemeClr val="accent5"/>
              </a:solidFill>
            </a:endParaRPr>
          </a:p>
        </p:txBody>
      </p:sp>
      <p:cxnSp>
        <p:nvCxnSpPr>
          <p:cNvPr id="11" name="Straight Arrow Connector 10"/>
          <p:cNvCxnSpPr>
            <a:endCxn id="8" idx="2"/>
          </p:cNvCxnSpPr>
          <p:nvPr/>
        </p:nvCxnSpPr>
        <p:spPr>
          <a:xfrm>
            <a:off x="2333482" y="924791"/>
            <a:ext cx="1" cy="34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48245" y="1268041"/>
            <a:ext cx="0" cy="140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64464" y="2591199"/>
            <a:ext cx="2789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__</a:t>
            </a:r>
            <a:r>
              <a:rPr lang="en-US" sz="1200" smtClean="0"/>
              <a:t>mkroute_input()</a:t>
            </a:r>
          </a:p>
          <a:p>
            <a:r>
              <a:rPr lang="en-US" sz="1200" smtClean="0"/>
              <a:t>{</a:t>
            </a:r>
          </a:p>
          <a:p>
            <a:r>
              <a:rPr lang="en-US" sz="1200" smtClean="0"/>
              <a:t>… … …</a:t>
            </a:r>
          </a:p>
          <a:p>
            <a:r>
              <a:rPr lang="en-US" sz="1200"/>
              <a:t> </a:t>
            </a:r>
            <a:r>
              <a:rPr lang="en-US" sz="1200" smtClean="0"/>
              <a:t>       fib_validate_source(…, </a:t>
            </a:r>
            <a:r>
              <a:rPr lang="en-US" sz="1200" smtClean="0">
                <a:solidFill>
                  <a:schemeClr val="accent1"/>
                </a:solidFill>
              </a:rPr>
              <a:t>res</a:t>
            </a:r>
            <a:r>
              <a:rPr lang="en-US" sz="1200" smtClean="0"/>
              <a:t>, </a:t>
            </a:r>
            <a:r>
              <a:rPr lang="en-US" sz="1200" smtClean="0">
                <a:solidFill>
                  <a:srgbClr val="FF0000"/>
                </a:solidFill>
              </a:rPr>
              <a:t>itag: 0</a:t>
            </a:r>
            <a:r>
              <a:rPr lang="en-US" sz="1200" smtClean="0"/>
              <a:t>, …)</a:t>
            </a:r>
            <a:endParaRPr lang="en-US" sz="1200"/>
          </a:p>
          <a:p>
            <a:r>
              <a:rPr lang="en-US" sz="1200" smtClean="0"/>
              <a:t>… … …</a:t>
            </a:r>
          </a:p>
          <a:p>
            <a:r>
              <a:rPr lang="en-US" sz="1200" smtClean="0"/>
              <a:t>}</a:t>
            </a:r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7064464" y="67712"/>
            <a:ext cx="1774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ip_route_input_slow()</a:t>
            </a:r>
          </a:p>
          <a:p>
            <a:r>
              <a:rPr lang="en-US" sz="1200" smtClean="0"/>
              <a:t>{</a:t>
            </a:r>
          </a:p>
          <a:p>
            <a:r>
              <a:rPr lang="en-US" sz="1200" smtClean="0"/>
              <a:t>… … …</a:t>
            </a:r>
          </a:p>
          <a:p>
            <a:r>
              <a:rPr lang="en-US" sz="1200" smtClean="0"/>
              <a:t>        fib_lookup(…, res, …)</a:t>
            </a:r>
          </a:p>
          <a:p>
            <a:r>
              <a:rPr lang="en-US" sz="1200" smtClean="0"/>
              <a:t>… … …</a:t>
            </a:r>
            <a:endParaRPr lang="en-US" sz="1200"/>
          </a:p>
          <a:p>
            <a:r>
              <a:rPr lang="en-US" sz="1200" smtClean="0"/>
              <a:t>}</a:t>
            </a:r>
            <a:endParaRPr 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7511035" y="1268041"/>
            <a:ext cx="3716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5"/>
                </a:solidFill>
              </a:rPr>
              <a:t>__fib_lookup()</a:t>
            </a:r>
          </a:p>
          <a:p>
            <a:r>
              <a:rPr lang="en-US" sz="1200" smtClean="0">
                <a:solidFill>
                  <a:schemeClr val="accent5"/>
                </a:solidFill>
              </a:rPr>
              <a:t>{</a:t>
            </a:r>
          </a:p>
          <a:p>
            <a:r>
              <a:rPr lang="en-US" sz="1200" smtClean="0">
                <a:solidFill>
                  <a:schemeClr val="accent5"/>
                </a:solidFill>
              </a:rPr>
              <a:t>… … …</a:t>
            </a:r>
          </a:p>
          <a:p>
            <a:r>
              <a:rPr lang="en-US" sz="1200" smtClean="0">
                <a:solidFill>
                  <a:schemeClr val="accent5"/>
                </a:solidFill>
              </a:rPr>
              <a:t>        res-</a:t>
            </a:r>
            <a:r>
              <a:rPr lang="en-US" sz="1200">
                <a:solidFill>
                  <a:schemeClr val="accent5"/>
                </a:solidFill>
              </a:rPr>
              <a:t>&gt;tclassid = ((struct fib4_rule *)arg.rule)-&gt;tclassid;</a:t>
            </a:r>
          </a:p>
          <a:p>
            <a:r>
              <a:rPr lang="en-US" sz="1200" smtClean="0">
                <a:solidFill>
                  <a:schemeClr val="accent5"/>
                </a:solidFill>
              </a:rPr>
              <a:t>… … …</a:t>
            </a:r>
            <a:endParaRPr lang="en-US" sz="1200">
              <a:solidFill>
                <a:schemeClr val="accent5"/>
              </a:solidFill>
            </a:endParaRPr>
          </a:p>
          <a:p>
            <a:r>
              <a:rPr lang="en-US" sz="1200" smtClean="0">
                <a:solidFill>
                  <a:schemeClr val="accent5"/>
                </a:solidFill>
              </a:rPr>
              <a:t>}</a:t>
            </a:r>
            <a:endParaRPr lang="en-US" sz="1200">
              <a:solidFill>
                <a:schemeClr val="accent5"/>
              </a:solidFill>
            </a:endParaRPr>
          </a:p>
        </p:txBody>
      </p:sp>
      <p:cxnSp>
        <p:nvCxnSpPr>
          <p:cNvPr id="19" name="Straight Arrow Connector 18"/>
          <p:cNvCxnSpPr>
            <a:endCxn id="17" idx="2"/>
          </p:cNvCxnSpPr>
          <p:nvPr/>
        </p:nvCxnSpPr>
        <p:spPr>
          <a:xfrm>
            <a:off x="7951501" y="924791"/>
            <a:ext cx="1" cy="34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66264" y="1268041"/>
            <a:ext cx="0" cy="140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2685086" y="3791528"/>
            <a:ext cx="1402176" cy="48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</p:cNvCxnSpPr>
          <p:nvPr/>
        </p:nvCxnSpPr>
        <p:spPr>
          <a:xfrm flipH="1">
            <a:off x="6681355" y="3791528"/>
            <a:ext cx="1777754" cy="47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0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0363" y="635000"/>
            <a:ext cx="18370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skb_warn_if_lro</a:t>
            </a:r>
          </a:p>
          <a:p>
            <a:pPr algn="ctr"/>
            <a:r>
              <a:rPr lang="en-US" altLang="zh-CN" sz="1200" i="1" smtClean="0"/>
              <a:t>Reject merged skb by LRO</a:t>
            </a:r>
            <a:r>
              <a:rPr lang="zh-CN" altLang="en-US" sz="1200" i="1" smtClean="0"/>
              <a:t> </a:t>
            </a:r>
            <a:endParaRPr lang="zh-CN" altLang="en-US" sz="1200" i="1"/>
          </a:p>
        </p:txBody>
      </p:sp>
      <p:sp>
        <p:nvSpPr>
          <p:cNvPr id="5" name="TextBox 4"/>
          <p:cNvSpPr txBox="1"/>
          <p:nvPr/>
        </p:nvSpPr>
        <p:spPr>
          <a:xfrm>
            <a:off x="6778735" y="988943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xfrm6_policy_check</a:t>
            </a:r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675909" y="2417089"/>
            <a:ext cx="1356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router alert option</a:t>
            </a:r>
          </a:p>
          <a:p>
            <a:pPr algn="ctr"/>
            <a:r>
              <a:rPr lang="en-US" sz="1200" smtClean="0"/>
              <a:t>(hop-by-hop) ?</a:t>
            </a:r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4209659" y="1376430"/>
            <a:ext cx="223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skb-&gt;pkt_type </a:t>
            </a:r>
            <a:r>
              <a:rPr lang="en-US" sz="1200" smtClean="0"/>
              <a:t>is PACKET_HOST ?</a:t>
            </a:r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4047340" y="1835697"/>
            <a:ext cx="25716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c</a:t>
            </a:r>
            <a:r>
              <a:rPr lang="en-US" sz="1400" smtClean="0"/>
              <a:t>lear checksum</a:t>
            </a:r>
          </a:p>
          <a:p>
            <a:pPr algn="ctr"/>
            <a:r>
              <a:rPr lang="en-US" sz="1200" i="1"/>
              <a:t>skb-&gt;ip_summed = CHECKSUM_NONE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37064" y="2975609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</a:t>
            </a:r>
            <a:r>
              <a:rPr lang="en-US" sz="1200" smtClean="0"/>
              <a:t>op limit &lt;= 1 ?</a:t>
            </a:r>
            <a:endParaRPr 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6788526" y="3676727"/>
            <a:ext cx="1538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xfrm6_route_forward</a:t>
            </a:r>
            <a:endParaRPr 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4418707" y="3492061"/>
            <a:ext cx="1856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Is proxied</a:t>
            </a:r>
          </a:p>
          <a:p>
            <a:pPr algn="ctr"/>
            <a:r>
              <a:rPr lang="en-US" sz="1200" smtClean="0"/>
              <a:t>neighbor discovery paket ?</a:t>
            </a:r>
          </a:p>
          <a:p>
            <a:pPr algn="ctr"/>
            <a:r>
              <a:rPr lang="en-US" sz="1200" smtClean="0"/>
              <a:t>(RS, RA, NS, NA)</a:t>
            </a:r>
            <a:endParaRPr 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3878311" y="4242985"/>
            <a:ext cx="2948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Input device is the same with output device,</a:t>
            </a:r>
          </a:p>
          <a:p>
            <a:pPr algn="ctr"/>
            <a:r>
              <a:rPr lang="en-US" sz="1200" smtClean="0"/>
              <a:t>and not strict source route ?</a:t>
            </a:r>
            <a:endParaRPr 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4306780" y="5740934"/>
            <a:ext cx="2080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e</a:t>
            </a:r>
            <a:r>
              <a:rPr lang="en-US" sz="1200" smtClean="0"/>
              <a:t>xceed mtu of output device ?</a:t>
            </a:r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4661740" y="6303556"/>
            <a:ext cx="1354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Decrease hop limit</a:t>
            </a:r>
          </a:p>
        </p:txBody>
      </p:sp>
      <p:cxnSp>
        <p:nvCxnSpPr>
          <p:cNvPr id="30" name="Elbow Connector 29"/>
          <p:cNvCxnSpPr>
            <a:stCxn id="4" idx="3"/>
            <a:endCxn id="5" idx="0"/>
          </p:cNvCxnSpPr>
          <p:nvPr/>
        </p:nvCxnSpPr>
        <p:spPr>
          <a:xfrm>
            <a:off x="6247404" y="881222"/>
            <a:ext cx="1248034" cy="107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494218" y="6341181"/>
            <a:ext cx="1818409" cy="223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drop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4" idx="1"/>
          </p:cNvCxnSpPr>
          <p:nvPr/>
        </p:nvCxnSpPr>
        <p:spPr>
          <a:xfrm rot="10800000" flipV="1">
            <a:off x="1865735" y="881222"/>
            <a:ext cx="2544628" cy="5422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55918" y="6350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i</a:t>
            </a:r>
            <a:r>
              <a:rPr lang="en-US" sz="1100" smtClean="0"/>
              <a:t>s LRO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6371364" y="611917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not LRO</a:t>
            </a:r>
            <a:endParaRPr lang="en-US" sz="1100"/>
          </a:p>
        </p:txBody>
      </p:sp>
      <p:sp>
        <p:nvSpPr>
          <p:cNvPr id="39" name="Rectangle 38"/>
          <p:cNvSpPr/>
          <p:nvPr/>
        </p:nvSpPr>
        <p:spPr>
          <a:xfrm>
            <a:off x="8071664" y="6368400"/>
            <a:ext cx="1818409" cy="223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drop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5" idx="3"/>
          </p:cNvCxnSpPr>
          <p:nvPr/>
        </p:nvCxnSpPr>
        <p:spPr>
          <a:xfrm>
            <a:off x="8212141" y="1127443"/>
            <a:ext cx="1623764" cy="5240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16959" y="1656080"/>
            <a:ext cx="1096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Any handler in</a:t>
            </a:r>
          </a:p>
          <a:p>
            <a:pPr algn="ctr"/>
            <a:r>
              <a:rPr lang="en-US" sz="1200" smtClean="0"/>
              <a:t>ip6_ra_chain ?</a:t>
            </a:r>
            <a:endParaRPr lang="en-US" sz="1200"/>
          </a:p>
        </p:txBody>
      </p:sp>
      <p:sp>
        <p:nvSpPr>
          <p:cNvPr id="56" name="TextBox 55"/>
          <p:cNvSpPr txBox="1"/>
          <p:nvPr/>
        </p:nvSpPr>
        <p:spPr>
          <a:xfrm>
            <a:off x="7228117" y="2364380"/>
            <a:ext cx="127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ip6_call_ra_chain</a:t>
            </a:r>
            <a:endParaRPr lang="en-US" sz="1200"/>
          </a:p>
        </p:txBody>
      </p:sp>
      <p:sp>
        <p:nvSpPr>
          <p:cNvPr id="57" name="Rectangle 56"/>
          <p:cNvSpPr/>
          <p:nvPr/>
        </p:nvSpPr>
        <p:spPr>
          <a:xfrm>
            <a:off x="7219897" y="2805713"/>
            <a:ext cx="1290962" cy="196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Successful return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47" idx="2"/>
            <a:endCxn id="56" idx="0"/>
          </p:cNvCxnSpPr>
          <p:nvPr/>
        </p:nvCxnSpPr>
        <p:spPr>
          <a:xfrm>
            <a:off x="7865379" y="2117745"/>
            <a:ext cx="1086" cy="24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2"/>
            <a:endCxn id="57" idx="0"/>
          </p:cNvCxnSpPr>
          <p:nvPr/>
        </p:nvCxnSpPr>
        <p:spPr>
          <a:xfrm flipH="1">
            <a:off x="7865378" y="2641379"/>
            <a:ext cx="1087" cy="16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2"/>
            <a:endCxn id="15" idx="0"/>
          </p:cNvCxnSpPr>
          <p:nvPr/>
        </p:nvCxnSpPr>
        <p:spPr>
          <a:xfrm>
            <a:off x="5328780" y="1653429"/>
            <a:ext cx="4361" cy="18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1" idx="3"/>
          </p:cNvCxnSpPr>
          <p:nvPr/>
        </p:nvCxnSpPr>
        <p:spPr>
          <a:xfrm>
            <a:off x="6447900" y="1514930"/>
            <a:ext cx="3148613" cy="4853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9" idx="3"/>
          </p:cNvCxnSpPr>
          <p:nvPr/>
        </p:nvCxnSpPr>
        <p:spPr>
          <a:xfrm>
            <a:off x="8326960" y="3815227"/>
            <a:ext cx="1027684" cy="2575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191128" y="2521515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6263865" y="2439184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614323" y="2223593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7687060" y="2141262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762033" y="2164654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803571" y="2141262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452827" y="904855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8494365" y="881463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019540" y="1765217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5092277" y="1682886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525290" y="2993761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4598027" y="2911430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434074" y="3297322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5475612" y="3273930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761450" y="4875315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6834187" y="4792984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8626487" y="3549262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8656112" y="3536289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235798" y="3664992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308535" y="3600615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618531" y="4344436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3691268" y="4262105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338945" y="6564662"/>
            <a:ext cx="0" cy="2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2510023" y="5781166"/>
            <a:ext cx="1290962" cy="196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send ICMP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74" name="Straight Arrow Connector 173"/>
          <p:cNvCxnSpPr>
            <a:stCxn id="170" idx="2"/>
          </p:cNvCxnSpPr>
          <p:nvPr/>
        </p:nvCxnSpPr>
        <p:spPr>
          <a:xfrm>
            <a:off x="3155504" y="5977701"/>
            <a:ext cx="0" cy="30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endCxn id="24" idx="0"/>
          </p:cNvCxnSpPr>
          <p:nvPr/>
        </p:nvCxnSpPr>
        <p:spPr>
          <a:xfrm flipH="1">
            <a:off x="5338945" y="5984995"/>
            <a:ext cx="4" cy="31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5078705" y="6085661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120243" y="6062269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017819" y="41734"/>
            <a:ext cx="2622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i="1" smtClean="0"/>
              <a:t>/proc/sys/net/ipv6/conf/all/forwarding</a:t>
            </a:r>
          </a:p>
          <a:p>
            <a:pPr algn="ctr"/>
            <a:r>
              <a:rPr lang="en-US" altLang="zh-CN" sz="1200"/>
              <a:t>i</a:t>
            </a:r>
            <a:r>
              <a:rPr lang="en-US" altLang="zh-CN" sz="1200" smtClean="0"/>
              <a:t>s enabled ?</a:t>
            </a:r>
            <a:endParaRPr lang="zh-CN" altLang="en-US" sz="1200"/>
          </a:p>
        </p:txBody>
      </p:sp>
      <p:cxnSp>
        <p:nvCxnSpPr>
          <p:cNvPr id="3" name="Straight Arrow Connector 2"/>
          <p:cNvCxnSpPr>
            <a:stCxn id="99" idx="2"/>
            <a:endCxn id="4" idx="0"/>
          </p:cNvCxnSpPr>
          <p:nvPr/>
        </p:nvCxnSpPr>
        <p:spPr>
          <a:xfrm>
            <a:off x="5328883" y="503399"/>
            <a:ext cx="1" cy="13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045353" y="579736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118090" y="497405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1"/>
          </p:cNvCxnSpPr>
          <p:nvPr/>
        </p:nvCxnSpPr>
        <p:spPr>
          <a:xfrm rot="10800000" flipV="1">
            <a:off x="6247405" y="1127442"/>
            <a:ext cx="531331" cy="248987"/>
          </a:xfrm>
          <a:prstGeom prst="bentConnector3">
            <a:avLst>
              <a:gd name="adj1" fmla="val 98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6496443" y="1016397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6569180" y="934066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7324778" y="1354207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7366316" y="1330815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338945" y="2275829"/>
            <a:ext cx="4361" cy="20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6" idx="3"/>
            <a:endCxn id="47" idx="1"/>
          </p:cNvCxnSpPr>
          <p:nvPr/>
        </p:nvCxnSpPr>
        <p:spPr>
          <a:xfrm flipV="1">
            <a:off x="6032499" y="1886913"/>
            <a:ext cx="1284460" cy="761009"/>
          </a:xfrm>
          <a:prstGeom prst="bentConnector3">
            <a:avLst>
              <a:gd name="adj1" fmla="val 59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328780" y="2870759"/>
            <a:ext cx="0" cy="19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067177" y="2888544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108715" y="2865152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800985" y="5879433"/>
            <a:ext cx="50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7" idx="3"/>
            <a:endCxn id="18" idx="3"/>
          </p:cNvCxnSpPr>
          <p:nvPr/>
        </p:nvCxnSpPr>
        <p:spPr>
          <a:xfrm flipH="1">
            <a:off x="6088341" y="1886913"/>
            <a:ext cx="2325458" cy="1227196"/>
          </a:xfrm>
          <a:prstGeom prst="bentConnector3">
            <a:avLst>
              <a:gd name="adj1" fmla="val -9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20" idx="0"/>
          </p:cNvCxnSpPr>
          <p:nvPr/>
        </p:nvCxnSpPr>
        <p:spPr>
          <a:xfrm>
            <a:off x="5338945" y="3291764"/>
            <a:ext cx="7837" cy="20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9" idx="1"/>
          </p:cNvCxnSpPr>
          <p:nvPr/>
        </p:nvCxnSpPr>
        <p:spPr>
          <a:xfrm rot="10800000" flipV="1">
            <a:off x="1494219" y="272567"/>
            <a:ext cx="2523601" cy="6068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3682035" y="91816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3723573" y="68424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274856" y="3815226"/>
            <a:ext cx="513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6446583" y="3639915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6488121" y="3616523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8" idx="1"/>
          </p:cNvCxnSpPr>
          <p:nvPr/>
        </p:nvCxnSpPr>
        <p:spPr>
          <a:xfrm rot="10800000" flipV="1">
            <a:off x="2661374" y="3114109"/>
            <a:ext cx="2275690" cy="2656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2841805" y="3717331"/>
            <a:ext cx="1290962" cy="196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</a:t>
            </a:r>
            <a:r>
              <a:rPr lang="en-US" sz="1200" smtClean="0">
                <a:solidFill>
                  <a:schemeClr val="tx1"/>
                </a:solidFill>
              </a:rPr>
              <a:t>p6_input()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80" name="Straight Arrow Connector 179"/>
          <p:cNvCxnSpPr>
            <a:stCxn id="20" idx="1"/>
            <a:endCxn id="186" idx="3"/>
          </p:cNvCxnSpPr>
          <p:nvPr/>
        </p:nvCxnSpPr>
        <p:spPr>
          <a:xfrm flipH="1">
            <a:off x="4132767" y="3815227"/>
            <a:ext cx="285940" cy="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9" idx="2"/>
            <a:endCxn id="21" idx="3"/>
          </p:cNvCxnSpPr>
          <p:nvPr/>
        </p:nvCxnSpPr>
        <p:spPr>
          <a:xfrm rot="5400000">
            <a:off x="6932135" y="3848210"/>
            <a:ext cx="520092" cy="731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21" idx="1"/>
          </p:cNvCxnSpPr>
          <p:nvPr/>
        </p:nvCxnSpPr>
        <p:spPr>
          <a:xfrm rot="10800000" flipV="1">
            <a:off x="3606801" y="4473817"/>
            <a:ext cx="271510" cy="1257865"/>
          </a:xfrm>
          <a:prstGeom prst="bentConnector2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4161732" y="4858155"/>
            <a:ext cx="2363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</a:t>
            </a:r>
            <a:r>
              <a:rPr lang="en-US" sz="1200" smtClean="0"/>
              <a:t>ource IP is zero/mcast/loopback ?</a:t>
            </a:r>
            <a:endParaRPr lang="en-US" sz="1200"/>
          </a:p>
        </p:txBody>
      </p:sp>
      <p:cxnSp>
        <p:nvCxnSpPr>
          <p:cNvPr id="199" name="Straight Arrow Connector 198"/>
          <p:cNvCxnSpPr>
            <a:stCxn id="21" idx="2"/>
            <a:endCxn id="200" idx="0"/>
          </p:cNvCxnSpPr>
          <p:nvPr/>
        </p:nvCxnSpPr>
        <p:spPr>
          <a:xfrm flipH="1">
            <a:off x="5343306" y="4704650"/>
            <a:ext cx="9159" cy="15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stCxn id="200" idx="3"/>
            <a:endCxn id="39" idx="0"/>
          </p:cNvCxnSpPr>
          <p:nvPr/>
        </p:nvCxnSpPr>
        <p:spPr>
          <a:xfrm>
            <a:off x="6524879" y="4996655"/>
            <a:ext cx="2455990" cy="1371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7277229" y="4036057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7349966" y="3953726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4554917" y="5282277"/>
            <a:ext cx="157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</a:t>
            </a:r>
            <a:r>
              <a:rPr lang="en-US" sz="1200" smtClean="0"/>
              <a:t>ource IP is link local ?</a:t>
            </a:r>
            <a:endParaRPr lang="en-US" sz="1200"/>
          </a:p>
        </p:txBody>
      </p:sp>
      <p:cxnSp>
        <p:nvCxnSpPr>
          <p:cNvPr id="220" name="Straight Arrow Connector 219"/>
          <p:cNvCxnSpPr>
            <a:stCxn id="200" idx="2"/>
            <a:endCxn id="212" idx="0"/>
          </p:cNvCxnSpPr>
          <p:nvPr/>
        </p:nvCxnSpPr>
        <p:spPr>
          <a:xfrm flipH="1">
            <a:off x="5341992" y="5135154"/>
            <a:ext cx="1314" cy="14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078555" y="4719635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5108180" y="4706662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12" idx="1"/>
            <a:endCxn id="170" idx="0"/>
          </p:cNvCxnSpPr>
          <p:nvPr/>
        </p:nvCxnSpPr>
        <p:spPr>
          <a:xfrm rot="10800000" flipV="1">
            <a:off x="3155505" y="5420776"/>
            <a:ext cx="1399413" cy="360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4246850" y="5281715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4319587" y="5199384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212" idx="2"/>
            <a:endCxn id="22" idx="0"/>
          </p:cNvCxnSpPr>
          <p:nvPr/>
        </p:nvCxnSpPr>
        <p:spPr>
          <a:xfrm>
            <a:off x="5341992" y="5559276"/>
            <a:ext cx="4881" cy="18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5078555" y="5598043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5108180" y="5585070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4046288" y="5766788"/>
            <a:ext cx="72737" cy="73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4119025" y="5684457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5080039" y="5153059"/>
            <a:ext cx="155812" cy="1379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5109664" y="5140086"/>
            <a:ext cx="72736" cy="1558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V="1">
            <a:off x="4554917" y="5977701"/>
            <a:ext cx="0" cy="240432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/>
          <p:nvPr/>
        </p:nvCxnSpPr>
        <p:spPr>
          <a:xfrm>
            <a:off x="3618531" y="6017933"/>
            <a:ext cx="936386" cy="200200"/>
          </a:xfrm>
          <a:prstGeom prst="bentConnector3">
            <a:avLst>
              <a:gd name="adj1" fmla="val 64"/>
            </a:avLst>
          </a:prstGeom>
          <a:ln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8055" y="745564"/>
            <a:ext cx="1152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i</a:t>
            </a:r>
            <a:r>
              <a:rPr lang="en-US" sz="1200" smtClean="0"/>
              <a:t>p6_rcv_finish()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4174" y="1652156"/>
            <a:ext cx="1420000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Ip6_route_input</a:t>
            </a:r>
            <a:endParaRPr lang="en-US" sz="1200"/>
          </a:p>
        </p:txBody>
      </p:sp>
      <p:sp>
        <p:nvSpPr>
          <p:cNvPr id="6" name="Down Arrow 5"/>
          <p:cNvSpPr/>
          <p:nvPr/>
        </p:nvSpPr>
        <p:spPr>
          <a:xfrm>
            <a:off x="2101942" y="1309255"/>
            <a:ext cx="384464" cy="259772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84174" y="2624649"/>
            <a:ext cx="1420000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… … …</a:t>
            </a:r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1584174" y="3597142"/>
            <a:ext cx="1420000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dst_input</a:t>
            </a:r>
            <a:endParaRPr lang="en-US" sz="1200"/>
          </a:p>
        </p:txBody>
      </p: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2294174" y="1995056"/>
            <a:ext cx="0" cy="62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2294174" y="2967549"/>
            <a:ext cx="0" cy="62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95965" y="945575"/>
            <a:ext cx="2395682" cy="2098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/>
              <a:t>s</a:t>
            </a:r>
            <a:r>
              <a:rPr lang="en-US" sz="1200" smtClean="0"/>
              <a:t>kb-&gt;dst-&gt;input = ip6_forward</a:t>
            </a:r>
          </a:p>
          <a:p>
            <a:r>
              <a:rPr lang="en-US" sz="1200"/>
              <a:t>skb-&gt;dst-</a:t>
            </a:r>
            <a:r>
              <a:rPr lang="en-US" sz="1200" smtClean="0"/>
              <a:t>&gt;output </a:t>
            </a:r>
            <a:r>
              <a:rPr lang="en-US" sz="1200"/>
              <a:t>= </a:t>
            </a:r>
            <a:r>
              <a:rPr lang="en-US" sz="1200" smtClean="0"/>
              <a:t>ip6_output</a:t>
            </a:r>
            <a:endParaRPr lang="en-US" sz="1200"/>
          </a:p>
          <a:p>
            <a:endParaRPr lang="en-US" sz="1200" smtClean="0"/>
          </a:p>
          <a:p>
            <a:r>
              <a:rPr lang="en-US" sz="1200"/>
              <a:t>skb-&gt;dst-&gt;input = </a:t>
            </a:r>
            <a:r>
              <a:rPr lang="en-US" sz="1200" smtClean="0"/>
              <a:t>ip6_input</a:t>
            </a:r>
            <a:endParaRPr lang="en-US" sz="1200"/>
          </a:p>
          <a:p>
            <a:r>
              <a:rPr lang="en-US" sz="1200" smtClean="0"/>
              <a:t>skb-</a:t>
            </a:r>
            <a:r>
              <a:rPr lang="en-US" sz="1200"/>
              <a:t>&gt;dst-</a:t>
            </a:r>
            <a:r>
              <a:rPr lang="en-US" sz="1200" smtClean="0"/>
              <a:t>&gt;output </a:t>
            </a:r>
            <a:r>
              <a:rPr lang="en-US" sz="1200"/>
              <a:t>= </a:t>
            </a:r>
            <a:r>
              <a:rPr lang="en-US" sz="1200" smtClean="0"/>
              <a:t>ip6_output</a:t>
            </a:r>
            <a:endParaRPr lang="en-US" sz="1200"/>
          </a:p>
          <a:p>
            <a:endParaRPr lang="en-US" sz="1200" smtClean="0"/>
          </a:p>
          <a:p>
            <a:r>
              <a:rPr lang="en-US" sz="1200"/>
              <a:t>skb-&gt;dst-&gt;input = </a:t>
            </a:r>
            <a:r>
              <a:rPr lang="en-US" sz="1200" smtClean="0"/>
              <a:t>ip6_mc_input</a:t>
            </a:r>
            <a:endParaRPr lang="en-US" sz="1200"/>
          </a:p>
          <a:p>
            <a:r>
              <a:rPr lang="en-US" sz="1200" smtClean="0"/>
              <a:t>skb-</a:t>
            </a:r>
            <a:r>
              <a:rPr lang="en-US" sz="1200"/>
              <a:t>&gt;dst-</a:t>
            </a:r>
            <a:r>
              <a:rPr lang="en-US" sz="1200" smtClean="0"/>
              <a:t>&gt;output </a:t>
            </a:r>
            <a:r>
              <a:rPr lang="en-US" sz="1200"/>
              <a:t>= </a:t>
            </a:r>
            <a:r>
              <a:rPr lang="en-US" sz="1200" smtClean="0"/>
              <a:t>ip6_output</a:t>
            </a:r>
          </a:p>
          <a:p>
            <a:endParaRPr lang="en-US" sz="1200"/>
          </a:p>
          <a:p>
            <a:r>
              <a:rPr lang="en-US" sz="1200"/>
              <a:t>skb-&gt;dst-&gt;input = </a:t>
            </a:r>
            <a:r>
              <a:rPr lang="en-US" sz="1200" smtClean="0"/>
              <a:t>ip6_pkt_discard</a:t>
            </a:r>
            <a:endParaRPr lang="en-US" sz="1200"/>
          </a:p>
          <a:p>
            <a:r>
              <a:rPr lang="en-US" sz="1200"/>
              <a:t>skb-&gt;dst-</a:t>
            </a:r>
            <a:r>
              <a:rPr lang="en-US" sz="1200" smtClean="0"/>
              <a:t>&gt;output </a:t>
            </a:r>
            <a:r>
              <a:rPr lang="en-US" sz="1200"/>
              <a:t>= </a:t>
            </a:r>
            <a:r>
              <a:rPr lang="en-US" sz="1200" smtClean="0"/>
              <a:t>ip6_pkt_discard</a:t>
            </a:r>
            <a:endParaRPr lang="en-US" sz="120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004174" y="945575"/>
            <a:ext cx="491791" cy="7065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04174" y="1995056"/>
            <a:ext cx="491791" cy="10494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31679" y="491474"/>
            <a:ext cx="1315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u</a:t>
            </a:r>
            <a:r>
              <a:rPr lang="en-US" sz="1200" smtClean="0"/>
              <a:t>dpv6_sendmsg()</a:t>
            </a:r>
          </a:p>
          <a:p>
            <a:pPr algn="ctr"/>
            <a:r>
              <a:rPr lang="en-US" sz="1200"/>
              <a:t>i</a:t>
            </a:r>
            <a:r>
              <a:rPr lang="en-US" sz="1200" smtClean="0"/>
              <a:t>net6_csk_xmit()</a:t>
            </a:r>
          </a:p>
          <a:p>
            <a:pPr algn="ctr"/>
            <a:r>
              <a:rPr lang="en-US" sz="1200"/>
              <a:t>r</a:t>
            </a:r>
            <a:r>
              <a:rPr lang="en-US" sz="1200" smtClean="0"/>
              <a:t>awv6_sendmsg()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62838" y="1652156"/>
            <a:ext cx="1420000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Ip6_route_output</a:t>
            </a:r>
            <a:endParaRPr lang="en-US" sz="1200"/>
          </a:p>
        </p:txBody>
      </p:sp>
      <p:sp>
        <p:nvSpPr>
          <p:cNvPr id="22" name="Down Arrow 21"/>
          <p:cNvSpPr/>
          <p:nvPr/>
        </p:nvSpPr>
        <p:spPr>
          <a:xfrm>
            <a:off x="6880606" y="1309255"/>
            <a:ext cx="384464" cy="259772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62838" y="2624649"/>
            <a:ext cx="1420000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… … …</a:t>
            </a:r>
            <a:endParaRPr lang="en-US" sz="1200"/>
          </a:p>
        </p:txBody>
      </p:sp>
      <p:sp>
        <p:nvSpPr>
          <p:cNvPr id="24" name="Rectangle 23"/>
          <p:cNvSpPr/>
          <p:nvPr/>
        </p:nvSpPr>
        <p:spPr>
          <a:xfrm>
            <a:off x="6362838" y="3597142"/>
            <a:ext cx="1420000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dst_output</a:t>
            </a:r>
            <a:endParaRPr lang="en-US" sz="1200"/>
          </a:p>
        </p:txBody>
      </p:sp>
      <p:cxnSp>
        <p:nvCxnSpPr>
          <p:cNvPr id="25" name="Straight Arrow Connector 24"/>
          <p:cNvCxnSpPr>
            <a:stCxn id="21" idx="2"/>
            <a:endCxn id="23" idx="0"/>
          </p:cNvCxnSpPr>
          <p:nvPr/>
        </p:nvCxnSpPr>
        <p:spPr>
          <a:xfrm>
            <a:off x="7072838" y="1995056"/>
            <a:ext cx="0" cy="62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2"/>
            <a:endCxn id="24" idx="0"/>
          </p:cNvCxnSpPr>
          <p:nvPr/>
        </p:nvCxnSpPr>
        <p:spPr>
          <a:xfrm>
            <a:off x="7072838" y="2967549"/>
            <a:ext cx="0" cy="62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274629" y="945575"/>
            <a:ext cx="2395682" cy="2098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/>
              <a:t>s</a:t>
            </a:r>
            <a:r>
              <a:rPr lang="en-US" sz="1200" smtClean="0"/>
              <a:t>kb-&gt;dst-&gt;input = ip6_forward</a:t>
            </a:r>
          </a:p>
          <a:p>
            <a:r>
              <a:rPr lang="en-US" sz="1200"/>
              <a:t>skb-&gt;dst-</a:t>
            </a:r>
            <a:r>
              <a:rPr lang="en-US" sz="1200" smtClean="0"/>
              <a:t>&gt;output </a:t>
            </a:r>
            <a:r>
              <a:rPr lang="en-US" sz="1200"/>
              <a:t>= </a:t>
            </a:r>
            <a:r>
              <a:rPr lang="en-US" sz="1200" smtClean="0"/>
              <a:t>ip6_output</a:t>
            </a:r>
            <a:endParaRPr lang="en-US" sz="1200"/>
          </a:p>
          <a:p>
            <a:endParaRPr lang="en-US" sz="1200" smtClean="0"/>
          </a:p>
          <a:p>
            <a:r>
              <a:rPr lang="en-US" sz="1200"/>
              <a:t>skb-&gt;dst-&gt;input = </a:t>
            </a:r>
            <a:r>
              <a:rPr lang="en-US" sz="1200" smtClean="0"/>
              <a:t>ip6_input</a:t>
            </a:r>
            <a:endParaRPr lang="en-US" sz="1200"/>
          </a:p>
          <a:p>
            <a:r>
              <a:rPr lang="en-US" sz="1200" smtClean="0"/>
              <a:t>skb-</a:t>
            </a:r>
            <a:r>
              <a:rPr lang="en-US" sz="1200"/>
              <a:t>&gt;dst-</a:t>
            </a:r>
            <a:r>
              <a:rPr lang="en-US" sz="1200" smtClean="0"/>
              <a:t>&gt;output </a:t>
            </a:r>
            <a:r>
              <a:rPr lang="en-US" sz="1200"/>
              <a:t>= </a:t>
            </a:r>
            <a:r>
              <a:rPr lang="en-US" sz="1200" smtClean="0"/>
              <a:t>ip6_output</a:t>
            </a:r>
            <a:endParaRPr lang="en-US" sz="1200"/>
          </a:p>
          <a:p>
            <a:endParaRPr lang="en-US" sz="1200" smtClean="0"/>
          </a:p>
          <a:p>
            <a:r>
              <a:rPr lang="en-US" sz="1200"/>
              <a:t>skb-&gt;dst-&gt;input = </a:t>
            </a:r>
            <a:r>
              <a:rPr lang="en-US" sz="1200" smtClean="0"/>
              <a:t>ip6_mc_input</a:t>
            </a:r>
            <a:endParaRPr lang="en-US" sz="1200"/>
          </a:p>
          <a:p>
            <a:r>
              <a:rPr lang="en-US" sz="1200" smtClean="0"/>
              <a:t>skb-</a:t>
            </a:r>
            <a:r>
              <a:rPr lang="en-US" sz="1200"/>
              <a:t>&gt;dst-</a:t>
            </a:r>
            <a:r>
              <a:rPr lang="en-US" sz="1200" smtClean="0"/>
              <a:t>&gt;output </a:t>
            </a:r>
            <a:r>
              <a:rPr lang="en-US" sz="1200"/>
              <a:t>= </a:t>
            </a:r>
            <a:r>
              <a:rPr lang="en-US" sz="1200" smtClean="0"/>
              <a:t>ip6_output</a:t>
            </a:r>
          </a:p>
          <a:p>
            <a:endParaRPr lang="en-US" sz="1200"/>
          </a:p>
          <a:p>
            <a:r>
              <a:rPr lang="en-US" sz="1200"/>
              <a:t>skb-&gt;dst-&gt;input = </a:t>
            </a:r>
            <a:r>
              <a:rPr lang="en-US" sz="1200" smtClean="0"/>
              <a:t>ip6_pkt_discard</a:t>
            </a:r>
            <a:endParaRPr lang="en-US" sz="1200"/>
          </a:p>
          <a:p>
            <a:r>
              <a:rPr lang="en-US" sz="1200"/>
              <a:t>skb-&gt;dst-</a:t>
            </a:r>
            <a:r>
              <a:rPr lang="en-US" sz="1200" smtClean="0"/>
              <a:t>&gt;output </a:t>
            </a:r>
            <a:r>
              <a:rPr lang="en-US" sz="1200"/>
              <a:t>= </a:t>
            </a:r>
            <a:r>
              <a:rPr lang="en-US" sz="1200" smtClean="0"/>
              <a:t>ip6_pkt_discard</a:t>
            </a:r>
            <a:endParaRPr lang="en-US" sz="120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7782838" y="945575"/>
            <a:ext cx="491791" cy="7065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782838" y="1995056"/>
            <a:ext cx="491791" cy="10494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585155" y="1022563"/>
            <a:ext cx="273049" cy="2730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8" idx="2"/>
          </p:cNvCxnSpPr>
          <p:nvPr/>
        </p:nvCxnSpPr>
        <p:spPr>
          <a:xfrm rot="5400000" flipH="1" flipV="1">
            <a:off x="4209334" y="1416068"/>
            <a:ext cx="608813" cy="4439135"/>
          </a:xfrm>
          <a:prstGeom prst="bentConnector4">
            <a:avLst>
              <a:gd name="adj1" fmla="val -37548"/>
              <a:gd name="adj2" fmla="val 57997"/>
            </a:avLst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728113" y="3331229"/>
            <a:ext cx="10391" cy="26591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546981" y="3803517"/>
            <a:ext cx="273049" cy="2730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319947" y="1569027"/>
            <a:ext cx="273049" cy="2730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8" name="Elbow Connector 47"/>
          <p:cNvCxnSpPr>
            <a:stCxn id="24" idx="2"/>
            <a:endCxn id="4" idx="0"/>
          </p:cNvCxnSpPr>
          <p:nvPr/>
        </p:nvCxnSpPr>
        <p:spPr>
          <a:xfrm rot="5400000" flipH="1">
            <a:off x="3086268" y="-46528"/>
            <a:ext cx="3194478" cy="4778663"/>
          </a:xfrm>
          <a:prstGeom prst="bentConnector5">
            <a:avLst>
              <a:gd name="adj1" fmla="val -16589"/>
              <a:gd name="adj2" fmla="val 123592"/>
              <a:gd name="adj3" fmla="val 107156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270249" y="4166274"/>
            <a:ext cx="273049" cy="2730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540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42943"/>
              </p:ext>
            </p:extLst>
          </p:nvPr>
        </p:nvGraphicFramePr>
        <p:xfrm>
          <a:off x="353304" y="56364"/>
          <a:ext cx="134041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41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fib6_table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tb6_root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53900"/>
              </p:ext>
            </p:extLst>
          </p:nvPr>
        </p:nvGraphicFramePr>
        <p:xfrm>
          <a:off x="2605309" y="388243"/>
          <a:ext cx="134041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07"/>
                <a:gridCol w="67020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fib6_node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subtree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fn_bit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rr_ptr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left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17350"/>
              </p:ext>
            </p:extLst>
          </p:nvPr>
        </p:nvGraphicFramePr>
        <p:xfrm>
          <a:off x="4143789" y="1860122"/>
          <a:ext cx="134041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07"/>
                <a:gridCol w="67020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fib6_node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subtree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fn_bit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rr_ptr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left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50853"/>
              </p:ext>
            </p:extLst>
          </p:nvPr>
        </p:nvGraphicFramePr>
        <p:xfrm>
          <a:off x="1066826" y="1860122"/>
          <a:ext cx="134041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07"/>
                <a:gridCol w="67020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fib6_node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subtree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fn_bit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rr_ptr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left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Elbow Connector 2"/>
          <p:cNvCxnSpPr>
            <a:endCxn id="35" idx="0"/>
          </p:cNvCxnSpPr>
          <p:nvPr/>
        </p:nvCxnSpPr>
        <p:spPr>
          <a:xfrm rot="10800000" flipV="1">
            <a:off x="1737033" y="1621716"/>
            <a:ext cx="868276" cy="238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34" idx="0"/>
          </p:cNvCxnSpPr>
          <p:nvPr/>
        </p:nvCxnSpPr>
        <p:spPr>
          <a:xfrm>
            <a:off x="3945720" y="1642280"/>
            <a:ext cx="868276" cy="217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02334"/>
              </p:ext>
            </p:extLst>
          </p:nvPr>
        </p:nvGraphicFramePr>
        <p:xfrm>
          <a:off x="350271" y="3404570"/>
          <a:ext cx="134041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07"/>
                <a:gridCol w="67020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fib6_node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subtree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fn_bit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rr_ptr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left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74058"/>
              </p:ext>
            </p:extLst>
          </p:nvPr>
        </p:nvGraphicFramePr>
        <p:xfrm>
          <a:off x="1875558" y="3397458"/>
          <a:ext cx="134041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07"/>
                <a:gridCol w="67020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fib6_node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subtree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fn_bit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rr_ptr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left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09546"/>
              </p:ext>
            </p:extLst>
          </p:nvPr>
        </p:nvGraphicFramePr>
        <p:xfrm>
          <a:off x="3400845" y="3407849"/>
          <a:ext cx="134041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07"/>
                <a:gridCol w="67020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fib6_node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subtree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fn_bit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rr_ptr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left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891704"/>
              </p:ext>
            </p:extLst>
          </p:nvPr>
        </p:nvGraphicFramePr>
        <p:xfrm>
          <a:off x="4926132" y="3397458"/>
          <a:ext cx="134041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07"/>
                <a:gridCol w="67020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fib6_node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subtree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fn_bit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rr_ptr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left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Elbow Connector 35"/>
          <p:cNvCxnSpPr/>
          <p:nvPr/>
        </p:nvCxnSpPr>
        <p:spPr>
          <a:xfrm>
            <a:off x="2407241" y="3083790"/>
            <a:ext cx="391169" cy="282044"/>
          </a:xfrm>
          <a:prstGeom prst="bentConnector3">
            <a:avLst>
              <a:gd name="adj1" fmla="val 1004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 flipV="1">
            <a:off x="594475" y="3083790"/>
            <a:ext cx="426005" cy="282045"/>
          </a:xfrm>
          <a:prstGeom prst="bentConnector3">
            <a:avLst>
              <a:gd name="adj1" fmla="val 101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5484203" y="3083790"/>
            <a:ext cx="507417" cy="282044"/>
          </a:xfrm>
          <a:prstGeom prst="bentConnector3">
            <a:avLst>
              <a:gd name="adj1" fmla="val 99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0800000" flipV="1">
            <a:off x="3601963" y="3083788"/>
            <a:ext cx="541829" cy="282045"/>
          </a:xfrm>
          <a:prstGeom prst="bentConnector3">
            <a:avLst>
              <a:gd name="adj1" fmla="val 1017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658982" y="477982"/>
            <a:ext cx="89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41012"/>
              </p:ext>
            </p:extLst>
          </p:nvPr>
        </p:nvGraphicFramePr>
        <p:xfrm>
          <a:off x="8993945" y="1142179"/>
          <a:ext cx="134041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07"/>
                <a:gridCol w="67020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fib6_node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subtree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fn_bit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rr_ptr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left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516808"/>
              </p:ext>
            </p:extLst>
          </p:nvPr>
        </p:nvGraphicFramePr>
        <p:xfrm>
          <a:off x="8251001" y="2943906"/>
          <a:ext cx="134041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07"/>
                <a:gridCol w="67020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fib6_node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subtree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fn_bit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rr_ptr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left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60285"/>
              </p:ext>
            </p:extLst>
          </p:nvPr>
        </p:nvGraphicFramePr>
        <p:xfrm>
          <a:off x="9776288" y="2933515"/>
          <a:ext cx="134041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07"/>
                <a:gridCol w="67020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fib6_node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subtree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fn_bit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rr_ptr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left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4" name="Elbow Connector 63"/>
          <p:cNvCxnSpPr/>
          <p:nvPr/>
        </p:nvCxnSpPr>
        <p:spPr>
          <a:xfrm rot="16200000" flipH="1">
            <a:off x="10292254" y="2407952"/>
            <a:ext cx="574780" cy="490570"/>
          </a:xfrm>
          <a:prstGeom prst="bentConnector3">
            <a:avLst>
              <a:gd name="adj1" fmla="val 1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5400000">
            <a:off x="8463461" y="2410142"/>
            <a:ext cx="574781" cy="486189"/>
          </a:xfrm>
          <a:prstGeom prst="bentConnector3">
            <a:avLst>
              <a:gd name="adj1" fmla="val 2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608948"/>
              </p:ext>
            </p:extLst>
          </p:nvPr>
        </p:nvGraphicFramePr>
        <p:xfrm>
          <a:off x="113139" y="5021661"/>
          <a:ext cx="19933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653"/>
                <a:gridCol w="996653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rt6i_siblings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rt6i_dst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rt6i_src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rt6i_gateway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rt6i_idev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rt6i_protocol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rt6i_prefsrc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8" name="Elbow Connector 87"/>
          <p:cNvCxnSpPr>
            <a:stCxn id="35" idx="1"/>
          </p:cNvCxnSpPr>
          <p:nvPr/>
        </p:nvCxnSpPr>
        <p:spPr>
          <a:xfrm rot="10800000" flipV="1">
            <a:off x="113140" y="2545922"/>
            <a:ext cx="953686" cy="2475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0" idx="1"/>
          </p:cNvCxnSpPr>
          <p:nvPr/>
        </p:nvCxnSpPr>
        <p:spPr>
          <a:xfrm rot="10800000" flipV="1">
            <a:off x="4813996" y="4083257"/>
            <a:ext cx="112136" cy="938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flipV="1">
            <a:off x="6266546" y="1402773"/>
            <a:ext cx="2727399" cy="2687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5400000">
            <a:off x="7428170" y="4198829"/>
            <a:ext cx="1391954" cy="253709"/>
          </a:xfrm>
          <a:prstGeom prst="bentConnector3">
            <a:avLst>
              <a:gd name="adj1" fmla="val -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 rot="5400000">
            <a:off x="9019048" y="4264419"/>
            <a:ext cx="1402345" cy="112136"/>
          </a:xfrm>
          <a:prstGeom prst="bentConnector3">
            <a:avLst>
              <a:gd name="adj1" fmla="val 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618" y="56364"/>
            <a:ext cx="0" cy="680163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150445" y="63859"/>
            <a:ext cx="2438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</a:t>
            </a:r>
            <a:r>
              <a:rPr lang="en-US" sz="1600" smtClean="0"/>
              <a:t>estination specific routing</a:t>
            </a:r>
            <a:endParaRPr lang="en-US" sz="1600"/>
          </a:p>
        </p:txBody>
      </p:sp>
      <p:sp>
        <p:nvSpPr>
          <p:cNvPr id="114" name="TextBox 113"/>
          <p:cNvSpPr txBox="1"/>
          <p:nvPr/>
        </p:nvSpPr>
        <p:spPr>
          <a:xfrm>
            <a:off x="6695417" y="49689"/>
            <a:ext cx="2055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source specific routing</a:t>
            </a:r>
            <a:endParaRPr lang="en-US" sz="1600"/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88977"/>
              </p:ext>
            </p:extLst>
          </p:nvPr>
        </p:nvGraphicFramePr>
        <p:xfrm>
          <a:off x="3838800" y="5021660"/>
          <a:ext cx="19933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653"/>
                <a:gridCol w="996653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rt6i_siblings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rt6i_dst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rt6i_src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rt6i_gateway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rt6i_idev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rt6i_protocol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rt6i_prefsrc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942876"/>
              </p:ext>
            </p:extLst>
          </p:nvPr>
        </p:nvGraphicFramePr>
        <p:xfrm>
          <a:off x="7254348" y="5053443"/>
          <a:ext cx="19933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653"/>
                <a:gridCol w="996653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rt6i_siblings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rt6i_dst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rt6i_src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rt6i_gateway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rt6i_idev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rt6i_protocol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rt6i_prefsrc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825114"/>
              </p:ext>
            </p:extLst>
          </p:nvPr>
        </p:nvGraphicFramePr>
        <p:xfrm>
          <a:off x="9530214" y="5053443"/>
          <a:ext cx="19933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653"/>
                <a:gridCol w="996653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rt6i_siblings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rt6i_dst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rt6i_src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rt6i_gateway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rt6i_idev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rt6i_protocol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rt6i_prefsrc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69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976680"/>
              </p:ext>
            </p:extLst>
          </p:nvPr>
        </p:nvGraphicFramePr>
        <p:xfrm>
          <a:off x="892458" y="283406"/>
          <a:ext cx="21001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62"/>
                <a:gridCol w="1050062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dst-&gt;rt6_next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rt6i_siblings</a:t>
                      </a:r>
                      <a:endParaRPr lang="en-US" sz="12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rt6i_idev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rt6i_gateway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95109"/>
              </p:ext>
            </p:extLst>
          </p:nvPr>
        </p:nvGraphicFramePr>
        <p:xfrm>
          <a:off x="892458" y="1848970"/>
          <a:ext cx="21001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62"/>
                <a:gridCol w="1050062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dst-&gt;rt6_next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rt6i_siblings</a:t>
                      </a:r>
                      <a:endParaRPr lang="en-US" sz="12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rt6i_idev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rt6i_gateway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02034"/>
              </p:ext>
            </p:extLst>
          </p:nvPr>
        </p:nvGraphicFramePr>
        <p:xfrm>
          <a:off x="3673758" y="283406"/>
          <a:ext cx="21001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62"/>
                <a:gridCol w="1050062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dst-&gt;rt6_next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rt6i_siblings</a:t>
                      </a:r>
                      <a:endParaRPr lang="en-US" sz="12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rt6i_idev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rt6i_gateway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18271"/>
              </p:ext>
            </p:extLst>
          </p:nvPr>
        </p:nvGraphicFramePr>
        <p:xfrm>
          <a:off x="7196276" y="283406"/>
          <a:ext cx="21001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62"/>
                <a:gridCol w="1050062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dst-&gt;rt6_next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rt6i_siblings</a:t>
                      </a:r>
                      <a:endParaRPr lang="en-US" sz="12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rt6i_idev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rt6i_gateway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57856"/>
              </p:ext>
            </p:extLst>
          </p:nvPr>
        </p:nvGraphicFramePr>
        <p:xfrm>
          <a:off x="892458" y="4037988"/>
          <a:ext cx="21001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62"/>
                <a:gridCol w="1050062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dst-&gt;rt6_next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rt6i_siblings</a:t>
                      </a:r>
                      <a:endParaRPr lang="en-US" sz="12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rt6i_idev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rt6i_gateway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flipH="1">
            <a:off x="613064" y="675409"/>
            <a:ext cx="279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6200000" flipH="1">
            <a:off x="72156" y="1205925"/>
            <a:ext cx="1350818" cy="28978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2672" y="2286000"/>
            <a:ext cx="28978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H="1">
            <a:off x="-198007" y="3117852"/>
            <a:ext cx="1891145" cy="289786"/>
          </a:xfrm>
          <a:prstGeom prst="bentConnector3">
            <a:avLst>
              <a:gd name="adj1" fmla="val 1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21333" y="303045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</a:p>
          <a:p>
            <a:r>
              <a:rPr lang="en-US" smtClean="0"/>
              <a:t>.</a:t>
            </a:r>
          </a:p>
          <a:p>
            <a:r>
              <a:rPr lang="en-US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00385" y="6602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  .  .</a:t>
            </a:r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 flipV="1">
            <a:off x="2992582" y="426027"/>
            <a:ext cx="681176" cy="249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5773881" y="436418"/>
            <a:ext cx="1422394" cy="320814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66859"/>
              </p:ext>
            </p:extLst>
          </p:nvPr>
        </p:nvGraphicFramePr>
        <p:xfrm>
          <a:off x="3673758" y="1848970"/>
          <a:ext cx="21001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62"/>
                <a:gridCol w="1050062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dst-&gt;rt6_next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rt6i_siblings</a:t>
                      </a:r>
                      <a:endParaRPr lang="en-US" sz="12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rt6i_idev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rt6i_gateway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79084"/>
              </p:ext>
            </p:extLst>
          </p:nvPr>
        </p:nvGraphicFramePr>
        <p:xfrm>
          <a:off x="7196276" y="1848970"/>
          <a:ext cx="21001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62"/>
                <a:gridCol w="1050062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dst-&gt;rt6_next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rt6i_siblings</a:t>
                      </a:r>
                      <a:endParaRPr lang="en-US" sz="12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rt6i_idev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rt6i_gateway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200385" y="22258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  .  .</a:t>
            </a:r>
            <a:endParaRPr lang="en-US"/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2992582" y="1991591"/>
            <a:ext cx="681176" cy="249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5773881" y="2001982"/>
            <a:ext cx="1422394" cy="320814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18296"/>
              </p:ext>
            </p:extLst>
          </p:nvPr>
        </p:nvGraphicFramePr>
        <p:xfrm>
          <a:off x="3670294" y="4042331"/>
          <a:ext cx="21001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62"/>
                <a:gridCol w="1050062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dst-&gt;rt6_next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rt6i_siblings</a:t>
                      </a:r>
                      <a:endParaRPr lang="en-US" sz="12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rt6i_idev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rt6i_gateway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08343"/>
              </p:ext>
            </p:extLst>
          </p:nvPr>
        </p:nvGraphicFramePr>
        <p:xfrm>
          <a:off x="7192812" y="4042331"/>
          <a:ext cx="21001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62"/>
                <a:gridCol w="1050062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dst-&gt;rt6_next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rt6i_siblings</a:t>
                      </a:r>
                      <a:endParaRPr lang="en-US" sz="12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rt6i_idev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rt6i_gateway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196921" y="44192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  .  .</a:t>
            </a:r>
            <a:endParaRPr lang="en-US"/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2989118" y="4184952"/>
            <a:ext cx="681176" cy="249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5770417" y="4195343"/>
            <a:ext cx="1422394" cy="320814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2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15695"/>
              </p:ext>
            </p:extLst>
          </p:nvPr>
        </p:nvGraphicFramePr>
        <p:xfrm>
          <a:off x="3432457" y="283406"/>
          <a:ext cx="230794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800"/>
                <a:gridCol w="1039143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dst-&gt;rt6_next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rt6i_siblings</a:t>
                      </a:r>
                      <a:endParaRPr lang="en-US" sz="12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 = 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rt6i_idev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rt6i_gateway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02152"/>
              </p:ext>
            </p:extLst>
          </p:nvPr>
        </p:nvGraphicFramePr>
        <p:xfrm>
          <a:off x="3432458" y="1612057"/>
          <a:ext cx="230794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971"/>
                <a:gridCol w="1153971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dst-&gt;rt6_next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rt6i_siblings</a:t>
                      </a:r>
                      <a:endParaRPr lang="en-US" sz="12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 = 1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rt6i_idev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rt6i_gateway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43714"/>
              </p:ext>
            </p:extLst>
          </p:nvPr>
        </p:nvGraphicFramePr>
        <p:xfrm>
          <a:off x="3432457" y="5555060"/>
          <a:ext cx="230794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971"/>
                <a:gridCol w="1153971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dst-&gt;rt6_next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rt6i_siblings</a:t>
                      </a:r>
                      <a:endParaRPr lang="en-US" sz="12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 = 2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rt6i_idev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rt6i_gateway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flipH="1">
            <a:off x="3153064" y="675409"/>
            <a:ext cx="279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6200000" flipH="1">
            <a:off x="2716371" y="1101710"/>
            <a:ext cx="1142388" cy="289786"/>
          </a:xfrm>
          <a:prstGeom prst="bentConnector3">
            <a:avLst>
              <a:gd name="adj1" fmla="val 100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55639"/>
              </p:ext>
            </p:extLst>
          </p:nvPr>
        </p:nvGraphicFramePr>
        <p:xfrm>
          <a:off x="3432457" y="2900448"/>
          <a:ext cx="230794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971"/>
                <a:gridCol w="1153971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dst-&gt;rt6_next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rt6i_siblings</a:t>
                      </a:r>
                      <a:endParaRPr lang="en-US" sz="12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 = 1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rt6i_idev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rt6i_gateway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87816"/>
              </p:ext>
            </p:extLst>
          </p:nvPr>
        </p:nvGraphicFramePr>
        <p:xfrm>
          <a:off x="3432457" y="4227754"/>
          <a:ext cx="230794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971"/>
                <a:gridCol w="1153971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dst-&gt;rt6_next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rt6i_siblings</a:t>
                      </a:r>
                      <a:endParaRPr lang="en-US" sz="12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 = 1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rt6i_idev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rt6i_gateway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 flipH="1">
            <a:off x="3142091" y="1972847"/>
            <a:ext cx="279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6200000" flipH="1">
            <a:off x="2705398" y="2399148"/>
            <a:ext cx="1142388" cy="289786"/>
          </a:xfrm>
          <a:prstGeom prst="bentConnector3">
            <a:avLst>
              <a:gd name="adj1" fmla="val 100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42090" y="3331790"/>
            <a:ext cx="279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2705397" y="3758091"/>
            <a:ext cx="1142388" cy="289786"/>
          </a:xfrm>
          <a:prstGeom prst="bentConnector3">
            <a:avLst>
              <a:gd name="adj1" fmla="val 100027"/>
            </a:avLst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131704" y="4690733"/>
            <a:ext cx="279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6200000" flipH="1">
            <a:off x="2695011" y="5117034"/>
            <a:ext cx="1142388" cy="289786"/>
          </a:xfrm>
          <a:prstGeom prst="bentConnector3">
            <a:avLst>
              <a:gd name="adj1" fmla="val 100027"/>
            </a:avLst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>
            <a:off x="5740400" y="1972847"/>
            <a:ext cx="12700" cy="132865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>
            <a:off x="5755408" y="3333402"/>
            <a:ext cx="12700" cy="1328651"/>
          </a:xfrm>
          <a:prstGeom prst="bentConnector3">
            <a:avLst>
              <a:gd name="adj1" fmla="val 1800000"/>
            </a:avLst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36" idx="3"/>
          </p:cNvCxnSpPr>
          <p:nvPr/>
        </p:nvCxnSpPr>
        <p:spPr>
          <a:xfrm flipH="1" flipV="1">
            <a:off x="5714141" y="1956708"/>
            <a:ext cx="26258" cy="2819686"/>
          </a:xfrm>
          <a:prstGeom prst="bentConnector4">
            <a:avLst>
              <a:gd name="adj1" fmla="val -2136907"/>
              <a:gd name="adj2" fmla="val 101002"/>
            </a:avLst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19065" y="4090737"/>
            <a:ext cx="713472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19065" y="5410200"/>
            <a:ext cx="713472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199076" y="4677799"/>
            <a:ext cx="164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  <a:r>
              <a:rPr lang="en-US" sz="1200" smtClean="0"/>
              <a:t>ew inserted route info</a:t>
            </a:r>
            <a:endParaRPr lang="en-US" sz="1200"/>
          </a:p>
        </p:txBody>
      </p:sp>
      <p:sp>
        <p:nvSpPr>
          <p:cNvPr id="74" name="Left Arrow 73"/>
          <p:cNvSpPr/>
          <p:nvPr/>
        </p:nvSpPr>
        <p:spPr>
          <a:xfrm>
            <a:off x="6826097" y="4642675"/>
            <a:ext cx="372979" cy="34212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2610853" y="3331790"/>
            <a:ext cx="42110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6200000" flipH="1">
            <a:off x="1570740" y="4371902"/>
            <a:ext cx="2501331" cy="421105"/>
          </a:xfrm>
          <a:prstGeom prst="bentConnector3">
            <a:avLst>
              <a:gd name="adj1" fmla="val 100025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478505" y="45824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x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713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86372"/>
              </p:ext>
            </p:extLst>
          </p:nvPr>
        </p:nvGraphicFramePr>
        <p:xfrm>
          <a:off x="3566383" y="2275876"/>
          <a:ext cx="25122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49"/>
                <a:gridCol w="1256149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dst-&gt;rt6_next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 = 1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750070"/>
              </p:ext>
            </p:extLst>
          </p:nvPr>
        </p:nvGraphicFramePr>
        <p:xfrm>
          <a:off x="3566383" y="1545049"/>
          <a:ext cx="25122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49"/>
                <a:gridCol w="1256149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dst-&gt;rt6_next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 = 1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29647"/>
              </p:ext>
            </p:extLst>
          </p:nvPr>
        </p:nvGraphicFramePr>
        <p:xfrm>
          <a:off x="3566383" y="3737530"/>
          <a:ext cx="25122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49"/>
                <a:gridCol w="1256149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dst-&gt;rt6_next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 = 2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95601"/>
              </p:ext>
            </p:extLst>
          </p:nvPr>
        </p:nvGraphicFramePr>
        <p:xfrm>
          <a:off x="3566383" y="3006703"/>
          <a:ext cx="25122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49"/>
                <a:gridCol w="1256149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dst-&gt;rt6_next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 = 1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Elbow Connector 14"/>
          <p:cNvCxnSpPr>
            <a:endCxn id="10" idx="1"/>
          </p:cNvCxnSpPr>
          <p:nvPr/>
        </p:nvCxnSpPr>
        <p:spPr>
          <a:xfrm rot="5400000">
            <a:off x="3274381" y="2251843"/>
            <a:ext cx="590356" cy="6351"/>
          </a:xfrm>
          <a:prstGeom prst="bentConnector4">
            <a:avLst>
              <a:gd name="adj1" fmla="val -1395"/>
              <a:gd name="adj2" fmla="val 3699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3252155" y="2976321"/>
            <a:ext cx="596705" cy="12700"/>
          </a:xfrm>
          <a:prstGeom prst="bentConnector4">
            <a:avLst>
              <a:gd name="adj1" fmla="val -2590"/>
              <a:gd name="adj2" fmla="val 2145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>
            <a:off x="3264855" y="3707148"/>
            <a:ext cx="596705" cy="12700"/>
          </a:xfrm>
          <a:prstGeom prst="bentConnector4">
            <a:avLst>
              <a:gd name="adj1" fmla="val -2590"/>
              <a:gd name="adj2" fmla="val 2145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43800" y="2411697"/>
            <a:ext cx="815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f</a:t>
            </a:r>
            <a:r>
              <a:rPr lang="en-US" sz="1200" b="1" smtClean="0"/>
              <a:t>n-&gt;rr_ptr</a:t>
            </a:r>
            <a:endParaRPr lang="en-US" sz="1200" b="1"/>
          </a:p>
        </p:txBody>
      </p:sp>
      <p:cxnSp>
        <p:nvCxnSpPr>
          <p:cNvPr id="24" name="Straight Arrow Connector 23"/>
          <p:cNvCxnSpPr>
            <a:stCxn id="22" idx="1"/>
            <a:endCxn id="10" idx="3"/>
          </p:cNvCxnSpPr>
          <p:nvPr/>
        </p:nvCxnSpPr>
        <p:spPr>
          <a:xfrm flipH="1" flipV="1">
            <a:off x="6078681" y="2550196"/>
            <a:ext cx="14651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078681" y="2684318"/>
            <a:ext cx="540328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99538" y="2572615"/>
            <a:ext cx="223405" cy="2234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78681" y="3281024"/>
            <a:ext cx="540328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9538" y="3169321"/>
            <a:ext cx="223405" cy="2234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078681" y="1819369"/>
            <a:ext cx="540328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99538" y="1707666"/>
            <a:ext cx="223405" cy="2234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66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18959" y="6400800"/>
            <a:ext cx="2173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fib6_add(root_node, rt, nl_info)</a:t>
            </a:r>
            <a:endParaRPr 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5370983" y="5981699"/>
            <a:ext cx="1669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__</a:t>
            </a:r>
            <a:r>
              <a:rPr lang="en-US" sz="1200" smtClean="0"/>
              <a:t>ip6_ins_rt(rt, nl_info)</a:t>
            </a:r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079047" y="5495150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ip6_ins_rt(rt)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8893501" y="5495149"/>
            <a:ext cx="1378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ip6_route_add(cfg)</a:t>
            </a:r>
          </a:p>
        </p:txBody>
      </p:sp>
      <p:cxnSp>
        <p:nvCxnSpPr>
          <p:cNvPr id="9" name="Straight Arrow Connector 8"/>
          <p:cNvCxnSpPr>
            <a:stCxn id="5" idx="2"/>
            <a:endCxn id="4" idx="0"/>
          </p:cNvCxnSpPr>
          <p:nvPr/>
        </p:nvCxnSpPr>
        <p:spPr>
          <a:xfrm>
            <a:off x="6205859" y="6258698"/>
            <a:ext cx="0" cy="14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2"/>
            <a:endCxn id="5" idx="1"/>
          </p:cNvCxnSpPr>
          <p:nvPr/>
        </p:nvCxnSpPr>
        <p:spPr>
          <a:xfrm rot="16200000" flipH="1">
            <a:off x="4803543" y="5552759"/>
            <a:ext cx="348050" cy="786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2"/>
            <a:endCxn id="5" idx="3"/>
          </p:cNvCxnSpPr>
          <p:nvPr/>
        </p:nvCxnSpPr>
        <p:spPr>
          <a:xfrm rot="5400000">
            <a:off x="8137659" y="4675225"/>
            <a:ext cx="348051" cy="2541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63262" y="4469954"/>
            <a:ext cx="2038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addrconf_prefix_route(prefix)</a:t>
            </a:r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9100705" y="3890931"/>
            <a:ext cx="234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rt6_add_route_info(prefix, gw, oif)</a:t>
            </a:r>
            <a:endParaRPr 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9191307" y="3310888"/>
            <a:ext cx="195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rt6_route_rcv(dev, opt, gw)</a:t>
            </a:r>
            <a:endParaRPr 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9136566" y="1607809"/>
            <a:ext cx="1945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ndisc_router_discovery(skb)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endCxn id="18" idx="0"/>
          </p:cNvCxnSpPr>
          <p:nvPr/>
        </p:nvCxnSpPr>
        <p:spPr>
          <a:xfrm>
            <a:off x="10168818" y="1884808"/>
            <a:ext cx="0" cy="142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9474" y="3452056"/>
            <a:ext cx="1847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inet6_addr_add(dev, addr)</a:t>
            </a:r>
            <a:endParaRPr 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4471149" y="2539357"/>
            <a:ext cx="178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addrconf_add_ifaddr(arg)</a:t>
            </a:r>
            <a:endParaRPr lang="en-US" sz="1200"/>
          </a:p>
        </p:txBody>
      </p:sp>
      <p:cxnSp>
        <p:nvCxnSpPr>
          <p:cNvPr id="33" name="Straight Arrow Connector 32"/>
          <p:cNvCxnSpPr>
            <a:stCxn id="30" idx="2"/>
            <a:endCxn id="29" idx="0"/>
          </p:cNvCxnSpPr>
          <p:nvPr/>
        </p:nvCxnSpPr>
        <p:spPr>
          <a:xfrm>
            <a:off x="5363413" y="2816356"/>
            <a:ext cx="0" cy="63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0782" y="1588300"/>
            <a:ext cx="945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6"/>
                </a:solidFill>
              </a:rPr>
              <a:t>inet6_ioctl()</a:t>
            </a:r>
            <a:endParaRPr lang="en-US" sz="1200">
              <a:solidFill>
                <a:schemeClr val="accent6"/>
              </a:solidFill>
            </a:endParaRPr>
          </a:p>
        </p:txBody>
      </p:sp>
      <p:cxnSp>
        <p:nvCxnSpPr>
          <p:cNvPr id="36" name="Straight Arrow Connector 35"/>
          <p:cNvCxnSpPr>
            <a:stCxn id="34" idx="2"/>
            <a:endCxn id="30" idx="0"/>
          </p:cNvCxnSpPr>
          <p:nvPr/>
        </p:nvCxnSpPr>
        <p:spPr>
          <a:xfrm>
            <a:off x="5363412" y="1865299"/>
            <a:ext cx="1" cy="67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4228" y="1541611"/>
            <a:ext cx="198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6"/>
                </a:solidFill>
              </a:rPr>
              <a:t>inet6_rtm_newaddr(nl_msg)</a:t>
            </a:r>
            <a:endParaRPr lang="en-US" sz="1200">
              <a:solidFill>
                <a:schemeClr val="accent6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29" idx="1"/>
          </p:cNvCxnSpPr>
          <p:nvPr/>
        </p:nvCxnSpPr>
        <p:spPr>
          <a:xfrm rot="16200000" flipH="1">
            <a:off x="3086254" y="2237336"/>
            <a:ext cx="1771946" cy="934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9" idx="2"/>
            <a:endCxn id="15" idx="1"/>
          </p:cNvCxnSpPr>
          <p:nvPr/>
        </p:nvCxnSpPr>
        <p:spPr>
          <a:xfrm rot="16200000" flipH="1">
            <a:off x="6273638" y="2818829"/>
            <a:ext cx="879399" cy="26998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2"/>
          </p:cNvCxnSpPr>
          <p:nvPr/>
        </p:nvCxnSpPr>
        <p:spPr>
          <a:xfrm flipH="1">
            <a:off x="9082451" y="4746953"/>
            <a:ext cx="1" cy="75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7" idx="3"/>
          </p:cNvCxnSpPr>
          <p:nvPr/>
        </p:nvCxnSpPr>
        <p:spPr>
          <a:xfrm rot="5400000">
            <a:off x="9669946" y="4815641"/>
            <a:ext cx="1419825" cy="216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24232" y="2513025"/>
            <a:ext cx="2285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addrconf_prefix_rcv(dev, opt, gw)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9401501" y="1884808"/>
            <a:ext cx="0" cy="62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893501" y="2757836"/>
            <a:ext cx="0" cy="171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0168818" y="3587887"/>
            <a:ext cx="0" cy="36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896494" y="2891957"/>
            <a:ext cx="2307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addrconf_add_linklocal(dev, addr)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22393" y="2175945"/>
            <a:ext cx="1817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addrconf_dev_config(dev)</a:t>
            </a:r>
            <a:endParaRPr lang="en-US" sz="120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543774" y="2452944"/>
            <a:ext cx="0" cy="439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543774" y="3168956"/>
            <a:ext cx="0" cy="143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221007" y="2505279"/>
            <a:ext cx="2000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rt6_add_dflt_router(dev, </a:t>
            </a:r>
            <a:r>
              <a:rPr lang="en-US" sz="1200" smtClean="0"/>
              <a:t>gw)</a:t>
            </a:r>
            <a:endParaRPr lang="en-US" sz="1200"/>
          </a:p>
        </p:txBody>
      </p:sp>
      <p:cxnSp>
        <p:nvCxnSpPr>
          <p:cNvPr id="86" name="Elbow Connector 85"/>
          <p:cNvCxnSpPr>
            <a:stCxn id="19" idx="3"/>
          </p:cNvCxnSpPr>
          <p:nvPr/>
        </p:nvCxnSpPr>
        <p:spPr>
          <a:xfrm>
            <a:off x="11082483" y="1746309"/>
            <a:ext cx="576117" cy="851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endCxn id="7" idx="3"/>
          </p:cNvCxnSpPr>
          <p:nvPr/>
        </p:nvCxnSpPr>
        <p:spPr>
          <a:xfrm rot="5400000">
            <a:off x="9539497" y="3514545"/>
            <a:ext cx="2851371" cy="1386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449892" y="3875904"/>
            <a:ext cx="1301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6"/>
                </a:solidFill>
              </a:rPr>
              <a:t>ipv6_route_ioctl()</a:t>
            </a:r>
            <a:endParaRPr lang="en-US" sz="1200">
              <a:solidFill>
                <a:schemeClr val="accent6"/>
              </a:solidFill>
            </a:endParaRPr>
          </a:p>
        </p:txBody>
      </p:sp>
      <p:cxnSp>
        <p:nvCxnSpPr>
          <p:cNvPr id="92" name="Elbow Connector 91"/>
          <p:cNvCxnSpPr>
            <a:endCxn id="7" idx="1"/>
          </p:cNvCxnSpPr>
          <p:nvPr/>
        </p:nvCxnSpPr>
        <p:spPr>
          <a:xfrm rot="16200000" flipH="1">
            <a:off x="7618555" y="4358703"/>
            <a:ext cx="1480746" cy="1069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940754" y="3363155"/>
            <a:ext cx="158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6"/>
                </a:solidFill>
              </a:rPr>
              <a:t>inet6_rtm_newroute()</a:t>
            </a:r>
          </a:p>
        </p:txBody>
      </p:sp>
      <p:cxnSp>
        <p:nvCxnSpPr>
          <p:cNvPr id="95" name="Elbow Connector 94"/>
          <p:cNvCxnSpPr>
            <a:endCxn id="7" idx="1"/>
          </p:cNvCxnSpPr>
          <p:nvPr/>
        </p:nvCxnSpPr>
        <p:spPr>
          <a:xfrm rot="16200000" flipH="1">
            <a:off x="7055649" y="3795796"/>
            <a:ext cx="1993495" cy="1682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10849" y="4377727"/>
            <a:ext cx="1354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nit_loopback(dev)</a:t>
            </a:r>
            <a:endParaRPr lang="en-US" sz="1200"/>
          </a:p>
        </p:txBody>
      </p:sp>
      <p:sp>
        <p:nvSpPr>
          <p:cNvPr id="97" name="TextBox 96"/>
          <p:cNvSpPr txBox="1"/>
          <p:nvPr/>
        </p:nvSpPr>
        <p:spPr>
          <a:xfrm>
            <a:off x="532612" y="3003317"/>
            <a:ext cx="1526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__ipv6_ifa_notify(ifp)</a:t>
            </a:r>
            <a:endParaRPr lang="en-US" sz="1200"/>
          </a:p>
        </p:txBody>
      </p:sp>
      <p:sp>
        <p:nvSpPr>
          <p:cNvPr id="98" name="TextBox 97"/>
          <p:cNvSpPr txBox="1"/>
          <p:nvPr/>
        </p:nvSpPr>
        <p:spPr>
          <a:xfrm>
            <a:off x="740488" y="4693141"/>
            <a:ext cx="116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Ip6_pol_route()</a:t>
            </a:r>
            <a:endParaRPr lang="en-US" sz="1200"/>
          </a:p>
        </p:txBody>
      </p:sp>
      <p:sp>
        <p:nvSpPr>
          <p:cNvPr id="99" name="TextBox 98"/>
          <p:cNvSpPr txBox="1"/>
          <p:nvPr/>
        </p:nvSpPr>
        <p:spPr>
          <a:xfrm>
            <a:off x="1492777" y="5099791"/>
            <a:ext cx="1347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rt6_do_direct(skb)</a:t>
            </a:r>
            <a:endParaRPr lang="en-US" sz="1200"/>
          </a:p>
        </p:txBody>
      </p:sp>
      <p:cxnSp>
        <p:nvCxnSpPr>
          <p:cNvPr id="102" name="Elbow Connector 101"/>
          <p:cNvCxnSpPr>
            <a:endCxn id="6" idx="1"/>
          </p:cNvCxnSpPr>
          <p:nvPr/>
        </p:nvCxnSpPr>
        <p:spPr>
          <a:xfrm>
            <a:off x="405245" y="4636901"/>
            <a:ext cx="3673802" cy="996749"/>
          </a:xfrm>
          <a:prstGeom prst="bentConnector3">
            <a:avLst>
              <a:gd name="adj1" fmla="val -3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" idx="1"/>
          </p:cNvCxnSpPr>
          <p:nvPr/>
        </p:nvCxnSpPr>
        <p:spPr>
          <a:xfrm>
            <a:off x="1045106" y="4935935"/>
            <a:ext cx="3033941" cy="697715"/>
          </a:xfrm>
          <a:prstGeom prst="bentConnector3">
            <a:avLst>
              <a:gd name="adj1" fmla="val 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9" idx="2"/>
            <a:endCxn id="6" idx="1"/>
          </p:cNvCxnSpPr>
          <p:nvPr/>
        </p:nvCxnSpPr>
        <p:spPr>
          <a:xfrm rot="16200000" flipH="1">
            <a:off x="2994481" y="4549084"/>
            <a:ext cx="256860" cy="1912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989814" y="3285324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i</a:t>
            </a:r>
            <a:r>
              <a:rPr lang="en-US" sz="1200" i="1" smtClean="0"/>
              <a:t>fp-&gt;rt</a:t>
            </a:r>
            <a:endParaRPr lang="en-US" sz="1200" i="1"/>
          </a:p>
        </p:txBody>
      </p:sp>
      <p:cxnSp>
        <p:nvCxnSpPr>
          <p:cNvPr id="123" name="Elbow Connector 122"/>
          <p:cNvCxnSpPr>
            <a:stCxn id="97" idx="3"/>
            <a:endCxn id="15" idx="1"/>
          </p:cNvCxnSpPr>
          <p:nvPr/>
        </p:nvCxnSpPr>
        <p:spPr>
          <a:xfrm>
            <a:off x="2059184" y="3141817"/>
            <a:ext cx="6004078" cy="1466637"/>
          </a:xfrm>
          <a:prstGeom prst="bentConnector3">
            <a:avLst>
              <a:gd name="adj1" fmla="val 19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976883" y="2874204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i</a:t>
            </a:r>
            <a:r>
              <a:rPr lang="en-US" sz="1200" i="1" smtClean="0"/>
              <a:t>fp-&gt;peer/128</a:t>
            </a:r>
            <a:endParaRPr lang="en-US" sz="1200" i="1"/>
          </a:p>
        </p:txBody>
      </p:sp>
      <p:sp>
        <p:nvSpPr>
          <p:cNvPr id="125" name="TextBox 124"/>
          <p:cNvSpPr txBox="1"/>
          <p:nvPr/>
        </p:nvSpPr>
        <p:spPr>
          <a:xfrm>
            <a:off x="590570" y="2511980"/>
            <a:ext cx="1372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ipv6_ifa_notify(ifp)</a:t>
            </a:r>
            <a:endParaRPr lang="en-US" sz="1200"/>
          </a:p>
        </p:txBody>
      </p:sp>
      <p:cxnSp>
        <p:nvCxnSpPr>
          <p:cNvPr id="127" name="Straight Arrow Connector 126"/>
          <p:cNvCxnSpPr>
            <a:stCxn id="125" idx="2"/>
          </p:cNvCxnSpPr>
          <p:nvPr/>
        </p:nvCxnSpPr>
        <p:spPr>
          <a:xfrm flipH="1">
            <a:off x="1276911" y="2788979"/>
            <a:ext cx="1" cy="32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424112" y="4949331"/>
            <a:ext cx="1788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ipv6_add_addr(dev, addr)</a:t>
            </a:r>
          </a:p>
        </p:txBody>
      </p:sp>
      <p:cxnSp>
        <p:nvCxnSpPr>
          <p:cNvPr id="142" name="Elbow Connector 141"/>
          <p:cNvCxnSpPr>
            <a:stCxn id="121" idx="0"/>
          </p:cNvCxnSpPr>
          <p:nvPr/>
        </p:nvCxnSpPr>
        <p:spPr>
          <a:xfrm rot="16200000" flipH="1">
            <a:off x="1674436" y="2887799"/>
            <a:ext cx="2221117" cy="3016167"/>
          </a:xfrm>
          <a:prstGeom prst="bentConnector4">
            <a:avLst>
              <a:gd name="adj1" fmla="val 35555"/>
              <a:gd name="adj2" fmla="val 99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4852555" y="3729053"/>
            <a:ext cx="0" cy="120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071064" y="3836223"/>
            <a:ext cx="144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i</a:t>
            </a:r>
            <a:r>
              <a:rPr lang="en-US" sz="1200" i="1" smtClean="0"/>
              <a:t>fp-&gt;addr/prefix_len</a:t>
            </a:r>
            <a:endParaRPr lang="en-US" sz="1200" i="1"/>
          </a:p>
        </p:txBody>
      </p:sp>
      <p:sp>
        <p:nvSpPr>
          <p:cNvPr id="169" name="TextBox 168"/>
          <p:cNvSpPr txBox="1"/>
          <p:nvPr/>
        </p:nvSpPr>
        <p:spPr>
          <a:xfrm>
            <a:off x="6130972" y="3192470"/>
            <a:ext cx="1025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f</a:t>
            </a:r>
            <a:r>
              <a:rPr lang="en-US" sz="1200" i="1" smtClean="0"/>
              <a:t>e80::euid/64</a:t>
            </a:r>
            <a:endParaRPr lang="en-US" sz="1200" i="1"/>
          </a:p>
        </p:txBody>
      </p:sp>
      <p:sp>
        <p:nvSpPr>
          <p:cNvPr id="170" name="TextBox 169"/>
          <p:cNvSpPr txBox="1"/>
          <p:nvPr/>
        </p:nvSpPr>
        <p:spPr>
          <a:xfrm>
            <a:off x="8282520" y="2793354"/>
            <a:ext cx="1599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msg-&gt;prefix/prefix_len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16423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596" y="789709"/>
            <a:ext cx="28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f</a:t>
            </a:r>
            <a:r>
              <a:rPr lang="en-US" sz="1200" smtClean="0"/>
              <a:t>ind a fib node in destination specific tree</a:t>
            </a:r>
          </a:p>
          <a:p>
            <a:pPr algn="ctr"/>
            <a:r>
              <a:rPr lang="en-US" sz="1200" smtClean="0"/>
              <a:t>to attach route info, create one if not exist</a:t>
            </a:r>
            <a:endParaRPr 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1075349" y="1517073"/>
            <a:ext cx="2235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</a:t>
            </a:r>
            <a:r>
              <a:rPr lang="en-US" sz="1200" smtClean="0"/>
              <a:t>oute info include source prefix ?</a:t>
            </a:r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281751" y="2059771"/>
            <a:ext cx="182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source specific tree exist ?</a:t>
            </a:r>
          </a:p>
          <a:p>
            <a:pPr algn="ctr"/>
            <a:r>
              <a:rPr lang="en-US" sz="1200" smtClean="0"/>
              <a:t>( fn-</a:t>
            </a:r>
            <a:r>
              <a:rPr lang="en-US" sz="1200"/>
              <a:t>&gt;</a:t>
            </a:r>
            <a:r>
              <a:rPr lang="en-US" sz="1200" smtClean="0"/>
              <a:t>subtree != null )</a:t>
            </a:r>
            <a:endParaRPr lang="en-US" sz="120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2193059" y="1251374"/>
            <a:ext cx="0" cy="26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2193059" y="1794072"/>
            <a:ext cx="0" cy="26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21248" y="2787135"/>
            <a:ext cx="1743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create </a:t>
            </a:r>
            <a:r>
              <a:rPr lang="en-US" sz="1200"/>
              <a:t>subtree root node</a:t>
            </a:r>
          </a:p>
        </p:txBody>
      </p:sp>
      <p:cxnSp>
        <p:nvCxnSpPr>
          <p:cNvPr id="13" name="Straight Arrow Connector 12"/>
          <p:cNvCxnSpPr>
            <a:stCxn id="6" idx="2"/>
            <a:endCxn id="11" idx="0"/>
          </p:cNvCxnSpPr>
          <p:nvPr/>
        </p:nvCxnSpPr>
        <p:spPr>
          <a:xfrm flipH="1">
            <a:off x="2193058" y="2521436"/>
            <a:ext cx="1" cy="26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44912" y="789708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11112948" y="651209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1803463" y="1741255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1846487" y="2510136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784594" y="3325392"/>
            <a:ext cx="28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f</a:t>
            </a:r>
            <a:r>
              <a:rPr lang="en-US" sz="1200" smtClean="0"/>
              <a:t>ind a fib node in source specific tree</a:t>
            </a:r>
          </a:p>
          <a:p>
            <a:pPr algn="ctr"/>
            <a:r>
              <a:rPr lang="en-US" sz="1200" smtClean="0"/>
              <a:t>to attach route info, create one if not exist</a:t>
            </a:r>
            <a:endParaRPr lang="en-US" sz="1200"/>
          </a:p>
        </p:txBody>
      </p:sp>
      <p:cxnSp>
        <p:nvCxnSpPr>
          <p:cNvPr id="21" name="Straight Arrow Connector 20"/>
          <p:cNvCxnSpPr>
            <a:stCxn id="11" idx="2"/>
            <a:endCxn id="19" idx="0"/>
          </p:cNvCxnSpPr>
          <p:nvPr/>
        </p:nvCxnSpPr>
        <p:spPr>
          <a:xfrm flipH="1">
            <a:off x="2193057" y="3064134"/>
            <a:ext cx="1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1"/>
            <a:endCxn id="19" idx="1"/>
          </p:cNvCxnSpPr>
          <p:nvPr/>
        </p:nvCxnSpPr>
        <p:spPr>
          <a:xfrm rot="10800000" flipV="1">
            <a:off x="784595" y="2290603"/>
            <a:ext cx="497157" cy="1265621"/>
          </a:xfrm>
          <a:prstGeom prst="bentConnector3">
            <a:avLst>
              <a:gd name="adj1" fmla="val 145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2897" y="2001937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1026359" y="4048315"/>
            <a:ext cx="2333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has attached route info in fib node</a:t>
            </a:r>
          </a:p>
          <a:p>
            <a:pPr algn="ctr"/>
            <a:r>
              <a:rPr lang="en-US" sz="1200" smtClean="0"/>
              <a:t>of destination specific tree ?</a:t>
            </a:r>
          </a:p>
        </p:txBody>
      </p:sp>
      <p:cxnSp>
        <p:nvCxnSpPr>
          <p:cNvPr id="27" name="Straight Arrow Connector 26"/>
          <p:cNvCxnSpPr>
            <a:stCxn id="19" idx="2"/>
            <a:endCxn id="25" idx="0"/>
          </p:cNvCxnSpPr>
          <p:nvPr/>
        </p:nvCxnSpPr>
        <p:spPr>
          <a:xfrm>
            <a:off x="2193057" y="3787057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9652" y="4756732"/>
            <a:ext cx="2646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a</a:t>
            </a:r>
            <a:r>
              <a:rPr lang="en-US" sz="1200" smtClean="0"/>
              <a:t>ttache the same route info to fib node</a:t>
            </a:r>
          </a:p>
          <a:p>
            <a:pPr algn="ctr"/>
            <a:r>
              <a:rPr lang="en-US" sz="1200" smtClean="0"/>
              <a:t>of destination specific tree</a:t>
            </a:r>
          </a:p>
        </p:txBody>
      </p:sp>
      <p:cxnSp>
        <p:nvCxnSpPr>
          <p:cNvPr id="31" name="Straight Arrow Connector 30"/>
          <p:cNvCxnSpPr>
            <a:stCxn id="25" idx="2"/>
            <a:endCxn id="29" idx="0"/>
          </p:cNvCxnSpPr>
          <p:nvPr/>
        </p:nvCxnSpPr>
        <p:spPr>
          <a:xfrm>
            <a:off x="2193057" y="4509980"/>
            <a:ext cx="3" cy="24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24975" y="447973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1541370" y="5431696"/>
            <a:ext cx="130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insert </a:t>
            </a:r>
            <a:r>
              <a:rPr lang="en-US" sz="1200"/>
              <a:t>routing </a:t>
            </a:r>
            <a:r>
              <a:rPr lang="en-US" sz="1200" smtClean="0"/>
              <a:t>info</a:t>
            </a:r>
          </a:p>
          <a:p>
            <a:pPr algn="ctr"/>
            <a:r>
              <a:rPr lang="en-US" sz="1200" smtClean="0"/>
              <a:t>in got fib node</a:t>
            </a:r>
            <a:endParaRPr lang="en-US" sz="1200"/>
          </a:p>
        </p:txBody>
      </p:sp>
      <p:cxnSp>
        <p:nvCxnSpPr>
          <p:cNvPr id="36" name="Straight Arrow Connector 35"/>
          <p:cNvCxnSpPr>
            <a:stCxn id="29" idx="2"/>
            <a:endCxn id="34" idx="0"/>
          </p:cNvCxnSpPr>
          <p:nvPr/>
        </p:nvCxnSpPr>
        <p:spPr>
          <a:xfrm flipH="1">
            <a:off x="2193055" y="5218397"/>
            <a:ext cx="5" cy="21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3"/>
            <a:endCxn id="34" idx="3"/>
          </p:cNvCxnSpPr>
          <p:nvPr/>
        </p:nvCxnSpPr>
        <p:spPr>
          <a:xfrm flipH="1">
            <a:off x="2844740" y="1655573"/>
            <a:ext cx="466029" cy="4006956"/>
          </a:xfrm>
          <a:prstGeom prst="bentConnector3">
            <a:avLst>
              <a:gd name="adj1" fmla="val -102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8235" y="138422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cxnSp>
        <p:nvCxnSpPr>
          <p:cNvPr id="46" name="Elbow Connector 45"/>
          <p:cNvCxnSpPr>
            <a:stCxn id="25" idx="1"/>
            <a:endCxn id="34" idx="1"/>
          </p:cNvCxnSpPr>
          <p:nvPr/>
        </p:nvCxnSpPr>
        <p:spPr>
          <a:xfrm rot="10800000" flipH="1" flipV="1">
            <a:off x="1026358" y="4279147"/>
            <a:ext cx="515011" cy="1383381"/>
          </a:xfrm>
          <a:prstGeom prst="bentConnector3">
            <a:avLst>
              <a:gd name="adj1" fmla="val -86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811" y="3987643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49" name="TextBox 48"/>
          <p:cNvSpPr txBox="1"/>
          <p:nvPr/>
        </p:nvSpPr>
        <p:spPr>
          <a:xfrm>
            <a:off x="4601312" y="880110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fib6_add_1()</a:t>
            </a:r>
            <a:endParaRPr lang="en-US" sz="1200"/>
          </a:p>
        </p:txBody>
      </p:sp>
      <p:cxnSp>
        <p:nvCxnSpPr>
          <p:cNvPr id="53" name="Straight Arrow Connector 52"/>
          <p:cNvCxnSpPr>
            <a:stCxn id="4" idx="3"/>
            <a:endCxn id="49" idx="1"/>
          </p:cNvCxnSpPr>
          <p:nvPr/>
        </p:nvCxnSpPr>
        <p:spPr>
          <a:xfrm flipV="1">
            <a:off x="3601522" y="1018610"/>
            <a:ext cx="999790" cy="193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01311" y="3415457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fib6_add_1()</a:t>
            </a:r>
            <a:endParaRPr lang="en-US" sz="1200"/>
          </a:p>
        </p:txBody>
      </p:sp>
      <p:cxnSp>
        <p:nvCxnSpPr>
          <p:cNvPr id="56" name="Straight Arrow Connector 55"/>
          <p:cNvCxnSpPr>
            <a:stCxn id="19" idx="3"/>
            <a:endCxn id="54" idx="1"/>
          </p:cNvCxnSpPr>
          <p:nvPr/>
        </p:nvCxnSpPr>
        <p:spPr>
          <a:xfrm flipV="1">
            <a:off x="3601520" y="3553957"/>
            <a:ext cx="999791" cy="226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389714" y="5585191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fib6_add_rt2node()</a:t>
            </a:r>
          </a:p>
        </p:txBody>
      </p:sp>
      <p:cxnSp>
        <p:nvCxnSpPr>
          <p:cNvPr id="61" name="Elbow Connector 60"/>
          <p:cNvCxnSpPr>
            <a:stCxn id="34" idx="2"/>
            <a:endCxn id="57" idx="2"/>
          </p:cNvCxnSpPr>
          <p:nvPr/>
        </p:nvCxnSpPr>
        <p:spPr>
          <a:xfrm rot="5400000" flipH="1" flipV="1">
            <a:off x="3627738" y="4427507"/>
            <a:ext cx="31171" cy="2900538"/>
          </a:xfrm>
          <a:prstGeom prst="bentConnector3">
            <a:avLst>
              <a:gd name="adj1" fmla="val -733374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0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353304" y="56364"/>
          <a:ext cx="134041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41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fib6_table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tb6_root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2605309" y="388243"/>
          <a:ext cx="134041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07"/>
                <a:gridCol w="67020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fib6_node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subtree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fn_bit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rr_ptr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left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4143789" y="1860122"/>
          <a:ext cx="134041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07"/>
                <a:gridCol w="67020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fib6_node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subtree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fn_bit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rr_ptr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left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Elbow Connector 10"/>
          <p:cNvCxnSpPr>
            <a:endCxn id="34" idx="0"/>
          </p:cNvCxnSpPr>
          <p:nvPr/>
        </p:nvCxnSpPr>
        <p:spPr>
          <a:xfrm>
            <a:off x="3945720" y="1642280"/>
            <a:ext cx="868276" cy="217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4926132" y="3397458"/>
          <a:ext cx="134041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07"/>
                <a:gridCol w="67020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fib6_node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subtree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fn_bit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rr_ptr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left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Elbow Connector 49"/>
          <p:cNvCxnSpPr/>
          <p:nvPr/>
        </p:nvCxnSpPr>
        <p:spPr>
          <a:xfrm>
            <a:off x="5484203" y="3083790"/>
            <a:ext cx="507417" cy="282044"/>
          </a:xfrm>
          <a:prstGeom prst="bentConnector3">
            <a:avLst>
              <a:gd name="adj1" fmla="val 99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658982" y="477982"/>
            <a:ext cx="89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8993945" y="1142179"/>
          <a:ext cx="134041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07"/>
                <a:gridCol w="67020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fib6_node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subtree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fn_bit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rr_ptr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left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8251001" y="2943906"/>
          <a:ext cx="134041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07"/>
                <a:gridCol w="67020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fib6_node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leaf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subtree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fn_bit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rr_ptr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left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Elbow Connector 64"/>
          <p:cNvCxnSpPr/>
          <p:nvPr/>
        </p:nvCxnSpPr>
        <p:spPr>
          <a:xfrm rot="5400000">
            <a:off x="8463461" y="2410142"/>
            <a:ext cx="574781" cy="486189"/>
          </a:xfrm>
          <a:prstGeom prst="bentConnector3">
            <a:avLst>
              <a:gd name="adj1" fmla="val 2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0" idx="1"/>
          </p:cNvCxnSpPr>
          <p:nvPr/>
        </p:nvCxnSpPr>
        <p:spPr>
          <a:xfrm rot="10800000" flipH="1" flipV="1">
            <a:off x="4926131" y="4083257"/>
            <a:ext cx="710807" cy="1143149"/>
          </a:xfrm>
          <a:prstGeom prst="bentConnector4">
            <a:avLst>
              <a:gd name="adj1" fmla="val -32161"/>
              <a:gd name="adj2" fmla="val 1010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flipV="1">
            <a:off x="6266546" y="1402773"/>
            <a:ext cx="2727399" cy="2687597"/>
          </a:xfrm>
          <a:prstGeom prst="bentConnector3">
            <a:avLst>
              <a:gd name="adj1" fmla="val 363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5400000">
            <a:off x="7167589" y="4042416"/>
            <a:ext cx="1496122" cy="670704"/>
          </a:xfrm>
          <a:prstGeom prst="bentConnector3">
            <a:avLst>
              <a:gd name="adj1" fmla="val -6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618" y="56364"/>
            <a:ext cx="0" cy="680163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150445" y="63859"/>
            <a:ext cx="2438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</a:t>
            </a:r>
            <a:r>
              <a:rPr lang="en-US" sz="1600" smtClean="0"/>
              <a:t>estination specific routing</a:t>
            </a:r>
            <a:endParaRPr lang="en-US" sz="1600"/>
          </a:p>
        </p:txBody>
      </p:sp>
      <p:sp>
        <p:nvSpPr>
          <p:cNvPr id="114" name="TextBox 113"/>
          <p:cNvSpPr txBox="1"/>
          <p:nvPr/>
        </p:nvSpPr>
        <p:spPr>
          <a:xfrm>
            <a:off x="6695417" y="49689"/>
            <a:ext cx="2055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source specific routing</a:t>
            </a:r>
            <a:endParaRPr lang="en-US" sz="1600"/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50400"/>
              </p:ext>
            </p:extLst>
          </p:nvPr>
        </p:nvGraphicFramePr>
        <p:xfrm>
          <a:off x="5636939" y="5125827"/>
          <a:ext cx="19933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653"/>
                <a:gridCol w="996653"/>
              </a:tblGrid>
              <a:tr h="1411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rt6i_siblings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rt6i_dst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rt6i_src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rt6i_gateway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rt6i_idev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rt6i_metric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rt6i_protocol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18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rt6i_prefsrc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12524" y="331783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fn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657810" y="2862390"/>
            <a:ext cx="46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sfn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/>
          <p:nvPr/>
        </p:nvCxnSpPr>
        <p:spPr>
          <a:xfrm>
            <a:off x="654625" y="2453440"/>
            <a:ext cx="10390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4625" y="4694413"/>
            <a:ext cx="10390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54626" y="1309255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Perf</a:t>
            </a:r>
            <a:r>
              <a:rPr lang="en-US" smtClean="0"/>
              <a:t> event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4625" y="320459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ARM PMU</a:t>
            </a:r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54625" y="5543281"/>
            <a:ext cx="113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Krait PMU</a:t>
            </a: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6388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9958" y="3312284"/>
            <a:ext cx="3138055" cy="445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start(</a:t>
            </a:r>
            <a:r>
              <a:rPr lang="en-US" err="1" smtClean="0"/>
              <a:t>struct</a:t>
            </a:r>
            <a:r>
              <a:rPr lang="en-US" smtClean="0"/>
              <a:t> </a:t>
            </a:r>
            <a:r>
              <a:rPr lang="en-US" err="1" smtClean="0"/>
              <a:t>perf_event</a:t>
            </a:r>
            <a:r>
              <a:rPr lang="en-US" smtClean="0"/>
              <a:t> *event)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2452255" y="5537129"/>
            <a:ext cx="3813463" cy="445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enable(</a:t>
            </a:r>
            <a:r>
              <a:rPr lang="en-US" err="1" smtClean="0"/>
              <a:t>struct</a:t>
            </a:r>
            <a:r>
              <a:rPr lang="en-US" smtClean="0"/>
              <a:t> </a:t>
            </a:r>
            <a:r>
              <a:rPr lang="en-US" err="1" smtClean="0"/>
              <a:t>hw_perf_event</a:t>
            </a:r>
            <a:r>
              <a:rPr lang="en-US" smtClean="0"/>
              <a:t> *event)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358494" y="3350977"/>
            <a:ext cx="3138055" cy="445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stop(</a:t>
            </a:r>
            <a:r>
              <a:rPr lang="en-US" err="1" smtClean="0"/>
              <a:t>struct</a:t>
            </a:r>
            <a:r>
              <a:rPr lang="en-US" smtClean="0"/>
              <a:t> </a:t>
            </a:r>
            <a:r>
              <a:rPr lang="en-US" err="1" smtClean="0"/>
              <a:t>perf_event</a:t>
            </a:r>
            <a:r>
              <a:rPr lang="en-US" smtClean="0"/>
              <a:t> *event)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103916" y="5537128"/>
            <a:ext cx="3813463" cy="445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disable(</a:t>
            </a:r>
            <a:r>
              <a:rPr lang="en-US" err="1" smtClean="0"/>
              <a:t>struct</a:t>
            </a:r>
            <a:r>
              <a:rPr lang="en-US" smtClean="0"/>
              <a:t> </a:t>
            </a:r>
            <a:r>
              <a:rPr lang="en-US" err="1" smtClean="0"/>
              <a:t>hw_perf_event</a:t>
            </a:r>
            <a:r>
              <a:rPr lang="en-US" smtClean="0"/>
              <a:t> *event)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29100" y="1569027"/>
            <a:ext cx="0" cy="178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29100" y="3758183"/>
            <a:ext cx="0" cy="177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3" idx="0"/>
          </p:cNvCxnSpPr>
          <p:nvPr/>
        </p:nvCxnSpPr>
        <p:spPr>
          <a:xfrm>
            <a:off x="8927521" y="1569027"/>
            <a:ext cx="1" cy="178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3" idx="2"/>
          </p:cNvCxnSpPr>
          <p:nvPr/>
        </p:nvCxnSpPr>
        <p:spPr>
          <a:xfrm flipH="1">
            <a:off x="8927521" y="3796876"/>
            <a:ext cx="1" cy="174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1498780" y="1991551"/>
          <a:ext cx="2210773" cy="1331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896"/>
                <a:gridCol w="1534877"/>
              </a:tblGrid>
              <a:tr h="2811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pppox_sock</a:t>
                      </a:r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139">
                <a:tc gridSpan="2"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sock </a:t>
                      </a:r>
                      <a:r>
                        <a:rPr lang="en-US" sz="1000" err="1" smtClean="0"/>
                        <a:t>sk</a:t>
                      </a:r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139">
                <a:tc gridSpan="2"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ppp_channel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chan</a:t>
                      </a:r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0570">
                <a:tc rowSpan="2">
                  <a:txBody>
                    <a:bodyPr/>
                    <a:lstStyle/>
                    <a:p>
                      <a:r>
                        <a:rPr lang="en-US" sz="1000" smtClean="0"/>
                        <a:t>union</a:t>
                      </a:r>
                    </a:p>
                    <a:p>
                      <a:r>
                        <a:rPr lang="en-US" sz="1000" smtClean="0"/>
                        <a:t>proto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pppoe_opt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pppoe</a:t>
                      </a:r>
                      <a:endParaRPr lang="en-US" sz="1000"/>
                    </a:p>
                  </a:txBody>
                  <a:tcPr/>
                </a:tc>
              </a:tr>
              <a:tr h="14057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pptp_opt</a:t>
                      </a:r>
                      <a:r>
                        <a:rPr lang="en-US" sz="1000" smtClean="0"/>
                        <a:t>  </a:t>
                      </a:r>
                      <a:r>
                        <a:rPr lang="en-US" sz="1000" err="1" smtClean="0"/>
                        <a:t>pptp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/>
          </p:nvPr>
        </p:nvGraphicFramePr>
        <p:xfrm>
          <a:off x="65233" y="3004098"/>
          <a:ext cx="1144152" cy="53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152"/>
              </a:tblGrid>
              <a:tr h="267869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socket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sock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*</a:t>
                      </a:r>
                      <a:r>
                        <a:rPr lang="en-US" sz="1000" err="1" smtClean="0"/>
                        <a:t>sk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Straight Arrow Connector 91"/>
          <p:cNvCxnSpPr/>
          <p:nvPr/>
        </p:nvCxnSpPr>
        <p:spPr>
          <a:xfrm>
            <a:off x="1287316" y="2359861"/>
            <a:ext cx="181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287316" y="2359861"/>
            <a:ext cx="0" cy="102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1209386" y="3387438"/>
            <a:ext cx="7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6162" y="2224303"/>
            <a:ext cx="987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rgbClr val="FF0000"/>
                </a:solidFill>
              </a:rPr>
              <a:t>s</a:t>
            </a:r>
            <a:r>
              <a:rPr lang="en-US" sz="1200" b="1" smtClean="0">
                <a:solidFill>
                  <a:srgbClr val="FF0000"/>
                </a:solidFill>
              </a:rPr>
              <a:t>ession </a:t>
            </a:r>
            <a:r>
              <a:rPr lang="en-US" sz="1200" b="1" err="1" smtClean="0">
                <a:solidFill>
                  <a:srgbClr val="FF0000"/>
                </a:solidFill>
              </a:rPr>
              <a:t>pptp</a:t>
            </a:r>
            <a:endParaRPr lang="en-US" sz="1200" b="1" smtClean="0">
              <a:solidFill>
                <a:srgbClr val="FF0000"/>
              </a:solidFill>
            </a:endParaRPr>
          </a:p>
          <a:p>
            <a:pPr algn="ctr"/>
            <a:r>
              <a:rPr lang="en-US" sz="1200" b="1" smtClean="0">
                <a:solidFill>
                  <a:srgbClr val="FF0000"/>
                </a:solidFill>
              </a:rPr>
              <a:t>socket </a:t>
            </a:r>
            <a:r>
              <a:rPr lang="en-US" sz="1200" b="1" err="1" smtClean="0">
                <a:solidFill>
                  <a:srgbClr val="FF0000"/>
                </a:solidFill>
              </a:rPr>
              <a:t>fd</a:t>
            </a:r>
            <a:endParaRPr lang="en-US" sz="1200" b="1">
              <a:solidFill>
                <a:srgbClr val="FF0000"/>
              </a:solidFill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/>
          </p:nvPr>
        </p:nvGraphicFramePr>
        <p:xfrm>
          <a:off x="1515914" y="3577891"/>
          <a:ext cx="1728064" cy="1124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64"/>
              </a:tblGrid>
              <a:tr h="281139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ppp_channel</a:t>
                      </a:r>
                      <a:endParaRPr lang="en-US" sz="1000"/>
                    </a:p>
                  </a:txBody>
                  <a:tcPr/>
                </a:tc>
              </a:tr>
              <a:tr h="281139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*private</a:t>
                      </a:r>
                      <a:endParaRPr lang="en-US" sz="1000"/>
                    </a:p>
                  </a:txBody>
                  <a:tcPr/>
                </a:tc>
              </a:tr>
              <a:tr h="28113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ppp_channel_ops</a:t>
                      </a:r>
                      <a:r>
                        <a:rPr lang="en-US" sz="1000" smtClean="0"/>
                        <a:t> *ops</a:t>
                      </a:r>
                      <a:endParaRPr lang="en-US" sz="1000"/>
                    </a:p>
                  </a:txBody>
                  <a:tcPr/>
                </a:tc>
              </a:tr>
              <a:tr h="281139">
                <a:tc>
                  <a:txBody>
                    <a:bodyPr/>
                    <a:lstStyle/>
                    <a:p>
                      <a:r>
                        <a:rPr lang="en-US" sz="1000" smtClean="0"/>
                        <a:t>void *</a:t>
                      </a:r>
                      <a:r>
                        <a:rPr lang="en-US" sz="1000" err="1" smtClean="0"/>
                        <a:t>ppp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Straight Arrow Connector 104"/>
          <p:cNvCxnSpPr/>
          <p:nvPr/>
        </p:nvCxnSpPr>
        <p:spPr>
          <a:xfrm>
            <a:off x="1356588" y="2460306"/>
            <a:ext cx="140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366979" y="2460306"/>
            <a:ext cx="0" cy="154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378236" y="3986645"/>
            <a:ext cx="129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709550" y="2691247"/>
            <a:ext cx="228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938148" y="2680856"/>
            <a:ext cx="0" cy="1007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3262746" y="3688777"/>
            <a:ext cx="675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709550" y="3174024"/>
            <a:ext cx="527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5" idx="2"/>
          </p:cNvCxnSpPr>
          <p:nvPr/>
        </p:nvCxnSpPr>
        <p:spPr>
          <a:xfrm>
            <a:off x="569759" y="2685968"/>
            <a:ext cx="1" cy="34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516515"/>
              </p:ext>
            </p:extLst>
          </p:nvPr>
        </p:nvGraphicFramePr>
        <p:xfrm>
          <a:off x="4251036" y="3022655"/>
          <a:ext cx="2138218" cy="1830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218"/>
              </a:tblGrid>
              <a:tr h="305057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pptp_opt</a:t>
                      </a:r>
                      <a:endParaRPr lang="en-US" sz="1000"/>
                    </a:p>
                  </a:txBody>
                  <a:tcPr/>
                </a:tc>
              </a:tr>
              <a:tr h="305057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pptp_addr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src_addr</a:t>
                      </a:r>
                      <a:endParaRPr lang="en-US" sz="1000"/>
                    </a:p>
                  </a:txBody>
                  <a:tcPr/>
                </a:tc>
              </a:tr>
              <a:tr h="305057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pptp_addr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dst_addr</a:t>
                      </a:r>
                      <a:endParaRPr lang="en-US" sz="1000"/>
                    </a:p>
                  </a:txBody>
                  <a:tcPr/>
                </a:tc>
              </a:tr>
              <a:tr h="305057">
                <a:tc>
                  <a:txBody>
                    <a:bodyPr/>
                    <a:lstStyle/>
                    <a:p>
                      <a:r>
                        <a:rPr lang="en-US" sz="1000" smtClean="0"/>
                        <a:t>u32 </a:t>
                      </a:r>
                      <a:r>
                        <a:rPr lang="en-US" sz="1000" err="1" smtClean="0"/>
                        <a:t>ack_sent</a:t>
                      </a:r>
                      <a:r>
                        <a:rPr lang="en-US" sz="1000" smtClean="0"/>
                        <a:t>, </a:t>
                      </a:r>
                      <a:r>
                        <a:rPr lang="en-US" sz="1000" err="1" smtClean="0"/>
                        <a:t>ack_recv</a:t>
                      </a:r>
                      <a:endParaRPr lang="en-US" sz="1000"/>
                    </a:p>
                  </a:txBody>
                  <a:tcPr/>
                </a:tc>
              </a:tr>
              <a:tr h="305057">
                <a:tc>
                  <a:txBody>
                    <a:bodyPr/>
                    <a:lstStyle/>
                    <a:p>
                      <a:r>
                        <a:rPr lang="en-US" sz="1000" smtClean="0"/>
                        <a:t>u32 </a:t>
                      </a:r>
                      <a:r>
                        <a:rPr lang="en-US" sz="1000" err="1" smtClean="0"/>
                        <a:t>seq_sent</a:t>
                      </a:r>
                      <a:r>
                        <a:rPr lang="en-US" sz="1000" smtClean="0"/>
                        <a:t>, </a:t>
                      </a:r>
                      <a:r>
                        <a:rPr lang="en-US" sz="1000" err="1" smtClean="0"/>
                        <a:t>seq_recv</a:t>
                      </a:r>
                      <a:endParaRPr lang="en-US" sz="1000"/>
                    </a:p>
                  </a:txBody>
                  <a:tcPr/>
                </a:tc>
              </a:tr>
              <a:tr h="305057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int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ppp_flags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88262"/>
              </p:ext>
            </p:extLst>
          </p:nvPr>
        </p:nvGraphicFramePr>
        <p:xfrm>
          <a:off x="7221863" y="3669031"/>
          <a:ext cx="2210773" cy="843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773"/>
              </a:tblGrid>
              <a:tr h="281139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pptp_addr</a:t>
                      </a:r>
                      <a:endParaRPr lang="en-US" sz="1000"/>
                    </a:p>
                  </a:txBody>
                  <a:tcPr/>
                </a:tc>
              </a:tr>
              <a:tr h="281139">
                <a:tc>
                  <a:txBody>
                    <a:bodyPr/>
                    <a:lstStyle/>
                    <a:p>
                      <a:r>
                        <a:rPr lang="en-US" sz="1000" smtClean="0"/>
                        <a:t>Int16 </a:t>
                      </a:r>
                      <a:r>
                        <a:rPr lang="en-US" sz="1000" err="1" smtClean="0"/>
                        <a:t>call_id</a:t>
                      </a:r>
                      <a:endParaRPr lang="en-US" sz="1000"/>
                    </a:p>
                  </a:txBody>
                  <a:tcPr/>
                </a:tc>
              </a:tr>
              <a:tr h="28113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in_addr</a:t>
                      </a:r>
                      <a:r>
                        <a:rPr lang="en-US" sz="1000" baseline="0" smtClean="0"/>
                        <a:t>    </a:t>
                      </a:r>
                      <a:r>
                        <a:rPr lang="en-US" sz="1000" err="1" smtClean="0"/>
                        <a:t>sin_addr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V="1">
            <a:off x="6369627" y="3826042"/>
            <a:ext cx="88541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29724" y="261324"/>
            <a:ext cx="1179095" cy="397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 / A_len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91788" y="1015303"/>
            <a:ext cx="1179095" cy="397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  <a:r>
              <a:rPr lang="en-US" smtClean="0">
                <a:solidFill>
                  <a:schemeClr val="tx1"/>
                </a:solidFill>
              </a:rPr>
              <a:t> / B_len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07765" y="1015303"/>
            <a:ext cx="1179095" cy="397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D / D_len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5081336" y="658366"/>
            <a:ext cx="737936" cy="3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5819272" y="658366"/>
            <a:ext cx="778041" cy="3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753723" y="1769282"/>
            <a:ext cx="1179095" cy="397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  <a:r>
              <a:rPr lang="en-US" smtClean="0">
                <a:solidFill>
                  <a:schemeClr val="tx1"/>
                </a:solidFill>
              </a:rPr>
              <a:t> / C_len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6" idx="2"/>
            <a:endCxn id="12" idx="0"/>
          </p:cNvCxnSpPr>
          <p:nvPr/>
        </p:nvCxnSpPr>
        <p:spPr>
          <a:xfrm>
            <a:off x="6597313" y="1412345"/>
            <a:ext cx="745958" cy="3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307431" y="246648"/>
            <a:ext cx="1179095" cy="397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 / A_len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69495" y="1000627"/>
            <a:ext cx="1179095" cy="397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  <a:r>
              <a:rPr lang="en-US" smtClean="0">
                <a:solidFill>
                  <a:schemeClr val="tx1"/>
                </a:solidFill>
              </a:rPr>
              <a:t> / B_len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85472" y="1000627"/>
            <a:ext cx="1179095" cy="397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  <a:r>
              <a:rPr lang="en-US" smtClean="0">
                <a:solidFill>
                  <a:schemeClr val="tx1"/>
                </a:solidFill>
              </a:rPr>
              <a:t> / C_len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3" idx="2"/>
            <a:endCxn id="24" idx="0"/>
          </p:cNvCxnSpPr>
          <p:nvPr/>
        </p:nvCxnSpPr>
        <p:spPr>
          <a:xfrm flipH="1">
            <a:off x="1159043" y="643690"/>
            <a:ext cx="737936" cy="3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25" idx="0"/>
          </p:cNvCxnSpPr>
          <p:nvPr/>
        </p:nvCxnSpPr>
        <p:spPr>
          <a:xfrm>
            <a:off x="1896979" y="643690"/>
            <a:ext cx="778041" cy="3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07167" y="1769282"/>
            <a:ext cx="141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  <a:r>
              <a:rPr lang="en-US" i="1" smtClean="0"/>
              <a:t>efore insert</a:t>
            </a:r>
            <a:endParaRPr lang="en-US" i="1"/>
          </a:p>
        </p:txBody>
      </p:sp>
      <p:sp>
        <p:nvSpPr>
          <p:cNvPr id="30" name="TextBox 29"/>
          <p:cNvSpPr txBox="1"/>
          <p:nvPr/>
        </p:nvSpPr>
        <p:spPr>
          <a:xfrm>
            <a:off x="4818328" y="2523261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Insert above C, and below A</a:t>
            </a:r>
            <a:endParaRPr lang="en-US" i="1"/>
          </a:p>
        </p:txBody>
      </p:sp>
      <p:sp>
        <p:nvSpPr>
          <p:cNvPr id="31" name="Rounded Rectangle 30"/>
          <p:cNvSpPr/>
          <p:nvPr/>
        </p:nvSpPr>
        <p:spPr>
          <a:xfrm>
            <a:off x="9374812" y="261324"/>
            <a:ext cx="1179095" cy="397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 / A_len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636876" y="1015303"/>
            <a:ext cx="1179095" cy="397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  <a:r>
              <a:rPr lang="en-US" smtClean="0">
                <a:solidFill>
                  <a:schemeClr val="tx1"/>
                </a:solidFill>
              </a:rPr>
              <a:t> / B_len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152853" y="1015303"/>
            <a:ext cx="1179095" cy="397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 smtClean="0">
                <a:solidFill>
                  <a:srgbClr val="FF0000"/>
                </a:solidFill>
              </a:rPr>
              <a:t> / C_len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31" idx="2"/>
            <a:endCxn id="32" idx="0"/>
          </p:cNvCxnSpPr>
          <p:nvPr/>
        </p:nvCxnSpPr>
        <p:spPr>
          <a:xfrm flipH="1">
            <a:off x="9226424" y="658366"/>
            <a:ext cx="737936" cy="3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2"/>
            <a:endCxn id="33" idx="0"/>
          </p:cNvCxnSpPr>
          <p:nvPr/>
        </p:nvCxnSpPr>
        <p:spPr>
          <a:xfrm>
            <a:off x="9964360" y="658366"/>
            <a:ext cx="778041" cy="3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274548" y="1783958"/>
            <a:ext cx="181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Insert exactly in C</a:t>
            </a:r>
            <a:endParaRPr lang="en-US" i="1"/>
          </a:p>
        </p:txBody>
      </p:sp>
      <p:sp>
        <p:nvSpPr>
          <p:cNvPr id="38" name="Rounded Rectangle 37"/>
          <p:cNvSpPr/>
          <p:nvPr/>
        </p:nvSpPr>
        <p:spPr>
          <a:xfrm>
            <a:off x="1250862" y="2907269"/>
            <a:ext cx="1179095" cy="397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 / A_len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2926" y="3661248"/>
            <a:ext cx="1179095" cy="397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  <a:r>
              <a:rPr lang="en-US" smtClean="0">
                <a:solidFill>
                  <a:schemeClr val="tx1"/>
                </a:solidFill>
              </a:rPr>
              <a:t> / B_len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028903" y="3661248"/>
            <a:ext cx="1179095" cy="397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  <a:r>
              <a:rPr lang="en-US" smtClean="0">
                <a:solidFill>
                  <a:schemeClr val="tx1"/>
                </a:solidFill>
              </a:rPr>
              <a:t> / C_len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8" idx="2"/>
            <a:endCxn id="39" idx="0"/>
          </p:cNvCxnSpPr>
          <p:nvPr/>
        </p:nvCxnSpPr>
        <p:spPr>
          <a:xfrm flipH="1">
            <a:off x="1102474" y="3304311"/>
            <a:ext cx="737936" cy="3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2"/>
            <a:endCxn id="40" idx="0"/>
          </p:cNvCxnSpPr>
          <p:nvPr/>
        </p:nvCxnSpPr>
        <p:spPr>
          <a:xfrm>
            <a:off x="1840410" y="3304311"/>
            <a:ext cx="778041" cy="3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774861" y="4415227"/>
            <a:ext cx="1179095" cy="397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D / D_len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0" idx="2"/>
            <a:endCxn id="43" idx="0"/>
          </p:cNvCxnSpPr>
          <p:nvPr/>
        </p:nvCxnSpPr>
        <p:spPr>
          <a:xfrm>
            <a:off x="2618451" y="4058290"/>
            <a:ext cx="745958" cy="3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9466" y="516920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Insert to the bottom</a:t>
            </a:r>
            <a:endParaRPr lang="en-US" i="1"/>
          </a:p>
        </p:txBody>
      </p:sp>
      <p:sp>
        <p:nvSpPr>
          <p:cNvPr id="46" name="Rounded Rectangle 45"/>
          <p:cNvSpPr/>
          <p:nvPr/>
        </p:nvSpPr>
        <p:spPr>
          <a:xfrm>
            <a:off x="5771566" y="3646572"/>
            <a:ext cx="1179095" cy="397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 / A_len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033630" y="4400551"/>
            <a:ext cx="1179095" cy="397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  <a:r>
              <a:rPr lang="en-US" smtClean="0">
                <a:solidFill>
                  <a:schemeClr val="tx1"/>
                </a:solidFill>
              </a:rPr>
              <a:t> / B_len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549607" y="4400551"/>
            <a:ext cx="1179095" cy="397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FF"/>
                </a:solidFill>
              </a:rPr>
              <a:t>E</a:t>
            </a:r>
            <a:r>
              <a:rPr lang="en-US" smtClean="0">
                <a:solidFill>
                  <a:srgbClr val="FF00FF"/>
                </a:solidFill>
              </a:rPr>
              <a:t> / E_len</a:t>
            </a:r>
            <a:endParaRPr lang="en-US">
              <a:solidFill>
                <a:srgbClr val="FF00FF"/>
              </a:solidFill>
            </a:endParaRPr>
          </a:p>
        </p:txBody>
      </p:sp>
      <p:cxnSp>
        <p:nvCxnSpPr>
          <p:cNvPr id="49" name="Straight Arrow Connector 48"/>
          <p:cNvCxnSpPr>
            <a:stCxn id="46" idx="2"/>
            <a:endCxn id="47" idx="0"/>
          </p:cNvCxnSpPr>
          <p:nvPr/>
        </p:nvCxnSpPr>
        <p:spPr>
          <a:xfrm flipH="1">
            <a:off x="5623178" y="4043614"/>
            <a:ext cx="737936" cy="3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2"/>
            <a:endCxn id="48" idx="0"/>
          </p:cNvCxnSpPr>
          <p:nvPr/>
        </p:nvCxnSpPr>
        <p:spPr>
          <a:xfrm>
            <a:off x="6361114" y="4043614"/>
            <a:ext cx="778041" cy="3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7295565" y="5154530"/>
            <a:ext cx="1179095" cy="397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  <a:r>
              <a:rPr lang="en-US" smtClean="0">
                <a:solidFill>
                  <a:schemeClr val="tx1"/>
                </a:solidFill>
              </a:rPr>
              <a:t> / C_len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8" idx="2"/>
            <a:endCxn id="51" idx="0"/>
          </p:cNvCxnSpPr>
          <p:nvPr/>
        </p:nvCxnSpPr>
        <p:spPr>
          <a:xfrm>
            <a:off x="7139155" y="4797593"/>
            <a:ext cx="745958" cy="3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46292" y="5908509"/>
            <a:ext cx="2537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c</a:t>
            </a:r>
            <a:r>
              <a:rPr lang="en-US" i="1" smtClean="0"/>
              <a:t>reate common parent E,</a:t>
            </a:r>
          </a:p>
          <a:p>
            <a:pPr algn="ctr"/>
            <a:r>
              <a:rPr lang="en-US" i="1" smtClean="0"/>
              <a:t>and insert below E</a:t>
            </a:r>
            <a:endParaRPr lang="en-US" i="1"/>
          </a:p>
        </p:txBody>
      </p:sp>
      <p:sp>
        <p:nvSpPr>
          <p:cNvPr id="54" name="Rounded Rectangle 53"/>
          <p:cNvSpPr/>
          <p:nvPr/>
        </p:nvSpPr>
        <p:spPr>
          <a:xfrm>
            <a:off x="5835312" y="5194635"/>
            <a:ext cx="1179095" cy="397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D / D_len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/>
          <p:cNvCxnSpPr>
            <a:stCxn id="48" idx="2"/>
            <a:endCxn id="54" idx="0"/>
          </p:cNvCxnSpPr>
          <p:nvPr/>
        </p:nvCxnSpPr>
        <p:spPr>
          <a:xfrm flipH="1">
            <a:off x="6424860" y="4797593"/>
            <a:ext cx="714295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595392" y="3257551"/>
            <a:ext cx="1245061" cy="3037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595392" y="3596442"/>
            <a:ext cx="958516" cy="3037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0553906" y="3596442"/>
            <a:ext cx="647493" cy="303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468392" y="5576638"/>
            <a:ext cx="1245061" cy="3037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468392" y="5915529"/>
            <a:ext cx="1593514" cy="3037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1061906" y="5915529"/>
            <a:ext cx="647493" cy="303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10840453" y="3026248"/>
            <a:ext cx="0" cy="136795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201399" y="2809317"/>
            <a:ext cx="0" cy="136795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463463" y="2681483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D_len</a:t>
            </a:r>
            <a:endParaRPr lang="en-US" sz="1600"/>
          </a:p>
        </p:txBody>
      </p:sp>
      <p:sp>
        <p:nvSpPr>
          <p:cNvPr id="67" name="TextBox 66"/>
          <p:cNvSpPr txBox="1"/>
          <p:nvPr/>
        </p:nvSpPr>
        <p:spPr>
          <a:xfrm>
            <a:off x="10948118" y="4119623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</a:t>
            </a:r>
            <a:r>
              <a:rPr lang="en-US" sz="1600" smtClean="0"/>
              <a:t>_len</a:t>
            </a:r>
            <a:endParaRPr lang="en-US" sz="1600"/>
          </a:p>
        </p:txBody>
      </p:sp>
      <p:sp>
        <p:nvSpPr>
          <p:cNvPr id="68" name="TextBox 67"/>
          <p:cNvSpPr txBox="1"/>
          <p:nvPr/>
        </p:nvSpPr>
        <p:spPr>
          <a:xfrm>
            <a:off x="9186895" y="325755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195931" y="35908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090388" y="55485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099424" y="58818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0713453" y="5347309"/>
            <a:ext cx="0" cy="136795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1734799" y="5120717"/>
            <a:ext cx="0" cy="136795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1481518" y="6431023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</a:t>
            </a:r>
            <a:r>
              <a:rPr lang="en-US" sz="1600" smtClean="0"/>
              <a:t>_len</a:t>
            </a:r>
            <a:endParaRPr lang="en-US" sz="1600"/>
          </a:p>
        </p:txBody>
      </p:sp>
      <p:sp>
        <p:nvSpPr>
          <p:cNvPr id="75" name="TextBox 74"/>
          <p:cNvSpPr txBox="1"/>
          <p:nvPr/>
        </p:nvSpPr>
        <p:spPr>
          <a:xfrm>
            <a:off x="10426906" y="5023645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D_len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789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1207" y="374073"/>
            <a:ext cx="2145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</a:t>
            </a:r>
            <a:r>
              <a:rPr lang="en-US" sz="1200" smtClean="0"/>
              <a:t>earch full linklist of route info</a:t>
            </a:r>
          </a:p>
          <a:p>
            <a:pPr algn="ctr"/>
            <a:r>
              <a:rPr lang="en-US" sz="1200" smtClean="0"/>
              <a:t>for </a:t>
            </a:r>
            <a:r>
              <a:rPr lang="en-US" sz="1200"/>
              <a:t>duplicate </a:t>
            </a:r>
            <a:r>
              <a:rPr lang="en-US" sz="1200" smtClean="0"/>
              <a:t>(rt-&gt;</a:t>
            </a:r>
            <a:r>
              <a:rPr lang="en-US" sz="1200"/>
              <a:t>dst.rt6_next)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1670" y="1083026"/>
            <a:ext cx="864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</a:t>
            </a:r>
            <a:r>
              <a:rPr lang="en-US" sz="1200" smtClean="0"/>
              <a:t>uplicate ?</a:t>
            </a:r>
            <a:endParaRPr lang="en-US" sz="120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4974065" y="835738"/>
            <a:ext cx="0" cy="24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211292" y="1083026"/>
            <a:ext cx="685800" cy="280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return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>
            <a:off x="5406459" y="1221526"/>
            <a:ext cx="1804833" cy="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41322" y="1607312"/>
            <a:ext cx="106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</a:t>
            </a:r>
            <a:r>
              <a:rPr lang="en-US" sz="1200" smtClean="0"/>
              <a:t>ame metric ?</a:t>
            </a:r>
            <a:endParaRPr 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6202318" y="1607312"/>
            <a:ext cx="1402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FF"/>
                </a:solidFill>
              </a:rPr>
              <a:t>rt-&gt;rt6i_nsiblings++</a:t>
            </a:r>
          </a:p>
        </p:txBody>
      </p:sp>
      <p:cxnSp>
        <p:nvCxnSpPr>
          <p:cNvPr id="14" name="Straight Arrow Connector 13"/>
          <p:cNvCxnSpPr>
            <a:stCxn id="5" idx="2"/>
            <a:endCxn id="11" idx="0"/>
          </p:cNvCxnSpPr>
          <p:nvPr/>
        </p:nvCxnSpPr>
        <p:spPr>
          <a:xfrm flipH="1">
            <a:off x="4974064" y="1360025"/>
            <a:ext cx="1" cy="24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12" idx="1"/>
          </p:cNvCxnSpPr>
          <p:nvPr/>
        </p:nvCxnSpPr>
        <p:spPr>
          <a:xfrm>
            <a:off x="5506806" y="1745812"/>
            <a:ext cx="695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72402" y="2148053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Iterated to a route info</a:t>
            </a:r>
          </a:p>
          <a:p>
            <a:pPr algn="ctr"/>
            <a:r>
              <a:rPr lang="en-US" sz="1200" smtClean="0"/>
              <a:t>with lower metric ?</a:t>
            </a:r>
            <a:endParaRPr lang="en-US" sz="1200"/>
          </a:p>
        </p:txBody>
      </p:sp>
      <p:cxnSp>
        <p:nvCxnSpPr>
          <p:cNvPr id="19" name="Straight Arrow Connector 18"/>
          <p:cNvCxnSpPr>
            <a:stCxn id="11" idx="2"/>
            <a:endCxn id="17" idx="0"/>
          </p:cNvCxnSpPr>
          <p:nvPr/>
        </p:nvCxnSpPr>
        <p:spPr>
          <a:xfrm>
            <a:off x="4974064" y="1884311"/>
            <a:ext cx="0" cy="26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32" idx="1"/>
            <a:endCxn id="4" idx="1"/>
          </p:cNvCxnSpPr>
          <p:nvPr/>
        </p:nvCxnSpPr>
        <p:spPr>
          <a:xfrm rot="10800000">
            <a:off x="3901207" y="604906"/>
            <a:ext cx="164942" cy="2576866"/>
          </a:xfrm>
          <a:prstGeom prst="bentConnector3">
            <a:avLst>
              <a:gd name="adj1" fmla="val 2385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22808" y="259646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5464968" y="92151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5464968" y="143345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cxnSp>
        <p:nvCxnSpPr>
          <p:cNvPr id="26" name="Elbow Connector 25"/>
          <p:cNvCxnSpPr>
            <a:stCxn id="12" idx="2"/>
            <a:endCxn id="17" idx="3"/>
          </p:cNvCxnSpPr>
          <p:nvPr/>
        </p:nvCxnSpPr>
        <p:spPr>
          <a:xfrm rot="5400000">
            <a:off x="6092360" y="1567677"/>
            <a:ext cx="494575" cy="1127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22808" y="187768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sp>
        <p:nvSpPr>
          <p:cNvPr id="28" name="TextBox 27"/>
          <p:cNvSpPr txBox="1"/>
          <p:nvPr/>
        </p:nvSpPr>
        <p:spPr>
          <a:xfrm>
            <a:off x="4613318" y="134676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4066149" y="2858606"/>
            <a:ext cx="180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r</a:t>
            </a:r>
            <a:r>
              <a:rPr lang="en-US" sz="1200" smtClean="0"/>
              <a:t>ecord position to </a:t>
            </a:r>
          </a:p>
          <a:p>
            <a:pPr algn="ctr"/>
            <a:r>
              <a:rPr lang="en-US" sz="1200" smtClean="0"/>
              <a:t>insert new route info</a:t>
            </a:r>
          </a:p>
          <a:p>
            <a:pPr algn="ctr"/>
            <a:r>
              <a:rPr lang="en-US" sz="1200"/>
              <a:t>(ins = &amp;iter-&gt;dst.rt6_next)</a:t>
            </a:r>
          </a:p>
        </p:txBody>
      </p:sp>
      <p:cxnSp>
        <p:nvCxnSpPr>
          <p:cNvPr id="34" name="Straight Arrow Connector 33"/>
          <p:cNvCxnSpPr>
            <a:stCxn id="17" idx="2"/>
            <a:endCxn id="32" idx="0"/>
          </p:cNvCxnSpPr>
          <p:nvPr/>
        </p:nvCxnSpPr>
        <p:spPr>
          <a:xfrm flipH="1">
            <a:off x="4969378" y="2609718"/>
            <a:ext cx="4686" cy="24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694" y="3792628"/>
            <a:ext cx="2317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Now ‘</a:t>
            </a:r>
            <a:r>
              <a:rPr lang="en-US" sz="1200" b="1" smtClean="0"/>
              <a:t>ins</a:t>
            </a:r>
            <a:r>
              <a:rPr lang="en-US" sz="1200" smtClean="0"/>
              <a:t>’ is where to insert</a:t>
            </a:r>
          </a:p>
          <a:p>
            <a:pPr algn="ctr"/>
            <a:r>
              <a:rPr lang="en-US" sz="1200" smtClean="0"/>
              <a:t>‘</a:t>
            </a:r>
            <a:r>
              <a:rPr lang="en-US" sz="1200" b="1" smtClean="0"/>
              <a:t>iter</a:t>
            </a:r>
            <a:r>
              <a:rPr lang="en-US" sz="1200" smtClean="0"/>
              <a:t>’ is the next of new route info</a:t>
            </a:r>
          </a:p>
        </p:txBody>
      </p:sp>
      <p:cxnSp>
        <p:nvCxnSpPr>
          <p:cNvPr id="45" name="Elbow Connector 44"/>
          <p:cNvCxnSpPr>
            <a:stCxn id="17" idx="1"/>
            <a:endCxn id="36" idx="1"/>
          </p:cNvCxnSpPr>
          <p:nvPr/>
        </p:nvCxnSpPr>
        <p:spPr>
          <a:xfrm rot="10800000" flipV="1">
            <a:off x="3810694" y="2378885"/>
            <a:ext cx="361708" cy="1644575"/>
          </a:xfrm>
          <a:prstGeom prst="bentConnector3">
            <a:avLst>
              <a:gd name="adj1" fmla="val 216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13214" y="2039266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48" name="TextBox 47"/>
          <p:cNvSpPr txBox="1"/>
          <p:nvPr/>
        </p:nvSpPr>
        <p:spPr>
          <a:xfrm>
            <a:off x="4174619" y="4604573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rgbClr val="FF00FF"/>
                </a:solidFill>
              </a:rPr>
              <a:t>h</a:t>
            </a:r>
            <a:r>
              <a:rPr lang="en-US" sz="1200" smtClean="0">
                <a:solidFill>
                  <a:srgbClr val="FF00FF"/>
                </a:solidFill>
              </a:rPr>
              <a:t>ave siblings ?</a:t>
            </a:r>
          </a:p>
          <a:p>
            <a:pPr algn="ctr"/>
            <a:r>
              <a:rPr lang="en-US" sz="1200">
                <a:solidFill>
                  <a:srgbClr val="FF00FF"/>
                </a:solidFill>
              </a:rPr>
              <a:t>(rt-&gt;</a:t>
            </a:r>
            <a:r>
              <a:rPr lang="en-US" sz="1200" smtClean="0">
                <a:solidFill>
                  <a:srgbClr val="FF00FF"/>
                </a:solidFill>
              </a:rPr>
              <a:t>rt6i_nsiblings != 0)</a:t>
            </a:r>
            <a:endParaRPr lang="en-US" sz="1200">
              <a:solidFill>
                <a:srgbClr val="FF00FF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969376" y="4254293"/>
            <a:ext cx="0" cy="35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67413" y="4696905"/>
            <a:ext cx="2074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Link route info with its siblings</a:t>
            </a:r>
          </a:p>
        </p:txBody>
      </p:sp>
      <p:cxnSp>
        <p:nvCxnSpPr>
          <p:cNvPr id="59" name="Straight Arrow Connector 58"/>
          <p:cNvCxnSpPr>
            <a:stCxn id="48" idx="3"/>
            <a:endCxn id="57" idx="1"/>
          </p:cNvCxnSpPr>
          <p:nvPr/>
        </p:nvCxnSpPr>
        <p:spPr>
          <a:xfrm flipV="1">
            <a:off x="5790767" y="4835405"/>
            <a:ext cx="8766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00133" y="5235537"/>
            <a:ext cx="280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Update number of siblings in each siblings</a:t>
            </a:r>
          </a:p>
        </p:txBody>
      </p:sp>
      <p:cxnSp>
        <p:nvCxnSpPr>
          <p:cNvPr id="62" name="Straight Arrow Connector 61"/>
          <p:cNvCxnSpPr>
            <a:stCxn id="57" idx="2"/>
            <a:endCxn id="60" idx="0"/>
          </p:cNvCxnSpPr>
          <p:nvPr/>
        </p:nvCxnSpPr>
        <p:spPr>
          <a:xfrm>
            <a:off x="7704588" y="4973904"/>
            <a:ext cx="0" cy="26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79355" y="5822956"/>
            <a:ext cx="2606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Insert route info in designated position</a:t>
            </a:r>
          </a:p>
        </p:txBody>
      </p:sp>
      <p:cxnSp>
        <p:nvCxnSpPr>
          <p:cNvPr id="67" name="Straight Arrow Connector 66"/>
          <p:cNvCxnSpPr>
            <a:stCxn id="48" idx="2"/>
            <a:endCxn id="63" idx="0"/>
          </p:cNvCxnSpPr>
          <p:nvPr/>
        </p:nvCxnSpPr>
        <p:spPr>
          <a:xfrm>
            <a:off x="4982693" y="5066238"/>
            <a:ext cx="0" cy="75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0" idx="2"/>
            <a:endCxn id="63" idx="3"/>
          </p:cNvCxnSpPr>
          <p:nvPr/>
        </p:nvCxnSpPr>
        <p:spPr>
          <a:xfrm rot="5400000">
            <a:off x="6770850" y="5027718"/>
            <a:ext cx="448920" cy="1418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77809" y="4504188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71" name="TextBox 70"/>
          <p:cNvSpPr txBox="1"/>
          <p:nvPr/>
        </p:nvSpPr>
        <p:spPr>
          <a:xfrm>
            <a:off x="4648208" y="507808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24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3991" y="0"/>
            <a:ext cx="294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Check if</a:t>
            </a:r>
          </a:p>
          <a:p>
            <a:pPr algn="ctr"/>
            <a:r>
              <a:rPr lang="en-US" sz="1200" smtClean="0"/>
              <a:t>“prefix length, output interface, route table”</a:t>
            </a:r>
          </a:p>
          <a:p>
            <a:pPr algn="ctr"/>
            <a:r>
              <a:rPr lang="en-US" sz="1200" smtClean="0"/>
              <a:t>are valid?</a:t>
            </a:r>
            <a:endParaRPr 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1835473" y="759948"/>
            <a:ext cx="1745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Allocate “struct rt6_info”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708017" y="646331"/>
            <a:ext cx="3" cy="11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58694" y="1154885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Init input and output functions</a:t>
            </a:r>
          </a:p>
          <a:p>
            <a:pPr algn="ctr"/>
            <a:r>
              <a:rPr lang="en-US" sz="1200"/>
              <a:t>a</a:t>
            </a:r>
            <a:r>
              <a:rPr lang="en-US" sz="1200" smtClean="0"/>
              <a:t>ccording to address type</a:t>
            </a:r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>
            <a:off x="2708020" y="1036947"/>
            <a:ext cx="0" cy="11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427090"/>
              </p:ext>
            </p:extLst>
          </p:nvPr>
        </p:nvGraphicFramePr>
        <p:xfrm>
          <a:off x="3797485" y="973444"/>
          <a:ext cx="408824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81"/>
                <a:gridCol w="1049482"/>
                <a:gridCol w="893618"/>
                <a:gridCol w="955965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multicast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local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global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rt-&gt;dst.input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ip6_mc_input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ip6_input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ip6_forward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rt-&gt;dst.output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ip6_output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ip6_output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ip6_output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18555" y="1911879"/>
            <a:ext cx="217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Copy destination prefix from cfg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62377" y="2255228"/>
            <a:ext cx="1891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Copy source prefix from cfg</a:t>
            </a:r>
          </a:p>
        </p:txBody>
      </p:sp>
      <p:cxnSp>
        <p:nvCxnSpPr>
          <p:cNvPr id="13" name="Straight Arrow Connector 12"/>
          <p:cNvCxnSpPr>
            <a:stCxn id="9" idx="2"/>
            <a:endCxn id="12" idx="0"/>
          </p:cNvCxnSpPr>
          <p:nvPr/>
        </p:nvCxnSpPr>
        <p:spPr>
          <a:xfrm>
            <a:off x="2708020" y="2188878"/>
            <a:ext cx="1" cy="6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3553" y="2614287"/>
            <a:ext cx="1488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Copy metric from cfg</a:t>
            </a:r>
          </a:p>
        </p:txBody>
      </p:sp>
      <p:cxnSp>
        <p:nvCxnSpPr>
          <p:cNvPr id="18" name="Straight Arrow Connector 17"/>
          <p:cNvCxnSpPr>
            <a:stCxn id="12" idx="2"/>
            <a:endCxn id="16" idx="0"/>
          </p:cNvCxnSpPr>
          <p:nvPr/>
        </p:nvCxnSpPr>
        <p:spPr>
          <a:xfrm flipH="1">
            <a:off x="2708020" y="2532227"/>
            <a:ext cx="1" cy="8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45310" y="2981756"/>
            <a:ext cx="1525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Special route action ?</a:t>
            </a:r>
          </a:p>
        </p:txBody>
      </p:sp>
      <p:cxnSp>
        <p:nvCxnSpPr>
          <p:cNvPr id="28" name="Straight Arrow Connector 27"/>
          <p:cNvCxnSpPr>
            <a:stCxn id="16" idx="2"/>
            <a:endCxn id="26" idx="0"/>
          </p:cNvCxnSpPr>
          <p:nvPr/>
        </p:nvCxnSpPr>
        <p:spPr>
          <a:xfrm flipH="1">
            <a:off x="2708019" y="2891286"/>
            <a:ext cx="1" cy="9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650580"/>
              </p:ext>
            </p:extLst>
          </p:nvPr>
        </p:nvGraphicFramePr>
        <p:xfrm>
          <a:off x="4233437" y="2708775"/>
          <a:ext cx="701991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226"/>
                <a:gridCol w="928909"/>
                <a:gridCol w="1539173"/>
                <a:gridCol w="1859973"/>
                <a:gridCol w="1558635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blackhole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prohibit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failed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throw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rt-&gt;dst.input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dst_discard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ip6_pkt_prohibit_out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ip6_pkt_policy_failed_out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ip6_pkt_discard_out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rt-&gt;dst.output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dst_discard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ip6_pkt_prohibit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ip6_pkt_policy_failed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ip6_pkt_discard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26" idx="3"/>
            <a:endCxn id="32" idx="1"/>
          </p:cNvCxnSpPr>
          <p:nvPr/>
        </p:nvCxnSpPr>
        <p:spPr>
          <a:xfrm flipV="1">
            <a:off x="3470728" y="3120255"/>
            <a:ext cx="7627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23848" y="3682300"/>
            <a:ext cx="2368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d</a:t>
            </a:r>
            <a:r>
              <a:rPr lang="en-US" sz="1200" smtClean="0"/>
              <a:t>estination is not local or loopback</a:t>
            </a:r>
            <a:endParaRPr lang="en-US" sz="1200"/>
          </a:p>
          <a:p>
            <a:pPr algn="ctr"/>
            <a:r>
              <a:rPr lang="en-US" sz="1200"/>
              <a:t>b</a:t>
            </a:r>
            <a:r>
              <a:rPr lang="en-US" sz="1200" smtClean="0"/>
              <a:t>ut output interface is loopback ?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21438"/>
              </p:ext>
            </p:extLst>
          </p:nvPr>
        </p:nvGraphicFramePr>
        <p:xfrm>
          <a:off x="4233437" y="3638812"/>
          <a:ext cx="269186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226"/>
                <a:gridCol w="155863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rt-&gt;dst.input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ip6_pkt_discard_out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rt-&gt;dst.output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ip6_pkt_discard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Elbow Connector 43"/>
          <p:cNvCxnSpPr/>
          <p:nvPr/>
        </p:nvCxnSpPr>
        <p:spPr>
          <a:xfrm rot="10800000" flipV="1">
            <a:off x="3325091" y="3377016"/>
            <a:ext cx="908346" cy="332253"/>
          </a:xfrm>
          <a:prstGeom prst="bentConnector3">
            <a:avLst>
              <a:gd name="adj1" fmla="val 100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2"/>
            <a:endCxn id="41" idx="0"/>
          </p:cNvCxnSpPr>
          <p:nvPr/>
        </p:nvCxnSpPr>
        <p:spPr>
          <a:xfrm>
            <a:off x="2708019" y="3258755"/>
            <a:ext cx="0" cy="42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62488" y="2863495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50" name="TextBox 49"/>
          <p:cNvSpPr txBox="1"/>
          <p:nvPr/>
        </p:nvSpPr>
        <p:spPr>
          <a:xfrm>
            <a:off x="2347169" y="541037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cxnSp>
        <p:nvCxnSpPr>
          <p:cNvPr id="52" name="Straight Arrow Connector 51"/>
          <p:cNvCxnSpPr>
            <a:stCxn id="41" idx="3"/>
            <a:endCxn id="42" idx="1"/>
          </p:cNvCxnSpPr>
          <p:nvPr/>
        </p:nvCxnSpPr>
        <p:spPr>
          <a:xfrm flipV="1">
            <a:off x="3892189" y="3913132"/>
            <a:ext cx="3412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59153" y="3597097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56" name="TextBox 55"/>
          <p:cNvSpPr txBox="1"/>
          <p:nvPr/>
        </p:nvSpPr>
        <p:spPr>
          <a:xfrm>
            <a:off x="11732634" y="184665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sp>
        <p:nvSpPr>
          <p:cNvPr id="57" name="TextBox 56"/>
          <p:cNvSpPr txBox="1"/>
          <p:nvPr/>
        </p:nvSpPr>
        <p:spPr>
          <a:xfrm>
            <a:off x="2423881" y="3271626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sp>
        <p:nvSpPr>
          <p:cNvPr id="58" name="TextBox 57"/>
          <p:cNvSpPr txBox="1"/>
          <p:nvPr/>
        </p:nvSpPr>
        <p:spPr>
          <a:xfrm>
            <a:off x="1812164" y="4384708"/>
            <a:ext cx="1791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Check if gateway is valid ?</a:t>
            </a:r>
          </a:p>
        </p:txBody>
      </p:sp>
      <p:cxnSp>
        <p:nvCxnSpPr>
          <p:cNvPr id="60" name="Straight Arrow Connector 59"/>
          <p:cNvCxnSpPr>
            <a:stCxn id="41" idx="2"/>
            <a:endCxn id="58" idx="0"/>
          </p:cNvCxnSpPr>
          <p:nvPr/>
        </p:nvCxnSpPr>
        <p:spPr>
          <a:xfrm>
            <a:off x="2708019" y="4143965"/>
            <a:ext cx="0" cy="24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23881" y="4121425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3950879" y="4381134"/>
            <a:ext cx="1997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Is there a route to gateway ?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25298" y="4196467"/>
            <a:ext cx="2018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Is output interface of route</a:t>
            </a:r>
          </a:p>
          <a:p>
            <a:pPr algn="ctr"/>
            <a:r>
              <a:rPr lang="en-US" sz="1200" smtClean="0"/>
              <a:t>equal to</a:t>
            </a:r>
          </a:p>
          <a:p>
            <a:pPr algn="ctr"/>
            <a:r>
              <a:rPr lang="en-US" sz="1200" smtClean="0"/>
              <a:t>output interface of gateway ?</a:t>
            </a:r>
          </a:p>
        </p:txBody>
      </p:sp>
      <p:cxnSp>
        <p:nvCxnSpPr>
          <p:cNvPr id="65" name="Straight Arrow Connector 64"/>
          <p:cNvCxnSpPr>
            <a:stCxn id="62" idx="3"/>
            <a:endCxn id="63" idx="1"/>
          </p:cNvCxnSpPr>
          <p:nvPr/>
        </p:nvCxnSpPr>
        <p:spPr>
          <a:xfrm flipV="1">
            <a:off x="5948734" y="4519633"/>
            <a:ext cx="9765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3"/>
            <a:endCxn id="62" idx="1"/>
          </p:cNvCxnSpPr>
          <p:nvPr/>
        </p:nvCxnSpPr>
        <p:spPr>
          <a:xfrm flipV="1">
            <a:off x="3603873" y="4519634"/>
            <a:ext cx="347006" cy="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733039" y="4850338"/>
            <a:ext cx="1949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Copy prefer source from cfg</a:t>
            </a:r>
          </a:p>
        </p:txBody>
      </p:sp>
      <p:cxnSp>
        <p:nvCxnSpPr>
          <p:cNvPr id="77" name="Straight Arrow Connector 76"/>
          <p:cNvCxnSpPr>
            <a:stCxn id="58" idx="2"/>
            <a:endCxn id="73" idx="0"/>
          </p:cNvCxnSpPr>
          <p:nvPr/>
        </p:nvCxnSpPr>
        <p:spPr>
          <a:xfrm flipH="1">
            <a:off x="2708018" y="4661707"/>
            <a:ext cx="1" cy="18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289903" y="5264634"/>
            <a:ext cx="2836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Copy metrics from cfg to rt-&gt;dst-&gt;_metrics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58694" y="5756816"/>
            <a:ext cx="2097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Copy output interface from cfg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670236" y="6212871"/>
            <a:ext cx="2086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Insert route info to route table</a:t>
            </a:r>
          </a:p>
          <a:p>
            <a:pPr algn="ctr"/>
            <a:r>
              <a:rPr lang="en-US" sz="1200"/>
              <a:t>__</a:t>
            </a:r>
            <a:r>
              <a:rPr lang="en-US" sz="1200" smtClean="0"/>
              <a:t>ip6_ins_rt()</a:t>
            </a:r>
          </a:p>
        </p:txBody>
      </p:sp>
      <p:cxnSp>
        <p:nvCxnSpPr>
          <p:cNvPr id="86" name="Straight Arrow Connector 85"/>
          <p:cNvCxnSpPr>
            <a:stCxn id="8" idx="2"/>
            <a:endCxn id="9" idx="0"/>
          </p:cNvCxnSpPr>
          <p:nvPr/>
        </p:nvCxnSpPr>
        <p:spPr>
          <a:xfrm>
            <a:off x="2708020" y="1616550"/>
            <a:ext cx="0" cy="29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3" idx="2"/>
            <a:endCxn id="79" idx="0"/>
          </p:cNvCxnSpPr>
          <p:nvPr/>
        </p:nvCxnSpPr>
        <p:spPr>
          <a:xfrm flipH="1">
            <a:off x="2708016" y="5127337"/>
            <a:ext cx="2" cy="13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9" idx="2"/>
            <a:endCxn id="80" idx="0"/>
          </p:cNvCxnSpPr>
          <p:nvPr/>
        </p:nvCxnSpPr>
        <p:spPr>
          <a:xfrm flipH="1">
            <a:off x="2707507" y="5541633"/>
            <a:ext cx="509" cy="21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0" idx="2"/>
            <a:endCxn id="81" idx="0"/>
          </p:cNvCxnSpPr>
          <p:nvPr/>
        </p:nvCxnSpPr>
        <p:spPr>
          <a:xfrm>
            <a:off x="2707507" y="6033815"/>
            <a:ext cx="5771" cy="17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347169" y="4642994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193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355" y="759948"/>
            <a:ext cx="175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Check if address is valid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2457" y="1297358"/>
            <a:ext cx="1291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Add IP address </a:t>
            </a:r>
            <a:r>
              <a:rPr lang="en-US" sz="1200" smtClean="0"/>
              <a:t>by</a:t>
            </a:r>
          </a:p>
          <a:p>
            <a:pPr algn="ctr"/>
            <a:r>
              <a:rPr lang="en-US" sz="1200" smtClean="0"/>
              <a:t>ipv6_add_addr()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6667" y="2019434"/>
            <a:ext cx="168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Insert prefix route by</a:t>
            </a:r>
          </a:p>
          <a:p>
            <a:pPr algn="ctr"/>
            <a:r>
              <a:rPr lang="en-US" sz="1200"/>
              <a:t>addrconf_prefix_route()</a:t>
            </a:r>
            <a:endParaRPr lang="en-US" sz="1200" smtClean="0"/>
          </a:p>
        </p:txBody>
      </p:sp>
      <p:sp>
        <p:nvSpPr>
          <p:cNvPr id="7" name="TextBox 6"/>
          <p:cNvSpPr txBox="1"/>
          <p:nvPr/>
        </p:nvSpPr>
        <p:spPr>
          <a:xfrm>
            <a:off x="2107212" y="2741510"/>
            <a:ext cx="1201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i</a:t>
            </a:r>
            <a:r>
              <a:rPr lang="en-US" sz="1200" smtClean="0"/>
              <a:t>p6_route_add()</a:t>
            </a: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2708019" y="1036947"/>
            <a:ext cx="1" cy="26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2708019" y="1759023"/>
            <a:ext cx="1" cy="26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 flipH="1">
            <a:off x="2708018" y="2481099"/>
            <a:ext cx="2" cy="26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95053" y="1008416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5089170" y="505948"/>
            <a:ext cx="2670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Make sure address is not zero/multicast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12445" y="971348"/>
            <a:ext cx="2623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Ipv6 is disabled on specified interface ?</a:t>
            </a:r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 flipH="1">
            <a:off x="6424439" y="782947"/>
            <a:ext cx="1" cy="18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30985" y="1425611"/>
            <a:ext cx="2986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Address already exist on specified interface ?</a:t>
            </a:r>
          </a:p>
        </p:txBody>
      </p:sp>
      <p:cxnSp>
        <p:nvCxnSpPr>
          <p:cNvPr id="22" name="Straight Arrow Connector 21"/>
          <p:cNvCxnSpPr>
            <a:stCxn id="16" idx="2"/>
            <a:endCxn id="20" idx="0"/>
          </p:cNvCxnSpPr>
          <p:nvPr/>
        </p:nvCxnSpPr>
        <p:spPr>
          <a:xfrm>
            <a:off x="6424439" y="1248347"/>
            <a:ext cx="0" cy="17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0006" y="1891011"/>
            <a:ext cx="242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Allocate :  ifa = “struct </a:t>
            </a:r>
            <a:r>
              <a:rPr lang="en-US" sz="1200"/>
              <a:t>inet6_ifaddr”</a:t>
            </a:r>
            <a:endParaRPr lang="en-US" sz="1200" smtClean="0"/>
          </a:p>
        </p:txBody>
      </p:sp>
      <p:cxnSp>
        <p:nvCxnSpPr>
          <p:cNvPr id="26" name="Straight Arrow Connector 25"/>
          <p:cNvCxnSpPr>
            <a:stCxn id="20" idx="2"/>
            <a:endCxn id="24" idx="0"/>
          </p:cNvCxnSpPr>
          <p:nvPr/>
        </p:nvCxnSpPr>
        <p:spPr>
          <a:xfrm>
            <a:off x="6424439" y="1702610"/>
            <a:ext cx="2" cy="18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31997" y="2356411"/>
            <a:ext cx="2384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Allocate :  </a:t>
            </a:r>
            <a:r>
              <a:rPr lang="en-US" sz="1200" smtClean="0"/>
              <a:t>ifa-&gt;rt </a:t>
            </a:r>
            <a:r>
              <a:rPr lang="en-US" sz="1200"/>
              <a:t>= “struct rt6_info</a:t>
            </a:r>
            <a:r>
              <a:rPr lang="en-US" sz="1200" smtClean="0"/>
              <a:t>”</a:t>
            </a:r>
          </a:p>
          <a:p>
            <a:pPr algn="ctr"/>
            <a:r>
              <a:rPr lang="en-US" sz="1200" smtClean="0"/>
              <a:t>by addrconf_dst_alloc(dev, addr)</a:t>
            </a:r>
          </a:p>
        </p:txBody>
      </p:sp>
      <p:cxnSp>
        <p:nvCxnSpPr>
          <p:cNvPr id="29" name="Straight Arrow Connector 28"/>
          <p:cNvCxnSpPr>
            <a:stCxn id="24" idx="2"/>
            <a:endCxn id="27" idx="0"/>
          </p:cNvCxnSpPr>
          <p:nvPr/>
        </p:nvCxnSpPr>
        <p:spPr>
          <a:xfrm flipH="1">
            <a:off x="6424439" y="2168010"/>
            <a:ext cx="2" cy="18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61712" y="3075811"/>
            <a:ext cx="2125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init :  ifa = “struct </a:t>
            </a:r>
            <a:r>
              <a:rPr lang="en-US" sz="1200"/>
              <a:t>inet6_ifaddr”</a:t>
            </a:r>
            <a:endParaRPr lang="en-US" sz="1200" smtClean="0"/>
          </a:p>
        </p:txBody>
      </p:sp>
      <p:cxnSp>
        <p:nvCxnSpPr>
          <p:cNvPr id="33" name="Straight Arrow Connector 32"/>
          <p:cNvCxnSpPr>
            <a:stCxn id="27" idx="2"/>
            <a:endCxn id="31" idx="0"/>
          </p:cNvCxnSpPr>
          <p:nvPr/>
        </p:nvCxnSpPr>
        <p:spPr>
          <a:xfrm>
            <a:off x="6424439" y="2818076"/>
            <a:ext cx="0" cy="257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39419"/>
              </p:ext>
            </p:extLst>
          </p:nvPr>
        </p:nvGraphicFramePr>
        <p:xfrm>
          <a:off x="9082599" y="2529850"/>
          <a:ext cx="188541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709"/>
                <a:gridCol w="942709"/>
              </a:tblGrid>
              <a:tr h="15103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inet6_ifaddr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03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prefix_len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103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peer_addr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103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valid_lft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prefered_lft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103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idev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1033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addr_lst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if_list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Right Arrow 34"/>
          <p:cNvSpPr/>
          <p:nvPr/>
        </p:nvSpPr>
        <p:spPr>
          <a:xfrm>
            <a:off x="7701511" y="3075811"/>
            <a:ext cx="712409" cy="276999"/>
          </a:xfrm>
          <a:prstGeom prst="rightArrow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384144" y="4608094"/>
            <a:ext cx="2309213" cy="336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struct inet6_dev *idev -&gt;addr_list</a:t>
            </a:r>
          </a:p>
        </p:txBody>
      </p:sp>
      <p:cxnSp>
        <p:nvCxnSpPr>
          <p:cNvPr id="38" name="Elbow Connector 37"/>
          <p:cNvCxnSpPr/>
          <p:nvPr/>
        </p:nvCxnSpPr>
        <p:spPr>
          <a:xfrm rot="16200000" flipH="1">
            <a:off x="10837393" y="4137140"/>
            <a:ext cx="601578" cy="340330"/>
          </a:xfrm>
          <a:prstGeom prst="bentConnector3">
            <a:avLst>
              <a:gd name="adj1" fmla="val 2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044781" y="5124637"/>
            <a:ext cx="2309213" cy="336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Global var: inet6_addr_lst[hash]</a:t>
            </a:r>
          </a:p>
        </p:txBody>
      </p:sp>
      <p:cxnSp>
        <p:nvCxnSpPr>
          <p:cNvPr id="42" name="Elbow Connector 41"/>
          <p:cNvCxnSpPr>
            <a:endCxn id="40" idx="1"/>
          </p:cNvCxnSpPr>
          <p:nvPr/>
        </p:nvCxnSpPr>
        <p:spPr>
          <a:xfrm rot="5400000">
            <a:off x="8420408" y="4630889"/>
            <a:ext cx="1286564" cy="37818"/>
          </a:xfrm>
          <a:prstGeom prst="bentConnector4">
            <a:avLst>
              <a:gd name="adj1" fmla="val 1371"/>
              <a:gd name="adj2" fmla="val 990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79080" y="4006516"/>
            <a:ext cx="309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inet6addr_notifier_call_chain(NETDEV_UP, ifa)</a:t>
            </a:r>
            <a:endParaRPr lang="en-US" sz="1200" smtClean="0"/>
          </a:p>
        </p:txBody>
      </p:sp>
      <p:cxnSp>
        <p:nvCxnSpPr>
          <p:cNvPr id="47" name="Straight Arrow Connector 46"/>
          <p:cNvCxnSpPr>
            <a:stCxn id="31" idx="2"/>
            <a:endCxn id="45" idx="0"/>
          </p:cNvCxnSpPr>
          <p:nvPr/>
        </p:nvCxnSpPr>
        <p:spPr>
          <a:xfrm>
            <a:off x="6424439" y="3352810"/>
            <a:ext cx="0" cy="65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24580" y="119291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sp>
        <p:nvSpPr>
          <p:cNvPr id="49" name="TextBox 48"/>
          <p:cNvSpPr txBox="1"/>
          <p:nvPr/>
        </p:nvSpPr>
        <p:spPr>
          <a:xfrm>
            <a:off x="5924580" y="1636224"/>
            <a:ext cx="372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94237"/>
              </p:ext>
            </p:extLst>
          </p:nvPr>
        </p:nvGraphicFramePr>
        <p:xfrm>
          <a:off x="484606" y="4175770"/>
          <a:ext cx="3838074" cy="1936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037"/>
                <a:gridCol w="1919037"/>
              </a:tblGrid>
              <a:tr h="2765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struct rt6_info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591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dst-&gt;dev = loopback dev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rt6i_idev = idev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6591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dst.input = ip6_input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dst.output = ip6_output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6591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rt6i_dst = addr/128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rt6i_src = 0/0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65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rt6i_gateway  =  addr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rt6i_table = LOCAL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65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dst.flags |= DST_HOST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659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rt6i_flags |= RTF_LOCAL | RTF_NONEXTHOP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82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4786" y="987137"/>
            <a:ext cx="1381991" cy="6338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  <a:r>
              <a:rPr lang="en-US" smtClean="0">
                <a:solidFill>
                  <a:schemeClr val="bg1"/>
                </a:solidFill>
              </a:rPr>
              <a:t>ca-lacpd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44296" y="987137"/>
            <a:ext cx="1381991" cy="6338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ubusd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5276" y="547254"/>
            <a:ext cx="1381991" cy="374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  <a:r>
              <a:rPr lang="en-US" smtClean="0">
                <a:solidFill>
                  <a:schemeClr val="bg1"/>
                </a:solidFill>
              </a:rPr>
              <a:t>ibubus.so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5276" y="1117023"/>
            <a:ext cx="1381991" cy="374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  <a:r>
              <a:rPr lang="en-US" smtClean="0">
                <a:solidFill>
                  <a:schemeClr val="bg1"/>
                </a:solidFill>
              </a:rPr>
              <a:t>ibuci.so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5276" y="1620982"/>
            <a:ext cx="1381991" cy="374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  <a:r>
              <a:rPr lang="en-US" smtClean="0">
                <a:solidFill>
                  <a:schemeClr val="bg1"/>
                </a:solidFill>
              </a:rPr>
              <a:t>ibubox.so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Elbow Connector 9"/>
          <p:cNvCxnSpPr>
            <a:stCxn id="4" idx="1"/>
            <a:endCxn id="6" idx="3"/>
          </p:cNvCxnSpPr>
          <p:nvPr/>
        </p:nvCxnSpPr>
        <p:spPr>
          <a:xfrm rot="10800000">
            <a:off x="3427268" y="734290"/>
            <a:ext cx="1617519" cy="569770"/>
          </a:xfrm>
          <a:prstGeom prst="bentConnector3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1"/>
            <a:endCxn id="8" idx="3"/>
          </p:cNvCxnSpPr>
          <p:nvPr/>
        </p:nvCxnSpPr>
        <p:spPr>
          <a:xfrm rot="10800000" flipV="1">
            <a:off x="3427268" y="1304060"/>
            <a:ext cx="1617519" cy="503958"/>
          </a:xfrm>
          <a:prstGeom prst="bentConnector3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1"/>
            <a:endCxn id="7" idx="3"/>
          </p:cNvCxnSpPr>
          <p:nvPr/>
        </p:nvCxnSpPr>
        <p:spPr>
          <a:xfrm flipH="1" flipV="1">
            <a:off x="3427267" y="1304059"/>
            <a:ext cx="1617519" cy="1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5" idx="1"/>
          </p:cNvCxnSpPr>
          <p:nvPr/>
        </p:nvCxnSpPr>
        <p:spPr>
          <a:xfrm>
            <a:off x="6426777" y="1304060"/>
            <a:ext cx="1617519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2509" y="3605645"/>
            <a:ext cx="1080654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2509" y="323631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User space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2509" y="3605645"/>
            <a:ext cx="13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</a:t>
            </a:r>
            <a:r>
              <a:rPr lang="en-US" smtClean="0"/>
              <a:t>ernel space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92431" y="2774145"/>
            <a:ext cx="7886700" cy="4827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                   GLIBC</a:t>
            </a:r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797627" y="2389909"/>
            <a:ext cx="7855528" cy="322118"/>
          </a:xfrm>
          <a:custGeom>
            <a:avLst/>
            <a:gdLst>
              <a:gd name="connsiteX0" fmla="*/ 0 w 7855528"/>
              <a:gd name="connsiteY0" fmla="*/ 322118 h 322118"/>
              <a:gd name="connsiteX1" fmla="*/ 768928 w 7855528"/>
              <a:gd name="connsiteY1" fmla="*/ 93518 h 322118"/>
              <a:gd name="connsiteX2" fmla="*/ 1808018 w 7855528"/>
              <a:gd name="connsiteY2" fmla="*/ 31173 h 322118"/>
              <a:gd name="connsiteX3" fmla="*/ 2701637 w 7855528"/>
              <a:gd name="connsiteY3" fmla="*/ 0 h 322118"/>
              <a:gd name="connsiteX4" fmla="*/ 4145973 w 7855528"/>
              <a:gd name="connsiteY4" fmla="*/ 20782 h 322118"/>
              <a:gd name="connsiteX5" fmla="*/ 6016337 w 7855528"/>
              <a:gd name="connsiteY5" fmla="*/ 41564 h 322118"/>
              <a:gd name="connsiteX6" fmla="*/ 7117773 w 7855528"/>
              <a:gd name="connsiteY6" fmla="*/ 72736 h 322118"/>
              <a:gd name="connsiteX7" fmla="*/ 7855528 w 7855528"/>
              <a:gd name="connsiteY7" fmla="*/ 311727 h 322118"/>
              <a:gd name="connsiteX8" fmla="*/ 7855528 w 7855528"/>
              <a:gd name="connsiteY8" fmla="*/ 311727 h 32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5528" h="322118">
                <a:moveTo>
                  <a:pt x="0" y="322118"/>
                </a:moveTo>
                <a:cubicBezTo>
                  <a:pt x="233796" y="232063"/>
                  <a:pt x="467592" y="142009"/>
                  <a:pt x="768928" y="93518"/>
                </a:cubicBezTo>
                <a:cubicBezTo>
                  <a:pt x="1070264" y="45027"/>
                  <a:pt x="1485900" y="46759"/>
                  <a:pt x="1808018" y="31173"/>
                </a:cubicBezTo>
                <a:cubicBezTo>
                  <a:pt x="2130136" y="15587"/>
                  <a:pt x="2701637" y="0"/>
                  <a:pt x="2701637" y="0"/>
                </a:cubicBezTo>
                <a:lnTo>
                  <a:pt x="4145973" y="20782"/>
                </a:lnTo>
                <a:lnTo>
                  <a:pt x="6016337" y="41564"/>
                </a:lnTo>
                <a:cubicBezTo>
                  <a:pt x="6511637" y="50223"/>
                  <a:pt x="6811241" y="27709"/>
                  <a:pt x="7117773" y="72736"/>
                </a:cubicBezTo>
                <a:cubicBezTo>
                  <a:pt x="7424305" y="117763"/>
                  <a:pt x="7855528" y="311727"/>
                  <a:pt x="7855528" y="311727"/>
                </a:cubicBezTo>
                <a:lnTo>
                  <a:pt x="7855528" y="311727"/>
                </a:lnTo>
              </a:path>
            </a:pathLst>
          </a:custGeom>
          <a:noFill/>
          <a:ln w="28575">
            <a:solidFill>
              <a:srgbClr val="00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36026" y="1027060"/>
            <a:ext cx="814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Static Link</a:t>
            </a:r>
            <a:endParaRPr 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6828245" y="1034034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RPC Link</a:t>
            </a:r>
            <a:endParaRPr lang="en-US" sz="1200"/>
          </a:p>
        </p:txBody>
      </p:sp>
      <p:sp>
        <p:nvSpPr>
          <p:cNvPr id="31" name="Rectangle 30"/>
          <p:cNvSpPr/>
          <p:nvPr/>
        </p:nvSpPr>
        <p:spPr>
          <a:xfrm>
            <a:off x="1792431" y="3909124"/>
            <a:ext cx="7886700" cy="4827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                    Linux Kernel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36786" y="5316683"/>
            <a:ext cx="1381991" cy="6338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  <a:r>
              <a:rPr lang="en-US" smtClean="0">
                <a:solidFill>
                  <a:schemeClr val="bg1"/>
                </a:solidFill>
              </a:rPr>
              <a:t>ca_ssdk.ko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2" idx="0"/>
          </p:cNvCxnSpPr>
          <p:nvPr/>
        </p:nvCxnSpPr>
        <p:spPr>
          <a:xfrm>
            <a:off x="5227782" y="1620982"/>
            <a:ext cx="0" cy="369570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01569" y="1902631"/>
            <a:ext cx="147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Non-Std Sys Call Link</a:t>
            </a:r>
          </a:p>
          <a:p>
            <a:pPr algn="ctr"/>
            <a:r>
              <a:rPr lang="en-US" sz="1200" smtClean="0"/>
              <a:t>(ioctl)</a:t>
            </a:r>
            <a:endParaRPr lang="en-US" sz="1200"/>
          </a:p>
        </p:txBody>
      </p:sp>
      <p:cxnSp>
        <p:nvCxnSpPr>
          <p:cNvPr id="37" name="Straight Connector 36"/>
          <p:cNvCxnSpPr/>
          <p:nvPr/>
        </p:nvCxnSpPr>
        <p:spPr>
          <a:xfrm>
            <a:off x="6172200" y="1620982"/>
            <a:ext cx="0" cy="228814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64666" y="1689800"/>
            <a:ext cx="1163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Std Sys Call Link</a:t>
            </a:r>
          </a:p>
          <a:p>
            <a:pPr algn="ctr"/>
            <a:r>
              <a:rPr lang="en-US" sz="1200" smtClean="0"/>
              <a:t>(socket)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4369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49991" y="379267"/>
            <a:ext cx="3413453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streamboost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84912" y="2069526"/>
            <a:ext cx="6116891" cy="7516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27364" y="1440873"/>
            <a:ext cx="10922110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4400" y="983673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</a:t>
            </a:r>
            <a:r>
              <a:rPr lang="en-US" smtClean="0"/>
              <a:t>ser space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6747" y="1527010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kernel space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825335" y="5593775"/>
            <a:ext cx="8276468" cy="5680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Linux Kernel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84913" y="3780562"/>
            <a:ext cx="6117067" cy="7516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smtClean="0">
                <a:solidFill>
                  <a:schemeClr val="tx1"/>
                </a:solidFill>
              </a:rPr>
              <a:t>   </a:t>
            </a:r>
            <a:endParaRPr lang="en-US" sz="1600" i="1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5335" y="5579103"/>
            <a:ext cx="1382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netif_receive_skb()</a:t>
            </a:r>
            <a:endParaRPr lang="en-US" sz="1200"/>
          </a:p>
        </p:txBody>
      </p:sp>
      <p:cxnSp>
        <p:nvCxnSpPr>
          <p:cNvPr id="14" name="Elbow Connector 13"/>
          <p:cNvCxnSpPr/>
          <p:nvPr/>
        </p:nvCxnSpPr>
        <p:spPr>
          <a:xfrm rot="5400000" flipH="1" flipV="1">
            <a:off x="1411019" y="3005209"/>
            <a:ext cx="3345058" cy="1802730"/>
          </a:xfrm>
          <a:prstGeom prst="bentConnector3">
            <a:avLst>
              <a:gd name="adj1" fmla="val 100012"/>
            </a:avLst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9265" y="2385445"/>
            <a:ext cx="147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b</a:t>
            </a:r>
            <a:r>
              <a:rPr lang="en-US" sz="1200" smtClean="0"/>
              <a:t>y hook</a:t>
            </a:r>
          </a:p>
          <a:p>
            <a:pPr algn="ctr"/>
            <a:r>
              <a:rPr lang="en-US" sz="1200" b="1" i="1" smtClean="0"/>
              <a:t>athrs_fast_nat_recv</a:t>
            </a:r>
            <a:endParaRPr lang="en-US" sz="1200" b="1" i="1"/>
          </a:p>
        </p:txBody>
      </p:sp>
      <p:sp>
        <p:nvSpPr>
          <p:cNvPr id="17" name="TextBox 16"/>
          <p:cNvSpPr txBox="1"/>
          <p:nvPr/>
        </p:nvSpPr>
        <p:spPr>
          <a:xfrm>
            <a:off x="3083548" y="5910709"/>
            <a:ext cx="70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Netfilter</a:t>
            </a:r>
            <a:endParaRPr lang="en-US" sz="1200"/>
          </a:p>
        </p:txBody>
      </p:sp>
      <p:cxnSp>
        <p:nvCxnSpPr>
          <p:cNvPr id="19" name="Elbow Connector 18"/>
          <p:cNvCxnSpPr>
            <a:stCxn id="17" idx="0"/>
          </p:cNvCxnSpPr>
          <p:nvPr/>
        </p:nvCxnSpPr>
        <p:spPr>
          <a:xfrm rot="5400000" flipH="1" flipV="1">
            <a:off x="2064002" y="3989799"/>
            <a:ext cx="3294432" cy="547389"/>
          </a:xfrm>
          <a:prstGeom prst="bentConnector3">
            <a:avLst>
              <a:gd name="adj1" fmla="val 10015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74713" y="3271820"/>
            <a:ext cx="1325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At Netfilter</a:t>
            </a:r>
          </a:p>
          <a:p>
            <a:pPr algn="ctr"/>
            <a:r>
              <a:rPr lang="en-US" sz="1200" b="1" i="1" smtClean="0"/>
              <a:t>post routing hook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11912" y="3780562"/>
            <a:ext cx="1587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</a:t>
            </a:r>
            <a:r>
              <a:rPr lang="en-US" sz="1200" smtClean="0"/>
              <a:t>fe_ipv4_create_rule()</a:t>
            </a:r>
            <a:endParaRPr lang="en-US" sz="120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790069" y="2847110"/>
            <a:ext cx="0" cy="9334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85136" y="2489282"/>
            <a:ext cx="820882" cy="27016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database</a:t>
            </a:r>
            <a:endParaRPr lang="en-US" sz="1200"/>
          </a:p>
        </p:txBody>
      </p:sp>
      <p:sp>
        <p:nvSpPr>
          <p:cNvPr id="27" name="Rectangle 26"/>
          <p:cNvSpPr/>
          <p:nvPr/>
        </p:nvSpPr>
        <p:spPr>
          <a:xfrm>
            <a:off x="7282071" y="4128411"/>
            <a:ext cx="820882" cy="27016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database</a:t>
            </a:r>
            <a:endParaRPr lang="en-US" sz="1200"/>
          </a:p>
        </p:txBody>
      </p:sp>
      <p:sp>
        <p:nvSpPr>
          <p:cNvPr id="28" name="TextBox 27"/>
          <p:cNvSpPr txBox="1"/>
          <p:nvPr/>
        </p:nvSpPr>
        <p:spPr>
          <a:xfrm>
            <a:off x="7124921" y="3763000"/>
            <a:ext cx="1135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sfe_ipv4_recv()</a:t>
            </a:r>
            <a:endParaRPr 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7096988" y="5600794"/>
            <a:ext cx="1328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</a:t>
            </a:r>
            <a:r>
              <a:rPr lang="en-US" sz="1200" smtClean="0"/>
              <a:t>ev_queue_xmit()</a:t>
            </a:r>
            <a:endParaRPr lang="en-US" sz="1200"/>
          </a:p>
        </p:txBody>
      </p:sp>
      <p:cxnSp>
        <p:nvCxnSpPr>
          <p:cNvPr id="31" name="Elbow Connector 30"/>
          <p:cNvCxnSpPr>
            <a:stCxn id="33" idx="3"/>
            <a:endCxn id="28" idx="0"/>
          </p:cNvCxnSpPr>
          <p:nvPr/>
        </p:nvCxnSpPr>
        <p:spPr>
          <a:xfrm>
            <a:off x="5449992" y="2211000"/>
            <a:ext cx="2242521" cy="1552000"/>
          </a:xfrm>
          <a:prstGeom prst="bentConnector2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84911" y="2072500"/>
            <a:ext cx="1465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</a:t>
            </a:r>
            <a:r>
              <a:rPr lang="en-US" sz="1200" smtClean="0"/>
              <a:t>ast_classifier_recv()</a:t>
            </a:r>
            <a:endParaRPr lang="en-US" sz="120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692512" y="4398575"/>
            <a:ext cx="0" cy="1180528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2" idx="2"/>
            <a:endCxn id="27" idx="1"/>
          </p:cNvCxnSpPr>
          <p:nvPr/>
        </p:nvCxnSpPr>
        <p:spPr>
          <a:xfrm rot="16200000" flipH="1">
            <a:off x="5990865" y="2972287"/>
            <a:ext cx="205932" cy="2376480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" idx="1"/>
          </p:cNvCxnSpPr>
          <p:nvPr/>
        </p:nvCxnSpPr>
        <p:spPr>
          <a:xfrm rot="10800000" flipV="1">
            <a:off x="4778597" y="607867"/>
            <a:ext cx="671394" cy="1881414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15647" y="830973"/>
            <a:ext cx="1003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Netlink CMD</a:t>
            </a:r>
          </a:p>
          <a:p>
            <a:pPr algn="ctr"/>
            <a:r>
              <a:rPr lang="en-US" sz="1200" b="1" i="1" smtClean="0"/>
              <a:t>offload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572270" y="830973"/>
            <a:ext cx="0" cy="293202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80400" y="1003454"/>
            <a:ext cx="1051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Netlink Notify</a:t>
            </a:r>
          </a:p>
          <a:p>
            <a:pPr algn="ctr"/>
            <a:r>
              <a:rPr lang="en-US" sz="1200" b="1" i="1" smtClean="0"/>
              <a:t>offloaded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439217" y="3791955"/>
            <a:ext cx="1662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sfe_ipv4_destroy_rule()</a:t>
            </a:r>
            <a:endParaRPr lang="en-US" sz="1200"/>
          </a:p>
        </p:txBody>
      </p:sp>
      <p:sp>
        <p:nvSpPr>
          <p:cNvPr id="51" name="TextBox 50"/>
          <p:cNvSpPr txBox="1"/>
          <p:nvPr/>
        </p:nvSpPr>
        <p:spPr>
          <a:xfrm>
            <a:off x="7855483" y="2072500"/>
            <a:ext cx="2246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fast_classifier_conntrack_event()</a:t>
            </a:r>
            <a:endParaRPr lang="en-US" sz="1200"/>
          </a:p>
        </p:txBody>
      </p:sp>
      <p:cxnSp>
        <p:nvCxnSpPr>
          <p:cNvPr id="53" name="Elbow Connector 52"/>
          <p:cNvCxnSpPr>
            <a:endCxn id="51" idx="3"/>
          </p:cNvCxnSpPr>
          <p:nvPr/>
        </p:nvCxnSpPr>
        <p:spPr>
          <a:xfrm rot="5400000" flipH="1" flipV="1">
            <a:off x="8339412" y="3973391"/>
            <a:ext cx="3524782" cy="1"/>
          </a:xfrm>
          <a:prstGeom prst="bentConnector4">
            <a:avLst>
              <a:gd name="adj1" fmla="val 2342"/>
              <a:gd name="adj2" fmla="val 22860100000"/>
            </a:avLst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194699" y="4699156"/>
            <a:ext cx="2454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Event:</a:t>
            </a:r>
          </a:p>
          <a:p>
            <a:pPr algn="ctr"/>
            <a:r>
              <a:rPr lang="en-US" sz="1200" b="1" i="1" smtClean="0"/>
              <a:t>Device / Address / ConnectionTrack</a:t>
            </a:r>
            <a:endParaRPr lang="en-US" sz="1200" b="1" i="1"/>
          </a:p>
        </p:txBody>
      </p:sp>
      <p:cxnSp>
        <p:nvCxnSpPr>
          <p:cNvPr id="57" name="Elbow Connector 56"/>
          <p:cNvCxnSpPr>
            <a:stCxn id="51" idx="2"/>
            <a:endCxn id="26" idx="3"/>
          </p:cNvCxnSpPr>
          <p:nvPr/>
        </p:nvCxnSpPr>
        <p:spPr>
          <a:xfrm rot="5400000">
            <a:off x="6804899" y="450618"/>
            <a:ext cx="274865" cy="4072626"/>
          </a:xfrm>
          <a:prstGeom prst="bentConnector2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559636" y="2349498"/>
            <a:ext cx="0" cy="1431064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8676409" y="830973"/>
            <a:ext cx="0" cy="2949589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109946" y="955669"/>
            <a:ext cx="1051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Netlink Notify</a:t>
            </a:r>
          </a:p>
          <a:p>
            <a:pPr algn="ctr"/>
            <a:r>
              <a:rPr lang="en-US" sz="1200" b="1" i="1" smtClean="0"/>
              <a:t>done</a:t>
            </a:r>
          </a:p>
        </p:txBody>
      </p:sp>
      <p:cxnSp>
        <p:nvCxnSpPr>
          <p:cNvPr id="65" name="Elbow Connector 64"/>
          <p:cNvCxnSpPr>
            <a:stCxn id="47" idx="2"/>
            <a:endCxn id="27" idx="3"/>
          </p:cNvCxnSpPr>
          <p:nvPr/>
        </p:nvCxnSpPr>
        <p:spPr>
          <a:xfrm rot="5400000">
            <a:off x="8589507" y="3582400"/>
            <a:ext cx="194539" cy="1167646"/>
          </a:xfrm>
          <a:prstGeom prst="bentConnector2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863444" y="5567878"/>
            <a:ext cx="1255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Device / Netfilter</a:t>
            </a:r>
            <a:endParaRPr 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5877718" y="1620085"/>
            <a:ext cx="25154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fast-classifier</a:t>
            </a:r>
            <a:endParaRPr lang="en-US" sz="1200"/>
          </a:p>
          <a:p>
            <a:pPr algn="ctr"/>
            <a:r>
              <a:rPr lang="en-US" sz="1200" i="1" smtClean="0"/>
              <a:t>connection manager</a:t>
            </a:r>
            <a:endParaRPr lang="en-US" sz="1200" i="1"/>
          </a:p>
        </p:txBody>
      </p:sp>
      <p:sp>
        <p:nvSpPr>
          <p:cNvPr id="68" name="TextBox 67"/>
          <p:cNvSpPr txBox="1"/>
          <p:nvPr/>
        </p:nvSpPr>
        <p:spPr>
          <a:xfrm>
            <a:off x="5392653" y="3306102"/>
            <a:ext cx="25154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SFE</a:t>
            </a:r>
            <a:endParaRPr lang="en-US" sz="1200"/>
          </a:p>
          <a:p>
            <a:pPr algn="ctr"/>
            <a:r>
              <a:rPr lang="en-US" sz="1200" i="1" smtClean="0"/>
              <a:t>packet forward core engine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3915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6418" y="374073"/>
            <a:ext cx="1059873" cy="49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defaulted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87335" y="374073"/>
            <a:ext cx="1059873" cy="49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current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1496291" y="623455"/>
            <a:ext cx="1091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37508" y="367959"/>
            <a:ext cx="1008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1, selected = 0</a:t>
            </a:r>
            <a:endParaRPr lang="en-US" sz="1100"/>
          </a:p>
        </p:txBody>
      </p:sp>
      <p:sp>
        <p:nvSpPr>
          <p:cNvPr id="10" name="Oval 9"/>
          <p:cNvSpPr/>
          <p:nvPr/>
        </p:nvSpPr>
        <p:spPr>
          <a:xfrm>
            <a:off x="374071" y="1420090"/>
            <a:ext cx="1184565" cy="49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unselected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87334" y="1420091"/>
            <a:ext cx="1059873" cy="49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selected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  <a:endCxn id="10" idx="7"/>
          </p:cNvCxnSpPr>
          <p:nvPr/>
        </p:nvCxnSpPr>
        <p:spPr>
          <a:xfrm flipH="1" flipV="1">
            <a:off x="1385160" y="1493132"/>
            <a:ext cx="13573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5"/>
            <a:endCxn id="11" idx="3"/>
          </p:cNvCxnSpPr>
          <p:nvPr/>
        </p:nvCxnSpPr>
        <p:spPr>
          <a:xfrm>
            <a:off x="1385160" y="1845811"/>
            <a:ext cx="13573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08005" y="1160412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2</a:t>
            </a:r>
            <a:r>
              <a:rPr lang="en-US" sz="1100" smtClean="0"/>
              <a:t>, remove from aggregator</a:t>
            </a:r>
            <a:endParaRPr 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1369192" y="1936880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3, add to aggregator</a:t>
            </a:r>
            <a:endParaRPr lang="en-US" sz="1100"/>
          </a:p>
        </p:txBody>
      </p:sp>
      <p:sp>
        <p:nvSpPr>
          <p:cNvPr id="18" name="Oval 17"/>
          <p:cNvSpPr/>
          <p:nvPr/>
        </p:nvSpPr>
        <p:spPr>
          <a:xfrm>
            <a:off x="1449529" y="2829790"/>
            <a:ext cx="1184565" cy="49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attached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3" name="Elbow Connector 2"/>
          <p:cNvCxnSpPr>
            <a:stCxn id="18" idx="1"/>
            <a:endCxn id="18" idx="7"/>
          </p:cNvCxnSpPr>
          <p:nvPr/>
        </p:nvCxnSpPr>
        <p:spPr>
          <a:xfrm rot="5400000" flipH="1" flipV="1">
            <a:off x="2041811" y="2484026"/>
            <a:ext cx="12700" cy="837613"/>
          </a:xfrm>
          <a:prstGeom prst="bentConnector3">
            <a:avLst>
              <a:gd name="adj1" fmla="val 2375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10105" y="2346307"/>
            <a:ext cx="1779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4, keep synchronization flag</a:t>
            </a:r>
            <a:endParaRPr lang="en-US" sz="1100"/>
          </a:p>
        </p:txBody>
      </p:sp>
      <p:sp>
        <p:nvSpPr>
          <p:cNvPr id="20" name="Oval 19"/>
          <p:cNvSpPr/>
          <p:nvPr/>
        </p:nvSpPr>
        <p:spPr>
          <a:xfrm>
            <a:off x="374071" y="4406899"/>
            <a:ext cx="1184565" cy="49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NO_TX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29658" y="4406898"/>
            <a:ext cx="1184565" cy="49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TX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20" idx="6"/>
            <a:endCxn id="21" idx="2"/>
          </p:cNvCxnSpPr>
          <p:nvPr/>
        </p:nvCxnSpPr>
        <p:spPr>
          <a:xfrm flipV="1">
            <a:off x="1558636" y="4656280"/>
            <a:ext cx="9710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0264" y="4155582"/>
            <a:ext cx="19030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5</a:t>
            </a:r>
            <a:r>
              <a:rPr lang="en-US" sz="1100" smtClean="0"/>
              <a:t>, send LACPDU with sync flag</a:t>
            </a:r>
            <a:endParaRPr lang="en-US" sz="110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499264" y="93518"/>
            <a:ext cx="0" cy="545522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00599" y="492649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Receive machine</a:t>
            </a:r>
            <a:endParaRPr lang="en-US" sz="1100"/>
          </a:p>
        </p:txBody>
      </p:sp>
      <p:sp>
        <p:nvSpPr>
          <p:cNvPr id="24" name="TextBox 23"/>
          <p:cNvSpPr txBox="1"/>
          <p:nvPr/>
        </p:nvSpPr>
        <p:spPr>
          <a:xfrm>
            <a:off x="4100599" y="1538666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Select machine</a:t>
            </a:r>
            <a:endParaRPr lang="en-US" sz="1100"/>
          </a:p>
        </p:txBody>
      </p:sp>
      <p:sp>
        <p:nvSpPr>
          <p:cNvPr id="25" name="TextBox 24"/>
          <p:cNvSpPr txBox="1"/>
          <p:nvPr/>
        </p:nvSpPr>
        <p:spPr>
          <a:xfrm>
            <a:off x="4066480" y="2772027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Mux machine</a:t>
            </a:r>
            <a:endParaRPr lang="en-US" sz="1100"/>
          </a:p>
        </p:txBody>
      </p:sp>
      <p:sp>
        <p:nvSpPr>
          <p:cNvPr id="26" name="TextBox 25"/>
          <p:cNvSpPr txBox="1"/>
          <p:nvPr/>
        </p:nvSpPr>
        <p:spPr>
          <a:xfrm>
            <a:off x="3929078" y="4509583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Transmit machine</a:t>
            </a:r>
            <a:endParaRPr lang="en-US" sz="1100"/>
          </a:p>
        </p:txBody>
      </p:sp>
      <p:sp>
        <p:nvSpPr>
          <p:cNvPr id="27" name="Oval 26"/>
          <p:cNvSpPr/>
          <p:nvPr/>
        </p:nvSpPr>
        <p:spPr>
          <a:xfrm>
            <a:off x="6558170" y="374073"/>
            <a:ext cx="1059873" cy="49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defaulted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09087" y="374073"/>
            <a:ext cx="1059873" cy="49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current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7" idx="6"/>
            <a:endCxn id="28" idx="2"/>
          </p:cNvCxnSpPr>
          <p:nvPr/>
        </p:nvCxnSpPr>
        <p:spPr>
          <a:xfrm>
            <a:off x="7618043" y="623455"/>
            <a:ext cx="1091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59260" y="367959"/>
            <a:ext cx="1008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1, selected = 0</a:t>
            </a:r>
            <a:endParaRPr lang="en-US" sz="1100"/>
          </a:p>
        </p:txBody>
      </p:sp>
      <p:sp>
        <p:nvSpPr>
          <p:cNvPr id="31" name="Oval 30"/>
          <p:cNvSpPr/>
          <p:nvPr/>
        </p:nvSpPr>
        <p:spPr>
          <a:xfrm>
            <a:off x="6495824" y="1420089"/>
            <a:ext cx="1184565" cy="49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unselected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709087" y="1420090"/>
            <a:ext cx="1059873" cy="49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selected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2" idx="1"/>
            <a:endCxn id="31" idx="7"/>
          </p:cNvCxnSpPr>
          <p:nvPr/>
        </p:nvCxnSpPr>
        <p:spPr>
          <a:xfrm flipH="1" flipV="1">
            <a:off x="7506913" y="1493131"/>
            <a:ext cx="13573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5"/>
            <a:endCxn id="32" idx="3"/>
          </p:cNvCxnSpPr>
          <p:nvPr/>
        </p:nvCxnSpPr>
        <p:spPr>
          <a:xfrm>
            <a:off x="7506913" y="1845810"/>
            <a:ext cx="13573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29758" y="1160411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2</a:t>
            </a:r>
            <a:r>
              <a:rPr lang="en-US" sz="1100" smtClean="0"/>
              <a:t>, remove from aggregator</a:t>
            </a:r>
            <a:endParaRPr lang="en-US" sz="1100"/>
          </a:p>
        </p:txBody>
      </p:sp>
      <p:sp>
        <p:nvSpPr>
          <p:cNvPr id="36" name="TextBox 35"/>
          <p:cNvSpPr txBox="1"/>
          <p:nvPr/>
        </p:nvSpPr>
        <p:spPr>
          <a:xfrm>
            <a:off x="7490944" y="1894788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4</a:t>
            </a:r>
            <a:r>
              <a:rPr lang="en-US" sz="1100" smtClean="0"/>
              <a:t>, add to aggregator</a:t>
            </a:r>
            <a:endParaRPr lang="en-US" sz="1100"/>
          </a:p>
        </p:txBody>
      </p:sp>
      <p:sp>
        <p:nvSpPr>
          <p:cNvPr id="37" name="Oval 36"/>
          <p:cNvSpPr/>
          <p:nvPr/>
        </p:nvSpPr>
        <p:spPr>
          <a:xfrm>
            <a:off x="5574722" y="2829790"/>
            <a:ext cx="1184565" cy="49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detached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765471" y="2812470"/>
            <a:ext cx="1184565" cy="49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waitting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956220" y="2829790"/>
            <a:ext cx="1184565" cy="49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attached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39" idx="0"/>
            <a:endCxn id="37" idx="0"/>
          </p:cNvCxnSpPr>
          <p:nvPr/>
        </p:nvCxnSpPr>
        <p:spPr>
          <a:xfrm rot="16200000" flipV="1">
            <a:off x="8357754" y="639041"/>
            <a:ext cx="12700" cy="4381498"/>
          </a:xfrm>
          <a:prstGeom prst="bentConnector3">
            <a:avLst>
              <a:gd name="adj1" fmla="val 1963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56998" y="2326607"/>
            <a:ext cx="1680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3, detach from aggregator</a:t>
            </a:r>
            <a:endParaRPr lang="en-US" sz="1100"/>
          </a:p>
        </p:txBody>
      </p:sp>
      <p:cxnSp>
        <p:nvCxnSpPr>
          <p:cNvPr id="45" name="Elbow Connector 44"/>
          <p:cNvCxnSpPr>
            <a:stCxn id="37" idx="4"/>
            <a:endCxn id="38" idx="4"/>
          </p:cNvCxnSpPr>
          <p:nvPr/>
        </p:nvCxnSpPr>
        <p:spPr>
          <a:xfrm rot="5400000" flipH="1" flipV="1">
            <a:off x="7253719" y="2224518"/>
            <a:ext cx="17320" cy="2190749"/>
          </a:xfrm>
          <a:prstGeom prst="bentConnector3">
            <a:avLst>
              <a:gd name="adj1" fmla="val -1319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95824" y="3605807"/>
            <a:ext cx="1653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5, start a timer to wait 2 s</a:t>
            </a:r>
            <a:endParaRPr lang="en-US" sz="1100"/>
          </a:p>
        </p:txBody>
      </p:sp>
      <p:cxnSp>
        <p:nvCxnSpPr>
          <p:cNvPr id="48" name="Elbow Connector 47"/>
          <p:cNvCxnSpPr>
            <a:stCxn id="38" idx="5"/>
            <a:endCxn id="39" idx="3"/>
          </p:cNvCxnSpPr>
          <p:nvPr/>
        </p:nvCxnSpPr>
        <p:spPr>
          <a:xfrm rot="16200000" flipH="1">
            <a:off x="9444468" y="2570283"/>
            <a:ext cx="17320" cy="1353136"/>
          </a:xfrm>
          <a:prstGeom prst="bentConnector3">
            <a:avLst>
              <a:gd name="adj1" fmla="val 1841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667869" y="3610598"/>
            <a:ext cx="1672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6</a:t>
            </a:r>
            <a:r>
              <a:rPr lang="en-US" sz="1100" smtClean="0"/>
              <a:t>, set synchronization flag</a:t>
            </a:r>
            <a:endParaRPr lang="en-US" sz="1100"/>
          </a:p>
        </p:txBody>
      </p:sp>
      <p:sp>
        <p:nvSpPr>
          <p:cNvPr id="51" name="Oval 50"/>
          <p:cNvSpPr/>
          <p:nvPr/>
        </p:nvSpPr>
        <p:spPr>
          <a:xfrm>
            <a:off x="6606161" y="4427339"/>
            <a:ext cx="1184565" cy="49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NO_TX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761748" y="4427338"/>
            <a:ext cx="1184565" cy="49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TX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51" idx="6"/>
            <a:endCxn id="52" idx="2"/>
          </p:cNvCxnSpPr>
          <p:nvPr/>
        </p:nvCxnSpPr>
        <p:spPr>
          <a:xfrm flipV="1">
            <a:off x="7790726" y="4676720"/>
            <a:ext cx="9710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442354" y="4176022"/>
            <a:ext cx="19030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7, send LACPDU with sync flag</a:t>
            </a:r>
            <a:endParaRPr lang="en-US" sz="1100"/>
          </a:p>
        </p:txBody>
      </p:sp>
      <p:sp>
        <p:nvSpPr>
          <p:cNvPr id="56" name="TextBox 55"/>
          <p:cNvSpPr txBox="1"/>
          <p:nvPr/>
        </p:nvSpPr>
        <p:spPr>
          <a:xfrm>
            <a:off x="1369192" y="5470942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Linux LACP FSM</a:t>
            </a:r>
            <a:endParaRPr lang="en-US" sz="1100"/>
          </a:p>
        </p:txBody>
      </p:sp>
      <p:sp>
        <p:nvSpPr>
          <p:cNvPr id="57" name="TextBox 56"/>
          <p:cNvSpPr txBox="1"/>
          <p:nvPr/>
        </p:nvSpPr>
        <p:spPr>
          <a:xfrm>
            <a:off x="7790726" y="5470942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QCA LACP FSM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22993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7410007" y="582753"/>
            <a:ext cx="4533021" cy="1510137"/>
            <a:chOff x="2817021" y="2036613"/>
            <a:chExt cx="4533021" cy="1510137"/>
          </a:xfrm>
        </p:grpSpPr>
        <p:sp>
          <p:nvSpPr>
            <p:cNvPr id="37" name="Rectangle 36"/>
            <p:cNvSpPr/>
            <p:nvPr/>
          </p:nvSpPr>
          <p:spPr>
            <a:xfrm>
              <a:off x="4350327" y="2036613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50327" y="2275603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350326" y="2514593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350325" y="2753583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0456" y="2291188"/>
              <a:ext cx="758534" cy="4779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AP148</a:t>
              </a:r>
            </a:p>
            <a:p>
              <a:pPr algn="ctr"/>
              <a:r>
                <a:rPr lang="en-US" sz="1200" b="1" i="1" smtClean="0">
                  <a:solidFill>
                    <a:schemeClr val="tx1"/>
                  </a:solidFill>
                </a:rPr>
                <a:t>DUT1</a:t>
              </a:r>
              <a:endParaRPr lang="en-US" sz="1200" b="1" i="1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48991" y="2036613"/>
              <a:ext cx="301334" cy="955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eth1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7021" y="2524982"/>
              <a:ext cx="468888" cy="244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5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817023" y="2291188"/>
              <a:ext cx="468886" cy="2337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eth0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17021" y="2036613"/>
              <a:ext cx="1772295" cy="955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82297" y="2036613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82297" y="2275603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82296" y="2514593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82295" y="2753583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22620" y="2280798"/>
              <a:ext cx="758534" cy="4779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AP148</a:t>
              </a:r>
            </a:p>
            <a:p>
              <a:pPr algn="ctr"/>
              <a:r>
                <a:rPr lang="en-US" sz="1200" b="1" i="1" smtClean="0">
                  <a:solidFill>
                    <a:schemeClr val="tx1"/>
                  </a:solidFill>
                </a:rPr>
                <a:t>DUT2</a:t>
              </a:r>
              <a:endParaRPr lang="en-US" sz="1200" b="1" i="1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821286" y="2036613"/>
              <a:ext cx="301334" cy="955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eth1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1154" y="2514593"/>
              <a:ext cx="468888" cy="244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5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81156" y="2280799"/>
              <a:ext cx="468886" cy="2337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eth0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582297" y="2036613"/>
              <a:ext cx="1767745" cy="955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89316" y="2140520"/>
              <a:ext cx="9975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589316" y="2407220"/>
              <a:ext cx="9975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4069773" y="3292164"/>
              <a:ext cx="519543" cy="254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smtClean="0">
                  <a:solidFill>
                    <a:schemeClr val="tx1"/>
                  </a:solidFill>
                </a:rPr>
                <a:t>PC1</a:t>
              </a:r>
              <a:endParaRPr lang="en-US" sz="1200" b="1" i="1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82295" y="3292164"/>
              <a:ext cx="519543" cy="254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smtClean="0">
                  <a:solidFill>
                    <a:schemeClr val="tx1"/>
                  </a:solidFill>
                </a:rPr>
                <a:t>PC2</a:t>
              </a:r>
              <a:endParaRPr lang="en-US" sz="1200" b="1" i="1">
                <a:solidFill>
                  <a:schemeClr val="tx1"/>
                </a:solidFill>
              </a:endParaRPr>
            </a:p>
          </p:txBody>
        </p:sp>
        <p:cxnSp>
          <p:nvCxnSpPr>
            <p:cNvPr id="60" name="Elbow Connector 59"/>
            <p:cNvCxnSpPr>
              <a:stCxn id="57" idx="3"/>
              <a:endCxn id="40" idx="3"/>
            </p:cNvCxnSpPr>
            <p:nvPr/>
          </p:nvCxnSpPr>
          <p:spPr>
            <a:xfrm flipV="1">
              <a:off x="4589316" y="2873078"/>
              <a:ext cx="12700" cy="546379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58" idx="1"/>
              <a:endCxn id="49" idx="1"/>
            </p:cNvCxnSpPr>
            <p:nvPr/>
          </p:nvCxnSpPr>
          <p:spPr>
            <a:xfrm rot="10800000">
              <a:off x="5582295" y="2873079"/>
              <a:ext cx="12700" cy="546379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208267" y="212146"/>
            <a:ext cx="4533021" cy="2332741"/>
            <a:chOff x="399402" y="1304056"/>
            <a:chExt cx="4533021" cy="2332741"/>
          </a:xfrm>
        </p:grpSpPr>
        <p:sp>
          <p:nvSpPr>
            <p:cNvPr id="4" name="Rectangle 3"/>
            <p:cNvSpPr/>
            <p:nvPr/>
          </p:nvSpPr>
          <p:spPr>
            <a:xfrm>
              <a:off x="1932708" y="1304056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32708" y="1543046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32707" y="1782036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32706" y="2021026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72837" y="1558631"/>
              <a:ext cx="758534" cy="4779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AP148</a:t>
              </a:r>
            </a:p>
            <a:p>
              <a:pPr algn="ctr"/>
              <a:r>
                <a:rPr lang="en-US" sz="1200" b="1" i="1" smtClean="0">
                  <a:solidFill>
                    <a:schemeClr val="tx1"/>
                  </a:solidFill>
                </a:rPr>
                <a:t>DUT1</a:t>
              </a:r>
              <a:endParaRPr lang="en-US" sz="1200" b="1" i="1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31372" y="1304056"/>
              <a:ext cx="301334" cy="955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eth1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9402" y="1792425"/>
              <a:ext cx="468888" cy="244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5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9404" y="1558631"/>
              <a:ext cx="468886" cy="2337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eth0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9402" y="1304056"/>
              <a:ext cx="1772295" cy="955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64678" y="1304056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64678" y="1543046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64677" y="1782036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64676" y="2021026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05001" y="1548241"/>
              <a:ext cx="758534" cy="4779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AP148</a:t>
              </a:r>
            </a:p>
            <a:p>
              <a:pPr algn="ctr"/>
              <a:r>
                <a:rPr lang="en-US" sz="1200" b="1" i="1" smtClean="0">
                  <a:solidFill>
                    <a:schemeClr val="tx1"/>
                  </a:solidFill>
                </a:rPr>
                <a:t>DUT2</a:t>
              </a:r>
              <a:endParaRPr lang="en-US" sz="1200" b="1" i="1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03667" y="1304056"/>
              <a:ext cx="301334" cy="955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eth1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63535" y="1782036"/>
              <a:ext cx="468888" cy="244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5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63537" y="1548242"/>
              <a:ext cx="468886" cy="2337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eth0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64678" y="1304056"/>
              <a:ext cx="1767745" cy="955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171697" y="1407963"/>
              <a:ext cx="9975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71697" y="1674663"/>
              <a:ext cx="99753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3164678" y="2680837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164678" y="2919827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164677" y="3158817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164676" y="3397807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705001" y="2925022"/>
              <a:ext cx="758534" cy="4779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AP148</a:t>
              </a:r>
            </a:p>
            <a:p>
              <a:pPr algn="ctr"/>
              <a:r>
                <a:rPr lang="en-US" sz="1200" b="1" i="1" smtClean="0">
                  <a:solidFill>
                    <a:schemeClr val="tx1"/>
                  </a:solidFill>
                </a:rPr>
                <a:t>DUT3</a:t>
              </a:r>
              <a:endParaRPr lang="en-US" sz="1200" b="1" i="1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403667" y="2680837"/>
              <a:ext cx="301334" cy="955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eth1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463535" y="3158817"/>
              <a:ext cx="468888" cy="244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5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463537" y="2925023"/>
              <a:ext cx="468886" cy="2337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eth0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164678" y="2680837"/>
              <a:ext cx="1767745" cy="955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5" idx="3"/>
              <a:endCxn id="67" idx="1"/>
            </p:cNvCxnSpPr>
            <p:nvPr/>
          </p:nvCxnSpPr>
          <p:spPr>
            <a:xfrm>
              <a:off x="2171699" y="1662541"/>
              <a:ext cx="992979" cy="137678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494288" y="14778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95581" y="21125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78761" y="3157082"/>
            <a:ext cx="4441745" cy="2332741"/>
            <a:chOff x="1278761" y="3157082"/>
            <a:chExt cx="4441745" cy="2332741"/>
          </a:xfrm>
        </p:grpSpPr>
        <p:sp>
          <p:nvSpPr>
            <p:cNvPr id="81" name="Rectangle 80"/>
            <p:cNvSpPr/>
            <p:nvPr/>
          </p:nvSpPr>
          <p:spPr>
            <a:xfrm>
              <a:off x="2812067" y="3758855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12067" y="3997845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12066" y="4236835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812065" y="4475825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752196" y="4013430"/>
              <a:ext cx="758534" cy="4779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AP148</a:t>
              </a:r>
            </a:p>
            <a:p>
              <a:pPr algn="ctr"/>
              <a:r>
                <a:rPr lang="en-US" sz="1200" b="1" i="1" smtClean="0">
                  <a:solidFill>
                    <a:schemeClr val="tx1"/>
                  </a:solidFill>
                </a:rPr>
                <a:t>DUT1</a:t>
              </a:r>
              <a:endParaRPr lang="en-US" sz="1200" b="1" i="1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510731" y="3758855"/>
              <a:ext cx="301334" cy="955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eth1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278761" y="4247224"/>
              <a:ext cx="468888" cy="244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5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278763" y="4013430"/>
              <a:ext cx="468886" cy="2337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eth0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278761" y="3758855"/>
              <a:ext cx="1772295" cy="955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52761" y="3157082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52761" y="3396072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952760" y="3635062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952759" y="3874052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93084" y="3401267"/>
              <a:ext cx="758534" cy="4779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AP148</a:t>
              </a:r>
            </a:p>
            <a:p>
              <a:pPr algn="ctr"/>
              <a:r>
                <a:rPr lang="en-US" sz="1200" b="1" i="1" smtClean="0">
                  <a:solidFill>
                    <a:schemeClr val="tx1"/>
                  </a:solidFill>
                </a:rPr>
                <a:t>DUT2</a:t>
              </a:r>
              <a:endParaRPr lang="en-US" sz="1200" b="1" i="1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191750" y="3157082"/>
              <a:ext cx="301334" cy="955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eth1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251618" y="3635062"/>
              <a:ext cx="468888" cy="244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5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251620" y="3401268"/>
              <a:ext cx="468886" cy="2337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eth0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952761" y="3157082"/>
              <a:ext cx="1767745" cy="955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81" idx="3"/>
            </p:cNvCxnSpPr>
            <p:nvPr/>
          </p:nvCxnSpPr>
          <p:spPr>
            <a:xfrm flipV="1">
              <a:off x="3051058" y="3260989"/>
              <a:ext cx="906252" cy="617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3952761" y="4533863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52761" y="4772853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952760" y="5011843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952759" y="5250833"/>
              <a:ext cx="238991" cy="238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493084" y="4778048"/>
              <a:ext cx="758534" cy="4779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AP148</a:t>
              </a:r>
            </a:p>
            <a:p>
              <a:pPr algn="ctr"/>
              <a:r>
                <a:rPr lang="en-US" sz="1200" b="1" i="1" smtClean="0">
                  <a:solidFill>
                    <a:schemeClr val="tx1"/>
                  </a:solidFill>
                </a:rPr>
                <a:t>DUT3</a:t>
              </a:r>
              <a:endParaRPr lang="en-US" sz="1200" b="1" i="1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191750" y="4533863"/>
              <a:ext cx="301334" cy="955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eth1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251618" y="5011843"/>
              <a:ext cx="468888" cy="244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5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251620" y="4778049"/>
              <a:ext cx="468886" cy="2337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eth0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952761" y="4533863"/>
              <a:ext cx="1767745" cy="955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>
              <a:stCxn id="82" idx="3"/>
              <a:endCxn id="91" idx="1"/>
            </p:cNvCxnSpPr>
            <p:nvPr/>
          </p:nvCxnSpPr>
          <p:spPr>
            <a:xfrm flipV="1">
              <a:off x="3051058" y="3515567"/>
              <a:ext cx="901703" cy="601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3"/>
              <a:endCxn id="101" idx="1"/>
            </p:cNvCxnSpPr>
            <p:nvPr/>
          </p:nvCxnSpPr>
          <p:spPr>
            <a:xfrm>
              <a:off x="3051057" y="4356330"/>
              <a:ext cx="901704" cy="297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84" idx="3"/>
            </p:cNvCxnSpPr>
            <p:nvPr/>
          </p:nvCxnSpPr>
          <p:spPr>
            <a:xfrm>
              <a:off x="3051056" y="4595320"/>
              <a:ext cx="922485" cy="296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6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1473" y="1990435"/>
            <a:ext cx="1381991" cy="75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AP-Wan : eth0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192.168.0.1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bb:bb:bb:bb:bb:bb</a:t>
            </a:r>
          </a:p>
          <a:p>
            <a:pPr algn="ctr"/>
            <a:r>
              <a:rPr lang="en-US" sz="1200" i="1">
                <a:solidFill>
                  <a:schemeClr val="tx1"/>
                </a:solidFill>
              </a:rPr>
              <a:t>masquerade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1473" y="3317009"/>
            <a:ext cx="1381991" cy="633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AP-Lan : br-lan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192.168.1.1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c</a:t>
            </a:r>
            <a:r>
              <a:rPr lang="en-US" sz="1200" smtClean="0">
                <a:solidFill>
                  <a:schemeClr val="tx1"/>
                </a:solidFill>
              </a:rPr>
              <a:t>c:cc:cc:cc:cc:cc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3882" y="4390737"/>
            <a:ext cx="467591" cy="325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3464" y="4390737"/>
            <a:ext cx="467591" cy="325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2961408" y="3268518"/>
            <a:ext cx="363683" cy="1880754"/>
          </a:xfrm>
          <a:prstGeom prst="leftBrace">
            <a:avLst>
              <a:gd name="adj1" fmla="val 8333"/>
              <a:gd name="adj2" fmla="val 491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15124" y="287147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AP148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90782" y="1917700"/>
            <a:ext cx="3532909" cy="2899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05495" y="603248"/>
            <a:ext cx="1381991" cy="633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Internet PC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192.168.0.2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a</a:t>
            </a:r>
            <a:r>
              <a:rPr lang="en-US" sz="1200" smtClean="0">
                <a:solidFill>
                  <a:schemeClr val="tx1"/>
                </a:solidFill>
              </a:rPr>
              <a:t>a:aa:aa:aa:aa:aa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3464" y="5574843"/>
            <a:ext cx="2306782" cy="849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Child PC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192.168.1.10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ee:ee:ee:ee:ee:ee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Gateway = 192.168.1.11 (Parent)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9382" y="5574842"/>
            <a:ext cx="2182091" cy="1177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Parent PC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192.168.1.11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dd:dd:dd:dd:dd:dd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Gateway = 192.168.1.1 (AP-Lan)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ip_forward = </a:t>
            </a:r>
            <a:r>
              <a:rPr lang="en-US" sz="120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send_redirects = 0</a:t>
            </a:r>
          </a:p>
        </p:txBody>
      </p:sp>
      <p:sp>
        <p:nvSpPr>
          <p:cNvPr id="19" name="Freeform 18"/>
          <p:cNvSpPr/>
          <p:nvPr/>
        </p:nvSpPr>
        <p:spPr>
          <a:xfrm>
            <a:off x="2242755" y="4279758"/>
            <a:ext cx="1862737" cy="1295542"/>
          </a:xfrm>
          <a:custGeom>
            <a:avLst/>
            <a:gdLst>
              <a:gd name="connsiteX0" fmla="*/ 1861655 w 1862737"/>
              <a:gd name="connsiteY0" fmla="*/ 1295542 h 1295542"/>
              <a:gd name="connsiteX1" fmla="*/ 1809700 w 1862737"/>
              <a:gd name="connsiteY1" fmla="*/ 630524 h 1295542"/>
              <a:gd name="connsiteX2" fmla="*/ 1518755 w 1862737"/>
              <a:gd name="connsiteY2" fmla="*/ 152542 h 1295542"/>
              <a:gd name="connsiteX3" fmla="*/ 1030382 w 1862737"/>
              <a:gd name="connsiteY3" fmla="*/ 7069 h 1295542"/>
              <a:gd name="connsiteX4" fmla="*/ 469273 w 1862737"/>
              <a:gd name="connsiteY4" fmla="*/ 38242 h 1295542"/>
              <a:gd name="connsiteX5" fmla="*/ 188718 w 1862737"/>
              <a:gd name="connsiteY5" fmla="*/ 173324 h 1295542"/>
              <a:gd name="connsiteX6" fmla="*/ 43246 w 1862737"/>
              <a:gd name="connsiteY6" fmla="*/ 620133 h 1295542"/>
              <a:gd name="connsiteX7" fmla="*/ 1682 w 1862737"/>
              <a:gd name="connsiteY7" fmla="*/ 911078 h 1295542"/>
              <a:gd name="connsiteX8" fmla="*/ 12073 w 1862737"/>
              <a:gd name="connsiteY8" fmla="*/ 1295542 h 129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2737" h="1295542">
                <a:moveTo>
                  <a:pt x="1861655" y="1295542"/>
                </a:moveTo>
                <a:cubicBezTo>
                  <a:pt x="1864252" y="1058283"/>
                  <a:pt x="1866850" y="821024"/>
                  <a:pt x="1809700" y="630524"/>
                </a:cubicBezTo>
                <a:cubicBezTo>
                  <a:pt x="1752550" y="440024"/>
                  <a:pt x="1648641" y="256451"/>
                  <a:pt x="1518755" y="152542"/>
                </a:cubicBezTo>
                <a:cubicBezTo>
                  <a:pt x="1388869" y="48633"/>
                  <a:pt x="1205296" y="26119"/>
                  <a:pt x="1030382" y="7069"/>
                </a:cubicBezTo>
                <a:cubicBezTo>
                  <a:pt x="855468" y="-11981"/>
                  <a:pt x="609550" y="10533"/>
                  <a:pt x="469273" y="38242"/>
                </a:cubicBezTo>
                <a:cubicBezTo>
                  <a:pt x="328996" y="65951"/>
                  <a:pt x="259722" y="76342"/>
                  <a:pt x="188718" y="173324"/>
                </a:cubicBezTo>
                <a:cubicBezTo>
                  <a:pt x="117714" y="270306"/>
                  <a:pt x="74419" y="497174"/>
                  <a:pt x="43246" y="620133"/>
                </a:cubicBezTo>
                <a:cubicBezTo>
                  <a:pt x="12073" y="743092"/>
                  <a:pt x="6877" y="798510"/>
                  <a:pt x="1682" y="911078"/>
                </a:cubicBezTo>
                <a:cubicBezTo>
                  <a:pt x="-3513" y="1023646"/>
                  <a:pt x="4280" y="1159594"/>
                  <a:pt x="12073" y="1295542"/>
                </a:cubicBezTo>
              </a:path>
            </a:pathLst>
          </a:custGeom>
          <a:noFill/>
          <a:ln>
            <a:solidFill>
              <a:srgbClr val="FF0066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693719" y="1242291"/>
            <a:ext cx="998444" cy="4322618"/>
          </a:xfrm>
          <a:custGeom>
            <a:avLst/>
            <a:gdLst>
              <a:gd name="connsiteX0" fmla="*/ 0 w 998444"/>
              <a:gd name="connsiteY0" fmla="*/ 4322618 h 4322618"/>
              <a:gd name="connsiteX1" fmla="*/ 311727 w 998444"/>
              <a:gd name="connsiteY1" fmla="*/ 3948545 h 4322618"/>
              <a:gd name="connsiteX2" fmla="*/ 394854 w 998444"/>
              <a:gd name="connsiteY2" fmla="*/ 3013364 h 4322618"/>
              <a:gd name="connsiteX3" fmla="*/ 810491 w 998444"/>
              <a:gd name="connsiteY3" fmla="*/ 2545773 h 4322618"/>
              <a:gd name="connsiteX4" fmla="*/ 976745 w 998444"/>
              <a:gd name="connsiteY4" fmla="*/ 2171700 h 4322618"/>
              <a:gd name="connsiteX5" fmla="*/ 997527 w 998444"/>
              <a:gd name="connsiteY5" fmla="*/ 1548245 h 4322618"/>
              <a:gd name="connsiteX6" fmla="*/ 987136 w 998444"/>
              <a:gd name="connsiteY6" fmla="*/ 872836 h 4322618"/>
              <a:gd name="connsiteX7" fmla="*/ 997527 w 998444"/>
              <a:gd name="connsiteY7" fmla="*/ 0 h 432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8444" h="4322618">
                <a:moveTo>
                  <a:pt x="0" y="4322618"/>
                </a:moveTo>
                <a:cubicBezTo>
                  <a:pt x="122959" y="4244686"/>
                  <a:pt x="245918" y="4166754"/>
                  <a:pt x="311727" y="3948545"/>
                </a:cubicBezTo>
                <a:cubicBezTo>
                  <a:pt x="377536" y="3730336"/>
                  <a:pt x="311727" y="3247159"/>
                  <a:pt x="394854" y="3013364"/>
                </a:cubicBezTo>
                <a:cubicBezTo>
                  <a:pt x="477981" y="2779569"/>
                  <a:pt x="713509" y="2686050"/>
                  <a:pt x="810491" y="2545773"/>
                </a:cubicBezTo>
                <a:cubicBezTo>
                  <a:pt x="907473" y="2405496"/>
                  <a:pt x="945572" y="2337955"/>
                  <a:pt x="976745" y="2171700"/>
                </a:cubicBezTo>
                <a:cubicBezTo>
                  <a:pt x="1007918" y="2005445"/>
                  <a:pt x="995795" y="1764722"/>
                  <a:pt x="997527" y="1548245"/>
                </a:cubicBezTo>
                <a:cubicBezTo>
                  <a:pt x="999259" y="1331768"/>
                  <a:pt x="987136" y="1130877"/>
                  <a:pt x="987136" y="872836"/>
                </a:cubicBezTo>
                <a:cubicBezTo>
                  <a:pt x="987136" y="614795"/>
                  <a:pt x="992331" y="307397"/>
                  <a:pt x="997527" y="0"/>
                </a:cubicBezTo>
              </a:path>
            </a:pathLst>
          </a:custGeom>
          <a:noFill/>
          <a:ln>
            <a:solidFill>
              <a:srgbClr val="FF0066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525480" y="1252682"/>
            <a:ext cx="794747" cy="4333009"/>
          </a:xfrm>
          <a:custGeom>
            <a:avLst/>
            <a:gdLst>
              <a:gd name="connsiteX0" fmla="*/ 48993 w 794747"/>
              <a:gd name="connsiteY0" fmla="*/ 0 h 4333009"/>
              <a:gd name="connsiteX1" fmla="*/ 48993 w 794747"/>
              <a:gd name="connsiteY1" fmla="*/ 2150918 h 4333009"/>
              <a:gd name="connsiteX2" fmla="*/ 558148 w 794747"/>
              <a:gd name="connsiteY2" fmla="*/ 2774373 h 4333009"/>
              <a:gd name="connsiteX3" fmla="*/ 703621 w 794747"/>
              <a:gd name="connsiteY3" fmla="*/ 3377045 h 4333009"/>
              <a:gd name="connsiteX4" fmla="*/ 786748 w 794747"/>
              <a:gd name="connsiteY4" fmla="*/ 4052454 h 4333009"/>
              <a:gd name="connsiteX5" fmla="*/ 786748 w 794747"/>
              <a:gd name="connsiteY5" fmla="*/ 4333009 h 433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747" h="4333009">
                <a:moveTo>
                  <a:pt x="48993" y="0"/>
                </a:moveTo>
                <a:cubicBezTo>
                  <a:pt x="6563" y="844261"/>
                  <a:pt x="-35866" y="1688523"/>
                  <a:pt x="48993" y="2150918"/>
                </a:cubicBezTo>
                <a:cubicBezTo>
                  <a:pt x="133852" y="2613314"/>
                  <a:pt x="449043" y="2570019"/>
                  <a:pt x="558148" y="2774373"/>
                </a:cubicBezTo>
                <a:cubicBezTo>
                  <a:pt x="667253" y="2978727"/>
                  <a:pt x="665521" y="3164032"/>
                  <a:pt x="703621" y="3377045"/>
                </a:cubicBezTo>
                <a:cubicBezTo>
                  <a:pt x="741721" y="3590059"/>
                  <a:pt x="772894" y="3893127"/>
                  <a:pt x="786748" y="4052454"/>
                </a:cubicBezTo>
                <a:cubicBezTo>
                  <a:pt x="800603" y="4211781"/>
                  <a:pt x="793675" y="4272395"/>
                  <a:pt x="786748" y="4333009"/>
                </a:cubicBezTo>
              </a:path>
            </a:pathLst>
          </a:custGeom>
          <a:noFill/>
          <a:ln>
            <a:solidFill>
              <a:srgbClr val="FF0066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35874" y="4934456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5" name="Oval 24"/>
          <p:cNvSpPr/>
          <p:nvPr/>
        </p:nvSpPr>
        <p:spPr>
          <a:xfrm>
            <a:off x="3589476" y="1483879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6" name="Oval 25"/>
          <p:cNvSpPr/>
          <p:nvPr/>
        </p:nvSpPr>
        <p:spPr>
          <a:xfrm>
            <a:off x="2405495" y="1468520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1732742" y="4887767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2286451" y="4887767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3780844" y="4917138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accent2"/>
                </a:solidFill>
              </a:rPr>
              <a:t>1</a:t>
            </a:r>
            <a:endParaRPr lang="en-US" sz="120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50462" y="94792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Network Topology</a:t>
            </a:r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5153544" y="603248"/>
          <a:ext cx="68897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91"/>
                <a:gridCol w="1355248"/>
                <a:gridCol w="1355248"/>
                <a:gridCol w="1054984"/>
                <a:gridCol w="1059873"/>
                <a:gridCol w="883227"/>
                <a:gridCol w="85205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src mac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dst mac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src ip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dst ip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input interface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output interface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ee:ee:ee:ee:ee:ee</a:t>
                      </a:r>
                    </a:p>
                    <a:p>
                      <a:pPr algn="ctr"/>
                      <a:r>
                        <a:rPr lang="en-US" sz="1200" smtClean="0"/>
                        <a:t>(Child)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dd:dd:dd:dd:dd:dd</a:t>
                      </a:r>
                    </a:p>
                    <a:p>
                      <a:pPr algn="ctr"/>
                      <a:r>
                        <a:rPr lang="en-US" sz="1200" smtClean="0"/>
                        <a:t>(Parent)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192.168.1.10</a:t>
                      </a:r>
                    </a:p>
                    <a:p>
                      <a:pPr algn="ctr"/>
                      <a:r>
                        <a:rPr lang="en-US" sz="1200" smtClean="0"/>
                        <a:t>(Child)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192.168.0.2</a:t>
                      </a:r>
                    </a:p>
                    <a:p>
                      <a:pPr algn="ctr"/>
                      <a:r>
                        <a:rPr lang="en-US" sz="1200" smtClean="0"/>
                        <a:t>(Internet)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eth1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ee:ee:ee:ee:ee:ee</a:t>
                      </a:r>
                    </a:p>
                    <a:p>
                      <a:pPr algn="ctr"/>
                      <a:r>
                        <a:rPr lang="en-US" sz="1200" smtClean="0"/>
                        <a:t>(Child)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dd:dd:dd:dd:dd:dd</a:t>
                      </a:r>
                    </a:p>
                    <a:p>
                      <a:pPr algn="ctr"/>
                      <a:r>
                        <a:rPr lang="en-US" sz="1200" smtClean="0"/>
                        <a:t>(Parent)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192.168.1.10</a:t>
                      </a:r>
                    </a:p>
                    <a:p>
                      <a:pPr algn="ctr"/>
                      <a:r>
                        <a:rPr lang="en-US" sz="1200" smtClean="0"/>
                        <a:t>(Child)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192.168.0.2</a:t>
                      </a:r>
                    </a:p>
                    <a:p>
                      <a:pPr algn="ctr"/>
                      <a:r>
                        <a:rPr lang="en-US" sz="1200" smtClean="0"/>
                        <a:t>(Internet)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eth2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3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dd:dd:dd:dd:dd:dd</a:t>
                      </a:r>
                    </a:p>
                    <a:p>
                      <a:pPr algn="ctr"/>
                      <a:r>
                        <a:rPr lang="en-US" sz="1200" smtClean="0"/>
                        <a:t>(Parent)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cc:cc:cc:cc:cc:cc</a:t>
                      </a:r>
                    </a:p>
                    <a:p>
                      <a:pPr algn="ctr"/>
                      <a:r>
                        <a:rPr lang="en-US" sz="1200" smtClean="0"/>
                        <a:t>(AP-Lan)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192.168.1.10</a:t>
                      </a:r>
                    </a:p>
                    <a:p>
                      <a:pPr algn="ctr"/>
                      <a:r>
                        <a:rPr lang="en-US" sz="1200" smtClean="0"/>
                        <a:t>(Child)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192.168.0.2</a:t>
                      </a:r>
                    </a:p>
                    <a:p>
                      <a:pPr algn="ctr"/>
                      <a:r>
                        <a:rPr lang="en-US" sz="1200" smtClean="0"/>
                        <a:t>(Internet)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eth2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bb:bb:bb:bb:bb:bb</a:t>
                      </a:r>
                    </a:p>
                    <a:p>
                      <a:pPr algn="ctr"/>
                      <a:r>
                        <a:rPr lang="en-US" sz="1200" smtClean="0"/>
                        <a:t>(AP-Wan)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aa:aa:aa:aa:aa:aa</a:t>
                      </a:r>
                    </a:p>
                    <a:p>
                      <a:pPr algn="ctr"/>
                      <a:r>
                        <a:rPr lang="en-US" sz="1200" smtClean="0"/>
                        <a:t>(Internet)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192.168.0.1</a:t>
                      </a:r>
                    </a:p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(AP-Wan)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192.168.0.2</a:t>
                      </a:r>
                    </a:p>
                    <a:p>
                      <a:pPr algn="ctr"/>
                      <a:r>
                        <a:rPr lang="en-US" sz="1200" smtClean="0"/>
                        <a:t>(Internet)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eth0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5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aa:aa:aa:aa:aa:aa</a:t>
                      </a:r>
                    </a:p>
                    <a:p>
                      <a:pPr algn="ctr"/>
                      <a:r>
                        <a:rPr lang="en-US" sz="1200" smtClean="0"/>
                        <a:t>(Internet)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bb:bb:bb:bb:bb:bb</a:t>
                      </a:r>
                    </a:p>
                    <a:p>
                      <a:pPr algn="ctr"/>
                      <a:r>
                        <a:rPr lang="en-US" sz="1200" smtClean="0"/>
                        <a:t>(AP-Wan)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192.168.0.2</a:t>
                      </a:r>
                    </a:p>
                    <a:p>
                      <a:pPr algn="ctr"/>
                      <a:r>
                        <a:rPr lang="en-US" sz="1200" smtClean="0"/>
                        <a:t>(Internet)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192.168.0.1</a:t>
                      </a:r>
                    </a:p>
                    <a:p>
                      <a:pPr algn="ctr"/>
                      <a:r>
                        <a:rPr lang="en-US" sz="1200" smtClean="0"/>
                        <a:t>(AP-Wan)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eth0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cc:cc:cc:cc:cc:cc</a:t>
                      </a:r>
                    </a:p>
                    <a:p>
                      <a:pPr algn="ctr"/>
                      <a:r>
                        <a:rPr lang="en-US" sz="1200" smtClean="0"/>
                        <a:t>(AP-Lan)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ee:ee:ee:ee:ee:ee</a:t>
                      </a:r>
                    </a:p>
                    <a:p>
                      <a:pPr algn="ctr"/>
                      <a:r>
                        <a:rPr lang="en-US" sz="1200" smtClean="0"/>
                        <a:t>(Child)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192.168.0.2</a:t>
                      </a:r>
                    </a:p>
                    <a:p>
                      <a:pPr algn="ctr"/>
                      <a:r>
                        <a:rPr lang="en-US" sz="1200" smtClean="0"/>
                        <a:t>(Internet)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192.168.1.10</a:t>
                      </a:r>
                    </a:p>
                    <a:p>
                      <a:pPr algn="ctr"/>
                      <a:r>
                        <a:rPr lang="en-US" sz="1200" smtClean="0"/>
                        <a:t>(Child)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eth1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112378" y="96077"/>
            <a:ext cx="192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Expected behavior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1473" y="1990435"/>
            <a:ext cx="1381991" cy="75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AP-Wan : eth0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192.168.0.1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bb:bb:bb:bb:bb:bb</a:t>
            </a:r>
          </a:p>
          <a:p>
            <a:pPr algn="ctr"/>
            <a:r>
              <a:rPr lang="en-US" sz="1200" i="1">
                <a:solidFill>
                  <a:schemeClr val="tx1"/>
                </a:solidFill>
              </a:rPr>
              <a:t>masquerade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1473" y="3317009"/>
            <a:ext cx="1381991" cy="633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AP-Lan : br-lan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192.168.1.1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c</a:t>
            </a:r>
            <a:r>
              <a:rPr lang="en-US" sz="1200" smtClean="0">
                <a:solidFill>
                  <a:schemeClr val="tx1"/>
                </a:solidFill>
              </a:rPr>
              <a:t>c:cc:cc:cc:cc:cc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3882" y="4390737"/>
            <a:ext cx="467591" cy="325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3464" y="4390737"/>
            <a:ext cx="467591" cy="325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2961408" y="3268518"/>
            <a:ext cx="363683" cy="1880754"/>
          </a:xfrm>
          <a:prstGeom prst="leftBrace">
            <a:avLst>
              <a:gd name="adj1" fmla="val 8333"/>
              <a:gd name="adj2" fmla="val 491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15124" y="287147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AP148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90782" y="1917700"/>
            <a:ext cx="3532909" cy="2899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05495" y="603248"/>
            <a:ext cx="1381991" cy="633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Internet PC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192.168.0.2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a</a:t>
            </a:r>
            <a:r>
              <a:rPr lang="en-US" sz="1200" smtClean="0">
                <a:solidFill>
                  <a:schemeClr val="tx1"/>
                </a:solidFill>
              </a:rPr>
              <a:t>a:aa:aa:aa:aa:aa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3464" y="5574843"/>
            <a:ext cx="2306782" cy="849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Child PC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192.168.1.10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ee:ee:ee:ee:ee:ee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Gateway = 192.168.1.11 (Parent)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9382" y="5574842"/>
            <a:ext cx="2182091" cy="1177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Parent PC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192.168.1.11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dd:dd:dd:dd:dd:dd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Gateway = 192.168.1.1 (AP-Lan)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ip_forward = </a:t>
            </a:r>
            <a:r>
              <a:rPr lang="en-US" sz="120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send_redirects = 0</a:t>
            </a:r>
          </a:p>
        </p:txBody>
      </p:sp>
      <p:sp>
        <p:nvSpPr>
          <p:cNvPr id="19" name="Freeform 18"/>
          <p:cNvSpPr/>
          <p:nvPr/>
        </p:nvSpPr>
        <p:spPr>
          <a:xfrm>
            <a:off x="2242755" y="4279758"/>
            <a:ext cx="1862737" cy="1295542"/>
          </a:xfrm>
          <a:custGeom>
            <a:avLst/>
            <a:gdLst>
              <a:gd name="connsiteX0" fmla="*/ 1861655 w 1862737"/>
              <a:gd name="connsiteY0" fmla="*/ 1295542 h 1295542"/>
              <a:gd name="connsiteX1" fmla="*/ 1809700 w 1862737"/>
              <a:gd name="connsiteY1" fmla="*/ 630524 h 1295542"/>
              <a:gd name="connsiteX2" fmla="*/ 1518755 w 1862737"/>
              <a:gd name="connsiteY2" fmla="*/ 152542 h 1295542"/>
              <a:gd name="connsiteX3" fmla="*/ 1030382 w 1862737"/>
              <a:gd name="connsiteY3" fmla="*/ 7069 h 1295542"/>
              <a:gd name="connsiteX4" fmla="*/ 469273 w 1862737"/>
              <a:gd name="connsiteY4" fmla="*/ 38242 h 1295542"/>
              <a:gd name="connsiteX5" fmla="*/ 188718 w 1862737"/>
              <a:gd name="connsiteY5" fmla="*/ 173324 h 1295542"/>
              <a:gd name="connsiteX6" fmla="*/ 43246 w 1862737"/>
              <a:gd name="connsiteY6" fmla="*/ 620133 h 1295542"/>
              <a:gd name="connsiteX7" fmla="*/ 1682 w 1862737"/>
              <a:gd name="connsiteY7" fmla="*/ 911078 h 1295542"/>
              <a:gd name="connsiteX8" fmla="*/ 12073 w 1862737"/>
              <a:gd name="connsiteY8" fmla="*/ 1295542 h 129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2737" h="1295542">
                <a:moveTo>
                  <a:pt x="1861655" y="1295542"/>
                </a:moveTo>
                <a:cubicBezTo>
                  <a:pt x="1864252" y="1058283"/>
                  <a:pt x="1866850" y="821024"/>
                  <a:pt x="1809700" y="630524"/>
                </a:cubicBezTo>
                <a:cubicBezTo>
                  <a:pt x="1752550" y="440024"/>
                  <a:pt x="1648641" y="256451"/>
                  <a:pt x="1518755" y="152542"/>
                </a:cubicBezTo>
                <a:cubicBezTo>
                  <a:pt x="1388869" y="48633"/>
                  <a:pt x="1205296" y="26119"/>
                  <a:pt x="1030382" y="7069"/>
                </a:cubicBezTo>
                <a:cubicBezTo>
                  <a:pt x="855468" y="-11981"/>
                  <a:pt x="609550" y="10533"/>
                  <a:pt x="469273" y="38242"/>
                </a:cubicBezTo>
                <a:cubicBezTo>
                  <a:pt x="328996" y="65951"/>
                  <a:pt x="259722" y="76342"/>
                  <a:pt x="188718" y="173324"/>
                </a:cubicBezTo>
                <a:cubicBezTo>
                  <a:pt x="117714" y="270306"/>
                  <a:pt x="74419" y="497174"/>
                  <a:pt x="43246" y="620133"/>
                </a:cubicBezTo>
                <a:cubicBezTo>
                  <a:pt x="12073" y="743092"/>
                  <a:pt x="6877" y="798510"/>
                  <a:pt x="1682" y="911078"/>
                </a:cubicBezTo>
                <a:cubicBezTo>
                  <a:pt x="-3513" y="1023646"/>
                  <a:pt x="4280" y="1159594"/>
                  <a:pt x="12073" y="1295542"/>
                </a:cubicBezTo>
              </a:path>
            </a:pathLst>
          </a:custGeom>
          <a:noFill/>
          <a:ln>
            <a:solidFill>
              <a:srgbClr val="FF0066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693719" y="1242291"/>
            <a:ext cx="998444" cy="4322618"/>
          </a:xfrm>
          <a:custGeom>
            <a:avLst/>
            <a:gdLst>
              <a:gd name="connsiteX0" fmla="*/ 0 w 998444"/>
              <a:gd name="connsiteY0" fmla="*/ 4322618 h 4322618"/>
              <a:gd name="connsiteX1" fmla="*/ 311727 w 998444"/>
              <a:gd name="connsiteY1" fmla="*/ 3948545 h 4322618"/>
              <a:gd name="connsiteX2" fmla="*/ 394854 w 998444"/>
              <a:gd name="connsiteY2" fmla="*/ 3013364 h 4322618"/>
              <a:gd name="connsiteX3" fmla="*/ 810491 w 998444"/>
              <a:gd name="connsiteY3" fmla="*/ 2545773 h 4322618"/>
              <a:gd name="connsiteX4" fmla="*/ 976745 w 998444"/>
              <a:gd name="connsiteY4" fmla="*/ 2171700 h 4322618"/>
              <a:gd name="connsiteX5" fmla="*/ 997527 w 998444"/>
              <a:gd name="connsiteY5" fmla="*/ 1548245 h 4322618"/>
              <a:gd name="connsiteX6" fmla="*/ 987136 w 998444"/>
              <a:gd name="connsiteY6" fmla="*/ 872836 h 4322618"/>
              <a:gd name="connsiteX7" fmla="*/ 997527 w 998444"/>
              <a:gd name="connsiteY7" fmla="*/ 0 h 432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8444" h="4322618">
                <a:moveTo>
                  <a:pt x="0" y="4322618"/>
                </a:moveTo>
                <a:cubicBezTo>
                  <a:pt x="122959" y="4244686"/>
                  <a:pt x="245918" y="4166754"/>
                  <a:pt x="311727" y="3948545"/>
                </a:cubicBezTo>
                <a:cubicBezTo>
                  <a:pt x="377536" y="3730336"/>
                  <a:pt x="311727" y="3247159"/>
                  <a:pt x="394854" y="3013364"/>
                </a:cubicBezTo>
                <a:cubicBezTo>
                  <a:pt x="477981" y="2779569"/>
                  <a:pt x="713509" y="2686050"/>
                  <a:pt x="810491" y="2545773"/>
                </a:cubicBezTo>
                <a:cubicBezTo>
                  <a:pt x="907473" y="2405496"/>
                  <a:pt x="945572" y="2337955"/>
                  <a:pt x="976745" y="2171700"/>
                </a:cubicBezTo>
                <a:cubicBezTo>
                  <a:pt x="1007918" y="2005445"/>
                  <a:pt x="995795" y="1764722"/>
                  <a:pt x="997527" y="1548245"/>
                </a:cubicBezTo>
                <a:cubicBezTo>
                  <a:pt x="999259" y="1331768"/>
                  <a:pt x="987136" y="1130877"/>
                  <a:pt x="987136" y="872836"/>
                </a:cubicBezTo>
                <a:cubicBezTo>
                  <a:pt x="987136" y="614795"/>
                  <a:pt x="992331" y="307397"/>
                  <a:pt x="997527" y="0"/>
                </a:cubicBezTo>
              </a:path>
            </a:pathLst>
          </a:custGeom>
          <a:noFill/>
          <a:ln>
            <a:solidFill>
              <a:srgbClr val="FF0066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525480" y="1252682"/>
            <a:ext cx="794747" cy="4333009"/>
          </a:xfrm>
          <a:custGeom>
            <a:avLst/>
            <a:gdLst>
              <a:gd name="connsiteX0" fmla="*/ 48993 w 794747"/>
              <a:gd name="connsiteY0" fmla="*/ 0 h 4333009"/>
              <a:gd name="connsiteX1" fmla="*/ 48993 w 794747"/>
              <a:gd name="connsiteY1" fmla="*/ 2150918 h 4333009"/>
              <a:gd name="connsiteX2" fmla="*/ 558148 w 794747"/>
              <a:gd name="connsiteY2" fmla="*/ 2774373 h 4333009"/>
              <a:gd name="connsiteX3" fmla="*/ 703621 w 794747"/>
              <a:gd name="connsiteY3" fmla="*/ 3377045 h 4333009"/>
              <a:gd name="connsiteX4" fmla="*/ 786748 w 794747"/>
              <a:gd name="connsiteY4" fmla="*/ 4052454 h 4333009"/>
              <a:gd name="connsiteX5" fmla="*/ 786748 w 794747"/>
              <a:gd name="connsiteY5" fmla="*/ 4333009 h 433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747" h="4333009">
                <a:moveTo>
                  <a:pt x="48993" y="0"/>
                </a:moveTo>
                <a:cubicBezTo>
                  <a:pt x="6563" y="844261"/>
                  <a:pt x="-35866" y="1688523"/>
                  <a:pt x="48993" y="2150918"/>
                </a:cubicBezTo>
                <a:cubicBezTo>
                  <a:pt x="133852" y="2613314"/>
                  <a:pt x="449043" y="2570019"/>
                  <a:pt x="558148" y="2774373"/>
                </a:cubicBezTo>
                <a:cubicBezTo>
                  <a:pt x="667253" y="2978727"/>
                  <a:pt x="665521" y="3164032"/>
                  <a:pt x="703621" y="3377045"/>
                </a:cubicBezTo>
                <a:cubicBezTo>
                  <a:pt x="741721" y="3590059"/>
                  <a:pt x="772894" y="3893127"/>
                  <a:pt x="786748" y="4052454"/>
                </a:cubicBezTo>
                <a:cubicBezTo>
                  <a:pt x="800603" y="4211781"/>
                  <a:pt x="793675" y="4272395"/>
                  <a:pt x="786748" y="4333009"/>
                </a:cubicBezTo>
              </a:path>
            </a:pathLst>
          </a:custGeom>
          <a:noFill/>
          <a:ln>
            <a:solidFill>
              <a:srgbClr val="FF0066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35874" y="4934456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5" name="Oval 24"/>
          <p:cNvSpPr/>
          <p:nvPr/>
        </p:nvSpPr>
        <p:spPr>
          <a:xfrm>
            <a:off x="3589476" y="1483879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6" name="Oval 25"/>
          <p:cNvSpPr/>
          <p:nvPr/>
        </p:nvSpPr>
        <p:spPr>
          <a:xfrm>
            <a:off x="2405495" y="1468520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1732742" y="4887767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2286451" y="4887767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3780844" y="4917138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accent2"/>
                </a:solidFill>
              </a:rPr>
              <a:t>1</a:t>
            </a:r>
            <a:endParaRPr lang="en-US" sz="120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50462" y="94792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Network Topology</a:t>
            </a:r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5153544" y="603248"/>
          <a:ext cx="68897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91"/>
                <a:gridCol w="1355248"/>
                <a:gridCol w="1355248"/>
                <a:gridCol w="1054984"/>
                <a:gridCol w="1059873"/>
                <a:gridCol w="883227"/>
                <a:gridCol w="85205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src mac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dst mac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src ip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dst ip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input interface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output interface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ee:ee:ee:ee:ee:ee</a:t>
                      </a:r>
                    </a:p>
                    <a:p>
                      <a:pPr algn="ctr"/>
                      <a:r>
                        <a:rPr lang="en-US" sz="1200" smtClean="0"/>
                        <a:t>(Child)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dd:dd:dd:dd:dd:dd</a:t>
                      </a:r>
                    </a:p>
                    <a:p>
                      <a:pPr algn="ctr"/>
                      <a:r>
                        <a:rPr lang="en-US" sz="1200" smtClean="0"/>
                        <a:t>(Parent)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192.168.1.10</a:t>
                      </a:r>
                    </a:p>
                    <a:p>
                      <a:pPr algn="ctr"/>
                      <a:r>
                        <a:rPr lang="en-US" sz="1200" smtClean="0"/>
                        <a:t>(Child)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192.168.0.2</a:t>
                      </a:r>
                    </a:p>
                    <a:p>
                      <a:pPr algn="ctr"/>
                      <a:r>
                        <a:rPr lang="en-US" sz="1200" smtClean="0"/>
                        <a:t>(Internet)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eth1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ee:ee:ee:ee:ee:ee</a:t>
                      </a:r>
                    </a:p>
                    <a:p>
                      <a:pPr algn="ctr"/>
                      <a:r>
                        <a:rPr lang="en-US" sz="1200" smtClean="0"/>
                        <a:t>(Child)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dd:dd:dd:dd:dd:dd</a:t>
                      </a:r>
                    </a:p>
                    <a:p>
                      <a:pPr algn="ctr"/>
                      <a:r>
                        <a:rPr lang="en-US" sz="1200" smtClean="0"/>
                        <a:t>(Parent)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192.168.1.10</a:t>
                      </a:r>
                    </a:p>
                    <a:p>
                      <a:pPr algn="ctr"/>
                      <a:r>
                        <a:rPr lang="en-US" sz="1200" smtClean="0"/>
                        <a:t>(Child)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192.168.0.2</a:t>
                      </a:r>
                    </a:p>
                    <a:p>
                      <a:pPr algn="ctr"/>
                      <a:r>
                        <a:rPr lang="en-US" sz="1200" smtClean="0"/>
                        <a:t>(Internet)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eth2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3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dd:dd:dd:dd:dd:dd</a:t>
                      </a:r>
                    </a:p>
                    <a:p>
                      <a:pPr algn="ctr"/>
                      <a:r>
                        <a:rPr lang="en-US" sz="1200" smtClean="0"/>
                        <a:t>(Parent)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cc:cc:cc:cc:cc:cc</a:t>
                      </a:r>
                    </a:p>
                    <a:p>
                      <a:pPr algn="ctr"/>
                      <a:r>
                        <a:rPr lang="en-US" sz="1200" smtClean="0"/>
                        <a:t>(AP-Lan)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192.168.1.10</a:t>
                      </a:r>
                    </a:p>
                    <a:p>
                      <a:pPr algn="ctr"/>
                      <a:r>
                        <a:rPr lang="en-US" sz="1200" smtClean="0"/>
                        <a:t>(Child)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192.168.0.2</a:t>
                      </a:r>
                    </a:p>
                    <a:p>
                      <a:pPr algn="ctr"/>
                      <a:r>
                        <a:rPr lang="en-US" sz="1200" smtClean="0"/>
                        <a:t>(Internet)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eth2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bb:bb:bb:bb:bb:bb</a:t>
                      </a:r>
                    </a:p>
                    <a:p>
                      <a:pPr algn="ctr"/>
                      <a:r>
                        <a:rPr lang="en-US" sz="1200" smtClean="0"/>
                        <a:t>(AP-Wan)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aa:aa:aa:aa:aa:aa</a:t>
                      </a:r>
                    </a:p>
                    <a:p>
                      <a:pPr algn="ctr"/>
                      <a:r>
                        <a:rPr lang="en-US" sz="1200" smtClean="0"/>
                        <a:t>(Internet)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192.168.1.10</a:t>
                      </a:r>
                    </a:p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(Child)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192.168.0.2</a:t>
                      </a:r>
                    </a:p>
                    <a:p>
                      <a:pPr algn="ctr"/>
                      <a:r>
                        <a:rPr lang="en-US" sz="1200" smtClean="0"/>
                        <a:t>(Internet)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eth0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5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aa:aa:aa:aa:aa:aa</a:t>
                      </a:r>
                    </a:p>
                    <a:p>
                      <a:pPr algn="ctr"/>
                      <a:r>
                        <a:rPr lang="en-US" sz="1200" smtClean="0"/>
                        <a:t>(Internet)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bb:bb:bb:bb:bb:bb</a:t>
                      </a:r>
                    </a:p>
                    <a:p>
                      <a:pPr algn="ctr"/>
                      <a:r>
                        <a:rPr lang="en-US" sz="1200" smtClean="0"/>
                        <a:t>(AP-Wan)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192.168.0.2</a:t>
                      </a:r>
                    </a:p>
                    <a:p>
                      <a:pPr algn="ctr"/>
                      <a:r>
                        <a:rPr lang="en-US" sz="1200" smtClean="0"/>
                        <a:t>(Internet)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192.168.1.10</a:t>
                      </a:r>
                    </a:p>
                    <a:p>
                      <a:pPr algn="ctr"/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(Child)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eth0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cc:cc:cc:cc:cc:cc</a:t>
                      </a:r>
                    </a:p>
                    <a:p>
                      <a:pPr algn="ctr"/>
                      <a:r>
                        <a:rPr lang="en-US" sz="1200" smtClean="0"/>
                        <a:t>(AP-Lan)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ee:ee:ee:ee:ee:ee</a:t>
                      </a:r>
                    </a:p>
                    <a:p>
                      <a:pPr algn="ctr"/>
                      <a:r>
                        <a:rPr lang="en-US" sz="1200" smtClean="0"/>
                        <a:t>(Child)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192.168.0.2</a:t>
                      </a:r>
                    </a:p>
                    <a:p>
                      <a:pPr algn="ctr"/>
                      <a:r>
                        <a:rPr lang="en-US" sz="1200" smtClean="0"/>
                        <a:t>(Internet)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192.168.1.10</a:t>
                      </a:r>
                    </a:p>
                    <a:p>
                      <a:pPr algn="ctr"/>
                      <a:r>
                        <a:rPr lang="en-US" sz="1200" smtClean="0"/>
                        <a:t>(Child)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eth1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153544" y="94792"/>
            <a:ext cx="470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Current issue </a:t>
            </a:r>
            <a:r>
              <a:rPr lang="en-US" sz="1200" i="1" smtClean="0"/>
              <a:t>with </a:t>
            </a:r>
            <a:r>
              <a:rPr lang="en-US" sz="1200" i="1"/>
              <a:t>(</a:t>
            </a:r>
            <a:r>
              <a:rPr lang="en-US" sz="1200" i="1" smtClean="0"/>
              <a:t>bridge-nf-call-iptables=1 and ECM uninstalled)</a:t>
            </a:r>
            <a:endParaRPr lang="en-US" sz="1200" i="1"/>
          </a:p>
        </p:txBody>
      </p:sp>
      <p:sp>
        <p:nvSpPr>
          <p:cNvPr id="33" name="TextBox 32"/>
          <p:cNvSpPr txBox="1"/>
          <p:nvPr/>
        </p:nvSpPr>
        <p:spPr>
          <a:xfrm>
            <a:off x="5093854" y="4134546"/>
            <a:ext cx="6327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In path 4, packet comes out with child’s private IP address “192.168.1.10”,</a:t>
            </a:r>
          </a:p>
          <a:p>
            <a:r>
              <a:rPr lang="en-US" sz="1600"/>
              <a:t>but we expect public IP address 192.168.0.1 </a:t>
            </a:r>
            <a:r>
              <a:rPr lang="en-US" sz="1600" smtClean="0"/>
              <a:t>of “AP-Wan”.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474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0" y="3906982"/>
            <a:ext cx="6733311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80470" y="342900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User space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9757" y="4015633"/>
            <a:ext cx="14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Kernel space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754091" y="0"/>
            <a:ext cx="0" cy="6858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34251"/>
              </p:ext>
            </p:extLst>
          </p:nvPr>
        </p:nvGraphicFramePr>
        <p:xfrm>
          <a:off x="78252" y="243305"/>
          <a:ext cx="410192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922"/>
              </a:tblGrid>
              <a:tr h="144175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pptp_start_client</a:t>
                      </a:r>
                      <a:endParaRPr lang="en-US" sz="1000"/>
                    </a:p>
                  </a:txBody>
                  <a:tcPr/>
                </a:tc>
              </a:tr>
              <a:tr h="1783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smtClean="0">
                          <a:solidFill>
                            <a:srgbClr val="FF00FF"/>
                          </a:solidFill>
                        </a:rPr>
                        <a:t>sessionSocket</a:t>
                      </a:r>
                      <a:r>
                        <a:rPr lang="sv-SE" sz="1000" smtClean="0"/>
                        <a:t> = socket(AF_PPPOX, SOCK_STREAM, PX_PROTO_PPTP)</a:t>
                      </a:r>
                    </a:p>
                  </a:txBody>
                  <a:tcPr/>
                </a:tc>
              </a:tr>
              <a:tr h="1783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bind(</a:t>
                      </a:r>
                      <a:r>
                        <a:rPr lang="en-US" sz="1000" err="1" smtClean="0">
                          <a:solidFill>
                            <a:srgbClr val="FF00FF"/>
                          </a:solidFill>
                        </a:rPr>
                        <a:t>sessionSocket</a:t>
                      </a:r>
                      <a:r>
                        <a:rPr lang="en-US" sz="1000" smtClean="0"/>
                        <a:t>, </a:t>
                      </a:r>
                      <a:r>
                        <a:rPr lang="en-US" sz="1000" err="1" smtClean="0"/>
                        <a:t>my_address</a:t>
                      </a:r>
                      <a:r>
                        <a:rPr lang="en-US" sz="1000" smtClean="0"/>
                        <a:t>)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err="1" smtClean="0"/>
                        <a:t>my_call_id</a:t>
                      </a:r>
                      <a:r>
                        <a:rPr lang="en-US" sz="1000" smtClean="0"/>
                        <a:t> = </a:t>
                      </a:r>
                      <a:r>
                        <a:rPr lang="en-US" sz="1000" err="1" smtClean="0"/>
                        <a:t>getsockname</a:t>
                      </a:r>
                      <a:r>
                        <a:rPr lang="en-US" sz="1000" smtClean="0"/>
                        <a:t>(</a:t>
                      </a:r>
                      <a:r>
                        <a:rPr lang="en-US" sz="1000" err="1" smtClean="0">
                          <a:solidFill>
                            <a:srgbClr val="FF00FF"/>
                          </a:solidFill>
                        </a:rPr>
                        <a:t>sessionSocket</a:t>
                      </a:r>
                      <a:r>
                        <a:rPr lang="en-US" sz="1000" smtClean="0"/>
                        <a:t>)</a:t>
                      </a:r>
                    </a:p>
                  </a:txBody>
                  <a:tcPr/>
                </a:tc>
              </a:tr>
              <a:tr h="1783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open_callmgr</a:t>
                      </a:r>
                      <a:r>
                        <a:rPr lang="en-US" sz="1000" smtClean="0"/>
                        <a:t>()-&gt;</a:t>
                      </a:r>
                      <a:r>
                        <a:rPr lang="en-US" sz="1000" err="1" smtClean="0"/>
                        <a:t>launch_callmgr</a:t>
                      </a:r>
                      <a:r>
                        <a:rPr lang="en-US" sz="1000" smtClean="0"/>
                        <a:t>()-&gt;</a:t>
                      </a:r>
                      <a:r>
                        <a:rPr lang="en-US" sz="1000" err="1" smtClean="0"/>
                        <a:t>callmgr_main</a:t>
                      </a:r>
                      <a:r>
                        <a:rPr lang="en-US" sz="1000" smtClean="0"/>
                        <a:t>()-&gt;</a:t>
                      </a:r>
                      <a:r>
                        <a:rPr lang="en-US" sz="1000" err="1" smtClean="0"/>
                        <a:t>pptp_conn_open</a:t>
                      </a:r>
                      <a:r>
                        <a:rPr lang="en-US" sz="100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80174" y="-63682"/>
            <a:ext cx="243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p</a:t>
            </a:r>
            <a:r>
              <a:rPr lang="en-US" err="1" smtClean="0"/>
              <a:t>pp</a:t>
            </a:r>
            <a:r>
              <a:rPr lang="en-US" smtClean="0"/>
              <a:t> plugin: </a:t>
            </a:r>
            <a:r>
              <a:rPr lang="en-US" err="1" smtClean="0"/>
              <a:t>pptp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63459" y="140028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pppd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8196" y="6488807"/>
            <a:ext cx="189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Ppp</a:t>
            </a:r>
            <a:r>
              <a:rPr lang="en-US" smtClean="0"/>
              <a:t> channel: </a:t>
            </a:r>
            <a:r>
              <a:rPr lang="en-US" err="1" smtClean="0"/>
              <a:t>pptp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918250" y="6488807"/>
            <a:ext cx="12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Ppp</a:t>
            </a:r>
            <a:r>
              <a:rPr lang="en-US" smtClean="0"/>
              <a:t> generic</a:t>
            </a:r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73739"/>
              </p:ext>
            </p:extLst>
          </p:nvPr>
        </p:nvGraphicFramePr>
        <p:xfrm>
          <a:off x="3465782" y="2782458"/>
          <a:ext cx="297526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263"/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smtClean="0"/>
                        <a:t>Session established</a:t>
                      </a:r>
                      <a:endParaRPr lang="en-US" sz="1000"/>
                    </a:p>
                  </a:txBody>
                  <a:tcPr/>
                </a:tc>
              </a:tr>
              <a:tr h="250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Use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 </a:t>
                      </a:r>
                      <a:r>
                        <a:rPr lang="sv-SE" sz="1000" smtClean="0"/>
                        <a:t>sessionSocket </a:t>
                      </a:r>
                      <a:r>
                        <a:rPr lang="en-US" sz="1000" smtClean="0"/>
                        <a:t>to tell driver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 (peer address, peer</a:t>
                      </a:r>
                      <a:r>
                        <a:rPr lang="en-US" sz="1000" baseline="0" smtClean="0"/>
                        <a:t> call id</a:t>
                      </a:r>
                      <a:r>
                        <a:rPr lang="en-US" sz="100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Curved Left Arrow 20"/>
          <p:cNvSpPr/>
          <p:nvPr/>
        </p:nvSpPr>
        <p:spPr>
          <a:xfrm rot="19445245">
            <a:off x="4742582" y="867561"/>
            <a:ext cx="487183" cy="20046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153196"/>
              </p:ext>
            </p:extLst>
          </p:nvPr>
        </p:nvGraphicFramePr>
        <p:xfrm>
          <a:off x="1678132" y="4301311"/>
          <a:ext cx="2919846" cy="1053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846"/>
              </a:tblGrid>
              <a:tr h="21709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err="1" smtClean="0"/>
                        <a:t>pptp_connect</a:t>
                      </a:r>
                      <a:r>
                        <a:rPr lang="en-US" sz="1000" baseline="0" smtClean="0"/>
                        <a:t>()</a:t>
                      </a:r>
                      <a:endParaRPr lang="en-US" sz="1000"/>
                    </a:p>
                  </a:txBody>
                  <a:tcPr/>
                </a:tc>
              </a:tr>
              <a:tr h="539944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Put (my</a:t>
                      </a:r>
                      <a:r>
                        <a:rPr lang="en-US" sz="1000" baseline="0" smtClean="0"/>
                        <a:t> IP, my call id, peer IP, peer call id</a:t>
                      </a:r>
                      <a:r>
                        <a:rPr lang="en-US" sz="1000" smtClean="0"/>
                        <a:t>) in </a:t>
                      </a:r>
                      <a:r>
                        <a:rPr lang="en-US" sz="1000" err="1" smtClean="0"/>
                        <a:t>pppox_socket</a:t>
                      </a:r>
                      <a:endParaRPr lang="en-US" sz="1000" smtClean="0"/>
                    </a:p>
                  </a:txBody>
                  <a:tcPr/>
                </a:tc>
              </a:tr>
              <a:tr h="269972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ppp_register_net_channel</a:t>
                      </a:r>
                      <a:r>
                        <a:rPr lang="en-US" sz="100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 flipH="1">
            <a:off x="3366655" y="3252424"/>
            <a:ext cx="93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05765" y="3305889"/>
            <a:ext cx="1431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connect(</a:t>
            </a:r>
            <a:r>
              <a:rPr lang="sv-SE" sz="1000">
                <a:solidFill>
                  <a:srgbClr val="FF00FF"/>
                </a:solidFill>
              </a:rPr>
              <a:t>sessionSocket </a:t>
            </a:r>
            <a:r>
              <a:rPr lang="en-US" sz="1000" smtClean="0"/>
              <a:t>)</a:t>
            </a:r>
            <a:endParaRPr lang="en-US" sz="1000"/>
          </a:p>
        </p:txBody>
      </p:sp>
      <p:sp>
        <p:nvSpPr>
          <p:cNvPr id="49" name="TextBox 48"/>
          <p:cNvSpPr txBox="1"/>
          <p:nvPr/>
        </p:nvSpPr>
        <p:spPr>
          <a:xfrm flipH="1">
            <a:off x="9166155" y="1161823"/>
            <a:ext cx="889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err="1">
                <a:solidFill>
                  <a:srgbClr val="FF0000"/>
                </a:solidFill>
              </a:rPr>
              <a:t>t</a:t>
            </a:r>
            <a:r>
              <a:rPr lang="en-US" sz="1000" b="1" err="1" smtClean="0">
                <a:solidFill>
                  <a:srgbClr val="FF0000"/>
                </a:solidFill>
              </a:rPr>
              <a:t>he_channel</a:t>
            </a:r>
            <a:endParaRPr lang="en-US" sz="1000" b="1">
              <a:solidFill>
                <a:srgbClr val="FF0000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139437"/>
              </p:ext>
            </p:extLst>
          </p:nvPr>
        </p:nvGraphicFramePr>
        <p:xfrm>
          <a:off x="7179445" y="19444"/>
          <a:ext cx="236325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96"/>
                <a:gridCol w="1423555"/>
              </a:tblGrid>
              <a:tr h="1349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channel </a:t>
                      </a:r>
                      <a:r>
                        <a:rPr lang="en-US" sz="1000" err="1" smtClean="0"/>
                        <a:t>pptp_channel</a:t>
                      </a:r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2122">
                <a:tc>
                  <a:txBody>
                    <a:bodyPr/>
                    <a:lstStyle/>
                    <a:p>
                      <a:pPr algn="l"/>
                      <a:r>
                        <a:rPr lang="en-US" sz="1000" smtClean="0"/>
                        <a:t>.connect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pptp_connect</a:t>
                      </a:r>
                      <a:endParaRPr lang="en-US" sz="1000" smtClean="0"/>
                    </a:p>
                  </a:txBody>
                  <a:tcPr/>
                </a:tc>
              </a:tr>
              <a:tr h="134954">
                <a:tc>
                  <a:txBody>
                    <a:bodyPr/>
                    <a:lstStyle/>
                    <a:p>
                      <a:pPr algn="l"/>
                      <a:r>
                        <a:rPr lang="en-US" sz="1000" smtClean="0"/>
                        <a:t>.</a:t>
                      </a:r>
                      <a:r>
                        <a:rPr lang="en-US" sz="1000" err="1" smtClean="0"/>
                        <a:t>establish_ppp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err="1" smtClean="0"/>
                        <a:t>generic_establish_ppp</a:t>
                      </a:r>
                      <a:endParaRPr lang="en-US" sz="1000"/>
                    </a:p>
                  </a:txBody>
                  <a:tcPr/>
                </a:tc>
              </a:tr>
              <a:tr h="134954">
                <a:tc>
                  <a:txBody>
                    <a:bodyPr/>
                    <a:lstStyle/>
                    <a:p>
                      <a:pPr algn="l"/>
                      <a:r>
                        <a:rPr lang="en-US" sz="1000" smtClean="0"/>
                        <a:t>.</a:t>
                      </a:r>
                      <a:r>
                        <a:rPr lang="en-US" sz="1000" err="1" smtClean="0"/>
                        <a:t>recv_config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9702616" y="21070"/>
          <a:ext cx="236325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96"/>
                <a:gridCol w="1423555"/>
              </a:tblGrid>
              <a:tr h="1349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channel pppol2tp_channel</a:t>
                      </a:r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2122">
                <a:tc>
                  <a:txBody>
                    <a:bodyPr/>
                    <a:lstStyle/>
                    <a:p>
                      <a:pPr algn="l"/>
                      <a:r>
                        <a:rPr lang="en-US" sz="1000" smtClean="0"/>
                        <a:t>.connect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connect_pppol2tp</a:t>
                      </a:r>
                    </a:p>
                  </a:txBody>
                  <a:tcPr/>
                </a:tc>
              </a:tr>
              <a:tr h="134954">
                <a:tc>
                  <a:txBody>
                    <a:bodyPr/>
                    <a:lstStyle/>
                    <a:p>
                      <a:pPr algn="l"/>
                      <a:r>
                        <a:rPr lang="en-US" sz="1000" smtClean="0"/>
                        <a:t>.</a:t>
                      </a:r>
                      <a:r>
                        <a:rPr lang="en-US" sz="1000" err="1" smtClean="0"/>
                        <a:t>establish_ppp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err="1" smtClean="0"/>
                        <a:t>generic_establish_ppp</a:t>
                      </a:r>
                      <a:endParaRPr lang="en-US" sz="1000"/>
                    </a:p>
                  </a:txBody>
                  <a:tcPr/>
                </a:tc>
              </a:tr>
              <a:tr h="134954">
                <a:tc>
                  <a:txBody>
                    <a:bodyPr/>
                    <a:lstStyle/>
                    <a:p>
                      <a:pPr algn="l"/>
                      <a:r>
                        <a:rPr lang="en-US" sz="1000" smtClean="0"/>
                        <a:t>.</a:t>
                      </a:r>
                      <a:r>
                        <a:rPr lang="en-US" sz="1000" err="1" smtClean="0"/>
                        <a:t>recv_config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smtClean="0"/>
                        <a:t>recv_config_pppol2tp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8427027" y="1104344"/>
            <a:ext cx="739128" cy="19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10003663" y="1053180"/>
            <a:ext cx="630467" cy="25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8296607" y="1395566"/>
          <a:ext cx="265579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798"/>
              </a:tblGrid>
              <a:tr h="145997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err="1" smtClean="0"/>
                        <a:t>start_link</a:t>
                      </a:r>
                      <a:r>
                        <a:rPr lang="en-US" sz="1000" baseline="0" smtClean="0"/>
                        <a:t>()</a:t>
                      </a:r>
                      <a:endParaRPr lang="en-US" sz="1000"/>
                    </a:p>
                  </a:txBody>
                  <a:tcPr/>
                </a:tc>
              </a:tr>
              <a:tr h="145997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>
                          <a:solidFill>
                            <a:srgbClr val="FF00FF"/>
                          </a:solidFill>
                        </a:rPr>
                        <a:t>devfd</a:t>
                      </a:r>
                      <a:r>
                        <a:rPr lang="en-US" sz="1000" smtClean="0">
                          <a:solidFill>
                            <a:srgbClr val="FF00FF"/>
                          </a:solidFill>
                        </a:rPr>
                        <a:t> </a:t>
                      </a:r>
                      <a:r>
                        <a:rPr lang="en-US" sz="1000" smtClean="0"/>
                        <a:t>= </a:t>
                      </a:r>
                      <a:r>
                        <a:rPr lang="en-US" sz="1000" err="1" smtClean="0">
                          <a:solidFill>
                            <a:srgbClr val="FF0000"/>
                          </a:solidFill>
                        </a:rPr>
                        <a:t>the_channel</a:t>
                      </a:r>
                      <a:r>
                        <a:rPr lang="en-US" sz="1000" smtClean="0"/>
                        <a:t>-&gt;connect()</a:t>
                      </a:r>
                    </a:p>
                  </a:txBody>
                  <a:tcPr/>
                </a:tc>
              </a:tr>
              <a:tr h="145997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fd_ppp</a:t>
                      </a:r>
                      <a:r>
                        <a:rPr lang="en-US" sz="1000" smtClean="0"/>
                        <a:t> = </a:t>
                      </a:r>
                      <a:r>
                        <a:rPr lang="en-US" sz="1000" err="1" smtClean="0">
                          <a:solidFill>
                            <a:srgbClr val="FF0000"/>
                          </a:solidFill>
                        </a:rPr>
                        <a:t>the_channel</a:t>
                      </a:r>
                      <a:r>
                        <a:rPr lang="en-US" sz="1000" smtClean="0"/>
                        <a:t>-&gt;</a:t>
                      </a:r>
                      <a:r>
                        <a:rPr lang="en-US" sz="1000" err="1" smtClean="0"/>
                        <a:t>establish_ppp</a:t>
                      </a:r>
                      <a:r>
                        <a:rPr lang="en-US" sz="1000" smtClean="0"/>
                        <a:t>(</a:t>
                      </a:r>
                      <a:r>
                        <a:rPr lang="en-US" sz="1000" err="1" smtClean="0">
                          <a:solidFill>
                            <a:srgbClr val="FF00FF"/>
                          </a:solidFill>
                        </a:rPr>
                        <a:t>devfd</a:t>
                      </a:r>
                      <a:r>
                        <a:rPr lang="en-US" sz="1000" smtClean="0"/>
                        <a:t>)</a:t>
                      </a:r>
                    </a:p>
                  </a:txBody>
                  <a:tcPr/>
                </a:tc>
              </a:tr>
              <a:tr h="145997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lcp_lowerup</a:t>
                      </a:r>
                      <a:r>
                        <a:rPr lang="en-US" sz="100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6421581" y="3252424"/>
            <a:ext cx="176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598225" y="426025"/>
            <a:ext cx="0" cy="2826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5" idx="6"/>
          </p:cNvCxnSpPr>
          <p:nvPr/>
        </p:nvCxnSpPr>
        <p:spPr>
          <a:xfrm flipV="1">
            <a:off x="7926070" y="1524925"/>
            <a:ext cx="351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28470" y="428125"/>
            <a:ext cx="1153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.connect() returns </a:t>
            </a:r>
            <a:r>
              <a:rPr lang="sv-SE" sz="1000">
                <a:solidFill>
                  <a:srgbClr val="FF00FF"/>
                </a:solidFill>
              </a:rPr>
              <a:t>sessionSocket </a:t>
            </a:r>
            <a:endParaRPr lang="en-US" sz="1000">
              <a:solidFill>
                <a:srgbClr val="FF0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38954" y="2629708"/>
            <a:ext cx="1086338" cy="586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ioctl</a:t>
            </a:r>
            <a:r>
              <a:rPr lang="en-US" sz="1000" smtClean="0"/>
              <a:t>(</a:t>
            </a:r>
            <a:r>
              <a:rPr lang="en-US" sz="1000" err="1" smtClean="0">
                <a:solidFill>
                  <a:srgbClr val="FF00FF"/>
                </a:solidFill>
              </a:rPr>
              <a:t>devfd</a:t>
            </a:r>
            <a:r>
              <a:rPr lang="en-US" sz="1000"/>
              <a:t>, PPPIOCGCHAN, &amp;</a:t>
            </a:r>
            <a:r>
              <a:rPr lang="en-US" sz="100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channel_index</a:t>
            </a:r>
            <a:r>
              <a:rPr lang="en-US" sz="1000"/>
              <a:t>)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524883" y="2622954"/>
            <a:ext cx="1606253" cy="225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rgbClr val="00FF00"/>
                </a:solidFill>
              </a:rPr>
              <a:t>p</a:t>
            </a:r>
            <a:r>
              <a:rPr lang="en-US" sz="1000" err="1" smtClean="0">
                <a:solidFill>
                  <a:srgbClr val="00FF00"/>
                </a:solidFill>
              </a:rPr>
              <a:t>pp_fd</a:t>
            </a:r>
            <a:r>
              <a:rPr lang="en-US" sz="1000" smtClean="0"/>
              <a:t> = open</a:t>
            </a:r>
            <a:r>
              <a:rPr lang="en-US" sz="1000"/>
              <a:t>("/</a:t>
            </a:r>
            <a:r>
              <a:rPr lang="en-US" sz="1000" err="1" smtClean="0"/>
              <a:t>dev</a:t>
            </a:r>
            <a:r>
              <a:rPr lang="en-US" sz="1000" smtClean="0"/>
              <a:t>/</a:t>
            </a:r>
            <a:r>
              <a:rPr lang="en-US" sz="1000" err="1" smtClean="0"/>
              <a:t>ppp</a:t>
            </a:r>
            <a:r>
              <a:rPr lang="en-US" sz="1000" smtClean="0"/>
              <a:t>“)</a:t>
            </a:r>
            <a:endParaRPr lang="en-US" sz="1000"/>
          </a:p>
        </p:txBody>
      </p:sp>
      <p:sp>
        <p:nvSpPr>
          <p:cNvPr id="81" name="Rectangle 80"/>
          <p:cNvSpPr/>
          <p:nvPr/>
        </p:nvSpPr>
        <p:spPr>
          <a:xfrm>
            <a:off x="8772868" y="3042953"/>
            <a:ext cx="1179920" cy="55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ioctl</a:t>
            </a:r>
            <a:r>
              <a:rPr lang="en-US" sz="1000" smtClean="0"/>
              <a:t>(</a:t>
            </a:r>
            <a:r>
              <a:rPr lang="en-US" sz="1000" err="1" smtClean="0">
                <a:solidFill>
                  <a:srgbClr val="00FF00"/>
                </a:solidFill>
              </a:rPr>
              <a:t>ppp_fd</a:t>
            </a:r>
            <a:r>
              <a:rPr lang="en-US" sz="1000"/>
              <a:t>, PPPIOCATTCHAN, &amp;</a:t>
            </a:r>
            <a:r>
              <a:rPr lang="en-US" sz="100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channel_index</a:t>
            </a:r>
            <a:r>
              <a:rPr lang="en-US" sz="1000"/>
              <a:t>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0338986" y="2622954"/>
            <a:ext cx="1853014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rgbClr val="A50021"/>
                </a:solidFill>
              </a:rPr>
              <a:t>ppp_dev_fd</a:t>
            </a:r>
            <a:r>
              <a:rPr lang="en-US" sz="1000"/>
              <a:t> = open("/</a:t>
            </a:r>
            <a:r>
              <a:rPr lang="en-US" sz="1000" err="1" smtClean="0"/>
              <a:t>dev</a:t>
            </a:r>
            <a:r>
              <a:rPr lang="en-US" sz="1000" smtClean="0"/>
              <a:t>/</a:t>
            </a:r>
            <a:r>
              <a:rPr lang="en-US" sz="1000" err="1" smtClean="0"/>
              <a:t>ppp</a:t>
            </a:r>
            <a:r>
              <a:rPr lang="en-US" sz="1000" smtClean="0"/>
              <a:t>“)</a:t>
            </a:r>
            <a:endParaRPr lang="en-US" sz="1000"/>
          </a:p>
        </p:txBody>
      </p:sp>
      <p:sp>
        <p:nvSpPr>
          <p:cNvPr id="84" name="Rectangle 83"/>
          <p:cNvSpPr/>
          <p:nvPr/>
        </p:nvSpPr>
        <p:spPr>
          <a:xfrm>
            <a:off x="10387475" y="3053344"/>
            <a:ext cx="1585791" cy="55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ioctl</a:t>
            </a:r>
            <a:r>
              <a:rPr lang="en-US" sz="1000"/>
              <a:t>(</a:t>
            </a:r>
            <a:r>
              <a:rPr lang="en-US" sz="1000" err="1">
                <a:solidFill>
                  <a:srgbClr val="C00000"/>
                </a:solidFill>
              </a:rPr>
              <a:t>ppp_dev_fd</a:t>
            </a:r>
            <a:r>
              <a:rPr lang="en-US" sz="1000"/>
              <a:t>, PPPIOCNEWUNIT, &amp;</a:t>
            </a:r>
            <a:r>
              <a:rPr lang="en-US" sz="1000" err="1"/>
              <a:t>ifunit</a:t>
            </a:r>
            <a:r>
              <a:rPr lang="en-US" sz="1000"/>
              <a:t>)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0397867" y="3776720"/>
            <a:ext cx="1585790" cy="55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ioctl</a:t>
            </a:r>
            <a:r>
              <a:rPr lang="en-US" sz="1000" smtClean="0"/>
              <a:t>(</a:t>
            </a:r>
            <a:r>
              <a:rPr lang="en-US" sz="1000" err="1" smtClean="0">
                <a:solidFill>
                  <a:srgbClr val="00FF00"/>
                </a:solidFill>
              </a:rPr>
              <a:t>ppp_fd</a:t>
            </a:r>
            <a:r>
              <a:rPr lang="en-US" sz="1000"/>
              <a:t>, PPPIOCCONNECT, &amp;</a:t>
            </a:r>
            <a:r>
              <a:rPr lang="en-US" sz="1000" err="1"/>
              <a:t>ifunit</a:t>
            </a:r>
            <a:r>
              <a:rPr lang="en-US" sz="1000"/>
              <a:t>)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7119937" y="1979552"/>
            <a:ext cx="11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119937" y="1979552"/>
            <a:ext cx="0" cy="101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119937" y="2994159"/>
            <a:ext cx="119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8325292" y="2732809"/>
            <a:ext cx="209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0191659" y="2741614"/>
            <a:ext cx="168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0191659" y="2741614"/>
            <a:ext cx="0" cy="56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9951708" y="3301936"/>
            <a:ext cx="239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369136" y="2871280"/>
            <a:ext cx="0" cy="18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1156370" y="2874999"/>
            <a:ext cx="0" cy="18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11163300" y="3599129"/>
            <a:ext cx="0" cy="18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6754091" y="4464628"/>
            <a:ext cx="5437909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8562640" y="4475020"/>
            <a:ext cx="3629359" cy="1301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accent1"/>
                </a:solidFill>
              </a:rPr>
              <a:t>ppp_ioctl</a:t>
            </a:r>
            <a:r>
              <a:rPr lang="en-US" sz="1000" smtClean="0">
                <a:solidFill>
                  <a:schemeClr val="accent1"/>
                </a:solidFill>
              </a:rPr>
              <a:t>()</a:t>
            </a:r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0632507" y="4893180"/>
            <a:ext cx="1257300" cy="27110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s</a:t>
            </a:r>
            <a:r>
              <a:rPr lang="en-US" sz="1000" err="1" smtClean="0"/>
              <a:t>truct</a:t>
            </a:r>
            <a:r>
              <a:rPr lang="en-US" sz="1000" smtClean="0"/>
              <a:t> </a:t>
            </a:r>
            <a:r>
              <a:rPr lang="en-US" sz="1000" err="1" smtClean="0"/>
              <a:t>ppp</a:t>
            </a:r>
            <a:endParaRPr lang="en-US" sz="1000"/>
          </a:p>
        </p:txBody>
      </p:sp>
      <p:sp>
        <p:nvSpPr>
          <p:cNvPr id="124" name="Rounded Rectangle 123"/>
          <p:cNvSpPr/>
          <p:nvPr/>
        </p:nvSpPr>
        <p:spPr>
          <a:xfrm>
            <a:off x="8427027" y="5209789"/>
            <a:ext cx="1257300" cy="27110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s</a:t>
            </a:r>
            <a:r>
              <a:rPr lang="en-US" sz="1000" err="1" smtClean="0"/>
              <a:t>truct</a:t>
            </a:r>
            <a:r>
              <a:rPr lang="en-US" sz="1000" smtClean="0"/>
              <a:t> channel</a:t>
            </a:r>
            <a:endParaRPr lang="en-US" sz="1000"/>
          </a:p>
        </p:txBody>
      </p:sp>
      <p:cxnSp>
        <p:nvCxnSpPr>
          <p:cNvPr id="126" name="Straight Connector 125"/>
          <p:cNvCxnSpPr>
            <a:stCxn id="84" idx="3"/>
          </p:cNvCxnSpPr>
          <p:nvPr/>
        </p:nvCxnSpPr>
        <p:spPr>
          <a:xfrm flipV="1">
            <a:off x="11973266" y="3329493"/>
            <a:ext cx="1009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2074236" y="3329493"/>
            <a:ext cx="0" cy="169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23" idx="3"/>
          </p:cNvCxnSpPr>
          <p:nvPr/>
        </p:nvCxnSpPr>
        <p:spPr>
          <a:xfrm flipH="1">
            <a:off x="11889807" y="5028730"/>
            <a:ext cx="184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1641204" y="4643985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create</a:t>
            </a:r>
            <a:endParaRPr lang="en-US" sz="1000"/>
          </a:p>
        </p:txBody>
      </p:sp>
      <p:sp>
        <p:nvSpPr>
          <p:cNvPr id="132" name="Rounded Rectangle 131"/>
          <p:cNvSpPr/>
          <p:nvPr/>
        </p:nvSpPr>
        <p:spPr>
          <a:xfrm>
            <a:off x="5299364" y="4930019"/>
            <a:ext cx="1257300" cy="27110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struct</a:t>
            </a:r>
            <a:r>
              <a:rPr lang="en-US" sz="1000"/>
              <a:t> </a:t>
            </a:r>
            <a:r>
              <a:rPr lang="en-US" sz="1000" err="1"/>
              <a:t>ppp_channel</a:t>
            </a:r>
            <a:endParaRPr lang="en-US" sz="1000"/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4623955" y="5216236"/>
            <a:ext cx="3803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736992" y="4963102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Create and assign channel index</a:t>
            </a:r>
            <a:endParaRPr lang="en-US" sz="1000"/>
          </a:p>
        </p:txBody>
      </p:sp>
      <p:sp>
        <p:nvSpPr>
          <p:cNvPr id="137" name="Rectangle 136"/>
          <p:cNvSpPr/>
          <p:nvPr/>
        </p:nvSpPr>
        <p:spPr>
          <a:xfrm>
            <a:off x="5674910" y="4481947"/>
            <a:ext cx="1048008" cy="111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accent1"/>
                </a:solidFill>
              </a:rPr>
              <a:t>pppox_ioctl</a:t>
            </a:r>
            <a:r>
              <a:rPr lang="en-US" sz="1000" smtClean="0">
                <a:solidFill>
                  <a:schemeClr val="accent1"/>
                </a:solidFill>
              </a:rPr>
              <a:t>()</a:t>
            </a:r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934524" y="4625070"/>
            <a:ext cx="1284540" cy="24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bg1"/>
                </a:solidFill>
              </a:rPr>
              <a:t>ppp_channel_index</a:t>
            </a:r>
            <a:r>
              <a:rPr lang="en-US" sz="1000" smtClean="0">
                <a:solidFill>
                  <a:schemeClr val="bg1"/>
                </a:solidFill>
              </a:rPr>
              <a:t>()</a:t>
            </a:r>
            <a:endParaRPr lang="en-US" sz="1000">
              <a:solidFill>
                <a:schemeClr val="bg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7423889" y="3216341"/>
            <a:ext cx="0" cy="1112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46025" y="4329019"/>
            <a:ext cx="1077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346025" y="4329019"/>
            <a:ext cx="0" cy="438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6346025" y="4767095"/>
            <a:ext cx="56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631948" y="2869127"/>
            <a:ext cx="0" cy="231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1" idx="1"/>
          </p:cNvCxnSpPr>
          <p:nvPr/>
        </p:nvCxnSpPr>
        <p:spPr>
          <a:xfrm flipH="1">
            <a:off x="8631948" y="3319103"/>
            <a:ext cx="140920" cy="1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85" idx="1"/>
          </p:cNvCxnSpPr>
          <p:nvPr/>
        </p:nvCxnSpPr>
        <p:spPr>
          <a:xfrm flipH="1" flipV="1">
            <a:off x="9473045" y="4052869"/>
            <a:ext cx="9248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473045" y="4042478"/>
            <a:ext cx="0" cy="1605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473045" y="5652655"/>
            <a:ext cx="133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10796155" y="5185063"/>
            <a:ext cx="0" cy="46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9328009" y="5676435"/>
            <a:ext cx="1662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Connect channel to </a:t>
            </a:r>
            <a:r>
              <a:rPr lang="en-US" sz="1000" err="1" smtClean="0"/>
              <a:t>ppp</a:t>
            </a:r>
            <a:r>
              <a:rPr lang="en-US" sz="1000" smtClean="0"/>
              <a:t> unit</a:t>
            </a:r>
            <a:endParaRPr lang="en-US" sz="1000"/>
          </a:p>
        </p:txBody>
      </p:sp>
      <p:sp>
        <p:nvSpPr>
          <p:cNvPr id="162" name="TextBox 161"/>
          <p:cNvSpPr txBox="1"/>
          <p:nvPr/>
        </p:nvSpPr>
        <p:spPr>
          <a:xfrm>
            <a:off x="8583457" y="4661257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attach</a:t>
            </a:r>
            <a:endParaRPr lang="en-US" sz="1000"/>
          </a:p>
        </p:txBody>
      </p:sp>
      <p:sp>
        <p:nvSpPr>
          <p:cNvPr id="165" name="TextBox 164"/>
          <p:cNvSpPr txBox="1"/>
          <p:nvPr/>
        </p:nvSpPr>
        <p:spPr>
          <a:xfrm>
            <a:off x="7426008" y="4070169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User space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814485" y="6488668"/>
            <a:ext cx="14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Kernel space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80174" y="347214"/>
            <a:ext cx="29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765868" y="1291267"/>
            <a:ext cx="1160202" cy="467317"/>
          </a:xfrm>
          <a:prstGeom prst="ellipse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Netifd</a:t>
            </a:r>
            <a:endParaRPr lang="en-US" sz="1000" smtClean="0"/>
          </a:p>
          <a:p>
            <a:pPr algn="ctr"/>
            <a:r>
              <a:rPr lang="en-US" sz="1000" smtClean="0"/>
              <a:t>----------------</a:t>
            </a:r>
          </a:p>
          <a:p>
            <a:pPr algn="ctr"/>
            <a:r>
              <a:rPr lang="en-US" sz="1000" smtClean="0"/>
              <a:t>Start </a:t>
            </a:r>
            <a:r>
              <a:rPr lang="en-US" sz="1000" err="1" smtClean="0"/>
              <a:t>pppd</a:t>
            </a:r>
            <a:endParaRPr lang="en-US" sz="100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598225" y="426025"/>
            <a:ext cx="581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366655" y="3252424"/>
            <a:ext cx="0" cy="107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45155"/>
              </p:ext>
            </p:extLst>
          </p:nvPr>
        </p:nvGraphicFramePr>
        <p:xfrm>
          <a:off x="1582848" y="1632140"/>
          <a:ext cx="3297496" cy="5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496"/>
              </a:tblGrid>
              <a:tr h="1775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smtClean="0"/>
                        <a:t>Control connection established</a:t>
                      </a:r>
                      <a:endParaRPr lang="en-US" sz="1000"/>
                    </a:p>
                  </a:txBody>
                  <a:tcPr/>
                </a:tc>
              </a:tr>
              <a:tr h="284959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open_callmgr</a:t>
                      </a:r>
                      <a:r>
                        <a:rPr lang="en-US" sz="1000" smtClean="0"/>
                        <a:t>()-&gt;connect(</a:t>
                      </a:r>
                      <a:r>
                        <a:rPr lang="en-US" sz="1000" err="1" smtClean="0"/>
                        <a:t>unix_socket</a:t>
                      </a:r>
                      <a:r>
                        <a:rPr lang="en-US" sz="1000" smtClean="0"/>
                        <a:t>)-&gt;</a:t>
                      </a:r>
                      <a:r>
                        <a:rPr lang="en-US" sz="1000" err="1" smtClean="0"/>
                        <a:t>pptp_call_open</a:t>
                      </a:r>
                      <a:r>
                        <a:rPr lang="en-US" sz="100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urved Right Arrow 3"/>
          <p:cNvSpPr/>
          <p:nvPr/>
        </p:nvSpPr>
        <p:spPr>
          <a:xfrm rot="18950713">
            <a:off x="1069113" y="1198711"/>
            <a:ext cx="317235" cy="79008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1496" y="125169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Start-Control-Connection-Request</a:t>
            </a:r>
            <a:endParaRPr lang="en-US" sz="1000"/>
          </a:p>
        </p:txBody>
      </p:sp>
      <p:sp>
        <p:nvSpPr>
          <p:cNvPr id="86" name="TextBox 85"/>
          <p:cNvSpPr txBox="1"/>
          <p:nvPr/>
        </p:nvSpPr>
        <p:spPr>
          <a:xfrm>
            <a:off x="21496" y="1418493"/>
            <a:ext cx="18229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Start-Control-Connection-Reply</a:t>
            </a:r>
            <a:endParaRPr lang="en-US" sz="1000"/>
          </a:p>
        </p:txBody>
      </p:sp>
      <p:sp>
        <p:nvSpPr>
          <p:cNvPr id="88" name="TextBox 87"/>
          <p:cNvSpPr txBox="1"/>
          <p:nvPr/>
        </p:nvSpPr>
        <p:spPr>
          <a:xfrm>
            <a:off x="4826982" y="1479700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Outgoing-Call-Request</a:t>
            </a:r>
            <a:endParaRPr lang="en-US" sz="1000"/>
          </a:p>
        </p:txBody>
      </p:sp>
      <p:sp>
        <p:nvSpPr>
          <p:cNvPr id="90" name="TextBox 89"/>
          <p:cNvSpPr txBox="1"/>
          <p:nvPr/>
        </p:nvSpPr>
        <p:spPr>
          <a:xfrm>
            <a:off x="4826982" y="1646503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Outgoing-Call-Reply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8236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1473" y="1990435"/>
            <a:ext cx="1381991" cy="75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AP-Wan : eth0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192.168.0.1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bb:bb:bb:bb:bb:bb</a:t>
            </a:r>
          </a:p>
          <a:p>
            <a:pPr algn="ctr"/>
            <a:r>
              <a:rPr lang="en-US" sz="1200" i="1">
                <a:solidFill>
                  <a:schemeClr val="tx1"/>
                </a:solidFill>
              </a:rPr>
              <a:t>masquerade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1473" y="3317009"/>
            <a:ext cx="1381991" cy="633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AP-Lan : br-lan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192.168.1.1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c</a:t>
            </a:r>
            <a:r>
              <a:rPr lang="en-US" sz="1200" smtClean="0">
                <a:solidFill>
                  <a:schemeClr val="tx1"/>
                </a:solidFill>
              </a:rPr>
              <a:t>c:cc:cc:cc:cc:cc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3882" y="4390737"/>
            <a:ext cx="467591" cy="325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3464" y="4390737"/>
            <a:ext cx="467591" cy="325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2961408" y="3268518"/>
            <a:ext cx="363683" cy="1880754"/>
          </a:xfrm>
          <a:prstGeom prst="leftBrace">
            <a:avLst>
              <a:gd name="adj1" fmla="val 8333"/>
              <a:gd name="adj2" fmla="val 491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15124" y="287147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AP148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90782" y="1917700"/>
            <a:ext cx="3532909" cy="2899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05495" y="603248"/>
            <a:ext cx="1381991" cy="633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Internet PC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192.168.0.2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a</a:t>
            </a:r>
            <a:r>
              <a:rPr lang="en-US" sz="1200" smtClean="0">
                <a:solidFill>
                  <a:schemeClr val="tx1"/>
                </a:solidFill>
              </a:rPr>
              <a:t>a:aa:aa:aa:aa:aa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3464" y="5574843"/>
            <a:ext cx="2306782" cy="849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Child PC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192.168.1.10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ee:ee:ee:ee:ee:ee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Gateway = 192.168.1.11 (Parent)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9382" y="5574842"/>
            <a:ext cx="2182091" cy="1177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Parent PC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192.168.1.11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dd:dd:dd:dd:dd:dd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Gateway = 192.168.1.1 (AP-Lan)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ip_forward = </a:t>
            </a:r>
            <a:r>
              <a:rPr lang="en-US" sz="120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send_redirects = 0</a:t>
            </a:r>
          </a:p>
        </p:txBody>
      </p:sp>
      <p:sp>
        <p:nvSpPr>
          <p:cNvPr id="19" name="Freeform 18"/>
          <p:cNvSpPr/>
          <p:nvPr/>
        </p:nvSpPr>
        <p:spPr>
          <a:xfrm>
            <a:off x="2242755" y="4279758"/>
            <a:ext cx="1862737" cy="1295542"/>
          </a:xfrm>
          <a:custGeom>
            <a:avLst/>
            <a:gdLst>
              <a:gd name="connsiteX0" fmla="*/ 1861655 w 1862737"/>
              <a:gd name="connsiteY0" fmla="*/ 1295542 h 1295542"/>
              <a:gd name="connsiteX1" fmla="*/ 1809700 w 1862737"/>
              <a:gd name="connsiteY1" fmla="*/ 630524 h 1295542"/>
              <a:gd name="connsiteX2" fmla="*/ 1518755 w 1862737"/>
              <a:gd name="connsiteY2" fmla="*/ 152542 h 1295542"/>
              <a:gd name="connsiteX3" fmla="*/ 1030382 w 1862737"/>
              <a:gd name="connsiteY3" fmla="*/ 7069 h 1295542"/>
              <a:gd name="connsiteX4" fmla="*/ 469273 w 1862737"/>
              <a:gd name="connsiteY4" fmla="*/ 38242 h 1295542"/>
              <a:gd name="connsiteX5" fmla="*/ 188718 w 1862737"/>
              <a:gd name="connsiteY5" fmla="*/ 173324 h 1295542"/>
              <a:gd name="connsiteX6" fmla="*/ 43246 w 1862737"/>
              <a:gd name="connsiteY6" fmla="*/ 620133 h 1295542"/>
              <a:gd name="connsiteX7" fmla="*/ 1682 w 1862737"/>
              <a:gd name="connsiteY7" fmla="*/ 911078 h 1295542"/>
              <a:gd name="connsiteX8" fmla="*/ 12073 w 1862737"/>
              <a:gd name="connsiteY8" fmla="*/ 1295542 h 129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2737" h="1295542">
                <a:moveTo>
                  <a:pt x="1861655" y="1295542"/>
                </a:moveTo>
                <a:cubicBezTo>
                  <a:pt x="1864252" y="1058283"/>
                  <a:pt x="1866850" y="821024"/>
                  <a:pt x="1809700" y="630524"/>
                </a:cubicBezTo>
                <a:cubicBezTo>
                  <a:pt x="1752550" y="440024"/>
                  <a:pt x="1648641" y="256451"/>
                  <a:pt x="1518755" y="152542"/>
                </a:cubicBezTo>
                <a:cubicBezTo>
                  <a:pt x="1388869" y="48633"/>
                  <a:pt x="1205296" y="26119"/>
                  <a:pt x="1030382" y="7069"/>
                </a:cubicBezTo>
                <a:cubicBezTo>
                  <a:pt x="855468" y="-11981"/>
                  <a:pt x="609550" y="10533"/>
                  <a:pt x="469273" y="38242"/>
                </a:cubicBezTo>
                <a:cubicBezTo>
                  <a:pt x="328996" y="65951"/>
                  <a:pt x="259722" y="76342"/>
                  <a:pt x="188718" y="173324"/>
                </a:cubicBezTo>
                <a:cubicBezTo>
                  <a:pt x="117714" y="270306"/>
                  <a:pt x="74419" y="497174"/>
                  <a:pt x="43246" y="620133"/>
                </a:cubicBezTo>
                <a:cubicBezTo>
                  <a:pt x="12073" y="743092"/>
                  <a:pt x="6877" y="798510"/>
                  <a:pt x="1682" y="911078"/>
                </a:cubicBezTo>
                <a:cubicBezTo>
                  <a:pt x="-3513" y="1023646"/>
                  <a:pt x="4280" y="1159594"/>
                  <a:pt x="12073" y="1295542"/>
                </a:cubicBezTo>
              </a:path>
            </a:pathLst>
          </a:custGeom>
          <a:noFill/>
          <a:ln>
            <a:solidFill>
              <a:srgbClr val="FF0066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693719" y="1242291"/>
            <a:ext cx="998444" cy="4322618"/>
          </a:xfrm>
          <a:custGeom>
            <a:avLst/>
            <a:gdLst>
              <a:gd name="connsiteX0" fmla="*/ 0 w 998444"/>
              <a:gd name="connsiteY0" fmla="*/ 4322618 h 4322618"/>
              <a:gd name="connsiteX1" fmla="*/ 311727 w 998444"/>
              <a:gd name="connsiteY1" fmla="*/ 3948545 h 4322618"/>
              <a:gd name="connsiteX2" fmla="*/ 394854 w 998444"/>
              <a:gd name="connsiteY2" fmla="*/ 3013364 h 4322618"/>
              <a:gd name="connsiteX3" fmla="*/ 810491 w 998444"/>
              <a:gd name="connsiteY3" fmla="*/ 2545773 h 4322618"/>
              <a:gd name="connsiteX4" fmla="*/ 976745 w 998444"/>
              <a:gd name="connsiteY4" fmla="*/ 2171700 h 4322618"/>
              <a:gd name="connsiteX5" fmla="*/ 997527 w 998444"/>
              <a:gd name="connsiteY5" fmla="*/ 1548245 h 4322618"/>
              <a:gd name="connsiteX6" fmla="*/ 987136 w 998444"/>
              <a:gd name="connsiteY6" fmla="*/ 872836 h 4322618"/>
              <a:gd name="connsiteX7" fmla="*/ 997527 w 998444"/>
              <a:gd name="connsiteY7" fmla="*/ 0 h 432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8444" h="4322618">
                <a:moveTo>
                  <a:pt x="0" y="4322618"/>
                </a:moveTo>
                <a:cubicBezTo>
                  <a:pt x="122959" y="4244686"/>
                  <a:pt x="245918" y="4166754"/>
                  <a:pt x="311727" y="3948545"/>
                </a:cubicBezTo>
                <a:cubicBezTo>
                  <a:pt x="377536" y="3730336"/>
                  <a:pt x="311727" y="3247159"/>
                  <a:pt x="394854" y="3013364"/>
                </a:cubicBezTo>
                <a:cubicBezTo>
                  <a:pt x="477981" y="2779569"/>
                  <a:pt x="713509" y="2686050"/>
                  <a:pt x="810491" y="2545773"/>
                </a:cubicBezTo>
                <a:cubicBezTo>
                  <a:pt x="907473" y="2405496"/>
                  <a:pt x="945572" y="2337955"/>
                  <a:pt x="976745" y="2171700"/>
                </a:cubicBezTo>
                <a:cubicBezTo>
                  <a:pt x="1007918" y="2005445"/>
                  <a:pt x="995795" y="1764722"/>
                  <a:pt x="997527" y="1548245"/>
                </a:cubicBezTo>
                <a:cubicBezTo>
                  <a:pt x="999259" y="1331768"/>
                  <a:pt x="987136" y="1130877"/>
                  <a:pt x="987136" y="872836"/>
                </a:cubicBezTo>
                <a:cubicBezTo>
                  <a:pt x="987136" y="614795"/>
                  <a:pt x="992331" y="307397"/>
                  <a:pt x="997527" y="0"/>
                </a:cubicBezTo>
              </a:path>
            </a:pathLst>
          </a:custGeom>
          <a:noFill/>
          <a:ln>
            <a:solidFill>
              <a:srgbClr val="FF0066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525480" y="1252682"/>
            <a:ext cx="794747" cy="4333009"/>
          </a:xfrm>
          <a:custGeom>
            <a:avLst/>
            <a:gdLst>
              <a:gd name="connsiteX0" fmla="*/ 48993 w 794747"/>
              <a:gd name="connsiteY0" fmla="*/ 0 h 4333009"/>
              <a:gd name="connsiteX1" fmla="*/ 48993 w 794747"/>
              <a:gd name="connsiteY1" fmla="*/ 2150918 h 4333009"/>
              <a:gd name="connsiteX2" fmla="*/ 558148 w 794747"/>
              <a:gd name="connsiteY2" fmla="*/ 2774373 h 4333009"/>
              <a:gd name="connsiteX3" fmla="*/ 703621 w 794747"/>
              <a:gd name="connsiteY3" fmla="*/ 3377045 h 4333009"/>
              <a:gd name="connsiteX4" fmla="*/ 786748 w 794747"/>
              <a:gd name="connsiteY4" fmla="*/ 4052454 h 4333009"/>
              <a:gd name="connsiteX5" fmla="*/ 786748 w 794747"/>
              <a:gd name="connsiteY5" fmla="*/ 4333009 h 433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747" h="4333009">
                <a:moveTo>
                  <a:pt x="48993" y="0"/>
                </a:moveTo>
                <a:cubicBezTo>
                  <a:pt x="6563" y="844261"/>
                  <a:pt x="-35866" y="1688523"/>
                  <a:pt x="48993" y="2150918"/>
                </a:cubicBezTo>
                <a:cubicBezTo>
                  <a:pt x="133852" y="2613314"/>
                  <a:pt x="449043" y="2570019"/>
                  <a:pt x="558148" y="2774373"/>
                </a:cubicBezTo>
                <a:cubicBezTo>
                  <a:pt x="667253" y="2978727"/>
                  <a:pt x="665521" y="3164032"/>
                  <a:pt x="703621" y="3377045"/>
                </a:cubicBezTo>
                <a:cubicBezTo>
                  <a:pt x="741721" y="3590059"/>
                  <a:pt x="772894" y="3893127"/>
                  <a:pt x="786748" y="4052454"/>
                </a:cubicBezTo>
                <a:cubicBezTo>
                  <a:pt x="800603" y="4211781"/>
                  <a:pt x="793675" y="4272395"/>
                  <a:pt x="786748" y="4333009"/>
                </a:cubicBezTo>
              </a:path>
            </a:pathLst>
          </a:custGeom>
          <a:noFill/>
          <a:ln>
            <a:solidFill>
              <a:srgbClr val="FF0066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35874" y="4934456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5" name="Oval 24"/>
          <p:cNvSpPr/>
          <p:nvPr/>
        </p:nvSpPr>
        <p:spPr>
          <a:xfrm>
            <a:off x="3589476" y="1483879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6" name="Oval 25"/>
          <p:cNvSpPr/>
          <p:nvPr/>
        </p:nvSpPr>
        <p:spPr>
          <a:xfrm>
            <a:off x="2405495" y="1468520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1732742" y="4887767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2286451" y="4887767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3780844" y="4917138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accent2"/>
                </a:solidFill>
              </a:rPr>
              <a:t>1</a:t>
            </a:r>
            <a:endParaRPr lang="en-US" sz="120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50462" y="94792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Network Topology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53544" y="94792"/>
            <a:ext cx="597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Root cause of current issue </a:t>
            </a:r>
            <a:r>
              <a:rPr lang="en-US" sz="1200" i="1" smtClean="0"/>
              <a:t>with </a:t>
            </a:r>
            <a:r>
              <a:rPr lang="en-US" sz="1200" i="1"/>
              <a:t>(</a:t>
            </a:r>
            <a:r>
              <a:rPr lang="en-US" sz="1200" i="1" smtClean="0"/>
              <a:t>bridge-nf-call-iptables=1 and ECM uninstalled)</a:t>
            </a:r>
            <a:endParaRPr lang="en-US" sz="1200" i="1"/>
          </a:p>
        </p:txBody>
      </p:sp>
      <p:sp>
        <p:nvSpPr>
          <p:cNvPr id="34" name="Isosceles Triangle 33"/>
          <p:cNvSpPr/>
          <p:nvPr/>
        </p:nvSpPr>
        <p:spPr>
          <a:xfrm>
            <a:off x="3673551" y="1921642"/>
            <a:ext cx="301337" cy="2032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5" name="Isosceles Triangle 34"/>
          <p:cNvSpPr/>
          <p:nvPr/>
        </p:nvSpPr>
        <p:spPr>
          <a:xfrm>
            <a:off x="2127123" y="3650609"/>
            <a:ext cx="301337" cy="2032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Isosceles Triangle 35"/>
          <p:cNvSpPr/>
          <p:nvPr/>
        </p:nvSpPr>
        <p:spPr>
          <a:xfrm>
            <a:off x="3430148" y="4368704"/>
            <a:ext cx="301337" cy="2032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rgbClr val="FF0000"/>
                </a:solidFill>
              </a:rPr>
              <a:t>1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3968667" y="3656382"/>
            <a:ext cx="301337" cy="203200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38" name="Isosceles Triangle 37"/>
          <p:cNvSpPr/>
          <p:nvPr/>
        </p:nvSpPr>
        <p:spPr>
          <a:xfrm>
            <a:off x="2320870" y="1933285"/>
            <a:ext cx="301337" cy="203200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9" name="Isosceles Triangle 38"/>
          <p:cNvSpPr/>
          <p:nvPr/>
        </p:nvSpPr>
        <p:spPr>
          <a:xfrm>
            <a:off x="2440182" y="4379192"/>
            <a:ext cx="301337" cy="203200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53544" y="798557"/>
            <a:ext cx="6824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first packet goes to internet along the path 1 -&gt; 2 -&gt; 3 -&gt; 4. So it passes the AP twice. The first pass for bridging, and the second pass for routing. Because we enabled bridge </a:t>
            </a:r>
            <a:r>
              <a:rPr lang="en-US" sz="1400" dirty="0" err="1" smtClean="0"/>
              <a:t>netfilter</a:t>
            </a:r>
            <a:r>
              <a:rPr lang="en-US" sz="1400" dirty="0" smtClean="0"/>
              <a:t>, it also passes </a:t>
            </a:r>
            <a:r>
              <a:rPr lang="en-US" sz="1400" dirty="0" err="1" smtClean="0"/>
              <a:t>netfilter</a:t>
            </a:r>
            <a:r>
              <a:rPr lang="en-US" sz="1400" dirty="0" smtClean="0"/>
              <a:t> twice. Let’s see what happens at each hook point.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257094" y="1687024"/>
          <a:ext cx="6793758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551"/>
                <a:gridCol w="50162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Hook point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What happened in nat chain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                  prerouting </a:t>
                      </a:r>
                    </a:p>
                    <a:p>
                      <a:r>
                        <a:rPr lang="en-US" sz="1200" smtClean="0"/>
                        <a:t>            (trigger by bridge)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Nothing to do because we have no DNAT rule in the </a:t>
                      </a:r>
                      <a:r>
                        <a:rPr lang="en-US" sz="1200" dirty="0" err="1" smtClean="0"/>
                        <a:t>nat</a:t>
                      </a:r>
                      <a:r>
                        <a:rPr lang="en-US" sz="1200" dirty="0" smtClean="0"/>
                        <a:t> chain.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                  postrouting</a:t>
                      </a:r>
                    </a:p>
                    <a:p>
                      <a:r>
                        <a:rPr lang="en-US" sz="1200" smtClean="0"/>
                        <a:t>            (trigger by bridge)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 have a masquerade rule in the </a:t>
                      </a:r>
                      <a:r>
                        <a:rPr lang="en-US" sz="1200" dirty="0" err="1" smtClean="0"/>
                        <a:t>nat</a:t>
                      </a:r>
                      <a:r>
                        <a:rPr lang="en-US" sz="1200" dirty="0" smtClean="0"/>
                        <a:t> chain,</a:t>
                      </a:r>
                      <a:r>
                        <a:rPr lang="en-US" sz="1200" baseline="0" dirty="0" smtClean="0"/>
                        <a:t> but it requires the output interface as eth0. At this point, output interface is </a:t>
                      </a:r>
                      <a:r>
                        <a:rPr lang="en-US" sz="1200" baseline="0" dirty="0" err="1" smtClean="0"/>
                        <a:t>br-lan</a:t>
                      </a:r>
                      <a:r>
                        <a:rPr lang="en-US" sz="1200" baseline="0" dirty="0" smtClean="0"/>
                        <a:t>, so the packet does not match the masquerade rule. Since there is no </a:t>
                      </a:r>
                      <a:r>
                        <a:rPr lang="en-US" sz="1200" baseline="0" dirty="0" err="1" smtClean="0"/>
                        <a:t>snat</a:t>
                      </a:r>
                      <a:r>
                        <a:rPr lang="en-US" sz="1200" baseline="0" dirty="0" smtClean="0"/>
                        <a:t> information assigned  to connection after </a:t>
                      </a:r>
                      <a:r>
                        <a:rPr lang="en-US" sz="1200" baseline="0" dirty="0" err="1" smtClean="0"/>
                        <a:t>nat</a:t>
                      </a:r>
                      <a:r>
                        <a:rPr lang="en-US" sz="1200" baseline="0" dirty="0" smtClean="0"/>
                        <a:t> chain matching;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Linux binds a null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snat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rule to the connection to avoid repeated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nat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chain matching. </a:t>
                      </a:r>
                      <a:r>
                        <a:rPr lang="en-US" sz="1200" baseline="0" dirty="0" smtClean="0"/>
                        <a:t>A null </a:t>
                      </a:r>
                      <a:r>
                        <a:rPr lang="en-US" sz="1200" baseline="0" dirty="0" err="1" smtClean="0"/>
                        <a:t>snat</a:t>
                      </a:r>
                      <a:r>
                        <a:rPr lang="en-US" sz="1200" baseline="0" dirty="0" smtClean="0"/>
                        <a:t> rule is a valid </a:t>
                      </a:r>
                      <a:r>
                        <a:rPr lang="en-US" sz="1200" baseline="0" dirty="0" err="1" smtClean="0"/>
                        <a:t>nat</a:t>
                      </a:r>
                      <a:r>
                        <a:rPr lang="en-US" sz="1200" baseline="0" dirty="0" smtClean="0"/>
                        <a:t> rule but it does not change the source IP.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                   prerouting </a:t>
                      </a:r>
                    </a:p>
                    <a:p>
                      <a:r>
                        <a:rPr lang="en-US" sz="1200" smtClean="0"/>
                        <a:t>            (trigger by bridge)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Nothing to do because we have no DNAT rule in the </a:t>
                      </a:r>
                      <a:r>
                        <a:rPr lang="en-US" sz="1200" dirty="0" err="1" smtClean="0"/>
                        <a:t>nat</a:t>
                      </a:r>
                      <a:r>
                        <a:rPr lang="en-US" sz="1200" dirty="0" smtClean="0"/>
                        <a:t> chain.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                  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postrouting</a:t>
                      </a:r>
                    </a:p>
                    <a:p>
                      <a:r>
                        <a:rPr lang="en-US" sz="1200" smtClean="0"/>
                        <a:t>            (trigger by routing)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Packet in path 1, 2, 3, 4 is actually the same packet, so it belongs to same connection. This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connection has been assigned a valid </a:t>
                      </a:r>
                      <a:r>
                        <a:rPr lang="en-US" sz="1200" dirty="0" err="1" smtClean="0"/>
                        <a:t>snat</a:t>
                      </a:r>
                      <a:r>
                        <a:rPr lang="en-US" sz="1200" baseline="0" dirty="0" smtClean="0"/>
                        <a:t> rule at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Thus the packet will not go through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nat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chain again at this time.  It will use the null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snat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rule to do source IP translation</a:t>
                      </a:r>
                      <a:r>
                        <a:rPr lang="en-US" sz="1200" baseline="0" dirty="0" smtClean="0"/>
                        <a:t> which does not change the source </a:t>
                      </a:r>
                      <a:r>
                        <a:rPr lang="en-US" sz="1200" baseline="0" dirty="0" err="1" smtClean="0"/>
                        <a:t>ip</a:t>
                      </a:r>
                      <a:r>
                        <a:rPr lang="en-US" sz="1200" baseline="0" dirty="0" smtClean="0"/>
                        <a:t>. This means that the private IP address 192.168.1.10(child) will leak into the public area.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Isosceles Triangle 40"/>
          <p:cNvSpPr/>
          <p:nvPr/>
        </p:nvSpPr>
        <p:spPr>
          <a:xfrm>
            <a:off x="5287646" y="2156113"/>
            <a:ext cx="301337" cy="2032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rgbClr val="FF0000"/>
                </a:solidFill>
              </a:rPr>
              <a:t>1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5287646" y="2614082"/>
            <a:ext cx="301337" cy="203200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43" name="Isosceles Triangle 42"/>
          <p:cNvSpPr/>
          <p:nvPr/>
        </p:nvSpPr>
        <p:spPr>
          <a:xfrm>
            <a:off x="5287646" y="3820717"/>
            <a:ext cx="301337" cy="2032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Isosceles Triangle 43"/>
          <p:cNvSpPr/>
          <p:nvPr/>
        </p:nvSpPr>
        <p:spPr>
          <a:xfrm>
            <a:off x="5287646" y="4267104"/>
            <a:ext cx="301337" cy="203200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45" name="Isosceles Triangle 44"/>
          <p:cNvSpPr/>
          <p:nvPr/>
        </p:nvSpPr>
        <p:spPr>
          <a:xfrm>
            <a:off x="11250059" y="4368704"/>
            <a:ext cx="301337" cy="203200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106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1473" y="1990435"/>
            <a:ext cx="1381991" cy="75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AP-Wan : eth0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192.168.0.1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bb:bb:bb:bb:bb:bb</a:t>
            </a:r>
          </a:p>
          <a:p>
            <a:pPr algn="ctr"/>
            <a:r>
              <a:rPr lang="en-US" sz="1200" i="1">
                <a:solidFill>
                  <a:schemeClr val="tx1"/>
                </a:solidFill>
              </a:rPr>
              <a:t>masquerade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1473" y="3317009"/>
            <a:ext cx="1381991" cy="633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AP-Lan : br-lan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192.168.1.1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c</a:t>
            </a:r>
            <a:r>
              <a:rPr lang="en-US" sz="1200" smtClean="0">
                <a:solidFill>
                  <a:schemeClr val="tx1"/>
                </a:solidFill>
              </a:rPr>
              <a:t>c:cc:cc:cc:cc:cc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3882" y="4390737"/>
            <a:ext cx="467591" cy="325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3464" y="4390737"/>
            <a:ext cx="467591" cy="325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2961408" y="3268518"/>
            <a:ext cx="363683" cy="1880754"/>
          </a:xfrm>
          <a:prstGeom prst="leftBrace">
            <a:avLst>
              <a:gd name="adj1" fmla="val 8333"/>
              <a:gd name="adj2" fmla="val 491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15124" y="287147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AP148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90782" y="1917700"/>
            <a:ext cx="3532909" cy="2899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05495" y="603248"/>
            <a:ext cx="1381991" cy="633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Internet PC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192.168.0.2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a</a:t>
            </a:r>
            <a:r>
              <a:rPr lang="en-US" sz="1200" smtClean="0">
                <a:solidFill>
                  <a:schemeClr val="tx1"/>
                </a:solidFill>
              </a:rPr>
              <a:t>a:aa:aa:aa:aa:aa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3464" y="5574843"/>
            <a:ext cx="2306782" cy="849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Child PC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192.168.1.10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ee:ee:ee:ee:ee:ee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Gateway = 192.168.1.11 (Parent)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9382" y="5574842"/>
            <a:ext cx="2182091" cy="1177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Parent PC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192.168.1.11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dd:dd:dd:dd:dd:dd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Gateway = 192.168.1.1 (AP-Lan)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ip_forward = </a:t>
            </a:r>
            <a:r>
              <a:rPr lang="en-US" sz="120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send_redirects = 0</a:t>
            </a:r>
          </a:p>
        </p:txBody>
      </p:sp>
      <p:sp>
        <p:nvSpPr>
          <p:cNvPr id="19" name="Freeform 18"/>
          <p:cNvSpPr/>
          <p:nvPr/>
        </p:nvSpPr>
        <p:spPr>
          <a:xfrm>
            <a:off x="2242755" y="4279758"/>
            <a:ext cx="1862737" cy="1295542"/>
          </a:xfrm>
          <a:custGeom>
            <a:avLst/>
            <a:gdLst>
              <a:gd name="connsiteX0" fmla="*/ 1861655 w 1862737"/>
              <a:gd name="connsiteY0" fmla="*/ 1295542 h 1295542"/>
              <a:gd name="connsiteX1" fmla="*/ 1809700 w 1862737"/>
              <a:gd name="connsiteY1" fmla="*/ 630524 h 1295542"/>
              <a:gd name="connsiteX2" fmla="*/ 1518755 w 1862737"/>
              <a:gd name="connsiteY2" fmla="*/ 152542 h 1295542"/>
              <a:gd name="connsiteX3" fmla="*/ 1030382 w 1862737"/>
              <a:gd name="connsiteY3" fmla="*/ 7069 h 1295542"/>
              <a:gd name="connsiteX4" fmla="*/ 469273 w 1862737"/>
              <a:gd name="connsiteY4" fmla="*/ 38242 h 1295542"/>
              <a:gd name="connsiteX5" fmla="*/ 188718 w 1862737"/>
              <a:gd name="connsiteY5" fmla="*/ 173324 h 1295542"/>
              <a:gd name="connsiteX6" fmla="*/ 43246 w 1862737"/>
              <a:gd name="connsiteY6" fmla="*/ 620133 h 1295542"/>
              <a:gd name="connsiteX7" fmla="*/ 1682 w 1862737"/>
              <a:gd name="connsiteY7" fmla="*/ 911078 h 1295542"/>
              <a:gd name="connsiteX8" fmla="*/ 12073 w 1862737"/>
              <a:gd name="connsiteY8" fmla="*/ 1295542 h 129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2737" h="1295542">
                <a:moveTo>
                  <a:pt x="1861655" y="1295542"/>
                </a:moveTo>
                <a:cubicBezTo>
                  <a:pt x="1864252" y="1058283"/>
                  <a:pt x="1866850" y="821024"/>
                  <a:pt x="1809700" y="630524"/>
                </a:cubicBezTo>
                <a:cubicBezTo>
                  <a:pt x="1752550" y="440024"/>
                  <a:pt x="1648641" y="256451"/>
                  <a:pt x="1518755" y="152542"/>
                </a:cubicBezTo>
                <a:cubicBezTo>
                  <a:pt x="1388869" y="48633"/>
                  <a:pt x="1205296" y="26119"/>
                  <a:pt x="1030382" y="7069"/>
                </a:cubicBezTo>
                <a:cubicBezTo>
                  <a:pt x="855468" y="-11981"/>
                  <a:pt x="609550" y="10533"/>
                  <a:pt x="469273" y="38242"/>
                </a:cubicBezTo>
                <a:cubicBezTo>
                  <a:pt x="328996" y="65951"/>
                  <a:pt x="259722" y="76342"/>
                  <a:pt x="188718" y="173324"/>
                </a:cubicBezTo>
                <a:cubicBezTo>
                  <a:pt x="117714" y="270306"/>
                  <a:pt x="74419" y="497174"/>
                  <a:pt x="43246" y="620133"/>
                </a:cubicBezTo>
                <a:cubicBezTo>
                  <a:pt x="12073" y="743092"/>
                  <a:pt x="6877" y="798510"/>
                  <a:pt x="1682" y="911078"/>
                </a:cubicBezTo>
                <a:cubicBezTo>
                  <a:pt x="-3513" y="1023646"/>
                  <a:pt x="4280" y="1159594"/>
                  <a:pt x="12073" y="1295542"/>
                </a:cubicBezTo>
              </a:path>
            </a:pathLst>
          </a:custGeom>
          <a:noFill/>
          <a:ln>
            <a:solidFill>
              <a:srgbClr val="FF0066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693719" y="1242291"/>
            <a:ext cx="998444" cy="4322618"/>
          </a:xfrm>
          <a:custGeom>
            <a:avLst/>
            <a:gdLst>
              <a:gd name="connsiteX0" fmla="*/ 0 w 998444"/>
              <a:gd name="connsiteY0" fmla="*/ 4322618 h 4322618"/>
              <a:gd name="connsiteX1" fmla="*/ 311727 w 998444"/>
              <a:gd name="connsiteY1" fmla="*/ 3948545 h 4322618"/>
              <a:gd name="connsiteX2" fmla="*/ 394854 w 998444"/>
              <a:gd name="connsiteY2" fmla="*/ 3013364 h 4322618"/>
              <a:gd name="connsiteX3" fmla="*/ 810491 w 998444"/>
              <a:gd name="connsiteY3" fmla="*/ 2545773 h 4322618"/>
              <a:gd name="connsiteX4" fmla="*/ 976745 w 998444"/>
              <a:gd name="connsiteY4" fmla="*/ 2171700 h 4322618"/>
              <a:gd name="connsiteX5" fmla="*/ 997527 w 998444"/>
              <a:gd name="connsiteY5" fmla="*/ 1548245 h 4322618"/>
              <a:gd name="connsiteX6" fmla="*/ 987136 w 998444"/>
              <a:gd name="connsiteY6" fmla="*/ 872836 h 4322618"/>
              <a:gd name="connsiteX7" fmla="*/ 997527 w 998444"/>
              <a:gd name="connsiteY7" fmla="*/ 0 h 432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8444" h="4322618">
                <a:moveTo>
                  <a:pt x="0" y="4322618"/>
                </a:moveTo>
                <a:cubicBezTo>
                  <a:pt x="122959" y="4244686"/>
                  <a:pt x="245918" y="4166754"/>
                  <a:pt x="311727" y="3948545"/>
                </a:cubicBezTo>
                <a:cubicBezTo>
                  <a:pt x="377536" y="3730336"/>
                  <a:pt x="311727" y="3247159"/>
                  <a:pt x="394854" y="3013364"/>
                </a:cubicBezTo>
                <a:cubicBezTo>
                  <a:pt x="477981" y="2779569"/>
                  <a:pt x="713509" y="2686050"/>
                  <a:pt x="810491" y="2545773"/>
                </a:cubicBezTo>
                <a:cubicBezTo>
                  <a:pt x="907473" y="2405496"/>
                  <a:pt x="945572" y="2337955"/>
                  <a:pt x="976745" y="2171700"/>
                </a:cubicBezTo>
                <a:cubicBezTo>
                  <a:pt x="1007918" y="2005445"/>
                  <a:pt x="995795" y="1764722"/>
                  <a:pt x="997527" y="1548245"/>
                </a:cubicBezTo>
                <a:cubicBezTo>
                  <a:pt x="999259" y="1331768"/>
                  <a:pt x="987136" y="1130877"/>
                  <a:pt x="987136" y="872836"/>
                </a:cubicBezTo>
                <a:cubicBezTo>
                  <a:pt x="987136" y="614795"/>
                  <a:pt x="992331" y="307397"/>
                  <a:pt x="997527" y="0"/>
                </a:cubicBezTo>
              </a:path>
            </a:pathLst>
          </a:custGeom>
          <a:noFill/>
          <a:ln>
            <a:solidFill>
              <a:srgbClr val="FF0066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525480" y="1252682"/>
            <a:ext cx="794747" cy="4333009"/>
          </a:xfrm>
          <a:custGeom>
            <a:avLst/>
            <a:gdLst>
              <a:gd name="connsiteX0" fmla="*/ 48993 w 794747"/>
              <a:gd name="connsiteY0" fmla="*/ 0 h 4333009"/>
              <a:gd name="connsiteX1" fmla="*/ 48993 w 794747"/>
              <a:gd name="connsiteY1" fmla="*/ 2150918 h 4333009"/>
              <a:gd name="connsiteX2" fmla="*/ 558148 w 794747"/>
              <a:gd name="connsiteY2" fmla="*/ 2774373 h 4333009"/>
              <a:gd name="connsiteX3" fmla="*/ 703621 w 794747"/>
              <a:gd name="connsiteY3" fmla="*/ 3377045 h 4333009"/>
              <a:gd name="connsiteX4" fmla="*/ 786748 w 794747"/>
              <a:gd name="connsiteY4" fmla="*/ 4052454 h 4333009"/>
              <a:gd name="connsiteX5" fmla="*/ 786748 w 794747"/>
              <a:gd name="connsiteY5" fmla="*/ 4333009 h 433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747" h="4333009">
                <a:moveTo>
                  <a:pt x="48993" y="0"/>
                </a:moveTo>
                <a:cubicBezTo>
                  <a:pt x="6563" y="844261"/>
                  <a:pt x="-35866" y="1688523"/>
                  <a:pt x="48993" y="2150918"/>
                </a:cubicBezTo>
                <a:cubicBezTo>
                  <a:pt x="133852" y="2613314"/>
                  <a:pt x="449043" y="2570019"/>
                  <a:pt x="558148" y="2774373"/>
                </a:cubicBezTo>
                <a:cubicBezTo>
                  <a:pt x="667253" y="2978727"/>
                  <a:pt x="665521" y="3164032"/>
                  <a:pt x="703621" y="3377045"/>
                </a:cubicBezTo>
                <a:cubicBezTo>
                  <a:pt x="741721" y="3590059"/>
                  <a:pt x="772894" y="3893127"/>
                  <a:pt x="786748" y="4052454"/>
                </a:cubicBezTo>
                <a:cubicBezTo>
                  <a:pt x="800603" y="4211781"/>
                  <a:pt x="793675" y="4272395"/>
                  <a:pt x="786748" y="4333009"/>
                </a:cubicBezTo>
              </a:path>
            </a:pathLst>
          </a:custGeom>
          <a:noFill/>
          <a:ln>
            <a:solidFill>
              <a:srgbClr val="FF0066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35874" y="4934456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5" name="Oval 24"/>
          <p:cNvSpPr/>
          <p:nvPr/>
        </p:nvSpPr>
        <p:spPr>
          <a:xfrm>
            <a:off x="3589476" y="1483879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6" name="Oval 25"/>
          <p:cNvSpPr/>
          <p:nvPr/>
        </p:nvSpPr>
        <p:spPr>
          <a:xfrm>
            <a:off x="2405495" y="1468520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1732742" y="4887767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2286451" y="4887767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3780844" y="4917138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accent2"/>
                </a:solidFill>
              </a:rPr>
              <a:t>1</a:t>
            </a:r>
            <a:endParaRPr lang="en-US" sz="120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50462" y="94792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Network Topology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53544" y="94792"/>
            <a:ext cx="526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 proposal for issue </a:t>
            </a:r>
            <a:r>
              <a:rPr lang="en-US" sz="1200" i="1" smtClean="0"/>
              <a:t>with </a:t>
            </a:r>
            <a:r>
              <a:rPr lang="en-US" sz="1200" i="1"/>
              <a:t>(</a:t>
            </a:r>
            <a:r>
              <a:rPr lang="en-US" sz="1200" i="1" smtClean="0"/>
              <a:t>bridge-nf-call-iptables=1 and ECM uninstalled)</a:t>
            </a:r>
            <a:endParaRPr lang="en-US" sz="1200" i="1"/>
          </a:p>
        </p:txBody>
      </p:sp>
      <p:sp>
        <p:nvSpPr>
          <p:cNvPr id="34" name="Isosceles Triangle 33"/>
          <p:cNvSpPr/>
          <p:nvPr/>
        </p:nvSpPr>
        <p:spPr>
          <a:xfrm>
            <a:off x="3673551" y="1921642"/>
            <a:ext cx="301337" cy="2032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5" name="Isosceles Triangle 34"/>
          <p:cNvSpPr/>
          <p:nvPr/>
        </p:nvSpPr>
        <p:spPr>
          <a:xfrm>
            <a:off x="2127123" y="3650609"/>
            <a:ext cx="301337" cy="2032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Isosceles Triangle 35"/>
          <p:cNvSpPr/>
          <p:nvPr/>
        </p:nvSpPr>
        <p:spPr>
          <a:xfrm>
            <a:off x="3430148" y="4368704"/>
            <a:ext cx="301337" cy="2032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rgbClr val="FF0000"/>
                </a:solidFill>
              </a:rPr>
              <a:t>1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3968667" y="3656382"/>
            <a:ext cx="301337" cy="203200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38" name="Isosceles Triangle 37"/>
          <p:cNvSpPr/>
          <p:nvPr/>
        </p:nvSpPr>
        <p:spPr>
          <a:xfrm>
            <a:off x="2320870" y="1933285"/>
            <a:ext cx="301337" cy="203200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9" name="Isosceles Triangle 38"/>
          <p:cNvSpPr/>
          <p:nvPr/>
        </p:nvSpPr>
        <p:spPr>
          <a:xfrm>
            <a:off x="2440182" y="4379192"/>
            <a:ext cx="301337" cy="203200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53544" y="798558"/>
            <a:ext cx="6595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root cause of the leak is that Linux assigned a null </a:t>
            </a:r>
            <a:r>
              <a:rPr lang="en-US" sz="1400" dirty="0" err="1" smtClean="0"/>
              <a:t>snat</a:t>
            </a:r>
            <a:r>
              <a:rPr lang="en-US" sz="1400" dirty="0" smtClean="0"/>
              <a:t> rule to the connection at the post-routing hook          when the packet was first bridged. Then Linux did not match this packet with           at the masquerade rule (in routing post-route hook).</a:t>
            </a:r>
          </a:p>
          <a:p>
            <a:endParaRPr lang="en-US" sz="1400" dirty="0"/>
          </a:p>
          <a:p>
            <a:r>
              <a:rPr lang="en-US" sz="1400" dirty="0" smtClean="0"/>
              <a:t>So the proposal is to prevent Linux from assigning a null </a:t>
            </a:r>
            <a:r>
              <a:rPr lang="en-US" sz="1400" dirty="0" err="1" smtClean="0"/>
              <a:t>snat</a:t>
            </a:r>
            <a:r>
              <a:rPr lang="en-US" sz="1400" dirty="0" smtClean="0"/>
              <a:t> rule to the connection</a:t>
            </a:r>
          </a:p>
          <a:p>
            <a:r>
              <a:rPr lang="en-US" sz="1400" dirty="0" smtClean="0"/>
              <a:t>if the packet is a bridged packet and the connection is new.</a:t>
            </a:r>
          </a:p>
        </p:txBody>
      </p:sp>
      <p:sp>
        <p:nvSpPr>
          <p:cNvPr id="46" name="Isosceles Triangle 45"/>
          <p:cNvSpPr/>
          <p:nvPr/>
        </p:nvSpPr>
        <p:spPr>
          <a:xfrm>
            <a:off x="6616596" y="1033894"/>
            <a:ext cx="301337" cy="203200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47" name="Isosceles Triangle 46"/>
          <p:cNvSpPr/>
          <p:nvPr/>
        </p:nvSpPr>
        <p:spPr>
          <a:xfrm>
            <a:off x="6150332" y="1236722"/>
            <a:ext cx="301337" cy="203200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" name="Rectangle 1"/>
          <p:cNvSpPr/>
          <p:nvPr/>
        </p:nvSpPr>
        <p:spPr>
          <a:xfrm>
            <a:off x="5257800" y="2441864"/>
            <a:ext cx="6491715" cy="2492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n</a:t>
            </a:r>
            <a:r>
              <a:rPr lang="en-US" sz="1200" smtClean="0">
                <a:solidFill>
                  <a:schemeClr val="tx1"/>
                </a:solidFill>
              </a:rPr>
              <a:t>f_nat_rule_find() {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… … …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    if (!nf_nat_initialized(ct, HOOK2MANIP(hooknum))) {</a:t>
            </a:r>
          </a:p>
          <a:p>
            <a:r>
              <a:rPr lang="en-US" sz="12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       struct dst_entry *dst = skb_dst(skb);</a:t>
            </a:r>
          </a:p>
          <a:p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        if ((hooknum == NF_INET_POST_ROUTING) &amp;&amp; (skb-&gt;nfctinfo == IP_CT_NEW)) {</a:t>
            </a:r>
          </a:p>
          <a:p>
            <a:r>
              <a:rPr lang="en-US" sz="12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           if </a:t>
            </a:r>
            <a:r>
              <a:rPr lang="en-US" sz="1200">
                <a:solidFill>
                  <a:schemeClr val="accent6">
                    <a:lumMod val="75000"/>
                  </a:schemeClr>
                </a:solidFill>
              </a:rPr>
              <a:t>(!dst || (dst-&gt;flags &amp; DST_FAKE_RTABLE</a:t>
            </a:r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)) {</a:t>
            </a:r>
          </a:p>
          <a:p>
            <a:r>
              <a:rPr lang="en-US" sz="12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               return ret;</a:t>
            </a:r>
          </a:p>
          <a:p>
            <a:r>
              <a:rPr lang="en-US" sz="12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           }</a:t>
            </a:r>
          </a:p>
          <a:p>
            <a:r>
              <a:rPr lang="en-US" sz="12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       }</a:t>
            </a:r>
          </a:p>
          <a:p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       ret = alloc_null_binding(ct, hooknum);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    }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… … …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 smtClean="0">
                <a:solidFill>
                  <a:schemeClr val="tx1"/>
                </a:solidFill>
              </a:rPr>
              <a:t>}</a:t>
            </a:r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2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1473" y="1990435"/>
            <a:ext cx="1381991" cy="75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AP-Wan : eth0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192.168.0.1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bb:bb:bb:bb:bb:bb</a:t>
            </a:r>
          </a:p>
          <a:p>
            <a:pPr algn="ctr"/>
            <a:r>
              <a:rPr lang="en-US" sz="1200" i="1">
                <a:solidFill>
                  <a:schemeClr val="tx1"/>
                </a:solidFill>
              </a:rPr>
              <a:t>masquerade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1473" y="3317009"/>
            <a:ext cx="1381991" cy="633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AP-Lan : br-lan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192.168.1.1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c</a:t>
            </a:r>
            <a:r>
              <a:rPr lang="en-US" sz="1200" smtClean="0">
                <a:solidFill>
                  <a:schemeClr val="tx1"/>
                </a:solidFill>
              </a:rPr>
              <a:t>c:cc:cc:cc:cc:cc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3882" y="4390737"/>
            <a:ext cx="467591" cy="325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3464" y="4390737"/>
            <a:ext cx="467591" cy="325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2961408" y="3268518"/>
            <a:ext cx="363683" cy="1880754"/>
          </a:xfrm>
          <a:prstGeom prst="leftBrace">
            <a:avLst>
              <a:gd name="adj1" fmla="val 8333"/>
              <a:gd name="adj2" fmla="val 491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15124" y="287147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AP148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90782" y="1917700"/>
            <a:ext cx="3532909" cy="2899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05495" y="603248"/>
            <a:ext cx="1381991" cy="633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Internet PC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192.168.0.2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a</a:t>
            </a:r>
            <a:r>
              <a:rPr lang="en-US" sz="1200" smtClean="0">
                <a:solidFill>
                  <a:schemeClr val="tx1"/>
                </a:solidFill>
              </a:rPr>
              <a:t>a:aa:aa:aa:aa:aa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3464" y="5574843"/>
            <a:ext cx="2306782" cy="849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Child PC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192.168.1.10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ee:ee:ee:ee:ee:ee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Gateway = 192.168.1.11 (Parent)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9382" y="5574842"/>
            <a:ext cx="2182091" cy="1177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Parent PC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192.168.1.11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dd:dd:dd:dd:dd:dd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Gateway = 192.168.1.1 (AP-Lan)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ip_forward = </a:t>
            </a:r>
            <a:r>
              <a:rPr lang="en-US" sz="120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send_redirects = 0</a:t>
            </a:r>
          </a:p>
        </p:txBody>
      </p:sp>
      <p:sp>
        <p:nvSpPr>
          <p:cNvPr id="19" name="Freeform 18"/>
          <p:cNvSpPr/>
          <p:nvPr/>
        </p:nvSpPr>
        <p:spPr>
          <a:xfrm>
            <a:off x="2242755" y="4279758"/>
            <a:ext cx="1862737" cy="1295542"/>
          </a:xfrm>
          <a:custGeom>
            <a:avLst/>
            <a:gdLst>
              <a:gd name="connsiteX0" fmla="*/ 1861655 w 1862737"/>
              <a:gd name="connsiteY0" fmla="*/ 1295542 h 1295542"/>
              <a:gd name="connsiteX1" fmla="*/ 1809700 w 1862737"/>
              <a:gd name="connsiteY1" fmla="*/ 630524 h 1295542"/>
              <a:gd name="connsiteX2" fmla="*/ 1518755 w 1862737"/>
              <a:gd name="connsiteY2" fmla="*/ 152542 h 1295542"/>
              <a:gd name="connsiteX3" fmla="*/ 1030382 w 1862737"/>
              <a:gd name="connsiteY3" fmla="*/ 7069 h 1295542"/>
              <a:gd name="connsiteX4" fmla="*/ 469273 w 1862737"/>
              <a:gd name="connsiteY4" fmla="*/ 38242 h 1295542"/>
              <a:gd name="connsiteX5" fmla="*/ 188718 w 1862737"/>
              <a:gd name="connsiteY5" fmla="*/ 173324 h 1295542"/>
              <a:gd name="connsiteX6" fmla="*/ 43246 w 1862737"/>
              <a:gd name="connsiteY6" fmla="*/ 620133 h 1295542"/>
              <a:gd name="connsiteX7" fmla="*/ 1682 w 1862737"/>
              <a:gd name="connsiteY7" fmla="*/ 911078 h 1295542"/>
              <a:gd name="connsiteX8" fmla="*/ 12073 w 1862737"/>
              <a:gd name="connsiteY8" fmla="*/ 1295542 h 129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2737" h="1295542">
                <a:moveTo>
                  <a:pt x="1861655" y="1295542"/>
                </a:moveTo>
                <a:cubicBezTo>
                  <a:pt x="1864252" y="1058283"/>
                  <a:pt x="1866850" y="821024"/>
                  <a:pt x="1809700" y="630524"/>
                </a:cubicBezTo>
                <a:cubicBezTo>
                  <a:pt x="1752550" y="440024"/>
                  <a:pt x="1648641" y="256451"/>
                  <a:pt x="1518755" y="152542"/>
                </a:cubicBezTo>
                <a:cubicBezTo>
                  <a:pt x="1388869" y="48633"/>
                  <a:pt x="1205296" y="26119"/>
                  <a:pt x="1030382" y="7069"/>
                </a:cubicBezTo>
                <a:cubicBezTo>
                  <a:pt x="855468" y="-11981"/>
                  <a:pt x="609550" y="10533"/>
                  <a:pt x="469273" y="38242"/>
                </a:cubicBezTo>
                <a:cubicBezTo>
                  <a:pt x="328996" y="65951"/>
                  <a:pt x="259722" y="76342"/>
                  <a:pt x="188718" y="173324"/>
                </a:cubicBezTo>
                <a:cubicBezTo>
                  <a:pt x="117714" y="270306"/>
                  <a:pt x="74419" y="497174"/>
                  <a:pt x="43246" y="620133"/>
                </a:cubicBezTo>
                <a:cubicBezTo>
                  <a:pt x="12073" y="743092"/>
                  <a:pt x="6877" y="798510"/>
                  <a:pt x="1682" y="911078"/>
                </a:cubicBezTo>
                <a:cubicBezTo>
                  <a:pt x="-3513" y="1023646"/>
                  <a:pt x="4280" y="1159594"/>
                  <a:pt x="12073" y="1295542"/>
                </a:cubicBezTo>
              </a:path>
            </a:pathLst>
          </a:custGeom>
          <a:noFill/>
          <a:ln>
            <a:solidFill>
              <a:srgbClr val="FF0066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693719" y="1242291"/>
            <a:ext cx="998444" cy="4322618"/>
          </a:xfrm>
          <a:custGeom>
            <a:avLst/>
            <a:gdLst>
              <a:gd name="connsiteX0" fmla="*/ 0 w 998444"/>
              <a:gd name="connsiteY0" fmla="*/ 4322618 h 4322618"/>
              <a:gd name="connsiteX1" fmla="*/ 311727 w 998444"/>
              <a:gd name="connsiteY1" fmla="*/ 3948545 h 4322618"/>
              <a:gd name="connsiteX2" fmla="*/ 394854 w 998444"/>
              <a:gd name="connsiteY2" fmla="*/ 3013364 h 4322618"/>
              <a:gd name="connsiteX3" fmla="*/ 810491 w 998444"/>
              <a:gd name="connsiteY3" fmla="*/ 2545773 h 4322618"/>
              <a:gd name="connsiteX4" fmla="*/ 976745 w 998444"/>
              <a:gd name="connsiteY4" fmla="*/ 2171700 h 4322618"/>
              <a:gd name="connsiteX5" fmla="*/ 997527 w 998444"/>
              <a:gd name="connsiteY5" fmla="*/ 1548245 h 4322618"/>
              <a:gd name="connsiteX6" fmla="*/ 987136 w 998444"/>
              <a:gd name="connsiteY6" fmla="*/ 872836 h 4322618"/>
              <a:gd name="connsiteX7" fmla="*/ 997527 w 998444"/>
              <a:gd name="connsiteY7" fmla="*/ 0 h 432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8444" h="4322618">
                <a:moveTo>
                  <a:pt x="0" y="4322618"/>
                </a:moveTo>
                <a:cubicBezTo>
                  <a:pt x="122959" y="4244686"/>
                  <a:pt x="245918" y="4166754"/>
                  <a:pt x="311727" y="3948545"/>
                </a:cubicBezTo>
                <a:cubicBezTo>
                  <a:pt x="377536" y="3730336"/>
                  <a:pt x="311727" y="3247159"/>
                  <a:pt x="394854" y="3013364"/>
                </a:cubicBezTo>
                <a:cubicBezTo>
                  <a:pt x="477981" y="2779569"/>
                  <a:pt x="713509" y="2686050"/>
                  <a:pt x="810491" y="2545773"/>
                </a:cubicBezTo>
                <a:cubicBezTo>
                  <a:pt x="907473" y="2405496"/>
                  <a:pt x="945572" y="2337955"/>
                  <a:pt x="976745" y="2171700"/>
                </a:cubicBezTo>
                <a:cubicBezTo>
                  <a:pt x="1007918" y="2005445"/>
                  <a:pt x="995795" y="1764722"/>
                  <a:pt x="997527" y="1548245"/>
                </a:cubicBezTo>
                <a:cubicBezTo>
                  <a:pt x="999259" y="1331768"/>
                  <a:pt x="987136" y="1130877"/>
                  <a:pt x="987136" y="872836"/>
                </a:cubicBezTo>
                <a:cubicBezTo>
                  <a:pt x="987136" y="614795"/>
                  <a:pt x="992331" y="307397"/>
                  <a:pt x="997527" y="0"/>
                </a:cubicBezTo>
              </a:path>
            </a:pathLst>
          </a:custGeom>
          <a:noFill/>
          <a:ln>
            <a:solidFill>
              <a:srgbClr val="FF0066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525480" y="1252682"/>
            <a:ext cx="794747" cy="4333009"/>
          </a:xfrm>
          <a:custGeom>
            <a:avLst/>
            <a:gdLst>
              <a:gd name="connsiteX0" fmla="*/ 48993 w 794747"/>
              <a:gd name="connsiteY0" fmla="*/ 0 h 4333009"/>
              <a:gd name="connsiteX1" fmla="*/ 48993 w 794747"/>
              <a:gd name="connsiteY1" fmla="*/ 2150918 h 4333009"/>
              <a:gd name="connsiteX2" fmla="*/ 558148 w 794747"/>
              <a:gd name="connsiteY2" fmla="*/ 2774373 h 4333009"/>
              <a:gd name="connsiteX3" fmla="*/ 703621 w 794747"/>
              <a:gd name="connsiteY3" fmla="*/ 3377045 h 4333009"/>
              <a:gd name="connsiteX4" fmla="*/ 786748 w 794747"/>
              <a:gd name="connsiteY4" fmla="*/ 4052454 h 4333009"/>
              <a:gd name="connsiteX5" fmla="*/ 786748 w 794747"/>
              <a:gd name="connsiteY5" fmla="*/ 4333009 h 433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747" h="4333009">
                <a:moveTo>
                  <a:pt x="48993" y="0"/>
                </a:moveTo>
                <a:cubicBezTo>
                  <a:pt x="6563" y="844261"/>
                  <a:pt x="-35866" y="1688523"/>
                  <a:pt x="48993" y="2150918"/>
                </a:cubicBezTo>
                <a:cubicBezTo>
                  <a:pt x="133852" y="2613314"/>
                  <a:pt x="449043" y="2570019"/>
                  <a:pt x="558148" y="2774373"/>
                </a:cubicBezTo>
                <a:cubicBezTo>
                  <a:pt x="667253" y="2978727"/>
                  <a:pt x="665521" y="3164032"/>
                  <a:pt x="703621" y="3377045"/>
                </a:cubicBezTo>
                <a:cubicBezTo>
                  <a:pt x="741721" y="3590059"/>
                  <a:pt x="772894" y="3893127"/>
                  <a:pt x="786748" y="4052454"/>
                </a:cubicBezTo>
                <a:cubicBezTo>
                  <a:pt x="800603" y="4211781"/>
                  <a:pt x="793675" y="4272395"/>
                  <a:pt x="786748" y="4333009"/>
                </a:cubicBezTo>
              </a:path>
            </a:pathLst>
          </a:custGeom>
          <a:noFill/>
          <a:ln>
            <a:solidFill>
              <a:srgbClr val="FF0066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35874" y="4934456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5" name="Oval 24"/>
          <p:cNvSpPr/>
          <p:nvPr/>
        </p:nvSpPr>
        <p:spPr>
          <a:xfrm>
            <a:off x="3589476" y="1483879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6" name="Oval 25"/>
          <p:cNvSpPr/>
          <p:nvPr/>
        </p:nvSpPr>
        <p:spPr>
          <a:xfrm>
            <a:off x="2405495" y="1468520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1732742" y="4887767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2286451" y="4887767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3780844" y="4917138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accent2"/>
                </a:solidFill>
              </a:rPr>
              <a:t>1</a:t>
            </a:r>
            <a:endParaRPr lang="en-US" sz="120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50462" y="94792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Network Topology</a:t>
            </a:r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5153544" y="603248"/>
          <a:ext cx="688972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91"/>
                <a:gridCol w="1355248"/>
                <a:gridCol w="1355248"/>
                <a:gridCol w="1054984"/>
                <a:gridCol w="1059873"/>
                <a:gridCol w="883227"/>
                <a:gridCol w="852054"/>
              </a:tblGrid>
              <a:tr h="3259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src mac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dst mac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src ip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dst ip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input interface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output interface</a:t>
                      </a:r>
                      <a:endParaRPr lang="en-US" sz="1200"/>
                    </a:p>
                  </a:txBody>
                  <a:tcPr/>
                </a:tc>
              </a:tr>
              <a:tr h="32596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ee:ee:ee:ee:ee:ee</a:t>
                      </a:r>
                    </a:p>
                    <a:p>
                      <a:pPr algn="ctr"/>
                      <a:r>
                        <a:rPr lang="en-US" sz="1200" smtClean="0"/>
                        <a:t>(Child)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dd:dd:dd:dd:dd:dd</a:t>
                      </a:r>
                    </a:p>
                    <a:p>
                      <a:pPr algn="ctr"/>
                      <a:r>
                        <a:rPr lang="en-US" sz="1200" smtClean="0"/>
                        <a:t>(Parent)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192.168.1.10</a:t>
                      </a:r>
                    </a:p>
                    <a:p>
                      <a:pPr algn="ctr"/>
                      <a:r>
                        <a:rPr lang="en-US" sz="1200" smtClean="0"/>
                        <a:t>(Child)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192.168.0.2</a:t>
                      </a:r>
                    </a:p>
                    <a:p>
                      <a:pPr algn="ctr"/>
                      <a:r>
                        <a:rPr lang="en-US" sz="1200" smtClean="0"/>
                        <a:t>(Internet)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eth1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32596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2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ee:ee:ee:ee:ee:ee</a:t>
                      </a:r>
                    </a:p>
                    <a:p>
                      <a:pPr algn="ctr"/>
                      <a:r>
                        <a:rPr lang="en-US" sz="1200" smtClean="0"/>
                        <a:t>(Child)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dd:dd:dd:dd:dd:dd</a:t>
                      </a:r>
                    </a:p>
                    <a:p>
                      <a:pPr algn="ctr"/>
                      <a:r>
                        <a:rPr lang="en-US" sz="1200" smtClean="0"/>
                        <a:t>(Parent)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192.168.1.10</a:t>
                      </a:r>
                    </a:p>
                    <a:p>
                      <a:pPr algn="ctr"/>
                      <a:r>
                        <a:rPr lang="en-US" sz="1200" smtClean="0"/>
                        <a:t>(Child)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192.168.0.2</a:t>
                      </a:r>
                    </a:p>
                    <a:p>
                      <a:pPr algn="ctr"/>
                      <a:r>
                        <a:rPr lang="en-US" sz="1200" smtClean="0"/>
                        <a:t>(Internet)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eth2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596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3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dd:dd:dd:dd:dd:dd</a:t>
                      </a:r>
                    </a:p>
                    <a:p>
                      <a:pPr algn="ctr"/>
                      <a:r>
                        <a:rPr lang="en-US" sz="1200" smtClean="0"/>
                        <a:t>(Parent)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cc:cc:cc:cc:cc:cc</a:t>
                      </a:r>
                    </a:p>
                    <a:p>
                      <a:pPr algn="ctr"/>
                      <a:r>
                        <a:rPr lang="en-US" sz="1200" smtClean="0"/>
                        <a:t>(AP-Lan)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192.168.1.10</a:t>
                      </a:r>
                    </a:p>
                    <a:p>
                      <a:pPr algn="ctr"/>
                      <a:r>
                        <a:rPr lang="en-US" sz="1200" smtClean="0"/>
                        <a:t>(Child)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192.168.0.2</a:t>
                      </a:r>
                    </a:p>
                    <a:p>
                      <a:pPr algn="ctr"/>
                      <a:r>
                        <a:rPr lang="en-US" sz="1200" smtClean="0"/>
                        <a:t>(Internet)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eth2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5576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195576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5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195576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153544" y="94792"/>
            <a:ext cx="454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 </a:t>
            </a:r>
            <a:r>
              <a:rPr lang="en-US" smtClean="0"/>
              <a:t>issue </a:t>
            </a:r>
            <a:r>
              <a:rPr lang="en-US" sz="1200" i="1" smtClean="0"/>
              <a:t>with </a:t>
            </a:r>
            <a:r>
              <a:rPr lang="en-US" sz="1200" i="1"/>
              <a:t>(</a:t>
            </a:r>
            <a:r>
              <a:rPr lang="en-US" sz="1200" i="1" smtClean="0"/>
              <a:t>bridge-nf-call-iptables=1 and ECM installed)</a:t>
            </a:r>
            <a:endParaRPr lang="en-US" sz="1200" i="1"/>
          </a:p>
        </p:txBody>
      </p:sp>
      <p:sp>
        <p:nvSpPr>
          <p:cNvPr id="2" name="TextBox 1"/>
          <p:cNvSpPr txBox="1"/>
          <p:nvPr/>
        </p:nvSpPr>
        <p:spPr>
          <a:xfrm>
            <a:off x="5096189" y="3387738"/>
            <a:ext cx="6798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hild sends 100 packets at speed 1 packet per second,  we can see all 100 packets in path 1, but we can only see 20 packets in path 2 and 3, actually 1 packet per 5 seconds. And we didn’t see any packets in path 4, 5, 6.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079055" y="4606738"/>
            <a:ext cx="4522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Also we can see following acceleration entry in </a:t>
            </a:r>
            <a:r>
              <a:rPr lang="en-US" sz="1600" dirty="0" err="1" smtClean="0"/>
              <a:t>ecm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659958" y="5020296"/>
          <a:ext cx="447512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563"/>
                <a:gridCol w="223756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src node = ee:ee:ee:ee:ee:ee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src node nat = ee:ee:ee:ee:ee:ee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dst</a:t>
                      </a:r>
                      <a:r>
                        <a:rPr lang="en-US" sz="1000" b="0" baseline="0" smtClean="0">
                          <a:solidFill>
                            <a:schemeClr val="tx1"/>
                          </a:solidFill>
                        </a:rPr>
                        <a:t> node = dd:dd:dd:dd:dd:dd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dst</a:t>
                      </a:r>
                      <a:r>
                        <a:rPr lang="en-US" sz="1000" b="0" baseline="0" smtClean="0">
                          <a:solidFill>
                            <a:schemeClr val="tx1"/>
                          </a:solidFill>
                        </a:rPr>
                        <a:t> node nat = dd:dd:dd:dd:dd:dd</a:t>
                      </a:r>
                      <a:endParaRPr 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src ip = 192.168.1.10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src ip nat = 192.168.1.10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dst ip = 192.168.0.2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dst ip nat = 192.168.0.2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from interface = eth1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from nat interface = eth1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to interface = eth2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to nat interface = eth2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is_routed = 0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direction = 3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4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5473" y="2244435"/>
            <a:ext cx="1381991" cy="75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AP-Wan : eth0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192.168.0.1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bb:bb:bb:bb:bb:bb</a:t>
            </a:r>
          </a:p>
          <a:p>
            <a:pPr algn="ctr"/>
            <a:r>
              <a:rPr lang="en-US" sz="1200" i="1">
                <a:solidFill>
                  <a:schemeClr val="tx1"/>
                </a:solidFill>
              </a:rPr>
              <a:t>masquerade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15473" y="3571009"/>
            <a:ext cx="1381991" cy="633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AP-Lan : br-lan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192.168.1.1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c</a:t>
            </a:r>
            <a:r>
              <a:rPr lang="en-US" sz="1200" smtClean="0">
                <a:solidFill>
                  <a:schemeClr val="tx1"/>
                </a:solidFill>
              </a:rPr>
              <a:t>c:cc:cc:cc:cc:cc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7882" y="4644737"/>
            <a:ext cx="467591" cy="325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97464" y="4644737"/>
            <a:ext cx="467591" cy="325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1945408" y="3522518"/>
            <a:ext cx="363683" cy="1880754"/>
          </a:xfrm>
          <a:prstGeom prst="leftBrace">
            <a:avLst>
              <a:gd name="adj1" fmla="val 8333"/>
              <a:gd name="adj2" fmla="val 491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99124" y="312547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AP148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4782" y="2171700"/>
            <a:ext cx="3532909" cy="2899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89495" y="857248"/>
            <a:ext cx="1381991" cy="633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Internet PC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192.168.0.2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a</a:t>
            </a:r>
            <a:r>
              <a:rPr lang="en-US" sz="1200" smtClean="0">
                <a:solidFill>
                  <a:schemeClr val="tx1"/>
                </a:solidFill>
              </a:rPr>
              <a:t>a:aa:aa:aa:aa:aa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8305" y="5905040"/>
            <a:ext cx="1327172" cy="578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Child PC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192.168.1.10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ee:ee:ee:ee:ee:ee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091" y="5828842"/>
            <a:ext cx="1392382" cy="655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Parent PC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192.168.1.11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dd:dd:dd:dd:dd:dd</a:t>
            </a:r>
          </a:p>
        </p:txBody>
      </p:sp>
      <p:sp>
        <p:nvSpPr>
          <p:cNvPr id="19" name="Freeform 18"/>
          <p:cNvSpPr/>
          <p:nvPr/>
        </p:nvSpPr>
        <p:spPr>
          <a:xfrm>
            <a:off x="1226755" y="4533758"/>
            <a:ext cx="1862737" cy="1295542"/>
          </a:xfrm>
          <a:custGeom>
            <a:avLst/>
            <a:gdLst>
              <a:gd name="connsiteX0" fmla="*/ 1861655 w 1862737"/>
              <a:gd name="connsiteY0" fmla="*/ 1295542 h 1295542"/>
              <a:gd name="connsiteX1" fmla="*/ 1809700 w 1862737"/>
              <a:gd name="connsiteY1" fmla="*/ 630524 h 1295542"/>
              <a:gd name="connsiteX2" fmla="*/ 1518755 w 1862737"/>
              <a:gd name="connsiteY2" fmla="*/ 152542 h 1295542"/>
              <a:gd name="connsiteX3" fmla="*/ 1030382 w 1862737"/>
              <a:gd name="connsiteY3" fmla="*/ 7069 h 1295542"/>
              <a:gd name="connsiteX4" fmla="*/ 469273 w 1862737"/>
              <a:gd name="connsiteY4" fmla="*/ 38242 h 1295542"/>
              <a:gd name="connsiteX5" fmla="*/ 188718 w 1862737"/>
              <a:gd name="connsiteY5" fmla="*/ 173324 h 1295542"/>
              <a:gd name="connsiteX6" fmla="*/ 43246 w 1862737"/>
              <a:gd name="connsiteY6" fmla="*/ 620133 h 1295542"/>
              <a:gd name="connsiteX7" fmla="*/ 1682 w 1862737"/>
              <a:gd name="connsiteY7" fmla="*/ 911078 h 1295542"/>
              <a:gd name="connsiteX8" fmla="*/ 12073 w 1862737"/>
              <a:gd name="connsiteY8" fmla="*/ 1295542 h 129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2737" h="1295542">
                <a:moveTo>
                  <a:pt x="1861655" y="1295542"/>
                </a:moveTo>
                <a:cubicBezTo>
                  <a:pt x="1864252" y="1058283"/>
                  <a:pt x="1866850" y="821024"/>
                  <a:pt x="1809700" y="630524"/>
                </a:cubicBezTo>
                <a:cubicBezTo>
                  <a:pt x="1752550" y="440024"/>
                  <a:pt x="1648641" y="256451"/>
                  <a:pt x="1518755" y="152542"/>
                </a:cubicBezTo>
                <a:cubicBezTo>
                  <a:pt x="1388869" y="48633"/>
                  <a:pt x="1205296" y="26119"/>
                  <a:pt x="1030382" y="7069"/>
                </a:cubicBezTo>
                <a:cubicBezTo>
                  <a:pt x="855468" y="-11981"/>
                  <a:pt x="609550" y="10533"/>
                  <a:pt x="469273" y="38242"/>
                </a:cubicBezTo>
                <a:cubicBezTo>
                  <a:pt x="328996" y="65951"/>
                  <a:pt x="259722" y="76342"/>
                  <a:pt x="188718" y="173324"/>
                </a:cubicBezTo>
                <a:cubicBezTo>
                  <a:pt x="117714" y="270306"/>
                  <a:pt x="74419" y="497174"/>
                  <a:pt x="43246" y="620133"/>
                </a:cubicBezTo>
                <a:cubicBezTo>
                  <a:pt x="12073" y="743092"/>
                  <a:pt x="6877" y="798510"/>
                  <a:pt x="1682" y="911078"/>
                </a:cubicBezTo>
                <a:cubicBezTo>
                  <a:pt x="-3513" y="1023646"/>
                  <a:pt x="4280" y="1159594"/>
                  <a:pt x="12073" y="1295542"/>
                </a:cubicBezTo>
              </a:path>
            </a:pathLst>
          </a:custGeom>
          <a:noFill/>
          <a:ln>
            <a:solidFill>
              <a:srgbClr val="FF0066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77719" y="1496291"/>
            <a:ext cx="998444" cy="4322618"/>
          </a:xfrm>
          <a:custGeom>
            <a:avLst/>
            <a:gdLst>
              <a:gd name="connsiteX0" fmla="*/ 0 w 998444"/>
              <a:gd name="connsiteY0" fmla="*/ 4322618 h 4322618"/>
              <a:gd name="connsiteX1" fmla="*/ 311727 w 998444"/>
              <a:gd name="connsiteY1" fmla="*/ 3948545 h 4322618"/>
              <a:gd name="connsiteX2" fmla="*/ 394854 w 998444"/>
              <a:gd name="connsiteY2" fmla="*/ 3013364 h 4322618"/>
              <a:gd name="connsiteX3" fmla="*/ 810491 w 998444"/>
              <a:gd name="connsiteY3" fmla="*/ 2545773 h 4322618"/>
              <a:gd name="connsiteX4" fmla="*/ 976745 w 998444"/>
              <a:gd name="connsiteY4" fmla="*/ 2171700 h 4322618"/>
              <a:gd name="connsiteX5" fmla="*/ 997527 w 998444"/>
              <a:gd name="connsiteY5" fmla="*/ 1548245 h 4322618"/>
              <a:gd name="connsiteX6" fmla="*/ 987136 w 998444"/>
              <a:gd name="connsiteY6" fmla="*/ 872836 h 4322618"/>
              <a:gd name="connsiteX7" fmla="*/ 997527 w 998444"/>
              <a:gd name="connsiteY7" fmla="*/ 0 h 432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8444" h="4322618">
                <a:moveTo>
                  <a:pt x="0" y="4322618"/>
                </a:moveTo>
                <a:cubicBezTo>
                  <a:pt x="122959" y="4244686"/>
                  <a:pt x="245918" y="4166754"/>
                  <a:pt x="311727" y="3948545"/>
                </a:cubicBezTo>
                <a:cubicBezTo>
                  <a:pt x="377536" y="3730336"/>
                  <a:pt x="311727" y="3247159"/>
                  <a:pt x="394854" y="3013364"/>
                </a:cubicBezTo>
                <a:cubicBezTo>
                  <a:pt x="477981" y="2779569"/>
                  <a:pt x="713509" y="2686050"/>
                  <a:pt x="810491" y="2545773"/>
                </a:cubicBezTo>
                <a:cubicBezTo>
                  <a:pt x="907473" y="2405496"/>
                  <a:pt x="945572" y="2337955"/>
                  <a:pt x="976745" y="2171700"/>
                </a:cubicBezTo>
                <a:cubicBezTo>
                  <a:pt x="1007918" y="2005445"/>
                  <a:pt x="995795" y="1764722"/>
                  <a:pt x="997527" y="1548245"/>
                </a:cubicBezTo>
                <a:cubicBezTo>
                  <a:pt x="999259" y="1331768"/>
                  <a:pt x="987136" y="1130877"/>
                  <a:pt x="987136" y="872836"/>
                </a:cubicBezTo>
                <a:cubicBezTo>
                  <a:pt x="987136" y="614795"/>
                  <a:pt x="992331" y="307397"/>
                  <a:pt x="997527" y="0"/>
                </a:cubicBezTo>
              </a:path>
            </a:pathLst>
          </a:custGeom>
          <a:noFill/>
          <a:ln>
            <a:solidFill>
              <a:srgbClr val="FF0066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509480" y="1506682"/>
            <a:ext cx="794747" cy="4333009"/>
          </a:xfrm>
          <a:custGeom>
            <a:avLst/>
            <a:gdLst>
              <a:gd name="connsiteX0" fmla="*/ 48993 w 794747"/>
              <a:gd name="connsiteY0" fmla="*/ 0 h 4333009"/>
              <a:gd name="connsiteX1" fmla="*/ 48993 w 794747"/>
              <a:gd name="connsiteY1" fmla="*/ 2150918 h 4333009"/>
              <a:gd name="connsiteX2" fmla="*/ 558148 w 794747"/>
              <a:gd name="connsiteY2" fmla="*/ 2774373 h 4333009"/>
              <a:gd name="connsiteX3" fmla="*/ 703621 w 794747"/>
              <a:gd name="connsiteY3" fmla="*/ 3377045 h 4333009"/>
              <a:gd name="connsiteX4" fmla="*/ 786748 w 794747"/>
              <a:gd name="connsiteY4" fmla="*/ 4052454 h 4333009"/>
              <a:gd name="connsiteX5" fmla="*/ 786748 w 794747"/>
              <a:gd name="connsiteY5" fmla="*/ 4333009 h 433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747" h="4333009">
                <a:moveTo>
                  <a:pt x="48993" y="0"/>
                </a:moveTo>
                <a:cubicBezTo>
                  <a:pt x="6563" y="844261"/>
                  <a:pt x="-35866" y="1688523"/>
                  <a:pt x="48993" y="2150918"/>
                </a:cubicBezTo>
                <a:cubicBezTo>
                  <a:pt x="133852" y="2613314"/>
                  <a:pt x="449043" y="2570019"/>
                  <a:pt x="558148" y="2774373"/>
                </a:cubicBezTo>
                <a:cubicBezTo>
                  <a:pt x="667253" y="2978727"/>
                  <a:pt x="665521" y="3164032"/>
                  <a:pt x="703621" y="3377045"/>
                </a:cubicBezTo>
                <a:cubicBezTo>
                  <a:pt x="741721" y="3590059"/>
                  <a:pt x="772894" y="3893127"/>
                  <a:pt x="786748" y="4052454"/>
                </a:cubicBezTo>
                <a:cubicBezTo>
                  <a:pt x="800603" y="4211781"/>
                  <a:pt x="793675" y="4272395"/>
                  <a:pt x="786748" y="4333009"/>
                </a:cubicBezTo>
              </a:path>
            </a:pathLst>
          </a:custGeom>
          <a:noFill/>
          <a:ln>
            <a:solidFill>
              <a:srgbClr val="FF0066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19874" y="5188456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5" name="Oval 24"/>
          <p:cNvSpPr/>
          <p:nvPr/>
        </p:nvSpPr>
        <p:spPr>
          <a:xfrm>
            <a:off x="2573476" y="1737879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6" name="Oval 25"/>
          <p:cNvSpPr/>
          <p:nvPr/>
        </p:nvSpPr>
        <p:spPr>
          <a:xfrm>
            <a:off x="1389495" y="1722520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716742" y="5141767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1270451" y="5141767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2764844" y="5171138"/>
            <a:ext cx="284018" cy="284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accent2"/>
                </a:solidFill>
              </a:rPr>
              <a:t>1</a:t>
            </a:r>
            <a:endParaRPr lang="en-US" sz="120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34462" y="348792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Network Topology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64885" y="3908405"/>
            <a:ext cx="32539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Root cause of current issue</a:t>
            </a:r>
          </a:p>
          <a:p>
            <a:r>
              <a:rPr lang="en-US" sz="1200" i="1" smtClean="0"/>
              <a:t>with </a:t>
            </a:r>
            <a:r>
              <a:rPr lang="en-US" sz="1200" i="1"/>
              <a:t>(</a:t>
            </a:r>
            <a:r>
              <a:rPr lang="en-US" sz="1200" i="1" smtClean="0"/>
              <a:t>bridge-nf-call-iptables=1 and ECM installed)</a:t>
            </a:r>
            <a:endParaRPr lang="en-US" sz="1200" i="1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830883" y="567467"/>
          <a:ext cx="352056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82"/>
                <a:gridCol w="1760282"/>
              </a:tblGrid>
              <a:tr h="12639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bridge acceleration rule in NSS firmware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</a:tr>
              <a:tr h="126390"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src node = ee:ee:ee:ee:ee:ee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dst node = dd:dd:dd:dd:dd:dd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</a:tr>
              <a:tr h="126390"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src ip = 192.168.1.10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dst ip = 192.168.0.2</a:t>
                      </a:r>
                    </a:p>
                  </a:txBody>
                  <a:tcPr/>
                </a:tc>
              </a:tr>
              <a:tr h="126390"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from interface = eth1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to interface = eth2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6523610" y="1702444"/>
          <a:ext cx="352056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82"/>
                <a:gridCol w="1760282"/>
              </a:tblGrid>
              <a:tr h="12639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bridge acceleration rule in NSS firmware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</a:tr>
              <a:tr h="126390"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src node = dd:dd:dd:dd:dd:dd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dst node = cc:cc:cc:cc:cc:cc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</a:tr>
              <a:tr h="126390"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src ip = 192.168.1.10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dst ip = 192.168.0.2</a:t>
                      </a:r>
                    </a:p>
                  </a:txBody>
                  <a:tcPr/>
                </a:tc>
              </a:tr>
              <a:tr h="126390"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from interface = eth1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to interface = eth2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5441898" y="3991910"/>
            <a:ext cx="624985" cy="325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Parent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044174" y="3220557"/>
            <a:ext cx="467591" cy="325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19693" y="3220557"/>
            <a:ext cx="2056237" cy="325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eth2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5476" y="3978631"/>
            <a:ext cx="624985" cy="325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Child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306190" y="173059"/>
            <a:ext cx="5137648" cy="4174958"/>
          </a:xfrm>
          <a:custGeom>
            <a:avLst/>
            <a:gdLst>
              <a:gd name="connsiteX0" fmla="*/ 5107794 w 5137648"/>
              <a:gd name="connsiteY0" fmla="*/ 3799224 h 4174958"/>
              <a:gd name="connsiteX1" fmla="*/ 5097403 w 5137648"/>
              <a:gd name="connsiteY1" fmla="*/ 2864043 h 4174958"/>
              <a:gd name="connsiteX2" fmla="*/ 5128576 w 5137648"/>
              <a:gd name="connsiteY2" fmla="*/ 1658697 h 4174958"/>
              <a:gd name="connsiteX3" fmla="*/ 4910367 w 5137648"/>
              <a:gd name="connsiteY3" fmla="*/ 910552 h 4174958"/>
              <a:gd name="connsiteX4" fmla="*/ 3642676 w 5137648"/>
              <a:gd name="connsiteY4" fmla="*/ 494915 h 4174958"/>
              <a:gd name="connsiteX5" fmla="*/ 1356676 w 5137648"/>
              <a:gd name="connsiteY5" fmla="*/ 640388 h 4174958"/>
              <a:gd name="connsiteX6" fmla="*/ 608531 w 5137648"/>
              <a:gd name="connsiteY6" fmla="*/ 1367752 h 4174958"/>
              <a:gd name="connsiteX7" fmla="*/ 120158 w 5137648"/>
              <a:gd name="connsiteY7" fmla="*/ 3040688 h 4174958"/>
              <a:gd name="connsiteX8" fmla="*/ 47421 w 5137648"/>
              <a:gd name="connsiteY8" fmla="*/ 4027824 h 4174958"/>
              <a:gd name="connsiteX9" fmla="*/ 712440 w 5137648"/>
              <a:gd name="connsiteY9" fmla="*/ 4038215 h 4174958"/>
              <a:gd name="connsiteX10" fmla="*/ 556576 w 5137648"/>
              <a:gd name="connsiteY10" fmla="*/ 2770524 h 4174958"/>
              <a:gd name="connsiteX11" fmla="*/ 37031 w 5137648"/>
              <a:gd name="connsiteY11" fmla="*/ 1523615 h 4174958"/>
              <a:gd name="connsiteX12" fmla="*/ 140940 w 5137648"/>
              <a:gd name="connsiteY12" fmla="*/ 474134 h 4174958"/>
              <a:gd name="connsiteX13" fmla="*/ 930649 w 5137648"/>
              <a:gd name="connsiteY13" fmla="*/ 27324 h 4174958"/>
              <a:gd name="connsiteX14" fmla="*/ 1761921 w 5137648"/>
              <a:gd name="connsiteY14" fmla="*/ 183188 h 4174958"/>
              <a:gd name="connsiteX15" fmla="*/ 2167167 w 5137648"/>
              <a:gd name="connsiteY15" fmla="*/ 1274234 h 4174958"/>
              <a:gd name="connsiteX16" fmla="*/ 1678794 w 5137648"/>
              <a:gd name="connsiteY16" fmla="*/ 2957561 h 4174958"/>
              <a:gd name="connsiteX17" fmla="*/ 992994 w 5137648"/>
              <a:gd name="connsiteY17" fmla="*/ 3747270 h 417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37648" h="4174958">
                <a:moveTo>
                  <a:pt x="5107794" y="3799224"/>
                </a:moveTo>
                <a:cubicBezTo>
                  <a:pt x="5100866" y="3510010"/>
                  <a:pt x="5093939" y="3220797"/>
                  <a:pt x="5097403" y="2864043"/>
                </a:cubicBezTo>
                <a:cubicBezTo>
                  <a:pt x="5100867" y="2507289"/>
                  <a:pt x="5159749" y="1984279"/>
                  <a:pt x="5128576" y="1658697"/>
                </a:cubicBezTo>
                <a:cubicBezTo>
                  <a:pt x="5097403" y="1333115"/>
                  <a:pt x="5158017" y="1104516"/>
                  <a:pt x="4910367" y="910552"/>
                </a:cubicBezTo>
                <a:cubicBezTo>
                  <a:pt x="4662717" y="716588"/>
                  <a:pt x="4234958" y="539942"/>
                  <a:pt x="3642676" y="494915"/>
                </a:cubicBezTo>
                <a:cubicBezTo>
                  <a:pt x="3050394" y="449888"/>
                  <a:pt x="1862367" y="494915"/>
                  <a:pt x="1356676" y="640388"/>
                </a:cubicBezTo>
                <a:cubicBezTo>
                  <a:pt x="850985" y="785861"/>
                  <a:pt x="814617" y="967702"/>
                  <a:pt x="608531" y="1367752"/>
                </a:cubicBezTo>
                <a:cubicBezTo>
                  <a:pt x="402445" y="1767802"/>
                  <a:pt x="213676" y="2597343"/>
                  <a:pt x="120158" y="3040688"/>
                </a:cubicBezTo>
                <a:cubicBezTo>
                  <a:pt x="26640" y="3484033"/>
                  <a:pt x="-51293" y="3861570"/>
                  <a:pt x="47421" y="4027824"/>
                </a:cubicBezTo>
                <a:cubicBezTo>
                  <a:pt x="146135" y="4194078"/>
                  <a:pt x="627581" y="4247765"/>
                  <a:pt x="712440" y="4038215"/>
                </a:cubicBezTo>
                <a:cubicBezTo>
                  <a:pt x="797299" y="3828665"/>
                  <a:pt x="669144" y="3189624"/>
                  <a:pt x="556576" y="2770524"/>
                </a:cubicBezTo>
                <a:cubicBezTo>
                  <a:pt x="444008" y="2351424"/>
                  <a:pt x="106304" y="1906347"/>
                  <a:pt x="37031" y="1523615"/>
                </a:cubicBezTo>
                <a:cubicBezTo>
                  <a:pt x="-32242" y="1140883"/>
                  <a:pt x="-7996" y="723516"/>
                  <a:pt x="140940" y="474134"/>
                </a:cubicBezTo>
                <a:cubicBezTo>
                  <a:pt x="289876" y="224752"/>
                  <a:pt x="660485" y="75815"/>
                  <a:pt x="930649" y="27324"/>
                </a:cubicBezTo>
                <a:cubicBezTo>
                  <a:pt x="1200812" y="-21167"/>
                  <a:pt x="1555835" y="-24630"/>
                  <a:pt x="1761921" y="183188"/>
                </a:cubicBezTo>
                <a:cubicBezTo>
                  <a:pt x="1968007" y="391006"/>
                  <a:pt x="2181022" y="811838"/>
                  <a:pt x="2167167" y="1274234"/>
                </a:cubicBezTo>
                <a:cubicBezTo>
                  <a:pt x="2153312" y="1736630"/>
                  <a:pt x="1874489" y="2545388"/>
                  <a:pt x="1678794" y="2957561"/>
                </a:cubicBezTo>
                <a:cubicBezTo>
                  <a:pt x="1483099" y="3369734"/>
                  <a:pt x="1238046" y="3558502"/>
                  <a:pt x="992994" y="374727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09111" y="75693"/>
            <a:ext cx="5930900" cy="365298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83747" y="75693"/>
            <a:ext cx="1048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NSS firmware</a:t>
            </a:r>
            <a:endParaRPr lang="en-US" sz="1200" b="1"/>
          </a:p>
        </p:txBody>
      </p:sp>
      <p:sp>
        <p:nvSpPr>
          <p:cNvPr id="18" name="Down Arrow 17"/>
          <p:cNvSpPr/>
          <p:nvPr/>
        </p:nvSpPr>
        <p:spPr>
          <a:xfrm>
            <a:off x="6980551" y="1533011"/>
            <a:ext cx="275707" cy="159617"/>
          </a:xfrm>
          <a:prstGeom prst="down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395166" y="3569635"/>
            <a:ext cx="284018" cy="2840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Oval 40"/>
          <p:cNvSpPr/>
          <p:nvPr/>
        </p:nvSpPr>
        <p:spPr>
          <a:xfrm>
            <a:off x="9095926" y="511725"/>
            <a:ext cx="284018" cy="2840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181956" y="1270781"/>
            <a:ext cx="284018" cy="2840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Oval 42"/>
          <p:cNvSpPr/>
          <p:nvPr/>
        </p:nvSpPr>
        <p:spPr>
          <a:xfrm>
            <a:off x="7314840" y="1412790"/>
            <a:ext cx="284018" cy="2840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50352" y="4608312"/>
            <a:ext cx="79462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When </a:t>
            </a:r>
            <a:r>
              <a:rPr lang="en-US" sz="1200" dirty="0" smtClean="0"/>
              <a:t>the packet arrives in the NSS, it hits the bridge acceleration rule, and will be forwarded to eth2.</a:t>
            </a:r>
          </a:p>
          <a:p>
            <a:r>
              <a:rPr lang="en-US" sz="1200" smtClean="0"/>
              <a:t>Parent </a:t>
            </a:r>
            <a:r>
              <a:rPr lang="en-US" sz="1200" dirty="0" smtClean="0"/>
              <a:t>changes packet’s mac to (</a:t>
            </a:r>
            <a:r>
              <a:rPr lang="en-US" sz="1200" dirty="0" err="1" smtClean="0"/>
              <a:t>smac</a:t>
            </a:r>
            <a:r>
              <a:rPr lang="en-US" sz="1200" dirty="0" smtClean="0"/>
              <a:t>: </a:t>
            </a:r>
            <a:r>
              <a:rPr lang="en-US" sz="1200" dirty="0" err="1" smtClean="0"/>
              <a:t>dd:dd:dd:dd:dd:dd</a:t>
            </a:r>
            <a:r>
              <a:rPr lang="en-US" sz="1200" dirty="0" smtClean="0"/>
              <a:t>, </a:t>
            </a:r>
            <a:r>
              <a:rPr lang="en-US" sz="1200" dirty="0" err="1" smtClean="0"/>
              <a:t>dmac</a:t>
            </a:r>
            <a:r>
              <a:rPr lang="en-US" sz="1200" dirty="0" smtClean="0"/>
              <a:t>: </a:t>
            </a:r>
            <a:r>
              <a:rPr lang="en-US" sz="1200" dirty="0" err="1" smtClean="0"/>
              <a:t>cc:cc:cc:cc:cc:cc</a:t>
            </a:r>
            <a:r>
              <a:rPr lang="en-US" sz="1200" dirty="0" smtClean="0"/>
              <a:t>), but </a:t>
            </a:r>
            <a:r>
              <a:rPr lang="en-US" sz="1200" smtClean="0"/>
              <a:t>does not</a:t>
            </a:r>
          </a:p>
          <a:p>
            <a:r>
              <a:rPr lang="en-US" sz="1200" smtClean="0"/>
              <a:t>change IP thus the packet is sent back to AP.</a:t>
            </a:r>
          </a:p>
          <a:p>
            <a:r>
              <a:rPr lang="en-US" sz="1200" smtClean="0"/>
              <a:t>Because </a:t>
            </a:r>
            <a:r>
              <a:rPr lang="en-US" sz="1200" dirty="0" smtClean="0"/>
              <a:t>IP of the packet didn’t change, it hits the same bridge acceleration rule. Also this rule</a:t>
            </a:r>
          </a:p>
          <a:p>
            <a:r>
              <a:rPr lang="en-US" sz="1200" smtClean="0"/>
              <a:t>is </a:t>
            </a:r>
            <a:r>
              <a:rPr lang="en-US" sz="1200" dirty="0" smtClean="0"/>
              <a:t>a bridge rule, so its mac address is updated according to the packet.</a:t>
            </a:r>
          </a:p>
          <a:p>
            <a:r>
              <a:rPr lang="en-US" sz="1200" smtClean="0"/>
              <a:t>Packet </a:t>
            </a:r>
            <a:r>
              <a:rPr lang="en-US" sz="1200" dirty="0" smtClean="0"/>
              <a:t>is sent back to eth2 </a:t>
            </a:r>
            <a:r>
              <a:rPr lang="en-US" sz="1200" smtClean="0"/>
              <a:t>with destination mac address ‘cc:cc:cc:cc:cc:cc’ and source </a:t>
            </a:r>
            <a:r>
              <a:rPr lang="en-US" sz="1200" dirty="0" smtClean="0"/>
              <a:t>mac address ‘</a:t>
            </a:r>
            <a:r>
              <a:rPr lang="en-US" sz="1200" dirty="0" err="1" smtClean="0"/>
              <a:t>dd:dd:dd:dd:dd:dd</a:t>
            </a:r>
            <a:r>
              <a:rPr lang="en-US" sz="1200" smtClean="0"/>
              <a:t>’. </a:t>
            </a:r>
          </a:p>
          <a:p>
            <a:r>
              <a:rPr lang="en-US" sz="1200" smtClean="0"/>
              <a:t>Then switch learns an FDB </a:t>
            </a:r>
            <a:r>
              <a:rPr lang="en-US" sz="1200" dirty="0" smtClean="0"/>
              <a:t>(</a:t>
            </a:r>
            <a:r>
              <a:rPr lang="en-US" sz="1200" dirty="0" err="1" smtClean="0"/>
              <a:t>dd:dd:dd:dd:dd:dd:dd</a:t>
            </a:r>
            <a:r>
              <a:rPr lang="en-US" sz="1200" dirty="0" smtClean="0"/>
              <a:t>, port 6, vid </a:t>
            </a:r>
            <a:r>
              <a:rPr lang="en-US" sz="1200" smtClean="0"/>
              <a:t>1). In addition, most likely ‘cc:cc:cc:cc:cc:cc’ has already been</a:t>
            </a:r>
          </a:p>
          <a:p>
            <a:r>
              <a:rPr lang="en-US" sz="1200" smtClean="0"/>
              <a:t>learnt on port 6 when AP talk with parent previously. So packet is likely to be filtered by switch.</a:t>
            </a:r>
          </a:p>
          <a:p>
            <a:r>
              <a:rPr lang="en-US" sz="1200" smtClean="0"/>
              <a:t>The second packet from the child hits the same bridge acceleration rule, and update the rule’s mac.</a:t>
            </a:r>
          </a:p>
          <a:p>
            <a:r>
              <a:rPr lang="en-US" sz="1200" smtClean="0"/>
              <a:t>Packet </a:t>
            </a:r>
            <a:r>
              <a:rPr lang="en-US" sz="1200" dirty="0" smtClean="0"/>
              <a:t>is forwarded to eth2 with destination mac (</a:t>
            </a:r>
            <a:r>
              <a:rPr lang="en-US" sz="1200" dirty="0" err="1" smtClean="0"/>
              <a:t>dd:dd:dd:dd:dd:dd</a:t>
            </a:r>
            <a:r>
              <a:rPr lang="en-US" sz="1200" smtClean="0"/>
              <a:t>). As we know, switch has </a:t>
            </a:r>
            <a:r>
              <a:rPr lang="en-US" sz="1200" dirty="0" smtClean="0"/>
              <a:t>learned an </a:t>
            </a:r>
            <a:r>
              <a:rPr lang="en-US" sz="1200"/>
              <a:t>FDB </a:t>
            </a:r>
            <a:endParaRPr lang="en-US" sz="1200" smtClean="0"/>
          </a:p>
          <a:p>
            <a:r>
              <a:rPr lang="en-US" sz="1200" smtClean="0"/>
              <a:t>(dd:dd:dd:dd:dd:dd:dd, port 6, vid 1). For the second packet, its input port equals to its output port, and is filtered by switch.</a:t>
            </a:r>
            <a:endParaRPr lang="en-US" sz="1200" dirty="0"/>
          </a:p>
        </p:txBody>
      </p:sp>
      <p:sp>
        <p:nvSpPr>
          <p:cNvPr id="45" name="Freeform 44"/>
          <p:cNvSpPr/>
          <p:nvPr/>
        </p:nvSpPr>
        <p:spPr>
          <a:xfrm>
            <a:off x="6167651" y="783165"/>
            <a:ext cx="4040654" cy="2445591"/>
          </a:xfrm>
          <a:custGeom>
            <a:avLst/>
            <a:gdLst>
              <a:gd name="connsiteX0" fmla="*/ 3986560 w 4040654"/>
              <a:gd name="connsiteY0" fmla="*/ 2445591 h 2445591"/>
              <a:gd name="connsiteX1" fmla="*/ 3976170 w 4040654"/>
              <a:gd name="connsiteY1" fmla="*/ 1655882 h 2445591"/>
              <a:gd name="connsiteX2" fmla="*/ 3342324 w 4040654"/>
              <a:gd name="connsiteY2" fmla="*/ 1281809 h 2445591"/>
              <a:gd name="connsiteX3" fmla="*/ 2739651 w 4040654"/>
              <a:gd name="connsiteY3" fmla="*/ 1167509 h 2445591"/>
              <a:gd name="connsiteX4" fmla="*/ 2698088 w 4040654"/>
              <a:gd name="connsiteY4" fmla="*/ 398582 h 2445591"/>
              <a:gd name="connsiteX5" fmla="*/ 1731733 w 4040654"/>
              <a:gd name="connsiteY5" fmla="*/ 3728 h 2445591"/>
              <a:gd name="connsiteX6" fmla="*/ 671860 w 4040654"/>
              <a:gd name="connsiteY6" fmla="*/ 253109 h 2445591"/>
              <a:gd name="connsiteX7" fmla="*/ 69188 w 4040654"/>
              <a:gd name="connsiteY7" fmla="*/ 1073991 h 2445591"/>
              <a:gd name="connsiteX8" fmla="*/ 38015 w 4040654"/>
              <a:gd name="connsiteY8" fmla="*/ 2445591 h 244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0654" h="2445591">
                <a:moveTo>
                  <a:pt x="3986560" y="2445591"/>
                </a:moveTo>
                <a:cubicBezTo>
                  <a:pt x="4035051" y="2147718"/>
                  <a:pt x="4083543" y="1849846"/>
                  <a:pt x="3976170" y="1655882"/>
                </a:cubicBezTo>
                <a:cubicBezTo>
                  <a:pt x="3868797" y="1461918"/>
                  <a:pt x="3548410" y="1363204"/>
                  <a:pt x="3342324" y="1281809"/>
                </a:cubicBezTo>
                <a:cubicBezTo>
                  <a:pt x="3136238" y="1200414"/>
                  <a:pt x="2847024" y="1314713"/>
                  <a:pt x="2739651" y="1167509"/>
                </a:cubicBezTo>
                <a:cubicBezTo>
                  <a:pt x="2632278" y="1020304"/>
                  <a:pt x="2866074" y="592546"/>
                  <a:pt x="2698088" y="398582"/>
                </a:cubicBezTo>
                <a:cubicBezTo>
                  <a:pt x="2530102" y="204618"/>
                  <a:pt x="2069438" y="27973"/>
                  <a:pt x="1731733" y="3728"/>
                </a:cubicBezTo>
                <a:cubicBezTo>
                  <a:pt x="1394028" y="-20517"/>
                  <a:pt x="948951" y="74732"/>
                  <a:pt x="671860" y="253109"/>
                </a:cubicBezTo>
                <a:cubicBezTo>
                  <a:pt x="394769" y="431486"/>
                  <a:pt x="174829" y="708577"/>
                  <a:pt x="69188" y="1073991"/>
                </a:cubicBezTo>
                <a:cubicBezTo>
                  <a:pt x="-36453" y="1439405"/>
                  <a:pt x="781" y="1942498"/>
                  <a:pt x="38015" y="2445591"/>
                </a:cubicBezTo>
              </a:path>
            </a:pathLst>
          </a:custGeom>
          <a:noFill/>
          <a:ln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733691" y="1426471"/>
            <a:ext cx="284018" cy="2840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5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/>
          <p:nvPr/>
        </p:nvSpPr>
        <p:spPr>
          <a:xfrm>
            <a:off x="9055932" y="1521489"/>
            <a:ext cx="238990" cy="192806"/>
          </a:xfrm>
          <a:prstGeom prst="upArrow">
            <a:avLst/>
          </a:prstGeom>
          <a:noFill/>
          <a:ln>
            <a:solidFill>
              <a:srgbClr val="FF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37460" y="2797952"/>
            <a:ext cx="284018" cy="2840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91319" y="3130619"/>
            <a:ext cx="23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x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29675" y="3760063"/>
            <a:ext cx="23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x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241105" y="4665278"/>
            <a:ext cx="164909" cy="1649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241105" y="4844042"/>
            <a:ext cx="164909" cy="1649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Oval 53"/>
          <p:cNvSpPr/>
          <p:nvPr/>
        </p:nvSpPr>
        <p:spPr>
          <a:xfrm>
            <a:off x="4235481" y="5223980"/>
            <a:ext cx="164909" cy="1649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235480" y="5587686"/>
            <a:ext cx="164909" cy="1649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4235480" y="6134687"/>
            <a:ext cx="164909" cy="1649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5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235480" y="6307637"/>
            <a:ext cx="164909" cy="1649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932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5355" y="567459"/>
            <a:ext cx="4031672" cy="363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f</a:t>
            </a:r>
            <a:r>
              <a:rPr lang="en-US" sz="1100" b="1" smtClean="0">
                <a:solidFill>
                  <a:schemeClr val="tx1"/>
                </a:solidFill>
              </a:rPr>
              <a:t>lags</a:t>
            </a:r>
            <a:r>
              <a:rPr lang="en-US" sz="1100" smtClean="0">
                <a:solidFill>
                  <a:schemeClr val="tx1"/>
                </a:solidFill>
              </a:rPr>
              <a:t> (32b, not used by slub)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95355" y="931141"/>
            <a:ext cx="4031672" cy="363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mtClean="0">
                <a:solidFill>
                  <a:schemeClr val="tx1"/>
                </a:solidFill>
              </a:rPr>
              <a:t>s_mem</a:t>
            </a:r>
            <a:r>
              <a:rPr lang="en-US" sz="1100" smtClean="0">
                <a:solidFill>
                  <a:schemeClr val="tx1"/>
                </a:solidFill>
              </a:rPr>
              <a:t> (32b, not used by slub)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5355" y="1294823"/>
            <a:ext cx="4031672" cy="363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f</a:t>
            </a:r>
            <a:r>
              <a:rPr lang="en-US" sz="1100" b="1" smtClean="0">
                <a:solidFill>
                  <a:schemeClr val="tx1"/>
                </a:solidFill>
              </a:rPr>
              <a:t>reelist</a:t>
            </a:r>
            <a:r>
              <a:rPr lang="en-US" sz="1100" smtClean="0">
                <a:solidFill>
                  <a:schemeClr val="tx1"/>
                </a:solidFill>
              </a:rPr>
              <a:t> (32b)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95355" y="1658505"/>
            <a:ext cx="2015836" cy="363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mtClean="0">
                <a:solidFill>
                  <a:schemeClr val="tx1"/>
                </a:solidFill>
              </a:rPr>
              <a:t>Inuse</a:t>
            </a:r>
            <a:r>
              <a:rPr lang="en-US" sz="1100" smtClean="0">
                <a:solidFill>
                  <a:schemeClr val="tx1"/>
                </a:solidFill>
              </a:rPr>
              <a:t> (16b)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11191" y="1658505"/>
            <a:ext cx="1059873" cy="363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o</a:t>
            </a:r>
            <a:r>
              <a:rPr lang="en-US" sz="1100" b="1" smtClean="0">
                <a:solidFill>
                  <a:schemeClr val="tx1"/>
                </a:solidFill>
              </a:rPr>
              <a:t>bjects</a:t>
            </a:r>
            <a:r>
              <a:rPr lang="en-US" sz="1100" smtClean="0">
                <a:solidFill>
                  <a:schemeClr val="tx1"/>
                </a:solidFill>
              </a:rPr>
              <a:t> (15b)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1064" y="1658505"/>
            <a:ext cx="955963" cy="363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f</a:t>
            </a:r>
            <a:r>
              <a:rPr lang="en-US" sz="1100" b="1" smtClean="0">
                <a:solidFill>
                  <a:schemeClr val="tx1"/>
                </a:solidFill>
              </a:rPr>
              <a:t>rozen</a:t>
            </a:r>
            <a:r>
              <a:rPr lang="en-US" sz="1100" smtClean="0">
                <a:solidFill>
                  <a:schemeClr val="tx1"/>
                </a:solidFill>
              </a:rPr>
              <a:t> (1b)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95355" y="2022187"/>
            <a:ext cx="4031672" cy="363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</a:t>
            </a:r>
            <a:r>
              <a:rPr lang="en-US" sz="1100" smtClean="0">
                <a:solidFill>
                  <a:schemeClr val="tx1"/>
                </a:solidFill>
              </a:rPr>
              <a:t>truct list_head </a:t>
            </a:r>
            <a:r>
              <a:rPr lang="en-US" sz="1100" b="1" smtClean="0">
                <a:solidFill>
                  <a:schemeClr val="tx1"/>
                </a:solidFill>
              </a:rPr>
              <a:t>lru</a:t>
            </a:r>
            <a:r>
              <a:rPr lang="en-US" sz="1100" smtClean="0">
                <a:solidFill>
                  <a:schemeClr val="tx1"/>
                </a:solidFill>
              </a:rPr>
              <a:t> -&gt;next (32b)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95355" y="2385869"/>
            <a:ext cx="4031672" cy="363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</a:t>
            </a:r>
            <a:r>
              <a:rPr lang="en-US" sz="1100" smtClean="0">
                <a:solidFill>
                  <a:schemeClr val="tx1"/>
                </a:solidFill>
              </a:rPr>
              <a:t>truct list_head </a:t>
            </a:r>
            <a:r>
              <a:rPr lang="en-US" sz="1100" b="1" smtClean="0">
                <a:solidFill>
                  <a:schemeClr val="tx1"/>
                </a:solidFill>
              </a:rPr>
              <a:t>lru</a:t>
            </a:r>
            <a:r>
              <a:rPr lang="en-US" sz="1100" smtClean="0">
                <a:solidFill>
                  <a:schemeClr val="tx1"/>
                </a:solidFill>
              </a:rPr>
              <a:t> -&gt;prev (32b)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95355" y="2749550"/>
            <a:ext cx="4031672" cy="471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</a:t>
            </a:r>
            <a:r>
              <a:rPr lang="en-US" sz="1100" smtClean="0">
                <a:solidFill>
                  <a:schemeClr val="tx1"/>
                </a:solidFill>
              </a:rPr>
              <a:t>truct kmem_cache *</a:t>
            </a:r>
            <a:r>
              <a:rPr lang="en-US" sz="1100" b="1" smtClean="0">
                <a:solidFill>
                  <a:schemeClr val="tx1"/>
                </a:solidFill>
              </a:rPr>
              <a:t>slab_cache</a:t>
            </a:r>
            <a:r>
              <a:rPr lang="en-US" sz="1100" smtClean="0">
                <a:solidFill>
                  <a:schemeClr val="tx1"/>
                </a:solidFill>
              </a:rPr>
              <a:t> (32b, if first page of slab)</a:t>
            </a:r>
          </a:p>
          <a:p>
            <a:pPr algn="ctr"/>
            <a:r>
              <a:rPr lang="en-US" sz="1100" smtClean="0">
                <a:solidFill>
                  <a:schemeClr val="tx1"/>
                </a:solidFill>
              </a:rPr>
              <a:t>Struct page *</a:t>
            </a:r>
            <a:r>
              <a:rPr lang="en-US" sz="1100" b="1" smtClean="0">
                <a:solidFill>
                  <a:schemeClr val="tx1"/>
                </a:solidFill>
              </a:rPr>
              <a:t>first_page</a:t>
            </a:r>
            <a:r>
              <a:rPr lang="en-US" sz="1100" smtClean="0">
                <a:solidFill>
                  <a:schemeClr val="tx1"/>
                </a:solidFill>
              </a:rPr>
              <a:t> (32b, if not first page of slab)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5355" y="3221181"/>
            <a:ext cx="4031672" cy="363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v</a:t>
            </a:r>
            <a:r>
              <a:rPr lang="en-US" sz="1100" smtClean="0">
                <a:solidFill>
                  <a:schemeClr val="tx1"/>
                </a:solidFill>
              </a:rPr>
              <a:t>oid *</a:t>
            </a:r>
            <a:r>
              <a:rPr lang="en-US" sz="1100" b="1" smtClean="0">
                <a:solidFill>
                  <a:schemeClr val="tx1"/>
                </a:solidFill>
              </a:rPr>
              <a:t>virtual</a:t>
            </a:r>
            <a:r>
              <a:rPr lang="en-US" sz="1100" smtClean="0">
                <a:solidFill>
                  <a:schemeClr val="tx1"/>
                </a:solidFill>
              </a:rPr>
              <a:t> (32b)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226" y="239434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page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755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155" y="658089"/>
            <a:ext cx="1385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k</a:t>
            </a:r>
            <a:r>
              <a:rPr lang="en-US" sz="1200" smtClean="0"/>
              <a:t>mem_cache_alloc</a:t>
            </a:r>
            <a:endParaRPr lang="en-US" sz="1200"/>
          </a:p>
        </p:txBody>
      </p:sp>
      <p:cxnSp>
        <p:nvCxnSpPr>
          <p:cNvPr id="6" name="Straight Connector 5"/>
          <p:cNvCxnSpPr/>
          <p:nvPr/>
        </p:nvCxnSpPr>
        <p:spPr>
          <a:xfrm>
            <a:off x="1358380" y="232016"/>
            <a:ext cx="0" cy="6418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55429" y="101600"/>
            <a:ext cx="353291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/>
                </a:solidFill>
              </a:rPr>
              <a:t>1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5510" y="626848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-&gt;freelist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38551" y="626848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-&gt;freelist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01592" y="626848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-&gt;freelist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64633" y="626848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-&gt;freelist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127674" y="626848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-&gt;freelist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0"/>
            <a:endCxn id="7" idx="4"/>
          </p:cNvCxnSpPr>
          <p:nvPr/>
        </p:nvCxnSpPr>
        <p:spPr>
          <a:xfrm flipH="1" flipV="1">
            <a:off x="2332075" y="444500"/>
            <a:ext cx="685" cy="18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38551" y="1257230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18470" y="101600"/>
            <a:ext cx="353291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22" name="Straight Arrow Connector 21"/>
          <p:cNvCxnSpPr>
            <a:stCxn id="19" idx="0"/>
            <a:endCxn id="13" idx="2"/>
          </p:cNvCxnSpPr>
          <p:nvPr/>
        </p:nvCxnSpPr>
        <p:spPr>
          <a:xfrm flipV="1">
            <a:off x="4495801" y="966331"/>
            <a:ext cx="0" cy="29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  <a:endCxn id="20" idx="4"/>
          </p:cNvCxnSpPr>
          <p:nvPr/>
        </p:nvCxnSpPr>
        <p:spPr>
          <a:xfrm flipH="1" flipV="1">
            <a:off x="4495116" y="444500"/>
            <a:ext cx="685" cy="18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801592" y="1257229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01592" y="1887610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-&gt;partial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6" idx="0"/>
            <a:endCxn id="25" idx="2"/>
          </p:cNvCxnSpPr>
          <p:nvPr/>
        </p:nvCxnSpPr>
        <p:spPr>
          <a:xfrm flipV="1">
            <a:off x="6658842" y="1596712"/>
            <a:ext cx="0" cy="29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0"/>
            <a:endCxn id="14" idx="2"/>
          </p:cNvCxnSpPr>
          <p:nvPr/>
        </p:nvCxnSpPr>
        <p:spPr>
          <a:xfrm flipV="1">
            <a:off x="6658842" y="966331"/>
            <a:ext cx="0" cy="29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481511" y="101600"/>
            <a:ext cx="353291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/>
                </a:solidFill>
              </a:rPr>
              <a:t>3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33" name="Straight Arrow Connector 32"/>
          <p:cNvCxnSpPr>
            <a:stCxn id="14" idx="0"/>
            <a:endCxn id="31" idx="4"/>
          </p:cNvCxnSpPr>
          <p:nvPr/>
        </p:nvCxnSpPr>
        <p:spPr>
          <a:xfrm flipH="1" flipV="1">
            <a:off x="6658157" y="444500"/>
            <a:ext cx="685" cy="18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964632" y="1257229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64632" y="1887610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-&gt;partial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4" idx="0"/>
          </p:cNvCxnSpPr>
          <p:nvPr/>
        </p:nvCxnSpPr>
        <p:spPr>
          <a:xfrm flipV="1">
            <a:off x="8821882" y="966331"/>
            <a:ext cx="0" cy="29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964632" y="2517991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-&gt;node -&gt;partial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8" idx="0"/>
            <a:endCxn id="35" idx="2"/>
          </p:cNvCxnSpPr>
          <p:nvPr/>
        </p:nvCxnSpPr>
        <p:spPr>
          <a:xfrm flipV="1">
            <a:off x="8821882" y="2227093"/>
            <a:ext cx="0" cy="29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8" idx="1"/>
            <a:endCxn id="34" idx="1"/>
          </p:cNvCxnSpPr>
          <p:nvPr/>
        </p:nvCxnSpPr>
        <p:spPr>
          <a:xfrm rot="10800000">
            <a:off x="7964632" y="1426971"/>
            <a:ext cx="12700" cy="126076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643867" y="101600"/>
            <a:ext cx="353291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46" name="Straight Arrow Connector 45"/>
          <p:cNvCxnSpPr>
            <a:endCxn id="45" idx="4"/>
          </p:cNvCxnSpPr>
          <p:nvPr/>
        </p:nvCxnSpPr>
        <p:spPr>
          <a:xfrm flipH="1" flipV="1">
            <a:off x="8820513" y="444500"/>
            <a:ext cx="685" cy="43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127671" y="1257229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127671" y="1887610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-&gt;partial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7" idx="0"/>
          </p:cNvCxnSpPr>
          <p:nvPr/>
        </p:nvCxnSpPr>
        <p:spPr>
          <a:xfrm flipV="1">
            <a:off x="10984921" y="966331"/>
            <a:ext cx="0" cy="29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27671" y="2517991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-&gt;node -&gt;partial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53" idx="1"/>
            <a:endCxn id="47" idx="1"/>
          </p:cNvCxnSpPr>
          <p:nvPr/>
        </p:nvCxnSpPr>
        <p:spPr>
          <a:xfrm rot="10800000">
            <a:off x="10127671" y="1426972"/>
            <a:ext cx="12700" cy="189114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127671" y="3148372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Not in list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allocate new slab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805538" y="96393"/>
            <a:ext cx="353291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/>
                </a:solidFill>
              </a:rPr>
              <a:t>5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57" name="Straight Arrow Connector 56"/>
          <p:cNvCxnSpPr>
            <a:endCxn id="56" idx="4"/>
          </p:cNvCxnSpPr>
          <p:nvPr/>
        </p:nvCxnSpPr>
        <p:spPr>
          <a:xfrm flipH="1" flipV="1">
            <a:off x="10982184" y="439293"/>
            <a:ext cx="685" cy="43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474825" y="3848568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-&gt;freelist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74825" y="4478950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155429" y="5176146"/>
            <a:ext cx="353291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/>
                </a:solidFill>
              </a:rPr>
              <a:t>1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63" name="Straight Arrow Connector 62"/>
          <p:cNvCxnSpPr>
            <a:stCxn id="61" idx="0"/>
            <a:endCxn id="60" idx="2"/>
          </p:cNvCxnSpPr>
          <p:nvPr/>
        </p:nvCxnSpPr>
        <p:spPr>
          <a:xfrm flipV="1">
            <a:off x="2332075" y="4188051"/>
            <a:ext cx="0" cy="29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627135" y="3848568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-&gt;freelist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7132" y="4478949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7132" y="5109330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-&gt;partial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27132" y="5739711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-&gt;node -&gt;partial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76" name="Elbow Connector 75"/>
          <p:cNvCxnSpPr>
            <a:stCxn id="77" idx="3"/>
            <a:endCxn id="73" idx="3"/>
          </p:cNvCxnSpPr>
          <p:nvPr/>
        </p:nvCxnSpPr>
        <p:spPr>
          <a:xfrm flipV="1">
            <a:off x="5341632" y="5279072"/>
            <a:ext cx="12700" cy="126076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627132" y="6370092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Not in list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In a full slab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2857945" y="6366675"/>
            <a:ext cx="353291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88" name="Straight Arrow Connector 87"/>
          <p:cNvCxnSpPr>
            <a:stCxn id="62" idx="0"/>
            <a:endCxn id="61" idx="2"/>
          </p:cNvCxnSpPr>
          <p:nvPr/>
        </p:nvCxnSpPr>
        <p:spPr>
          <a:xfrm flipV="1">
            <a:off x="2332075" y="4818433"/>
            <a:ext cx="0" cy="35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8" idx="6"/>
            <a:endCxn id="77" idx="1"/>
          </p:cNvCxnSpPr>
          <p:nvPr/>
        </p:nvCxnSpPr>
        <p:spPr>
          <a:xfrm>
            <a:off x="3211236" y="6538125"/>
            <a:ext cx="415896" cy="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47347" y="3848568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-&gt;freelist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447344" y="4478949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447344" y="5109330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-&gt;partial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447344" y="5739711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-&gt;node -&gt;partial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447344" y="6370092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Not in list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In a full slab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5678157" y="5731675"/>
            <a:ext cx="353291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/>
                </a:solidFill>
              </a:rPr>
              <a:t>3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4" name="Straight Arrow Connector 103"/>
          <p:cNvCxnSpPr>
            <a:stCxn id="103" idx="6"/>
          </p:cNvCxnSpPr>
          <p:nvPr/>
        </p:nvCxnSpPr>
        <p:spPr>
          <a:xfrm>
            <a:off x="6031448" y="5903125"/>
            <a:ext cx="415896" cy="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0" idx="3"/>
            <a:endCxn id="100" idx="2"/>
          </p:cNvCxnSpPr>
          <p:nvPr/>
        </p:nvCxnSpPr>
        <p:spPr>
          <a:xfrm flipH="1">
            <a:off x="7304594" y="5909453"/>
            <a:ext cx="857250" cy="169741"/>
          </a:xfrm>
          <a:prstGeom prst="bentConnector4">
            <a:avLst>
              <a:gd name="adj1" fmla="val -26667"/>
              <a:gd name="adj2" fmla="val 204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9254859" y="3848568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-&gt;freelist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254856" y="4478949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254856" y="5109330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-&gt;cpu_slap -&gt;partial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254856" y="5739711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 -&gt;node -&gt;partial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254856" y="6370092"/>
            <a:ext cx="1714500" cy="339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Not in list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destroy slab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8485669" y="5731675"/>
            <a:ext cx="353291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113" name="Straight Arrow Connector 112"/>
          <p:cNvCxnSpPr>
            <a:stCxn id="112" idx="6"/>
          </p:cNvCxnSpPr>
          <p:nvPr/>
        </p:nvCxnSpPr>
        <p:spPr>
          <a:xfrm>
            <a:off x="8838960" y="5903125"/>
            <a:ext cx="415896" cy="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10" idx="3"/>
            <a:endCxn id="111" idx="3"/>
          </p:cNvCxnSpPr>
          <p:nvPr/>
        </p:nvCxnSpPr>
        <p:spPr>
          <a:xfrm>
            <a:off x="10969356" y="5909453"/>
            <a:ext cx="12700" cy="6303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-27256" y="3942177"/>
            <a:ext cx="1345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kmem_cache_free</a:t>
            </a:r>
            <a:endParaRPr lang="en-US" sz="1200"/>
          </a:p>
        </p:txBody>
      </p: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64722"/>
              </p:ext>
            </p:extLst>
          </p:nvPr>
        </p:nvGraphicFramePr>
        <p:xfrm>
          <a:off x="1474825" y="2510629"/>
          <a:ext cx="613132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430"/>
                <a:gridCol w="1257300"/>
                <a:gridCol w="1444062"/>
                <a:gridCol w="1153665"/>
                <a:gridCol w="1298863"/>
              </a:tblGrid>
              <a:tr h="21671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s-&gt;cpu_slab-&gt;page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s-&gt;cpu_slab-&gt;partial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S-&gt;node-&gt;partial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not in list/full slab</a:t>
                      </a:r>
                      <a:endParaRPr lang="en-US" sz="1100"/>
                    </a:p>
                  </a:txBody>
                  <a:tcPr/>
                </a:tc>
              </a:tr>
              <a:tr h="216715">
                <a:tc>
                  <a:txBody>
                    <a:bodyPr/>
                    <a:lstStyle/>
                    <a:p>
                      <a:r>
                        <a:rPr lang="en-US" sz="1100" smtClean="0"/>
                        <a:t>page-&gt;freelist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NULL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Page-&gt;virtual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Page-&gt;virtual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NULL</a:t>
                      </a:r>
                      <a:endParaRPr lang="en-US" sz="1100"/>
                    </a:p>
                  </a:txBody>
                  <a:tcPr/>
                </a:tc>
              </a:tr>
              <a:tr h="216715">
                <a:tc>
                  <a:txBody>
                    <a:bodyPr/>
                    <a:lstStyle/>
                    <a:p>
                      <a:r>
                        <a:rPr lang="en-US" sz="1100" smtClean="0"/>
                        <a:t>page-&gt;inuse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Page-&gt;objects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Real</a:t>
                      </a:r>
                      <a:r>
                        <a:rPr lang="en-US" sz="1100" baseline="0" smtClean="0"/>
                        <a:t> </a:t>
                      </a:r>
                      <a:r>
                        <a:rPr lang="en-US" sz="1100" smtClean="0"/>
                        <a:t>number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Real number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Page-&gt;objects</a:t>
                      </a:r>
                      <a:endParaRPr lang="en-US" sz="1100"/>
                    </a:p>
                  </a:txBody>
                  <a:tcPr/>
                </a:tc>
              </a:tr>
              <a:tr h="216715">
                <a:tc>
                  <a:txBody>
                    <a:bodyPr/>
                    <a:lstStyle/>
                    <a:p>
                      <a:r>
                        <a:rPr lang="en-US" sz="1100" smtClean="0"/>
                        <a:t>page-&gt;frozen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0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0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4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38124"/>
              </p:ext>
            </p:extLst>
          </p:nvPr>
        </p:nvGraphicFramePr>
        <p:xfrm>
          <a:off x="2032001" y="127384"/>
          <a:ext cx="929409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09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inode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i_hash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i_wb_list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i_sb_list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778874"/>
              </p:ext>
            </p:extLst>
          </p:nvPr>
        </p:nvGraphicFramePr>
        <p:xfrm>
          <a:off x="230910" y="996756"/>
          <a:ext cx="12446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inode_hashtable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Bucket</a:t>
                      </a:r>
                      <a:r>
                        <a:rPr lang="en-US" sz="1100" baseline="0" smtClean="0"/>
                        <a:t> 1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Bucket</a:t>
                      </a:r>
                      <a:r>
                        <a:rPr lang="en-US" sz="1100" baseline="0" smtClean="0"/>
                        <a:t> 2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… … …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Bucket</a:t>
                      </a:r>
                      <a:r>
                        <a:rPr lang="en-US" sz="1100" baseline="0" smtClean="0"/>
                        <a:t> n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55313"/>
              </p:ext>
            </p:extLst>
          </p:nvPr>
        </p:nvGraphicFramePr>
        <p:xfrm>
          <a:off x="3517901" y="127384"/>
          <a:ext cx="929409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09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inode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i_hash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i_wb_list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i_sb_list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42082"/>
              </p:ext>
            </p:extLst>
          </p:nvPr>
        </p:nvGraphicFramePr>
        <p:xfrm>
          <a:off x="2032001" y="1786466"/>
          <a:ext cx="929409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09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inode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i_hash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i_wb_list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i_sb_list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852513"/>
              </p:ext>
            </p:extLst>
          </p:nvPr>
        </p:nvGraphicFramePr>
        <p:xfrm>
          <a:off x="3517901" y="1786466"/>
          <a:ext cx="929409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09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inode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i_hash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i_wb_list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i_sb_list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1475510" y="1370059"/>
            <a:ext cx="145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620982" y="529936"/>
            <a:ext cx="0" cy="840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20982" y="529936"/>
            <a:ext cx="411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61410" y="529936"/>
            <a:ext cx="55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75510" y="2171700"/>
            <a:ext cx="55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61410" y="2171700"/>
            <a:ext cx="55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724019"/>
              </p:ext>
            </p:extLst>
          </p:nvPr>
        </p:nvGraphicFramePr>
        <p:xfrm>
          <a:off x="7307119" y="996756"/>
          <a:ext cx="1294822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822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</a:t>
                      </a:r>
                      <a:r>
                        <a:rPr lang="en-US" sz="1100" baseline="0" smtClean="0"/>
                        <a:t> super_block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s_inodes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wb</a:t>
                      </a:r>
                      <a:r>
                        <a:rPr lang="en-US" sz="1100" baseline="0" smtClean="0"/>
                        <a:t> . b_io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s_dentry_lru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s_inode_lru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558722"/>
              </p:ext>
            </p:extLst>
          </p:nvPr>
        </p:nvGraphicFramePr>
        <p:xfrm>
          <a:off x="9108210" y="256118"/>
          <a:ext cx="929409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09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inode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i_hash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i_wb_list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i_sb_list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368959"/>
              </p:ext>
            </p:extLst>
          </p:nvPr>
        </p:nvGraphicFramePr>
        <p:xfrm>
          <a:off x="10594110" y="256118"/>
          <a:ext cx="929409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09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inode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i_hash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i_wb_list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i_sb_list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8551719" y="1399893"/>
            <a:ext cx="55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037619" y="1399893"/>
            <a:ext cx="55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115288"/>
              </p:ext>
            </p:extLst>
          </p:nvPr>
        </p:nvGraphicFramePr>
        <p:xfrm>
          <a:off x="7321550" y="3336825"/>
          <a:ext cx="1294822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822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</a:t>
                      </a:r>
                      <a:r>
                        <a:rPr lang="en-US" sz="1100" baseline="0" smtClean="0"/>
                        <a:t> super_block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s_inodes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wb</a:t>
                      </a:r>
                      <a:r>
                        <a:rPr lang="en-US" sz="1100" baseline="0" smtClean="0"/>
                        <a:t> . b_io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s_dentry_lru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s_inode_lru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16707"/>
              </p:ext>
            </p:extLst>
          </p:nvPr>
        </p:nvGraphicFramePr>
        <p:xfrm>
          <a:off x="9153814" y="3365115"/>
          <a:ext cx="929409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09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inode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i_hash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i_wb_list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i_sb_list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60024"/>
              </p:ext>
            </p:extLst>
          </p:nvPr>
        </p:nvGraphicFramePr>
        <p:xfrm>
          <a:off x="10639714" y="3365115"/>
          <a:ext cx="929409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09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inode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i_hash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i_wb_list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i_sb_list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8566150" y="3999737"/>
            <a:ext cx="55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052050" y="3999737"/>
            <a:ext cx="55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776134"/>
              </p:ext>
            </p:extLst>
          </p:nvPr>
        </p:nvGraphicFramePr>
        <p:xfrm>
          <a:off x="1050635" y="4175025"/>
          <a:ext cx="1294822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822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</a:t>
                      </a:r>
                      <a:r>
                        <a:rPr lang="en-US" sz="1100" baseline="0" smtClean="0"/>
                        <a:t> super_block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s_inodes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wb</a:t>
                      </a:r>
                      <a:r>
                        <a:rPr lang="en-US" sz="1100" baseline="0" smtClean="0"/>
                        <a:t> . b_io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s_dentry_lru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s_inode_lru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065579"/>
              </p:ext>
            </p:extLst>
          </p:nvPr>
        </p:nvGraphicFramePr>
        <p:xfrm>
          <a:off x="2882899" y="4421526"/>
          <a:ext cx="929409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09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inode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i_hash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i_wb_list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i_sb_list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174797"/>
              </p:ext>
            </p:extLst>
          </p:nvPr>
        </p:nvGraphicFramePr>
        <p:xfrm>
          <a:off x="4368799" y="4421526"/>
          <a:ext cx="929409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09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inode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i_hash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i_wb_list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i_sb_list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2295235" y="5336705"/>
            <a:ext cx="55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781135" y="5336705"/>
            <a:ext cx="55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8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326754"/>
              </p:ext>
            </p:extLst>
          </p:nvPr>
        </p:nvGraphicFramePr>
        <p:xfrm>
          <a:off x="1886529" y="88342"/>
          <a:ext cx="10644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90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dentry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d_hash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d_child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d_subdirs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d_alias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69300"/>
              </p:ext>
            </p:extLst>
          </p:nvPr>
        </p:nvGraphicFramePr>
        <p:xfrm>
          <a:off x="85438" y="957714"/>
          <a:ext cx="12446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dentry_hashtable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Bucket</a:t>
                      </a:r>
                      <a:r>
                        <a:rPr lang="en-US" sz="1100" baseline="0" smtClean="0"/>
                        <a:t> 1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Bucket</a:t>
                      </a:r>
                      <a:r>
                        <a:rPr lang="en-US" sz="1100" baseline="0" smtClean="0"/>
                        <a:t> 2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… … …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Bucket</a:t>
                      </a:r>
                      <a:r>
                        <a:rPr lang="en-US" sz="1100" baseline="0" smtClean="0"/>
                        <a:t> n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1330038" y="1331017"/>
            <a:ext cx="145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475510" y="490894"/>
            <a:ext cx="0" cy="840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75510" y="490894"/>
            <a:ext cx="411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51019" y="490894"/>
            <a:ext cx="55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30038" y="2132658"/>
            <a:ext cx="55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51019" y="2132658"/>
            <a:ext cx="55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58293"/>
              </p:ext>
            </p:extLst>
          </p:nvPr>
        </p:nvGraphicFramePr>
        <p:xfrm>
          <a:off x="314882" y="4496357"/>
          <a:ext cx="1294822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822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</a:t>
                      </a:r>
                      <a:r>
                        <a:rPr lang="en-US" sz="1100" baseline="0" smtClean="0"/>
                        <a:t> super_block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s_inodes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wb</a:t>
                      </a:r>
                      <a:r>
                        <a:rPr lang="en-US" sz="1100" baseline="0" smtClean="0"/>
                        <a:t> . b_io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s_dentry_lru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s_inode_lru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1609704" y="5408655"/>
            <a:ext cx="55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96049"/>
              </p:ext>
            </p:extLst>
          </p:nvPr>
        </p:nvGraphicFramePr>
        <p:xfrm>
          <a:off x="3507510" y="88342"/>
          <a:ext cx="10644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90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dentry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d_hash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d_child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d_subdirs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d_alias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01693"/>
              </p:ext>
            </p:extLst>
          </p:nvPr>
        </p:nvGraphicFramePr>
        <p:xfrm>
          <a:off x="1886529" y="1771593"/>
          <a:ext cx="10644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90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dentry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d_hash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d_child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d_subdirs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d_alias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3250"/>
              </p:ext>
            </p:extLst>
          </p:nvPr>
        </p:nvGraphicFramePr>
        <p:xfrm>
          <a:off x="3507510" y="1771593"/>
          <a:ext cx="10644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90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dentry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d_hash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d_child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d_subdirs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d_alias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3228378" y="5408655"/>
            <a:ext cx="55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94758"/>
              </p:ext>
            </p:extLst>
          </p:nvPr>
        </p:nvGraphicFramePr>
        <p:xfrm>
          <a:off x="2163888" y="4736621"/>
          <a:ext cx="10644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90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dentry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d_hash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d_child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d_subdirs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d_alias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50145"/>
              </p:ext>
            </p:extLst>
          </p:nvPr>
        </p:nvGraphicFramePr>
        <p:xfrm>
          <a:off x="3784869" y="4736621"/>
          <a:ext cx="10644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90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dentry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d_hash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d_child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d_subdirs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d_alias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0087"/>
              </p:ext>
            </p:extLst>
          </p:nvPr>
        </p:nvGraphicFramePr>
        <p:xfrm>
          <a:off x="9608704" y="219516"/>
          <a:ext cx="10644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90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dentry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d_hash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d_child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d_subdirs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d_alias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51047"/>
              </p:ext>
            </p:extLst>
          </p:nvPr>
        </p:nvGraphicFramePr>
        <p:xfrm>
          <a:off x="8544214" y="2173083"/>
          <a:ext cx="10644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90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dentry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d_hash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d_child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d_subdirs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d_alias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007021"/>
              </p:ext>
            </p:extLst>
          </p:nvPr>
        </p:nvGraphicFramePr>
        <p:xfrm>
          <a:off x="10673194" y="2173083"/>
          <a:ext cx="10644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90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dentry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d_hash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d_child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d_subdirs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d_alias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8260773" y="3081327"/>
            <a:ext cx="283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60773" y="1398000"/>
            <a:ext cx="0" cy="168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60773" y="1398000"/>
            <a:ext cx="1347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608704" y="3081327"/>
            <a:ext cx="1064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737684" y="3081327"/>
            <a:ext cx="336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2074237" y="1398000"/>
            <a:ext cx="0" cy="168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0673194" y="1398000"/>
            <a:ext cx="1401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934738" y="219516"/>
            <a:ext cx="669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parent</a:t>
            </a:r>
            <a:endParaRPr lang="en-US" sz="1400"/>
          </a:p>
        </p:txBody>
      </p:sp>
      <p:sp>
        <p:nvSpPr>
          <p:cNvPr id="56" name="TextBox 55"/>
          <p:cNvSpPr txBox="1"/>
          <p:nvPr/>
        </p:nvSpPr>
        <p:spPr>
          <a:xfrm>
            <a:off x="9806178" y="2157405"/>
            <a:ext cx="777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children</a:t>
            </a:r>
            <a:endParaRPr lang="en-US" sz="140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3345"/>
              </p:ext>
            </p:extLst>
          </p:nvPr>
        </p:nvGraphicFramePr>
        <p:xfrm>
          <a:off x="7154982" y="3485055"/>
          <a:ext cx="92940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09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inode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i_hash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i_wb_list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i_sb_list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i_dentry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039341"/>
              </p:ext>
            </p:extLst>
          </p:nvPr>
        </p:nvGraphicFramePr>
        <p:xfrm>
          <a:off x="6015759" y="5162199"/>
          <a:ext cx="10644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90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dentry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d_hash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d_child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d_subdirs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d_alias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89155"/>
              </p:ext>
            </p:extLst>
          </p:nvPr>
        </p:nvGraphicFramePr>
        <p:xfrm>
          <a:off x="8144739" y="5162199"/>
          <a:ext cx="10644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90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dentry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d_hash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d_lru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d_child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d_subdirs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d_alias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0" name="Straight Arrow Connector 59"/>
          <p:cNvCxnSpPr/>
          <p:nvPr/>
        </p:nvCxnSpPr>
        <p:spPr>
          <a:xfrm>
            <a:off x="5732318" y="6579602"/>
            <a:ext cx="283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732318" y="4896275"/>
            <a:ext cx="0" cy="168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732318" y="4896275"/>
            <a:ext cx="1347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080249" y="6579602"/>
            <a:ext cx="1064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209229" y="6579602"/>
            <a:ext cx="336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9545782" y="4896275"/>
            <a:ext cx="0" cy="168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8144739" y="4896275"/>
            <a:ext cx="1401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779814" y="431817"/>
            <a:ext cx="1392380" cy="3844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Text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79814" y="816280"/>
            <a:ext cx="1392380" cy="38446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Read only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3064" y="247212"/>
            <a:ext cx="3622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Kernel module organization</a:t>
            </a:r>
            <a:endParaRPr lang="en-US" sz="240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75808"/>
              </p:ext>
            </p:extLst>
          </p:nvPr>
        </p:nvGraphicFramePr>
        <p:xfrm>
          <a:off x="727367" y="1462265"/>
          <a:ext cx="210935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351"/>
              </a:tblGrid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 </a:t>
                      </a:r>
                      <a:r>
                        <a:rPr lang="en-US" sz="1100" smtClean="0"/>
                        <a:t>module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module_core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core_size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core_text_size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core_ro_size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</a:t>
                      </a:r>
                      <a:r>
                        <a:rPr lang="en-US" sz="1100" baseline="0" smtClean="0"/>
                        <a:t> kernel_symbol *syms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num_syms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struct</a:t>
                      </a:r>
                      <a:r>
                        <a:rPr lang="en-US" sz="1100" baseline="0" smtClean="0"/>
                        <a:t> kernel_symbol </a:t>
                      </a:r>
                      <a:r>
                        <a:rPr lang="en-US" sz="1100" baseline="0" smtClean="0"/>
                        <a:t>*gpl_syms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num_gpl_syms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symtab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num_symtab</a:t>
                      </a:r>
                      <a:endParaRPr lang="en-US" sz="1100"/>
                    </a:p>
                  </a:txBody>
                  <a:tcPr/>
                </a:tc>
              </a:tr>
              <a:tr h="169872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strtab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ounded Rectangle 22"/>
          <p:cNvSpPr/>
          <p:nvPr/>
        </p:nvSpPr>
        <p:spPr>
          <a:xfrm>
            <a:off x="4779814" y="1200743"/>
            <a:ext cx="1392380" cy="3844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Struct module self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779814" y="1604861"/>
            <a:ext cx="1392380" cy="38446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Module global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779814" y="1989324"/>
            <a:ext cx="1392380" cy="3844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Struct kernel_symbol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72194" y="1989324"/>
            <a:ext cx="573439" cy="3844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Value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766415" y="1989323"/>
            <a:ext cx="573439" cy="3844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Name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8299" y="236904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 . . . . .</a:t>
            </a: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783692" y="2777905"/>
            <a:ext cx="1392380" cy="3844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Struct kernel_symbol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76072" y="2777905"/>
            <a:ext cx="573439" cy="3844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Value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770293" y="2777904"/>
            <a:ext cx="573439" cy="3844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Name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36718" y="477845"/>
            <a:ext cx="1939535" cy="131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6359230" y="431817"/>
            <a:ext cx="207818" cy="3844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0159" y="454771"/>
            <a:ext cx="1386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</a:t>
            </a:r>
            <a:r>
              <a:rPr lang="en-US" sz="1600" smtClean="0"/>
              <a:t>ore_text_size</a:t>
            </a:r>
            <a:endParaRPr lang="en-US" sz="1600"/>
          </a:p>
        </p:txBody>
      </p:sp>
      <p:sp>
        <p:nvSpPr>
          <p:cNvPr id="36" name="Right Brace 35"/>
          <p:cNvSpPr/>
          <p:nvPr/>
        </p:nvSpPr>
        <p:spPr>
          <a:xfrm>
            <a:off x="6355765" y="833601"/>
            <a:ext cx="207818" cy="3844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96694" y="856555"/>
            <a:ext cx="1339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</a:t>
            </a:r>
            <a:r>
              <a:rPr lang="en-US" sz="1600" smtClean="0"/>
              <a:t>onst variable</a:t>
            </a:r>
            <a:endParaRPr lang="en-US" sz="160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836718" y="2039188"/>
            <a:ext cx="1922314" cy="92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Brace 40"/>
          <p:cNvSpPr/>
          <p:nvPr/>
        </p:nvSpPr>
        <p:spPr>
          <a:xfrm>
            <a:off x="7492280" y="1989323"/>
            <a:ext cx="371909" cy="11730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944879" y="2261323"/>
            <a:ext cx="1660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num_syms</a:t>
            </a:r>
          </a:p>
          <a:p>
            <a:r>
              <a:rPr lang="en-US" sz="1600" smtClean="0"/>
              <a:t>exported symbols</a:t>
            </a:r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5085225" y="315529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 . . . . .</a:t>
            </a:r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4790618" y="3564153"/>
            <a:ext cx="1392380" cy="3844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Struct kernel_symbol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182998" y="3564153"/>
            <a:ext cx="573439" cy="3844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Value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777219" y="3564152"/>
            <a:ext cx="573439" cy="3844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Name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7" name="Right Brace 46"/>
          <p:cNvSpPr/>
          <p:nvPr/>
        </p:nvSpPr>
        <p:spPr>
          <a:xfrm>
            <a:off x="7492279" y="3155293"/>
            <a:ext cx="378835" cy="7933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944879" y="3259566"/>
            <a:ext cx="2028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num_gpl_syms</a:t>
            </a:r>
          </a:p>
          <a:p>
            <a:r>
              <a:rPr lang="en-US" sz="1600" smtClean="0"/>
              <a:t>exported GPL symbols</a:t>
            </a:r>
            <a:endParaRPr lang="en-US" sz="160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836718" y="3179689"/>
            <a:ext cx="1993217" cy="19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4790618" y="4257810"/>
            <a:ext cx="634259" cy="3844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e</a:t>
            </a:r>
            <a:r>
              <a:rPr lang="en-US" sz="1000" smtClean="0">
                <a:solidFill>
                  <a:schemeClr val="tx1"/>
                </a:solidFill>
              </a:rPr>
              <a:t>lf_sym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424878" y="4257810"/>
            <a:ext cx="747732" cy="3844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</a:t>
            </a:r>
            <a:r>
              <a:rPr lang="en-US" sz="1000" smtClean="0">
                <a:solidFill>
                  <a:schemeClr val="tx1"/>
                </a:solidFill>
              </a:rPr>
              <a:t>t_name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183001" y="4257810"/>
            <a:ext cx="741212" cy="3844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</a:t>
            </a:r>
            <a:r>
              <a:rPr lang="en-US" sz="1000" smtClean="0">
                <a:solidFill>
                  <a:schemeClr val="tx1"/>
                </a:solidFill>
              </a:rPr>
              <a:t>t_value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934604" y="4260665"/>
            <a:ext cx="741212" cy="3844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s</a:t>
            </a:r>
            <a:r>
              <a:rPr lang="en-US" sz="1000" smtClean="0">
                <a:solidFill>
                  <a:schemeClr val="tx1"/>
                </a:solidFill>
              </a:rPr>
              <a:t>t_size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682336" y="4257809"/>
            <a:ext cx="1755765" cy="3844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s</a:t>
            </a:r>
            <a:r>
              <a:rPr lang="en-US" sz="1000" smtClean="0">
                <a:solidFill>
                  <a:schemeClr val="tx1"/>
                </a:solidFill>
              </a:rPr>
              <a:t>t_info | st_other | st_shndx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79814" y="46665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 . . . . .</a:t>
            </a:r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777927" y="5128999"/>
            <a:ext cx="634259" cy="3844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e</a:t>
            </a:r>
            <a:r>
              <a:rPr lang="en-US" sz="1000" smtClean="0">
                <a:solidFill>
                  <a:schemeClr val="tx1"/>
                </a:solidFill>
              </a:rPr>
              <a:t>lf_sym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412187" y="5128999"/>
            <a:ext cx="747732" cy="3844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</a:t>
            </a:r>
            <a:r>
              <a:rPr lang="en-US" sz="1000" smtClean="0">
                <a:solidFill>
                  <a:schemeClr val="tx1"/>
                </a:solidFill>
              </a:rPr>
              <a:t>t_name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170310" y="5128999"/>
            <a:ext cx="741212" cy="3844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</a:t>
            </a:r>
            <a:r>
              <a:rPr lang="en-US" sz="1000" smtClean="0">
                <a:solidFill>
                  <a:schemeClr val="tx1"/>
                </a:solidFill>
              </a:rPr>
              <a:t>t_value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921913" y="5131854"/>
            <a:ext cx="741212" cy="3844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s</a:t>
            </a:r>
            <a:r>
              <a:rPr lang="en-US" sz="1000" smtClean="0">
                <a:solidFill>
                  <a:schemeClr val="tx1"/>
                </a:solidFill>
              </a:rPr>
              <a:t>t_size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669645" y="5128998"/>
            <a:ext cx="1755765" cy="3844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s</a:t>
            </a:r>
            <a:r>
              <a:rPr lang="en-US" sz="1000" smtClean="0">
                <a:solidFill>
                  <a:schemeClr val="tx1"/>
                </a:solidFill>
              </a:rPr>
              <a:t>t_info | st_other | st_shndx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836718" y="3948615"/>
            <a:ext cx="1953899" cy="31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Brace 63"/>
          <p:cNvSpPr/>
          <p:nvPr/>
        </p:nvSpPr>
        <p:spPr>
          <a:xfrm>
            <a:off x="9438101" y="4257809"/>
            <a:ext cx="433256" cy="12556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849181" y="4703950"/>
            <a:ext cx="1268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num_symtab</a:t>
            </a:r>
            <a:endParaRPr lang="en-US" sz="1600"/>
          </a:p>
        </p:txBody>
      </p:sp>
      <p:sp>
        <p:nvSpPr>
          <p:cNvPr id="66" name="Rounded Rectangle 65"/>
          <p:cNvSpPr/>
          <p:nvPr/>
        </p:nvSpPr>
        <p:spPr>
          <a:xfrm>
            <a:off x="4776253" y="5545484"/>
            <a:ext cx="1392380" cy="384463"/>
          </a:xfrm>
          <a:prstGeom prst="round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Symbol String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836718" y="4450040"/>
            <a:ext cx="1922314" cy="109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ight Brace 73"/>
          <p:cNvSpPr/>
          <p:nvPr/>
        </p:nvSpPr>
        <p:spPr>
          <a:xfrm>
            <a:off x="7944879" y="431817"/>
            <a:ext cx="263939" cy="11730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266249" y="833601"/>
            <a:ext cx="1239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core_ro_size</a:t>
            </a:r>
            <a:endParaRPr lang="en-US" sz="1600"/>
          </a:p>
        </p:txBody>
      </p:sp>
      <p:sp>
        <p:nvSpPr>
          <p:cNvPr id="76" name="Right Brace 75"/>
          <p:cNvSpPr/>
          <p:nvPr/>
        </p:nvSpPr>
        <p:spPr>
          <a:xfrm>
            <a:off x="10795720" y="405178"/>
            <a:ext cx="488496" cy="5498130"/>
          </a:xfrm>
          <a:prstGeom prst="rightBrace">
            <a:avLst>
              <a:gd name="adj1" fmla="val 8333"/>
              <a:gd name="adj2" fmla="val 501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1284216" y="2984966"/>
            <a:ext cx="959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core_size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141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613064" y="247212"/>
            <a:ext cx="1675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Debug RSTP</a:t>
            </a:r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810491" y="1298864"/>
            <a:ext cx="72475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/>
              <a:t>On board</a:t>
            </a:r>
          </a:p>
          <a:p>
            <a:pPr lvl="1"/>
            <a:r>
              <a:rPr lang="en-US"/>
              <a:t>g</a:t>
            </a:r>
            <a:r>
              <a:rPr lang="en-US" smtClean="0"/>
              <a:t>dbserver –attach :9000 </a:t>
            </a:r>
            <a:r>
              <a:rPr lang="en-US" i="1" smtClean="0"/>
              <a:t>&lt;pid of rstpd&gt;</a:t>
            </a:r>
            <a:r>
              <a:rPr lang="en-US" smtClean="0"/>
              <a:t> &amp;</a:t>
            </a:r>
          </a:p>
          <a:p>
            <a:pPr lvl="1"/>
            <a:endParaRPr lang="en-US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/>
              <a:t>On development PC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/>
              <a:t>m</a:t>
            </a:r>
            <a:r>
              <a:rPr lang="en-US" smtClean="0"/>
              <a:t>ake package/rstp/compile CONFIG_DEBUG=1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mtClean="0"/>
              <a:t>./scripts/remote-gdb 192.168.1.1:9000 ./build_dir/…/path/to/rstpd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609291"/>
              </p:ext>
            </p:extLst>
          </p:nvPr>
        </p:nvGraphicFramePr>
        <p:xfrm>
          <a:off x="10203872" y="581440"/>
          <a:ext cx="1757215" cy="5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215"/>
              </a:tblGrid>
              <a:tr h="26376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net</a:t>
                      </a:r>
                      <a:endParaRPr lang="en-US" sz="1000"/>
                    </a:p>
                  </a:txBody>
                  <a:tcPr/>
                </a:tc>
              </a:tr>
              <a:tr h="263760">
                <a:tc>
                  <a:txBody>
                    <a:bodyPr/>
                    <a:lstStyle/>
                    <a:p>
                      <a:r>
                        <a:rPr lang="en-US" sz="1000" smtClean="0"/>
                        <a:t>    </a:t>
                      </a: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net_generic</a:t>
                      </a:r>
                      <a:r>
                        <a:rPr lang="en-US" sz="1000" smtClean="0"/>
                        <a:t> *gen[x]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81981"/>
              </p:ext>
            </p:extLst>
          </p:nvPr>
        </p:nvGraphicFramePr>
        <p:xfrm>
          <a:off x="9923318" y="1253970"/>
          <a:ext cx="2034306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81"/>
                <a:gridCol w="1099125"/>
              </a:tblGrid>
              <a:tr h="177365">
                <a:tc>
                  <a:txBody>
                    <a:bodyPr/>
                    <a:lstStyle/>
                    <a:p>
                      <a:r>
                        <a:rPr lang="en-US" sz="1000" smtClean="0"/>
                        <a:t>Array index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Array element</a:t>
                      </a:r>
                      <a:endParaRPr lang="en-US" sz="1000"/>
                    </a:p>
                  </a:txBody>
                  <a:tcPr/>
                </a:tc>
              </a:tr>
              <a:tr h="177365">
                <a:tc>
                  <a:txBody>
                    <a:bodyPr/>
                    <a:lstStyle/>
                    <a:p>
                      <a:r>
                        <a:rPr lang="en-US" sz="1000" smtClean="0"/>
                        <a:t>……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……</a:t>
                      </a:r>
                      <a:endParaRPr lang="en-US" sz="1000"/>
                    </a:p>
                  </a:txBody>
                  <a:tcPr/>
                </a:tc>
              </a:tr>
              <a:tr h="177365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pppoe_net_id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pppoe_net</a:t>
                      </a:r>
                      <a:r>
                        <a:rPr lang="en-US" sz="1000" smtClean="0"/>
                        <a:t> *</a:t>
                      </a:r>
                      <a:endParaRPr lang="en-US" sz="1000"/>
                    </a:p>
                  </a:txBody>
                  <a:tcPr/>
                </a:tc>
              </a:tr>
              <a:tr h="177365">
                <a:tc>
                  <a:txBody>
                    <a:bodyPr/>
                    <a:lstStyle/>
                    <a:p>
                      <a:r>
                        <a:rPr lang="en-US" sz="1000" smtClean="0"/>
                        <a:t>……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……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Connector 33"/>
          <p:cNvCxnSpPr/>
          <p:nvPr/>
        </p:nvCxnSpPr>
        <p:spPr>
          <a:xfrm>
            <a:off x="11957624" y="960333"/>
            <a:ext cx="1766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134269" y="960333"/>
            <a:ext cx="0" cy="410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1957624" y="1365577"/>
            <a:ext cx="176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94629"/>
              </p:ext>
            </p:extLst>
          </p:nvPr>
        </p:nvGraphicFramePr>
        <p:xfrm>
          <a:off x="7346373" y="1676535"/>
          <a:ext cx="2138218" cy="122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218"/>
              </a:tblGrid>
              <a:tr h="305057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pppoe_net</a:t>
                      </a:r>
                      <a:endParaRPr lang="en-US" sz="1000"/>
                    </a:p>
                  </a:txBody>
                  <a:tcPr/>
                </a:tc>
              </a:tr>
              <a:tr h="305057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pppox_sock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hash_table</a:t>
                      </a:r>
                      <a:r>
                        <a:rPr lang="en-US" sz="1000" smtClean="0"/>
                        <a:t>[x]</a:t>
                      </a:r>
                      <a:endParaRPr lang="en-US" sz="1000"/>
                    </a:p>
                  </a:txBody>
                  <a:tcPr/>
                </a:tc>
              </a:tr>
              <a:tr h="305057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pppoe_destroy_method</a:t>
                      </a:r>
                      <a:endParaRPr lang="en-US" sz="1000"/>
                    </a:p>
                  </a:txBody>
                  <a:tcPr/>
                </a:tc>
              </a:tr>
              <a:tr h="305057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destroy_method_arg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9432636" y="1843559"/>
            <a:ext cx="477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79967"/>
              </p:ext>
            </p:extLst>
          </p:nvPr>
        </p:nvGraphicFramePr>
        <p:xfrm>
          <a:off x="1498780" y="1991551"/>
          <a:ext cx="2210773" cy="1331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896"/>
                <a:gridCol w="1534877"/>
              </a:tblGrid>
              <a:tr h="2811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pppox_sock</a:t>
                      </a:r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139">
                <a:tc gridSpan="2"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sock </a:t>
                      </a:r>
                      <a:r>
                        <a:rPr lang="en-US" sz="1000" err="1" smtClean="0"/>
                        <a:t>sk</a:t>
                      </a:r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139">
                <a:tc gridSpan="2"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ppp_channel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chan</a:t>
                      </a:r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0570">
                <a:tc rowSpan="2">
                  <a:txBody>
                    <a:bodyPr/>
                    <a:lstStyle/>
                    <a:p>
                      <a:r>
                        <a:rPr lang="en-US" sz="1000" smtClean="0"/>
                        <a:t>union</a:t>
                      </a:r>
                    </a:p>
                    <a:p>
                      <a:r>
                        <a:rPr lang="en-US" sz="1000" smtClean="0"/>
                        <a:t>proto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pppoe_opt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pppoe</a:t>
                      </a:r>
                      <a:endParaRPr lang="en-US" sz="1000"/>
                    </a:p>
                  </a:txBody>
                  <a:tcPr/>
                </a:tc>
              </a:tr>
              <a:tr h="14057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pptp_opt</a:t>
                      </a:r>
                      <a:r>
                        <a:rPr lang="en-US" sz="1000" smtClean="0"/>
                        <a:t>  </a:t>
                      </a:r>
                      <a:r>
                        <a:rPr lang="en-US" sz="1000" err="1" smtClean="0"/>
                        <a:t>pptp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56318"/>
              </p:ext>
            </p:extLst>
          </p:nvPr>
        </p:nvGraphicFramePr>
        <p:xfrm>
          <a:off x="65233" y="3004098"/>
          <a:ext cx="1144152" cy="53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152"/>
              </a:tblGrid>
              <a:tr h="267869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socket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sock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*</a:t>
                      </a:r>
                      <a:r>
                        <a:rPr lang="en-US" sz="1000" err="1" smtClean="0"/>
                        <a:t>sk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Straight Arrow Connector 91"/>
          <p:cNvCxnSpPr/>
          <p:nvPr/>
        </p:nvCxnSpPr>
        <p:spPr>
          <a:xfrm>
            <a:off x="1287316" y="2359861"/>
            <a:ext cx="181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287316" y="2359861"/>
            <a:ext cx="0" cy="102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1209386" y="3387438"/>
            <a:ext cx="7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2172" y="2224303"/>
            <a:ext cx="1095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rgbClr val="FF0000"/>
                </a:solidFill>
              </a:rPr>
              <a:t>s</a:t>
            </a:r>
            <a:r>
              <a:rPr lang="en-US" sz="1200" b="1" smtClean="0">
                <a:solidFill>
                  <a:srgbClr val="FF0000"/>
                </a:solidFill>
              </a:rPr>
              <a:t>ession </a:t>
            </a:r>
            <a:r>
              <a:rPr lang="en-US" sz="1200" b="1" err="1" smtClean="0">
                <a:solidFill>
                  <a:srgbClr val="FF0000"/>
                </a:solidFill>
              </a:rPr>
              <a:t>pppoe</a:t>
            </a:r>
            <a:endParaRPr lang="en-US" sz="1200" b="1" smtClean="0">
              <a:solidFill>
                <a:srgbClr val="FF0000"/>
              </a:solidFill>
            </a:endParaRPr>
          </a:p>
          <a:p>
            <a:pPr algn="ctr"/>
            <a:r>
              <a:rPr lang="en-US" sz="1200" b="1" smtClean="0">
                <a:solidFill>
                  <a:srgbClr val="FF0000"/>
                </a:solidFill>
              </a:rPr>
              <a:t>socket </a:t>
            </a:r>
            <a:r>
              <a:rPr lang="en-US" sz="1200" b="1" err="1" smtClean="0">
                <a:solidFill>
                  <a:srgbClr val="FF0000"/>
                </a:solidFill>
              </a:rPr>
              <a:t>fd</a:t>
            </a:r>
            <a:endParaRPr lang="en-US" sz="1200" b="1">
              <a:solidFill>
                <a:srgbClr val="FF0000"/>
              </a:solidFill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060772"/>
              </p:ext>
            </p:extLst>
          </p:nvPr>
        </p:nvGraphicFramePr>
        <p:xfrm>
          <a:off x="1515914" y="3577891"/>
          <a:ext cx="1728064" cy="1124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64"/>
              </a:tblGrid>
              <a:tr h="281139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ppp_channel</a:t>
                      </a:r>
                      <a:endParaRPr lang="en-US" sz="1000"/>
                    </a:p>
                  </a:txBody>
                  <a:tcPr/>
                </a:tc>
              </a:tr>
              <a:tr h="281139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*private</a:t>
                      </a:r>
                      <a:endParaRPr lang="en-US" sz="1000"/>
                    </a:p>
                  </a:txBody>
                  <a:tcPr/>
                </a:tc>
              </a:tr>
              <a:tr h="28113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ppp_channel_ops</a:t>
                      </a:r>
                      <a:r>
                        <a:rPr lang="en-US" sz="1000" smtClean="0"/>
                        <a:t> *ops</a:t>
                      </a:r>
                      <a:endParaRPr lang="en-US" sz="1000"/>
                    </a:p>
                  </a:txBody>
                  <a:tcPr/>
                </a:tc>
              </a:tr>
              <a:tr h="281139">
                <a:tc>
                  <a:txBody>
                    <a:bodyPr/>
                    <a:lstStyle/>
                    <a:p>
                      <a:r>
                        <a:rPr lang="en-US" sz="1000" smtClean="0"/>
                        <a:t>void *</a:t>
                      </a:r>
                      <a:r>
                        <a:rPr lang="en-US" sz="1000" err="1" smtClean="0"/>
                        <a:t>ppp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Straight Arrow Connector 104"/>
          <p:cNvCxnSpPr/>
          <p:nvPr/>
        </p:nvCxnSpPr>
        <p:spPr>
          <a:xfrm>
            <a:off x="1356588" y="2460306"/>
            <a:ext cx="140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366979" y="2460306"/>
            <a:ext cx="0" cy="154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378236" y="3986645"/>
            <a:ext cx="129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709550" y="2691247"/>
            <a:ext cx="228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938148" y="2680856"/>
            <a:ext cx="0" cy="1007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3262746" y="3688777"/>
            <a:ext cx="675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709550" y="2969484"/>
            <a:ext cx="527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5" idx="2"/>
          </p:cNvCxnSpPr>
          <p:nvPr/>
        </p:nvCxnSpPr>
        <p:spPr>
          <a:xfrm>
            <a:off x="569759" y="2685968"/>
            <a:ext cx="1" cy="34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76607"/>
              </p:ext>
            </p:extLst>
          </p:nvPr>
        </p:nvGraphicFramePr>
        <p:xfrm>
          <a:off x="4251036" y="2818115"/>
          <a:ext cx="2138218" cy="1525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218"/>
              </a:tblGrid>
              <a:tr h="305057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pppoe_opt</a:t>
                      </a:r>
                      <a:endParaRPr lang="en-US" sz="1000"/>
                    </a:p>
                  </a:txBody>
                  <a:tcPr/>
                </a:tc>
              </a:tr>
              <a:tr h="305057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net_device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dev</a:t>
                      </a:r>
                      <a:endParaRPr lang="en-US" sz="1000"/>
                    </a:p>
                  </a:txBody>
                  <a:tcPr/>
                </a:tc>
              </a:tr>
              <a:tr h="305057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Int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ifindex</a:t>
                      </a:r>
                      <a:endParaRPr lang="en-US" sz="1000"/>
                    </a:p>
                  </a:txBody>
                  <a:tcPr/>
                </a:tc>
              </a:tr>
              <a:tr h="305057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pppoe_addr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pa</a:t>
                      </a:r>
                      <a:endParaRPr lang="en-US" sz="1000"/>
                    </a:p>
                  </a:txBody>
                  <a:tcPr/>
                </a:tc>
              </a:tr>
              <a:tr h="305057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sockaddr_pppox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relay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84039"/>
              </p:ext>
            </p:extLst>
          </p:nvPr>
        </p:nvGraphicFramePr>
        <p:xfrm>
          <a:off x="7346373" y="3774854"/>
          <a:ext cx="2138218" cy="122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218"/>
              </a:tblGrid>
              <a:tr h="305057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pppoe_addr</a:t>
                      </a:r>
                      <a:r>
                        <a:rPr lang="en-US" sz="1000" baseline="0" smtClean="0"/>
                        <a:t> </a:t>
                      </a:r>
                      <a:endParaRPr lang="en-US" sz="1000"/>
                    </a:p>
                  </a:txBody>
                  <a:tcPr/>
                </a:tc>
              </a:tr>
              <a:tr h="305057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sid_t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err="1" smtClean="0"/>
                        <a:t>sid</a:t>
                      </a:r>
                      <a:endParaRPr lang="en-US" sz="1000"/>
                    </a:p>
                  </a:txBody>
                  <a:tcPr/>
                </a:tc>
              </a:tr>
              <a:tr h="305057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remote[ETH_ALEN]</a:t>
                      </a:r>
                      <a:endParaRPr lang="en-US" sz="1000"/>
                    </a:p>
                  </a:txBody>
                  <a:tcPr/>
                </a:tc>
              </a:tr>
              <a:tr h="305057">
                <a:tc>
                  <a:txBody>
                    <a:bodyPr/>
                    <a:lstStyle/>
                    <a:p>
                      <a:r>
                        <a:rPr lang="en-US" sz="1000" smtClean="0"/>
                        <a:t>char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err="1" smtClean="0"/>
                        <a:t>dev</a:t>
                      </a:r>
                      <a:r>
                        <a:rPr lang="en-US" sz="1000" smtClean="0"/>
                        <a:t>[IFNAMSIZ]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2016"/>
              </p:ext>
            </p:extLst>
          </p:nvPr>
        </p:nvGraphicFramePr>
        <p:xfrm>
          <a:off x="4237180" y="4821386"/>
          <a:ext cx="2210773" cy="1331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896"/>
                <a:gridCol w="1534877"/>
              </a:tblGrid>
              <a:tr h="2811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sockaddr_pppox</a:t>
                      </a:r>
                      <a:r>
                        <a:rPr lang="en-US" sz="1000" baseline="0" smtClean="0"/>
                        <a:t> </a:t>
                      </a:r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139">
                <a:tc gridSpan="2">
                  <a:txBody>
                    <a:bodyPr/>
                    <a:lstStyle/>
                    <a:p>
                      <a:r>
                        <a:rPr lang="en-US" sz="1000" err="1" smtClean="0"/>
                        <a:t>sa_family</a:t>
                      </a:r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139">
                <a:tc gridSpan="2">
                  <a:txBody>
                    <a:bodyPr/>
                    <a:lstStyle/>
                    <a:p>
                      <a:r>
                        <a:rPr lang="en-US" sz="1000" err="1" smtClean="0"/>
                        <a:t>sa_protocol</a:t>
                      </a:r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0570">
                <a:tc rowSpan="2">
                  <a:txBody>
                    <a:bodyPr/>
                    <a:lstStyle/>
                    <a:p>
                      <a:r>
                        <a:rPr lang="en-US" sz="1000" smtClean="0"/>
                        <a:t>union</a:t>
                      </a:r>
                    </a:p>
                    <a:p>
                      <a:r>
                        <a:rPr lang="en-US" sz="1000" err="1" smtClean="0"/>
                        <a:t>sa_addr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pppoe_addr</a:t>
                      </a:r>
                      <a:r>
                        <a:rPr lang="en-US" sz="1000" smtClean="0"/>
                        <a:t>  </a:t>
                      </a:r>
                      <a:r>
                        <a:rPr lang="en-US" sz="1000" err="1" smtClean="0"/>
                        <a:t>pppoe</a:t>
                      </a:r>
                      <a:endParaRPr lang="en-US" sz="1000"/>
                    </a:p>
                  </a:txBody>
                  <a:tcPr/>
                </a:tc>
              </a:tr>
              <a:tr h="14057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pptp_addr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err="1" smtClean="0"/>
                        <a:t>pptp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3709550" y="2119746"/>
            <a:ext cx="363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938148" y="4156364"/>
            <a:ext cx="299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38148" y="4166755"/>
            <a:ext cx="0" cy="74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38148" y="4914900"/>
            <a:ext cx="299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69627" y="3886200"/>
            <a:ext cx="976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42364" y="5787736"/>
            <a:ext cx="405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858000" y="3886200"/>
            <a:ext cx="0" cy="1911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5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99567" y="6026727"/>
            <a:ext cx="949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</a:t>
            </a:r>
            <a:r>
              <a:rPr lang="en-US" sz="1200" smtClean="0"/>
              <a:t>db_create()</a:t>
            </a:r>
            <a:endParaRPr 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3477491" y="5565062"/>
            <a:ext cx="138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fdb_insert()</a:t>
            </a:r>
          </a:p>
          <a:p>
            <a:pPr algn="ctr"/>
            <a:r>
              <a:rPr lang="en-US" sz="1200" smtClean="0"/>
              <a:t>/*local and static*/</a:t>
            </a:r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6771102" y="5543093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b</a:t>
            </a:r>
            <a:r>
              <a:rPr lang="en-US" sz="1200" smtClean="0"/>
              <a:t>r_fdb_update()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9660082" y="5749728"/>
            <a:ext cx="11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fdb_add_entry()</a:t>
            </a:r>
            <a:endParaRPr 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1661080" y="4669347"/>
            <a:ext cx="1318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br_device_event()</a:t>
            </a:r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1569324" y="5288063"/>
            <a:ext cx="1501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br_fdb_changeaddr()</a:t>
            </a:r>
            <a:endParaRPr lang="en-US" sz="1200"/>
          </a:p>
        </p:txBody>
      </p:sp>
      <p:cxnSp>
        <p:nvCxnSpPr>
          <p:cNvPr id="10" name="Straight Arrow Connector 9"/>
          <p:cNvCxnSpPr>
            <a:stCxn id="8" idx="2"/>
            <a:endCxn id="9" idx="0"/>
          </p:cNvCxnSpPr>
          <p:nvPr/>
        </p:nvCxnSpPr>
        <p:spPr>
          <a:xfrm>
            <a:off x="2320267" y="4946346"/>
            <a:ext cx="0" cy="34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95806" y="4974648"/>
            <a:ext cx="1475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m</a:t>
            </a:r>
            <a:r>
              <a:rPr lang="en-US" sz="1200" i="1" smtClean="0"/>
              <a:t>ac of port changed</a:t>
            </a:r>
            <a:endParaRPr lang="en-US" sz="1200" i="1"/>
          </a:p>
        </p:txBody>
      </p:sp>
      <p:cxnSp>
        <p:nvCxnSpPr>
          <p:cNvPr id="14" name="Elbow Connector 13"/>
          <p:cNvCxnSpPr>
            <a:stCxn id="9" idx="2"/>
            <a:endCxn id="5" idx="1"/>
          </p:cNvCxnSpPr>
          <p:nvPr/>
        </p:nvCxnSpPr>
        <p:spPr>
          <a:xfrm rot="16200000" flipH="1">
            <a:off x="2783463" y="5101866"/>
            <a:ext cx="230833" cy="1157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43196" y="3137058"/>
            <a:ext cx="1868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br_stp_change_bridge_id()</a:t>
            </a:r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2320267" y="3745680"/>
            <a:ext cx="2115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br_fdb_change_mac_address()</a:t>
            </a:r>
            <a:endParaRPr lang="en-US" sz="1200"/>
          </a:p>
        </p:txBody>
      </p:sp>
      <p:cxnSp>
        <p:nvCxnSpPr>
          <p:cNvPr id="18" name="Straight Arrow Connector 17"/>
          <p:cNvCxnSpPr>
            <a:stCxn id="16" idx="2"/>
            <a:endCxn id="17" idx="0"/>
          </p:cNvCxnSpPr>
          <p:nvPr/>
        </p:nvCxnSpPr>
        <p:spPr>
          <a:xfrm>
            <a:off x="3377362" y="3414057"/>
            <a:ext cx="599" cy="33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46749" y="3432265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m</a:t>
            </a:r>
            <a:r>
              <a:rPr lang="en-US" sz="1200" i="1" smtClean="0"/>
              <a:t>ac of bridge changed</a:t>
            </a:r>
            <a:endParaRPr lang="en-US" sz="1200" i="1"/>
          </a:p>
        </p:txBody>
      </p:sp>
      <p:cxnSp>
        <p:nvCxnSpPr>
          <p:cNvPr id="21" name="Elbow Connector 20"/>
          <p:cNvCxnSpPr>
            <a:stCxn id="17" idx="2"/>
            <a:endCxn id="5" idx="0"/>
          </p:cNvCxnSpPr>
          <p:nvPr/>
        </p:nvCxnSpPr>
        <p:spPr>
          <a:xfrm rot="16200000" flipH="1">
            <a:off x="3002896" y="4397744"/>
            <a:ext cx="1542383" cy="792252"/>
          </a:xfrm>
          <a:prstGeom prst="bentConnector3">
            <a:avLst>
              <a:gd name="adj1" fmla="val 74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03045" y="4720059"/>
            <a:ext cx="1124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br_fdb_insert()</a:t>
            </a:r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4225290" y="4297125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br_add_if()</a:t>
            </a:r>
            <a:endParaRPr lang="en-US" sz="1200"/>
          </a:p>
        </p:txBody>
      </p:sp>
      <p:cxnSp>
        <p:nvCxnSpPr>
          <p:cNvPr id="25" name="Straight Arrow Connector 24"/>
          <p:cNvCxnSpPr>
            <a:stCxn id="24" idx="2"/>
            <a:endCxn id="23" idx="0"/>
          </p:cNvCxnSpPr>
          <p:nvPr/>
        </p:nvCxnSpPr>
        <p:spPr>
          <a:xfrm>
            <a:off x="4665475" y="4574124"/>
            <a:ext cx="0" cy="14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3" idx="2"/>
            <a:endCxn id="5" idx="3"/>
          </p:cNvCxnSpPr>
          <p:nvPr/>
        </p:nvCxnSpPr>
        <p:spPr>
          <a:xfrm rot="16200000" flipH="1">
            <a:off x="4364787" y="5297746"/>
            <a:ext cx="798837" cy="197460"/>
          </a:xfrm>
          <a:prstGeom prst="bentConnector4">
            <a:avLst>
              <a:gd name="adj1" fmla="val 35552"/>
              <a:gd name="adj2" fmla="val 400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00968" y="2538854"/>
            <a:ext cx="1576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br_set_mac_address()</a:t>
            </a:r>
            <a:endParaRPr 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1497744" y="1862286"/>
            <a:ext cx="2182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</a:t>
            </a:r>
            <a:r>
              <a:rPr lang="en-US" sz="1200" smtClean="0"/>
              <a:t>ev-&gt;ops-&gt;ndo_set_mac_addr()</a:t>
            </a:r>
            <a:endParaRPr lang="en-US" sz="1200"/>
          </a:p>
        </p:txBody>
      </p:sp>
      <p:cxnSp>
        <p:nvCxnSpPr>
          <p:cNvPr id="34" name="Straight Arrow Connector 33"/>
          <p:cNvCxnSpPr>
            <a:stCxn id="33" idx="2"/>
            <a:endCxn id="32" idx="0"/>
          </p:cNvCxnSpPr>
          <p:nvPr/>
        </p:nvCxnSpPr>
        <p:spPr>
          <a:xfrm>
            <a:off x="2589165" y="2139285"/>
            <a:ext cx="0" cy="39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98025" y="2282637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br_dev_netlink()</a:t>
            </a:r>
            <a:endParaRPr lang="en-US" sz="1200"/>
          </a:p>
        </p:txBody>
      </p:sp>
      <p:sp>
        <p:nvSpPr>
          <p:cNvPr id="37" name="TextBox 36"/>
          <p:cNvSpPr txBox="1"/>
          <p:nvPr/>
        </p:nvSpPr>
        <p:spPr>
          <a:xfrm>
            <a:off x="3211106" y="1344999"/>
            <a:ext cx="1192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  <a:r>
              <a:rPr lang="en-US" sz="1200" smtClean="0"/>
              <a:t>etlink message</a:t>
            </a:r>
            <a:endParaRPr lang="en-US" sz="1200"/>
          </a:p>
        </p:txBody>
      </p:sp>
      <p:cxnSp>
        <p:nvCxnSpPr>
          <p:cNvPr id="38" name="Straight Arrow Connector 37"/>
          <p:cNvCxnSpPr>
            <a:stCxn id="37" idx="2"/>
            <a:endCxn id="36" idx="0"/>
          </p:cNvCxnSpPr>
          <p:nvPr/>
        </p:nvCxnSpPr>
        <p:spPr>
          <a:xfrm>
            <a:off x="3807327" y="1621998"/>
            <a:ext cx="0" cy="66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  <a:endCxn id="16" idx="0"/>
          </p:cNvCxnSpPr>
          <p:nvPr/>
        </p:nvCxnSpPr>
        <p:spPr>
          <a:xfrm>
            <a:off x="2589165" y="2815853"/>
            <a:ext cx="788197" cy="32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2"/>
            <a:endCxn id="16" idx="0"/>
          </p:cNvCxnSpPr>
          <p:nvPr/>
        </p:nvCxnSpPr>
        <p:spPr>
          <a:xfrm flipH="1">
            <a:off x="3377362" y="2559636"/>
            <a:ext cx="429965" cy="57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96146" y="2723850"/>
            <a:ext cx="2102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br_stp_recalculate_bridge_id()</a:t>
            </a:r>
            <a:endParaRPr lang="en-US" sz="1200"/>
          </a:p>
        </p:txBody>
      </p:sp>
      <p:sp>
        <p:nvSpPr>
          <p:cNvPr id="46" name="TextBox 45"/>
          <p:cNvSpPr txBox="1"/>
          <p:nvPr/>
        </p:nvSpPr>
        <p:spPr>
          <a:xfrm>
            <a:off x="4103045" y="1679224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br_add_if()</a:t>
            </a:r>
            <a:endParaRPr lang="en-US" sz="1200"/>
          </a:p>
        </p:txBody>
      </p:sp>
      <p:sp>
        <p:nvSpPr>
          <p:cNvPr id="47" name="TextBox 46"/>
          <p:cNvSpPr txBox="1"/>
          <p:nvPr/>
        </p:nvSpPr>
        <p:spPr>
          <a:xfrm>
            <a:off x="4606141" y="2017346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br_del_if()</a:t>
            </a:r>
            <a:endParaRPr lang="en-US" sz="1200"/>
          </a:p>
        </p:txBody>
      </p:sp>
      <p:sp>
        <p:nvSpPr>
          <p:cNvPr id="48" name="TextBox 47"/>
          <p:cNvSpPr txBox="1"/>
          <p:nvPr/>
        </p:nvSpPr>
        <p:spPr>
          <a:xfrm>
            <a:off x="4760741" y="1352810"/>
            <a:ext cx="1318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br_device_event()</a:t>
            </a:r>
            <a:endParaRPr lang="en-US" sz="1200"/>
          </a:p>
        </p:txBody>
      </p:sp>
      <p:cxnSp>
        <p:nvCxnSpPr>
          <p:cNvPr id="52" name="Elbow Connector 51"/>
          <p:cNvCxnSpPr>
            <a:stCxn id="45" idx="2"/>
            <a:endCxn id="16" idx="3"/>
          </p:cNvCxnSpPr>
          <p:nvPr/>
        </p:nvCxnSpPr>
        <p:spPr>
          <a:xfrm rot="5400000">
            <a:off x="4441996" y="2870382"/>
            <a:ext cx="274709" cy="535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</p:cNvCxnSpPr>
          <p:nvPr/>
        </p:nvCxnSpPr>
        <p:spPr>
          <a:xfrm flipH="1">
            <a:off x="4543229" y="1956223"/>
            <a:ext cx="1" cy="85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2"/>
          </p:cNvCxnSpPr>
          <p:nvPr/>
        </p:nvCxnSpPr>
        <p:spPr>
          <a:xfrm flipH="1">
            <a:off x="5025486" y="2294345"/>
            <a:ext cx="1" cy="42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2"/>
          </p:cNvCxnSpPr>
          <p:nvPr/>
        </p:nvCxnSpPr>
        <p:spPr>
          <a:xfrm>
            <a:off x="5419928" y="1629809"/>
            <a:ext cx="0" cy="109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68523" y="1709785"/>
            <a:ext cx="1475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m</a:t>
            </a:r>
            <a:r>
              <a:rPr lang="en-US" sz="1200" i="1" smtClean="0"/>
              <a:t>ac of port changed</a:t>
            </a:r>
            <a:endParaRPr lang="en-US" sz="1200" i="1"/>
          </a:p>
        </p:txBody>
      </p:sp>
      <p:cxnSp>
        <p:nvCxnSpPr>
          <p:cNvPr id="62" name="Elbow Connector 61"/>
          <p:cNvCxnSpPr>
            <a:stCxn id="5" idx="2"/>
            <a:endCxn id="3" idx="1"/>
          </p:cNvCxnSpPr>
          <p:nvPr/>
        </p:nvCxnSpPr>
        <p:spPr>
          <a:xfrm rot="16200000" flipH="1">
            <a:off x="5465640" y="4731300"/>
            <a:ext cx="138500" cy="27293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2"/>
            <a:endCxn id="3" idx="0"/>
          </p:cNvCxnSpPr>
          <p:nvPr/>
        </p:nvCxnSpPr>
        <p:spPr>
          <a:xfrm>
            <a:off x="7374473" y="5820092"/>
            <a:ext cx="0" cy="20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7" idx="2"/>
            <a:endCxn id="3" idx="3"/>
          </p:cNvCxnSpPr>
          <p:nvPr/>
        </p:nvCxnSpPr>
        <p:spPr>
          <a:xfrm rot="5400000">
            <a:off x="8984970" y="4891136"/>
            <a:ext cx="138500" cy="2409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15199" y="3252030"/>
            <a:ext cx="1776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br_handle_frame_finish()</a:t>
            </a:r>
            <a:endParaRPr lang="en-US" sz="1200"/>
          </a:p>
        </p:txBody>
      </p:sp>
      <p:sp>
        <p:nvSpPr>
          <p:cNvPr id="68" name="TextBox 67"/>
          <p:cNvSpPr txBox="1"/>
          <p:nvPr/>
        </p:nvSpPr>
        <p:spPr>
          <a:xfrm>
            <a:off x="6283937" y="4202931"/>
            <a:ext cx="169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br_handle_local_finish()</a:t>
            </a:r>
            <a:endParaRPr 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8597316" y="4797580"/>
            <a:ext cx="1078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_br_fdb_add()</a:t>
            </a:r>
            <a:endParaRPr lang="en-US" sz="1200"/>
          </a:p>
        </p:txBody>
      </p:sp>
      <p:sp>
        <p:nvSpPr>
          <p:cNvPr id="70" name="TextBox 69"/>
          <p:cNvSpPr txBox="1"/>
          <p:nvPr/>
        </p:nvSpPr>
        <p:spPr>
          <a:xfrm>
            <a:off x="5738589" y="5140962"/>
            <a:ext cx="1615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br_refresh_fdb_entry()</a:t>
            </a:r>
            <a:endParaRPr lang="en-US" sz="1200"/>
          </a:p>
        </p:txBody>
      </p:sp>
      <p:sp>
        <p:nvSpPr>
          <p:cNvPr id="71" name="TextBox 70"/>
          <p:cNvSpPr txBox="1"/>
          <p:nvPr/>
        </p:nvSpPr>
        <p:spPr>
          <a:xfrm>
            <a:off x="5706225" y="4610048"/>
            <a:ext cx="471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ECM</a:t>
            </a:r>
            <a:endParaRPr lang="en-US" sz="1200"/>
          </a:p>
        </p:txBody>
      </p:sp>
      <p:cxnSp>
        <p:nvCxnSpPr>
          <p:cNvPr id="73" name="Straight Arrow Connector 72"/>
          <p:cNvCxnSpPr>
            <a:stCxn id="71" idx="2"/>
          </p:cNvCxnSpPr>
          <p:nvPr/>
        </p:nvCxnSpPr>
        <p:spPr>
          <a:xfrm>
            <a:off x="5941931" y="4887047"/>
            <a:ext cx="11058" cy="34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6" idx="0"/>
          </p:cNvCxnSpPr>
          <p:nvPr/>
        </p:nvCxnSpPr>
        <p:spPr>
          <a:xfrm>
            <a:off x="7374472" y="4479930"/>
            <a:ext cx="1" cy="106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298171" y="3712686"/>
            <a:ext cx="1670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Learn for local input pkt</a:t>
            </a:r>
            <a:endParaRPr lang="en-US" sz="1200"/>
          </a:p>
        </p:txBody>
      </p:sp>
      <p:cxnSp>
        <p:nvCxnSpPr>
          <p:cNvPr id="82" name="Straight Arrow Connector 81"/>
          <p:cNvCxnSpPr>
            <a:stCxn id="80" idx="2"/>
            <a:endCxn id="68" idx="0"/>
          </p:cNvCxnSpPr>
          <p:nvPr/>
        </p:nvCxnSpPr>
        <p:spPr>
          <a:xfrm flipH="1">
            <a:off x="7132246" y="3989685"/>
            <a:ext cx="1026" cy="21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232844" y="2783015"/>
            <a:ext cx="1702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Learn for forwarded pkt</a:t>
            </a:r>
            <a:endParaRPr lang="en-US" sz="12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8103455" y="3060014"/>
            <a:ext cx="0" cy="21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67" idx="2"/>
            <a:endCxn id="6" idx="3"/>
          </p:cNvCxnSpPr>
          <p:nvPr/>
        </p:nvCxnSpPr>
        <p:spPr>
          <a:xfrm rot="5400000">
            <a:off x="6964367" y="4542505"/>
            <a:ext cx="2152564" cy="125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70" idx="2"/>
            <a:endCxn id="6" idx="1"/>
          </p:cNvCxnSpPr>
          <p:nvPr/>
        </p:nvCxnSpPr>
        <p:spPr>
          <a:xfrm rot="16200000" flipH="1">
            <a:off x="6526954" y="5437445"/>
            <a:ext cx="263632" cy="224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6" idx="3"/>
          </p:cNvCxnSpPr>
          <p:nvPr/>
        </p:nvCxnSpPr>
        <p:spPr>
          <a:xfrm rot="10800000" flipV="1">
            <a:off x="7977844" y="5101085"/>
            <a:ext cx="818113" cy="580507"/>
          </a:xfrm>
          <a:prstGeom prst="bentConnector3">
            <a:avLst>
              <a:gd name="adj1" fmla="val -8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endCxn id="7" idx="1"/>
          </p:cNvCxnSpPr>
          <p:nvPr/>
        </p:nvCxnSpPr>
        <p:spPr>
          <a:xfrm rot="16200000" flipH="1">
            <a:off x="9096793" y="5324938"/>
            <a:ext cx="787143" cy="339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561029" y="5189833"/>
            <a:ext cx="472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exist</a:t>
            </a:r>
            <a:endParaRPr lang="en-US" sz="1200" i="1"/>
          </a:p>
        </p:txBody>
      </p:sp>
      <p:sp>
        <p:nvSpPr>
          <p:cNvPr id="105" name="TextBox 104"/>
          <p:cNvSpPr txBox="1"/>
          <p:nvPr/>
        </p:nvSpPr>
        <p:spPr>
          <a:xfrm>
            <a:off x="9033402" y="5194804"/>
            <a:ext cx="710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n</a:t>
            </a:r>
            <a:r>
              <a:rPr lang="en-US" sz="1200" i="1" smtClean="0"/>
              <a:t>ot exist</a:t>
            </a:r>
            <a:endParaRPr lang="en-US" sz="1200" i="1"/>
          </a:p>
        </p:txBody>
      </p:sp>
      <p:sp>
        <p:nvSpPr>
          <p:cNvPr id="106" name="TextBox 105"/>
          <p:cNvSpPr txBox="1"/>
          <p:nvPr/>
        </p:nvSpPr>
        <p:spPr>
          <a:xfrm>
            <a:off x="8540281" y="3945453"/>
            <a:ext cx="1192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  <a:r>
              <a:rPr lang="en-US" sz="1200" smtClean="0"/>
              <a:t>etlink message</a:t>
            </a:r>
            <a:endParaRPr lang="en-US" sz="1200"/>
          </a:p>
        </p:txBody>
      </p:sp>
      <p:cxnSp>
        <p:nvCxnSpPr>
          <p:cNvPr id="108" name="Straight Arrow Connector 107"/>
          <p:cNvCxnSpPr>
            <a:stCxn id="106" idx="2"/>
            <a:endCxn id="69" idx="0"/>
          </p:cNvCxnSpPr>
          <p:nvPr/>
        </p:nvCxnSpPr>
        <p:spPr>
          <a:xfrm>
            <a:off x="9136502" y="4222452"/>
            <a:ext cx="0" cy="57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619734" y="4360953"/>
            <a:ext cx="1065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Added by user</a:t>
            </a:r>
            <a:endParaRPr lang="en-US" sz="1200" i="1"/>
          </a:p>
        </p:txBody>
      </p:sp>
      <p:sp>
        <p:nvSpPr>
          <p:cNvPr id="110" name="TextBox 109"/>
          <p:cNvSpPr txBox="1"/>
          <p:nvPr/>
        </p:nvSpPr>
        <p:spPr>
          <a:xfrm>
            <a:off x="613064" y="247212"/>
            <a:ext cx="184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FDB creation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452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63046" y="6026727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fdb_notify()</a:t>
            </a:r>
            <a:endParaRPr 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2240970" y="5565062"/>
            <a:ext cx="138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fdb_insert()</a:t>
            </a:r>
          </a:p>
          <a:p>
            <a:pPr algn="ctr"/>
            <a:r>
              <a:rPr lang="en-US" sz="1200" smtClean="0"/>
              <a:t>/*local and static*/</a:t>
            </a:r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5534581" y="5543093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b</a:t>
            </a:r>
            <a:r>
              <a:rPr lang="en-US" sz="1200" smtClean="0"/>
              <a:t>r_fdb_update()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8423561" y="5749728"/>
            <a:ext cx="11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fdb_add_entry()</a:t>
            </a:r>
            <a:endParaRPr 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424559" y="4669347"/>
            <a:ext cx="1318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br_device_event()</a:t>
            </a:r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32803" y="5288063"/>
            <a:ext cx="1501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br_fdb_changeaddr()</a:t>
            </a:r>
            <a:endParaRPr lang="en-US" sz="1200"/>
          </a:p>
        </p:txBody>
      </p:sp>
      <p:cxnSp>
        <p:nvCxnSpPr>
          <p:cNvPr id="10" name="Straight Arrow Connector 9"/>
          <p:cNvCxnSpPr>
            <a:stCxn id="8" idx="2"/>
            <a:endCxn id="9" idx="0"/>
          </p:cNvCxnSpPr>
          <p:nvPr/>
        </p:nvCxnSpPr>
        <p:spPr>
          <a:xfrm>
            <a:off x="1083746" y="4946346"/>
            <a:ext cx="0" cy="34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9285" y="4974648"/>
            <a:ext cx="1475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m</a:t>
            </a:r>
            <a:r>
              <a:rPr lang="en-US" sz="1200" i="1" smtClean="0"/>
              <a:t>ac of port changed</a:t>
            </a:r>
            <a:endParaRPr lang="en-US" sz="1200" i="1"/>
          </a:p>
        </p:txBody>
      </p:sp>
      <p:cxnSp>
        <p:nvCxnSpPr>
          <p:cNvPr id="14" name="Elbow Connector 13"/>
          <p:cNvCxnSpPr>
            <a:stCxn id="9" idx="2"/>
            <a:endCxn id="5" idx="1"/>
          </p:cNvCxnSpPr>
          <p:nvPr/>
        </p:nvCxnSpPr>
        <p:spPr>
          <a:xfrm rot="16200000" flipH="1">
            <a:off x="1546942" y="5101866"/>
            <a:ext cx="230833" cy="1157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06675" y="3137058"/>
            <a:ext cx="1868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br_stp_change_bridge_id()</a:t>
            </a:r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1083746" y="3745680"/>
            <a:ext cx="2115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br_fdb_change_mac_address()</a:t>
            </a:r>
            <a:endParaRPr lang="en-US" sz="1200"/>
          </a:p>
        </p:txBody>
      </p:sp>
      <p:cxnSp>
        <p:nvCxnSpPr>
          <p:cNvPr id="18" name="Straight Arrow Connector 17"/>
          <p:cNvCxnSpPr>
            <a:stCxn id="16" idx="2"/>
            <a:endCxn id="17" idx="0"/>
          </p:cNvCxnSpPr>
          <p:nvPr/>
        </p:nvCxnSpPr>
        <p:spPr>
          <a:xfrm>
            <a:off x="2140841" y="3414057"/>
            <a:ext cx="599" cy="33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0228" y="3432265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m</a:t>
            </a:r>
            <a:r>
              <a:rPr lang="en-US" sz="1200" i="1" smtClean="0"/>
              <a:t>ac of bridge changed</a:t>
            </a:r>
            <a:endParaRPr lang="en-US" sz="1200" i="1"/>
          </a:p>
        </p:txBody>
      </p:sp>
      <p:cxnSp>
        <p:nvCxnSpPr>
          <p:cNvPr id="21" name="Elbow Connector 20"/>
          <p:cNvCxnSpPr>
            <a:stCxn id="17" idx="2"/>
            <a:endCxn id="5" idx="0"/>
          </p:cNvCxnSpPr>
          <p:nvPr/>
        </p:nvCxnSpPr>
        <p:spPr>
          <a:xfrm rot="16200000" flipH="1">
            <a:off x="1766375" y="4397744"/>
            <a:ext cx="1542383" cy="792252"/>
          </a:xfrm>
          <a:prstGeom prst="bentConnector3">
            <a:avLst>
              <a:gd name="adj1" fmla="val 74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66524" y="4720059"/>
            <a:ext cx="1124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br_fdb_insert()</a:t>
            </a:r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2988769" y="4297125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br_add_if()</a:t>
            </a:r>
            <a:endParaRPr lang="en-US" sz="1200"/>
          </a:p>
        </p:txBody>
      </p:sp>
      <p:cxnSp>
        <p:nvCxnSpPr>
          <p:cNvPr id="25" name="Straight Arrow Connector 24"/>
          <p:cNvCxnSpPr>
            <a:stCxn id="24" idx="2"/>
            <a:endCxn id="23" idx="0"/>
          </p:cNvCxnSpPr>
          <p:nvPr/>
        </p:nvCxnSpPr>
        <p:spPr>
          <a:xfrm>
            <a:off x="3428954" y="4574124"/>
            <a:ext cx="0" cy="14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3" idx="2"/>
            <a:endCxn id="5" idx="3"/>
          </p:cNvCxnSpPr>
          <p:nvPr/>
        </p:nvCxnSpPr>
        <p:spPr>
          <a:xfrm rot="16200000" flipH="1">
            <a:off x="3128266" y="5297746"/>
            <a:ext cx="798837" cy="197460"/>
          </a:xfrm>
          <a:prstGeom prst="bentConnector4">
            <a:avLst>
              <a:gd name="adj1" fmla="val 35552"/>
              <a:gd name="adj2" fmla="val 400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447" y="2538854"/>
            <a:ext cx="1576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br_set_mac_address()</a:t>
            </a:r>
            <a:endParaRPr 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261223" y="1862286"/>
            <a:ext cx="2182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</a:t>
            </a:r>
            <a:r>
              <a:rPr lang="en-US" sz="1200" smtClean="0"/>
              <a:t>ev-&gt;ops-&gt;ndo_set_mac_addr()</a:t>
            </a:r>
            <a:endParaRPr lang="en-US" sz="1200"/>
          </a:p>
        </p:txBody>
      </p:sp>
      <p:cxnSp>
        <p:nvCxnSpPr>
          <p:cNvPr id="34" name="Straight Arrow Connector 33"/>
          <p:cNvCxnSpPr>
            <a:stCxn id="33" idx="2"/>
            <a:endCxn id="32" idx="0"/>
          </p:cNvCxnSpPr>
          <p:nvPr/>
        </p:nvCxnSpPr>
        <p:spPr>
          <a:xfrm>
            <a:off x="1352644" y="2139285"/>
            <a:ext cx="0" cy="39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61504" y="2282637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br_dev_netlink()</a:t>
            </a:r>
            <a:endParaRPr lang="en-US" sz="1200"/>
          </a:p>
        </p:txBody>
      </p:sp>
      <p:sp>
        <p:nvSpPr>
          <p:cNvPr id="37" name="TextBox 36"/>
          <p:cNvSpPr txBox="1"/>
          <p:nvPr/>
        </p:nvSpPr>
        <p:spPr>
          <a:xfrm>
            <a:off x="1974585" y="1344999"/>
            <a:ext cx="1192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  <a:r>
              <a:rPr lang="en-US" sz="1200" smtClean="0"/>
              <a:t>etlink message</a:t>
            </a:r>
            <a:endParaRPr lang="en-US" sz="1200"/>
          </a:p>
        </p:txBody>
      </p:sp>
      <p:cxnSp>
        <p:nvCxnSpPr>
          <p:cNvPr id="38" name="Straight Arrow Connector 37"/>
          <p:cNvCxnSpPr>
            <a:stCxn id="37" idx="2"/>
            <a:endCxn id="36" idx="0"/>
          </p:cNvCxnSpPr>
          <p:nvPr/>
        </p:nvCxnSpPr>
        <p:spPr>
          <a:xfrm>
            <a:off x="2570806" y="1621998"/>
            <a:ext cx="0" cy="66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  <a:endCxn id="16" idx="0"/>
          </p:cNvCxnSpPr>
          <p:nvPr/>
        </p:nvCxnSpPr>
        <p:spPr>
          <a:xfrm>
            <a:off x="1352644" y="2815853"/>
            <a:ext cx="788197" cy="32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2"/>
            <a:endCxn id="16" idx="0"/>
          </p:cNvCxnSpPr>
          <p:nvPr/>
        </p:nvCxnSpPr>
        <p:spPr>
          <a:xfrm flipH="1">
            <a:off x="2140841" y="2559636"/>
            <a:ext cx="429965" cy="57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59625" y="2723850"/>
            <a:ext cx="2102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br_stp_recalculate_bridge_id()</a:t>
            </a:r>
            <a:endParaRPr lang="en-US" sz="1200"/>
          </a:p>
        </p:txBody>
      </p:sp>
      <p:sp>
        <p:nvSpPr>
          <p:cNvPr id="46" name="TextBox 45"/>
          <p:cNvSpPr txBox="1"/>
          <p:nvPr/>
        </p:nvSpPr>
        <p:spPr>
          <a:xfrm>
            <a:off x="2866524" y="1679224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br_add_if()</a:t>
            </a:r>
            <a:endParaRPr lang="en-US" sz="1200"/>
          </a:p>
        </p:txBody>
      </p:sp>
      <p:sp>
        <p:nvSpPr>
          <p:cNvPr id="47" name="TextBox 46"/>
          <p:cNvSpPr txBox="1"/>
          <p:nvPr/>
        </p:nvSpPr>
        <p:spPr>
          <a:xfrm>
            <a:off x="3369620" y="2017346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br_del_if()</a:t>
            </a:r>
            <a:endParaRPr lang="en-US" sz="1200"/>
          </a:p>
        </p:txBody>
      </p:sp>
      <p:sp>
        <p:nvSpPr>
          <p:cNvPr id="48" name="TextBox 47"/>
          <p:cNvSpPr txBox="1"/>
          <p:nvPr/>
        </p:nvSpPr>
        <p:spPr>
          <a:xfrm>
            <a:off x="3524220" y="1352810"/>
            <a:ext cx="1318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br_device_event()</a:t>
            </a:r>
            <a:endParaRPr lang="en-US" sz="1200"/>
          </a:p>
        </p:txBody>
      </p:sp>
      <p:cxnSp>
        <p:nvCxnSpPr>
          <p:cNvPr id="52" name="Elbow Connector 51"/>
          <p:cNvCxnSpPr>
            <a:stCxn id="45" idx="2"/>
            <a:endCxn id="16" idx="3"/>
          </p:cNvCxnSpPr>
          <p:nvPr/>
        </p:nvCxnSpPr>
        <p:spPr>
          <a:xfrm rot="5400000">
            <a:off x="3205475" y="2870382"/>
            <a:ext cx="274709" cy="535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</p:cNvCxnSpPr>
          <p:nvPr/>
        </p:nvCxnSpPr>
        <p:spPr>
          <a:xfrm flipH="1">
            <a:off x="3306708" y="1956223"/>
            <a:ext cx="1" cy="85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2"/>
          </p:cNvCxnSpPr>
          <p:nvPr/>
        </p:nvCxnSpPr>
        <p:spPr>
          <a:xfrm flipH="1">
            <a:off x="3788965" y="2294345"/>
            <a:ext cx="1" cy="42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2"/>
          </p:cNvCxnSpPr>
          <p:nvPr/>
        </p:nvCxnSpPr>
        <p:spPr>
          <a:xfrm>
            <a:off x="4183407" y="1629809"/>
            <a:ext cx="0" cy="109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732002" y="1709785"/>
            <a:ext cx="1475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m</a:t>
            </a:r>
            <a:r>
              <a:rPr lang="en-US" sz="1200" i="1" smtClean="0"/>
              <a:t>ac of port changed</a:t>
            </a:r>
            <a:endParaRPr lang="en-US" sz="1200" i="1"/>
          </a:p>
        </p:txBody>
      </p:sp>
      <p:cxnSp>
        <p:nvCxnSpPr>
          <p:cNvPr id="62" name="Elbow Connector 61"/>
          <p:cNvCxnSpPr>
            <a:stCxn id="5" idx="2"/>
            <a:endCxn id="3" idx="1"/>
          </p:cNvCxnSpPr>
          <p:nvPr/>
        </p:nvCxnSpPr>
        <p:spPr>
          <a:xfrm rot="16200000" flipH="1">
            <a:off x="4229119" y="4731300"/>
            <a:ext cx="138500" cy="27293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2"/>
            <a:endCxn id="3" idx="0"/>
          </p:cNvCxnSpPr>
          <p:nvPr/>
        </p:nvCxnSpPr>
        <p:spPr>
          <a:xfrm flipH="1">
            <a:off x="6124070" y="5820092"/>
            <a:ext cx="13882" cy="20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7" idx="2"/>
            <a:endCxn id="3" idx="3"/>
          </p:cNvCxnSpPr>
          <p:nvPr/>
        </p:nvCxnSpPr>
        <p:spPr>
          <a:xfrm rot="5400000">
            <a:off x="7734567" y="4877254"/>
            <a:ext cx="138500" cy="2437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78678" y="3252030"/>
            <a:ext cx="1776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br_handle_frame_finish()</a:t>
            </a:r>
            <a:endParaRPr lang="en-US" sz="1200"/>
          </a:p>
        </p:txBody>
      </p:sp>
      <p:sp>
        <p:nvSpPr>
          <p:cNvPr id="68" name="TextBox 67"/>
          <p:cNvSpPr txBox="1"/>
          <p:nvPr/>
        </p:nvSpPr>
        <p:spPr>
          <a:xfrm>
            <a:off x="5047416" y="4202931"/>
            <a:ext cx="169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br_handle_local_finish()</a:t>
            </a:r>
            <a:endParaRPr 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7360795" y="4797580"/>
            <a:ext cx="1078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_br_fdb_add()</a:t>
            </a:r>
            <a:endParaRPr lang="en-US" sz="1200"/>
          </a:p>
        </p:txBody>
      </p:sp>
      <p:sp>
        <p:nvSpPr>
          <p:cNvPr id="70" name="TextBox 69"/>
          <p:cNvSpPr txBox="1"/>
          <p:nvPr/>
        </p:nvSpPr>
        <p:spPr>
          <a:xfrm>
            <a:off x="4502068" y="5140962"/>
            <a:ext cx="1615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br_refresh_fdb_entry()</a:t>
            </a:r>
            <a:endParaRPr lang="en-US" sz="1200"/>
          </a:p>
        </p:txBody>
      </p:sp>
      <p:sp>
        <p:nvSpPr>
          <p:cNvPr id="71" name="TextBox 70"/>
          <p:cNvSpPr txBox="1"/>
          <p:nvPr/>
        </p:nvSpPr>
        <p:spPr>
          <a:xfrm>
            <a:off x="4469704" y="4610048"/>
            <a:ext cx="471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ECM</a:t>
            </a:r>
            <a:endParaRPr lang="en-US" sz="1200"/>
          </a:p>
        </p:txBody>
      </p:sp>
      <p:cxnSp>
        <p:nvCxnSpPr>
          <p:cNvPr id="73" name="Straight Arrow Connector 72"/>
          <p:cNvCxnSpPr>
            <a:stCxn id="71" idx="2"/>
          </p:cNvCxnSpPr>
          <p:nvPr/>
        </p:nvCxnSpPr>
        <p:spPr>
          <a:xfrm>
            <a:off x="4705410" y="4887047"/>
            <a:ext cx="11058" cy="34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6" idx="0"/>
          </p:cNvCxnSpPr>
          <p:nvPr/>
        </p:nvCxnSpPr>
        <p:spPr>
          <a:xfrm>
            <a:off x="6137951" y="4479930"/>
            <a:ext cx="1" cy="106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061650" y="3712686"/>
            <a:ext cx="1670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Learn for local input pkt</a:t>
            </a:r>
            <a:endParaRPr lang="en-US" sz="1200"/>
          </a:p>
        </p:txBody>
      </p:sp>
      <p:cxnSp>
        <p:nvCxnSpPr>
          <p:cNvPr id="82" name="Straight Arrow Connector 81"/>
          <p:cNvCxnSpPr>
            <a:stCxn id="80" idx="2"/>
            <a:endCxn id="68" idx="0"/>
          </p:cNvCxnSpPr>
          <p:nvPr/>
        </p:nvCxnSpPr>
        <p:spPr>
          <a:xfrm flipH="1">
            <a:off x="5895725" y="3989685"/>
            <a:ext cx="1026" cy="21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996323" y="2783015"/>
            <a:ext cx="1702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Learn for forwarded pkt</a:t>
            </a:r>
            <a:endParaRPr lang="en-US" sz="12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866934" y="3060014"/>
            <a:ext cx="0" cy="21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67" idx="2"/>
            <a:endCxn id="6" idx="3"/>
          </p:cNvCxnSpPr>
          <p:nvPr/>
        </p:nvCxnSpPr>
        <p:spPr>
          <a:xfrm rot="5400000">
            <a:off x="5727846" y="4542505"/>
            <a:ext cx="2152564" cy="125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70" idx="2"/>
            <a:endCxn id="6" idx="1"/>
          </p:cNvCxnSpPr>
          <p:nvPr/>
        </p:nvCxnSpPr>
        <p:spPr>
          <a:xfrm rot="16200000" flipH="1">
            <a:off x="5290433" y="5437445"/>
            <a:ext cx="263632" cy="224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6" idx="3"/>
          </p:cNvCxnSpPr>
          <p:nvPr/>
        </p:nvCxnSpPr>
        <p:spPr>
          <a:xfrm rot="10800000" flipV="1">
            <a:off x="6741323" y="5101085"/>
            <a:ext cx="818113" cy="580507"/>
          </a:xfrm>
          <a:prstGeom prst="bentConnector3">
            <a:avLst>
              <a:gd name="adj1" fmla="val -8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endCxn id="7" idx="1"/>
          </p:cNvCxnSpPr>
          <p:nvPr/>
        </p:nvCxnSpPr>
        <p:spPr>
          <a:xfrm rot="16200000" flipH="1">
            <a:off x="7860272" y="5324938"/>
            <a:ext cx="787143" cy="339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324508" y="5189833"/>
            <a:ext cx="472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exist</a:t>
            </a:r>
            <a:endParaRPr lang="en-US" sz="1200" i="1"/>
          </a:p>
        </p:txBody>
      </p:sp>
      <p:sp>
        <p:nvSpPr>
          <p:cNvPr id="105" name="TextBox 104"/>
          <p:cNvSpPr txBox="1"/>
          <p:nvPr/>
        </p:nvSpPr>
        <p:spPr>
          <a:xfrm>
            <a:off x="7796881" y="5194804"/>
            <a:ext cx="710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n</a:t>
            </a:r>
            <a:r>
              <a:rPr lang="en-US" sz="1200" i="1" smtClean="0"/>
              <a:t>ot exist</a:t>
            </a:r>
            <a:endParaRPr lang="en-US" sz="1200" i="1"/>
          </a:p>
        </p:txBody>
      </p:sp>
      <p:sp>
        <p:nvSpPr>
          <p:cNvPr id="106" name="TextBox 105"/>
          <p:cNvSpPr txBox="1"/>
          <p:nvPr/>
        </p:nvSpPr>
        <p:spPr>
          <a:xfrm>
            <a:off x="7303760" y="3945453"/>
            <a:ext cx="1192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  <a:r>
              <a:rPr lang="en-US" sz="1200" smtClean="0"/>
              <a:t>etlink message</a:t>
            </a:r>
            <a:endParaRPr lang="en-US" sz="1200"/>
          </a:p>
        </p:txBody>
      </p:sp>
      <p:cxnSp>
        <p:nvCxnSpPr>
          <p:cNvPr id="108" name="Straight Arrow Connector 107"/>
          <p:cNvCxnSpPr>
            <a:stCxn id="106" idx="2"/>
            <a:endCxn id="69" idx="0"/>
          </p:cNvCxnSpPr>
          <p:nvPr/>
        </p:nvCxnSpPr>
        <p:spPr>
          <a:xfrm>
            <a:off x="7899981" y="4222452"/>
            <a:ext cx="0" cy="57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383213" y="4360953"/>
            <a:ext cx="1065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Added by user</a:t>
            </a:r>
            <a:endParaRPr lang="en-US" sz="1200" i="1"/>
          </a:p>
        </p:txBody>
      </p:sp>
      <p:sp>
        <p:nvSpPr>
          <p:cNvPr id="110" name="TextBox 109"/>
          <p:cNvSpPr txBox="1"/>
          <p:nvPr/>
        </p:nvSpPr>
        <p:spPr>
          <a:xfrm>
            <a:off x="613064" y="247212"/>
            <a:ext cx="2181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FDB notification</a:t>
            </a:r>
            <a:endParaRPr lang="en-US" sz="2400"/>
          </a:p>
        </p:txBody>
      </p:sp>
      <p:sp>
        <p:nvSpPr>
          <p:cNvPr id="61" name="TextBox 60"/>
          <p:cNvSpPr txBox="1"/>
          <p:nvPr/>
        </p:nvSpPr>
        <p:spPr>
          <a:xfrm>
            <a:off x="9557542" y="5197989"/>
            <a:ext cx="952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fdb_delete()</a:t>
            </a:r>
            <a:endParaRPr lang="en-US" sz="1200"/>
          </a:p>
        </p:txBody>
      </p:sp>
      <p:cxnSp>
        <p:nvCxnSpPr>
          <p:cNvPr id="4" name="Elbow Connector 3"/>
          <p:cNvCxnSpPr>
            <a:stCxn id="61" idx="2"/>
            <a:endCxn id="3" idx="2"/>
          </p:cNvCxnSpPr>
          <p:nvPr/>
        </p:nvCxnSpPr>
        <p:spPr>
          <a:xfrm rot="5400000">
            <a:off x="7664547" y="3934511"/>
            <a:ext cx="828738" cy="3909692"/>
          </a:xfrm>
          <a:prstGeom prst="bentConnector3">
            <a:avLst>
              <a:gd name="adj1" fmla="val 127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19083" y="4983086"/>
            <a:ext cx="1070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b</a:t>
            </a:r>
            <a:r>
              <a:rPr lang="en-US" sz="1200" smtClean="0"/>
              <a:t>r_fdb_flush()</a:t>
            </a:r>
            <a:endParaRPr lang="en-US" sz="1200"/>
          </a:p>
        </p:txBody>
      </p:sp>
      <p:sp>
        <p:nvSpPr>
          <p:cNvPr id="72" name="TextBox 71"/>
          <p:cNvSpPr txBox="1"/>
          <p:nvPr/>
        </p:nvSpPr>
        <p:spPr>
          <a:xfrm>
            <a:off x="8560841" y="4581570"/>
            <a:ext cx="1730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b</a:t>
            </a:r>
            <a:r>
              <a:rPr lang="en-US" sz="1200" smtClean="0"/>
              <a:t>r_fdb_delete_by_port()</a:t>
            </a:r>
            <a:endParaRPr lang="en-US" sz="1200"/>
          </a:p>
        </p:txBody>
      </p:sp>
      <p:cxnSp>
        <p:nvCxnSpPr>
          <p:cNvPr id="13" name="Elbow Connector 12"/>
          <p:cNvCxnSpPr>
            <a:stCxn id="65" idx="2"/>
            <a:endCxn id="61" idx="1"/>
          </p:cNvCxnSpPr>
          <p:nvPr/>
        </p:nvCxnSpPr>
        <p:spPr>
          <a:xfrm rot="16200000" flipH="1">
            <a:off x="9217700" y="4996647"/>
            <a:ext cx="76404" cy="603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2" idx="2"/>
            <a:endCxn id="61" idx="0"/>
          </p:cNvCxnSpPr>
          <p:nvPr/>
        </p:nvCxnSpPr>
        <p:spPr>
          <a:xfrm>
            <a:off x="9426206" y="4858569"/>
            <a:ext cx="607556" cy="3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368089" y="4168332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Flush FDB</a:t>
            </a:r>
            <a:endParaRPr lang="en-US" sz="1200"/>
          </a:p>
        </p:txBody>
      </p:sp>
      <p:cxnSp>
        <p:nvCxnSpPr>
          <p:cNvPr id="26" name="Straight Connector 25"/>
          <p:cNvCxnSpPr/>
          <p:nvPr/>
        </p:nvCxnSpPr>
        <p:spPr>
          <a:xfrm>
            <a:off x="8560841" y="4435624"/>
            <a:ext cx="0" cy="57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560841" y="4435624"/>
            <a:ext cx="393421" cy="20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139573" y="4202931"/>
            <a:ext cx="1541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fdb_delete_by_addr()</a:t>
            </a:r>
            <a:endParaRPr lang="en-US" sz="1200"/>
          </a:p>
        </p:txBody>
      </p:sp>
      <p:sp>
        <p:nvSpPr>
          <p:cNvPr id="76" name="TextBox 75"/>
          <p:cNvSpPr txBox="1"/>
          <p:nvPr/>
        </p:nvSpPr>
        <p:spPr>
          <a:xfrm>
            <a:off x="10252200" y="3747136"/>
            <a:ext cx="1316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__br_fdb_delete()</a:t>
            </a:r>
            <a:endParaRPr lang="en-US" sz="1200"/>
          </a:p>
        </p:txBody>
      </p:sp>
      <p:sp>
        <p:nvSpPr>
          <p:cNvPr id="77" name="TextBox 76"/>
          <p:cNvSpPr txBox="1"/>
          <p:nvPr/>
        </p:nvSpPr>
        <p:spPr>
          <a:xfrm>
            <a:off x="10329144" y="3289472"/>
            <a:ext cx="1162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b</a:t>
            </a:r>
            <a:r>
              <a:rPr lang="en-US" sz="1200" smtClean="0"/>
              <a:t>r_fdb_delete()</a:t>
            </a:r>
            <a:endParaRPr lang="en-US" sz="1200"/>
          </a:p>
        </p:txBody>
      </p:sp>
      <p:sp>
        <p:nvSpPr>
          <p:cNvPr id="78" name="TextBox 77"/>
          <p:cNvSpPr txBox="1"/>
          <p:nvPr/>
        </p:nvSpPr>
        <p:spPr>
          <a:xfrm>
            <a:off x="10314140" y="2831808"/>
            <a:ext cx="1192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  <a:r>
              <a:rPr lang="en-US" sz="1200" smtClean="0"/>
              <a:t>etlink message</a:t>
            </a:r>
            <a:endParaRPr lang="en-US" sz="120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910361" y="3108807"/>
            <a:ext cx="0" cy="18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910361" y="3566471"/>
            <a:ext cx="0" cy="18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910361" y="4024135"/>
            <a:ext cx="0" cy="17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5" idx="2"/>
            <a:endCxn id="61" idx="3"/>
          </p:cNvCxnSpPr>
          <p:nvPr/>
        </p:nvCxnSpPr>
        <p:spPr>
          <a:xfrm rot="5400000">
            <a:off x="10281893" y="4708020"/>
            <a:ext cx="856559" cy="400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1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0" y="3906982"/>
            <a:ext cx="6733311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80470" y="342900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User space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9757" y="4015633"/>
            <a:ext cx="14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Kernel space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754091" y="0"/>
            <a:ext cx="0" cy="6858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9673"/>
              </p:ext>
            </p:extLst>
          </p:nvPr>
        </p:nvGraphicFramePr>
        <p:xfrm>
          <a:off x="78252" y="243305"/>
          <a:ext cx="3855025" cy="941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5025"/>
              </a:tblGrid>
              <a:tr h="238468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init</a:t>
                      </a:r>
                      <a:endParaRPr lang="en-US" sz="1000"/>
                    </a:p>
                  </a:txBody>
                  <a:tcPr/>
                </a:tc>
              </a:tr>
              <a:tr h="3017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smtClean="0">
                          <a:solidFill>
                            <a:srgbClr val="FF00FF"/>
                          </a:solidFill>
                        </a:rPr>
                        <a:t>sessionSocket</a:t>
                      </a:r>
                      <a:r>
                        <a:rPr lang="sv-SE" sz="1000" smtClean="0"/>
                        <a:t> = socket(AF_PPPOX, SOCK_STREAM, PX_PROTO_OE)</a:t>
                      </a:r>
                    </a:p>
                  </a:txBody>
                  <a:tcPr/>
                </a:tc>
              </a:tr>
              <a:tr h="3017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discoverySocket</a:t>
                      </a:r>
                      <a:r>
                        <a:rPr lang="en-US" sz="1000" smtClean="0"/>
                        <a:t> = socket(PF_PACKET, SOCK_RAW, PPPOE_DISCOVERY)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Open raw socket for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baseline="0" err="1" smtClean="0"/>
                        <a:t>pppoe</a:t>
                      </a:r>
                      <a:r>
                        <a:rPr lang="en-US" sz="1000" baseline="0" smtClean="0"/>
                        <a:t> control </a:t>
                      </a:r>
                      <a:r>
                        <a:rPr lang="en-US" sz="1000" baseline="0" err="1" smtClean="0"/>
                        <a:t>message:PADI,PADO,PADR,PADS</a:t>
                      </a:r>
                      <a:endParaRPr lang="en-US" sz="100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80174" y="-63682"/>
            <a:ext cx="243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p</a:t>
            </a:r>
            <a:r>
              <a:rPr lang="en-US" err="1" smtClean="0"/>
              <a:t>pp</a:t>
            </a:r>
            <a:r>
              <a:rPr lang="en-US" smtClean="0"/>
              <a:t> plugin: </a:t>
            </a:r>
            <a:r>
              <a:rPr lang="en-US" err="1" smtClean="0"/>
              <a:t>Rp-pppoe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63459" y="140028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pppd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8196" y="6488807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Ppp</a:t>
            </a:r>
            <a:r>
              <a:rPr lang="en-US" smtClean="0"/>
              <a:t> channel: </a:t>
            </a:r>
            <a:r>
              <a:rPr lang="en-US" err="1" smtClean="0"/>
              <a:t>pppoe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918250" y="6488807"/>
            <a:ext cx="12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Ppp</a:t>
            </a:r>
            <a:r>
              <a:rPr lang="en-US" smtClean="0"/>
              <a:t> generic</a:t>
            </a:r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421603"/>
              </p:ext>
            </p:extLst>
          </p:nvPr>
        </p:nvGraphicFramePr>
        <p:xfrm>
          <a:off x="3465782" y="2665494"/>
          <a:ext cx="2975263" cy="816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263"/>
              </a:tblGrid>
              <a:tr h="28976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smtClean="0"/>
                        <a:t>Session established</a:t>
                      </a:r>
                      <a:endParaRPr lang="en-US" sz="1000"/>
                    </a:p>
                  </a:txBody>
                  <a:tcPr/>
                </a:tc>
              </a:tr>
              <a:tr h="5268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Use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 </a:t>
                      </a:r>
                      <a:r>
                        <a:rPr lang="sv-SE" sz="1000" smtClean="0"/>
                        <a:t>sessionSocket </a:t>
                      </a:r>
                      <a:r>
                        <a:rPr lang="en-US" sz="1000" smtClean="0"/>
                        <a:t>to tell driver (session id, peer </a:t>
                      </a:r>
                      <a:r>
                        <a:rPr lang="en-US" sz="1000" err="1" smtClean="0"/>
                        <a:t>hw</a:t>
                      </a:r>
                      <a:r>
                        <a:rPr lang="en-US" sz="1000" smtClean="0"/>
                        <a:t> address, local device name)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Curved Left Arrow 20"/>
          <p:cNvSpPr/>
          <p:nvPr/>
        </p:nvSpPr>
        <p:spPr>
          <a:xfrm rot="19116046">
            <a:off x="4591649" y="732658"/>
            <a:ext cx="363682" cy="20880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5467" y="887114"/>
            <a:ext cx="88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Discovery</a:t>
            </a:r>
          </a:p>
          <a:p>
            <a:pPr algn="ctr"/>
            <a:r>
              <a:rPr lang="en-US" sz="1200" smtClean="0"/>
              <a:t>--------------</a:t>
            </a:r>
          </a:p>
          <a:p>
            <a:pPr algn="ctr"/>
            <a:r>
              <a:rPr lang="en-US" sz="1200" smtClean="0"/>
              <a:t>PADI</a:t>
            </a:r>
          </a:p>
          <a:p>
            <a:pPr algn="ctr"/>
            <a:r>
              <a:rPr lang="en-US" sz="1200" smtClean="0"/>
              <a:t>PADO</a:t>
            </a:r>
          </a:p>
          <a:p>
            <a:pPr algn="ctr"/>
            <a:r>
              <a:rPr lang="en-US" sz="1200" smtClean="0"/>
              <a:t>PADR</a:t>
            </a:r>
          </a:p>
          <a:p>
            <a:pPr algn="ctr"/>
            <a:r>
              <a:rPr lang="en-US" sz="1200" smtClean="0"/>
              <a:t>PADS</a:t>
            </a:r>
            <a:endParaRPr lang="en-US" sz="120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47363"/>
              </p:ext>
            </p:extLst>
          </p:nvPr>
        </p:nvGraphicFramePr>
        <p:xfrm>
          <a:off x="1678132" y="4301311"/>
          <a:ext cx="2919846" cy="1053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846"/>
              </a:tblGrid>
              <a:tr h="21709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err="1" smtClean="0"/>
                        <a:t>pppoe_connect</a:t>
                      </a:r>
                      <a:r>
                        <a:rPr lang="en-US" sz="1000" baseline="0" smtClean="0"/>
                        <a:t>()</a:t>
                      </a:r>
                      <a:endParaRPr lang="en-US" sz="1000"/>
                    </a:p>
                  </a:txBody>
                  <a:tcPr/>
                </a:tc>
              </a:tr>
              <a:tr h="539944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Put (session</a:t>
                      </a:r>
                      <a:r>
                        <a:rPr lang="en-US" sz="1000" baseline="0" smtClean="0"/>
                        <a:t> id, peer </a:t>
                      </a:r>
                      <a:r>
                        <a:rPr lang="en-US" sz="1000" baseline="0" err="1" smtClean="0"/>
                        <a:t>hw</a:t>
                      </a:r>
                      <a:r>
                        <a:rPr lang="en-US" sz="1000" baseline="0" smtClean="0"/>
                        <a:t> address, local device name</a:t>
                      </a:r>
                      <a:r>
                        <a:rPr lang="en-US" sz="1000" smtClean="0"/>
                        <a:t>) in </a:t>
                      </a:r>
                      <a:r>
                        <a:rPr lang="en-US" sz="1000" err="1" smtClean="0"/>
                        <a:t>pppox_socket</a:t>
                      </a:r>
                      <a:r>
                        <a:rPr lang="en-US" sz="1000" smtClean="0"/>
                        <a:t>, and add it to </a:t>
                      </a:r>
                      <a:r>
                        <a:rPr lang="en-US" sz="1000" err="1" smtClean="0"/>
                        <a:t>pppoe_net</a:t>
                      </a:r>
                      <a:endParaRPr lang="en-US" sz="1000" smtClean="0"/>
                    </a:p>
                  </a:txBody>
                  <a:tcPr/>
                </a:tc>
              </a:tr>
              <a:tr h="269972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ppp_register_net_channel</a:t>
                      </a:r>
                      <a:r>
                        <a:rPr lang="en-US" sz="100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 flipH="1">
            <a:off x="3366655" y="3252424"/>
            <a:ext cx="93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05765" y="3305889"/>
            <a:ext cx="1431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connect(</a:t>
            </a:r>
            <a:r>
              <a:rPr lang="sv-SE" sz="1000">
                <a:solidFill>
                  <a:srgbClr val="FF00FF"/>
                </a:solidFill>
              </a:rPr>
              <a:t>sessionSocket </a:t>
            </a:r>
            <a:r>
              <a:rPr lang="en-US" sz="1000" smtClean="0"/>
              <a:t>)</a:t>
            </a:r>
            <a:endParaRPr lang="en-US" sz="1000"/>
          </a:p>
        </p:txBody>
      </p:sp>
      <p:sp>
        <p:nvSpPr>
          <p:cNvPr id="49" name="TextBox 48"/>
          <p:cNvSpPr txBox="1"/>
          <p:nvPr/>
        </p:nvSpPr>
        <p:spPr>
          <a:xfrm flipH="1">
            <a:off x="9166155" y="1161823"/>
            <a:ext cx="889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err="1">
                <a:solidFill>
                  <a:srgbClr val="FF0000"/>
                </a:solidFill>
              </a:rPr>
              <a:t>t</a:t>
            </a:r>
            <a:r>
              <a:rPr lang="en-US" sz="1000" b="1" err="1" smtClean="0">
                <a:solidFill>
                  <a:srgbClr val="FF0000"/>
                </a:solidFill>
              </a:rPr>
              <a:t>he_channel</a:t>
            </a:r>
            <a:endParaRPr lang="en-US" sz="1000" b="1">
              <a:solidFill>
                <a:srgbClr val="FF0000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78967"/>
              </p:ext>
            </p:extLst>
          </p:nvPr>
        </p:nvGraphicFramePr>
        <p:xfrm>
          <a:off x="7179445" y="19444"/>
          <a:ext cx="236325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96"/>
                <a:gridCol w="1423555"/>
              </a:tblGrid>
              <a:tr h="1349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channel </a:t>
                      </a:r>
                      <a:r>
                        <a:rPr lang="en-US" sz="1000" err="1" smtClean="0"/>
                        <a:t>pppoe_channel</a:t>
                      </a:r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2122">
                <a:tc>
                  <a:txBody>
                    <a:bodyPr/>
                    <a:lstStyle/>
                    <a:p>
                      <a:pPr algn="l"/>
                      <a:r>
                        <a:rPr lang="en-US" sz="1000" smtClean="0"/>
                        <a:t>.connect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PPPOEConnectDevice</a:t>
                      </a:r>
                      <a:endParaRPr lang="en-US" sz="1000" smtClean="0"/>
                    </a:p>
                  </a:txBody>
                  <a:tcPr/>
                </a:tc>
              </a:tr>
              <a:tr h="134954">
                <a:tc>
                  <a:txBody>
                    <a:bodyPr/>
                    <a:lstStyle/>
                    <a:p>
                      <a:pPr algn="l"/>
                      <a:r>
                        <a:rPr lang="en-US" sz="1000" smtClean="0"/>
                        <a:t>.</a:t>
                      </a:r>
                      <a:r>
                        <a:rPr lang="en-US" sz="1000" err="1" smtClean="0"/>
                        <a:t>establish_ppp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err="1" smtClean="0"/>
                        <a:t>generic_establish_ppp</a:t>
                      </a:r>
                      <a:endParaRPr lang="en-US" sz="1000"/>
                    </a:p>
                  </a:txBody>
                  <a:tcPr/>
                </a:tc>
              </a:tr>
              <a:tr h="134954">
                <a:tc>
                  <a:txBody>
                    <a:bodyPr/>
                    <a:lstStyle/>
                    <a:p>
                      <a:pPr algn="l"/>
                      <a:r>
                        <a:rPr lang="en-US" sz="1000" smtClean="0"/>
                        <a:t>.</a:t>
                      </a:r>
                      <a:r>
                        <a:rPr lang="en-US" sz="1000" err="1" smtClean="0"/>
                        <a:t>recv_config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err="1" smtClean="0"/>
                        <a:t>PPPOERecvConfig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499674"/>
              </p:ext>
            </p:extLst>
          </p:nvPr>
        </p:nvGraphicFramePr>
        <p:xfrm>
          <a:off x="9702616" y="21070"/>
          <a:ext cx="236325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96"/>
                <a:gridCol w="1423555"/>
              </a:tblGrid>
              <a:tr h="1349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channel pppol2tp_channel</a:t>
                      </a:r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2122">
                <a:tc>
                  <a:txBody>
                    <a:bodyPr/>
                    <a:lstStyle/>
                    <a:p>
                      <a:pPr algn="l"/>
                      <a:r>
                        <a:rPr lang="en-US" sz="1000" smtClean="0"/>
                        <a:t>.connect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connect_pppol2tp</a:t>
                      </a:r>
                    </a:p>
                  </a:txBody>
                  <a:tcPr/>
                </a:tc>
              </a:tr>
              <a:tr h="134954">
                <a:tc>
                  <a:txBody>
                    <a:bodyPr/>
                    <a:lstStyle/>
                    <a:p>
                      <a:pPr algn="l"/>
                      <a:r>
                        <a:rPr lang="en-US" sz="1000" smtClean="0"/>
                        <a:t>.</a:t>
                      </a:r>
                      <a:r>
                        <a:rPr lang="en-US" sz="1000" err="1" smtClean="0"/>
                        <a:t>establish_ppp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err="1" smtClean="0"/>
                        <a:t>generic_establish_ppp</a:t>
                      </a:r>
                      <a:endParaRPr lang="en-US" sz="1000"/>
                    </a:p>
                  </a:txBody>
                  <a:tcPr/>
                </a:tc>
              </a:tr>
              <a:tr h="134954">
                <a:tc>
                  <a:txBody>
                    <a:bodyPr/>
                    <a:lstStyle/>
                    <a:p>
                      <a:pPr algn="l"/>
                      <a:r>
                        <a:rPr lang="en-US" sz="1000" smtClean="0"/>
                        <a:t>.</a:t>
                      </a:r>
                      <a:r>
                        <a:rPr lang="en-US" sz="1000" err="1" smtClean="0"/>
                        <a:t>recv_config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smtClean="0"/>
                        <a:t>recv_config_pppol2tp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8427027" y="1104344"/>
            <a:ext cx="739128" cy="19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10003663" y="1053180"/>
            <a:ext cx="630467" cy="25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8296607" y="1395566"/>
          <a:ext cx="265579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798"/>
              </a:tblGrid>
              <a:tr h="145997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err="1" smtClean="0"/>
                        <a:t>start_link</a:t>
                      </a:r>
                      <a:r>
                        <a:rPr lang="en-US" sz="1000" baseline="0" smtClean="0"/>
                        <a:t>()</a:t>
                      </a:r>
                      <a:endParaRPr lang="en-US" sz="1000"/>
                    </a:p>
                  </a:txBody>
                  <a:tcPr/>
                </a:tc>
              </a:tr>
              <a:tr h="145997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>
                          <a:solidFill>
                            <a:srgbClr val="FF00FF"/>
                          </a:solidFill>
                        </a:rPr>
                        <a:t>devfd</a:t>
                      </a:r>
                      <a:r>
                        <a:rPr lang="en-US" sz="1000" smtClean="0">
                          <a:solidFill>
                            <a:srgbClr val="FF00FF"/>
                          </a:solidFill>
                        </a:rPr>
                        <a:t> </a:t>
                      </a:r>
                      <a:r>
                        <a:rPr lang="en-US" sz="1000" smtClean="0"/>
                        <a:t>= </a:t>
                      </a:r>
                      <a:r>
                        <a:rPr lang="en-US" sz="1000" err="1" smtClean="0">
                          <a:solidFill>
                            <a:srgbClr val="FF0000"/>
                          </a:solidFill>
                        </a:rPr>
                        <a:t>the_channel</a:t>
                      </a:r>
                      <a:r>
                        <a:rPr lang="en-US" sz="1000" smtClean="0"/>
                        <a:t>-&gt;connect()</a:t>
                      </a:r>
                    </a:p>
                  </a:txBody>
                  <a:tcPr/>
                </a:tc>
              </a:tr>
              <a:tr h="145997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fd_ppp</a:t>
                      </a:r>
                      <a:r>
                        <a:rPr lang="en-US" sz="1000" smtClean="0"/>
                        <a:t> = </a:t>
                      </a:r>
                      <a:r>
                        <a:rPr lang="en-US" sz="1000" err="1" smtClean="0">
                          <a:solidFill>
                            <a:srgbClr val="FF0000"/>
                          </a:solidFill>
                        </a:rPr>
                        <a:t>the_channel</a:t>
                      </a:r>
                      <a:r>
                        <a:rPr lang="en-US" sz="1000" smtClean="0"/>
                        <a:t>-&gt;</a:t>
                      </a:r>
                      <a:r>
                        <a:rPr lang="en-US" sz="1000" err="1" smtClean="0"/>
                        <a:t>establish_ppp</a:t>
                      </a:r>
                      <a:r>
                        <a:rPr lang="en-US" sz="1000" smtClean="0"/>
                        <a:t>(</a:t>
                      </a:r>
                      <a:r>
                        <a:rPr lang="en-US" sz="1000" err="1" smtClean="0">
                          <a:solidFill>
                            <a:srgbClr val="FF00FF"/>
                          </a:solidFill>
                        </a:rPr>
                        <a:t>devfd</a:t>
                      </a:r>
                      <a:r>
                        <a:rPr lang="en-US" sz="1000" smtClean="0"/>
                        <a:t>)</a:t>
                      </a:r>
                    </a:p>
                  </a:txBody>
                  <a:tcPr/>
                </a:tc>
              </a:tr>
              <a:tr h="145997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lcp_lowerup</a:t>
                      </a:r>
                      <a:r>
                        <a:rPr lang="en-US" sz="100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6421581" y="3252424"/>
            <a:ext cx="176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598225" y="426025"/>
            <a:ext cx="0" cy="2826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5" idx="6"/>
          </p:cNvCxnSpPr>
          <p:nvPr/>
        </p:nvCxnSpPr>
        <p:spPr>
          <a:xfrm flipV="1">
            <a:off x="7926070" y="1524925"/>
            <a:ext cx="351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28470" y="428125"/>
            <a:ext cx="1153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.connect() returns </a:t>
            </a:r>
            <a:r>
              <a:rPr lang="sv-SE" sz="1000">
                <a:solidFill>
                  <a:srgbClr val="FF00FF"/>
                </a:solidFill>
              </a:rPr>
              <a:t>sessionSocket </a:t>
            </a:r>
            <a:endParaRPr lang="en-US" sz="1000">
              <a:solidFill>
                <a:srgbClr val="FF0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38954" y="2629708"/>
            <a:ext cx="1086338" cy="586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ioctl</a:t>
            </a:r>
            <a:r>
              <a:rPr lang="en-US" sz="1000" smtClean="0"/>
              <a:t>(</a:t>
            </a:r>
            <a:r>
              <a:rPr lang="en-US" sz="1000" err="1" smtClean="0">
                <a:solidFill>
                  <a:srgbClr val="FF00FF"/>
                </a:solidFill>
              </a:rPr>
              <a:t>devfd</a:t>
            </a:r>
            <a:r>
              <a:rPr lang="en-US" sz="1000"/>
              <a:t>, PPPIOCGCHAN, &amp;</a:t>
            </a:r>
            <a:r>
              <a:rPr lang="en-US" sz="100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channel_index</a:t>
            </a:r>
            <a:r>
              <a:rPr lang="en-US" sz="1000"/>
              <a:t>)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524883" y="2622954"/>
            <a:ext cx="1606253" cy="225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rgbClr val="00FF00"/>
                </a:solidFill>
              </a:rPr>
              <a:t>p</a:t>
            </a:r>
            <a:r>
              <a:rPr lang="en-US" sz="1000" err="1" smtClean="0">
                <a:solidFill>
                  <a:srgbClr val="00FF00"/>
                </a:solidFill>
              </a:rPr>
              <a:t>pp_fd</a:t>
            </a:r>
            <a:r>
              <a:rPr lang="en-US" sz="1000" smtClean="0"/>
              <a:t> = open</a:t>
            </a:r>
            <a:r>
              <a:rPr lang="en-US" sz="1000"/>
              <a:t>("/</a:t>
            </a:r>
            <a:r>
              <a:rPr lang="en-US" sz="1000" err="1" smtClean="0"/>
              <a:t>dev</a:t>
            </a:r>
            <a:r>
              <a:rPr lang="en-US" sz="1000" smtClean="0"/>
              <a:t>/</a:t>
            </a:r>
            <a:r>
              <a:rPr lang="en-US" sz="1000" err="1" smtClean="0"/>
              <a:t>ppp</a:t>
            </a:r>
            <a:r>
              <a:rPr lang="en-US" sz="1000" smtClean="0"/>
              <a:t>“)</a:t>
            </a:r>
            <a:endParaRPr lang="en-US" sz="1000"/>
          </a:p>
        </p:txBody>
      </p:sp>
      <p:sp>
        <p:nvSpPr>
          <p:cNvPr id="81" name="Rectangle 80"/>
          <p:cNvSpPr/>
          <p:nvPr/>
        </p:nvSpPr>
        <p:spPr>
          <a:xfrm>
            <a:off x="8772868" y="3042953"/>
            <a:ext cx="1179920" cy="55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ioctl</a:t>
            </a:r>
            <a:r>
              <a:rPr lang="en-US" sz="1000" smtClean="0"/>
              <a:t>(</a:t>
            </a:r>
            <a:r>
              <a:rPr lang="en-US" sz="1000" err="1" smtClean="0">
                <a:solidFill>
                  <a:srgbClr val="00FF00"/>
                </a:solidFill>
              </a:rPr>
              <a:t>ppp_fd</a:t>
            </a:r>
            <a:r>
              <a:rPr lang="en-US" sz="1000"/>
              <a:t>, PPPIOCATTCHAN, &amp;</a:t>
            </a:r>
            <a:r>
              <a:rPr lang="en-US" sz="100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channel_index</a:t>
            </a:r>
            <a:r>
              <a:rPr lang="en-US" sz="1000"/>
              <a:t>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0338986" y="2622954"/>
            <a:ext cx="1853014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rgbClr val="A50021"/>
                </a:solidFill>
              </a:rPr>
              <a:t>ppp_dev_fd</a:t>
            </a:r>
            <a:r>
              <a:rPr lang="en-US" sz="1000"/>
              <a:t> = open("/</a:t>
            </a:r>
            <a:r>
              <a:rPr lang="en-US" sz="1000" err="1" smtClean="0"/>
              <a:t>dev</a:t>
            </a:r>
            <a:r>
              <a:rPr lang="en-US" sz="1000" smtClean="0"/>
              <a:t>/</a:t>
            </a:r>
            <a:r>
              <a:rPr lang="en-US" sz="1000" err="1" smtClean="0"/>
              <a:t>ppp</a:t>
            </a:r>
            <a:r>
              <a:rPr lang="en-US" sz="1000" smtClean="0"/>
              <a:t>“)</a:t>
            </a:r>
            <a:endParaRPr lang="en-US" sz="1000"/>
          </a:p>
        </p:txBody>
      </p:sp>
      <p:sp>
        <p:nvSpPr>
          <p:cNvPr id="84" name="Rectangle 83"/>
          <p:cNvSpPr/>
          <p:nvPr/>
        </p:nvSpPr>
        <p:spPr>
          <a:xfrm>
            <a:off x="10387475" y="3053344"/>
            <a:ext cx="1585791" cy="55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ioctl</a:t>
            </a:r>
            <a:r>
              <a:rPr lang="en-US" sz="1000"/>
              <a:t>(</a:t>
            </a:r>
            <a:r>
              <a:rPr lang="en-US" sz="1000" err="1">
                <a:solidFill>
                  <a:srgbClr val="C00000"/>
                </a:solidFill>
              </a:rPr>
              <a:t>ppp_dev_fd</a:t>
            </a:r>
            <a:r>
              <a:rPr lang="en-US" sz="1000"/>
              <a:t>, PPPIOCNEWUNIT, &amp;</a:t>
            </a:r>
            <a:r>
              <a:rPr lang="en-US" sz="1000" err="1"/>
              <a:t>ifunit</a:t>
            </a:r>
            <a:r>
              <a:rPr lang="en-US" sz="1000"/>
              <a:t>)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0397867" y="3776720"/>
            <a:ext cx="1585790" cy="55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ioctl</a:t>
            </a:r>
            <a:r>
              <a:rPr lang="en-US" sz="1000" smtClean="0"/>
              <a:t>(</a:t>
            </a:r>
            <a:r>
              <a:rPr lang="en-US" sz="1000" err="1" smtClean="0">
                <a:solidFill>
                  <a:srgbClr val="00FF00"/>
                </a:solidFill>
              </a:rPr>
              <a:t>ppp_fd</a:t>
            </a:r>
            <a:r>
              <a:rPr lang="en-US" sz="1000"/>
              <a:t>, PPPIOCCONNECT, &amp;</a:t>
            </a:r>
            <a:r>
              <a:rPr lang="en-US" sz="1000" err="1"/>
              <a:t>ifunit</a:t>
            </a:r>
            <a:r>
              <a:rPr lang="en-US" sz="1000"/>
              <a:t>)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7119937" y="1979552"/>
            <a:ext cx="11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119937" y="1979552"/>
            <a:ext cx="0" cy="101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119937" y="2994159"/>
            <a:ext cx="119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8325292" y="2732809"/>
            <a:ext cx="209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0191659" y="2741614"/>
            <a:ext cx="168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0191659" y="2741614"/>
            <a:ext cx="0" cy="56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9951708" y="3301936"/>
            <a:ext cx="239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369136" y="2871280"/>
            <a:ext cx="0" cy="18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1156370" y="2874999"/>
            <a:ext cx="0" cy="18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11163300" y="3599129"/>
            <a:ext cx="0" cy="18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6754091" y="4464628"/>
            <a:ext cx="5437909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8562640" y="4475020"/>
            <a:ext cx="3629359" cy="1301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accent1"/>
                </a:solidFill>
              </a:rPr>
              <a:t>ppp_ioctl</a:t>
            </a:r>
            <a:r>
              <a:rPr lang="en-US" sz="1000" smtClean="0">
                <a:solidFill>
                  <a:schemeClr val="accent1"/>
                </a:solidFill>
              </a:rPr>
              <a:t>()</a:t>
            </a:r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0632507" y="4893180"/>
            <a:ext cx="1257300" cy="27110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s</a:t>
            </a:r>
            <a:r>
              <a:rPr lang="en-US" sz="1000" err="1" smtClean="0"/>
              <a:t>truct</a:t>
            </a:r>
            <a:r>
              <a:rPr lang="en-US" sz="1000" smtClean="0"/>
              <a:t> </a:t>
            </a:r>
            <a:r>
              <a:rPr lang="en-US" sz="1000" err="1" smtClean="0"/>
              <a:t>ppp</a:t>
            </a:r>
            <a:endParaRPr lang="en-US" sz="1000"/>
          </a:p>
        </p:txBody>
      </p:sp>
      <p:sp>
        <p:nvSpPr>
          <p:cNvPr id="124" name="Rounded Rectangle 123"/>
          <p:cNvSpPr/>
          <p:nvPr/>
        </p:nvSpPr>
        <p:spPr>
          <a:xfrm>
            <a:off x="8427027" y="5209789"/>
            <a:ext cx="1257300" cy="27110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s</a:t>
            </a:r>
            <a:r>
              <a:rPr lang="en-US" sz="1000" err="1" smtClean="0"/>
              <a:t>truct</a:t>
            </a:r>
            <a:r>
              <a:rPr lang="en-US" sz="1000" smtClean="0"/>
              <a:t> channel</a:t>
            </a:r>
            <a:endParaRPr lang="en-US" sz="1000"/>
          </a:p>
        </p:txBody>
      </p:sp>
      <p:cxnSp>
        <p:nvCxnSpPr>
          <p:cNvPr id="126" name="Straight Connector 125"/>
          <p:cNvCxnSpPr>
            <a:stCxn id="84" idx="3"/>
          </p:cNvCxnSpPr>
          <p:nvPr/>
        </p:nvCxnSpPr>
        <p:spPr>
          <a:xfrm flipV="1">
            <a:off x="11973266" y="3329493"/>
            <a:ext cx="1009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2074236" y="3329493"/>
            <a:ext cx="0" cy="169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23" idx="3"/>
          </p:cNvCxnSpPr>
          <p:nvPr/>
        </p:nvCxnSpPr>
        <p:spPr>
          <a:xfrm flipH="1">
            <a:off x="11889807" y="5028730"/>
            <a:ext cx="184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1641204" y="4643985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create</a:t>
            </a:r>
            <a:endParaRPr lang="en-US" sz="1000"/>
          </a:p>
        </p:txBody>
      </p:sp>
      <p:sp>
        <p:nvSpPr>
          <p:cNvPr id="132" name="Rounded Rectangle 131"/>
          <p:cNvSpPr/>
          <p:nvPr/>
        </p:nvSpPr>
        <p:spPr>
          <a:xfrm>
            <a:off x="5299364" y="4930019"/>
            <a:ext cx="1257300" cy="27110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struct</a:t>
            </a:r>
            <a:r>
              <a:rPr lang="en-US" sz="1000"/>
              <a:t> </a:t>
            </a:r>
            <a:r>
              <a:rPr lang="en-US" sz="1000" err="1"/>
              <a:t>ppp_channel</a:t>
            </a:r>
            <a:endParaRPr lang="en-US" sz="1000"/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4623955" y="5216236"/>
            <a:ext cx="3803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736992" y="4963102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Create and assign channel index</a:t>
            </a:r>
            <a:endParaRPr lang="en-US" sz="1000"/>
          </a:p>
        </p:txBody>
      </p:sp>
      <p:sp>
        <p:nvSpPr>
          <p:cNvPr id="137" name="Rectangle 136"/>
          <p:cNvSpPr/>
          <p:nvPr/>
        </p:nvSpPr>
        <p:spPr>
          <a:xfrm>
            <a:off x="5674910" y="4481947"/>
            <a:ext cx="1048008" cy="111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accent1"/>
                </a:solidFill>
              </a:rPr>
              <a:t>pppox_ioctl</a:t>
            </a:r>
            <a:r>
              <a:rPr lang="en-US" sz="1000" smtClean="0">
                <a:solidFill>
                  <a:schemeClr val="accent1"/>
                </a:solidFill>
              </a:rPr>
              <a:t>()</a:t>
            </a:r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934524" y="4625070"/>
            <a:ext cx="1284540" cy="24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bg1"/>
                </a:solidFill>
              </a:rPr>
              <a:t>ppp_channel_index</a:t>
            </a:r>
            <a:r>
              <a:rPr lang="en-US" sz="1000" smtClean="0">
                <a:solidFill>
                  <a:schemeClr val="bg1"/>
                </a:solidFill>
              </a:rPr>
              <a:t>()</a:t>
            </a:r>
            <a:endParaRPr lang="en-US" sz="1000">
              <a:solidFill>
                <a:schemeClr val="bg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7423889" y="3216341"/>
            <a:ext cx="0" cy="1112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46025" y="4329019"/>
            <a:ext cx="1077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346025" y="4329019"/>
            <a:ext cx="0" cy="438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6346025" y="4767095"/>
            <a:ext cx="56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631948" y="2869127"/>
            <a:ext cx="0" cy="231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1" idx="1"/>
          </p:cNvCxnSpPr>
          <p:nvPr/>
        </p:nvCxnSpPr>
        <p:spPr>
          <a:xfrm flipH="1">
            <a:off x="8631948" y="3319103"/>
            <a:ext cx="140920" cy="1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85" idx="1"/>
          </p:cNvCxnSpPr>
          <p:nvPr/>
        </p:nvCxnSpPr>
        <p:spPr>
          <a:xfrm flipH="1" flipV="1">
            <a:off x="9473045" y="4052869"/>
            <a:ext cx="9248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473045" y="4042478"/>
            <a:ext cx="0" cy="1605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473045" y="5652655"/>
            <a:ext cx="133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10796155" y="5185063"/>
            <a:ext cx="0" cy="46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9328009" y="5676435"/>
            <a:ext cx="1662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Connect channel to </a:t>
            </a:r>
            <a:r>
              <a:rPr lang="en-US" sz="1000" err="1" smtClean="0"/>
              <a:t>ppp</a:t>
            </a:r>
            <a:r>
              <a:rPr lang="en-US" sz="1000" smtClean="0"/>
              <a:t> unit</a:t>
            </a:r>
            <a:endParaRPr lang="en-US" sz="1000"/>
          </a:p>
        </p:txBody>
      </p:sp>
      <p:sp>
        <p:nvSpPr>
          <p:cNvPr id="162" name="TextBox 161"/>
          <p:cNvSpPr txBox="1"/>
          <p:nvPr/>
        </p:nvSpPr>
        <p:spPr>
          <a:xfrm>
            <a:off x="8583457" y="4661257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attach</a:t>
            </a:r>
            <a:endParaRPr lang="en-US" sz="1000"/>
          </a:p>
        </p:txBody>
      </p:sp>
      <p:sp>
        <p:nvSpPr>
          <p:cNvPr id="165" name="TextBox 164"/>
          <p:cNvSpPr txBox="1"/>
          <p:nvPr/>
        </p:nvSpPr>
        <p:spPr>
          <a:xfrm>
            <a:off x="7426008" y="4070169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User space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814485" y="6488668"/>
            <a:ext cx="14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Kernel space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48545" y="347214"/>
            <a:ext cx="3171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765868" y="1291267"/>
            <a:ext cx="1160202" cy="467317"/>
          </a:xfrm>
          <a:prstGeom prst="ellipse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Netifd</a:t>
            </a:r>
            <a:endParaRPr lang="en-US" sz="1000" smtClean="0"/>
          </a:p>
          <a:p>
            <a:pPr algn="ctr"/>
            <a:r>
              <a:rPr lang="en-US" sz="1000" smtClean="0"/>
              <a:t>----------------</a:t>
            </a:r>
          </a:p>
          <a:p>
            <a:pPr algn="ctr"/>
            <a:r>
              <a:rPr lang="en-US" sz="1000" smtClean="0"/>
              <a:t>Start </a:t>
            </a:r>
            <a:r>
              <a:rPr lang="en-US" sz="1000" err="1" smtClean="0"/>
              <a:t>pppd</a:t>
            </a:r>
            <a:endParaRPr lang="en-US" sz="100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598225" y="426025"/>
            <a:ext cx="581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366655" y="3252424"/>
            <a:ext cx="0" cy="107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0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197428"/>
            <a:ext cx="1402773" cy="23899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err="1" smtClean="0"/>
              <a:t>bridge_handle_frame</a:t>
            </a:r>
            <a:r>
              <a:rPr lang="en-US" sz="1000" smtClean="0"/>
              <a:t>()</a:t>
            </a:r>
            <a:endParaRPr lang="en-US" sz="1000"/>
          </a:p>
        </p:txBody>
      </p:sp>
      <p:sp>
        <p:nvSpPr>
          <p:cNvPr id="7" name="Rounded Rectangle 6"/>
          <p:cNvSpPr/>
          <p:nvPr/>
        </p:nvSpPr>
        <p:spPr>
          <a:xfrm>
            <a:off x="1757794" y="197428"/>
            <a:ext cx="886691" cy="23899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err="1"/>
              <a:t>e</a:t>
            </a:r>
            <a:r>
              <a:rPr lang="en-US" sz="1000" err="1" smtClean="0"/>
              <a:t>bt_broute</a:t>
            </a:r>
            <a:r>
              <a:rPr lang="en-US" sz="1000" smtClean="0"/>
              <a:t>()</a:t>
            </a:r>
            <a:endParaRPr lang="en-US" sz="1000"/>
          </a:p>
        </p:txBody>
      </p:sp>
      <p:sp>
        <p:nvSpPr>
          <p:cNvPr id="8" name="Rounded Rectangle 7"/>
          <p:cNvSpPr/>
          <p:nvPr/>
        </p:nvSpPr>
        <p:spPr>
          <a:xfrm>
            <a:off x="2981323" y="0"/>
            <a:ext cx="2310248" cy="63384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/>
              <a:t>NF_HOOK(NFPROTO_BRIDGE, 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                  NF_BR_PRE_ROUTING</a:t>
            </a:r>
            <a:r>
              <a:rPr lang="en-US" sz="1000"/>
              <a:t>, </a:t>
            </a:r>
            <a:r>
              <a:rPr lang="en-US" sz="1000" smtClean="0"/>
              <a:t> </a:t>
            </a:r>
            <a:r>
              <a:rPr lang="en-US" sz="1000" err="1" smtClean="0"/>
              <a:t>skb</a:t>
            </a:r>
            <a:r>
              <a:rPr lang="en-US" sz="1000" smtClean="0"/>
              <a:t>, </a:t>
            </a:r>
          </a:p>
          <a:p>
            <a:r>
              <a:rPr lang="en-US" sz="1000"/>
              <a:t> </a:t>
            </a:r>
            <a:r>
              <a:rPr lang="en-US" sz="1000" smtClean="0"/>
              <a:t>                 </a:t>
            </a:r>
            <a:r>
              <a:rPr lang="en-US" sz="1000" err="1" smtClean="0"/>
              <a:t>br_handle_frame_finish</a:t>
            </a:r>
            <a:r>
              <a:rPr lang="en-US" sz="1000" smtClean="0"/>
              <a:t>)</a:t>
            </a:r>
            <a:endParaRPr lang="en-US" sz="1000"/>
          </a:p>
        </p:txBody>
      </p:sp>
      <p:sp>
        <p:nvSpPr>
          <p:cNvPr id="9" name="Rounded Rectangle 8"/>
          <p:cNvSpPr/>
          <p:nvPr/>
        </p:nvSpPr>
        <p:spPr>
          <a:xfrm>
            <a:off x="3261219" y="6583285"/>
            <a:ext cx="1769919" cy="25457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err="1" smtClean="0"/>
              <a:t>bridge_handle_frame_finish</a:t>
            </a:r>
            <a:r>
              <a:rPr lang="en-US" sz="1000" smtClean="0"/>
              <a:t>()</a:t>
            </a:r>
            <a:endParaRPr lang="en-US" sz="1000"/>
          </a:p>
        </p:txBody>
      </p:sp>
      <p:sp>
        <p:nvSpPr>
          <p:cNvPr id="10" name="Rounded Rectangle 9"/>
          <p:cNvSpPr/>
          <p:nvPr/>
        </p:nvSpPr>
        <p:spPr>
          <a:xfrm>
            <a:off x="3692234" y="851187"/>
            <a:ext cx="886691" cy="23899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err="1" smtClean="0"/>
              <a:t>ebt_nat_in</a:t>
            </a:r>
            <a:r>
              <a:rPr lang="en-US" sz="1000" smtClean="0"/>
              <a:t>()</a:t>
            </a:r>
            <a:endParaRPr lang="en-US" sz="1000"/>
          </a:p>
        </p:txBody>
      </p:sp>
      <p:sp>
        <p:nvSpPr>
          <p:cNvPr id="11" name="Rounded Rectangle 10"/>
          <p:cNvSpPr/>
          <p:nvPr/>
        </p:nvSpPr>
        <p:spPr>
          <a:xfrm>
            <a:off x="3493072" y="1355580"/>
            <a:ext cx="1288476" cy="23899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err="1"/>
              <a:t>br_nf_pre_routing</a:t>
            </a:r>
            <a:r>
              <a:rPr lang="en-US" sz="1000"/>
              <a:t>()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96555"/>
              </p:ext>
            </p:extLst>
          </p:nvPr>
        </p:nvGraphicFramePr>
        <p:xfrm>
          <a:off x="5764354" y="538960"/>
          <a:ext cx="12599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901"/>
              </a:tblGrid>
              <a:tr h="186296"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nf_bridge_alloc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75263"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setup_pre_routing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86296"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store_orig_dstaddr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1402773" y="316923"/>
            <a:ext cx="355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2644485" y="316923"/>
            <a:ext cx="336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0" idx="0"/>
          </p:cNvCxnSpPr>
          <p:nvPr/>
        </p:nvCxnSpPr>
        <p:spPr>
          <a:xfrm flipH="1">
            <a:off x="4135580" y="633846"/>
            <a:ext cx="867" cy="21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>
            <a:off x="4135580" y="1090177"/>
            <a:ext cx="1730" cy="26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78925" y="1105181"/>
            <a:ext cx="1270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 smtClean="0"/>
              <a:t>nf_call_iptables</a:t>
            </a:r>
            <a:r>
              <a:rPr lang="en-US" sz="1000" smtClean="0"/>
              <a:t> == 1</a:t>
            </a:r>
            <a:endParaRPr lang="en-US" sz="1000"/>
          </a:p>
        </p:txBody>
      </p:sp>
      <p:sp>
        <p:nvSpPr>
          <p:cNvPr id="34" name="Rounded Rectangle 33"/>
          <p:cNvSpPr/>
          <p:nvPr/>
        </p:nvSpPr>
        <p:spPr>
          <a:xfrm>
            <a:off x="7796461" y="1168112"/>
            <a:ext cx="2363068" cy="6338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/>
              <a:t>NF_HOOK(NFPROTO_IPV4, 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                   NF_INET_PRE_ROUTING</a:t>
            </a:r>
            <a:r>
              <a:rPr lang="en-US" sz="1000"/>
              <a:t>, </a:t>
            </a:r>
            <a:r>
              <a:rPr lang="en-US" sz="1000" err="1" smtClean="0"/>
              <a:t>skb</a:t>
            </a:r>
            <a:r>
              <a:rPr lang="en-US" sz="1000" smtClean="0"/>
              <a:t>, </a:t>
            </a:r>
          </a:p>
          <a:p>
            <a:r>
              <a:rPr lang="en-US" sz="1000"/>
              <a:t> </a:t>
            </a:r>
            <a:r>
              <a:rPr lang="en-US" sz="1000" smtClean="0"/>
              <a:t>                   </a:t>
            </a:r>
            <a:r>
              <a:rPr lang="en-US" sz="1000" err="1" smtClean="0"/>
              <a:t>br_nf_pre_routing_finish</a:t>
            </a:r>
            <a:r>
              <a:rPr lang="en-US" sz="1000"/>
              <a:t>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567555" y="1355580"/>
            <a:ext cx="1604965" cy="25457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br_nf_pre_routing_finish</a:t>
            </a:r>
            <a:r>
              <a:rPr lang="en-US" sz="1000" smtClean="0"/>
              <a:t>()</a:t>
            </a:r>
            <a:endParaRPr lang="en-US" sz="1000"/>
          </a:p>
        </p:txBody>
      </p:sp>
      <p:sp>
        <p:nvSpPr>
          <p:cNvPr id="36" name="Rounded Rectangle 35"/>
          <p:cNvSpPr/>
          <p:nvPr/>
        </p:nvSpPr>
        <p:spPr>
          <a:xfrm>
            <a:off x="1317477" y="2949206"/>
            <a:ext cx="2039215" cy="25457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br_nf_pre_routing_finish_bridge</a:t>
            </a:r>
            <a:r>
              <a:rPr lang="en-US" sz="1000" smtClean="0"/>
              <a:t>()</a:t>
            </a:r>
            <a:endParaRPr lang="en-US" sz="1000"/>
          </a:p>
        </p:txBody>
      </p:sp>
      <p:sp>
        <p:nvSpPr>
          <p:cNvPr id="37" name="Rounded Rectangle 36"/>
          <p:cNvSpPr/>
          <p:nvPr/>
        </p:nvSpPr>
        <p:spPr>
          <a:xfrm>
            <a:off x="963318" y="2022279"/>
            <a:ext cx="2728916" cy="63384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/>
              <a:t>NF_HOOK_THRESH(NFPROTO_BRIDGE, 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                    NF_BR_PRE_ROUTING</a:t>
            </a:r>
            <a:r>
              <a:rPr lang="en-US" sz="1000"/>
              <a:t>, </a:t>
            </a:r>
            <a:r>
              <a:rPr lang="en-US" sz="1000" smtClean="0"/>
              <a:t> </a:t>
            </a:r>
            <a:r>
              <a:rPr lang="en-US" sz="1000" err="1" smtClean="0"/>
              <a:t>skb</a:t>
            </a:r>
            <a:r>
              <a:rPr lang="en-US" sz="1000" smtClean="0"/>
              <a:t>, </a:t>
            </a:r>
          </a:p>
          <a:p>
            <a:r>
              <a:rPr lang="en-US" sz="1000"/>
              <a:t>               </a:t>
            </a:r>
            <a:r>
              <a:rPr lang="en-US" sz="1000" smtClean="0"/>
              <a:t>      </a:t>
            </a:r>
            <a:r>
              <a:rPr lang="en-US" sz="1000" err="1" smtClean="0"/>
              <a:t>br_nf_pre_routing_finish_bridge</a:t>
            </a:r>
            <a:r>
              <a:rPr lang="en-US" sz="1000" smtClean="0"/>
              <a:t>, 1)</a:t>
            </a:r>
            <a:endParaRPr lang="en-US" sz="1000"/>
          </a:p>
        </p:txBody>
      </p:sp>
      <p:sp>
        <p:nvSpPr>
          <p:cNvPr id="38" name="Rounded Rectangle 37"/>
          <p:cNvSpPr/>
          <p:nvPr/>
        </p:nvSpPr>
        <p:spPr>
          <a:xfrm>
            <a:off x="9851015" y="4535311"/>
            <a:ext cx="2321505" cy="63384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/>
              <a:t>NF_HOOK_THRESH(NFPROTO_BRIDGE, 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                    NF_BR_PRE_ROUTING</a:t>
            </a:r>
            <a:r>
              <a:rPr lang="en-US" sz="1000"/>
              <a:t>, </a:t>
            </a:r>
            <a:r>
              <a:rPr lang="en-US" sz="1000" smtClean="0"/>
              <a:t> </a:t>
            </a:r>
            <a:r>
              <a:rPr lang="en-US" sz="1000" err="1" smtClean="0"/>
              <a:t>skb</a:t>
            </a:r>
            <a:r>
              <a:rPr lang="en-US" sz="1000" smtClean="0"/>
              <a:t>, </a:t>
            </a:r>
          </a:p>
          <a:p>
            <a:r>
              <a:rPr lang="en-US" sz="1000"/>
              <a:t>                     </a:t>
            </a:r>
            <a:r>
              <a:rPr lang="en-US" sz="1000" err="1"/>
              <a:t>br_handle_frame_finish</a:t>
            </a:r>
            <a:r>
              <a:rPr lang="en-US" sz="1000"/>
              <a:t>, </a:t>
            </a:r>
            <a:r>
              <a:rPr lang="en-US" sz="1000" smtClean="0"/>
              <a:t>1)</a:t>
            </a:r>
            <a:endParaRPr lang="en-US" sz="10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727820" y="1957422"/>
            <a:ext cx="0" cy="134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517983" y="3050959"/>
            <a:ext cx="1257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No route reselection</a:t>
            </a:r>
            <a:endParaRPr lang="en-US" sz="1000"/>
          </a:p>
        </p:txBody>
      </p:sp>
      <p:sp>
        <p:nvSpPr>
          <p:cNvPr id="42" name="Left Brace 41"/>
          <p:cNvSpPr/>
          <p:nvPr/>
        </p:nvSpPr>
        <p:spPr>
          <a:xfrm rot="5400000">
            <a:off x="7064086" y="2118821"/>
            <a:ext cx="748146" cy="2220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826152" y="2567727"/>
            <a:ext cx="28312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 smtClean="0"/>
              <a:t>Dst</a:t>
            </a:r>
            <a:r>
              <a:rPr lang="en-US" sz="1000" smtClean="0"/>
              <a:t> IP changed, Route reselection (</a:t>
            </a:r>
            <a:r>
              <a:rPr lang="en-US" sz="1000" err="1" smtClean="0"/>
              <a:t>skb</a:t>
            </a:r>
            <a:r>
              <a:rPr lang="en-US" sz="1000" smtClean="0"/>
              <a:t>-&gt;</a:t>
            </a:r>
            <a:r>
              <a:rPr lang="en-US" sz="1000" err="1" smtClean="0"/>
              <a:t>dst</a:t>
            </a:r>
            <a:r>
              <a:rPr lang="en-US" sz="1000" smtClean="0"/>
              <a:t> != null)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796461" y="3616835"/>
            <a:ext cx="2033772" cy="4055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Out interface is not income bridge</a:t>
            </a:r>
          </a:p>
          <a:p>
            <a:pPr algn="ctr"/>
            <a:r>
              <a:rPr lang="en-US" sz="1000" smtClean="0">
                <a:solidFill>
                  <a:schemeClr val="tx1"/>
                </a:solidFill>
              </a:rPr>
              <a:t>Change </a:t>
            </a:r>
            <a:r>
              <a:rPr lang="en-US" sz="1000" err="1" smtClean="0">
                <a:solidFill>
                  <a:schemeClr val="tx1"/>
                </a:solidFill>
              </a:rPr>
              <a:t>dst</a:t>
            </a:r>
            <a:r>
              <a:rPr lang="en-US" sz="1000" smtClean="0">
                <a:solidFill>
                  <a:schemeClr val="tx1"/>
                </a:solidFill>
              </a:rPr>
              <a:t> MAC to income bridge’s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354845" y="3643884"/>
            <a:ext cx="2033772" cy="4055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Out interface is income bridge</a:t>
            </a:r>
          </a:p>
          <a:p>
            <a:pPr algn="ctr"/>
            <a:r>
              <a:rPr lang="en-US" sz="1000" smtClean="0">
                <a:solidFill>
                  <a:schemeClr val="tx1"/>
                </a:solidFill>
              </a:rPr>
              <a:t>Bridged-DNAT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03721" y="3662030"/>
            <a:ext cx="2033772" cy="4055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Set </a:t>
            </a:r>
            <a:r>
              <a:rPr lang="en-US" sz="1000" err="1" smtClean="0">
                <a:solidFill>
                  <a:schemeClr val="tx1"/>
                </a:solidFill>
              </a:rPr>
              <a:t>pkt</a:t>
            </a:r>
            <a:r>
              <a:rPr lang="en-US" sz="1000" smtClean="0">
                <a:solidFill>
                  <a:schemeClr val="tx1"/>
                </a:solidFill>
              </a:rPr>
              <a:t> </a:t>
            </a:r>
            <a:r>
              <a:rPr lang="en-US" sz="1000" err="1" smtClean="0">
                <a:solidFill>
                  <a:schemeClr val="tx1"/>
                </a:solidFill>
              </a:rPr>
              <a:t>dst</a:t>
            </a:r>
            <a:r>
              <a:rPr lang="en-US" sz="1000" smtClean="0">
                <a:solidFill>
                  <a:schemeClr val="tx1"/>
                </a:solidFill>
              </a:rPr>
              <a:t> mac as neighbor’s mac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37" idx="2"/>
            <a:endCxn id="36" idx="0"/>
          </p:cNvCxnSpPr>
          <p:nvPr/>
        </p:nvCxnSpPr>
        <p:spPr>
          <a:xfrm>
            <a:off x="2327776" y="2656125"/>
            <a:ext cx="9309" cy="29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6" idx="2"/>
            <a:endCxn id="58" idx="0"/>
          </p:cNvCxnSpPr>
          <p:nvPr/>
        </p:nvCxnSpPr>
        <p:spPr>
          <a:xfrm>
            <a:off x="2337085" y="3203782"/>
            <a:ext cx="1483522" cy="45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78925" y="4067597"/>
            <a:ext cx="0" cy="251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206659" y="3259895"/>
            <a:ext cx="1879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/>
              <a:t>Skb</a:t>
            </a:r>
            <a:r>
              <a:rPr lang="en-US" sz="1000"/>
              <a:t>-&gt;</a:t>
            </a:r>
            <a:r>
              <a:rPr lang="en-US" sz="1000" err="1"/>
              <a:t>dst</a:t>
            </a:r>
            <a:r>
              <a:rPr lang="en-US" sz="1000"/>
              <a:t>-&gt;neighbor-&gt;mac != </a:t>
            </a:r>
            <a:r>
              <a:rPr lang="en-US" sz="1000" smtClean="0"/>
              <a:t>null</a:t>
            </a:r>
            <a:endParaRPr lang="en-US" sz="1000"/>
          </a:p>
        </p:txBody>
      </p:sp>
      <p:cxnSp>
        <p:nvCxnSpPr>
          <p:cNvPr id="67" name="Elbow Connector 66"/>
          <p:cNvCxnSpPr>
            <a:endCxn id="37" idx="3"/>
          </p:cNvCxnSpPr>
          <p:nvPr/>
        </p:nvCxnSpPr>
        <p:spPr>
          <a:xfrm rot="10800000">
            <a:off x="3692234" y="2339203"/>
            <a:ext cx="2064330" cy="1277633"/>
          </a:xfrm>
          <a:prstGeom prst="bentConnector3">
            <a:avLst>
              <a:gd name="adj1" fmla="val -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271759" y="4187939"/>
            <a:ext cx="2248555" cy="25457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Skb</a:t>
            </a:r>
            <a:r>
              <a:rPr lang="en-US" sz="1000" smtClean="0"/>
              <a:t>-&gt;</a:t>
            </a:r>
            <a:r>
              <a:rPr lang="en-US" sz="1000" err="1" smtClean="0"/>
              <a:t>dst</a:t>
            </a:r>
            <a:r>
              <a:rPr lang="en-US" sz="1000"/>
              <a:t>-&gt;neigh-&gt;output(neigh, </a:t>
            </a:r>
            <a:r>
              <a:rPr lang="en-US" sz="1000" err="1"/>
              <a:t>skb</a:t>
            </a:r>
            <a:r>
              <a:rPr lang="en-US" sz="1000" smtClean="0"/>
              <a:t>)</a:t>
            </a:r>
            <a:endParaRPr lang="en-US" sz="1000"/>
          </a:p>
        </p:txBody>
      </p:sp>
      <p:cxnSp>
        <p:nvCxnSpPr>
          <p:cNvPr id="71" name="Straight Arrow Connector 70"/>
          <p:cNvCxnSpPr>
            <a:stCxn id="36" idx="2"/>
            <a:endCxn id="74" idx="0"/>
          </p:cNvCxnSpPr>
          <p:nvPr/>
        </p:nvCxnSpPr>
        <p:spPr>
          <a:xfrm flipH="1">
            <a:off x="1391362" y="3203782"/>
            <a:ext cx="945723" cy="44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-36840" y="3267630"/>
            <a:ext cx="1901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/>
              <a:t>Skb</a:t>
            </a:r>
            <a:r>
              <a:rPr lang="en-US" sz="1000"/>
              <a:t>-&gt;</a:t>
            </a:r>
            <a:r>
              <a:rPr lang="en-US" sz="1000" err="1"/>
              <a:t>dst</a:t>
            </a:r>
            <a:r>
              <a:rPr lang="en-US" sz="1000"/>
              <a:t>-&gt;neighbor-&gt;mac </a:t>
            </a:r>
            <a:r>
              <a:rPr lang="en-US" sz="1000" smtClean="0"/>
              <a:t>== null</a:t>
            </a:r>
            <a:endParaRPr lang="en-US" sz="1000"/>
          </a:p>
        </p:txBody>
      </p:sp>
      <p:sp>
        <p:nvSpPr>
          <p:cNvPr id="73" name="Rounded Rectangle 72"/>
          <p:cNvSpPr/>
          <p:nvPr/>
        </p:nvSpPr>
        <p:spPr>
          <a:xfrm>
            <a:off x="897641" y="4877924"/>
            <a:ext cx="1006144" cy="25457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br_dev_xmit</a:t>
            </a:r>
            <a:r>
              <a:rPr lang="en-US" sz="1000" smtClean="0"/>
              <a:t>()</a:t>
            </a:r>
            <a:endParaRPr lang="en-US" sz="1000"/>
          </a:p>
        </p:txBody>
      </p:sp>
      <p:sp>
        <p:nvSpPr>
          <p:cNvPr id="74" name="Rectangle 73"/>
          <p:cNvSpPr/>
          <p:nvPr/>
        </p:nvSpPr>
        <p:spPr>
          <a:xfrm>
            <a:off x="401455" y="3643884"/>
            <a:ext cx="1979814" cy="311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Save </a:t>
            </a:r>
            <a:r>
              <a:rPr lang="en-US" sz="800" err="1" smtClean="0">
                <a:solidFill>
                  <a:schemeClr val="tx1"/>
                </a:solidFill>
              </a:rPr>
              <a:t>src</a:t>
            </a:r>
            <a:r>
              <a:rPr lang="en-US" sz="800" smtClean="0">
                <a:solidFill>
                  <a:schemeClr val="tx1"/>
                </a:solidFill>
              </a:rPr>
              <a:t> mac in </a:t>
            </a:r>
            <a:r>
              <a:rPr lang="en-US" sz="800" err="1" smtClean="0">
                <a:solidFill>
                  <a:schemeClr val="tx1"/>
                </a:solidFill>
              </a:rPr>
              <a:t>skb</a:t>
            </a:r>
            <a:r>
              <a:rPr lang="en-US" sz="800" smtClean="0">
                <a:solidFill>
                  <a:schemeClr val="tx1"/>
                </a:solidFill>
              </a:rPr>
              <a:t>-&gt;</a:t>
            </a:r>
            <a:r>
              <a:rPr lang="en-US" sz="800" err="1" smtClean="0">
                <a:solidFill>
                  <a:schemeClr val="tx1"/>
                </a:solidFill>
              </a:rPr>
              <a:t>nf_bridge</a:t>
            </a:r>
            <a:endParaRPr lang="en-US" sz="800" smtClean="0">
              <a:solidFill>
                <a:schemeClr val="tx1"/>
              </a:solidFill>
            </a:endParaRPr>
          </a:p>
          <a:p>
            <a:pPr algn="ctr"/>
            <a:r>
              <a:rPr lang="en-US" sz="800" err="1">
                <a:solidFill>
                  <a:schemeClr val="tx1"/>
                </a:solidFill>
              </a:rPr>
              <a:t>nf_bridge</a:t>
            </a:r>
            <a:r>
              <a:rPr lang="en-US" sz="800">
                <a:solidFill>
                  <a:schemeClr val="tx1"/>
                </a:solidFill>
              </a:rPr>
              <a:t>-&gt;mask |= BRNF_BRIDGED_DNAT</a:t>
            </a:r>
          </a:p>
        </p:txBody>
      </p:sp>
      <p:cxnSp>
        <p:nvCxnSpPr>
          <p:cNvPr id="78" name="Straight Arrow Connector 77"/>
          <p:cNvCxnSpPr>
            <a:stCxn id="69" idx="2"/>
            <a:endCxn id="73" idx="0"/>
          </p:cNvCxnSpPr>
          <p:nvPr/>
        </p:nvCxnSpPr>
        <p:spPr>
          <a:xfrm>
            <a:off x="1396037" y="4442515"/>
            <a:ext cx="4676" cy="4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86672" y="5414600"/>
            <a:ext cx="2428081" cy="25457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br_nf_pre_routing_finish_bridge_slow</a:t>
            </a:r>
            <a:r>
              <a:rPr lang="en-US" sz="1000" smtClean="0"/>
              <a:t>()</a:t>
            </a:r>
            <a:endParaRPr lang="en-US" sz="1000"/>
          </a:p>
        </p:txBody>
      </p:sp>
      <p:cxnSp>
        <p:nvCxnSpPr>
          <p:cNvPr id="81" name="Straight Arrow Connector 80"/>
          <p:cNvCxnSpPr>
            <a:stCxn id="73" idx="2"/>
            <a:endCxn id="79" idx="0"/>
          </p:cNvCxnSpPr>
          <p:nvPr/>
        </p:nvCxnSpPr>
        <p:spPr>
          <a:xfrm>
            <a:off x="1400713" y="5132500"/>
            <a:ext cx="0" cy="28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71104" y="5964363"/>
            <a:ext cx="2459218" cy="4055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Restore </a:t>
            </a:r>
            <a:r>
              <a:rPr lang="en-US" sz="1000" err="1" smtClean="0">
                <a:solidFill>
                  <a:schemeClr val="tx1"/>
                </a:solidFill>
              </a:rPr>
              <a:t>src</a:t>
            </a:r>
            <a:r>
              <a:rPr lang="en-US" sz="1000" smtClean="0">
                <a:solidFill>
                  <a:schemeClr val="tx1"/>
                </a:solidFill>
              </a:rPr>
              <a:t> mac from </a:t>
            </a:r>
            <a:r>
              <a:rPr lang="en-US" sz="1000" err="1" smtClean="0">
                <a:solidFill>
                  <a:schemeClr val="tx1"/>
                </a:solidFill>
              </a:rPr>
              <a:t>skb</a:t>
            </a:r>
            <a:r>
              <a:rPr lang="en-US" sz="1000" smtClean="0">
                <a:solidFill>
                  <a:schemeClr val="tx1"/>
                </a:solidFill>
              </a:rPr>
              <a:t>-&gt;</a:t>
            </a:r>
            <a:r>
              <a:rPr lang="en-US" sz="1000" err="1" smtClean="0">
                <a:solidFill>
                  <a:schemeClr val="tx1"/>
                </a:solidFill>
              </a:rPr>
              <a:t>nf_bridge</a:t>
            </a:r>
            <a:endParaRPr 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sz="1000" err="1">
                <a:solidFill>
                  <a:schemeClr val="tx1"/>
                </a:solidFill>
              </a:rPr>
              <a:t>nf_bridge</a:t>
            </a:r>
            <a:r>
              <a:rPr lang="en-US" sz="1000">
                <a:solidFill>
                  <a:schemeClr val="tx1"/>
                </a:solidFill>
              </a:rPr>
              <a:t>-&gt;mask </a:t>
            </a:r>
            <a:r>
              <a:rPr lang="en-US" sz="1000" smtClean="0">
                <a:solidFill>
                  <a:schemeClr val="tx1"/>
                </a:solidFill>
              </a:rPr>
              <a:t>^= </a:t>
            </a:r>
            <a:r>
              <a:rPr lang="en-US" sz="1000">
                <a:solidFill>
                  <a:schemeClr val="tx1"/>
                </a:solidFill>
              </a:rPr>
              <a:t>BRNF_BRIDGED_DNAT</a:t>
            </a:r>
          </a:p>
        </p:txBody>
      </p:sp>
      <p:cxnSp>
        <p:nvCxnSpPr>
          <p:cNvPr id="85" name="Straight Arrow Connector 84"/>
          <p:cNvCxnSpPr>
            <a:stCxn id="79" idx="2"/>
            <a:endCxn id="82" idx="0"/>
          </p:cNvCxnSpPr>
          <p:nvPr/>
        </p:nvCxnSpPr>
        <p:spPr>
          <a:xfrm>
            <a:off x="1400713" y="5669176"/>
            <a:ext cx="0" cy="29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2" idx="2"/>
            <a:endCxn id="9" idx="1"/>
          </p:cNvCxnSpPr>
          <p:nvPr/>
        </p:nvCxnSpPr>
        <p:spPr>
          <a:xfrm rot="16200000" flipH="1">
            <a:off x="2160645" y="5609998"/>
            <a:ext cx="340643" cy="18605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38" idx="2"/>
            <a:endCxn id="9" idx="3"/>
          </p:cNvCxnSpPr>
          <p:nvPr/>
        </p:nvCxnSpPr>
        <p:spPr>
          <a:xfrm rot="5400000">
            <a:off x="7250745" y="2949550"/>
            <a:ext cx="1541416" cy="5980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1" idx="3"/>
          </p:cNvCxnSpPr>
          <p:nvPr/>
        </p:nvCxnSpPr>
        <p:spPr>
          <a:xfrm>
            <a:off x="4781548" y="1475075"/>
            <a:ext cx="3014913" cy="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34" idx="3"/>
            <a:endCxn id="35" idx="1"/>
          </p:cNvCxnSpPr>
          <p:nvPr/>
        </p:nvCxnSpPr>
        <p:spPr>
          <a:xfrm flipV="1">
            <a:off x="10159529" y="1482868"/>
            <a:ext cx="408026" cy="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51" idx="2"/>
          </p:cNvCxnSpPr>
          <p:nvPr/>
        </p:nvCxnSpPr>
        <p:spPr>
          <a:xfrm rot="5400000">
            <a:off x="8956901" y="429836"/>
            <a:ext cx="905668" cy="3960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50" idx="2"/>
            <a:endCxn id="38" idx="1"/>
          </p:cNvCxnSpPr>
          <p:nvPr/>
        </p:nvCxnSpPr>
        <p:spPr>
          <a:xfrm rot="16200000" flipH="1">
            <a:off x="8917265" y="3918484"/>
            <a:ext cx="829832" cy="1037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024307" y="749081"/>
            <a:ext cx="1603690" cy="3187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err="1" smtClean="0">
                <a:solidFill>
                  <a:schemeClr val="tx1"/>
                </a:solidFill>
              </a:rPr>
              <a:t>skb</a:t>
            </a:r>
            <a:r>
              <a:rPr lang="en-US" sz="800" smtClean="0">
                <a:solidFill>
                  <a:schemeClr val="tx1"/>
                </a:solidFill>
              </a:rPr>
              <a:t>-</a:t>
            </a:r>
            <a:r>
              <a:rPr lang="en-US" sz="800">
                <a:solidFill>
                  <a:schemeClr val="tx1"/>
                </a:solidFill>
              </a:rPr>
              <a:t>&gt;</a:t>
            </a:r>
            <a:r>
              <a:rPr lang="en-US" sz="800" err="1">
                <a:solidFill>
                  <a:schemeClr val="tx1"/>
                </a:solidFill>
              </a:rPr>
              <a:t>nf_bridge</a:t>
            </a:r>
            <a:r>
              <a:rPr lang="en-US" sz="800">
                <a:solidFill>
                  <a:schemeClr val="tx1"/>
                </a:solidFill>
              </a:rPr>
              <a:t>-&gt;mask |= BRNF_NF_BRIDGE_PREROUTING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588310" y="1638628"/>
            <a:ext cx="1603690" cy="3187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err="1" smtClean="0">
                <a:solidFill>
                  <a:schemeClr val="tx1"/>
                </a:solidFill>
              </a:rPr>
              <a:t>skb</a:t>
            </a:r>
            <a:r>
              <a:rPr lang="en-US" sz="800" smtClean="0">
                <a:solidFill>
                  <a:schemeClr val="tx1"/>
                </a:solidFill>
              </a:rPr>
              <a:t>-</a:t>
            </a:r>
            <a:r>
              <a:rPr lang="en-US" sz="800">
                <a:solidFill>
                  <a:schemeClr val="tx1"/>
                </a:solidFill>
              </a:rPr>
              <a:t>&gt;</a:t>
            </a:r>
            <a:r>
              <a:rPr lang="en-US" sz="800" err="1">
                <a:solidFill>
                  <a:schemeClr val="tx1"/>
                </a:solidFill>
              </a:rPr>
              <a:t>nf_bridge</a:t>
            </a:r>
            <a:r>
              <a:rPr lang="en-US" sz="800">
                <a:solidFill>
                  <a:schemeClr val="tx1"/>
                </a:solidFill>
              </a:rPr>
              <a:t>-&gt;mask </a:t>
            </a:r>
            <a:r>
              <a:rPr lang="en-US" sz="800" smtClean="0">
                <a:solidFill>
                  <a:schemeClr val="tx1"/>
                </a:solidFill>
              </a:rPr>
              <a:t>^= </a:t>
            </a:r>
            <a:r>
              <a:rPr lang="en-US" sz="800">
                <a:solidFill>
                  <a:schemeClr val="tx1"/>
                </a:solidFill>
              </a:rPr>
              <a:t>BRNF_NF_BRIDGE_PREROUTING</a:t>
            </a:r>
          </a:p>
        </p:txBody>
      </p:sp>
      <p:cxnSp>
        <p:nvCxnSpPr>
          <p:cNvPr id="30" name="Straight Arrow Connector 29"/>
          <p:cNvCxnSpPr>
            <a:stCxn id="74" idx="2"/>
            <a:endCxn id="69" idx="0"/>
          </p:cNvCxnSpPr>
          <p:nvPr/>
        </p:nvCxnSpPr>
        <p:spPr>
          <a:xfrm>
            <a:off x="1391362" y="3955809"/>
            <a:ext cx="4675" cy="23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0434519" y="3303579"/>
            <a:ext cx="1738001" cy="220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Assign fake </a:t>
            </a:r>
            <a:r>
              <a:rPr lang="en-US" sz="1000" err="1" smtClean="0">
                <a:solidFill>
                  <a:schemeClr val="tx1"/>
                </a:solidFill>
              </a:rPr>
              <a:t>rtable</a:t>
            </a:r>
            <a:r>
              <a:rPr lang="en-US" sz="1000" smtClean="0">
                <a:solidFill>
                  <a:schemeClr val="tx1"/>
                </a:solidFill>
              </a:rPr>
              <a:t> to </a:t>
            </a:r>
            <a:r>
              <a:rPr lang="en-US" sz="1000" err="1" smtClean="0">
                <a:solidFill>
                  <a:schemeClr val="tx1"/>
                </a:solidFill>
              </a:rPr>
              <a:t>skb</a:t>
            </a:r>
            <a:r>
              <a:rPr lang="en-US" sz="1000" smtClean="0">
                <a:solidFill>
                  <a:schemeClr val="tx1"/>
                </a:solidFill>
              </a:rPr>
              <a:t>-&gt;</a:t>
            </a:r>
            <a:r>
              <a:rPr lang="en-US" sz="1000" err="1" smtClean="0">
                <a:solidFill>
                  <a:schemeClr val="tx1"/>
                </a:solidFill>
              </a:rPr>
              <a:t>dst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727820" y="3524124"/>
            <a:ext cx="0" cy="101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7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197428"/>
            <a:ext cx="1402773" cy="23899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err="1" smtClean="0"/>
              <a:t>bridge_handle_frame</a:t>
            </a:r>
            <a:r>
              <a:rPr lang="en-US" sz="1000" smtClean="0"/>
              <a:t>()</a:t>
            </a:r>
            <a:endParaRPr lang="en-US" sz="1000"/>
          </a:p>
        </p:txBody>
      </p:sp>
      <p:sp>
        <p:nvSpPr>
          <p:cNvPr id="7" name="Rounded Rectangle 6"/>
          <p:cNvSpPr/>
          <p:nvPr/>
        </p:nvSpPr>
        <p:spPr>
          <a:xfrm>
            <a:off x="1757794" y="197428"/>
            <a:ext cx="886691" cy="23899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err="1"/>
              <a:t>e</a:t>
            </a:r>
            <a:r>
              <a:rPr lang="en-US" sz="1000" err="1" smtClean="0"/>
              <a:t>bt_broute</a:t>
            </a:r>
            <a:r>
              <a:rPr lang="en-US" sz="1000" smtClean="0"/>
              <a:t>()</a:t>
            </a:r>
            <a:endParaRPr lang="en-US" sz="1000"/>
          </a:p>
        </p:txBody>
      </p:sp>
      <p:sp>
        <p:nvSpPr>
          <p:cNvPr id="8" name="Rounded Rectangle 7"/>
          <p:cNvSpPr/>
          <p:nvPr/>
        </p:nvSpPr>
        <p:spPr>
          <a:xfrm>
            <a:off x="2981323" y="0"/>
            <a:ext cx="2310248" cy="63384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/>
              <a:t>NF_HOOK(NFPROTO_BRIDGE, 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                  NF_BR_PRE_ROUTING</a:t>
            </a:r>
            <a:r>
              <a:rPr lang="en-US" sz="1000"/>
              <a:t>, </a:t>
            </a:r>
            <a:r>
              <a:rPr lang="en-US" sz="1000" smtClean="0"/>
              <a:t> </a:t>
            </a:r>
            <a:r>
              <a:rPr lang="en-US" sz="1000" err="1" smtClean="0"/>
              <a:t>skb</a:t>
            </a:r>
            <a:r>
              <a:rPr lang="en-US" sz="1000" smtClean="0"/>
              <a:t>, </a:t>
            </a:r>
          </a:p>
          <a:p>
            <a:r>
              <a:rPr lang="en-US" sz="1000"/>
              <a:t> </a:t>
            </a:r>
            <a:r>
              <a:rPr lang="en-US" sz="1000" smtClean="0"/>
              <a:t>                 </a:t>
            </a:r>
            <a:r>
              <a:rPr lang="en-US" sz="1000" err="1" smtClean="0"/>
              <a:t>br_handle_frame_finish</a:t>
            </a:r>
            <a:r>
              <a:rPr lang="en-US" sz="1000" smtClean="0"/>
              <a:t>)</a:t>
            </a:r>
            <a:endParaRPr lang="en-US" sz="1000"/>
          </a:p>
        </p:txBody>
      </p:sp>
      <p:sp>
        <p:nvSpPr>
          <p:cNvPr id="9" name="Rounded Rectangle 8"/>
          <p:cNvSpPr/>
          <p:nvPr/>
        </p:nvSpPr>
        <p:spPr>
          <a:xfrm>
            <a:off x="3261219" y="6583285"/>
            <a:ext cx="1769919" cy="25457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err="1" smtClean="0"/>
              <a:t>bridge_handle_frame_finish</a:t>
            </a:r>
            <a:r>
              <a:rPr lang="en-US" sz="1000" smtClean="0"/>
              <a:t>()</a:t>
            </a:r>
            <a:endParaRPr lang="en-US" sz="1000"/>
          </a:p>
        </p:txBody>
      </p:sp>
      <p:sp>
        <p:nvSpPr>
          <p:cNvPr id="10" name="Rounded Rectangle 9"/>
          <p:cNvSpPr/>
          <p:nvPr/>
        </p:nvSpPr>
        <p:spPr>
          <a:xfrm>
            <a:off x="3692234" y="851187"/>
            <a:ext cx="886691" cy="23899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err="1" smtClean="0"/>
              <a:t>ebt_nat_in</a:t>
            </a:r>
            <a:r>
              <a:rPr lang="en-US" sz="1000" smtClean="0"/>
              <a:t>()</a:t>
            </a:r>
            <a:endParaRPr lang="en-US" sz="1000"/>
          </a:p>
        </p:txBody>
      </p:sp>
      <p:sp>
        <p:nvSpPr>
          <p:cNvPr id="11" name="Rounded Rectangle 10"/>
          <p:cNvSpPr/>
          <p:nvPr/>
        </p:nvSpPr>
        <p:spPr>
          <a:xfrm>
            <a:off x="3493072" y="1355580"/>
            <a:ext cx="1288476" cy="23899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err="1"/>
              <a:t>br_nf_pre_routing</a:t>
            </a:r>
            <a:r>
              <a:rPr lang="en-US" sz="1000"/>
              <a:t>()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757265" y="-16888"/>
          <a:ext cx="5434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980"/>
                <a:gridCol w="4166755"/>
              </a:tblGrid>
              <a:tr h="186296"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nf_bridge_alloc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Alloc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 ‘</a:t>
                      </a:r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struct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nf_bridge_info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’ for </a:t>
                      </a:r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skb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nf_bridge</a:t>
                      </a:r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84802">
                <a:tc rowSpan="3"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setup_pre_routing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if (</a:t>
                      </a:r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skb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pkt_type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 == PACKET_OTHERHOST)</a:t>
                      </a:r>
                    </a:p>
                    <a:p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{ </a:t>
                      </a:r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skb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pkt_type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 = PACKET_HOST;</a:t>
                      </a:r>
                      <a:r>
                        <a:rPr lang="en-US" sz="1000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nf_bridge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-&gt;mask |= BRNF_PKT_TYPE; }</a:t>
                      </a:r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75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Skb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nf_bridge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-&gt;mask |= BRNF_NF_BRIDGE_PREROUTING;</a:t>
                      </a:r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75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Skb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nf_bridge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physindev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skb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dev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;</a:t>
                      </a:r>
                      <a:r>
                        <a:rPr lang="en-US" sz="1000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skb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dev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bridge_parent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skb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dev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);</a:t>
                      </a:r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86296"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bg1"/>
                          </a:solidFill>
                        </a:rPr>
                        <a:t>store_orig_dstaddr</a:t>
                      </a:r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Store destination</a:t>
                      </a:r>
                      <a:r>
                        <a:rPr lang="en-US" sz="1000" baseline="0" smtClean="0">
                          <a:solidFill>
                            <a:schemeClr val="bg1"/>
                          </a:solidFill>
                        </a:rPr>
                        <a:t> IP in </a:t>
                      </a:r>
                      <a:r>
                        <a:rPr lang="en-US" sz="1000" baseline="0" err="1" smtClean="0">
                          <a:solidFill>
                            <a:schemeClr val="bg1"/>
                          </a:solidFill>
                        </a:rPr>
                        <a:t>skb</a:t>
                      </a:r>
                      <a:r>
                        <a:rPr lang="en-US" sz="1000" baseline="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en-US" sz="1000" baseline="0" err="1" smtClean="0">
                          <a:solidFill>
                            <a:schemeClr val="bg1"/>
                          </a:solidFill>
                        </a:rPr>
                        <a:t>nf_bridge</a:t>
                      </a:r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1402773" y="316923"/>
            <a:ext cx="355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2644485" y="316923"/>
            <a:ext cx="336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0" idx="0"/>
          </p:cNvCxnSpPr>
          <p:nvPr/>
        </p:nvCxnSpPr>
        <p:spPr>
          <a:xfrm flipH="1">
            <a:off x="4135580" y="633846"/>
            <a:ext cx="867" cy="21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>
            <a:off x="4135580" y="1090177"/>
            <a:ext cx="1730" cy="26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29" idx="1"/>
          </p:cNvCxnSpPr>
          <p:nvPr/>
        </p:nvCxnSpPr>
        <p:spPr>
          <a:xfrm flipV="1">
            <a:off x="4781548" y="690294"/>
            <a:ext cx="1764241" cy="78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>
            <a:off x="6545789" y="103909"/>
            <a:ext cx="135566" cy="11727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755540" y="763278"/>
            <a:ext cx="1340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 smtClean="0"/>
              <a:t>nf_call_iptables</a:t>
            </a:r>
            <a:r>
              <a:rPr lang="en-US" sz="1000" smtClean="0"/>
              <a:t> == 1</a:t>
            </a:r>
            <a:endParaRPr lang="en-US" sz="1000"/>
          </a:p>
        </p:txBody>
      </p:sp>
      <p:sp>
        <p:nvSpPr>
          <p:cNvPr id="34" name="Rounded Rectangle 33"/>
          <p:cNvSpPr/>
          <p:nvPr/>
        </p:nvSpPr>
        <p:spPr>
          <a:xfrm>
            <a:off x="8648700" y="1686794"/>
            <a:ext cx="2363068" cy="6338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/>
              <a:t>NF_HOOK(NFPROTO_IPV4, 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                   NF_INET_PRE_ROUTING</a:t>
            </a:r>
            <a:r>
              <a:rPr lang="en-US" sz="1000"/>
              <a:t>, </a:t>
            </a:r>
            <a:r>
              <a:rPr lang="en-US" sz="1000" err="1" smtClean="0"/>
              <a:t>skb</a:t>
            </a:r>
            <a:r>
              <a:rPr lang="en-US" sz="1000" smtClean="0"/>
              <a:t>, </a:t>
            </a:r>
          </a:p>
          <a:p>
            <a:r>
              <a:rPr lang="en-US" sz="1000"/>
              <a:t> </a:t>
            </a:r>
            <a:r>
              <a:rPr lang="en-US" sz="1000" smtClean="0"/>
              <a:t>                   </a:t>
            </a:r>
            <a:r>
              <a:rPr lang="en-US" sz="1000" err="1" smtClean="0"/>
              <a:t>br_nf_pre_routing_finish</a:t>
            </a:r>
            <a:r>
              <a:rPr lang="en-US" sz="1000"/>
              <a:t>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945274" y="2739034"/>
            <a:ext cx="1769919" cy="25457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br_nf_pre_routing_finish</a:t>
            </a:r>
            <a:r>
              <a:rPr lang="en-US" sz="1000" smtClean="0"/>
              <a:t>()</a:t>
            </a:r>
            <a:endParaRPr lang="en-US" sz="1000"/>
          </a:p>
        </p:txBody>
      </p:sp>
      <p:sp>
        <p:nvSpPr>
          <p:cNvPr id="36" name="Rounded Rectangle 35"/>
          <p:cNvSpPr/>
          <p:nvPr/>
        </p:nvSpPr>
        <p:spPr>
          <a:xfrm>
            <a:off x="1317477" y="2949206"/>
            <a:ext cx="2039215" cy="25457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br_nf_pre_routing_finish_bridge</a:t>
            </a:r>
            <a:r>
              <a:rPr lang="en-US" sz="1000" smtClean="0"/>
              <a:t>()</a:t>
            </a:r>
            <a:endParaRPr lang="en-US" sz="1000"/>
          </a:p>
        </p:txBody>
      </p:sp>
      <p:sp>
        <p:nvSpPr>
          <p:cNvPr id="37" name="Rounded Rectangle 36"/>
          <p:cNvSpPr/>
          <p:nvPr/>
        </p:nvSpPr>
        <p:spPr>
          <a:xfrm>
            <a:off x="963318" y="2022279"/>
            <a:ext cx="2728916" cy="63384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/>
              <a:t>NF_HOOK_THRESH(NFPROTO_BRIDGE, 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                    NF_BR_PRE_ROUTING</a:t>
            </a:r>
            <a:r>
              <a:rPr lang="en-US" sz="1000"/>
              <a:t>, </a:t>
            </a:r>
            <a:r>
              <a:rPr lang="en-US" sz="1000" smtClean="0"/>
              <a:t> </a:t>
            </a:r>
            <a:r>
              <a:rPr lang="en-US" sz="1000" err="1" smtClean="0"/>
              <a:t>skb</a:t>
            </a:r>
            <a:r>
              <a:rPr lang="en-US" sz="1000" smtClean="0"/>
              <a:t>, </a:t>
            </a:r>
          </a:p>
          <a:p>
            <a:r>
              <a:rPr lang="en-US" sz="1000"/>
              <a:t>               </a:t>
            </a:r>
            <a:r>
              <a:rPr lang="en-US" sz="1000" smtClean="0"/>
              <a:t>      </a:t>
            </a:r>
            <a:r>
              <a:rPr lang="en-US" sz="1000" err="1" smtClean="0"/>
              <a:t>br_nf_pre_routing_finish_bridge</a:t>
            </a:r>
            <a:r>
              <a:rPr lang="en-US" sz="1000" smtClean="0"/>
              <a:t>, 1)</a:t>
            </a:r>
            <a:endParaRPr lang="en-US" sz="1000"/>
          </a:p>
        </p:txBody>
      </p:sp>
      <p:sp>
        <p:nvSpPr>
          <p:cNvPr id="38" name="Rounded Rectangle 37"/>
          <p:cNvSpPr/>
          <p:nvPr/>
        </p:nvSpPr>
        <p:spPr>
          <a:xfrm>
            <a:off x="9851015" y="4535311"/>
            <a:ext cx="2321505" cy="63384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/>
              <a:t>NF_HOOK_THRESH(NFPROTO_BRIDGE, 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                    NF_BR_PRE_ROUTING</a:t>
            </a:r>
            <a:r>
              <a:rPr lang="en-US" sz="1000"/>
              <a:t>, </a:t>
            </a:r>
            <a:r>
              <a:rPr lang="en-US" sz="1000" smtClean="0"/>
              <a:t> </a:t>
            </a:r>
            <a:r>
              <a:rPr lang="en-US" sz="1000" err="1" smtClean="0"/>
              <a:t>skb</a:t>
            </a:r>
            <a:r>
              <a:rPr lang="en-US" sz="1000" smtClean="0"/>
              <a:t>, </a:t>
            </a:r>
          </a:p>
          <a:p>
            <a:r>
              <a:rPr lang="en-US" sz="1000"/>
              <a:t>                     </a:t>
            </a:r>
            <a:r>
              <a:rPr lang="en-US" sz="1000" err="1"/>
              <a:t>br_handle_frame_finish</a:t>
            </a:r>
            <a:r>
              <a:rPr lang="en-US" sz="1000"/>
              <a:t>, </a:t>
            </a:r>
            <a:r>
              <a:rPr lang="en-US" sz="1000" smtClean="0"/>
              <a:t>1)</a:t>
            </a:r>
            <a:endParaRPr lang="en-US" sz="1000"/>
          </a:p>
        </p:txBody>
      </p:sp>
      <p:cxnSp>
        <p:nvCxnSpPr>
          <p:cNvPr id="40" name="Straight Arrow Connector 39"/>
          <p:cNvCxnSpPr>
            <a:stCxn id="35" idx="2"/>
            <a:endCxn id="38" idx="0"/>
          </p:cNvCxnSpPr>
          <p:nvPr/>
        </p:nvCxnSpPr>
        <p:spPr>
          <a:xfrm>
            <a:off x="9830234" y="2993610"/>
            <a:ext cx="1181534" cy="1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437731" y="3573398"/>
            <a:ext cx="1257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No route reselection</a:t>
            </a:r>
            <a:endParaRPr lang="en-US" sz="1000"/>
          </a:p>
        </p:txBody>
      </p:sp>
      <p:sp>
        <p:nvSpPr>
          <p:cNvPr id="42" name="Left Brace 41"/>
          <p:cNvSpPr/>
          <p:nvPr/>
        </p:nvSpPr>
        <p:spPr>
          <a:xfrm rot="5400000">
            <a:off x="7064086" y="2118821"/>
            <a:ext cx="748146" cy="2220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826152" y="2567727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</a:t>
            </a:r>
            <a:r>
              <a:rPr lang="en-US" sz="1000" smtClean="0"/>
              <a:t>oute reselection</a:t>
            </a:r>
            <a:endParaRPr lang="en-US" sz="1000"/>
          </a:p>
        </p:txBody>
      </p:sp>
      <p:cxnSp>
        <p:nvCxnSpPr>
          <p:cNvPr id="45" name="Straight Arrow Connector 44"/>
          <p:cNvCxnSpPr>
            <a:stCxn id="35" idx="1"/>
            <a:endCxn id="42" idx="1"/>
          </p:cNvCxnSpPr>
          <p:nvPr/>
        </p:nvCxnSpPr>
        <p:spPr>
          <a:xfrm flipH="1" flipV="1">
            <a:off x="7438159" y="2854843"/>
            <a:ext cx="1507115" cy="1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4" idx="0"/>
          </p:cNvCxnSpPr>
          <p:nvPr/>
        </p:nvCxnSpPr>
        <p:spPr>
          <a:xfrm>
            <a:off x="9830233" y="1355580"/>
            <a:ext cx="1" cy="33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2"/>
            <a:endCxn id="35" idx="0"/>
          </p:cNvCxnSpPr>
          <p:nvPr/>
        </p:nvCxnSpPr>
        <p:spPr>
          <a:xfrm>
            <a:off x="9830234" y="2320640"/>
            <a:ext cx="0" cy="418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796461" y="3616835"/>
            <a:ext cx="2033772" cy="4055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Out interface is not income bridge</a:t>
            </a:r>
          </a:p>
          <a:p>
            <a:pPr algn="ctr"/>
            <a:r>
              <a:rPr lang="en-US" sz="1000" smtClean="0">
                <a:solidFill>
                  <a:schemeClr val="tx1"/>
                </a:solidFill>
              </a:rPr>
              <a:t>Change </a:t>
            </a:r>
            <a:r>
              <a:rPr lang="en-US" sz="1000" err="1" smtClean="0">
                <a:solidFill>
                  <a:schemeClr val="tx1"/>
                </a:solidFill>
              </a:rPr>
              <a:t>dst</a:t>
            </a:r>
            <a:r>
              <a:rPr lang="en-US" sz="1000" smtClean="0">
                <a:solidFill>
                  <a:schemeClr val="tx1"/>
                </a:solidFill>
              </a:rPr>
              <a:t> MAC to income bridge’s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50" idx="2"/>
          </p:cNvCxnSpPr>
          <p:nvPr/>
        </p:nvCxnSpPr>
        <p:spPr>
          <a:xfrm>
            <a:off x="8813347" y="4022402"/>
            <a:ext cx="2107498" cy="43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354845" y="3643884"/>
            <a:ext cx="2033772" cy="4055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Out interface is income bridge</a:t>
            </a:r>
          </a:p>
          <a:p>
            <a:pPr algn="ctr"/>
            <a:r>
              <a:rPr lang="en-US" sz="1000" smtClean="0">
                <a:solidFill>
                  <a:schemeClr val="tx1"/>
                </a:solidFill>
              </a:rPr>
              <a:t>Bridged-DNAT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03721" y="3662030"/>
            <a:ext cx="2033772" cy="4055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Set </a:t>
            </a:r>
            <a:r>
              <a:rPr lang="en-US" sz="1000" err="1" smtClean="0">
                <a:solidFill>
                  <a:schemeClr val="tx1"/>
                </a:solidFill>
              </a:rPr>
              <a:t>pkt</a:t>
            </a:r>
            <a:r>
              <a:rPr lang="en-US" sz="1000" smtClean="0">
                <a:solidFill>
                  <a:schemeClr val="tx1"/>
                </a:solidFill>
              </a:rPr>
              <a:t> </a:t>
            </a:r>
            <a:r>
              <a:rPr lang="en-US" sz="1000" err="1" smtClean="0">
                <a:solidFill>
                  <a:schemeClr val="tx1"/>
                </a:solidFill>
              </a:rPr>
              <a:t>dst</a:t>
            </a:r>
            <a:r>
              <a:rPr lang="en-US" sz="1000" smtClean="0">
                <a:solidFill>
                  <a:schemeClr val="tx1"/>
                </a:solidFill>
              </a:rPr>
              <a:t> mac as neighbor’s mac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37" idx="2"/>
            <a:endCxn id="36" idx="0"/>
          </p:cNvCxnSpPr>
          <p:nvPr/>
        </p:nvCxnSpPr>
        <p:spPr>
          <a:xfrm>
            <a:off x="2327776" y="2656125"/>
            <a:ext cx="9309" cy="29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6" idx="2"/>
            <a:endCxn id="58" idx="0"/>
          </p:cNvCxnSpPr>
          <p:nvPr/>
        </p:nvCxnSpPr>
        <p:spPr>
          <a:xfrm>
            <a:off x="2337085" y="3203782"/>
            <a:ext cx="1483522" cy="45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78925" y="4067597"/>
            <a:ext cx="0" cy="251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206659" y="3259895"/>
            <a:ext cx="1879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/>
              <a:t>Skb</a:t>
            </a:r>
            <a:r>
              <a:rPr lang="en-US" sz="1000"/>
              <a:t>-&gt;</a:t>
            </a:r>
            <a:r>
              <a:rPr lang="en-US" sz="1000" err="1"/>
              <a:t>dst</a:t>
            </a:r>
            <a:r>
              <a:rPr lang="en-US" sz="1000"/>
              <a:t>-&gt;neighbor-&gt;mac != </a:t>
            </a:r>
            <a:r>
              <a:rPr lang="en-US" sz="1000" smtClean="0"/>
              <a:t>null</a:t>
            </a:r>
            <a:endParaRPr lang="en-US" sz="1000"/>
          </a:p>
        </p:txBody>
      </p:sp>
      <p:cxnSp>
        <p:nvCxnSpPr>
          <p:cNvPr id="67" name="Elbow Connector 66"/>
          <p:cNvCxnSpPr>
            <a:endCxn id="37" idx="3"/>
          </p:cNvCxnSpPr>
          <p:nvPr/>
        </p:nvCxnSpPr>
        <p:spPr>
          <a:xfrm rot="10800000">
            <a:off x="3692234" y="2339203"/>
            <a:ext cx="2064330" cy="1277633"/>
          </a:xfrm>
          <a:prstGeom prst="bentConnector3">
            <a:avLst>
              <a:gd name="adj1" fmla="val -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276436" y="3719379"/>
            <a:ext cx="2248555" cy="25457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Skb</a:t>
            </a:r>
            <a:r>
              <a:rPr lang="en-US" sz="1000" smtClean="0"/>
              <a:t>-&gt;</a:t>
            </a:r>
            <a:r>
              <a:rPr lang="en-US" sz="1000" err="1" smtClean="0"/>
              <a:t>dst</a:t>
            </a:r>
            <a:r>
              <a:rPr lang="en-US" sz="1000"/>
              <a:t>-&gt;neigh-&gt;output(neigh, </a:t>
            </a:r>
            <a:r>
              <a:rPr lang="en-US" sz="1000" err="1"/>
              <a:t>skb</a:t>
            </a:r>
            <a:r>
              <a:rPr lang="en-US" sz="1000" smtClean="0"/>
              <a:t>)</a:t>
            </a:r>
            <a:endParaRPr lang="en-US" sz="1000"/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 flipH="1">
            <a:off x="1400714" y="3203782"/>
            <a:ext cx="936371" cy="51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-36840" y="3267630"/>
            <a:ext cx="1901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/>
              <a:t>Skb</a:t>
            </a:r>
            <a:r>
              <a:rPr lang="en-US" sz="1000"/>
              <a:t>-&gt;</a:t>
            </a:r>
            <a:r>
              <a:rPr lang="en-US" sz="1000" err="1"/>
              <a:t>dst</a:t>
            </a:r>
            <a:r>
              <a:rPr lang="en-US" sz="1000"/>
              <a:t>-&gt;neighbor-&gt;mac </a:t>
            </a:r>
            <a:r>
              <a:rPr lang="en-US" sz="1000" smtClean="0"/>
              <a:t>== null</a:t>
            </a:r>
            <a:endParaRPr lang="en-US" sz="1000"/>
          </a:p>
        </p:txBody>
      </p:sp>
      <p:sp>
        <p:nvSpPr>
          <p:cNvPr id="73" name="Rounded Rectangle 72"/>
          <p:cNvSpPr/>
          <p:nvPr/>
        </p:nvSpPr>
        <p:spPr>
          <a:xfrm>
            <a:off x="897641" y="4877924"/>
            <a:ext cx="1006144" cy="25457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br_dev_xmit</a:t>
            </a:r>
            <a:r>
              <a:rPr lang="en-US" sz="1000" smtClean="0"/>
              <a:t>()</a:t>
            </a:r>
            <a:endParaRPr lang="en-US" sz="1000"/>
          </a:p>
        </p:txBody>
      </p:sp>
      <p:sp>
        <p:nvSpPr>
          <p:cNvPr id="74" name="Rectangle 73"/>
          <p:cNvSpPr/>
          <p:nvPr/>
        </p:nvSpPr>
        <p:spPr>
          <a:xfrm>
            <a:off x="171104" y="4177627"/>
            <a:ext cx="2459218" cy="4055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Save </a:t>
            </a:r>
            <a:r>
              <a:rPr lang="en-US" sz="1000" err="1" smtClean="0">
                <a:solidFill>
                  <a:schemeClr val="tx1"/>
                </a:solidFill>
              </a:rPr>
              <a:t>src</a:t>
            </a:r>
            <a:r>
              <a:rPr lang="en-US" sz="1000" smtClean="0">
                <a:solidFill>
                  <a:schemeClr val="tx1"/>
                </a:solidFill>
              </a:rPr>
              <a:t> mac in </a:t>
            </a:r>
            <a:r>
              <a:rPr lang="en-US" sz="1000" err="1" smtClean="0">
                <a:solidFill>
                  <a:schemeClr val="tx1"/>
                </a:solidFill>
              </a:rPr>
              <a:t>skb</a:t>
            </a:r>
            <a:r>
              <a:rPr lang="en-US" sz="1000" smtClean="0">
                <a:solidFill>
                  <a:schemeClr val="tx1"/>
                </a:solidFill>
              </a:rPr>
              <a:t>-&gt;</a:t>
            </a:r>
            <a:r>
              <a:rPr lang="en-US" sz="1000" err="1" smtClean="0">
                <a:solidFill>
                  <a:schemeClr val="tx1"/>
                </a:solidFill>
              </a:rPr>
              <a:t>nf_bridge</a:t>
            </a:r>
            <a:endParaRPr 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sz="1000" err="1">
                <a:solidFill>
                  <a:schemeClr val="tx1"/>
                </a:solidFill>
              </a:rPr>
              <a:t>nf_bridge</a:t>
            </a:r>
            <a:r>
              <a:rPr lang="en-US" sz="1000">
                <a:solidFill>
                  <a:schemeClr val="tx1"/>
                </a:solidFill>
              </a:rPr>
              <a:t>-&gt;mask |= BRNF_BRIDGED_DNAT</a:t>
            </a:r>
          </a:p>
        </p:txBody>
      </p:sp>
      <p:cxnSp>
        <p:nvCxnSpPr>
          <p:cNvPr id="76" name="Straight Arrow Connector 75"/>
          <p:cNvCxnSpPr>
            <a:stCxn id="69" idx="2"/>
            <a:endCxn id="74" idx="0"/>
          </p:cNvCxnSpPr>
          <p:nvPr/>
        </p:nvCxnSpPr>
        <p:spPr>
          <a:xfrm flipH="1">
            <a:off x="1400713" y="3973955"/>
            <a:ext cx="1" cy="20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2"/>
            <a:endCxn id="73" idx="0"/>
          </p:cNvCxnSpPr>
          <p:nvPr/>
        </p:nvCxnSpPr>
        <p:spPr>
          <a:xfrm>
            <a:off x="1400713" y="4583194"/>
            <a:ext cx="0" cy="29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86672" y="5414600"/>
            <a:ext cx="2428081" cy="25457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br_nf_pre_routing_finish_bridge_slow</a:t>
            </a:r>
            <a:r>
              <a:rPr lang="en-US" sz="1000" smtClean="0"/>
              <a:t>()</a:t>
            </a:r>
            <a:endParaRPr lang="en-US" sz="1000"/>
          </a:p>
        </p:txBody>
      </p:sp>
      <p:cxnSp>
        <p:nvCxnSpPr>
          <p:cNvPr id="81" name="Straight Arrow Connector 80"/>
          <p:cNvCxnSpPr>
            <a:stCxn id="73" idx="2"/>
            <a:endCxn id="79" idx="0"/>
          </p:cNvCxnSpPr>
          <p:nvPr/>
        </p:nvCxnSpPr>
        <p:spPr>
          <a:xfrm>
            <a:off x="1400713" y="5132500"/>
            <a:ext cx="0" cy="28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71104" y="5964363"/>
            <a:ext cx="2459218" cy="4055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Restore </a:t>
            </a:r>
            <a:r>
              <a:rPr lang="en-US" sz="1000" err="1" smtClean="0">
                <a:solidFill>
                  <a:schemeClr val="tx1"/>
                </a:solidFill>
              </a:rPr>
              <a:t>src</a:t>
            </a:r>
            <a:r>
              <a:rPr lang="en-US" sz="1000" smtClean="0">
                <a:solidFill>
                  <a:schemeClr val="tx1"/>
                </a:solidFill>
              </a:rPr>
              <a:t> mac from </a:t>
            </a:r>
            <a:r>
              <a:rPr lang="en-US" sz="1000" err="1" smtClean="0">
                <a:solidFill>
                  <a:schemeClr val="tx1"/>
                </a:solidFill>
              </a:rPr>
              <a:t>skb</a:t>
            </a:r>
            <a:r>
              <a:rPr lang="en-US" sz="1000" smtClean="0">
                <a:solidFill>
                  <a:schemeClr val="tx1"/>
                </a:solidFill>
              </a:rPr>
              <a:t>-&gt;</a:t>
            </a:r>
            <a:r>
              <a:rPr lang="en-US" sz="1000" err="1" smtClean="0">
                <a:solidFill>
                  <a:schemeClr val="tx1"/>
                </a:solidFill>
              </a:rPr>
              <a:t>nf_bridge</a:t>
            </a:r>
            <a:endParaRPr 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sz="1000" err="1">
                <a:solidFill>
                  <a:schemeClr val="tx1"/>
                </a:solidFill>
              </a:rPr>
              <a:t>nf_bridge</a:t>
            </a:r>
            <a:r>
              <a:rPr lang="en-US" sz="1000">
                <a:solidFill>
                  <a:schemeClr val="tx1"/>
                </a:solidFill>
              </a:rPr>
              <a:t>-&gt;mask </a:t>
            </a:r>
            <a:r>
              <a:rPr lang="en-US" sz="1000" smtClean="0">
                <a:solidFill>
                  <a:schemeClr val="tx1"/>
                </a:solidFill>
              </a:rPr>
              <a:t>^= </a:t>
            </a:r>
            <a:r>
              <a:rPr lang="en-US" sz="1000">
                <a:solidFill>
                  <a:schemeClr val="tx1"/>
                </a:solidFill>
              </a:rPr>
              <a:t>BRNF_BRIDGED_DNAT</a:t>
            </a:r>
          </a:p>
        </p:txBody>
      </p:sp>
      <p:cxnSp>
        <p:nvCxnSpPr>
          <p:cNvPr id="85" name="Straight Arrow Connector 84"/>
          <p:cNvCxnSpPr>
            <a:stCxn id="79" idx="2"/>
            <a:endCxn id="82" idx="0"/>
          </p:cNvCxnSpPr>
          <p:nvPr/>
        </p:nvCxnSpPr>
        <p:spPr>
          <a:xfrm>
            <a:off x="1400713" y="5669176"/>
            <a:ext cx="0" cy="29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2" idx="2"/>
            <a:endCxn id="9" idx="1"/>
          </p:cNvCxnSpPr>
          <p:nvPr/>
        </p:nvCxnSpPr>
        <p:spPr>
          <a:xfrm rot="16200000" flipH="1">
            <a:off x="2160645" y="5609998"/>
            <a:ext cx="340643" cy="18605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38" idx="2"/>
            <a:endCxn id="9" idx="3"/>
          </p:cNvCxnSpPr>
          <p:nvPr/>
        </p:nvCxnSpPr>
        <p:spPr>
          <a:xfrm rot="5400000">
            <a:off x="7250745" y="2949550"/>
            <a:ext cx="1541416" cy="5980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9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4" y="5248050"/>
            <a:ext cx="6449325" cy="16099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750250" y="727364"/>
            <a:ext cx="2310248" cy="63384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/>
              <a:t>NF_HOOK(NFPROTO_BRIDGE, 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                  NF_BR_PRE_ROUTING</a:t>
            </a:r>
            <a:r>
              <a:rPr lang="en-US" sz="1000"/>
              <a:t>, </a:t>
            </a:r>
            <a:r>
              <a:rPr lang="en-US" sz="1000" smtClean="0"/>
              <a:t> </a:t>
            </a:r>
            <a:r>
              <a:rPr lang="en-US" sz="1000" err="1" smtClean="0"/>
              <a:t>skb</a:t>
            </a:r>
            <a:r>
              <a:rPr lang="en-US" sz="1000" smtClean="0"/>
              <a:t>, </a:t>
            </a:r>
          </a:p>
          <a:p>
            <a:r>
              <a:rPr lang="en-US" sz="1000"/>
              <a:t> </a:t>
            </a:r>
            <a:r>
              <a:rPr lang="en-US" sz="1000" smtClean="0"/>
              <a:t>                 </a:t>
            </a:r>
            <a:r>
              <a:rPr lang="en-US" sz="1000" err="1" smtClean="0"/>
              <a:t>br_handle_frame_finish</a:t>
            </a:r>
            <a:r>
              <a:rPr lang="en-US" sz="1000"/>
              <a:t>)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529969" y="1528436"/>
            <a:ext cx="2363068" cy="6338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/>
              <a:t>NF_HOOK(NFPROTO_IPV4, 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                   NF_INET_PRE_ROUTING</a:t>
            </a:r>
            <a:r>
              <a:rPr lang="en-US" sz="1000"/>
              <a:t>, </a:t>
            </a:r>
            <a:r>
              <a:rPr lang="en-US" sz="1000" err="1" smtClean="0"/>
              <a:t>skb</a:t>
            </a:r>
            <a:r>
              <a:rPr lang="en-US" sz="1000" smtClean="0"/>
              <a:t>, </a:t>
            </a:r>
          </a:p>
          <a:p>
            <a:r>
              <a:rPr lang="en-US" sz="1000"/>
              <a:t> </a:t>
            </a:r>
            <a:r>
              <a:rPr lang="en-US" sz="1000" smtClean="0"/>
              <a:t>                   </a:t>
            </a:r>
            <a:r>
              <a:rPr lang="en-US" sz="1000" err="1" smtClean="0"/>
              <a:t>br_nf_pre_routing_finish</a:t>
            </a:r>
            <a:r>
              <a:rPr lang="en-US" sz="1000"/>
              <a:t>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750250" y="2353861"/>
            <a:ext cx="2321505" cy="63384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/>
              <a:t>NF_HOOK_THRESH(NFPROTO_BRIDGE, 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                    NF_BR_PRE_ROUTING</a:t>
            </a:r>
            <a:r>
              <a:rPr lang="en-US" sz="1000"/>
              <a:t>, </a:t>
            </a:r>
            <a:r>
              <a:rPr lang="en-US" sz="1000" smtClean="0"/>
              <a:t> </a:t>
            </a:r>
            <a:r>
              <a:rPr lang="en-US" sz="1000" err="1" smtClean="0"/>
              <a:t>skb</a:t>
            </a:r>
            <a:r>
              <a:rPr lang="en-US" sz="1000" smtClean="0"/>
              <a:t>, </a:t>
            </a:r>
          </a:p>
          <a:p>
            <a:r>
              <a:rPr lang="en-US" sz="1000"/>
              <a:t>                     </a:t>
            </a:r>
            <a:r>
              <a:rPr lang="en-US" sz="1000" err="1"/>
              <a:t>br_handle_frame_finish</a:t>
            </a:r>
            <a:r>
              <a:rPr lang="en-US" sz="1000"/>
              <a:t>, </a:t>
            </a:r>
            <a:r>
              <a:rPr lang="en-US" sz="1000" smtClean="0"/>
              <a:t>1)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1701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1426" y="3823855"/>
            <a:ext cx="11503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652158" y="4229102"/>
            <a:ext cx="6608618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GMAC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61412" y="4509656"/>
            <a:ext cx="4249882" cy="2493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(protocol, Source IP, destination IP, source port, destination port) : flow cookie</a:t>
            </a:r>
            <a:endParaRPr lang="en-US" sz="1000"/>
          </a:p>
        </p:txBody>
      </p:sp>
      <p:sp>
        <p:nvSpPr>
          <p:cNvPr id="8" name="Rectangle 7"/>
          <p:cNvSpPr/>
          <p:nvPr/>
        </p:nvSpPr>
        <p:spPr>
          <a:xfrm>
            <a:off x="2961412" y="4759038"/>
            <a:ext cx="4249882" cy="2493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(protocol, Source IP, destination IP, source port, destination port) : flow cookie</a:t>
            </a:r>
            <a:endParaRPr lang="en-US" sz="1000"/>
          </a:p>
        </p:txBody>
      </p:sp>
      <p:sp>
        <p:nvSpPr>
          <p:cNvPr id="9" name="Rectangle 8"/>
          <p:cNvSpPr/>
          <p:nvPr/>
        </p:nvSpPr>
        <p:spPr>
          <a:xfrm>
            <a:off x="2961412" y="5008420"/>
            <a:ext cx="4249882" cy="2493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(protocol, Source IP, destination IP, source port, destination port) : flow cookie</a:t>
            </a:r>
            <a:endParaRPr lang="en-US" sz="1000"/>
          </a:p>
        </p:txBody>
      </p:sp>
      <p:sp>
        <p:nvSpPr>
          <p:cNvPr id="10" name="TextBox 9"/>
          <p:cNvSpPr txBox="1"/>
          <p:nvPr/>
        </p:nvSpPr>
        <p:spPr>
          <a:xfrm>
            <a:off x="4458873" y="4215293"/>
            <a:ext cx="1284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f</a:t>
            </a:r>
            <a:r>
              <a:rPr lang="en-US" sz="1200" b="1" smtClean="0">
                <a:solidFill>
                  <a:schemeClr val="bg1"/>
                </a:solidFill>
              </a:rPr>
              <a:t>low cookie table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27" y="4053050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hardware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426" y="3243153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19575" y="4741812"/>
            <a:ext cx="641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Lookup</a:t>
            </a:r>
            <a:endParaRPr lang="en-US" sz="1200"/>
          </a:p>
        </p:txBody>
      </p:sp>
      <p:sp>
        <p:nvSpPr>
          <p:cNvPr id="18" name="Rounded Rectangle 17"/>
          <p:cNvSpPr/>
          <p:nvPr/>
        </p:nvSpPr>
        <p:spPr>
          <a:xfrm>
            <a:off x="1652158" y="2546889"/>
            <a:ext cx="6608618" cy="808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GMAC driver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52158" y="4748647"/>
            <a:ext cx="799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Add entry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577901" y="5420569"/>
            <a:ext cx="0" cy="966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11294" y="6384433"/>
            <a:ext cx="73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packet</a:t>
            </a:r>
            <a:endParaRPr lang="en-US" sz="160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543668" y="3367913"/>
            <a:ext cx="0" cy="8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5162" y="3531412"/>
            <a:ext cx="2042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</a:t>
            </a:r>
            <a:r>
              <a:rPr lang="en-US" sz="1600" smtClean="0"/>
              <a:t>escriptor with cookie</a:t>
            </a:r>
            <a:endParaRPr 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5851142" y="2856561"/>
            <a:ext cx="2409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Move cookie from descriptor to </a:t>
            </a:r>
            <a:r>
              <a:rPr lang="en-US" sz="1200" err="1" smtClean="0"/>
              <a:t>skb</a:t>
            </a:r>
            <a:endParaRPr lang="en-US" sz="1200"/>
          </a:p>
        </p:txBody>
      </p:sp>
      <p:sp>
        <p:nvSpPr>
          <p:cNvPr id="32" name="Rounded Rectangle 31"/>
          <p:cNvSpPr/>
          <p:nvPr/>
        </p:nvSpPr>
        <p:spPr>
          <a:xfrm>
            <a:off x="1537854" y="166255"/>
            <a:ext cx="8321271" cy="1551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Shortcut Forward </a:t>
            </a:r>
            <a:r>
              <a:rPr lang="en-US"/>
              <a:t>E</a:t>
            </a:r>
            <a:r>
              <a:rPr lang="en-US" smtClean="0"/>
              <a:t>ngine</a:t>
            </a:r>
            <a:endParaRPr lang="en-US"/>
          </a:p>
        </p:txBody>
      </p:sp>
      <p:cxnSp>
        <p:nvCxnSpPr>
          <p:cNvPr id="35" name="Straight Arrow Connector 34"/>
          <p:cNvCxnSpPr>
            <a:stCxn id="15" idx="1"/>
            <a:endCxn id="8" idx="3"/>
          </p:cNvCxnSpPr>
          <p:nvPr/>
        </p:nvCxnSpPr>
        <p:spPr>
          <a:xfrm flipH="1">
            <a:off x="7211294" y="4880312"/>
            <a:ext cx="408281" cy="3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  <a:endCxn id="8" idx="1"/>
          </p:cNvCxnSpPr>
          <p:nvPr/>
        </p:nvCxnSpPr>
        <p:spPr>
          <a:xfrm flipV="1">
            <a:off x="2451736" y="4883729"/>
            <a:ext cx="509676" cy="3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543668" y="1735282"/>
            <a:ext cx="0" cy="80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54040" y="921495"/>
            <a:ext cx="2601188" cy="2493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Forward entry(key=5 tuple, value=modify info) </a:t>
            </a:r>
            <a:endParaRPr lang="en-US" sz="1000"/>
          </a:p>
        </p:txBody>
      </p:sp>
      <p:sp>
        <p:nvSpPr>
          <p:cNvPr id="43" name="Rectangle 42"/>
          <p:cNvSpPr/>
          <p:nvPr/>
        </p:nvSpPr>
        <p:spPr>
          <a:xfrm>
            <a:off x="5849011" y="938898"/>
            <a:ext cx="1461652" cy="2493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Pointer of forward entry </a:t>
            </a:r>
            <a:endParaRPr lang="en-US" sz="1000"/>
          </a:p>
        </p:txBody>
      </p:sp>
      <p:sp>
        <p:nvSpPr>
          <p:cNvPr id="46" name="Rectangle 45"/>
          <p:cNvSpPr/>
          <p:nvPr/>
        </p:nvSpPr>
        <p:spPr>
          <a:xfrm>
            <a:off x="5849011" y="1184392"/>
            <a:ext cx="1461652" cy="2493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Pointer of forward entry </a:t>
            </a:r>
            <a:endParaRPr lang="en-US" sz="1000"/>
          </a:p>
        </p:txBody>
      </p:sp>
      <p:sp>
        <p:nvSpPr>
          <p:cNvPr id="47" name="Rectangle 46"/>
          <p:cNvSpPr/>
          <p:nvPr/>
        </p:nvSpPr>
        <p:spPr>
          <a:xfrm>
            <a:off x="5849011" y="1434029"/>
            <a:ext cx="1461652" cy="2493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Pointer of forward entry </a:t>
            </a:r>
            <a:endParaRPr lang="en-US" sz="1000"/>
          </a:p>
        </p:txBody>
      </p:sp>
      <p:cxnSp>
        <p:nvCxnSpPr>
          <p:cNvPr id="49" name="Straight Arrow Connector 48"/>
          <p:cNvCxnSpPr>
            <a:stCxn id="43" idx="1"/>
          </p:cNvCxnSpPr>
          <p:nvPr/>
        </p:nvCxnSpPr>
        <p:spPr>
          <a:xfrm flipH="1" flipV="1">
            <a:off x="5455225" y="1059994"/>
            <a:ext cx="393786" cy="3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441369" y="1295522"/>
            <a:ext cx="393786" cy="3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441369" y="1544906"/>
            <a:ext cx="393786" cy="3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34827" y="637665"/>
            <a:ext cx="1285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f</a:t>
            </a:r>
            <a:r>
              <a:rPr lang="en-US" sz="1200" b="1" smtClean="0">
                <a:solidFill>
                  <a:schemeClr val="bg1"/>
                </a:solidFill>
              </a:rPr>
              <a:t>low cookie array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54" name="TextBox 9"/>
          <p:cNvSpPr txBox="1"/>
          <p:nvPr/>
        </p:nvSpPr>
        <p:spPr>
          <a:xfrm>
            <a:off x="3995326" y="648127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smtClean="0">
                <a:solidFill>
                  <a:schemeClr val="bg1"/>
                </a:solidFill>
              </a:rPr>
              <a:t>forward table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94419" y="8953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1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01345" y="11620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11736" y="14218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09589" y="1408785"/>
            <a:ext cx="1205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Index by cookie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860966" y="1177805"/>
            <a:ext cx="2601188" cy="2493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Forward entry(key=5 tuple, value=modify info) </a:t>
            </a:r>
            <a:endParaRPr lang="en-US" sz="1000"/>
          </a:p>
        </p:txBody>
      </p:sp>
      <p:sp>
        <p:nvSpPr>
          <p:cNvPr id="60" name="Rectangle 59"/>
          <p:cNvSpPr/>
          <p:nvPr/>
        </p:nvSpPr>
        <p:spPr>
          <a:xfrm>
            <a:off x="2860966" y="1427189"/>
            <a:ext cx="2601188" cy="2493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Forward entry(key=5 tuple, value=modify info) </a:t>
            </a:r>
            <a:endParaRPr lang="en-US" sz="1000"/>
          </a:p>
        </p:txBody>
      </p:sp>
      <p:sp>
        <p:nvSpPr>
          <p:cNvPr id="61" name="TextBox 60"/>
          <p:cNvSpPr txBox="1"/>
          <p:nvPr/>
        </p:nvSpPr>
        <p:spPr>
          <a:xfrm>
            <a:off x="6084281" y="2018397"/>
            <a:ext cx="1473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err="1" smtClean="0"/>
              <a:t>skb</a:t>
            </a:r>
            <a:r>
              <a:rPr lang="en-US" sz="1600" smtClean="0"/>
              <a:t> with cookie</a:t>
            </a:r>
            <a:endParaRPr lang="en-US" sz="160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7491844" y="1558635"/>
            <a:ext cx="187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023397" y="770857"/>
            <a:ext cx="183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Modify packet according to returned forward entry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655627" y="2544065"/>
            <a:ext cx="1203498" cy="81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GMAC driver</a:t>
            </a:r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8655627" y="4237716"/>
            <a:ext cx="1203498" cy="1134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GMAC</a:t>
            </a:r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8375073" y="1184392"/>
            <a:ext cx="0" cy="237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9247910" y="1295522"/>
            <a:ext cx="0" cy="1248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2"/>
            <a:endCxn id="66" idx="0"/>
          </p:cNvCxnSpPr>
          <p:nvPr/>
        </p:nvCxnSpPr>
        <p:spPr>
          <a:xfrm>
            <a:off x="9257376" y="3355149"/>
            <a:ext cx="0" cy="882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</p:cNvCxnSpPr>
          <p:nvPr/>
        </p:nvCxnSpPr>
        <p:spPr>
          <a:xfrm>
            <a:off x="9257376" y="5372102"/>
            <a:ext cx="0" cy="1012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881303" y="6375217"/>
            <a:ext cx="73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packet</a:t>
            </a:r>
            <a:endParaRPr lang="en-US" sz="1600"/>
          </a:p>
        </p:txBody>
      </p:sp>
      <p:sp>
        <p:nvSpPr>
          <p:cNvPr id="77" name="TextBox 76"/>
          <p:cNvSpPr txBox="1"/>
          <p:nvPr/>
        </p:nvSpPr>
        <p:spPr>
          <a:xfrm>
            <a:off x="1647745" y="1001689"/>
            <a:ext cx="113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Add entry</a:t>
            </a:r>
          </a:p>
          <a:p>
            <a:r>
              <a:rPr lang="en-US" sz="1200" smtClean="0">
                <a:solidFill>
                  <a:srgbClr val="FF0000"/>
                </a:solidFill>
              </a:rPr>
              <a:t>Allocate cookie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441345" y="1140470"/>
            <a:ext cx="4023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44971" y="2728315"/>
            <a:ext cx="182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Program offload hardware</a:t>
            </a:r>
          </a:p>
          <a:p>
            <a:r>
              <a:rPr lang="en-US" sz="1200" smtClean="0">
                <a:solidFill>
                  <a:srgbClr val="FF0000"/>
                </a:solidFill>
              </a:rPr>
              <a:t>with flow cookie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>
            <a:stCxn id="77" idx="2"/>
          </p:cNvCxnSpPr>
          <p:nvPr/>
        </p:nvCxnSpPr>
        <p:spPr>
          <a:xfrm>
            <a:off x="2215754" y="1463354"/>
            <a:ext cx="0" cy="1300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215753" y="3243153"/>
            <a:ext cx="0" cy="1391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7" idx="0"/>
          </p:cNvCxnSpPr>
          <p:nvPr/>
        </p:nvCxnSpPr>
        <p:spPr>
          <a:xfrm>
            <a:off x="2215753" y="0"/>
            <a:ext cx="1" cy="1001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215752" y="205548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New connection</a:t>
            </a:r>
            <a:endParaRPr 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654015" y="2816970"/>
            <a:ext cx="2601188" cy="2493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Forward entry(key=5 tuple, value=modify info) </a:t>
            </a:r>
            <a:endParaRPr lang="en-US" sz="1000"/>
          </a:p>
        </p:txBody>
      </p:sp>
      <p:sp>
        <p:nvSpPr>
          <p:cNvPr id="43" name="Rectangle 42"/>
          <p:cNvSpPr/>
          <p:nvPr/>
        </p:nvSpPr>
        <p:spPr>
          <a:xfrm>
            <a:off x="5648986" y="2834373"/>
            <a:ext cx="1461652" cy="2493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Pointer of forward entry </a:t>
            </a:r>
            <a:endParaRPr lang="en-US" sz="1000"/>
          </a:p>
        </p:txBody>
      </p:sp>
      <p:sp>
        <p:nvSpPr>
          <p:cNvPr id="46" name="Rectangle 45"/>
          <p:cNvSpPr/>
          <p:nvPr/>
        </p:nvSpPr>
        <p:spPr>
          <a:xfrm>
            <a:off x="5648986" y="3079867"/>
            <a:ext cx="1461652" cy="2493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Pointer of forward entry </a:t>
            </a:r>
            <a:endParaRPr lang="en-US" sz="1000"/>
          </a:p>
        </p:txBody>
      </p:sp>
      <p:sp>
        <p:nvSpPr>
          <p:cNvPr id="47" name="Rectangle 46"/>
          <p:cNvSpPr/>
          <p:nvPr/>
        </p:nvSpPr>
        <p:spPr>
          <a:xfrm>
            <a:off x="5648986" y="3329504"/>
            <a:ext cx="1461652" cy="2493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Pointer of forward entry </a:t>
            </a:r>
            <a:endParaRPr lang="en-US" sz="1000"/>
          </a:p>
        </p:txBody>
      </p:sp>
      <p:cxnSp>
        <p:nvCxnSpPr>
          <p:cNvPr id="49" name="Straight Arrow Connector 48"/>
          <p:cNvCxnSpPr>
            <a:stCxn id="43" idx="1"/>
          </p:cNvCxnSpPr>
          <p:nvPr/>
        </p:nvCxnSpPr>
        <p:spPr>
          <a:xfrm flipH="1" flipV="1">
            <a:off x="5255200" y="2955469"/>
            <a:ext cx="393786" cy="3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241344" y="3190997"/>
            <a:ext cx="393786" cy="3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241344" y="3440381"/>
            <a:ext cx="393786" cy="3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48986" y="2176403"/>
            <a:ext cx="1285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f</a:t>
            </a:r>
            <a:r>
              <a:rPr lang="en-US" sz="1200" b="1" smtClean="0">
                <a:solidFill>
                  <a:schemeClr val="bg1"/>
                </a:solidFill>
              </a:rPr>
              <a:t>low cookie array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54" name="TextBox 9"/>
          <p:cNvSpPr txBox="1"/>
          <p:nvPr/>
        </p:nvSpPr>
        <p:spPr>
          <a:xfrm>
            <a:off x="3709485" y="2186865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smtClean="0">
                <a:solidFill>
                  <a:schemeClr val="bg1"/>
                </a:solidFill>
              </a:rPr>
              <a:t>forward table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94394" y="28098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1</a:t>
            </a:r>
            <a:endParaRPr lang="en-US" sz="1200"/>
          </a:p>
        </p:txBody>
      </p:sp>
      <p:sp>
        <p:nvSpPr>
          <p:cNvPr id="56" name="TextBox 55"/>
          <p:cNvSpPr txBox="1"/>
          <p:nvPr/>
        </p:nvSpPr>
        <p:spPr>
          <a:xfrm>
            <a:off x="7101320" y="30575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11712" y="331732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09565" y="3304260"/>
            <a:ext cx="1205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Index by cookie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60941" y="3073280"/>
            <a:ext cx="2601188" cy="2493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Forward entry(key=5 tuple, value=modify info) </a:t>
            </a:r>
            <a:endParaRPr lang="en-US" sz="1000"/>
          </a:p>
        </p:txBody>
      </p:sp>
      <p:sp>
        <p:nvSpPr>
          <p:cNvPr id="60" name="Rectangle 59"/>
          <p:cNvSpPr/>
          <p:nvPr/>
        </p:nvSpPr>
        <p:spPr>
          <a:xfrm>
            <a:off x="2660941" y="3322664"/>
            <a:ext cx="2601188" cy="2493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Forward entry(key=5 tuple, value=modify info) </a:t>
            </a:r>
            <a:endParaRPr lang="en-US" sz="100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7291820" y="3454110"/>
            <a:ext cx="187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9"/>
          <p:cNvSpPr txBox="1"/>
          <p:nvPr/>
        </p:nvSpPr>
        <p:spPr>
          <a:xfrm>
            <a:off x="3525703" y="2127118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smtClean="0"/>
              <a:t>forward table</a:t>
            </a:r>
            <a:endParaRPr lang="en-US" sz="1200" b="1"/>
          </a:p>
        </p:txBody>
      </p:sp>
      <p:sp>
        <p:nvSpPr>
          <p:cNvPr id="67" name="TextBox 66"/>
          <p:cNvSpPr txBox="1"/>
          <p:nvPr/>
        </p:nvSpPr>
        <p:spPr>
          <a:xfrm>
            <a:off x="5648986" y="2133119"/>
            <a:ext cx="1285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f</a:t>
            </a:r>
            <a:r>
              <a:rPr lang="en-US" sz="1200" b="1" smtClean="0"/>
              <a:t>low cookie array</a:t>
            </a:r>
            <a:endParaRPr lang="en-US" sz="1200" b="1"/>
          </a:p>
        </p:txBody>
      </p:sp>
      <p:sp>
        <p:nvSpPr>
          <p:cNvPr id="69" name="Rectangle 68"/>
          <p:cNvSpPr/>
          <p:nvPr/>
        </p:nvSpPr>
        <p:spPr>
          <a:xfrm>
            <a:off x="5649193" y="2586438"/>
            <a:ext cx="1461652" cy="2493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NULL </a:t>
            </a:r>
            <a:endParaRPr lang="en-US" sz="1000"/>
          </a:p>
        </p:txBody>
      </p:sp>
      <p:sp>
        <p:nvSpPr>
          <p:cNvPr id="71" name="TextBox 70"/>
          <p:cNvSpPr txBox="1"/>
          <p:nvPr/>
        </p:nvSpPr>
        <p:spPr>
          <a:xfrm>
            <a:off x="7094394" y="25812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5811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62524" y="0"/>
            <a:ext cx="1647825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br_handle_frame_finish</a:t>
            </a:r>
            <a:r>
              <a:rPr lang="en-US" sz="1000" smtClean="0"/>
              <a:t>()</a:t>
            </a:r>
            <a:endParaRPr lang="en-US" sz="1000"/>
          </a:p>
        </p:txBody>
      </p:sp>
      <p:sp>
        <p:nvSpPr>
          <p:cNvPr id="5" name="Rounded Rectangle 4"/>
          <p:cNvSpPr/>
          <p:nvPr/>
        </p:nvSpPr>
        <p:spPr>
          <a:xfrm>
            <a:off x="4962524" y="389810"/>
            <a:ext cx="1647825" cy="21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Learn </a:t>
            </a:r>
            <a:r>
              <a:rPr lang="en-US" sz="1000" err="1" smtClean="0"/>
              <a:t>fdb</a:t>
            </a:r>
            <a:r>
              <a:rPr lang="en-US" sz="1000" smtClean="0"/>
              <a:t> : </a:t>
            </a:r>
            <a:r>
              <a:rPr lang="en-US" sz="1000" err="1" smtClean="0"/>
              <a:t>br_fdb_update</a:t>
            </a:r>
            <a:r>
              <a:rPr lang="en-US" sz="1000" smtClean="0"/>
              <a:t>()</a:t>
            </a:r>
            <a:endParaRPr lang="en-US" sz="100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5786437" y="180975"/>
            <a:ext cx="0" cy="20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76725" y="152399"/>
            <a:ext cx="1581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Bridge port !=  STP disable</a:t>
            </a:r>
            <a:endParaRPr lang="en-US" sz="1000"/>
          </a:p>
        </p:txBody>
      </p:sp>
      <p:sp>
        <p:nvSpPr>
          <p:cNvPr id="10" name="Rounded Rectangle 9"/>
          <p:cNvSpPr/>
          <p:nvPr/>
        </p:nvSpPr>
        <p:spPr>
          <a:xfrm>
            <a:off x="5505447" y="1106329"/>
            <a:ext cx="1152525" cy="209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br_multicast_rcv</a:t>
            </a:r>
            <a:r>
              <a:rPr lang="en-US" sz="1000" smtClean="0"/>
              <a:t>()</a:t>
            </a:r>
            <a:endParaRPr lang="en-US" sz="1000"/>
          </a:p>
        </p:txBody>
      </p:sp>
      <p:sp>
        <p:nvSpPr>
          <p:cNvPr id="11" name="Left Brace 10"/>
          <p:cNvSpPr/>
          <p:nvPr/>
        </p:nvSpPr>
        <p:spPr>
          <a:xfrm rot="5400000">
            <a:off x="5217138" y="221278"/>
            <a:ext cx="428983" cy="13001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07814" y="601861"/>
            <a:ext cx="673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multicast</a:t>
            </a:r>
            <a:endParaRPr 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5479253" y="859393"/>
            <a:ext cx="1007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Protocol : IGMP</a:t>
            </a:r>
            <a:endParaRPr 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4745829" y="859393"/>
            <a:ext cx="44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Data</a:t>
            </a:r>
            <a:endParaRPr lang="en-US" sz="1000"/>
          </a:p>
        </p:txBody>
      </p:sp>
      <p:sp>
        <p:nvSpPr>
          <p:cNvPr id="15" name="Rounded Rectangle 14"/>
          <p:cNvSpPr/>
          <p:nvPr/>
        </p:nvSpPr>
        <p:spPr>
          <a:xfrm>
            <a:off x="10535655" y="1105614"/>
            <a:ext cx="1276350" cy="209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br_pass_frame_up</a:t>
            </a:r>
            <a:r>
              <a:rPr lang="en-US" sz="1000" smtClean="0"/>
              <a:t>()</a:t>
            </a:r>
            <a:endParaRPr lang="en-US" sz="10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867525" y="859393"/>
            <a:ext cx="0" cy="54175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944100" y="878443"/>
            <a:ext cx="0" cy="54175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3"/>
            <a:endCxn id="15" idx="0"/>
          </p:cNvCxnSpPr>
          <p:nvPr/>
        </p:nvCxnSpPr>
        <p:spPr>
          <a:xfrm>
            <a:off x="6610349" y="499348"/>
            <a:ext cx="4563481" cy="60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11774" y="188475"/>
            <a:ext cx="328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PROMISC mode | 802.1x/EAP  |  broadcast  |  multicast </a:t>
            </a:r>
            <a:endParaRPr lang="en-US" sz="1000"/>
          </a:p>
        </p:txBody>
      </p:sp>
      <p:sp>
        <p:nvSpPr>
          <p:cNvPr id="23" name="Rounded Rectangle 22"/>
          <p:cNvSpPr/>
          <p:nvPr/>
        </p:nvSpPr>
        <p:spPr>
          <a:xfrm>
            <a:off x="5357808" y="1612583"/>
            <a:ext cx="1447969" cy="23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br_multicast_ipv4_rcv()</a:t>
            </a:r>
            <a:endParaRPr lang="en-US" sz="1000"/>
          </a:p>
        </p:txBody>
      </p:sp>
      <p:cxnSp>
        <p:nvCxnSpPr>
          <p:cNvPr id="25" name="Straight Arrow Connector 24"/>
          <p:cNvCxnSpPr>
            <a:stCxn id="10" idx="2"/>
            <a:endCxn id="23" idx="0"/>
          </p:cNvCxnSpPr>
          <p:nvPr/>
        </p:nvCxnSpPr>
        <p:spPr>
          <a:xfrm>
            <a:off x="6081710" y="1315879"/>
            <a:ext cx="83" cy="29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52891" y="1315164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!  </a:t>
            </a:r>
            <a:r>
              <a:rPr lang="en-US" sz="1000" err="1" smtClean="0"/>
              <a:t>br</a:t>
            </a:r>
            <a:r>
              <a:rPr lang="en-US" sz="1000" smtClean="0"/>
              <a:t>-</a:t>
            </a:r>
            <a:r>
              <a:rPr lang="en-US" sz="1000"/>
              <a:t>&gt;</a:t>
            </a:r>
            <a:r>
              <a:rPr lang="en-US" sz="1000" err="1"/>
              <a:t>multicast_disabled</a:t>
            </a:r>
            <a:endParaRPr lang="en-US" sz="1000"/>
          </a:p>
        </p:txBody>
      </p:sp>
      <p:sp>
        <p:nvSpPr>
          <p:cNvPr id="28" name="Rounded Rectangle 27"/>
          <p:cNvSpPr/>
          <p:nvPr/>
        </p:nvSpPr>
        <p:spPr>
          <a:xfrm>
            <a:off x="5438782" y="2315884"/>
            <a:ext cx="1414621" cy="171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br_ip4_multicast_add_group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153030" y="2724982"/>
            <a:ext cx="1704967" cy="198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br_ip4_multicast_igmp3_report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629274" y="2118241"/>
            <a:ext cx="1233486" cy="175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br_ip4_multicast_query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305430" y="2507932"/>
            <a:ext cx="1552572" cy="196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br_ip4_multicast_leave_group</a:t>
            </a:r>
          </a:p>
        </p:txBody>
      </p:sp>
      <p:sp>
        <p:nvSpPr>
          <p:cNvPr id="32" name="Left Brace 31"/>
          <p:cNvSpPr/>
          <p:nvPr/>
        </p:nvSpPr>
        <p:spPr>
          <a:xfrm rot="5400000">
            <a:off x="5868756" y="1157422"/>
            <a:ext cx="245093" cy="16765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200523" y="-28578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</a:t>
            </a:r>
            <a:r>
              <a:rPr lang="en-US" sz="800" smtClean="0"/>
              <a:t>o </a:t>
            </a:r>
            <a:r>
              <a:rPr lang="en-US" sz="800" err="1" smtClean="0"/>
              <a:t>mdb</a:t>
            </a:r>
            <a:r>
              <a:rPr lang="en-US" sz="800" smtClean="0"/>
              <a:t>   &amp;&amp; </a:t>
            </a:r>
          </a:p>
          <a:p>
            <a:r>
              <a:rPr lang="en-US" sz="800" err="1" smtClean="0"/>
              <a:t>dst</a:t>
            </a:r>
            <a:r>
              <a:rPr lang="en-US" sz="800" smtClean="0"/>
              <a:t> </a:t>
            </a:r>
            <a:r>
              <a:rPr lang="en-US" sz="800" err="1" smtClean="0"/>
              <a:t>ip</a:t>
            </a:r>
            <a:r>
              <a:rPr lang="en-US" sz="800" smtClean="0"/>
              <a:t> == 224.0.0.0/24</a:t>
            </a:r>
            <a:endParaRPr lang="en-US" sz="800"/>
          </a:p>
        </p:txBody>
      </p:sp>
      <p:sp>
        <p:nvSpPr>
          <p:cNvPr id="35" name="TextBox 34"/>
          <p:cNvSpPr txBox="1"/>
          <p:nvPr/>
        </p:nvSpPr>
        <p:spPr>
          <a:xfrm>
            <a:off x="11221455" y="369241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err="1"/>
              <a:t>mdb</a:t>
            </a:r>
            <a:r>
              <a:rPr lang="en-US" sz="800"/>
              <a:t>-&gt;</a:t>
            </a:r>
            <a:r>
              <a:rPr lang="en-US" sz="800" err="1"/>
              <a:t>mglist</a:t>
            </a:r>
            <a:r>
              <a:rPr lang="en-US" sz="800"/>
              <a:t> </a:t>
            </a:r>
            <a:r>
              <a:rPr lang="en-US" sz="800" smtClean="0"/>
              <a:t>  || </a:t>
            </a:r>
          </a:p>
          <a:p>
            <a:r>
              <a:rPr lang="en-US" sz="800" err="1" smtClean="0"/>
              <a:t>br</a:t>
            </a:r>
            <a:r>
              <a:rPr lang="en-US" sz="800" smtClean="0"/>
              <a:t>-</a:t>
            </a:r>
            <a:r>
              <a:rPr lang="en-US" sz="800"/>
              <a:t>&gt;</a:t>
            </a:r>
            <a:r>
              <a:rPr lang="en-US" sz="800" err="1"/>
              <a:t>multicast_router</a:t>
            </a:r>
            <a:endParaRPr lang="en-US" sz="800"/>
          </a:p>
        </p:txBody>
      </p:sp>
      <p:sp>
        <p:nvSpPr>
          <p:cNvPr id="36" name="Left Brace 35"/>
          <p:cNvSpPr/>
          <p:nvPr/>
        </p:nvSpPr>
        <p:spPr>
          <a:xfrm>
            <a:off x="11173830" y="82976"/>
            <a:ext cx="87760" cy="4449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898103" y="1102458"/>
            <a:ext cx="1435739" cy="205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br_multicast_forward</a:t>
            </a:r>
            <a:r>
              <a:rPr lang="en-US" sz="1000" smtClean="0"/>
              <a:t>()</a:t>
            </a:r>
            <a:endParaRPr lang="en-US" sz="1000"/>
          </a:p>
        </p:txBody>
      </p:sp>
      <p:sp>
        <p:nvSpPr>
          <p:cNvPr id="38" name="Rounded Rectangle 37"/>
          <p:cNvSpPr/>
          <p:nvPr/>
        </p:nvSpPr>
        <p:spPr>
          <a:xfrm>
            <a:off x="3962389" y="1612583"/>
            <a:ext cx="1319220" cy="23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br_multicast_flood</a:t>
            </a:r>
            <a:r>
              <a:rPr lang="en-US" sz="1000" smtClean="0"/>
              <a:t>()</a:t>
            </a:r>
            <a:endParaRPr lang="en-US" sz="1000"/>
          </a:p>
        </p:txBody>
      </p:sp>
      <p:cxnSp>
        <p:nvCxnSpPr>
          <p:cNvPr id="40" name="Straight Arrow Connector 39"/>
          <p:cNvCxnSpPr>
            <a:stCxn id="37" idx="2"/>
            <a:endCxn id="38" idx="0"/>
          </p:cNvCxnSpPr>
          <p:nvPr/>
        </p:nvCxnSpPr>
        <p:spPr>
          <a:xfrm>
            <a:off x="4615973" y="1308140"/>
            <a:ext cx="6026" cy="30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1578771" y="2311597"/>
            <a:ext cx="1319220" cy="23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__</a:t>
            </a:r>
            <a:r>
              <a:rPr lang="en-US" sz="1000" err="1" smtClean="0"/>
              <a:t>br_forward</a:t>
            </a:r>
            <a:r>
              <a:rPr lang="en-US" sz="1000" smtClean="0"/>
              <a:t>()</a:t>
            </a:r>
            <a:endParaRPr lang="en-US" sz="1000"/>
          </a:p>
        </p:txBody>
      </p:sp>
      <p:cxnSp>
        <p:nvCxnSpPr>
          <p:cNvPr id="47" name="Straight Arrow Connector 46"/>
          <p:cNvCxnSpPr>
            <a:stCxn id="38" idx="2"/>
            <a:endCxn id="42" idx="0"/>
          </p:cNvCxnSpPr>
          <p:nvPr/>
        </p:nvCxnSpPr>
        <p:spPr>
          <a:xfrm flipH="1">
            <a:off x="2238381" y="1850708"/>
            <a:ext cx="2383618" cy="46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26777" y="1955096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To : </a:t>
            </a:r>
            <a:r>
              <a:rPr lang="en-US" sz="1000" err="1"/>
              <a:t>mdb</a:t>
            </a:r>
            <a:r>
              <a:rPr lang="en-US" sz="1000"/>
              <a:t>-&gt;ports</a:t>
            </a:r>
          </a:p>
          <a:p>
            <a:r>
              <a:rPr lang="en-US" sz="1000" err="1" smtClean="0"/>
              <a:t>br</a:t>
            </a:r>
            <a:r>
              <a:rPr lang="en-US" sz="1000" smtClean="0"/>
              <a:t>-</a:t>
            </a:r>
            <a:r>
              <a:rPr lang="en-US" sz="1000"/>
              <a:t>&gt;</a:t>
            </a:r>
            <a:r>
              <a:rPr lang="en-US" sz="1000" err="1" smtClean="0"/>
              <a:t>router_list</a:t>
            </a:r>
            <a:endParaRPr lang="en-US" sz="1000" smtClean="0"/>
          </a:p>
        </p:txBody>
      </p:sp>
      <p:sp>
        <p:nvSpPr>
          <p:cNvPr id="50" name="TextBox 49"/>
          <p:cNvSpPr txBox="1"/>
          <p:nvPr/>
        </p:nvSpPr>
        <p:spPr>
          <a:xfrm>
            <a:off x="9010650" y="-32624"/>
            <a:ext cx="2265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/>
              <a:t>fdb</a:t>
            </a:r>
            <a:r>
              <a:rPr lang="en-US" sz="1000"/>
              <a:t>-&gt;</a:t>
            </a:r>
            <a:r>
              <a:rPr lang="en-US" sz="1000" err="1" smtClean="0"/>
              <a:t>is_local</a:t>
            </a:r>
            <a:r>
              <a:rPr lang="en-US" sz="1000" smtClean="0"/>
              <a:t> : </a:t>
            </a:r>
            <a:r>
              <a:rPr lang="en-US" sz="1000" err="1" smtClean="0"/>
              <a:t>dst</a:t>
            </a:r>
            <a:r>
              <a:rPr lang="en-US" sz="1000" smtClean="0"/>
              <a:t> mac == port or bridge </a:t>
            </a:r>
            <a:endParaRPr 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10385470" y="791288"/>
            <a:ext cx="850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To local host</a:t>
            </a:r>
            <a:endParaRPr lang="en-US" sz="1000"/>
          </a:p>
        </p:txBody>
      </p:sp>
      <p:sp>
        <p:nvSpPr>
          <p:cNvPr id="52" name="Rounded Rectangle 51"/>
          <p:cNvSpPr/>
          <p:nvPr/>
        </p:nvSpPr>
        <p:spPr>
          <a:xfrm>
            <a:off x="9525" y="1609338"/>
            <a:ext cx="1242939" cy="244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br_flood_forward</a:t>
            </a:r>
            <a:r>
              <a:rPr lang="en-US" sz="1000" smtClean="0"/>
              <a:t>()</a:t>
            </a:r>
            <a:endParaRPr lang="en-US" sz="1000"/>
          </a:p>
        </p:txBody>
      </p:sp>
      <p:cxnSp>
        <p:nvCxnSpPr>
          <p:cNvPr id="54" name="Straight Arrow Connector 53"/>
          <p:cNvCxnSpPr>
            <a:stCxn id="52" idx="2"/>
            <a:endCxn id="42" idx="0"/>
          </p:cNvCxnSpPr>
          <p:nvPr/>
        </p:nvCxnSpPr>
        <p:spPr>
          <a:xfrm>
            <a:off x="630995" y="1853952"/>
            <a:ext cx="1607386" cy="4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2804" y="1995695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To : </a:t>
            </a:r>
            <a:r>
              <a:rPr lang="en-US" sz="1000" err="1"/>
              <a:t>br</a:t>
            </a:r>
            <a:r>
              <a:rPr lang="en-US" sz="1000"/>
              <a:t>-&gt;</a:t>
            </a:r>
            <a:r>
              <a:rPr lang="en-US" sz="1000" err="1"/>
              <a:t>port_list</a:t>
            </a:r>
            <a:endParaRPr lang="en-US" sz="1000"/>
          </a:p>
        </p:txBody>
      </p:sp>
      <p:sp>
        <p:nvSpPr>
          <p:cNvPr id="56" name="Rounded Rectangle 55"/>
          <p:cNvSpPr/>
          <p:nvPr/>
        </p:nvSpPr>
        <p:spPr>
          <a:xfrm>
            <a:off x="2198126" y="1604472"/>
            <a:ext cx="1197771" cy="244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br_forward</a:t>
            </a:r>
            <a:r>
              <a:rPr lang="en-US" sz="1000" smtClean="0"/>
              <a:t>()</a:t>
            </a:r>
            <a:endParaRPr lang="en-US" sz="1000"/>
          </a:p>
        </p:txBody>
      </p:sp>
      <p:cxnSp>
        <p:nvCxnSpPr>
          <p:cNvPr id="59" name="Straight Arrow Connector 58"/>
          <p:cNvCxnSpPr>
            <a:stCxn id="56" idx="2"/>
            <a:endCxn id="42" idx="0"/>
          </p:cNvCxnSpPr>
          <p:nvPr/>
        </p:nvCxnSpPr>
        <p:spPr>
          <a:xfrm flipH="1">
            <a:off x="2238381" y="1849086"/>
            <a:ext cx="558631" cy="46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40470" y="1866036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To : </a:t>
            </a:r>
            <a:r>
              <a:rPr lang="en-US" sz="1000" err="1" smtClean="0"/>
              <a:t>fdb</a:t>
            </a:r>
            <a:r>
              <a:rPr lang="en-US" sz="1000" smtClean="0"/>
              <a:t>-&gt;</a:t>
            </a:r>
            <a:r>
              <a:rPr lang="en-US" sz="1000" err="1" smtClean="0"/>
              <a:t>dst</a:t>
            </a:r>
            <a:endParaRPr lang="en-US" sz="1000"/>
          </a:p>
        </p:txBody>
      </p:sp>
      <p:cxnSp>
        <p:nvCxnSpPr>
          <p:cNvPr id="62" name="Elbow Connector 61"/>
          <p:cNvCxnSpPr>
            <a:stCxn id="5" idx="1"/>
            <a:endCxn id="56" idx="0"/>
          </p:cNvCxnSpPr>
          <p:nvPr/>
        </p:nvCxnSpPr>
        <p:spPr>
          <a:xfrm rot="10800000" flipV="1">
            <a:off x="2797012" y="499348"/>
            <a:ext cx="2165512" cy="1105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" idx="1"/>
            <a:endCxn id="52" idx="0"/>
          </p:cNvCxnSpPr>
          <p:nvPr/>
        </p:nvCxnSpPr>
        <p:spPr>
          <a:xfrm rot="10800000" flipV="1">
            <a:off x="630996" y="499348"/>
            <a:ext cx="4331529" cy="1109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54907" y="1258014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Unicast : have </a:t>
            </a:r>
            <a:r>
              <a:rPr lang="en-US" sz="1000" err="1" smtClean="0"/>
              <a:t>fdb</a:t>
            </a:r>
            <a:endParaRPr lang="en-US" sz="1000"/>
          </a:p>
        </p:txBody>
      </p:sp>
      <p:sp>
        <p:nvSpPr>
          <p:cNvPr id="66" name="TextBox 65"/>
          <p:cNvSpPr txBox="1"/>
          <p:nvPr/>
        </p:nvSpPr>
        <p:spPr>
          <a:xfrm>
            <a:off x="-79157" y="743752"/>
            <a:ext cx="998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Broadcast</a:t>
            </a:r>
          </a:p>
          <a:p>
            <a:r>
              <a:rPr lang="en-US" sz="1000" smtClean="0"/>
              <a:t>Multicast</a:t>
            </a:r>
          </a:p>
          <a:p>
            <a:r>
              <a:rPr lang="en-US" sz="1000" smtClean="0"/>
              <a:t>Unicast : no </a:t>
            </a:r>
            <a:r>
              <a:rPr lang="en-US" sz="1000" err="1" smtClean="0"/>
              <a:t>fdb</a:t>
            </a:r>
            <a:endParaRPr lang="en-US" sz="1000"/>
          </a:p>
        </p:txBody>
      </p:sp>
      <p:sp>
        <p:nvSpPr>
          <p:cNvPr id="67" name="Left Brace 66"/>
          <p:cNvSpPr/>
          <p:nvPr/>
        </p:nvSpPr>
        <p:spPr>
          <a:xfrm>
            <a:off x="827329" y="819766"/>
            <a:ext cx="128225" cy="3598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stCxn id="67" idx="1"/>
          </p:cNvCxnSpPr>
          <p:nvPr/>
        </p:nvCxnSpPr>
        <p:spPr>
          <a:xfrm flipH="1" flipV="1">
            <a:off x="542207" y="999691"/>
            <a:ext cx="2851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23883" y="688992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 smtClean="0"/>
              <a:t>br</a:t>
            </a:r>
            <a:r>
              <a:rPr lang="en-US" sz="1000" smtClean="0"/>
              <a:t>-</a:t>
            </a:r>
            <a:r>
              <a:rPr lang="en-US" sz="1000"/>
              <a:t>&gt;</a:t>
            </a:r>
            <a:r>
              <a:rPr lang="en-US" sz="1000" err="1"/>
              <a:t>multicast_disabled</a:t>
            </a:r>
            <a:endParaRPr lang="en-US" sz="1000"/>
          </a:p>
        </p:txBody>
      </p:sp>
      <p:sp>
        <p:nvSpPr>
          <p:cNvPr id="74" name="TextBox 73"/>
          <p:cNvSpPr txBox="1"/>
          <p:nvPr/>
        </p:nvSpPr>
        <p:spPr>
          <a:xfrm>
            <a:off x="947021" y="960326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n</a:t>
            </a:r>
            <a:r>
              <a:rPr lang="en-US" sz="1000" smtClean="0"/>
              <a:t>o </a:t>
            </a:r>
            <a:r>
              <a:rPr lang="en-US" sz="1000" err="1" smtClean="0"/>
              <a:t>mdb</a:t>
            </a:r>
            <a:r>
              <a:rPr lang="en-US" sz="1000" smtClean="0"/>
              <a:t>   &amp;&amp; </a:t>
            </a:r>
          </a:p>
          <a:p>
            <a:r>
              <a:rPr lang="en-US" sz="1000" err="1" smtClean="0"/>
              <a:t>dst</a:t>
            </a:r>
            <a:r>
              <a:rPr lang="en-US" sz="1000" smtClean="0"/>
              <a:t> </a:t>
            </a:r>
            <a:r>
              <a:rPr lang="en-US" sz="1000" err="1" smtClean="0"/>
              <a:t>ip</a:t>
            </a:r>
            <a:r>
              <a:rPr lang="en-US" sz="1000" smtClean="0"/>
              <a:t> == 224.0.0.0/24</a:t>
            </a:r>
            <a:endParaRPr lang="en-US" sz="1000"/>
          </a:p>
        </p:txBody>
      </p:sp>
      <p:sp>
        <p:nvSpPr>
          <p:cNvPr id="78" name="Rounded Rectangle 77"/>
          <p:cNvSpPr/>
          <p:nvPr/>
        </p:nvSpPr>
        <p:spPr>
          <a:xfrm>
            <a:off x="9525" y="2954211"/>
            <a:ext cx="5143503" cy="265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NF_HOOK(NFPROTO_BRIDGE, NF_BR_FORWARD, </a:t>
            </a:r>
            <a:r>
              <a:rPr lang="en-US" sz="1000" err="1"/>
              <a:t>skb</a:t>
            </a:r>
            <a:r>
              <a:rPr lang="en-US" sz="1000"/>
              <a:t>, </a:t>
            </a:r>
            <a:r>
              <a:rPr lang="en-US" sz="1000" err="1"/>
              <a:t>indev</a:t>
            </a:r>
            <a:r>
              <a:rPr lang="en-US" sz="1000"/>
              <a:t>, </a:t>
            </a:r>
            <a:r>
              <a:rPr lang="en-US" sz="1000" err="1"/>
              <a:t>skb</a:t>
            </a:r>
            <a:r>
              <a:rPr lang="en-US" sz="1000"/>
              <a:t>-&gt;</a:t>
            </a:r>
            <a:r>
              <a:rPr lang="en-US" sz="1000" err="1" smtClean="0"/>
              <a:t>dev</a:t>
            </a:r>
            <a:r>
              <a:rPr lang="en-US" sz="1000" smtClean="0"/>
              <a:t>, </a:t>
            </a:r>
            <a:r>
              <a:rPr lang="en-US" sz="1000" err="1" smtClean="0"/>
              <a:t>br_forward_finish</a:t>
            </a:r>
            <a:r>
              <a:rPr lang="en-US" sz="1000"/>
              <a:t>)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79969" y="2606158"/>
            <a:ext cx="1193842" cy="2381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skb-&gt;dev = to-&gt;dev</a:t>
            </a:r>
          </a:p>
        </p:txBody>
      </p:sp>
      <p:cxnSp>
        <p:nvCxnSpPr>
          <p:cNvPr id="81" name="Straight Arrow Connector 80"/>
          <p:cNvCxnSpPr>
            <a:stCxn id="42" idx="2"/>
          </p:cNvCxnSpPr>
          <p:nvPr/>
        </p:nvCxnSpPr>
        <p:spPr>
          <a:xfrm>
            <a:off x="2238381" y="2549722"/>
            <a:ext cx="0" cy="40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775078" y="3486898"/>
            <a:ext cx="1319220" cy="23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ebt_in_hook</a:t>
            </a:r>
            <a:r>
              <a:rPr lang="en-US" sz="1000" smtClean="0"/>
              <a:t>()</a:t>
            </a:r>
            <a:endParaRPr lang="en-US" sz="1000"/>
          </a:p>
        </p:txBody>
      </p:sp>
      <p:sp>
        <p:nvSpPr>
          <p:cNvPr id="87" name="Rounded Rectangle 86"/>
          <p:cNvSpPr/>
          <p:nvPr/>
        </p:nvSpPr>
        <p:spPr>
          <a:xfrm>
            <a:off x="775078" y="3961447"/>
            <a:ext cx="1319220" cy="23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br_nf_forward_ip</a:t>
            </a:r>
            <a:r>
              <a:rPr lang="en-US" sz="1000"/>
              <a:t>()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4298" y="3500829"/>
            <a:ext cx="2173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</a:t>
            </a:r>
            <a:r>
              <a:rPr lang="en-US" sz="1000" smtClean="0"/>
              <a:t>earch rules in </a:t>
            </a:r>
            <a:r>
              <a:rPr lang="en-US" sz="1000" err="1" smtClean="0"/>
              <a:t>ebtables</a:t>
            </a:r>
            <a:r>
              <a:rPr lang="en-US" sz="1000" smtClean="0"/>
              <a:t> forward chain</a:t>
            </a:r>
            <a:endParaRPr lang="en-US" sz="1000"/>
          </a:p>
        </p:txBody>
      </p:sp>
      <p:cxnSp>
        <p:nvCxnSpPr>
          <p:cNvPr id="92" name="Straight Arrow Connector 91"/>
          <p:cNvCxnSpPr>
            <a:endCxn id="86" idx="0"/>
          </p:cNvCxnSpPr>
          <p:nvPr/>
        </p:nvCxnSpPr>
        <p:spPr>
          <a:xfrm>
            <a:off x="1434688" y="3219451"/>
            <a:ext cx="0" cy="26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6" idx="2"/>
            <a:endCxn id="87" idx="0"/>
          </p:cNvCxnSpPr>
          <p:nvPr/>
        </p:nvCxnSpPr>
        <p:spPr>
          <a:xfrm>
            <a:off x="1434688" y="3725023"/>
            <a:ext cx="0" cy="23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-3473" y="5141947"/>
            <a:ext cx="5442255" cy="23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NF_HOOK(pf, NF_INET_FORWARD, </a:t>
            </a:r>
            <a:r>
              <a:rPr lang="en-US" sz="1000" err="1"/>
              <a:t>skb</a:t>
            </a:r>
            <a:r>
              <a:rPr lang="en-US" sz="1000"/>
              <a:t>, </a:t>
            </a:r>
            <a:r>
              <a:rPr lang="en-US" sz="1000" err="1"/>
              <a:t>bridge_parent</a:t>
            </a:r>
            <a:r>
              <a:rPr lang="en-US" sz="1000"/>
              <a:t>(in), </a:t>
            </a:r>
            <a:r>
              <a:rPr lang="en-US" sz="1000" err="1" smtClean="0"/>
              <a:t>bridge_parent</a:t>
            </a:r>
            <a:r>
              <a:rPr lang="en-US" sz="1000" smtClean="0"/>
              <a:t>(out), </a:t>
            </a:r>
            <a:r>
              <a:rPr lang="en-US" sz="1000" err="1" smtClean="0"/>
              <a:t>br_nf_forward_finish</a:t>
            </a:r>
            <a:r>
              <a:rPr lang="en-US" sz="1000"/>
              <a:t>)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753159" y="5581371"/>
            <a:ext cx="1435896" cy="23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br_nf_forward_finish</a:t>
            </a:r>
            <a:r>
              <a:rPr lang="en-US" sz="1000" smtClean="0"/>
              <a:t>()</a:t>
            </a:r>
            <a:endParaRPr lang="en-US" sz="1000"/>
          </a:p>
        </p:txBody>
      </p:sp>
      <p:sp>
        <p:nvSpPr>
          <p:cNvPr id="98" name="Rounded Rectangle 97"/>
          <p:cNvSpPr/>
          <p:nvPr/>
        </p:nvSpPr>
        <p:spPr>
          <a:xfrm>
            <a:off x="9525" y="6050045"/>
            <a:ext cx="5291137" cy="23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NF_HOOK_THRESH(NFPROTO_BRIDGE, NF_BR_FORWARD, </a:t>
            </a:r>
            <a:r>
              <a:rPr lang="en-US" sz="1000" err="1"/>
              <a:t>skb</a:t>
            </a:r>
            <a:r>
              <a:rPr lang="en-US" sz="1000"/>
              <a:t>, </a:t>
            </a:r>
            <a:r>
              <a:rPr lang="en-US" sz="1000" smtClean="0"/>
              <a:t>in, </a:t>
            </a:r>
            <a:r>
              <a:rPr lang="en-US" sz="1000" err="1" smtClean="0"/>
              <a:t>skb</a:t>
            </a:r>
            <a:r>
              <a:rPr lang="en-US" sz="1000" smtClean="0"/>
              <a:t>-</a:t>
            </a:r>
            <a:r>
              <a:rPr lang="en-US" sz="1000"/>
              <a:t>&gt;</a:t>
            </a:r>
            <a:r>
              <a:rPr lang="en-US" sz="1000" err="1"/>
              <a:t>dev</a:t>
            </a:r>
            <a:r>
              <a:rPr lang="en-US" sz="1000"/>
              <a:t>, </a:t>
            </a:r>
            <a:r>
              <a:rPr lang="en-US" sz="1000" err="1"/>
              <a:t>br_forward_finish</a:t>
            </a:r>
            <a:r>
              <a:rPr lang="en-US" sz="1000"/>
              <a:t>, 1)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6146092" y="6292183"/>
            <a:ext cx="1319220" cy="23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br_forward_finish</a:t>
            </a:r>
            <a:r>
              <a:rPr lang="en-US" sz="1000"/>
              <a:t>()</a:t>
            </a:r>
          </a:p>
        </p:txBody>
      </p:sp>
      <p:sp>
        <p:nvSpPr>
          <p:cNvPr id="100" name="Left Brace 99"/>
          <p:cNvSpPr/>
          <p:nvPr/>
        </p:nvSpPr>
        <p:spPr>
          <a:xfrm rot="16200000">
            <a:off x="3332820" y="3311492"/>
            <a:ext cx="230603" cy="67629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918969" y="6453888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BR_FORWARD</a:t>
            </a:r>
          </a:p>
        </p:txBody>
      </p:sp>
      <p:cxnSp>
        <p:nvCxnSpPr>
          <p:cNvPr id="103" name="Elbow Connector 102"/>
          <p:cNvCxnSpPr>
            <a:stCxn id="78" idx="3"/>
          </p:cNvCxnSpPr>
          <p:nvPr/>
        </p:nvCxnSpPr>
        <p:spPr>
          <a:xfrm>
            <a:off x="5153028" y="3086831"/>
            <a:ext cx="1457321" cy="3205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8" idx="3"/>
          </p:cNvCxnSpPr>
          <p:nvPr/>
        </p:nvCxnSpPr>
        <p:spPr>
          <a:xfrm flipV="1">
            <a:off x="5300662" y="6169107"/>
            <a:ext cx="10715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372225" y="6169107"/>
            <a:ext cx="0" cy="11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610824" y="5866832"/>
            <a:ext cx="3285027" cy="1410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Restore : </a:t>
            </a:r>
            <a:r>
              <a:rPr lang="en-US" sz="1000" err="1">
                <a:solidFill>
                  <a:schemeClr val="tx1"/>
                </a:solidFill>
              </a:rPr>
              <a:t>skb</a:t>
            </a:r>
            <a:r>
              <a:rPr lang="en-US" sz="1000">
                <a:solidFill>
                  <a:schemeClr val="tx1"/>
                </a:solidFill>
              </a:rPr>
              <a:t>-&gt;</a:t>
            </a:r>
            <a:r>
              <a:rPr lang="en-US" sz="1000" err="1" smtClean="0">
                <a:solidFill>
                  <a:schemeClr val="tx1"/>
                </a:solidFill>
              </a:rPr>
              <a:t>pkt_type</a:t>
            </a:r>
            <a:r>
              <a:rPr lang="en-US" sz="1000">
                <a:solidFill>
                  <a:schemeClr val="tx1"/>
                </a:solidFill>
              </a:rPr>
              <a:t>, </a:t>
            </a:r>
            <a:r>
              <a:rPr lang="en-US" sz="1000" err="1">
                <a:solidFill>
                  <a:schemeClr val="tx1"/>
                </a:solidFill>
              </a:rPr>
              <a:t>skb</a:t>
            </a:r>
            <a:r>
              <a:rPr lang="en-US" sz="1000">
                <a:solidFill>
                  <a:schemeClr val="tx1"/>
                </a:solidFill>
              </a:rPr>
              <a:t>-</a:t>
            </a:r>
            <a:r>
              <a:rPr lang="en-US" sz="1000" smtClean="0">
                <a:solidFill>
                  <a:schemeClr val="tx1"/>
                </a:solidFill>
              </a:rPr>
              <a:t>&gt;protocol, move to L2 header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stCxn id="97" idx="2"/>
          </p:cNvCxnSpPr>
          <p:nvPr/>
        </p:nvCxnSpPr>
        <p:spPr>
          <a:xfrm>
            <a:off x="1471107" y="5819496"/>
            <a:ext cx="0" cy="20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97" idx="0"/>
          </p:cNvCxnSpPr>
          <p:nvPr/>
        </p:nvCxnSpPr>
        <p:spPr>
          <a:xfrm>
            <a:off x="1471107" y="5380316"/>
            <a:ext cx="0" cy="20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521306" y="4277946"/>
            <a:ext cx="2972114" cy="785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Move to network header</a:t>
            </a:r>
          </a:p>
          <a:p>
            <a:pPr algn="ctr"/>
            <a:r>
              <a:rPr lang="en-US" sz="1000" smtClean="0">
                <a:solidFill>
                  <a:schemeClr val="tx1"/>
                </a:solidFill>
              </a:rPr>
              <a:t>Save original </a:t>
            </a:r>
            <a:r>
              <a:rPr lang="en-US" sz="1000" err="1" smtClean="0">
                <a:solidFill>
                  <a:schemeClr val="tx1"/>
                </a:solidFill>
              </a:rPr>
              <a:t>skb</a:t>
            </a:r>
            <a:r>
              <a:rPr lang="en-US" sz="1000" smtClean="0">
                <a:solidFill>
                  <a:schemeClr val="tx1"/>
                </a:solidFill>
              </a:rPr>
              <a:t>-&gt;</a:t>
            </a:r>
            <a:r>
              <a:rPr lang="en-US" sz="1000" err="1" smtClean="0">
                <a:solidFill>
                  <a:schemeClr val="tx1"/>
                </a:solidFill>
              </a:rPr>
              <a:t>pkt_type</a:t>
            </a:r>
            <a:r>
              <a:rPr lang="en-US" sz="1000" smtClean="0">
                <a:solidFill>
                  <a:schemeClr val="tx1"/>
                </a:solidFill>
              </a:rPr>
              <a:t> in </a:t>
            </a:r>
            <a:r>
              <a:rPr lang="en-US" sz="1000" err="1" smtClean="0">
                <a:solidFill>
                  <a:schemeClr val="tx1"/>
                </a:solidFill>
              </a:rPr>
              <a:t>skb</a:t>
            </a:r>
            <a:r>
              <a:rPr lang="en-US" sz="1000" smtClean="0">
                <a:solidFill>
                  <a:schemeClr val="tx1"/>
                </a:solidFill>
              </a:rPr>
              <a:t>-&gt;</a:t>
            </a:r>
            <a:r>
              <a:rPr lang="en-US" sz="1000" err="1" smtClean="0">
                <a:solidFill>
                  <a:schemeClr val="tx1"/>
                </a:solidFill>
              </a:rPr>
              <a:t>nf_bridge</a:t>
            </a:r>
            <a:r>
              <a:rPr lang="en-US" sz="1000" smtClean="0">
                <a:solidFill>
                  <a:schemeClr val="tx1"/>
                </a:solidFill>
              </a:rPr>
              <a:t>-&gt;mask</a:t>
            </a:r>
          </a:p>
          <a:p>
            <a:pPr algn="ctr"/>
            <a:r>
              <a:rPr lang="en-US" sz="1000" smtClean="0">
                <a:solidFill>
                  <a:schemeClr val="tx1"/>
                </a:solidFill>
              </a:rPr>
              <a:t>change </a:t>
            </a:r>
            <a:r>
              <a:rPr lang="en-US" sz="1000" err="1" smtClean="0">
                <a:solidFill>
                  <a:schemeClr val="tx1"/>
                </a:solidFill>
              </a:rPr>
              <a:t>skb</a:t>
            </a:r>
            <a:r>
              <a:rPr lang="en-US" sz="1000" smtClean="0">
                <a:solidFill>
                  <a:schemeClr val="tx1"/>
                </a:solidFill>
              </a:rPr>
              <a:t>-</a:t>
            </a:r>
            <a:r>
              <a:rPr lang="en-US" sz="1000">
                <a:solidFill>
                  <a:schemeClr val="tx1"/>
                </a:solidFill>
              </a:rPr>
              <a:t>&gt;</a:t>
            </a:r>
            <a:r>
              <a:rPr lang="en-US" sz="1000" err="1">
                <a:solidFill>
                  <a:schemeClr val="tx1"/>
                </a:solidFill>
              </a:rPr>
              <a:t>pkt_type</a:t>
            </a:r>
            <a:r>
              <a:rPr lang="en-US" sz="1000">
                <a:solidFill>
                  <a:schemeClr val="tx1"/>
                </a:solidFill>
              </a:rPr>
              <a:t> </a:t>
            </a:r>
            <a:r>
              <a:rPr lang="en-US" sz="1000" smtClean="0">
                <a:solidFill>
                  <a:schemeClr val="tx1"/>
                </a:solidFill>
              </a:rPr>
              <a:t>to PACKET_HOST</a:t>
            </a:r>
          </a:p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Skb</a:t>
            </a:r>
            <a:r>
              <a:rPr lang="en-US" sz="1000">
                <a:solidFill>
                  <a:schemeClr val="tx1"/>
                </a:solidFill>
              </a:rPr>
              <a:t>-&gt;</a:t>
            </a:r>
            <a:r>
              <a:rPr lang="en-US" sz="1000" err="1">
                <a:solidFill>
                  <a:schemeClr val="tx1"/>
                </a:solidFill>
              </a:rPr>
              <a:t>nf_bridge</a:t>
            </a:r>
            <a:r>
              <a:rPr lang="en-US" sz="1000">
                <a:solidFill>
                  <a:schemeClr val="tx1"/>
                </a:solidFill>
              </a:rPr>
              <a:t>-&gt;mask |= </a:t>
            </a:r>
            <a:r>
              <a:rPr lang="en-US" sz="1000" smtClean="0">
                <a:solidFill>
                  <a:schemeClr val="tx1"/>
                </a:solidFill>
              </a:rPr>
              <a:t>BRNF_BRIDGED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Change </a:t>
            </a:r>
            <a:r>
              <a:rPr lang="en-US" sz="1000" err="1">
                <a:solidFill>
                  <a:schemeClr val="tx1"/>
                </a:solidFill>
              </a:rPr>
              <a:t>skb</a:t>
            </a:r>
            <a:r>
              <a:rPr lang="en-US" sz="1000">
                <a:solidFill>
                  <a:schemeClr val="tx1"/>
                </a:solidFill>
              </a:rPr>
              <a:t>-&gt;</a:t>
            </a:r>
            <a:r>
              <a:rPr lang="en-US" sz="1000" smtClean="0">
                <a:solidFill>
                  <a:schemeClr val="tx1"/>
                </a:solidFill>
              </a:rPr>
              <a:t>protocol to ipv4 or ipv6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7" idx="2"/>
          </p:cNvCxnSpPr>
          <p:nvPr/>
        </p:nvCxnSpPr>
        <p:spPr>
          <a:xfrm>
            <a:off x="1434688" y="4199572"/>
            <a:ext cx="0" cy="937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7648575" y="716138"/>
            <a:ext cx="1647825" cy="21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br_dev_xmit</a:t>
            </a:r>
            <a:r>
              <a:rPr lang="en-US" sz="1000"/>
              <a:t>()</a:t>
            </a:r>
          </a:p>
        </p:txBody>
      </p:sp>
      <p:cxnSp>
        <p:nvCxnSpPr>
          <p:cNvPr id="125" name="Straight Arrow Connector 124"/>
          <p:cNvCxnSpPr>
            <a:endCxn id="121" idx="0"/>
          </p:cNvCxnSpPr>
          <p:nvPr/>
        </p:nvCxnSpPr>
        <p:spPr>
          <a:xfrm>
            <a:off x="8470187" y="0"/>
            <a:ext cx="2301" cy="71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>
          <a:xfrm>
            <a:off x="7669916" y="3232022"/>
            <a:ext cx="1647825" cy="21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__</a:t>
            </a:r>
            <a:r>
              <a:rPr lang="en-US" sz="1000" err="1"/>
              <a:t>br_deliver</a:t>
            </a:r>
            <a:r>
              <a:rPr lang="en-US" sz="1000"/>
              <a:t>()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8712990" y="2038392"/>
            <a:ext cx="1166819" cy="225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br_flood_deliver</a:t>
            </a:r>
            <a:r>
              <a:rPr lang="en-US" sz="1000"/>
              <a:t>()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062049" y="1520836"/>
            <a:ext cx="731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broadcast</a:t>
            </a:r>
            <a:endParaRPr lang="en-US" sz="1000"/>
          </a:p>
        </p:txBody>
      </p:sp>
      <p:cxnSp>
        <p:nvCxnSpPr>
          <p:cNvPr id="139" name="Elbow Connector 138"/>
          <p:cNvCxnSpPr>
            <a:endCxn id="10" idx="3"/>
          </p:cNvCxnSpPr>
          <p:nvPr/>
        </p:nvCxnSpPr>
        <p:spPr>
          <a:xfrm rot="10800000" flipV="1">
            <a:off x="6657972" y="960326"/>
            <a:ext cx="1209678" cy="250778"/>
          </a:xfrm>
          <a:prstGeom prst="bentConnector3">
            <a:avLst>
              <a:gd name="adj1" fmla="val -11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024059" y="837454"/>
            <a:ext cx="74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multicast  </a:t>
            </a:r>
          </a:p>
          <a:p>
            <a:r>
              <a:rPr lang="en-US" sz="1000"/>
              <a:t> </a:t>
            </a:r>
            <a:r>
              <a:rPr lang="en-US" sz="1000" smtClean="0"/>
              <a:t>: protocol</a:t>
            </a:r>
            <a:endParaRPr lang="en-US" sz="1000"/>
          </a:p>
        </p:txBody>
      </p:sp>
      <p:sp>
        <p:nvSpPr>
          <p:cNvPr id="142" name="Rounded Rectangle 141"/>
          <p:cNvSpPr/>
          <p:nvPr/>
        </p:nvSpPr>
        <p:spPr>
          <a:xfrm>
            <a:off x="7015331" y="1604472"/>
            <a:ext cx="1392934" cy="244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br_multicast_deliver</a:t>
            </a:r>
            <a:r>
              <a:rPr lang="en-US" sz="1000"/>
              <a:t>()</a:t>
            </a:r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8086725" y="960326"/>
            <a:ext cx="9525" cy="64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135356" y="1320371"/>
            <a:ext cx="1015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multicast : data</a:t>
            </a:r>
            <a:endParaRPr lang="en-US" sz="100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8810625" y="960326"/>
            <a:ext cx="0" cy="107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8470187" y="9911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m</a:t>
            </a:r>
            <a:r>
              <a:rPr lang="en-US" sz="800" smtClean="0"/>
              <a:t>ulticast : no </a:t>
            </a:r>
            <a:r>
              <a:rPr lang="en-US" sz="800" err="1" smtClean="0"/>
              <a:t>mdb</a:t>
            </a:r>
            <a:r>
              <a:rPr lang="en-US" sz="800" smtClean="0"/>
              <a:t>   &amp;&amp; </a:t>
            </a:r>
          </a:p>
          <a:p>
            <a:r>
              <a:rPr lang="en-US" sz="800" err="1" smtClean="0"/>
              <a:t>dst</a:t>
            </a:r>
            <a:r>
              <a:rPr lang="en-US" sz="800" smtClean="0"/>
              <a:t> </a:t>
            </a:r>
            <a:r>
              <a:rPr lang="en-US" sz="800" err="1" smtClean="0"/>
              <a:t>ip</a:t>
            </a:r>
            <a:r>
              <a:rPr lang="en-US" sz="800" smtClean="0"/>
              <a:t>   ==    224.0.0.0/24</a:t>
            </a:r>
            <a:endParaRPr lang="en-US" sz="800"/>
          </a:p>
        </p:txBody>
      </p:sp>
      <p:cxnSp>
        <p:nvCxnSpPr>
          <p:cNvPr id="150" name="Elbow Connector 149"/>
          <p:cNvCxnSpPr>
            <a:stCxn id="121" idx="3"/>
          </p:cNvCxnSpPr>
          <p:nvPr/>
        </p:nvCxnSpPr>
        <p:spPr>
          <a:xfrm>
            <a:off x="9296400" y="825676"/>
            <a:ext cx="435853" cy="12127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8032458" y="2578886"/>
            <a:ext cx="821531" cy="213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br_deliver</a:t>
            </a:r>
            <a:r>
              <a:rPr lang="en-US" sz="1000"/>
              <a:t>()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068130" y="1718963"/>
            <a:ext cx="987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unicast, no </a:t>
            </a:r>
            <a:r>
              <a:rPr lang="en-US" sz="1000" err="1" smtClean="0"/>
              <a:t>fdb</a:t>
            </a:r>
            <a:endParaRPr lang="en-US" sz="1000"/>
          </a:p>
        </p:txBody>
      </p:sp>
      <p:sp>
        <p:nvSpPr>
          <p:cNvPr id="158" name="TextBox 157"/>
          <p:cNvSpPr txBox="1"/>
          <p:nvPr/>
        </p:nvSpPr>
        <p:spPr>
          <a:xfrm>
            <a:off x="7940319" y="2269648"/>
            <a:ext cx="1079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unicast, have </a:t>
            </a:r>
            <a:r>
              <a:rPr lang="en-US" sz="1000" err="1" smtClean="0"/>
              <a:t>fdb</a:t>
            </a:r>
            <a:endParaRPr lang="en-US" sz="1000"/>
          </a:p>
        </p:txBody>
      </p:sp>
      <p:cxnSp>
        <p:nvCxnSpPr>
          <p:cNvPr id="162" name="Straight Arrow Connector 161"/>
          <p:cNvCxnSpPr>
            <a:stCxn id="121" idx="2"/>
            <a:endCxn id="151" idx="0"/>
          </p:cNvCxnSpPr>
          <p:nvPr/>
        </p:nvCxnSpPr>
        <p:spPr>
          <a:xfrm flipH="1">
            <a:off x="8443224" y="935213"/>
            <a:ext cx="29264" cy="164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endCxn id="128" idx="1"/>
          </p:cNvCxnSpPr>
          <p:nvPr/>
        </p:nvCxnSpPr>
        <p:spPr>
          <a:xfrm rot="16200000" flipH="1">
            <a:off x="6880513" y="2552157"/>
            <a:ext cx="1059204" cy="519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endCxn id="128" idx="3"/>
          </p:cNvCxnSpPr>
          <p:nvPr/>
        </p:nvCxnSpPr>
        <p:spPr>
          <a:xfrm rot="5400000">
            <a:off x="9000849" y="2610155"/>
            <a:ext cx="1048297" cy="4145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8429625" y="2792307"/>
            <a:ext cx="9525" cy="43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6903047" y="2509102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To : </a:t>
            </a:r>
            <a:r>
              <a:rPr lang="en-US" sz="1000" err="1"/>
              <a:t>mdb</a:t>
            </a:r>
            <a:r>
              <a:rPr lang="en-US" sz="1000"/>
              <a:t>-&gt;ports</a:t>
            </a:r>
          </a:p>
          <a:p>
            <a:r>
              <a:rPr lang="en-US" sz="1000" err="1" smtClean="0"/>
              <a:t>br</a:t>
            </a:r>
            <a:r>
              <a:rPr lang="en-US" sz="1000" smtClean="0"/>
              <a:t>-</a:t>
            </a:r>
            <a:r>
              <a:rPr lang="en-US" sz="1000"/>
              <a:t>&gt;</a:t>
            </a:r>
            <a:r>
              <a:rPr lang="en-US" sz="1000" err="1" smtClean="0"/>
              <a:t>router_list</a:t>
            </a:r>
            <a:endParaRPr lang="en-US" sz="1000" smtClean="0"/>
          </a:p>
        </p:txBody>
      </p:sp>
      <p:sp>
        <p:nvSpPr>
          <p:cNvPr id="173" name="TextBox 172"/>
          <p:cNvSpPr txBox="1"/>
          <p:nvPr/>
        </p:nvSpPr>
        <p:spPr>
          <a:xfrm>
            <a:off x="9171250" y="2272937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To </a:t>
            </a:r>
            <a:r>
              <a:rPr lang="en-US" sz="1000" smtClean="0"/>
              <a:t>:</a:t>
            </a:r>
          </a:p>
          <a:p>
            <a:r>
              <a:rPr lang="en-US" sz="1000" err="1" smtClean="0"/>
              <a:t>br</a:t>
            </a:r>
            <a:r>
              <a:rPr lang="en-US" sz="1000" smtClean="0"/>
              <a:t>-</a:t>
            </a:r>
            <a:r>
              <a:rPr lang="en-US" sz="1000"/>
              <a:t>&gt;</a:t>
            </a:r>
            <a:r>
              <a:rPr lang="en-US" sz="1000" err="1"/>
              <a:t>port_list</a:t>
            </a:r>
            <a:endParaRPr lang="en-US" sz="1000"/>
          </a:p>
        </p:txBody>
      </p:sp>
      <p:sp>
        <p:nvSpPr>
          <p:cNvPr id="174" name="TextBox 173"/>
          <p:cNvSpPr txBox="1"/>
          <p:nvPr/>
        </p:nvSpPr>
        <p:spPr>
          <a:xfrm>
            <a:off x="8148640" y="2894463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To : </a:t>
            </a:r>
            <a:r>
              <a:rPr lang="en-US" sz="1000" err="1" smtClean="0"/>
              <a:t>fdb</a:t>
            </a:r>
            <a:r>
              <a:rPr lang="en-US" sz="1000" smtClean="0"/>
              <a:t>-&gt;</a:t>
            </a:r>
            <a:r>
              <a:rPr lang="en-US" sz="1000" err="1" smtClean="0"/>
              <a:t>dst</a:t>
            </a:r>
            <a:endParaRPr lang="en-US" sz="1000"/>
          </a:p>
        </p:txBody>
      </p:sp>
      <p:sp>
        <p:nvSpPr>
          <p:cNvPr id="175" name="Rounded Rectangle 174"/>
          <p:cNvSpPr/>
          <p:nvPr/>
        </p:nvSpPr>
        <p:spPr>
          <a:xfrm>
            <a:off x="6962842" y="4037902"/>
            <a:ext cx="2877059" cy="365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NF_HOOK(NFPROTO_BRIDGE, NF_BR_LOCAL_OUT, </a:t>
            </a:r>
            <a:endParaRPr lang="en-US" sz="1000" smtClean="0"/>
          </a:p>
          <a:p>
            <a:pPr algn="ctr"/>
            <a:r>
              <a:rPr lang="en-US" sz="1000" err="1" smtClean="0"/>
              <a:t>skb</a:t>
            </a:r>
            <a:r>
              <a:rPr lang="en-US" sz="1000"/>
              <a:t>, NULL, </a:t>
            </a:r>
            <a:r>
              <a:rPr lang="en-US" sz="1000" err="1"/>
              <a:t>skb</a:t>
            </a:r>
            <a:r>
              <a:rPr lang="en-US" sz="1000"/>
              <a:t>-&gt;</a:t>
            </a:r>
            <a:r>
              <a:rPr lang="en-US" sz="1000" err="1" smtClean="0"/>
              <a:t>dev</a:t>
            </a:r>
            <a:r>
              <a:rPr lang="en-US" sz="1000" smtClean="0"/>
              <a:t>, </a:t>
            </a:r>
            <a:r>
              <a:rPr lang="en-US" sz="1000" err="1" smtClean="0"/>
              <a:t>br_forward_finish</a:t>
            </a:r>
            <a:r>
              <a:rPr lang="en-US" sz="1000"/>
              <a:t>)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7247887" y="3624976"/>
            <a:ext cx="1193842" cy="2381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skb-&gt;dev = to-&gt;dev</a:t>
            </a:r>
          </a:p>
        </p:txBody>
      </p:sp>
      <p:cxnSp>
        <p:nvCxnSpPr>
          <p:cNvPr id="181" name="Straight Arrow Connector 180"/>
          <p:cNvCxnSpPr>
            <a:stCxn id="128" idx="2"/>
          </p:cNvCxnSpPr>
          <p:nvPr/>
        </p:nvCxnSpPr>
        <p:spPr>
          <a:xfrm flipH="1">
            <a:off x="8493828" y="3451097"/>
            <a:ext cx="1" cy="58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7656215" y="4790813"/>
            <a:ext cx="1647825" cy="21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ebt_out_hook</a:t>
            </a:r>
            <a:r>
              <a:rPr lang="en-US" sz="1000"/>
              <a:t>()</a:t>
            </a:r>
          </a:p>
        </p:txBody>
      </p:sp>
      <p:cxnSp>
        <p:nvCxnSpPr>
          <p:cNvPr id="184" name="Straight Arrow Connector 183"/>
          <p:cNvCxnSpPr/>
          <p:nvPr/>
        </p:nvCxnSpPr>
        <p:spPr>
          <a:xfrm flipH="1">
            <a:off x="8477571" y="4403005"/>
            <a:ext cx="1" cy="38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82" idx="2"/>
            <a:endCxn id="99" idx="3"/>
          </p:cNvCxnSpPr>
          <p:nvPr/>
        </p:nvCxnSpPr>
        <p:spPr>
          <a:xfrm rot="5400000">
            <a:off x="7272041" y="5203159"/>
            <a:ext cx="1401358" cy="1014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Left Brace 187"/>
          <p:cNvSpPr/>
          <p:nvPr/>
        </p:nvSpPr>
        <p:spPr>
          <a:xfrm rot="16200000">
            <a:off x="8297156" y="5218116"/>
            <a:ext cx="230603" cy="29728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7874150" y="6453888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</a:rPr>
              <a:t>BR_LOCAL_OUT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10268868" y="2315884"/>
            <a:ext cx="1821648" cy="662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NF_HOOK(NFPROTO_BRIDGE, </a:t>
            </a:r>
            <a:r>
              <a:rPr lang="en-US" sz="1000" smtClean="0"/>
              <a:t>NF_BR_LOCAL_IN, </a:t>
            </a:r>
            <a:r>
              <a:rPr lang="en-US" sz="1000" err="1" smtClean="0"/>
              <a:t>skb</a:t>
            </a:r>
            <a:r>
              <a:rPr lang="en-US" sz="1000"/>
              <a:t>, </a:t>
            </a:r>
            <a:r>
              <a:rPr lang="en-US" sz="1000" err="1"/>
              <a:t>indev</a:t>
            </a:r>
            <a:r>
              <a:rPr lang="en-US" sz="1000"/>
              <a:t>, </a:t>
            </a:r>
            <a:r>
              <a:rPr lang="en-US" sz="1000" smtClean="0"/>
              <a:t>NULL, </a:t>
            </a:r>
            <a:r>
              <a:rPr lang="en-US" sz="1000" err="1" smtClean="0"/>
              <a:t>netif_receive_skb</a:t>
            </a:r>
            <a:r>
              <a:rPr lang="en-US" sz="1000"/>
              <a:t>)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0338755" y="1655157"/>
            <a:ext cx="1528129" cy="3449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skb</a:t>
            </a:r>
            <a:r>
              <a:rPr lang="en-US" sz="1000">
                <a:solidFill>
                  <a:schemeClr val="tx1"/>
                </a:solidFill>
              </a:rPr>
              <a:t>-&gt;</a:t>
            </a:r>
            <a:r>
              <a:rPr lang="en-US" sz="1000" err="1">
                <a:solidFill>
                  <a:schemeClr val="tx1"/>
                </a:solidFill>
              </a:rPr>
              <a:t>dev</a:t>
            </a:r>
            <a:r>
              <a:rPr lang="en-US" sz="1000">
                <a:solidFill>
                  <a:schemeClr val="tx1"/>
                </a:solidFill>
              </a:rPr>
              <a:t> = </a:t>
            </a:r>
            <a:r>
              <a:rPr lang="en-US" sz="1000" err="1" smtClean="0">
                <a:solidFill>
                  <a:schemeClr val="tx1"/>
                </a:solidFill>
              </a:rPr>
              <a:t>brdev</a:t>
            </a:r>
            <a:endParaRPr 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sz="1000" err="1">
                <a:solidFill>
                  <a:schemeClr val="tx1"/>
                </a:solidFill>
              </a:rPr>
              <a:t>br_drop_fake_rtable</a:t>
            </a:r>
            <a:r>
              <a:rPr lang="en-US" sz="1000">
                <a:solidFill>
                  <a:schemeClr val="tx1"/>
                </a:solidFill>
              </a:rPr>
              <a:t>(</a:t>
            </a:r>
            <a:r>
              <a:rPr lang="en-US" sz="1000" err="1">
                <a:solidFill>
                  <a:schemeClr val="tx1"/>
                </a:solidFill>
              </a:rPr>
              <a:t>skb</a:t>
            </a:r>
            <a:r>
              <a:rPr lang="en-US" sz="10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93" name="Straight Arrow Connector 192"/>
          <p:cNvCxnSpPr>
            <a:stCxn id="15" idx="2"/>
          </p:cNvCxnSpPr>
          <p:nvPr/>
        </p:nvCxnSpPr>
        <p:spPr>
          <a:xfrm>
            <a:off x="11173830" y="1315164"/>
            <a:ext cx="0" cy="98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10521360" y="3449121"/>
            <a:ext cx="1319220" cy="23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ebt_in_hook</a:t>
            </a:r>
            <a:r>
              <a:rPr lang="en-US" sz="1000" smtClean="0"/>
              <a:t>()</a:t>
            </a:r>
            <a:endParaRPr lang="en-US" sz="1000"/>
          </a:p>
        </p:txBody>
      </p:sp>
      <p:cxnSp>
        <p:nvCxnSpPr>
          <p:cNvPr id="197" name="Straight Arrow Connector 196"/>
          <p:cNvCxnSpPr>
            <a:stCxn id="190" idx="2"/>
            <a:endCxn id="195" idx="0"/>
          </p:cNvCxnSpPr>
          <p:nvPr/>
        </p:nvCxnSpPr>
        <p:spPr>
          <a:xfrm>
            <a:off x="11179692" y="2978701"/>
            <a:ext cx="1278" cy="47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ounded Rectangle 197"/>
          <p:cNvSpPr/>
          <p:nvPr/>
        </p:nvSpPr>
        <p:spPr>
          <a:xfrm>
            <a:off x="10526130" y="4220453"/>
            <a:ext cx="1319220" cy="23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br_nf_local_in</a:t>
            </a:r>
            <a:r>
              <a:rPr lang="en-US" sz="1000"/>
              <a:t>()</a:t>
            </a:r>
          </a:p>
        </p:txBody>
      </p:sp>
      <p:sp>
        <p:nvSpPr>
          <p:cNvPr id="199" name="Rounded Rectangle 198"/>
          <p:cNvSpPr/>
          <p:nvPr/>
        </p:nvSpPr>
        <p:spPr>
          <a:xfrm>
            <a:off x="10527135" y="5115832"/>
            <a:ext cx="1319220" cy="23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netif_receive_skb</a:t>
            </a:r>
            <a:r>
              <a:rPr lang="en-US" sz="1000"/>
              <a:t>()</a:t>
            </a:r>
          </a:p>
        </p:txBody>
      </p:sp>
      <p:cxnSp>
        <p:nvCxnSpPr>
          <p:cNvPr id="201" name="Straight Arrow Connector 200"/>
          <p:cNvCxnSpPr>
            <a:stCxn id="195" idx="2"/>
            <a:endCxn id="198" idx="0"/>
          </p:cNvCxnSpPr>
          <p:nvPr/>
        </p:nvCxnSpPr>
        <p:spPr>
          <a:xfrm>
            <a:off x="11180970" y="3687246"/>
            <a:ext cx="4770" cy="53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98" idx="2"/>
            <a:endCxn id="199" idx="0"/>
          </p:cNvCxnSpPr>
          <p:nvPr/>
        </p:nvCxnSpPr>
        <p:spPr>
          <a:xfrm>
            <a:off x="11185740" y="4458578"/>
            <a:ext cx="1005" cy="65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10348280" y="4661670"/>
            <a:ext cx="1528129" cy="2225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br_drop_fake_rtable</a:t>
            </a:r>
            <a:r>
              <a:rPr lang="en-US" sz="1000" smtClean="0">
                <a:solidFill>
                  <a:schemeClr val="tx1"/>
                </a:solidFill>
              </a:rPr>
              <a:t>(</a:t>
            </a:r>
            <a:r>
              <a:rPr lang="en-US" sz="1000" err="1" smtClean="0">
                <a:solidFill>
                  <a:schemeClr val="tx1"/>
                </a:solidFill>
              </a:rPr>
              <a:t>skb</a:t>
            </a:r>
            <a:r>
              <a:rPr lang="en-US" sz="10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7" name="Left Brace 206"/>
          <p:cNvSpPr/>
          <p:nvPr/>
        </p:nvSpPr>
        <p:spPr>
          <a:xfrm rot="16200000">
            <a:off x="10971880" y="5653556"/>
            <a:ext cx="230603" cy="21019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10612839" y="6453888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</a:rPr>
              <a:t>BR_LOCAL_IN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7010306" y="2021793"/>
            <a:ext cx="1319220" cy="23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br_multicast_flood</a:t>
            </a:r>
            <a:r>
              <a:rPr lang="en-US" sz="1000" smtClean="0"/>
              <a:t>()</a:t>
            </a:r>
            <a:endParaRPr lang="en-US" sz="1000"/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7150314" y="1849086"/>
            <a:ext cx="0" cy="17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0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1628217" y="259871"/>
            <a:ext cx="10245437" cy="1565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628217" y="2134877"/>
            <a:ext cx="10245437" cy="4707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1509" y="853242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User space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0582" y="3911722"/>
            <a:ext cx="14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Kernel space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49131" y="800102"/>
            <a:ext cx="8759536" cy="4548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/>
              <a:t>s</a:t>
            </a:r>
            <a:r>
              <a:rPr lang="en-US" sz="1600" err="1" smtClean="0"/>
              <a:t>wconfig</a:t>
            </a:r>
            <a:r>
              <a:rPr lang="en-US" sz="1600" smtClean="0"/>
              <a:t> </a:t>
            </a:r>
            <a:r>
              <a:rPr lang="en-US" sz="1600" err="1" smtClean="0"/>
              <a:t>dev</a:t>
            </a:r>
            <a:r>
              <a:rPr lang="en-US" sz="1600" smtClean="0"/>
              <a:t> &lt;</a:t>
            </a:r>
            <a:r>
              <a:rPr lang="en-US" sz="1600" err="1" smtClean="0"/>
              <a:t>dev</a:t>
            </a:r>
            <a:r>
              <a:rPr lang="en-US" sz="1600" smtClean="0"/>
              <a:t>&gt; [port &lt;port&gt;|</a:t>
            </a:r>
            <a:r>
              <a:rPr lang="en-US" sz="1600" err="1" smtClean="0"/>
              <a:t>vlan</a:t>
            </a:r>
            <a:r>
              <a:rPr lang="en-US" sz="1600" smtClean="0"/>
              <a:t> &lt;</a:t>
            </a:r>
            <a:r>
              <a:rPr lang="en-US" sz="1600" err="1" smtClean="0"/>
              <a:t>vlan</a:t>
            </a:r>
            <a:r>
              <a:rPr lang="en-US" sz="1600" smtClean="0"/>
              <a:t>&gt;] (</a:t>
            </a:r>
            <a:r>
              <a:rPr lang="en-US" sz="1600" err="1" smtClean="0"/>
              <a:t>help|set</a:t>
            </a:r>
            <a:r>
              <a:rPr lang="en-US" sz="1600" smtClean="0"/>
              <a:t> &lt;key&gt; &lt;value&gt;|get &lt;key&gt;|load &lt;</a:t>
            </a:r>
            <a:r>
              <a:rPr lang="en-US" sz="1600" err="1" smtClean="0"/>
              <a:t>config</a:t>
            </a:r>
            <a:r>
              <a:rPr lang="en-US" sz="1600" smtClean="0"/>
              <a:t>&gt;|show)</a:t>
            </a:r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2257900" y="2965952"/>
            <a:ext cx="914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err="1" smtClean="0"/>
              <a:t>swconfig</a:t>
            </a:r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1745226" y="5441558"/>
            <a:ext cx="2030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Network device driver</a:t>
            </a:r>
            <a:endParaRPr lang="en-US" sz="1600"/>
          </a:p>
        </p:txBody>
      </p:sp>
      <p:sp>
        <p:nvSpPr>
          <p:cNvPr id="18" name="Rounded Rectangle 17"/>
          <p:cNvSpPr/>
          <p:nvPr/>
        </p:nvSpPr>
        <p:spPr>
          <a:xfrm>
            <a:off x="3886199" y="2229604"/>
            <a:ext cx="7574973" cy="21226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886200" y="4488418"/>
            <a:ext cx="7533409" cy="23535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24062" y="4892812"/>
            <a:ext cx="1081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Mac driver</a:t>
            </a:r>
            <a:endParaRPr 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3924062" y="5926708"/>
            <a:ext cx="1025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err="1" smtClean="0"/>
              <a:t>Phy</a:t>
            </a:r>
            <a:r>
              <a:rPr lang="en-US" sz="1600" smtClean="0"/>
              <a:t> driver</a:t>
            </a:r>
            <a:endParaRPr lang="en-US" sz="1600"/>
          </a:p>
        </p:txBody>
      </p:sp>
      <p:sp>
        <p:nvSpPr>
          <p:cNvPr id="22" name="Rounded Rectangle 21"/>
          <p:cNvSpPr/>
          <p:nvPr/>
        </p:nvSpPr>
        <p:spPr>
          <a:xfrm>
            <a:off x="5101936" y="4613564"/>
            <a:ext cx="6028767" cy="904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116891" y="5642719"/>
            <a:ext cx="6115682" cy="1215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57800" y="1265323"/>
            <a:ext cx="0" cy="108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91753" y="1820469"/>
            <a:ext cx="142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>
                <a:solidFill>
                  <a:srgbClr val="FF0000"/>
                </a:solidFill>
              </a:rPr>
              <a:t>n</a:t>
            </a:r>
            <a:r>
              <a:rPr lang="en-US" sz="1400" err="1" smtClean="0">
                <a:solidFill>
                  <a:srgbClr val="FF0000"/>
                </a:solidFill>
              </a:rPr>
              <a:t>etlink</a:t>
            </a:r>
            <a:r>
              <a:rPr lang="en-US" sz="1400" smtClean="0">
                <a:solidFill>
                  <a:srgbClr val="FF0000"/>
                </a:solidFill>
              </a:rPr>
              <a:t> message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196076" y="2347882"/>
            <a:ext cx="1709305" cy="4052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/>
              <a:t>s</a:t>
            </a:r>
            <a:r>
              <a:rPr lang="en-US" sz="1600" err="1" smtClean="0"/>
              <a:t>wconfig_set_attr</a:t>
            </a:r>
            <a:endParaRPr lang="en-US" sz="1600"/>
          </a:p>
        </p:txBody>
      </p:sp>
      <p:sp>
        <p:nvSpPr>
          <p:cNvPr id="28" name="Rounded Rectangle 27"/>
          <p:cNvSpPr/>
          <p:nvPr/>
        </p:nvSpPr>
        <p:spPr>
          <a:xfrm>
            <a:off x="4966857" y="2819061"/>
            <a:ext cx="1730087" cy="4052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 smtClean="0"/>
              <a:t>swconfig_get_attr</a:t>
            </a:r>
            <a:endParaRPr lang="en-US" sz="160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59684" y="1265323"/>
            <a:ext cx="0" cy="155373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34975"/>
              </p:ext>
            </p:extLst>
          </p:nvPr>
        </p:nvGraphicFramePr>
        <p:xfrm>
          <a:off x="7316051" y="2523299"/>
          <a:ext cx="280323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3231"/>
              </a:tblGrid>
              <a:tr h="25532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switch_dev</a:t>
                      </a:r>
                      <a:endParaRPr lang="en-US" sz="1200"/>
                    </a:p>
                  </a:txBody>
                  <a:tcPr/>
                </a:tc>
              </a:tr>
              <a:tr h="255320">
                <a:tc>
                  <a:txBody>
                    <a:bodyPr/>
                    <a:lstStyle/>
                    <a:p>
                      <a:r>
                        <a:rPr lang="en-US" sz="1200" smtClean="0"/>
                        <a:t>Global/</a:t>
                      </a:r>
                      <a:r>
                        <a:rPr lang="en-US" sz="1200" err="1" smtClean="0"/>
                        <a:t>Vlan</a:t>
                      </a:r>
                      <a:r>
                        <a:rPr lang="en-US" sz="1200" smtClean="0"/>
                        <a:t>/Port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="1" baseline="0" smtClean="0">
                          <a:solidFill>
                            <a:srgbClr val="FF0000"/>
                          </a:solidFill>
                        </a:rPr>
                        <a:t>attributes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55320">
                <a:tc>
                  <a:txBody>
                    <a:bodyPr/>
                    <a:lstStyle/>
                    <a:p>
                      <a:r>
                        <a:rPr lang="en-US" sz="1200" smtClean="0"/>
                        <a:t>Global/</a:t>
                      </a:r>
                      <a:r>
                        <a:rPr lang="en-US" sz="1200" err="1" smtClean="0"/>
                        <a:t>Vlan</a:t>
                      </a:r>
                      <a:r>
                        <a:rPr lang="en-US" sz="1200" smtClean="0"/>
                        <a:t>/Port 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</a:rPr>
                        <a:t>operations</a:t>
                      </a:r>
                      <a:r>
                        <a:rPr lang="en-US" sz="1200" smtClean="0"/>
                        <a:t>: get/set </a:t>
                      </a:r>
                      <a:r>
                        <a:rPr lang="en-US" sz="1200" err="1" smtClean="0"/>
                        <a:t>pvid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ounded Rectangle 32"/>
          <p:cNvSpPr/>
          <p:nvPr/>
        </p:nvSpPr>
        <p:spPr>
          <a:xfrm>
            <a:off x="8007930" y="3936576"/>
            <a:ext cx="1730087" cy="4052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/>
              <a:t>r</a:t>
            </a:r>
            <a:r>
              <a:rPr lang="en-US" sz="1600" err="1" smtClean="0"/>
              <a:t>egister_switch</a:t>
            </a:r>
            <a:endParaRPr lang="en-US" sz="1600"/>
          </a:p>
        </p:txBody>
      </p:sp>
      <p:cxnSp>
        <p:nvCxnSpPr>
          <p:cNvPr id="37" name="Elbow Connector 36"/>
          <p:cNvCxnSpPr>
            <a:stCxn id="27" idx="3"/>
          </p:cNvCxnSpPr>
          <p:nvPr/>
        </p:nvCxnSpPr>
        <p:spPr>
          <a:xfrm>
            <a:off x="5905381" y="2550505"/>
            <a:ext cx="1410670" cy="297350"/>
          </a:xfrm>
          <a:prstGeom prst="bentConnector3">
            <a:avLst>
              <a:gd name="adj1" fmla="val 787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1" idx="1"/>
          </p:cNvCxnSpPr>
          <p:nvPr/>
        </p:nvCxnSpPr>
        <p:spPr>
          <a:xfrm flipV="1">
            <a:off x="6696944" y="2934779"/>
            <a:ext cx="619107" cy="150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3" idx="0"/>
          </p:cNvCxnSpPr>
          <p:nvPr/>
        </p:nvCxnSpPr>
        <p:spPr>
          <a:xfrm flipH="1" flipV="1">
            <a:off x="8872973" y="3304506"/>
            <a:ext cx="1" cy="63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106558"/>
              </p:ext>
            </p:extLst>
          </p:nvPr>
        </p:nvGraphicFramePr>
        <p:xfrm>
          <a:off x="7409547" y="5666744"/>
          <a:ext cx="20126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693"/>
              </a:tblGrid>
              <a:tr h="25532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switch_dev</a:t>
                      </a:r>
                      <a:endParaRPr lang="en-US" sz="1200"/>
                    </a:p>
                  </a:txBody>
                  <a:tcPr/>
                </a:tc>
              </a:tr>
              <a:tr h="255320">
                <a:tc>
                  <a:txBody>
                    <a:bodyPr/>
                    <a:lstStyle/>
                    <a:p>
                      <a:r>
                        <a:rPr lang="en-US" sz="1200" smtClean="0"/>
                        <a:t>Global/</a:t>
                      </a:r>
                      <a:r>
                        <a:rPr lang="en-US" sz="1200" err="1" smtClean="0"/>
                        <a:t>Vlan</a:t>
                      </a:r>
                      <a:r>
                        <a:rPr lang="en-US" sz="1200" smtClean="0"/>
                        <a:t>/Port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="1" baseline="0" smtClean="0">
                          <a:solidFill>
                            <a:srgbClr val="FF0000"/>
                          </a:solidFill>
                        </a:rPr>
                        <a:t>attributes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55320">
                <a:tc>
                  <a:txBody>
                    <a:bodyPr/>
                    <a:lstStyle/>
                    <a:p>
                      <a:r>
                        <a:rPr lang="en-US" sz="1200" smtClean="0"/>
                        <a:t>Global/</a:t>
                      </a:r>
                      <a:r>
                        <a:rPr lang="en-US" sz="1200" err="1" smtClean="0"/>
                        <a:t>Vlan</a:t>
                      </a:r>
                      <a:r>
                        <a:rPr lang="en-US" sz="1200" smtClean="0"/>
                        <a:t>/Port </a:t>
                      </a:r>
                      <a:r>
                        <a:rPr lang="en-US" sz="1200" b="1" smtClean="0">
                          <a:solidFill>
                            <a:srgbClr val="FF0000"/>
                          </a:solidFill>
                        </a:rPr>
                        <a:t>operations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0205834" y="2647784"/>
            <a:ext cx="924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a</a:t>
            </a:r>
            <a:r>
              <a:rPr lang="en-US" sz="1400" err="1" smtClean="0"/>
              <a:t>ttr</a:t>
            </a:r>
            <a:r>
              <a:rPr lang="en-US" sz="1400" smtClean="0"/>
              <a:t>-&gt;set()</a:t>
            </a:r>
            <a:endParaRPr 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10212760" y="2904094"/>
            <a:ext cx="937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a</a:t>
            </a:r>
            <a:r>
              <a:rPr lang="en-US" sz="1400" err="1" smtClean="0"/>
              <a:t>ttr</a:t>
            </a:r>
            <a:r>
              <a:rPr lang="en-US" sz="1400" smtClean="0"/>
              <a:t>-&gt;get()</a:t>
            </a:r>
            <a:endParaRPr lang="en-US" sz="1400"/>
          </a:p>
        </p:txBody>
      </p:sp>
      <p:sp>
        <p:nvSpPr>
          <p:cNvPr id="53" name="Left Brace 52"/>
          <p:cNvSpPr/>
          <p:nvPr/>
        </p:nvSpPr>
        <p:spPr>
          <a:xfrm>
            <a:off x="10185956" y="2753128"/>
            <a:ext cx="65597" cy="3821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495789" y="5762228"/>
            <a:ext cx="1825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a</a:t>
            </a:r>
            <a:r>
              <a:rPr lang="en-US" sz="1400" err="1" smtClean="0"/>
              <a:t>ttr</a:t>
            </a:r>
            <a:r>
              <a:rPr lang="en-US" sz="1400" smtClean="0"/>
              <a:t>-&gt;set = ar8216_xxx</a:t>
            </a:r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9502715" y="6018538"/>
            <a:ext cx="1850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a</a:t>
            </a:r>
            <a:r>
              <a:rPr lang="en-US" sz="1400" err="1" smtClean="0"/>
              <a:t>ttr</a:t>
            </a:r>
            <a:r>
              <a:rPr lang="en-US" sz="1400" smtClean="0"/>
              <a:t>-&gt;get = ar8216_yyy</a:t>
            </a:r>
            <a:endParaRPr lang="en-US" sz="1400"/>
          </a:p>
        </p:txBody>
      </p:sp>
      <p:sp>
        <p:nvSpPr>
          <p:cNvPr id="56" name="Left Brace 55"/>
          <p:cNvSpPr/>
          <p:nvPr/>
        </p:nvSpPr>
        <p:spPr>
          <a:xfrm>
            <a:off x="9475911" y="5867572"/>
            <a:ext cx="65597" cy="3821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5207884" y="5815915"/>
            <a:ext cx="1572545" cy="405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ar8216_phy_init()</a:t>
            </a:r>
            <a:endParaRPr lang="en-US" sz="1400"/>
          </a:p>
        </p:txBody>
      </p:sp>
      <p:sp>
        <p:nvSpPr>
          <p:cNvPr id="58" name="Curved Up Arrow 57"/>
          <p:cNvSpPr/>
          <p:nvPr/>
        </p:nvSpPr>
        <p:spPr>
          <a:xfrm rot="19213735">
            <a:off x="7067583" y="4890729"/>
            <a:ext cx="2765303" cy="1922376"/>
          </a:xfrm>
          <a:prstGeom prst="curvedUpArrow">
            <a:avLst>
              <a:gd name="adj1" fmla="val 3078"/>
              <a:gd name="adj2" fmla="val 12270"/>
              <a:gd name="adj3" fmla="val 2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0" name="Elbow Connector 59"/>
          <p:cNvCxnSpPr>
            <a:stCxn id="51" idx="3"/>
            <a:endCxn id="54" idx="3"/>
          </p:cNvCxnSpPr>
          <p:nvPr/>
        </p:nvCxnSpPr>
        <p:spPr>
          <a:xfrm>
            <a:off x="11130703" y="2801673"/>
            <a:ext cx="190842" cy="3114444"/>
          </a:xfrm>
          <a:prstGeom prst="bentConnector3">
            <a:avLst>
              <a:gd name="adj1" fmla="val 219785"/>
            </a:avLst>
          </a:prstGeom>
          <a:ln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2" idx="3"/>
            <a:endCxn id="55" idx="3"/>
          </p:cNvCxnSpPr>
          <p:nvPr/>
        </p:nvCxnSpPr>
        <p:spPr>
          <a:xfrm>
            <a:off x="11150581" y="3057983"/>
            <a:ext cx="202256" cy="3114444"/>
          </a:xfrm>
          <a:prstGeom prst="bentConnector3">
            <a:avLst>
              <a:gd name="adj1" fmla="val 243850"/>
            </a:avLst>
          </a:prstGeom>
          <a:ln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8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52472" y="20782"/>
            <a:ext cx="1439272" cy="274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br_forward_finish</a:t>
            </a:r>
            <a:r>
              <a:rPr lang="en-US" sz="1200"/>
              <a:t>()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49103" y="573716"/>
            <a:ext cx="6846009" cy="274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NF_HOOK(NFPROTO_BRIDGE, NF_BR_POST_ROUTING, </a:t>
            </a:r>
            <a:r>
              <a:rPr lang="en-US" sz="1200" err="1"/>
              <a:t>skb</a:t>
            </a:r>
            <a:r>
              <a:rPr lang="en-US" sz="1200"/>
              <a:t>, NULL, </a:t>
            </a:r>
            <a:r>
              <a:rPr lang="en-US" sz="1200" err="1"/>
              <a:t>skb</a:t>
            </a:r>
            <a:r>
              <a:rPr lang="en-US" sz="1200"/>
              <a:t>-&gt;</a:t>
            </a:r>
            <a:r>
              <a:rPr lang="en-US" sz="1200" err="1" smtClean="0"/>
              <a:t>dev</a:t>
            </a:r>
            <a:r>
              <a:rPr lang="en-US" sz="1200" smtClean="0"/>
              <a:t>, </a:t>
            </a:r>
            <a:r>
              <a:rPr lang="en-US" sz="1200" err="1" smtClean="0"/>
              <a:t>br_dev_queue_push_xmit</a:t>
            </a:r>
            <a:r>
              <a:rPr lang="en-US" sz="1200"/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10907" y="1168490"/>
            <a:ext cx="1522401" cy="274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ebt_nat_out</a:t>
            </a:r>
            <a:r>
              <a:rPr lang="en-US" sz="1200"/>
              <a:t>()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10907" y="1827687"/>
            <a:ext cx="1522401" cy="274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br_nf_post_routing</a:t>
            </a:r>
            <a:r>
              <a:rPr lang="en-US" sz="1200"/>
              <a:t>()</a:t>
            </a: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5972108" y="295653"/>
            <a:ext cx="0" cy="27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5972108" y="848587"/>
            <a:ext cx="0" cy="31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5972108" y="1443361"/>
            <a:ext cx="0" cy="38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000307" y="3694591"/>
            <a:ext cx="5964382" cy="274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NF_HOOK(pf, NF_INET_POST_ROUTING, </a:t>
            </a:r>
            <a:r>
              <a:rPr lang="en-US" sz="1200" err="1"/>
              <a:t>skb</a:t>
            </a:r>
            <a:r>
              <a:rPr lang="en-US" sz="1200"/>
              <a:t>, NULL, </a:t>
            </a:r>
            <a:r>
              <a:rPr lang="en-US" sz="1200" err="1" smtClean="0"/>
              <a:t>realoutdev</a:t>
            </a:r>
            <a:r>
              <a:rPr lang="en-US" sz="1200" smtClean="0"/>
              <a:t>, </a:t>
            </a:r>
            <a:r>
              <a:rPr lang="en-US" sz="1200" err="1" smtClean="0"/>
              <a:t>br_nf_dev_queue_xmit</a:t>
            </a:r>
            <a:r>
              <a:rPr lang="en-US" sz="1200"/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40576" y="2546883"/>
            <a:ext cx="3265568" cy="785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Save original </a:t>
            </a:r>
            <a:r>
              <a:rPr lang="en-US" sz="1000" err="1" smtClean="0">
                <a:solidFill>
                  <a:schemeClr val="tx1"/>
                </a:solidFill>
              </a:rPr>
              <a:t>skb</a:t>
            </a:r>
            <a:r>
              <a:rPr lang="en-US" sz="1000" smtClean="0">
                <a:solidFill>
                  <a:schemeClr val="tx1"/>
                </a:solidFill>
              </a:rPr>
              <a:t>-&gt;</a:t>
            </a:r>
            <a:r>
              <a:rPr lang="en-US" sz="1000" err="1" smtClean="0">
                <a:solidFill>
                  <a:schemeClr val="tx1"/>
                </a:solidFill>
              </a:rPr>
              <a:t>pkt_type</a:t>
            </a:r>
            <a:r>
              <a:rPr lang="en-US" sz="1000" smtClean="0">
                <a:solidFill>
                  <a:schemeClr val="tx1"/>
                </a:solidFill>
              </a:rPr>
              <a:t> in </a:t>
            </a:r>
            <a:r>
              <a:rPr lang="en-US" sz="1000" err="1" smtClean="0">
                <a:solidFill>
                  <a:schemeClr val="tx1"/>
                </a:solidFill>
              </a:rPr>
              <a:t>skb</a:t>
            </a:r>
            <a:r>
              <a:rPr lang="en-US" sz="1000" smtClean="0">
                <a:solidFill>
                  <a:schemeClr val="tx1"/>
                </a:solidFill>
              </a:rPr>
              <a:t>-&gt;</a:t>
            </a:r>
            <a:r>
              <a:rPr lang="en-US" sz="1000" err="1" smtClean="0">
                <a:solidFill>
                  <a:schemeClr val="tx1"/>
                </a:solidFill>
              </a:rPr>
              <a:t>nf_bridge</a:t>
            </a:r>
            <a:r>
              <a:rPr lang="en-US" sz="1000" smtClean="0">
                <a:solidFill>
                  <a:schemeClr val="tx1"/>
                </a:solidFill>
              </a:rPr>
              <a:t>-&gt;mask</a:t>
            </a:r>
          </a:p>
          <a:p>
            <a:pPr algn="ctr"/>
            <a:r>
              <a:rPr lang="en-US" sz="1000" smtClean="0">
                <a:solidFill>
                  <a:schemeClr val="tx1"/>
                </a:solidFill>
              </a:rPr>
              <a:t>change </a:t>
            </a:r>
            <a:r>
              <a:rPr lang="en-US" sz="1000" err="1" smtClean="0">
                <a:solidFill>
                  <a:schemeClr val="tx1"/>
                </a:solidFill>
              </a:rPr>
              <a:t>skb</a:t>
            </a:r>
            <a:r>
              <a:rPr lang="en-US" sz="1000" smtClean="0">
                <a:solidFill>
                  <a:schemeClr val="tx1"/>
                </a:solidFill>
              </a:rPr>
              <a:t>-</a:t>
            </a:r>
            <a:r>
              <a:rPr lang="en-US" sz="1000">
                <a:solidFill>
                  <a:schemeClr val="tx1"/>
                </a:solidFill>
              </a:rPr>
              <a:t>&gt;</a:t>
            </a:r>
            <a:r>
              <a:rPr lang="en-US" sz="1000" err="1">
                <a:solidFill>
                  <a:schemeClr val="tx1"/>
                </a:solidFill>
              </a:rPr>
              <a:t>pkt_type</a:t>
            </a:r>
            <a:r>
              <a:rPr lang="en-US" sz="1000">
                <a:solidFill>
                  <a:schemeClr val="tx1"/>
                </a:solidFill>
              </a:rPr>
              <a:t> </a:t>
            </a:r>
            <a:r>
              <a:rPr lang="en-US" sz="1000" smtClean="0">
                <a:solidFill>
                  <a:schemeClr val="tx1"/>
                </a:solidFill>
              </a:rPr>
              <a:t>to PACKET_HOST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Move to network </a:t>
            </a:r>
            <a:r>
              <a:rPr lang="en-US" sz="1000" smtClean="0">
                <a:solidFill>
                  <a:schemeClr val="tx1"/>
                </a:solidFill>
              </a:rPr>
              <a:t>header</a:t>
            </a:r>
          </a:p>
          <a:p>
            <a:pPr algn="ctr"/>
            <a:r>
              <a:rPr lang="en-US" sz="1000" smtClean="0">
                <a:solidFill>
                  <a:schemeClr val="tx1"/>
                </a:solidFill>
              </a:rPr>
              <a:t>Save L2 header(</a:t>
            </a:r>
            <a:r>
              <a:rPr lang="en-US" sz="1000" err="1" smtClean="0">
                <a:solidFill>
                  <a:schemeClr val="tx1"/>
                </a:solidFill>
              </a:rPr>
              <a:t>MAC,VLAN,PPPoE</a:t>
            </a:r>
            <a:r>
              <a:rPr lang="en-US" sz="1000">
                <a:solidFill>
                  <a:schemeClr val="tx1"/>
                </a:solidFill>
              </a:rPr>
              <a:t>) in </a:t>
            </a:r>
            <a:r>
              <a:rPr lang="en-US" sz="1000" err="1">
                <a:solidFill>
                  <a:schemeClr val="tx1"/>
                </a:solidFill>
              </a:rPr>
              <a:t>skb</a:t>
            </a:r>
            <a:r>
              <a:rPr lang="en-US" sz="1000">
                <a:solidFill>
                  <a:schemeClr val="tx1"/>
                </a:solidFill>
              </a:rPr>
              <a:t>-&gt;</a:t>
            </a:r>
            <a:r>
              <a:rPr lang="en-US" sz="1000" err="1">
                <a:solidFill>
                  <a:schemeClr val="tx1"/>
                </a:solidFill>
              </a:rPr>
              <a:t>nf_bridge</a:t>
            </a:r>
            <a:r>
              <a:rPr lang="en-US" sz="1000">
                <a:solidFill>
                  <a:schemeClr val="tx1"/>
                </a:solidFill>
              </a:rPr>
              <a:t>-&gt;data</a:t>
            </a:r>
            <a:endParaRPr 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sz="1000" smtClean="0">
                <a:solidFill>
                  <a:schemeClr val="tx1"/>
                </a:solidFill>
              </a:rPr>
              <a:t>Change </a:t>
            </a:r>
            <a:r>
              <a:rPr lang="en-US" sz="1000" err="1">
                <a:solidFill>
                  <a:schemeClr val="tx1"/>
                </a:solidFill>
              </a:rPr>
              <a:t>skb</a:t>
            </a:r>
            <a:r>
              <a:rPr lang="en-US" sz="1000">
                <a:solidFill>
                  <a:schemeClr val="tx1"/>
                </a:solidFill>
              </a:rPr>
              <a:t>-&gt;</a:t>
            </a:r>
            <a:r>
              <a:rPr lang="en-US" sz="1000" smtClean="0">
                <a:solidFill>
                  <a:schemeClr val="tx1"/>
                </a:solidFill>
              </a:rPr>
              <a:t>protocol to ipv4 or ipv6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2"/>
            <a:endCxn id="15" idx="0"/>
          </p:cNvCxnSpPr>
          <p:nvPr/>
        </p:nvCxnSpPr>
        <p:spPr>
          <a:xfrm>
            <a:off x="5972108" y="2102558"/>
            <a:ext cx="1252" cy="44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36037" y="2172452"/>
            <a:ext cx="2736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skb</a:t>
            </a:r>
            <a:r>
              <a:rPr lang="en-US" sz="1200" smtClean="0"/>
              <a:t>-</a:t>
            </a:r>
            <a:r>
              <a:rPr lang="en-US" sz="1200"/>
              <a:t>&gt;</a:t>
            </a:r>
            <a:r>
              <a:rPr lang="en-US" sz="1200" err="1"/>
              <a:t>nf_bridge</a:t>
            </a:r>
            <a:r>
              <a:rPr lang="en-US" sz="1200"/>
              <a:t>-&gt;mask &amp;</a:t>
            </a:r>
            <a:r>
              <a:rPr lang="en-US" sz="1200" smtClean="0"/>
              <a:t> BRNF_BRIDGED</a:t>
            </a:r>
            <a:endParaRPr lang="en-US" sz="1200"/>
          </a:p>
        </p:txBody>
      </p:sp>
      <p:cxnSp>
        <p:nvCxnSpPr>
          <p:cNvPr id="25" name="Straight Arrow Connector 24"/>
          <p:cNvCxnSpPr>
            <a:stCxn id="15" idx="2"/>
            <a:endCxn id="14" idx="0"/>
          </p:cNvCxnSpPr>
          <p:nvPr/>
        </p:nvCxnSpPr>
        <p:spPr>
          <a:xfrm>
            <a:off x="5973360" y="3332326"/>
            <a:ext cx="9138" cy="36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096605" y="4355342"/>
            <a:ext cx="1771785" cy="274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br_nf_dev_queue_xmit</a:t>
            </a:r>
            <a:r>
              <a:rPr lang="en-US" sz="1200"/>
              <a:t>()</a:t>
            </a:r>
          </a:p>
        </p:txBody>
      </p:sp>
      <p:cxnSp>
        <p:nvCxnSpPr>
          <p:cNvPr id="28" name="Straight Arrow Connector 27"/>
          <p:cNvCxnSpPr>
            <a:stCxn id="14" idx="2"/>
            <a:endCxn id="26" idx="0"/>
          </p:cNvCxnSpPr>
          <p:nvPr/>
        </p:nvCxnSpPr>
        <p:spPr>
          <a:xfrm>
            <a:off x="5982498" y="3969462"/>
            <a:ext cx="0" cy="38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997890" y="5037240"/>
            <a:ext cx="1969213" cy="274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br_dev_queue_push_xmit</a:t>
            </a:r>
            <a:r>
              <a:rPr lang="en-US" sz="1200"/>
              <a:t>()</a:t>
            </a:r>
          </a:p>
        </p:txBody>
      </p:sp>
      <p:cxnSp>
        <p:nvCxnSpPr>
          <p:cNvPr id="31" name="Straight Arrow Connector 30"/>
          <p:cNvCxnSpPr>
            <a:stCxn id="26" idx="2"/>
            <a:endCxn id="29" idx="0"/>
          </p:cNvCxnSpPr>
          <p:nvPr/>
        </p:nvCxnSpPr>
        <p:spPr>
          <a:xfrm flipH="1">
            <a:off x="5982497" y="4630213"/>
            <a:ext cx="1" cy="40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997890" y="6548633"/>
            <a:ext cx="1969213" cy="274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dev_queue_xmit</a:t>
            </a:r>
            <a:r>
              <a:rPr lang="en-US" sz="1200"/>
              <a:t>()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212897" y="5694231"/>
            <a:ext cx="3539197" cy="558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restore </a:t>
            </a:r>
            <a:r>
              <a:rPr lang="en-US" sz="1000">
                <a:solidFill>
                  <a:schemeClr val="tx1"/>
                </a:solidFill>
              </a:rPr>
              <a:t>L2 header(</a:t>
            </a:r>
            <a:r>
              <a:rPr lang="en-US" sz="1000" err="1">
                <a:solidFill>
                  <a:schemeClr val="tx1"/>
                </a:solidFill>
              </a:rPr>
              <a:t>MAC,VLAN,PPPoE</a:t>
            </a:r>
            <a:r>
              <a:rPr lang="en-US" sz="1000">
                <a:solidFill>
                  <a:schemeClr val="tx1"/>
                </a:solidFill>
              </a:rPr>
              <a:t>) </a:t>
            </a:r>
            <a:r>
              <a:rPr lang="en-US" sz="1000" smtClean="0">
                <a:solidFill>
                  <a:schemeClr val="tx1"/>
                </a:solidFill>
              </a:rPr>
              <a:t>from </a:t>
            </a:r>
            <a:r>
              <a:rPr lang="en-US" sz="1000" err="1">
                <a:solidFill>
                  <a:schemeClr val="tx1"/>
                </a:solidFill>
              </a:rPr>
              <a:t>skb</a:t>
            </a:r>
            <a:r>
              <a:rPr lang="en-US" sz="1000">
                <a:solidFill>
                  <a:schemeClr val="tx1"/>
                </a:solidFill>
              </a:rPr>
              <a:t>-&gt;</a:t>
            </a:r>
            <a:r>
              <a:rPr lang="en-US" sz="1000" err="1">
                <a:solidFill>
                  <a:schemeClr val="tx1"/>
                </a:solidFill>
              </a:rPr>
              <a:t>nf_bridge</a:t>
            </a:r>
            <a:r>
              <a:rPr lang="en-US" sz="1000">
                <a:solidFill>
                  <a:schemeClr val="tx1"/>
                </a:solidFill>
              </a:rPr>
              <a:t>-&gt;</a:t>
            </a:r>
            <a:r>
              <a:rPr lang="en-US" sz="100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Move to </a:t>
            </a:r>
            <a:r>
              <a:rPr lang="en-US" sz="1000" smtClean="0">
                <a:solidFill>
                  <a:schemeClr val="tx1"/>
                </a:solidFill>
              </a:rPr>
              <a:t>Ethernet header</a:t>
            </a:r>
          </a:p>
          <a:p>
            <a:pPr algn="ctr"/>
            <a:r>
              <a:rPr lang="en-US" sz="1000" err="1">
                <a:solidFill>
                  <a:schemeClr val="tx1"/>
                </a:solidFill>
              </a:rPr>
              <a:t>br_drop_fake_rtable</a:t>
            </a:r>
            <a:r>
              <a:rPr lang="en-US" sz="1000">
                <a:solidFill>
                  <a:schemeClr val="tx1"/>
                </a:solidFill>
              </a:rPr>
              <a:t>(</a:t>
            </a:r>
            <a:r>
              <a:rPr lang="en-US" sz="1000" err="1">
                <a:solidFill>
                  <a:schemeClr val="tx1"/>
                </a:solidFill>
              </a:rPr>
              <a:t>skb</a:t>
            </a:r>
            <a:r>
              <a:rPr lang="en-US" sz="10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7" name="Straight Arrow Connector 36"/>
          <p:cNvCxnSpPr>
            <a:stCxn id="29" idx="2"/>
            <a:endCxn id="33" idx="0"/>
          </p:cNvCxnSpPr>
          <p:nvPr/>
        </p:nvCxnSpPr>
        <p:spPr>
          <a:xfrm flipH="1">
            <a:off x="5982496" y="5312111"/>
            <a:ext cx="1" cy="38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2"/>
            <a:endCxn id="32" idx="0"/>
          </p:cNvCxnSpPr>
          <p:nvPr/>
        </p:nvCxnSpPr>
        <p:spPr>
          <a:xfrm>
            <a:off x="5982496" y="6252980"/>
            <a:ext cx="1" cy="29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29" idx="3"/>
          </p:cNvCxnSpPr>
          <p:nvPr/>
        </p:nvCxnSpPr>
        <p:spPr>
          <a:xfrm rot="5400000">
            <a:off x="5918485" y="1897205"/>
            <a:ext cx="4326089" cy="2228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9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4550" y="93519"/>
            <a:ext cx="6660573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Big UDP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3591" y="893621"/>
            <a:ext cx="223404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UDP payload 1</a:t>
            </a:r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1475509" y="893621"/>
            <a:ext cx="1278082" cy="290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IP Packet 1: frag1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87636" y="1246914"/>
            <a:ext cx="235873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UDP payload 2</a:t>
            </a:r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7346372" y="1600207"/>
            <a:ext cx="206779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UDP payload 3</a:t>
            </a:r>
            <a:endParaRPr lang="en-US" sz="1200"/>
          </a:p>
        </p:txBody>
      </p:sp>
      <p:sp>
        <p:nvSpPr>
          <p:cNvPr id="11" name="Rectangle 10"/>
          <p:cNvSpPr/>
          <p:nvPr/>
        </p:nvSpPr>
        <p:spPr>
          <a:xfrm>
            <a:off x="3709554" y="1246913"/>
            <a:ext cx="1278082" cy="290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IP Packet 1: frag2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68289" y="1600206"/>
            <a:ext cx="1278082" cy="290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IP Packet 1: frag3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5400000">
            <a:off x="5242212" y="-3351064"/>
            <a:ext cx="405247" cy="79386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14550" y="2479965"/>
            <a:ext cx="6660573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Big TCP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53591" y="3280067"/>
            <a:ext cx="223404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TCP payload 1</a:t>
            </a:r>
            <a:endParaRPr lang="en-US" sz="1200"/>
          </a:p>
        </p:txBody>
      </p:sp>
      <p:sp>
        <p:nvSpPr>
          <p:cNvPr id="16" name="Rectangle 15"/>
          <p:cNvSpPr/>
          <p:nvPr/>
        </p:nvSpPr>
        <p:spPr>
          <a:xfrm>
            <a:off x="1475509" y="3280067"/>
            <a:ext cx="1278082" cy="290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IP Packet 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87636" y="3633360"/>
            <a:ext cx="235873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TCP payload 2</a:t>
            </a:r>
            <a:endParaRPr lang="en-US" sz="1200"/>
          </a:p>
        </p:txBody>
      </p:sp>
      <p:sp>
        <p:nvSpPr>
          <p:cNvPr id="18" name="Rectangle 17"/>
          <p:cNvSpPr/>
          <p:nvPr/>
        </p:nvSpPr>
        <p:spPr>
          <a:xfrm>
            <a:off x="7346372" y="3986653"/>
            <a:ext cx="206779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TCP payload 3</a:t>
            </a:r>
            <a:endParaRPr lang="en-US" sz="1200"/>
          </a:p>
        </p:txBody>
      </p:sp>
      <p:sp>
        <p:nvSpPr>
          <p:cNvPr id="19" name="Rectangle 18"/>
          <p:cNvSpPr/>
          <p:nvPr/>
        </p:nvSpPr>
        <p:spPr>
          <a:xfrm>
            <a:off x="3709554" y="3633359"/>
            <a:ext cx="1278082" cy="290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IP Packet 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68289" y="3986652"/>
            <a:ext cx="1278082" cy="290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IP Packet 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5400000">
            <a:off x="5242212" y="-964618"/>
            <a:ext cx="405247" cy="79386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31377" y="72736"/>
            <a:ext cx="1828800" cy="30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dev_hard_start_xmit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5" name="Rounded Rectangle 4"/>
          <p:cNvSpPr/>
          <p:nvPr/>
        </p:nvSpPr>
        <p:spPr>
          <a:xfrm>
            <a:off x="5131377" y="994065"/>
            <a:ext cx="1828800" cy="30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dev_gso_segment</a:t>
            </a:r>
            <a:r>
              <a:rPr lang="en-US" sz="1200"/>
              <a:t>()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6045777" y="374073"/>
            <a:ext cx="0" cy="61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59625" y="452643"/>
            <a:ext cx="19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Need segmentation, </a:t>
            </a:r>
          </a:p>
          <a:p>
            <a:r>
              <a:rPr lang="en-US" sz="1200" smtClean="0"/>
              <a:t>but hardware don’t support</a:t>
            </a:r>
            <a:endParaRPr lang="en-US" sz="1200"/>
          </a:p>
        </p:txBody>
      </p:sp>
      <p:sp>
        <p:nvSpPr>
          <p:cNvPr id="9" name="Rounded Rectangle 8"/>
          <p:cNvSpPr/>
          <p:nvPr/>
        </p:nvSpPr>
        <p:spPr>
          <a:xfrm>
            <a:off x="5131377" y="1686892"/>
            <a:ext cx="1828800" cy="30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skb_gso_segment</a:t>
            </a:r>
            <a:r>
              <a:rPr lang="en-US" sz="1200"/>
              <a:t>()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18696" y="2139859"/>
            <a:ext cx="3314701" cy="318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Find a </a:t>
            </a:r>
            <a:r>
              <a:rPr lang="en-US" sz="1200" err="1"/>
              <a:t>struct</a:t>
            </a:r>
            <a:r>
              <a:rPr lang="en-US" sz="1200"/>
              <a:t> </a:t>
            </a:r>
            <a:r>
              <a:rPr lang="en-US" sz="1200" err="1" smtClean="0"/>
              <a:t>packet_type</a:t>
            </a:r>
            <a:r>
              <a:rPr lang="en-US" sz="1200" smtClean="0"/>
              <a:t> -&gt;type == </a:t>
            </a:r>
            <a:r>
              <a:rPr lang="en-US" sz="1200" err="1" smtClean="0"/>
              <a:t>skb</a:t>
            </a:r>
            <a:r>
              <a:rPr lang="en-US" sz="1200" smtClean="0"/>
              <a:t>-&gt;protocol</a:t>
            </a:r>
            <a:endParaRPr lang="en-US" sz="1200"/>
          </a:p>
        </p:txBody>
      </p:sp>
      <p:sp>
        <p:nvSpPr>
          <p:cNvPr id="11" name="Rounded Rectangle 10"/>
          <p:cNvSpPr/>
          <p:nvPr/>
        </p:nvSpPr>
        <p:spPr>
          <a:xfrm>
            <a:off x="4284518" y="2610144"/>
            <a:ext cx="3522518" cy="30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struct</a:t>
            </a:r>
            <a:r>
              <a:rPr lang="en-US" sz="1200"/>
              <a:t> </a:t>
            </a:r>
            <a:r>
              <a:rPr lang="en-US" sz="1200" err="1"/>
              <a:t>packet_type</a:t>
            </a:r>
            <a:r>
              <a:rPr lang="en-US" sz="1200"/>
              <a:t> </a:t>
            </a:r>
            <a:r>
              <a:rPr lang="en-US" sz="1200" smtClean="0"/>
              <a:t>-&gt;</a:t>
            </a:r>
            <a:r>
              <a:rPr lang="en-US" sz="1200" err="1"/>
              <a:t>gso_segment</a:t>
            </a:r>
            <a:r>
              <a:rPr lang="en-US" sz="1200"/>
              <a:t>(</a:t>
            </a:r>
            <a:r>
              <a:rPr lang="en-US" sz="1200" err="1"/>
              <a:t>skb</a:t>
            </a:r>
            <a:r>
              <a:rPr lang="en-US" sz="1200"/>
              <a:t>, features)</a:t>
            </a:r>
          </a:p>
        </p:txBody>
      </p: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>
            <a:off x="6045777" y="1295402"/>
            <a:ext cx="0" cy="39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1" idx="0"/>
          </p:cNvCxnSpPr>
          <p:nvPr/>
        </p:nvCxnSpPr>
        <p:spPr>
          <a:xfrm>
            <a:off x="6045777" y="1988229"/>
            <a:ext cx="0" cy="621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459535" y="3524361"/>
            <a:ext cx="1828800" cy="30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inet_gso_segment</a:t>
            </a:r>
            <a:r>
              <a:rPr lang="en-US" sz="1200"/>
              <a:t>()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807036" y="3533395"/>
            <a:ext cx="1828800" cy="30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ipv6_gso_segment()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14257" y="4425679"/>
            <a:ext cx="1828800" cy="30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tcp_tso_segment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19" name="Rounded Rectangle 18"/>
          <p:cNvSpPr/>
          <p:nvPr/>
        </p:nvSpPr>
        <p:spPr>
          <a:xfrm>
            <a:off x="630735" y="4425678"/>
            <a:ext cx="1828800" cy="30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udp4_ufo_fragment()</a:t>
            </a:r>
            <a:endParaRPr lang="en-US" sz="1200"/>
          </a:p>
        </p:txBody>
      </p:sp>
      <p:sp>
        <p:nvSpPr>
          <p:cNvPr id="21" name="Rounded Rectangle 20"/>
          <p:cNvSpPr/>
          <p:nvPr/>
        </p:nvSpPr>
        <p:spPr>
          <a:xfrm>
            <a:off x="9635836" y="4425680"/>
            <a:ext cx="1828800" cy="30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udp6_ufo_fragment()</a:t>
            </a:r>
            <a:endParaRPr lang="en-US" sz="1200"/>
          </a:p>
        </p:txBody>
      </p:sp>
      <p:cxnSp>
        <p:nvCxnSpPr>
          <p:cNvPr id="23" name="Straight Arrow Connector 22"/>
          <p:cNvCxnSpPr>
            <a:stCxn id="11" idx="2"/>
            <a:endCxn id="16" idx="0"/>
          </p:cNvCxnSpPr>
          <p:nvPr/>
        </p:nvCxnSpPr>
        <p:spPr>
          <a:xfrm flipH="1">
            <a:off x="3373935" y="2911481"/>
            <a:ext cx="2671842" cy="61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7" idx="0"/>
          </p:cNvCxnSpPr>
          <p:nvPr/>
        </p:nvCxnSpPr>
        <p:spPr>
          <a:xfrm>
            <a:off x="6045777" y="2911481"/>
            <a:ext cx="2675659" cy="62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92941" y="3164469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IPv4</a:t>
            </a:r>
            <a:endParaRPr 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7017836" y="316447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IPv6</a:t>
            </a:r>
            <a:endParaRPr lang="en-US" sz="1200"/>
          </a:p>
        </p:txBody>
      </p:sp>
      <p:cxnSp>
        <p:nvCxnSpPr>
          <p:cNvPr id="33" name="Straight Arrow Connector 32"/>
          <p:cNvCxnSpPr>
            <a:stCxn id="16" idx="2"/>
            <a:endCxn id="18" idx="0"/>
          </p:cNvCxnSpPr>
          <p:nvPr/>
        </p:nvCxnSpPr>
        <p:spPr>
          <a:xfrm>
            <a:off x="3373935" y="3825698"/>
            <a:ext cx="2754722" cy="59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2"/>
            <a:endCxn id="18" idx="0"/>
          </p:cNvCxnSpPr>
          <p:nvPr/>
        </p:nvCxnSpPr>
        <p:spPr>
          <a:xfrm flipH="1">
            <a:off x="6128657" y="3834732"/>
            <a:ext cx="2592779" cy="59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2"/>
            <a:endCxn id="19" idx="0"/>
          </p:cNvCxnSpPr>
          <p:nvPr/>
        </p:nvCxnSpPr>
        <p:spPr>
          <a:xfrm flipH="1">
            <a:off x="1545135" y="3825698"/>
            <a:ext cx="1828800" cy="59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21" idx="0"/>
          </p:cNvCxnSpPr>
          <p:nvPr/>
        </p:nvCxnSpPr>
        <p:spPr>
          <a:xfrm>
            <a:off x="8721436" y="3834732"/>
            <a:ext cx="1828800" cy="59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13322" y="3848689"/>
            <a:ext cx="418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</a:t>
            </a:r>
            <a:endParaRPr 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7106266" y="3847862"/>
            <a:ext cx="418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</a:t>
            </a:r>
            <a:endParaRPr 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9699045" y="384734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UDP</a:t>
            </a:r>
            <a:endParaRPr 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2046978" y="386158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UDP</a:t>
            </a:r>
            <a:endParaRPr lang="en-US" sz="1200"/>
          </a:p>
        </p:txBody>
      </p:sp>
      <p:sp>
        <p:nvSpPr>
          <p:cNvPr id="44" name="Rounded Rectangle 43"/>
          <p:cNvSpPr/>
          <p:nvPr/>
        </p:nvSpPr>
        <p:spPr>
          <a:xfrm>
            <a:off x="5214257" y="6199061"/>
            <a:ext cx="1828800" cy="30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skb_segment</a:t>
            </a:r>
            <a:r>
              <a:rPr lang="en-US" sz="1200"/>
              <a:t>()</a:t>
            </a:r>
          </a:p>
        </p:txBody>
      </p:sp>
      <p:cxnSp>
        <p:nvCxnSpPr>
          <p:cNvPr id="46" name="Straight Arrow Connector 45"/>
          <p:cNvCxnSpPr>
            <a:stCxn id="19" idx="2"/>
            <a:endCxn id="44" idx="0"/>
          </p:cNvCxnSpPr>
          <p:nvPr/>
        </p:nvCxnSpPr>
        <p:spPr>
          <a:xfrm>
            <a:off x="1545135" y="4727015"/>
            <a:ext cx="4583522" cy="147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2"/>
            <a:endCxn id="44" idx="0"/>
          </p:cNvCxnSpPr>
          <p:nvPr/>
        </p:nvCxnSpPr>
        <p:spPr>
          <a:xfrm>
            <a:off x="6128657" y="4727016"/>
            <a:ext cx="0" cy="147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1" idx="2"/>
          </p:cNvCxnSpPr>
          <p:nvPr/>
        </p:nvCxnSpPr>
        <p:spPr>
          <a:xfrm flipH="1">
            <a:off x="6128657" y="4727017"/>
            <a:ext cx="4421579" cy="147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6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5409" y="450091"/>
            <a:ext cx="519545" cy="28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next</a:t>
            </a:r>
            <a:endParaRPr 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310250" y="45364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skb</a:t>
            </a:r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1194885" y="443255"/>
            <a:ext cx="519545" cy="28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</a:t>
            </a:r>
            <a:endParaRPr lang="en-US" sz="1200"/>
          </a:p>
        </p:txBody>
      </p:sp>
      <p:sp>
        <p:nvSpPr>
          <p:cNvPr id="7" name="Rectangle 6"/>
          <p:cNvSpPr/>
          <p:nvPr/>
        </p:nvSpPr>
        <p:spPr>
          <a:xfrm>
            <a:off x="2233906" y="443255"/>
            <a:ext cx="852055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L2 header</a:t>
            </a:r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3085962" y="443255"/>
            <a:ext cx="872836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L3 header</a:t>
            </a:r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3958798" y="443255"/>
            <a:ext cx="872836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L4 header</a:t>
            </a:r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4831633" y="443255"/>
            <a:ext cx="1267692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Big L4 payload</a:t>
            </a:r>
            <a:endParaRPr lang="en-US" sz="1200"/>
          </a:p>
        </p:txBody>
      </p:sp>
      <p:cxnSp>
        <p:nvCxnSpPr>
          <p:cNvPr id="12" name="Elbow Connector 11"/>
          <p:cNvCxnSpPr>
            <a:stCxn id="4" idx="2"/>
            <a:endCxn id="15" idx="1"/>
          </p:cNvCxnSpPr>
          <p:nvPr/>
        </p:nvCxnSpPr>
        <p:spPr>
          <a:xfrm rot="16200000" flipH="1">
            <a:off x="1038107" y="627719"/>
            <a:ext cx="365648" cy="571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06681" y="957793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null</a:t>
            </a:r>
            <a:endParaRPr lang="en-US" sz="1200"/>
          </a:p>
        </p:txBody>
      </p:sp>
      <p:sp>
        <p:nvSpPr>
          <p:cNvPr id="16" name="Rectangle 15"/>
          <p:cNvSpPr/>
          <p:nvPr/>
        </p:nvSpPr>
        <p:spPr>
          <a:xfrm>
            <a:off x="6099325" y="443255"/>
            <a:ext cx="1080793" cy="280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gso_size</a:t>
            </a:r>
            <a:r>
              <a:rPr lang="en-US" sz="1200" smtClean="0"/>
              <a:t> = 512</a:t>
            </a:r>
            <a:endParaRPr lang="en-US" sz="1200"/>
          </a:p>
        </p:txBody>
      </p:sp>
      <p:sp>
        <p:nvSpPr>
          <p:cNvPr id="17" name="Rectangle 16"/>
          <p:cNvSpPr/>
          <p:nvPr/>
        </p:nvSpPr>
        <p:spPr>
          <a:xfrm>
            <a:off x="7179980" y="443255"/>
            <a:ext cx="976747" cy="280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gso_segs</a:t>
            </a:r>
            <a:r>
              <a:rPr lang="en-US" sz="1200" smtClean="0"/>
              <a:t> = 3</a:t>
            </a:r>
            <a:endParaRPr lang="en-US" sz="1200"/>
          </a:p>
        </p:txBody>
      </p:sp>
      <p:sp>
        <p:nvSpPr>
          <p:cNvPr id="18" name="Rectangle 17"/>
          <p:cNvSpPr/>
          <p:nvPr/>
        </p:nvSpPr>
        <p:spPr>
          <a:xfrm>
            <a:off x="8156728" y="443255"/>
            <a:ext cx="1195090" cy="280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gso_type</a:t>
            </a:r>
            <a:r>
              <a:rPr lang="en-US" sz="1200" smtClean="0"/>
              <a:t> = TCP</a:t>
            </a:r>
            <a:endParaRPr lang="en-US" sz="1200"/>
          </a:p>
        </p:txBody>
      </p:sp>
      <p:cxnSp>
        <p:nvCxnSpPr>
          <p:cNvPr id="26" name="Straight Arrow Connector 25"/>
          <p:cNvCxnSpPr>
            <a:stCxn id="6" idx="3"/>
            <a:endCxn id="7" idx="1"/>
          </p:cNvCxnSpPr>
          <p:nvPr/>
        </p:nvCxnSpPr>
        <p:spPr>
          <a:xfrm>
            <a:off x="1714430" y="583532"/>
            <a:ext cx="51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06513" y="2504027"/>
            <a:ext cx="519545" cy="28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next</a:t>
            </a:r>
            <a:endParaRPr lang="en-US" sz="1200"/>
          </a:p>
        </p:txBody>
      </p:sp>
      <p:sp>
        <p:nvSpPr>
          <p:cNvPr id="28" name="TextBox 27"/>
          <p:cNvSpPr txBox="1"/>
          <p:nvPr/>
        </p:nvSpPr>
        <p:spPr>
          <a:xfrm>
            <a:off x="310250" y="2517972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skb</a:t>
            </a:r>
            <a:endParaRPr lang="en-US" sz="1200"/>
          </a:p>
        </p:txBody>
      </p:sp>
      <p:sp>
        <p:nvSpPr>
          <p:cNvPr id="29" name="Rectangle 28"/>
          <p:cNvSpPr/>
          <p:nvPr/>
        </p:nvSpPr>
        <p:spPr>
          <a:xfrm>
            <a:off x="1225989" y="2507582"/>
            <a:ext cx="519545" cy="28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</a:t>
            </a:r>
            <a:endParaRPr lang="en-US" sz="1200"/>
          </a:p>
        </p:txBody>
      </p:sp>
      <p:sp>
        <p:nvSpPr>
          <p:cNvPr id="30" name="Rectangle 29"/>
          <p:cNvSpPr/>
          <p:nvPr/>
        </p:nvSpPr>
        <p:spPr>
          <a:xfrm>
            <a:off x="2265010" y="2507582"/>
            <a:ext cx="852055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L2 header</a:t>
            </a:r>
            <a:endParaRPr lang="en-US" sz="1200"/>
          </a:p>
        </p:txBody>
      </p:sp>
      <p:sp>
        <p:nvSpPr>
          <p:cNvPr id="31" name="Rectangle 30"/>
          <p:cNvSpPr/>
          <p:nvPr/>
        </p:nvSpPr>
        <p:spPr>
          <a:xfrm>
            <a:off x="3117066" y="2507582"/>
            <a:ext cx="872836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L3 header</a:t>
            </a:r>
            <a:endParaRPr lang="en-US" sz="1200"/>
          </a:p>
        </p:txBody>
      </p:sp>
      <p:sp>
        <p:nvSpPr>
          <p:cNvPr id="32" name="Rectangle 31"/>
          <p:cNvSpPr/>
          <p:nvPr/>
        </p:nvSpPr>
        <p:spPr>
          <a:xfrm>
            <a:off x="3989902" y="2507582"/>
            <a:ext cx="872836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L4 header</a:t>
            </a:r>
            <a:endParaRPr lang="en-US" sz="1200"/>
          </a:p>
        </p:txBody>
      </p:sp>
      <p:sp>
        <p:nvSpPr>
          <p:cNvPr id="33" name="Rectangle 32"/>
          <p:cNvSpPr/>
          <p:nvPr/>
        </p:nvSpPr>
        <p:spPr>
          <a:xfrm>
            <a:off x="4862737" y="2507582"/>
            <a:ext cx="1267692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Big L4 payload</a:t>
            </a:r>
            <a:endParaRPr lang="en-US" sz="1200"/>
          </a:p>
        </p:txBody>
      </p:sp>
      <p:cxnSp>
        <p:nvCxnSpPr>
          <p:cNvPr id="34" name="Elbow Connector 33"/>
          <p:cNvCxnSpPr>
            <a:stCxn id="27" idx="2"/>
            <a:endCxn id="41" idx="1"/>
          </p:cNvCxnSpPr>
          <p:nvPr/>
        </p:nvCxnSpPr>
        <p:spPr>
          <a:xfrm rot="16200000" flipH="1">
            <a:off x="847051" y="2903816"/>
            <a:ext cx="467633" cy="229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3"/>
            <a:endCxn id="30" idx="1"/>
          </p:cNvCxnSpPr>
          <p:nvPr/>
        </p:nvCxnSpPr>
        <p:spPr>
          <a:xfrm>
            <a:off x="1745534" y="2647859"/>
            <a:ext cx="51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591780" y="3106604"/>
            <a:ext cx="519545" cy="28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next</a:t>
            </a:r>
            <a:endParaRPr lang="en-US" sz="1200"/>
          </a:p>
        </p:txBody>
      </p:sp>
      <p:sp>
        <p:nvSpPr>
          <p:cNvPr id="41" name="TextBox 4"/>
          <p:cNvSpPr txBox="1"/>
          <p:nvPr/>
        </p:nvSpPr>
        <p:spPr>
          <a:xfrm>
            <a:off x="1195448" y="311371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err="1" smtClean="0"/>
              <a:t>skb</a:t>
            </a:r>
            <a:endParaRPr lang="en-US" sz="1200"/>
          </a:p>
        </p:txBody>
      </p:sp>
      <p:sp>
        <p:nvSpPr>
          <p:cNvPr id="42" name="Rectangle 41"/>
          <p:cNvSpPr/>
          <p:nvPr/>
        </p:nvSpPr>
        <p:spPr>
          <a:xfrm>
            <a:off x="2111256" y="3110159"/>
            <a:ext cx="519545" cy="28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data</a:t>
            </a:r>
            <a:endParaRPr lang="en-US" sz="1200"/>
          </a:p>
        </p:txBody>
      </p:sp>
      <p:sp>
        <p:nvSpPr>
          <p:cNvPr id="43" name="Rectangle 42"/>
          <p:cNvSpPr/>
          <p:nvPr/>
        </p:nvSpPr>
        <p:spPr>
          <a:xfrm>
            <a:off x="3150277" y="3110159"/>
            <a:ext cx="852055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L2 header</a:t>
            </a:r>
            <a:endParaRPr lang="en-US" sz="1200"/>
          </a:p>
        </p:txBody>
      </p:sp>
      <p:sp>
        <p:nvSpPr>
          <p:cNvPr id="44" name="Rectangle 43"/>
          <p:cNvSpPr/>
          <p:nvPr/>
        </p:nvSpPr>
        <p:spPr>
          <a:xfrm>
            <a:off x="4002333" y="3110159"/>
            <a:ext cx="872836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L3 header</a:t>
            </a:r>
            <a:endParaRPr lang="en-US" sz="1200"/>
          </a:p>
        </p:txBody>
      </p:sp>
      <p:sp>
        <p:nvSpPr>
          <p:cNvPr id="45" name="Rectangle 44"/>
          <p:cNvSpPr/>
          <p:nvPr/>
        </p:nvSpPr>
        <p:spPr>
          <a:xfrm>
            <a:off x="4875169" y="3110159"/>
            <a:ext cx="872836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L4 header</a:t>
            </a:r>
            <a:endParaRPr lang="en-US" sz="1200"/>
          </a:p>
        </p:txBody>
      </p:sp>
      <p:sp>
        <p:nvSpPr>
          <p:cNvPr id="46" name="Rectangle 45"/>
          <p:cNvSpPr/>
          <p:nvPr/>
        </p:nvSpPr>
        <p:spPr>
          <a:xfrm>
            <a:off x="5748003" y="3110159"/>
            <a:ext cx="1591992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L4 payload: 512 bytes</a:t>
            </a:r>
            <a:endParaRPr lang="en-US" sz="1200"/>
          </a:p>
        </p:txBody>
      </p:sp>
      <p:cxnSp>
        <p:nvCxnSpPr>
          <p:cNvPr id="47" name="Elbow Connector 46"/>
          <p:cNvCxnSpPr>
            <a:stCxn id="40" idx="2"/>
            <a:endCxn id="54" idx="1"/>
          </p:cNvCxnSpPr>
          <p:nvPr/>
        </p:nvCxnSpPr>
        <p:spPr>
          <a:xfrm rot="16200000" flipH="1">
            <a:off x="1644839" y="3593871"/>
            <a:ext cx="584750" cy="1713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339995" y="3103323"/>
            <a:ext cx="955963" cy="280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err="1" smtClean="0"/>
              <a:t>gso_size</a:t>
            </a:r>
            <a:r>
              <a:rPr lang="en-US" sz="1200" smtClean="0"/>
              <a:t> = 0</a:t>
            </a:r>
            <a:endParaRPr lang="en-US" sz="1200"/>
          </a:p>
        </p:txBody>
      </p:sp>
      <p:sp>
        <p:nvSpPr>
          <p:cNvPr id="50" name="Rectangle 49"/>
          <p:cNvSpPr/>
          <p:nvPr/>
        </p:nvSpPr>
        <p:spPr>
          <a:xfrm>
            <a:off x="8295958" y="3103323"/>
            <a:ext cx="976747" cy="280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err="1" smtClean="0"/>
              <a:t>gso_segs</a:t>
            </a:r>
            <a:r>
              <a:rPr lang="en-US" sz="1200" smtClean="0"/>
              <a:t> = 0</a:t>
            </a:r>
            <a:endParaRPr lang="en-US" sz="1200"/>
          </a:p>
        </p:txBody>
      </p:sp>
      <p:sp>
        <p:nvSpPr>
          <p:cNvPr id="51" name="Rectangle 50"/>
          <p:cNvSpPr/>
          <p:nvPr/>
        </p:nvSpPr>
        <p:spPr>
          <a:xfrm>
            <a:off x="9272705" y="3103323"/>
            <a:ext cx="976747" cy="280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err="1" smtClean="0"/>
              <a:t>gso_type</a:t>
            </a:r>
            <a:r>
              <a:rPr lang="en-US" sz="1200" smtClean="0"/>
              <a:t> = 0</a:t>
            </a:r>
            <a:endParaRPr lang="en-US" sz="1200"/>
          </a:p>
        </p:txBody>
      </p:sp>
      <p:cxnSp>
        <p:nvCxnSpPr>
          <p:cNvPr id="52" name="Straight Arrow Connector 51"/>
          <p:cNvCxnSpPr>
            <a:stCxn id="42" idx="3"/>
            <a:endCxn id="43" idx="1"/>
          </p:cNvCxnSpPr>
          <p:nvPr/>
        </p:nvCxnSpPr>
        <p:spPr>
          <a:xfrm>
            <a:off x="2630801" y="3250436"/>
            <a:ext cx="51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414845" y="3840663"/>
            <a:ext cx="519545" cy="28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next</a:t>
            </a:r>
            <a:endParaRPr lang="en-US" sz="1200"/>
          </a:p>
        </p:txBody>
      </p:sp>
      <p:sp>
        <p:nvSpPr>
          <p:cNvPr id="54" name="TextBox 4"/>
          <p:cNvSpPr txBox="1"/>
          <p:nvPr/>
        </p:nvSpPr>
        <p:spPr>
          <a:xfrm>
            <a:off x="2022876" y="3833408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err="1" smtClean="0"/>
              <a:t>skb</a:t>
            </a:r>
            <a:endParaRPr lang="en-US" sz="1200"/>
          </a:p>
        </p:txBody>
      </p:sp>
      <p:sp>
        <p:nvSpPr>
          <p:cNvPr id="55" name="Rectangle 54"/>
          <p:cNvSpPr/>
          <p:nvPr/>
        </p:nvSpPr>
        <p:spPr>
          <a:xfrm>
            <a:off x="2934321" y="3833827"/>
            <a:ext cx="519545" cy="28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data</a:t>
            </a:r>
            <a:endParaRPr lang="en-US" sz="1200"/>
          </a:p>
        </p:txBody>
      </p:sp>
      <p:sp>
        <p:nvSpPr>
          <p:cNvPr id="56" name="Rectangle 55"/>
          <p:cNvSpPr/>
          <p:nvPr/>
        </p:nvSpPr>
        <p:spPr>
          <a:xfrm>
            <a:off x="3973342" y="3833827"/>
            <a:ext cx="852055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L2 header</a:t>
            </a:r>
            <a:endParaRPr lang="en-US" sz="1200"/>
          </a:p>
        </p:txBody>
      </p:sp>
      <p:sp>
        <p:nvSpPr>
          <p:cNvPr id="57" name="Rectangle 56"/>
          <p:cNvSpPr/>
          <p:nvPr/>
        </p:nvSpPr>
        <p:spPr>
          <a:xfrm>
            <a:off x="4825398" y="3833827"/>
            <a:ext cx="872836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L3 header</a:t>
            </a:r>
            <a:endParaRPr lang="en-US" sz="1200"/>
          </a:p>
        </p:txBody>
      </p:sp>
      <p:sp>
        <p:nvSpPr>
          <p:cNvPr id="58" name="Rectangle 57"/>
          <p:cNvSpPr/>
          <p:nvPr/>
        </p:nvSpPr>
        <p:spPr>
          <a:xfrm>
            <a:off x="5698234" y="3833827"/>
            <a:ext cx="872836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L4 header</a:t>
            </a:r>
            <a:endParaRPr lang="en-US" sz="1200"/>
          </a:p>
        </p:txBody>
      </p:sp>
      <p:cxnSp>
        <p:nvCxnSpPr>
          <p:cNvPr id="60" name="Elbow Connector 59"/>
          <p:cNvCxnSpPr>
            <a:stCxn id="53" idx="2"/>
            <a:endCxn id="67" idx="1"/>
          </p:cNvCxnSpPr>
          <p:nvPr/>
        </p:nvCxnSpPr>
        <p:spPr>
          <a:xfrm rot="16200000" flipH="1">
            <a:off x="2609241" y="4186594"/>
            <a:ext cx="574778" cy="444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5" idx="3"/>
            <a:endCxn id="56" idx="1"/>
          </p:cNvCxnSpPr>
          <p:nvPr/>
        </p:nvCxnSpPr>
        <p:spPr>
          <a:xfrm>
            <a:off x="3453866" y="3974104"/>
            <a:ext cx="51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497611" y="4536751"/>
            <a:ext cx="519545" cy="28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next</a:t>
            </a:r>
            <a:endParaRPr lang="en-US" sz="1200"/>
          </a:p>
        </p:txBody>
      </p:sp>
      <p:sp>
        <p:nvSpPr>
          <p:cNvPr id="67" name="TextBox 4"/>
          <p:cNvSpPr txBox="1"/>
          <p:nvPr/>
        </p:nvSpPr>
        <p:spPr>
          <a:xfrm>
            <a:off x="3118642" y="4557495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err="1" smtClean="0"/>
              <a:t>skb</a:t>
            </a:r>
            <a:endParaRPr lang="en-US" sz="1200"/>
          </a:p>
        </p:txBody>
      </p:sp>
      <p:sp>
        <p:nvSpPr>
          <p:cNvPr id="68" name="Rectangle 67"/>
          <p:cNvSpPr/>
          <p:nvPr/>
        </p:nvSpPr>
        <p:spPr>
          <a:xfrm>
            <a:off x="4017087" y="4529915"/>
            <a:ext cx="519545" cy="28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data</a:t>
            </a:r>
            <a:endParaRPr lang="en-US" sz="1200"/>
          </a:p>
        </p:txBody>
      </p:sp>
      <p:sp>
        <p:nvSpPr>
          <p:cNvPr id="69" name="Rectangle 68"/>
          <p:cNvSpPr/>
          <p:nvPr/>
        </p:nvSpPr>
        <p:spPr>
          <a:xfrm>
            <a:off x="5056108" y="4529915"/>
            <a:ext cx="852055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L2 header</a:t>
            </a:r>
            <a:endParaRPr lang="en-US" sz="1200"/>
          </a:p>
        </p:txBody>
      </p:sp>
      <p:sp>
        <p:nvSpPr>
          <p:cNvPr id="70" name="Rectangle 69"/>
          <p:cNvSpPr/>
          <p:nvPr/>
        </p:nvSpPr>
        <p:spPr>
          <a:xfrm>
            <a:off x="5908164" y="4529915"/>
            <a:ext cx="872836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L3 header</a:t>
            </a:r>
            <a:endParaRPr lang="en-US" sz="1200"/>
          </a:p>
        </p:txBody>
      </p:sp>
      <p:sp>
        <p:nvSpPr>
          <p:cNvPr id="71" name="Rectangle 70"/>
          <p:cNvSpPr/>
          <p:nvPr/>
        </p:nvSpPr>
        <p:spPr>
          <a:xfrm>
            <a:off x="6781000" y="4529915"/>
            <a:ext cx="872836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L4 header</a:t>
            </a:r>
            <a:endParaRPr lang="en-US" sz="1200"/>
          </a:p>
        </p:txBody>
      </p:sp>
      <p:cxnSp>
        <p:nvCxnSpPr>
          <p:cNvPr id="73" name="Elbow Connector 72"/>
          <p:cNvCxnSpPr>
            <a:stCxn id="66" idx="2"/>
            <a:endCxn id="74" idx="1"/>
          </p:cNvCxnSpPr>
          <p:nvPr/>
        </p:nvCxnSpPr>
        <p:spPr>
          <a:xfrm rot="16200000" flipH="1">
            <a:off x="3824105" y="4750583"/>
            <a:ext cx="438056" cy="571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4"/>
          <p:cNvSpPr txBox="1"/>
          <p:nvPr/>
        </p:nvSpPr>
        <p:spPr>
          <a:xfrm>
            <a:off x="4328883" y="511686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mtClean="0"/>
              <a:t>null</a:t>
            </a:r>
            <a:endParaRPr lang="en-US" sz="1200"/>
          </a:p>
        </p:txBody>
      </p:sp>
      <p:cxnSp>
        <p:nvCxnSpPr>
          <p:cNvPr id="78" name="Straight Arrow Connector 77"/>
          <p:cNvCxnSpPr>
            <a:stCxn id="68" idx="3"/>
            <a:endCxn id="69" idx="1"/>
          </p:cNvCxnSpPr>
          <p:nvPr/>
        </p:nvCxnSpPr>
        <p:spPr>
          <a:xfrm>
            <a:off x="4536632" y="4670192"/>
            <a:ext cx="51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571070" y="3830428"/>
            <a:ext cx="1591992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L4 payload: 512 bytes</a:t>
            </a:r>
            <a:endParaRPr lang="en-US" sz="1200"/>
          </a:p>
        </p:txBody>
      </p:sp>
      <p:sp>
        <p:nvSpPr>
          <p:cNvPr id="83" name="Rectangle 82"/>
          <p:cNvSpPr/>
          <p:nvPr/>
        </p:nvSpPr>
        <p:spPr>
          <a:xfrm>
            <a:off x="8163062" y="3823592"/>
            <a:ext cx="955963" cy="280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err="1" smtClean="0"/>
              <a:t>gso_size</a:t>
            </a:r>
            <a:r>
              <a:rPr lang="en-US" sz="1200" smtClean="0"/>
              <a:t> = 0</a:t>
            </a:r>
            <a:endParaRPr lang="en-US" sz="1200"/>
          </a:p>
        </p:txBody>
      </p:sp>
      <p:sp>
        <p:nvSpPr>
          <p:cNvPr id="84" name="Rectangle 83"/>
          <p:cNvSpPr/>
          <p:nvPr/>
        </p:nvSpPr>
        <p:spPr>
          <a:xfrm>
            <a:off x="9119025" y="3823592"/>
            <a:ext cx="976747" cy="280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err="1" smtClean="0"/>
              <a:t>gso_segs</a:t>
            </a:r>
            <a:r>
              <a:rPr lang="en-US" sz="1200" smtClean="0"/>
              <a:t> = 0</a:t>
            </a:r>
            <a:endParaRPr lang="en-US" sz="1200"/>
          </a:p>
        </p:txBody>
      </p:sp>
      <p:sp>
        <p:nvSpPr>
          <p:cNvPr id="85" name="Rectangle 84"/>
          <p:cNvSpPr/>
          <p:nvPr/>
        </p:nvSpPr>
        <p:spPr>
          <a:xfrm>
            <a:off x="10095772" y="3823592"/>
            <a:ext cx="976747" cy="280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err="1" smtClean="0"/>
              <a:t>gso_type</a:t>
            </a:r>
            <a:r>
              <a:rPr lang="en-US" sz="1200" smtClean="0"/>
              <a:t> = 0</a:t>
            </a:r>
            <a:endParaRPr lang="en-US" sz="1200"/>
          </a:p>
        </p:txBody>
      </p:sp>
      <p:sp>
        <p:nvSpPr>
          <p:cNvPr id="88" name="Rectangle 87"/>
          <p:cNvSpPr/>
          <p:nvPr/>
        </p:nvSpPr>
        <p:spPr>
          <a:xfrm>
            <a:off x="7653836" y="4533470"/>
            <a:ext cx="1591992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L4 payload: 512 bytes</a:t>
            </a:r>
            <a:endParaRPr lang="en-US" sz="1200"/>
          </a:p>
        </p:txBody>
      </p:sp>
      <p:sp>
        <p:nvSpPr>
          <p:cNvPr id="89" name="Rectangle 88"/>
          <p:cNvSpPr/>
          <p:nvPr/>
        </p:nvSpPr>
        <p:spPr>
          <a:xfrm>
            <a:off x="9245828" y="4526634"/>
            <a:ext cx="955963" cy="280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err="1" smtClean="0"/>
              <a:t>gso_size</a:t>
            </a:r>
            <a:r>
              <a:rPr lang="en-US" sz="1200" smtClean="0"/>
              <a:t> = 0</a:t>
            </a:r>
            <a:endParaRPr lang="en-US" sz="1200"/>
          </a:p>
        </p:txBody>
      </p:sp>
      <p:sp>
        <p:nvSpPr>
          <p:cNvPr id="90" name="Rectangle 89"/>
          <p:cNvSpPr/>
          <p:nvPr/>
        </p:nvSpPr>
        <p:spPr>
          <a:xfrm>
            <a:off x="10201791" y="4526634"/>
            <a:ext cx="976747" cy="280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err="1" smtClean="0"/>
              <a:t>gso_segs</a:t>
            </a:r>
            <a:r>
              <a:rPr lang="en-US" sz="1200" smtClean="0"/>
              <a:t> = 0</a:t>
            </a:r>
            <a:endParaRPr lang="en-US" sz="1200"/>
          </a:p>
        </p:txBody>
      </p:sp>
      <p:sp>
        <p:nvSpPr>
          <p:cNvPr id="91" name="Rectangle 90"/>
          <p:cNvSpPr/>
          <p:nvPr/>
        </p:nvSpPr>
        <p:spPr>
          <a:xfrm>
            <a:off x="11178538" y="4526634"/>
            <a:ext cx="976747" cy="280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err="1" smtClean="0"/>
              <a:t>gso_type</a:t>
            </a:r>
            <a:r>
              <a:rPr lang="en-US" sz="1200" smtClean="0"/>
              <a:t> = 0</a:t>
            </a:r>
            <a:endParaRPr lang="en-US" sz="1200"/>
          </a:p>
        </p:txBody>
      </p:sp>
      <p:sp>
        <p:nvSpPr>
          <p:cNvPr id="93" name="Down Arrow 92"/>
          <p:cNvSpPr/>
          <p:nvPr/>
        </p:nvSpPr>
        <p:spPr>
          <a:xfrm>
            <a:off x="3852731" y="1387311"/>
            <a:ext cx="1895272" cy="597425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130429" y="2507582"/>
            <a:ext cx="1080793" cy="280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gso_size</a:t>
            </a:r>
            <a:r>
              <a:rPr lang="en-US" sz="1200" smtClean="0"/>
              <a:t> = 512</a:t>
            </a:r>
            <a:endParaRPr lang="en-US" sz="1200"/>
          </a:p>
        </p:txBody>
      </p:sp>
      <p:sp>
        <p:nvSpPr>
          <p:cNvPr id="95" name="Rectangle 94"/>
          <p:cNvSpPr/>
          <p:nvPr/>
        </p:nvSpPr>
        <p:spPr>
          <a:xfrm>
            <a:off x="7211084" y="2507582"/>
            <a:ext cx="976747" cy="280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gso_segs</a:t>
            </a:r>
            <a:r>
              <a:rPr lang="en-US" sz="1200" smtClean="0"/>
              <a:t> = 3</a:t>
            </a:r>
            <a:endParaRPr lang="en-US" sz="1200"/>
          </a:p>
        </p:txBody>
      </p:sp>
      <p:sp>
        <p:nvSpPr>
          <p:cNvPr id="96" name="Rectangle 95"/>
          <p:cNvSpPr/>
          <p:nvPr/>
        </p:nvSpPr>
        <p:spPr>
          <a:xfrm>
            <a:off x="8187832" y="2507582"/>
            <a:ext cx="1195090" cy="280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gso_type</a:t>
            </a:r>
            <a:r>
              <a:rPr lang="en-US" sz="1200" smtClean="0"/>
              <a:t> = TCP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754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96393"/>
              </p:ext>
            </p:extLst>
          </p:nvPr>
        </p:nvGraphicFramePr>
        <p:xfrm>
          <a:off x="8197849" y="242455"/>
          <a:ext cx="210935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355"/>
              </a:tblGrid>
              <a:tr h="16038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net_device</a:t>
                      </a:r>
                      <a:endParaRPr lang="en-US" sz="1000"/>
                    </a:p>
                  </a:txBody>
                  <a:tcPr/>
                </a:tc>
              </a:tr>
              <a:tr h="16038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dev.parent</a:t>
                      </a:r>
                      <a:endParaRPr lang="en-US" sz="1000"/>
                    </a:p>
                  </a:txBody>
                  <a:tcPr/>
                </a:tc>
              </a:tr>
              <a:tr h="16038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6038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24617"/>
              </p:ext>
            </p:extLst>
          </p:nvPr>
        </p:nvGraphicFramePr>
        <p:xfrm>
          <a:off x="8177069" y="1227591"/>
          <a:ext cx="21301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13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edma_adapter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net_device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netdev</a:t>
                      </a:r>
                      <a:r>
                        <a:rPr lang="en-US" sz="1000" smtClean="0"/>
                        <a:t>[1]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platform_device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pdev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edma_common_info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c_info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edma_rfs_flow_table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rfs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set_rfs_filter_callback_t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set_rfs_rule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338377" y="1237290"/>
            <a:ext cx="301336" cy="9559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39713" y="1592161"/>
            <a:ext cx="111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/>
              <a:t>n</a:t>
            </a:r>
            <a:r>
              <a:rPr lang="en-US" sz="1000" err="1" smtClean="0"/>
              <a:t>etdev_priv</a:t>
            </a:r>
            <a:r>
              <a:rPr lang="en-US" sz="1000" smtClean="0"/>
              <a:t>(</a:t>
            </a:r>
            <a:r>
              <a:rPr lang="en-US" sz="1000" err="1" smtClean="0"/>
              <a:t>dev</a:t>
            </a:r>
            <a:r>
              <a:rPr lang="en-US" sz="1000" smtClean="0"/>
              <a:t>)</a:t>
            </a:r>
            <a:endParaRPr lang="en-US" sz="10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81617"/>
              </p:ext>
            </p:extLst>
          </p:nvPr>
        </p:nvGraphicFramePr>
        <p:xfrm>
          <a:off x="10770753" y="20782"/>
          <a:ext cx="14004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465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platform_device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dev</a:t>
                      </a:r>
                      <a:r>
                        <a:rPr lang="en-US" sz="1000" smtClean="0"/>
                        <a:t>-&gt;p-&gt;</a:t>
                      </a:r>
                      <a:r>
                        <a:rPr lang="en-US" sz="1000" err="1" smtClean="0"/>
                        <a:t>driver_data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0286423" y="354060"/>
            <a:ext cx="467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10286423" y="125462"/>
            <a:ext cx="467590" cy="457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07455"/>
              </p:ext>
            </p:extLst>
          </p:nvPr>
        </p:nvGraphicFramePr>
        <p:xfrm>
          <a:off x="5367626" y="1930710"/>
          <a:ext cx="228643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43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edma_common_info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edma_tx_desc_ring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tpd_ring</a:t>
                      </a:r>
                      <a:r>
                        <a:rPr lang="en-US" sz="1000" smtClean="0"/>
                        <a:t>[16]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edma_rfd_desc_ring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rfd_ring</a:t>
                      </a:r>
                      <a:r>
                        <a:rPr lang="en-US" sz="1000" smtClean="0"/>
                        <a:t>[8]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platform_device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pdev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net_device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netdev</a:t>
                      </a:r>
                      <a:r>
                        <a:rPr lang="en-US" sz="1000" smtClean="0"/>
                        <a:t>[2]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int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tx_irq</a:t>
                      </a:r>
                      <a:r>
                        <a:rPr lang="en-US" sz="1000" smtClean="0"/>
                        <a:t>[16]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int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rx_irq</a:t>
                      </a:r>
                      <a:r>
                        <a:rPr lang="en-US" sz="1000" smtClean="0"/>
                        <a:t>[8]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smtClean="0"/>
                        <a:t>u16 </a:t>
                      </a:r>
                      <a:r>
                        <a:rPr lang="en-US" sz="1000" err="1" smtClean="0"/>
                        <a:t>rx_head_buffer_len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smtClean="0"/>
                        <a:t>u16 </a:t>
                      </a:r>
                      <a:r>
                        <a:rPr lang="en-US" sz="1000" err="1" smtClean="0"/>
                        <a:t>rx_page_buffer_len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= 4k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smtClean="0"/>
                        <a:t>u16 </a:t>
                      </a:r>
                      <a:r>
                        <a:rPr lang="en-US" sz="1000" err="1" smtClean="0"/>
                        <a:t>jumbo_enabled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edma_hw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hw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queue_per_cpu_info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q_cinfo</a:t>
                      </a:r>
                      <a:r>
                        <a:rPr lang="en-US" sz="1000" smtClean="0"/>
                        <a:t>[EDMA_NR_CPU]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7636742" y="2058172"/>
            <a:ext cx="509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7636742" y="998299"/>
            <a:ext cx="4114798" cy="2109355"/>
          </a:xfrm>
          <a:prstGeom prst="bentConnector3">
            <a:avLst>
              <a:gd name="adj1" fmla="val 100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636742" y="3346644"/>
            <a:ext cx="25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891318" y="354060"/>
            <a:ext cx="0" cy="2992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891318" y="354060"/>
            <a:ext cx="327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69390"/>
              </p:ext>
            </p:extLst>
          </p:nvPr>
        </p:nvGraphicFramePr>
        <p:xfrm>
          <a:off x="8177067" y="4411981"/>
          <a:ext cx="20060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platform_device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long  *</a:t>
                      </a:r>
                      <a:r>
                        <a:rPr lang="en-US" sz="1000" err="1" smtClean="0"/>
                        <a:t>hw_addr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edma_adapter</a:t>
                      </a:r>
                      <a:r>
                        <a:rPr lang="en-US" sz="1000" smtClean="0"/>
                        <a:t> *adapter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</a:t>
                      </a:r>
                      <a:r>
                        <a:rPr lang="en-US" sz="1000" err="1" smtClean="0"/>
                        <a:t>rx_intr_mask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</a:t>
                      </a:r>
                      <a:r>
                        <a:rPr lang="en-US" sz="1000" err="1" smtClean="0"/>
                        <a:t>tx_intr_mask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u16 </a:t>
                      </a:r>
                      <a:r>
                        <a:rPr lang="en-US" sz="1000" err="1" smtClean="0"/>
                        <a:t>rx_head_buff_size</a:t>
                      </a:r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 (1540/256)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7657524" y="4509654"/>
            <a:ext cx="509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36742" y="3761509"/>
            <a:ext cx="166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803573" y="3761509"/>
            <a:ext cx="0" cy="2005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803573" y="5766955"/>
            <a:ext cx="380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636742" y="3716480"/>
            <a:ext cx="204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841672" y="3716480"/>
            <a:ext cx="0" cy="2005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841672" y="5721926"/>
            <a:ext cx="342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556129"/>
              </p:ext>
            </p:extLst>
          </p:nvPr>
        </p:nvGraphicFramePr>
        <p:xfrm>
          <a:off x="2967758" y="395628"/>
          <a:ext cx="18847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796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edma_tx_desc_ring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u8 </a:t>
                      </a:r>
                      <a:r>
                        <a:rPr lang="en-US" sz="1000" err="1" smtClean="0"/>
                        <a:t>queue_index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u16 size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u16 count </a:t>
                      </a:r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= 512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</a:t>
                      </a:r>
                      <a:r>
                        <a:rPr lang="en-US" sz="1000" err="1" smtClean="0"/>
                        <a:t>hw_desc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u16 </a:t>
                      </a:r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sw_next_to_fill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u16 </a:t>
                      </a:r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sw_next_to_clean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edma_sw_desc</a:t>
                      </a:r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sw_desc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11456"/>
              </p:ext>
            </p:extLst>
          </p:nvPr>
        </p:nvGraphicFramePr>
        <p:xfrm>
          <a:off x="2964294" y="2594618"/>
          <a:ext cx="188479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796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edma_sw_desc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skb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u16 length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flags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067800"/>
              </p:ext>
            </p:extLst>
          </p:nvPr>
        </p:nvGraphicFramePr>
        <p:xfrm>
          <a:off x="148358" y="437961"/>
          <a:ext cx="18847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796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edma_tx_desc_ring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u8 </a:t>
                      </a:r>
                      <a:r>
                        <a:rPr lang="en-US" sz="1000" err="1" smtClean="0"/>
                        <a:t>queue_index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u16 size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u16 count </a:t>
                      </a:r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= 512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</a:t>
                      </a:r>
                      <a:r>
                        <a:rPr lang="en-US" sz="1000" err="1" smtClean="0"/>
                        <a:t>hw_desc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u16 </a:t>
                      </a:r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sw_next_to_fill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u16 </a:t>
                      </a:r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sw_next_to_clean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edma_sw_desc</a:t>
                      </a:r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sw_desc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03217"/>
              </p:ext>
            </p:extLst>
          </p:nvPr>
        </p:nvGraphicFramePr>
        <p:xfrm>
          <a:off x="144894" y="2636951"/>
          <a:ext cx="188479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796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edma_sw_desc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skb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u16 length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flags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Left Brace 61"/>
          <p:cNvSpPr/>
          <p:nvPr/>
        </p:nvSpPr>
        <p:spPr>
          <a:xfrm rot="5400000">
            <a:off x="2444459" y="-1253931"/>
            <a:ext cx="301337" cy="30601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595127" y="29910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16 </a:t>
            </a:r>
            <a:r>
              <a:rPr lang="en-US" sz="1000" err="1" smtClean="0"/>
              <a:t>tx</a:t>
            </a:r>
            <a:r>
              <a:rPr lang="en-US" sz="1000" smtClean="0"/>
              <a:t> queues</a:t>
            </a:r>
            <a:endParaRPr lang="en-US" sz="1000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5205845" y="2306782"/>
            <a:ext cx="155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205845" y="509155"/>
            <a:ext cx="0" cy="179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852555" y="509155"/>
            <a:ext cx="353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076363"/>
              </p:ext>
            </p:extLst>
          </p:nvPr>
        </p:nvGraphicFramePr>
        <p:xfrm>
          <a:off x="2908590" y="4216019"/>
          <a:ext cx="18847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796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edma_tx_desc_ring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u8 </a:t>
                      </a:r>
                      <a:r>
                        <a:rPr lang="en-US" sz="1000" err="1" smtClean="0"/>
                        <a:t>queue_index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u16 size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u16 count </a:t>
                      </a:r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= 512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</a:t>
                      </a:r>
                      <a:r>
                        <a:rPr lang="en-US" sz="1000" err="1" smtClean="0"/>
                        <a:t>hw_desc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u16 </a:t>
                      </a:r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sw_next_to_fill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u16 </a:t>
                      </a:r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sw_next_to_clean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edma_sw_desc</a:t>
                      </a:r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sw_desc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35720"/>
              </p:ext>
            </p:extLst>
          </p:nvPr>
        </p:nvGraphicFramePr>
        <p:xfrm>
          <a:off x="2905126" y="6415009"/>
          <a:ext cx="188479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796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edma_sw_desc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skb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u16 length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flags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18548"/>
              </p:ext>
            </p:extLst>
          </p:nvPr>
        </p:nvGraphicFramePr>
        <p:xfrm>
          <a:off x="89190" y="4258352"/>
          <a:ext cx="18847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796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edma_tx_desc_ring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u8 </a:t>
                      </a:r>
                      <a:r>
                        <a:rPr lang="en-US" sz="1000" err="1" smtClean="0"/>
                        <a:t>queue_index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u16 size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u16 count </a:t>
                      </a:r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= 512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</a:t>
                      </a:r>
                      <a:r>
                        <a:rPr lang="en-US" sz="1000" err="1" smtClean="0"/>
                        <a:t>hw_desc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u16 </a:t>
                      </a:r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sw_next_to_fill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u16 </a:t>
                      </a:r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sw_next_to_clean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edma_sw_desc</a:t>
                      </a:r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sw_desc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38877"/>
              </p:ext>
            </p:extLst>
          </p:nvPr>
        </p:nvGraphicFramePr>
        <p:xfrm>
          <a:off x="85726" y="6457342"/>
          <a:ext cx="188479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796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edma_sw_desc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skb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u16 length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flags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Left Brace 76"/>
          <p:cNvSpPr/>
          <p:nvPr/>
        </p:nvSpPr>
        <p:spPr>
          <a:xfrm rot="5400000">
            <a:off x="2385291" y="2566460"/>
            <a:ext cx="301337" cy="30601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535959" y="3850301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8</a:t>
            </a:r>
            <a:r>
              <a:rPr lang="en-US" sz="1000" smtClean="0"/>
              <a:t> </a:t>
            </a:r>
            <a:r>
              <a:rPr lang="en-US" sz="1000" err="1"/>
              <a:t>r</a:t>
            </a:r>
            <a:r>
              <a:rPr lang="en-US" sz="1000" err="1" smtClean="0"/>
              <a:t>x</a:t>
            </a:r>
            <a:r>
              <a:rPr lang="en-US" sz="1000" smtClean="0"/>
              <a:t> queues</a:t>
            </a:r>
            <a:endParaRPr lang="en-US" sz="1000"/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5205845" y="2524991"/>
            <a:ext cx="155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205845" y="2524991"/>
            <a:ext cx="0" cy="1818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4779818" y="4343400"/>
            <a:ext cx="426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6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9601"/>
              </p:ext>
            </p:extLst>
          </p:nvPr>
        </p:nvGraphicFramePr>
        <p:xfrm>
          <a:off x="10001296" y="444482"/>
          <a:ext cx="21093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355"/>
              </a:tblGrid>
              <a:tr h="16038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net_device</a:t>
                      </a:r>
                      <a:endParaRPr lang="en-US" sz="1000"/>
                    </a:p>
                  </a:txBody>
                  <a:tcPr/>
                </a:tc>
              </a:tr>
              <a:tr h="16038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dev.parent</a:t>
                      </a:r>
                      <a:endParaRPr lang="en-US" sz="1000"/>
                    </a:p>
                  </a:txBody>
                  <a:tcPr/>
                </a:tc>
              </a:tr>
              <a:tr h="16038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32271"/>
              </p:ext>
            </p:extLst>
          </p:nvPr>
        </p:nvGraphicFramePr>
        <p:xfrm>
          <a:off x="9980516" y="1201016"/>
          <a:ext cx="2130136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13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edma_adapter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net_device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netdev</a:t>
                      </a:r>
                      <a:r>
                        <a:rPr lang="en-US" sz="1000" smtClean="0"/>
                        <a:t>[1]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platform_device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pdev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edma_common_info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c_info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edma_rfs_flow_table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rfs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set_rfs_filter_callback_t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set_rfs_rule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Int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tx_start_offset</a:t>
                      </a:r>
                      <a:r>
                        <a:rPr lang="en-US" sz="1000" smtClean="0"/>
                        <a:t>[4]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Int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default_vlan_tag</a:t>
                      </a:r>
                      <a:r>
                        <a:rPr lang="en-US" sz="1000" smtClean="0"/>
                        <a:t> = 1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91303"/>
              </p:ext>
            </p:extLst>
          </p:nvPr>
        </p:nvGraphicFramePr>
        <p:xfrm>
          <a:off x="5793507" y="85285"/>
          <a:ext cx="14004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465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platform_device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dev</a:t>
                      </a:r>
                      <a:r>
                        <a:rPr lang="en-US" sz="1000" smtClean="0"/>
                        <a:t>-&gt;p-&gt;</a:t>
                      </a:r>
                      <a:r>
                        <a:rPr lang="en-US" sz="1000" err="1" smtClean="0"/>
                        <a:t>driver_data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367626" y="1930710"/>
          <a:ext cx="228643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43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edma_common_info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edma_tx_desc_ring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tpd_ring</a:t>
                      </a:r>
                      <a:r>
                        <a:rPr lang="en-US" sz="1000" smtClean="0"/>
                        <a:t>[16]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edma_rfd_desc_ring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rfd_ring</a:t>
                      </a:r>
                      <a:r>
                        <a:rPr lang="en-US" sz="1000" smtClean="0"/>
                        <a:t>[8]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platform_device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pdev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net_device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netdev</a:t>
                      </a:r>
                      <a:r>
                        <a:rPr lang="en-US" sz="1000" smtClean="0"/>
                        <a:t>[2]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int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tx_irq</a:t>
                      </a:r>
                      <a:r>
                        <a:rPr lang="en-US" sz="1000" smtClean="0"/>
                        <a:t>[16]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int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rx_irq</a:t>
                      </a:r>
                      <a:r>
                        <a:rPr lang="en-US" sz="1000" smtClean="0"/>
                        <a:t>[8]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smtClean="0"/>
                        <a:t>u16 </a:t>
                      </a:r>
                      <a:r>
                        <a:rPr lang="en-US" sz="1000" err="1" smtClean="0"/>
                        <a:t>rx_head_buffer_len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smtClean="0"/>
                        <a:t>u16 </a:t>
                      </a:r>
                      <a:r>
                        <a:rPr lang="en-US" sz="1000" err="1" smtClean="0"/>
                        <a:t>rx_page_buffer_len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= 4k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smtClean="0"/>
                        <a:t>u16 </a:t>
                      </a:r>
                      <a:r>
                        <a:rPr lang="en-US" sz="1000" err="1" smtClean="0"/>
                        <a:t>jumbo_enabled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edma_hw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hw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queue_per_cpu_info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q_cinfo</a:t>
                      </a:r>
                      <a:r>
                        <a:rPr lang="en-US" sz="1000" smtClean="0"/>
                        <a:t>[EDMA_NR_CPU]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7636743" y="2058172"/>
            <a:ext cx="1993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636742" y="3045305"/>
            <a:ext cx="395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029547" y="525395"/>
            <a:ext cx="0" cy="272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029547" y="525395"/>
            <a:ext cx="1965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210578"/>
              </p:ext>
            </p:extLst>
          </p:nvPr>
        </p:nvGraphicFramePr>
        <p:xfrm>
          <a:off x="8072079" y="5346530"/>
          <a:ext cx="179494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42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edma_hw</a:t>
                      </a:r>
                      <a:r>
                        <a:rPr lang="en-US" sz="1000" smtClean="0"/>
                        <a:t> 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long  *</a:t>
                      </a:r>
                      <a:r>
                        <a:rPr lang="en-US" sz="1000" err="1" smtClean="0"/>
                        <a:t>hw_addr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edma_adapter</a:t>
                      </a:r>
                      <a:r>
                        <a:rPr lang="en-US" sz="1000" smtClean="0"/>
                        <a:t> *adapter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</a:t>
                      </a:r>
                      <a:r>
                        <a:rPr lang="en-US" sz="1000" err="1" smtClean="0"/>
                        <a:t>rx_intr_mask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</a:t>
                      </a:r>
                      <a:r>
                        <a:rPr lang="en-US" sz="1000" err="1" smtClean="0"/>
                        <a:t>tx_intr_mask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rx_head_buff_size</a:t>
                      </a:r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 (1540/256)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8" name="Straight Connector 47"/>
          <p:cNvCxnSpPr/>
          <p:nvPr/>
        </p:nvCxnSpPr>
        <p:spPr>
          <a:xfrm>
            <a:off x="7636742" y="3761509"/>
            <a:ext cx="166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814206" y="3761509"/>
            <a:ext cx="0" cy="2951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803573" y="6713261"/>
            <a:ext cx="274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636742" y="3727113"/>
            <a:ext cx="204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841672" y="3716480"/>
            <a:ext cx="0" cy="2951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841672" y="6668232"/>
            <a:ext cx="235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eft Brace 61"/>
          <p:cNvSpPr/>
          <p:nvPr/>
        </p:nvSpPr>
        <p:spPr>
          <a:xfrm rot="5400000">
            <a:off x="2444459" y="-1191585"/>
            <a:ext cx="301337" cy="30601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155985" y="-44861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16 </a:t>
            </a:r>
            <a:r>
              <a:rPr lang="en-US" sz="1000" err="1" smtClean="0"/>
              <a:t>tx</a:t>
            </a:r>
            <a:r>
              <a:rPr lang="en-US" sz="1000" smtClean="0"/>
              <a:t> queues</a:t>
            </a:r>
            <a:endParaRPr lang="en-US" sz="1000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5205845" y="2306782"/>
            <a:ext cx="155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205845" y="624225"/>
            <a:ext cx="0" cy="168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852555" y="613065"/>
            <a:ext cx="353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205845" y="2524991"/>
            <a:ext cx="155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205845" y="2524991"/>
            <a:ext cx="0" cy="1818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4779818" y="4343400"/>
            <a:ext cx="426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5746" y="495112"/>
            <a:ext cx="1558637" cy="2582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t</a:t>
            </a:r>
            <a:r>
              <a:rPr lang="en-US" sz="1000" err="1" smtClean="0"/>
              <a:t>x</a:t>
            </a:r>
            <a:r>
              <a:rPr lang="en-US" sz="1000" smtClean="0"/>
              <a:t> queue: descriptor ring</a:t>
            </a:r>
            <a:endParaRPr lang="en-US" sz="1000"/>
          </a:p>
        </p:txBody>
      </p:sp>
      <p:sp>
        <p:nvSpPr>
          <p:cNvPr id="43" name="Rectangle 42"/>
          <p:cNvSpPr/>
          <p:nvPr/>
        </p:nvSpPr>
        <p:spPr>
          <a:xfrm>
            <a:off x="285745" y="957507"/>
            <a:ext cx="1558637" cy="25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</a:t>
            </a:r>
            <a:r>
              <a:rPr lang="en-US" sz="1000" smtClean="0"/>
              <a:t>oftware descriptor</a:t>
            </a:r>
            <a:endParaRPr lang="en-US" sz="1000"/>
          </a:p>
        </p:txBody>
      </p:sp>
      <p:sp>
        <p:nvSpPr>
          <p:cNvPr id="45" name="Rectangle 44"/>
          <p:cNvSpPr/>
          <p:nvPr/>
        </p:nvSpPr>
        <p:spPr>
          <a:xfrm>
            <a:off x="285744" y="1246907"/>
            <a:ext cx="1558637" cy="25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hardware descriptor</a:t>
            </a:r>
            <a:endParaRPr lang="en-US" sz="1000"/>
          </a:p>
        </p:txBody>
      </p:sp>
      <p:sp>
        <p:nvSpPr>
          <p:cNvPr id="46" name="Rectangle 45"/>
          <p:cNvSpPr/>
          <p:nvPr/>
        </p:nvSpPr>
        <p:spPr>
          <a:xfrm>
            <a:off x="285745" y="1990107"/>
            <a:ext cx="1558637" cy="25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</a:t>
            </a:r>
            <a:r>
              <a:rPr lang="en-US" sz="1000" smtClean="0"/>
              <a:t>oftware descriptor</a:t>
            </a:r>
            <a:endParaRPr lang="en-US" sz="1000"/>
          </a:p>
        </p:txBody>
      </p:sp>
      <p:sp>
        <p:nvSpPr>
          <p:cNvPr id="47" name="Rectangle 46"/>
          <p:cNvSpPr/>
          <p:nvPr/>
        </p:nvSpPr>
        <p:spPr>
          <a:xfrm>
            <a:off x="285744" y="2279507"/>
            <a:ext cx="1558637" cy="25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hardware descriptor</a:t>
            </a:r>
            <a:endParaRPr 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631543" y="1505134"/>
            <a:ext cx="103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… … …</a:t>
            </a: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89011" y="495112"/>
            <a:ext cx="1558637" cy="2582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t</a:t>
            </a:r>
            <a:r>
              <a:rPr lang="en-US" sz="1000" err="1" smtClean="0"/>
              <a:t>x</a:t>
            </a:r>
            <a:r>
              <a:rPr lang="en-US" sz="1000" smtClean="0"/>
              <a:t> queue: descriptor ring</a:t>
            </a:r>
            <a:endParaRPr lang="en-US" sz="1000"/>
          </a:p>
        </p:txBody>
      </p:sp>
      <p:sp>
        <p:nvSpPr>
          <p:cNvPr id="51" name="Rectangle 50"/>
          <p:cNvSpPr/>
          <p:nvPr/>
        </p:nvSpPr>
        <p:spPr>
          <a:xfrm>
            <a:off x="3289010" y="957507"/>
            <a:ext cx="1558637" cy="25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</a:t>
            </a:r>
            <a:r>
              <a:rPr lang="en-US" sz="1000" smtClean="0"/>
              <a:t>oftware descriptor</a:t>
            </a:r>
            <a:endParaRPr lang="en-US" sz="1000"/>
          </a:p>
        </p:txBody>
      </p:sp>
      <p:sp>
        <p:nvSpPr>
          <p:cNvPr id="56" name="Rectangle 55"/>
          <p:cNvSpPr/>
          <p:nvPr/>
        </p:nvSpPr>
        <p:spPr>
          <a:xfrm>
            <a:off x="3289009" y="1246907"/>
            <a:ext cx="1558637" cy="25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hardware descriptor</a:t>
            </a:r>
            <a:endParaRPr lang="en-US" sz="1000"/>
          </a:p>
        </p:txBody>
      </p:sp>
      <p:sp>
        <p:nvSpPr>
          <p:cNvPr id="57" name="Rectangle 56"/>
          <p:cNvSpPr/>
          <p:nvPr/>
        </p:nvSpPr>
        <p:spPr>
          <a:xfrm>
            <a:off x="3289010" y="1990107"/>
            <a:ext cx="1558637" cy="25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</a:t>
            </a:r>
            <a:r>
              <a:rPr lang="en-US" sz="1000" smtClean="0"/>
              <a:t>oftware descriptor</a:t>
            </a:r>
            <a:endParaRPr lang="en-US" sz="1000"/>
          </a:p>
        </p:txBody>
      </p:sp>
      <p:sp>
        <p:nvSpPr>
          <p:cNvPr id="64" name="Rectangle 63"/>
          <p:cNvSpPr/>
          <p:nvPr/>
        </p:nvSpPr>
        <p:spPr>
          <a:xfrm>
            <a:off x="3289009" y="2279507"/>
            <a:ext cx="1558637" cy="25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hardware descriptor</a:t>
            </a:r>
            <a:endParaRPr lang="en-US" sz="1000"/>
          </a:p>
        </p:txBody>
      </p:sp>
      <p:sp>
        <p:nvSpPr>
          <p:cNvPr id="65" name="TextBox 64"/>
          <p:cNvSpPr txBox="1"/>
          <p:nvPr/>
        </p:nvSpPr>
        <p:spPr>
          <a:xfrm>
            <a:off x="3634808" y="1505134"/>
            <a:ext cx="103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… … …</a:t>
            </a:r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1859972" y="1039863"/>
            <a:ext cx="135082" cy="1402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086256" y="1612079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512 descriptors</a:t>
            </a:r>
            <a:endParaRPr lang="en-US" sz="1000"/>
          </a:p>
        </p:txBody>
      </p:sp>
      <p:sp>
        <p:nvSpPr>
          <p:cNvPr id="12" name="Left Brace 11"/>
          <p:cNvSpPr/>
          <p:nvPr/>
        </p:nvSpPr>
        <p:spPr>
          <a:xfrm>
            <a:off x="3094423" y="1039863"/>
            <a:ext cx="178714" cy="14020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2" idx="2"/>
            <a:endCxn id="43" idx="0"/>
          </p:cNvCxnSpPr>
          <p:nvPr/>
        </p:nvCxnSpPr>
        <p:spPr>
          <a:xfrm flipH="1">
            <a:off x="1065064" y="753339"/>
            <a:ext cx="1" cy="20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9" idx="2"/>
            <a:endCxn id="51" idx="0"/>
          </p:cNvCxnSpPr>
          <p:nvPr/>
        </p:nvCxnSpPr>
        <p:spPr>
          <a:xfrm flipH="1">
            <a:off x="4068329" y="753339"/>
            <a:ext cx="1" cy="20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23658" y="373206"/>
            <a:ext cx="103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… … …</a:t>
            </a:r>
            <a:endParaRPr lang="en-US"/>
          </a:p>
        </p:txBody>
      </p:sp>
      <p:sp>
        <p:nvSpPr>
          <p:cNvPr id="69" name="Left Brace 68"/>
          <p:cNvSpPr/>
          <p:nvPr/>
        </p:nvSpPr>
        <p:spPr>
          <a:xfrm rot="16200000">
            <a:off x="2325751" y="4875767"/>
            <a:ext cx="301337" cy="30601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039025" y="6607549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8</a:t>
            </a:r>
            <a:r>
              <a:rPr lang="en-US" sz="1000" smtClean="0"/>
              <a:t> </a:t>
            </a:r>
            <a:r>
              <a:rPr lang="en-US" sz="1000" err="1"/>
              <a:t>r</a:t>
            </a:r>
            <a:r>
              <a:rPr lang="en-US" sz="1000" err="1" smtClean="0"/>
              <a:t>x</a:t>
            </a:r>
            <a:r>
              <a:rPr lang="en-US" sz="1000" smtClean="0"/>
              <a:t> queues</a:t>
            </a:r>
            <a:endParaRPr lang="en-US" sz="1000"/>
          </a:p>
        </p:txBody>
      </p:sp>
      <p:sp>
        <p:nvSpPr>
          <p:cNvPr id="79" name="Rectangle 78"/>
          <p:cNvSpPr/>
          <p:nvPr/>
        </p:nvSpPr>
        <p:spPr>
          <a:xfrm>
            <a:off x="228158" y="4204498"/>
            <a:ext cx="1558637" cy="2582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rx</a:t>
            </a:r>
            <a:r>
              <a:rPr lang="en-US" sz="1000" smtClean="0"/>
              <a:t> queue: descriptor ring</a:t>
            </a:r>
            <a:endParaRPr lang="en-US" sz="1000"/>
          </a:p>
        </p:txBody>
      </p:sp>
      <p:sp>
        <p:nvSpPr>
          <p:cNvPr id="81" name="Rectangle 80"/>
          <p:cNvSpPr/>
          <p:nvPr/>
        </p:nvSpPr>
        <p:spPr>
          <a:xfrm>
            <a:off x="228157" y="4666893"/>
            <a:ext cx="1558637" cy="25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</a:t>
            </a:r>
            <a:r>
              <a:rPr lang="en-US" sz="1000" smtClean="0"/>
              <a:t>oftware descriptor</a:t>
            </a:r>
            <a:endParaRPr lang="en-US" sz="1000"/>
          </a:p>
        </p:txBody>
      </p:sp>
      <p:sp>
        <p:nvSpPr>
          <p:cNvPr id="83" name="Rectangle 82"/>
          <p:cNvSpPr/>
          <p:nvPr/>
        </p:nvSpPr>
        <p:spPr>
          <a:xfrm>
            <a:off x="228156" y="4956293"/>
            <a:ext cx="1558637" cy="25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hardware descriptor</a:t>
            </a:r>
            <a:endParaRPr lang="en-US" sz="1000"/>
          </a:p>
        </p:txBody>
      </p:sp>
      <p:sp>
        <p:nvSpPr>
          <p:cNvPr id="85" name="Rectangle 84"/>
          <p:cNvSpPr/>
          <p:nvPr/>
        </p:nvSpPr>
        <p:spPr>
          <a:xfrm>
            <a:off x="228157" y="5699493"/>
            <a:ext cx="1558637" cy="25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</a:t>
            </a:r>
            <a:r>
              <a:rPr lang="en-US" sz="1000" smtClean="0"/>
              <a:t>oftware descriptor</a:t>
            </a:r>
            <a:endParaRPr lang="en-US" sz="1000"/>
          </a:p>
        </p:txBody>
      </p:sp>
      <p:sp>
        <p:nvSpPr>
          <p:cNvPr id="86" name="Rectangle 85"/>
          <p:cNvSpPr/>
          <p:nvPr/>
        </p:nvSpPr>
        <p:spPr>
          <a:xfrm>
            <a:off x="228156" y="5988893"/>
            <a:ext cx="1558637" cy="25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hardware descriptor</a:t>
            </a:r>
            <a:endParaRPr lang="en-US" sz="1000"/>
          </a:p>
        </p:txBody>
      </p:sp>
      <p:sp>
        <p:nvSpPr>
          <p:cNvPr id="87" name="TextBox 86"/>
          <p:cNvSpPr txBox="1"/>
          <p:nvPr/>
        </p:nvSpPr>
        <p:spPr>
          <a:xfrm>
            <a:off x="573955" y="5214520"/>
            <a:ext cx="103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… … …</a:t>
            </a:r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231423" y="4204498"/>
            <a:ext cx="1558637" cy="2582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rx</a:t>
            </a:r>
            <a:r>
              <a:rPr lang="en-US" sz="1000" smtClean="0"/>
              <a:t> queue: descriptor ring</a:t>
            </a:r>
            <a:endParaRPr lang="en-US" sz="1000"/>
          </a:p>
        </p:txBody>
      </p:sp>
      <p:sp>
        <p:nvSpPr>
          <p:cNvPr id="89" name="Rectangle 88"/>
          <p:cNvSpPr/>
          <p:nvPr/>
        </p:nvSpPr>
        <p:spPr>
          <a:xfrm>
            <a:off x="3231422" y="4666893"/>
            <a:ext cx="1558637" cy="25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</a:t>
            </a:r>
            <a:r>
              <a:rPr lang="en-US" sz="1000" smtClean="0"/>
              <a:t>oftware descriptor</a:t>
            </a:r>
            <a:endParaRPr lang="en-US" sz="1000"/>
          </a:p>
        </p:txBody>
      </p:sp>
      <p:sp>
        <p:nvSpPr>
          <p:cNvPr id="90" name="Rectangle 89"/>
          <p:cNvSpPr/>
          <p:nvPr/>
        </p:nvSpPr>
        <p:spPr>
          <a:xfrm>
            <a:off x="3231421" y="4956293"/>
            <a:ext cx="1558637" cy="25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hardware descriptor</a:t>
            </a:r>
            <a:endParaRPr lang="en-US" sz="1000"/>
          </a:p>
        </p:txBody>
      </p:sp>
      <p:sp>
        <p:nvSpPr>
          <p:cNvPr id="91" name="Rectangle 90"/>
          <p:cNvSpPr/>
          <p:nvPr/>
        </p:nvSpPr>
        <p:spPr>
          <a:xfrm>
            <a:off x="3231422" y="5699493"/>
            <a:ext cx="1558637" cy="25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</a:t>
            </a:r>
            <a:r>
              <a:rPr lang="en-US" sz="1000" smtClean="0"/>
              <a:t>oftware descriptor</a:t>
            </a:r>
            <a:endParaRPr lang="en-US" sz="1000"/>
          </a:p>
        </p:txBody>
      </p:sp>
      <p:sp>
        <p:nvSpPr>
          <p:cNvPr id="92" name="Rectangle 91"/>
          <p:cNvSpPr/>
          <p:nvPr/>
        </p:nvSpPr>
        <p:spPr>
          <a:xfrm>
            <a:off x="3231421" y="5988893"/>
            <a:ext cx="1558637" cy="25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hardware descriptor</a:t>
            </a:r>
            <a:endParaRPr lang="en-US" sz="1000"/>
          </a:p>
        </p:txBody>
      </p:sp>
      <p:sp>
        <p:nvSpPr>
          <p:cNvPr id="93" name="TextBox 92"/>
          <p:cNvSpPr txBox="1"/>
          <p:nvPr/>
        </p:nvSpPr>
        <p:spPr>
          <a:xfrm>
            <a:off x="3577220" y="5214520"/>
            <a:ext cx="103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… … …</a:t>
            </a:r>
            <a:endParaRPr lang="en-US"/>
          </a:p>
        </p:txBody>
      </p:sp>
      <p:sp>
        <p:nvSpPr>
          <p:cNvPr id="94" name="Right Brace 93"/>
          <p:cNvSpPr/>
          <p:nvPr/>
        </p:nvSpPr>
        <p:spPr>
          <a:xfrm>
            <a:off x="1802384" y="4749249"/>
            <a:ext cx="135082" cy="1402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2028668" y="5321465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512 descriptors</a:t>
            </a:r>
            <a:endParaRPr lang="en-US" sz="1000"/>
          </a:p>
        </p:txBody>
      </p:sp>
      <p:sp>
        <p:nvSpPr>
          <p:cNvPr id="96" name="Left Brace 95"/>
          <p:cNvSpPr/>
          <p:nvPr/>
        </p:nvSpPr>
        <p:spPr>
          <a:xfrm>
            <a:off x="3036835" y="4749249"/>
            <a:ext cx="178714" cy="14020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79" idx="2"/>
            <a:endCxn id="81" idx="0"/>
          </p:cNvCxnSpPr>
          <p:nvPr/>
        </p:nvCxnSpPr>
        <p:spPr>
          <a:xfrm flipH="1">
            <a:off x="1007476" y="4462725"/>
            <a:ext cx="1" cy="20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8" idx="2"/>
            <a:endCxn id="89" idx="0"/>
          </p:cNvCxnSpPr>
          <p:nvPr/>
        </p:nvCxnSpPr>
        <p:spPr>
          <a:xfrm flipH="1">
            <a:off x="4010741" y="4462725"/>
            <a:ext cx="1" cy="20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166070" y="4082592"/>
            <a:ext cx="103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… … …</a:t>
            </a:r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9808304" y="1575977"/>
            <a:ext cx="155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9808304" y="575234"/>
            <a:ext cx="0" cy="1000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808304" y="575233"/>
            <a:ext cx="207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377912" y="1792217"/>
            <a:ext cx="574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27364" y="2558328"/>
            <a:ext cx="716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/>
              <a:t>t</a:t>
            </a:r>
            <a:r>
              <a:rPr lang="en-US" sz="1000" err="1" smtClean="0"/>
              <a:t>x</a:t>
            </a:r>
            <a:r>
              <a:rPr lang="en-US" sz="1000" smtClean="0"/>
              <a:t> </a:t>
            </a:r>
            <a:r>
              <a:rPr lang="en-US" sz="1000" err="1" smtClean="0"/>
              <a:t>irq</a:t>
            </a:r>
            <a:r>
              <a:rPr lang="en-US" sz="1000" smtClean="0"/>
              <a:t> [0]</a:t>
            </a:r>
            <a:endParaRPr lang="en-US" sz="1000"/>
          </a:p>
        </p:txBody>
      </p:sp>
      <p:sp>
        <p:nvSpPr>
          <p:cNvPr id="107" name="TextBox 106"/>
          <p:cNvSpPr txBox="1"/>
          <p:nvPr/>
        </p:nvSpPr>
        <p:spPr>
          <a:xfrm>
            <a:off x="3776521" y="2567757"/>
            <a:ext cx="716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/>
              <a:t>t</a:t>
            </a:r>
            <a:r>
              <a:rPr lang="en-US" sz="1000" err="1" smtClean="0"/>
              <a:t>x</a:t>
            </a:r>
            <a:r>
              <a:rPr lang="en-US" sz="1000" smtClean="0"/>
              <a:t> </a:t>
            </a:r>
            <a:r>
              <a:rPr lang="en-US" sz="1000" err="1" smtClean="0"/>
              <a:t>irq</a:t>
            </a:r>
            <a:r>
              <a:rPr lang="en-US" sz="1000" smtClean="0"/>
              <a:t> [16]</a:t>
            </a:r>
            <a:endParaRPr lang="en-US" sz="1000"/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1007476" y="2932646"/>
            <a:ext cx="4094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1007474" y="2782805"/>
            <a:ext cx="0" cy="13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27360" y="3939504"/>
            <a:ext cx="716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 smtClean="0"/>
              <a:t>rx</a:t>
            </a:r>
            <a:r>
              <a:rPr lang="en-US" sz="1000" smtClean="0"/>
              <a:t> </a:t>
            </a:r>
            <a:r>
              <a:rPr lang="en-US" sz="1000" err="1" smtClean="0"/>
              <a:t>irq</a:t>
            </a:r>
            <a:r>
              <a:rPr lang="en-US" sz="1000" smtClean="0"/>
              <a:t> [0]</a:t>
            </a:r>
            <a:endParaRPr lang="en-US" sz="1000"/>
          </a:p>
        </p:txBody>
      </p:sp>
      <p:sp>
        <p:nvSpPr>
          <p:cNvPr id="116" name="TextBox 115"/>
          <p:cNvSpPr txBox="1"/>
          <p:nvPr/>
        </p:nvSpPr>
        <p:spPr>
          <a:xfrm>
            <a:off x="3776517" y="3917760"/>
            <a:ext cx="716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 smtClean="0"/>
              <a:t>rx</a:t>
            </a:r>
            <a:r>
              <a:rPr lang="en-US" sz="1000" smtClean="0"/>
              <a:t> </a:t>
            </a:r>
            <a:r>
              <a:rPr lang="en-US" sz="1000" err="1" smtClean="0"/>
              <a:t>irq</a:t>
            </a:r>
            <a:r>
              <a:rPr lang="en-US" sz="1000" smtClean="0"/>
              <a:t> [8]</a:t>
            </a:r>
            <a:endParaRPr lang="en-US" sz="1000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007476" y="3774001"/>
            <a:ext cx="4094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007474" y="3784634"/>
            <a:ext cx="0" cy="18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4117926" y="2782805"/>
            <a:ext cx="0" cy="13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4104413" y="3784634"/>
            <a:ext cx="10391" cy="18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101937" y="2922010"/>
            <a:ext cx="0" cy="374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101937" y="3285460"/>
            <a:ext cx="259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5101937" y="3487360"/>
            <a:ext cx="0" cy="27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101937" y="3487360"/>
            <a:ext cx="277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-12421" y="3274656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CPU 0</a:t>
            </a:r>
            <a:endParaRPr lang="en-US" sz="1000"/>
          </a:p>
        </p:txBody>
      </p:sp>
      <p:sp>
        <p:nvSpPr>
          <p:cNvPr id="144" name="Left Brace 143"/>
          <p:cNvSpPr/>
          <p:nvPr/>
        </p:nvSpPr>
        <p:spPr>
          <a:xfrm>
            <a:off x="451572" y="3133232"/>
            <a:ext cx="100051" cy="4593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448681" y="2934478"/>
            <a:ext cx="103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e</a:t>
            </a:r>
            <a:r>
              <a:rPr lang="en-US" sz="1000" smtClean="0"/>
              <a:t>th0: </a:t>
            </a:r>
            <a:r>
              <a:rPr lang="en-US" sz="1000" err="1" smtClean="0"/>
              <a:t>tx</a:t>
            </a:r>
            <a:r>
              <a:rPr lang="en-US" sz="1000" smtClean="0"/>
              <a:t> </a:t>
            </a:r>
            <a:r>
              <a:rPr lang="en-US" sz="1000" err="1" smtClean="0"/>
              <a:t>irq</a:t>
            </a:r>
            <a:r>
              <a:rPr lang="en-US" sz="1000" smtClean="0"/>
              <a:t> [0-1]</a:t>
            </a:r>
          </a:p>
          <a:p>
            <a:r>
              <a:rPr lang="en-US" sz="1000" smtClean="0"/>
              <a:t>eth1: </a:t>
            </a:r>
            <a:r>
              <a:rPr lang="en-US" sz="1000" err="1"/>
              <a:t>tx</a:t>
            </a:r>
            <a:r>
              <a:rPr lang="en-US" sz="1000"/>
              <a:t> </a:t>
            </a:r>
            <a:r>
              <a:rPr lang="en-US" sz="1000" err="1"/>
              <a:t>irq</a:t>
            </a:r>
            <a:r>
              <a:rPr lang="en-US" sz="1000"/>
              <a:t> </a:t>
            </a:r>
            <a:r>
              <a:rPr lang="en-US" sz="1000" smtClean="0"/>
              <a:t>[2-3]</a:t>
            </a:r>
            <a:endParaRPr lang="en-US" sz="1000"/>
          </a:p>
        </p:txBody>
      </p:sp>
      <p:sp>
        <p:nvSpPr>
          <p:cNvPr id="146" name="TextBox 145"/>
          <p:cNvSpPr txBox="1"/>
          <p:nvPr/>
        </p:nvSpPr>
        <p:spPr>
          <a:xfrm>
            <a:off x="594155" y="3463188"/>
            <a:ext cx="754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 smtClean="0"/>
              <a:t>rx</a:t>
            </a:r>
            <a:r>
              <a:rPr lang="en-US" sz="1000" smtClean="0"/>
              <a:t> </a:t>
            </a:r>
            <a:r>
              <a:rPr lang="en-US" sz="1000" err="1" smtClean="0"/>
              <a:t>irq</a:t>
            </a:r>
            <a:r>
              <a:rPr lang="en-US" sz="1000" smtClean="0"/>
              <a:t> [0-1]</a:t>
            </a:r>
            <a:endParaRPr lang="en-US" sz="1000"/>
          </a:p>
        </p:txBody>
      </p:sp>
      <p:sp>
        <p:nvSpPr>
          <p:cNvPr id="147" name="TextBox 146"/>
          <p:cNvSpPr txBox="1"/>
          <p:nvPr/>
        </p:nvSpPr>
        <p:spPr>
          <a:xfrm>
            <a:off x="1179078" y="3266095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CPU 1</a:t>
            </a:r>
            <a:endParaRPr lang="en-US" sz="1000"/>
          </a:p>
        </p:txBody>
      </p:sp>
      <p:sp>
        <p:nvSpPr>
          <p:cNvPr id="148" name="Left Brace 147"/>
          <p:cNvSpPr/>
          <p:nvPr/>
        </p:nvSpPr>
        <p:spPr>
          <a:xfrm>
            <a:off x="1632680" y="3103889"/>
            <a:ext cx="100051" cy="4593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1775263" y="3433845"/>
            <a:ext cx="754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 smtClean="0"/>
              <a:t>rx</a:t>
            </a:r>
            <a:r>
              <a:rPr lang="en-US" sz="1000" smtClean="0"/>
              <a:t> </a:t>
            </a:r>
            <a:r>
              <a:rPr lang="en-US" sz="1000" err="1" smtClean="0"/>
              <a:t>irq</a:t>
            </a:r>
            <a:r>
              <a:rPr lang="en-US" sz="1000" smtClean="0"/>
              <a:t> [2-3]</a:t>
            </a:r>
            <a:endParaRPr lang="en-US" sz="1000"/>
          </a:p>
        </p:txBody>
      </p:sp>
      <p:sp>
        <p:nvSpPr>
          <p:cNvPr id="151" name="TextBox 150"/>
          <p:cNvSpPr txBox="1"/>
          <p:nvPr/>
        </p:nvSpPr>
        <p:spPr>
          <a:xfrm>
            <a:off x="2378898" y="323481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CPU 2</a:t>
            </a:r>
            <a:endParaRPr lang="en-US" sz="1000"/>
          </a:p>
        </p:txBody>
      </p:sp>
      <p:sp>
        <p:nvSpPr>
          <p:cNvPr id="152" name="Left Brace 151"/>
          <p:cNvSpPr/>
          <p:nvPr/>
        </p:nvSpPr>
        <p:spPr>
          <a:xfrm>
            <a:off x="2832500" y="3093388"/>
            <a:ext cx="106951" cy="4593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3016647" y="3423344"/>
            <a:ext cx="754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 smtClean="0"/>
              <a:t>rx</a:t>
            </a:r>
            <a:r>
              <a:rPr lang="en-US" sz="1000" smtClean="0"/>
              <a:t> </a:t>
            </a:r>
            <a:r>
              <a:rPr lang="en-US" sz="1000" err="1" smtClean="0"/>
              <a:t>irq</a:t>
            </a:r>
            <a:r>
              <a:rPr lang="en-US" sz="1000" smtClean="0"/>
              <a:t> [4-5]</a:t>
            </a:r>
            <a:endParaRPr lang="en-US" sz="1000"/>
          </a:p>
        </p:txBody>
      </p:sp>
      <p:sp>
        <p:nvSpPr>
          <p:cNvPr id="155" name="TextBox 154"/>
          <p:cNvSpPr txBox="1"/>
          <p:nvPr/>
        </p:nvSpPr>
        <p:spPr>
          <a:xfrm>
            <a:off x="3585906" y="3243156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CPU 3</a:t>
            </a:r>
            <a:endParaRPr lang="en-US" sz="1000"/>
          </a:p>
        </p:txBody>
      </p:sp>
      <p:sp>
        <p:nvSpPr>
          <p:cNvPr id="156" name="Left Brace 155"/>
          <p:cNvSpPr/>
          <p:nvPr/>
        </p:nvSpPr>
        <p:spPr>
          <a:xfrm>
            <a:off x="4018726" y="3101732"/>
            <a:ext cx="120505" cy="4593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4202873" y="3431688"/>
            <a:ext cx="754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 smtClean="0"/>
              <a:t>rx</a:t>
            </a:r>
            <a:r>
              <a:rPr lang="en-US" sz="1000" smtClean="0"/>
              <a:t> </a:t>
            </a:r>
            <a:r>
              <a:rPr lang="en-US" sz="1000" err="1" smtClean="0"/>
              <a:t>irq</a:t>
            </a:r>
            <a:r>
              <a:rPr lang="en-US" sz="1000" smtClean="0"/>
              <a:t> [6-7]</a:t>
            </a:r>
            <a:endParaRPr lang="en-US" sz="1000"/>
          </a:p>
        </p:txBody>
      </p: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8103"/>
              </p:ext>
            </p:extLst>
          </p:nvPr>
        </p:nvGraphicFramePr>
        <p:xfrm>
          <a:off x="10008221" y="3319436"/>
          <a:ext cx="21093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355"/>
              </a:tblGrid>
              <a:tr h="16038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net_device</a:t>
                      </a:r>
                      <a:endParaRPr lang="en-US" sz="1000"/>
                    </a:p>
                  </a:txBody>
                  <a:tcPr/>
                </a:tc>
              </a:tr>
              <a:tr h="16038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dev.parent</a:t>
                      </a:r>
                      <a:endParaRPr lang="en-US" sz="1000"/>
                    </a:p>
                  </a:txBody>
                  <a:tcPr/>
                </a:tc>
              </a:tr>
              <a:tr h="16038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225920"/>
              </p:ext>
            </p:extLst>
          </p:nvPr>
        </p:nvGraphicFramePr>
        <p:xfrm>
          <a:off x="9987441" y="4075970"/>
          <a:ext cx="2130136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13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edma_adapter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net_device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netdev</a:t>
                      </a:r>
                      <a:r>
                        <a:rPr lang="en-US" sz="1000" smtClean="0"/>
                        <a:t>[1]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platform_device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pdev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edma_common_info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c_info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edma_rfs_flow_table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rfs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set_rfs_filter_callback_t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set_rfs_rule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Int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tx_start_offset</a:t>
                      </a:r>
                      <a:r>
                        <a:rPr lang="en-US" sz="1000" smtClean="0"/>
                        <a:t>[4]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Int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default_vlan_tag</a:t>
                      </a:r>
                      <a:r>
                        <a:rPr lang="en-US" sz="1000" smtClean="0"/>
                        <a:t> = 2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7636742" y="2782805"/>
            <a:ext cx="166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803573" y="198968"/>
            <a:ext cx="0" cy="2583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630022" y="2060327"/>
            <a:ext cx="364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9630022" y="4951276"/>
            <a:ext cx="364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9630022" y="2076493"/>
            <a:ext cx="0" cy="2874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8032657" y="3027997"/>
            <a:ext cx="0" cy="1157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032657" y="4162794"/>
            <a:ext cx="1961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7636742" y="4462725"/>
            <a:ext cx="82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719237" y="4462725"/>
            <a:ext cx="0" cy="991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719237" y="5465135"/>
            <a:ext cx="358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9811846" y="4418423"/>
            <a:ext cx="155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9811846" y="3417680"/>
            <a:ext cx="0" cy="1000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9811846" y="3417679"/>
            <a:ext cx="207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4" idx="1"/>
          </p:cNvCxnSpPr>
          <p:nvPr/>
        </p:nvCxnSpPr>
        <p:spPr>
          <a:xfrm rot="10800000">
            <a:off x="7219508" y="205970"/>
            <a:ext cx="2781789" cy="604273"/>
          </a:xfrm>
          <a:prstGeom prst="bentConnector3">
            <a:avLst>
              <a:gd name="adj1" fmla="val 22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9377912" y="3703151"/>
            <a:ext cx="637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9377912" y="810242"/>
            <a:ext cx="0" cy="290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" name="Table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2597"/>
              </p:ext>
            </p:extLst>
          </p:nvPr>
        </p:nvGraphicFramePr>
        <p:xfrm>
          <a:off x="5379473" y="5187041"/>
          <a:ext cx="1794942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4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queue_per_cpu_info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napi_struct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napi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smtClean="0"/>
                        <a:t>u32 </a:t>
                      </a:r>
                      <a:r>
                        <a:rPr lang="en-US" sz="1000" err="1" smtClean="0"/>
                        <a:t>tx_mask</a:t>
                      </a:r>
                      <a:r>
                        <a:rPr lang="en-US" sz="1000" smtClean="0"/>
                        <a:t>,   </a:t>
                      </a:r>
                      <a:r>
                        <a:rPr lang="en-US" sz="1000" err="1" smtClean="0"/>
                        <a:t>rx_mask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smtClean="0"/>
                        <a:t>u32 </a:t>
                      </a:r>
                      <a:r>
                        <a:rPr lang="en-US" sz="1000" err="1" smtClean="0"/>
                        <a:t>tx_status</a:t>
                      </a:r>
                      <a:r>
                        <a:rPr lang="en-US" sz="1000" smtClean="0"/>
                        <a:t>,   </a:t>
                      </a:r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rx_status</a:t>
                      </a:r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u32 </a:t>
                      </a:r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tx_start</a:t>
                      </a:r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,   </a:t>
                      </a:r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rx_start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edma_common_info</a:t>
                      </a:r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c_info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8" name="Straight Connector 187"/>
          <p:cNvCxnSpPr/>
          <p:nvPr/>
        </p:nvCxnSpPr>
        <p:spPr>
          <a:xfrm flipH="1">
            <a:off x="5204336" y="4796006"/>
            <a:ext cx="157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5195454" y="4796006"/>
            <a:ext cx="0" cy="472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5195454" y="5268300"/>
            <a:ext cx="18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629781" y="2899840"/>
            <a:ext cx="103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e</a:t>
            </a:r>
            <a:r>
              <a:rPr lang="en-US" sz="1000" smtClean="0"/>
              <a:t>th0: </a:t>
            </a:r>
            <a:r>
              <a:rPr lang="en-US" sz="1000" err="1" smtClean="0"/>
              <a:t>tx</a:t>
            </a:r>
            <a:r>
              <a:rPr lang="en-US" sz="1000" smtClean="0"/>
              <a:t> </a:t>
            </a:r>
            <a:r>
              <a:rPr lang="en-US" sz="1000" err="1" smtClean="0"/>
              <a:t>irq</a:t>
            </a:r>
            <a:r>
              <a:rPr lang="en-US" sz="1000" smtClean="0"/>
              <a:t> [4-5]</a:t>
            </a:r>
          </a:p>
          <a:p>
            <a:r>
              <a:rPr lang="en-US" sz="1000" smtClean="0"/>
              <a:t>eth1: </a:t>
            </a:r>
            <a:r>
              <a:rPr lang="en-US" sz="1000" err="1"/>
              <a:t>tx</a:t>
            </a:r>
            <a:r>
              <a:rPr lang="en-US" sz="1000"/>
              <a:t> </a:t>
            </a:r>
            <a:r>
              <a:rPr lang="en-US" sz="1000" err="1"/>
              <a:t>irq</a:t>
            </a:r>
            <a:r>
              <a:rPr lang="en-US" sz="1000"/>
              <a:t> </a:t>
            </a:r>
            <a:r>
              <a:rPr lang="en-US" sz="1000" smtClean="0"/>
              <a:t>[6-7]</a:t>
            </a:r>
            <a:endParaRPr lang="en-US" sz="1000"/>
          </a:p>
        </p:txBody>
      </p:sp>
      <p:sp>
        <p:nvSpPr>
          <p:cNvPr id="122" name="TextBox 121"/>
          <p:cNvSpPr txBox="1"/>
          <p:nvPr/>
        </p:nvSpPr>
        <p:spPr>
          <a:xfrm>
            <a:off x="2831661" y="2885984"/>
            <a:ext cx="11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e</a:t>
            </a:r>
            <a:r>
              <a:rPr lang="en-US" sz="1000" smtClean="0"/>
              <a:t>th0: </a:t>
            </a:r>
            <a:r>
              <a:rPr lang="en-US" sz="1000" err="1" smtClean="0"/>
              <a:t>tx</a:t>
            </a:r>
            <a:r>
              <a:rPr lang="en-US" sz="1000" smtClean="0"/>
              <a:t> </a:t>
            </a:r>
            <a:r>
              <a:rPr lang="en-US" sz="1000" err="1" smtClean="0"/>
              <a:t>irq</a:t>
            </a:r>
            <a:r>
              <a:rPr lang="en-US" sz="1000" smtClean="0"/>
              <a:t> [8-9]</a:t>
            </a:r>
          </a:p>
          <a:p>
            <a:r>
              <a:rPr lang="en-US" sz="1000" smtClean="0"/>
              <a:t>eth1: </a:t>
            </a:r>
            <a:r>
              <a:rPr lang="en-US" sz="1000" err="1"/>
              <a:t>tx</a:t>
            </a:r>
            <a:r>
              <a:rPr lang="en-US" sz="1000"/>
              <a:t> </a:t>
            </a:r>
            <a:r>
              <a:rPr lang="en-US" sz="1000" err="1"/>
              <a:t>irq</a:t>
            </a:r>
            <a:r>
              <a:rPr lang="en-US" sz="1000"/>
              <a:t> </a:t>
            </a:r>
            <a:r>
              <a:rPr lang="en-US" sz="1000" smtClean="0"/>
              <a:t>[10-11]</a:t>
            </a:r>
            <a:endParaRPr lang="en-US" sz="1000"/>
          </a:p>
        </p:txBody>
      </p:sp>
      <p:sp>
        <p:nvSpPr>
          <p:cNvPr id="123" name="TextBox 122"/>
          <p:cNvSpPr txBox="1"/>
          <p:nvPr/>
        </p:nvSpPr>
        <p:spPr>
          <a:xfrm>
            <a:off x="4023154" y="2903301"/>
            <a:ext cx="118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e</a:t>
            </a:r>
            <a:r>
              <a:rPr lang="en-US" sz="1000" smtClean="0"/>
              <a:t>th0: </a:t>
            </a:r>
            <a:r>
              <a:rPr lang="en-US" sz="1000" err="1" smtClean="0"/>
              <a:t>tx</a:t>
            </a:r>
            <a:r>
              <a:rPr lang="en-US" sz="1000" smtClean="0"/>
              <a:t> </a:t>
            </a:r>
            <a:r>
              <a:rPr lang="en-US" sz="1000" err="1" smtClean="0"/>
              <a:t>irq</a:t>
            </a:r>
            <a:r>
              <a:rPr lang="en-US" sz="1000" smtClean="0"/>
              <a:t> [12-13]</a:t>
            </a:r>
          </a:p>
          <a:p>
            <a:r>
              <a:rPr lang="en-US" sz="1000" smtClean="0"/>
              <a:t>eth1: </a:t>
            </a:r>
            <a:r>
              <a:rPr lang="en-US" sz="1000" err="1"/>
              <a:t>tx</a:t>
            </a:r>
            <a:r>
              <a:rPr lang="en-US" sz="1000"/>
              <a:t> </a:t>
            </a:r>
            <a:r>
              <a:rPr lang="en-US" sz="1000" err="1"/>
              <a:t>irq</a:t>
            </a:r>
            <a:r>
              <a:rPr lang="en-US" sz="1000"/>
              <a:t> </a:t>
            </a:r>
            <a:r>
              <a:rPr lang="en-US" sz="1000" smtClean="0"/>
              <a:t>[14-15]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9085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1054397" y="441254"/>
            <a:ext cx="297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-54943" y="1892596"/>
            <a:ext cx="1266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edma_interrupt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34" name="Rounded Rectangle 33"/>
          <p:cNvSpPr/>
          <p:nvPr/>
        </p:nvSpPr>
        <p:spPr>
          <a:xfrm>
            <a:off x="0" y="111645"/>
            <a:ext cx="1054397" cy="65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Hardware</a:t>
            </a:r>
          </a:p>
          <a:p>
            <a:pPr algn="ctr"/>
            <a:r>
              <a:rPr lang="en-US" sz="1200" b="1"/>
              <a:t>Rx Interrupt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319945" y="111645"/>
            <a:ext cx="1063256" cy="65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Software</a:t>
            </a:r>
            <a:endParaRPr lang="en-US" sz="1200" b="1"/>
          </a:p>
          <a:p>
            <a:pPr algn="ctr"/>
            <a:r>
              <a:rPr lang="en-US" sz="1200" b="1"/>
              <a:t>Rx Interrupt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648749" y="111645"/>
            <a:ext cx="684028" cy="65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GRO</a:t>
            </a:r>
            <a:endParaRPr lang="en-US" sz="1200" b="1"/>
          </a:p>
        </p:txBody>
      </p:sp>
      <p:sp>
        <p:nvSpPr>
          <p:cNvPr id="37" name="Rounded Rectangle 36"/>
          <p:cNvSpPr/>
          <p:nvPr/>
        </p:nvSpPr>
        <p:spPr>
          <a:xfrm>
            <a:off x="3598325" y="111645"/>
            <a:ext cx="855921" cy="65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RPS/RFS</a:t>
            </a:r>
            <a:endParaRPr lang="en-US" sz="1200" b="1"/>
          </a:p>
        </p:txBody>
      </p:sp>
      <p:sp>
        <p:nvSpPr>
          <p:cNvPr id="38" name="Rounded Rectangle 37"/>
          <p:cNvSpPr/>
          <p:nvPr/>
        </p:nvSpPr>
        <p:spPr>
          <a:xfrm>
            <a:off x="5637473" y="111645"/>
            <a:ext cx="875413" cy="65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Network Stack</a:t>
            </a:r>
            <a:endParaRPr lang="en-US" sz="1200" b="1"/>
          </a:p>
        </p:txBody>
      </p:sp>
      <p:sp>
        <p:nvSpPr>
          <p:cNvPr id="39" name="Rounded Rectangle 38"/>
          <p:cNvSpPr/>
          <p:nvPr/>
        </p:nvSpPr>
        <p:spPr>
          <a:xfrm>
            <a:off x="8767077" y="111645"/>
            <a:ext cx="829340" cy="65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Driver Transmit</a:t>
            </a:r>
            <a:endParaRPr lang="en-US" sz="1200" b="1"/>
          </a:p>
        </p:txBody>
      </p:sp>
      <p:sp>
        <p:nvSpPr>
          <p:cNvPr id="40" name="Rounded Rectangle 39"/>
          <p:cNvSpPr/>
          <p:nvPr/>
        </p:nvSpPr>
        <p:spPr>
          <a:xfrm>
            <a:off x="7769654" y="111645"/>
            <a:ext cx="731875" cy="65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Traffic Control</a:t>
            </a:r>
            <a:endParaRPr lang="en-US" sz="1200" b="1"/>
          </a:p>
        </p:txBody>
      </p:sp>
      <p:sp>
        <p:nvSpPr>
          <p:cNvPr id="41" name="Rounded Rectangle 40"/>
          <p:cNvSpPr/>
          <p:nvPr/>
        </p:nvSpPr>
        <p:spPr>
          <a:xfrm>
            <a:off x="11128744" y="111645"/>
            <a:ext cx="1063256" cy="65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Software </a:t>
            </a:r>
          </a:p>
          <a:p>
            <a:pPr algn="ctr"/>
            <a:r>
              <a:rPr lang="en-US" sz="1200" b="1" err="1"/>
              <a:t>Tx</a:t>
            </a:r>
            <a:r>
              <a:rPr lang="en-US" sz="1200" b="1"/>
              <a:t> </a:t>
            </a:r>
            <a:r>
              <a:rPr lang="en-US" sz="1200" b="1" smtClean="0"/>
              <a:t>Interrupt</a:t>
            </a:r>
            <a:endParaRPr lang="en-US" sz="1200" b="1"/>
          </a:p>
        </p:txBody>
      </p:sp>
      <p:sp>
        <p:nvSpPr>
          <p:cNvPr id="42" name="Rounded Rectangle 41"/>
          <p:cNvSpPr/>
          <p:nvPr/>
        </p:nvSpPr>
        <p:spPr>
          <a:xfrm>
            <a:off x="9861965" y="111645"/>
            <a:ext cx="1001233" cy="65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Hardware</a:t>
            </a:r>
          </a:p>
          <a:p>
            <a:pPr algn="ctr"/>
            <a:r>
              <a:rPr lang="en-US" sz="1200" b="1" err="1"/>
              <a:t>Tx</a:t>
            </a:r>
            <a:r>
              <a:rPr lang="en-US" sz="1200" b="1"/>
              <a:t> </a:t>
            </a:r>
            <a:r>
              <a:rPr lang="en-US" sz="1200" b="1" smtClean="0"/>
              <a:t>Interrupt</a:t>
            </a:r>
            <a:endParaRPr lang="en-US" sz="1200" b="1"/>
          </a:p>
        </p:txBody>
      </p:sp>
      <p:sp>
        <p:nvSpPr>
          <p:cNvPr id="51" name="TextBox 50"/>
          <p:cNvSpPr txBox="1"/>
          <p:nvPr/>
        </p:nvSpPr>
        <p:spPr>
          <a:xfrm>
            <a:off x="1452079" y="1892595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edma_poll</a:t>
            </a:r>
            <a:r>
              <a:rPr lang="en-US" sz="1200" smtClean="0"/>
              <a:t>()</a:t>
            </a:r>
            <a:endParaRPr lang="en-US" sz="1200"/>
          </a:p>
        </p:txBody>
      </p:sp>
      <p:sp>
        <p:nvSpPr>
          <p:cNvPr id="52" name="Rounded Rectangle 51"/>
          <p:cNvSpPr/>
          <p:nvPr/>
        </p:nvSpPr>
        <p:spPr>
          <a:xfrm>
            <a:off x="4719794" y="111645"/>
            <a:ext cx="652131" cy="65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defrag</a:t>
            </a:r>
            <a:endParaRPr lang="en-US" sz="1200" b="1"/>
          </a:p>
        </p:txBody>
      </p:sp>
      <p:sp>
        <p:nvSpPr>
          <p:cNvPr id="53" name="Rounded Rectangle 52"/>
          <p:cNvSpPr/>
          <p:nvPr/>
        </p:nvSpPr>
        <p:spPr>
          <a:xfrm>
            <a:off x="6778434" y="111645"/>
            <a:ext cx="725672" cy="65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ARP</a:t>
            </a:r>
          </a:p>
          <a:p>
            <a:pPr algn="ctr"/>
            <a:r>
              <a:rPr lang="en-US" sz="1200" b="1" smtClean="0"/>
              <a:t>resolve</a:t>
            </a:r>
            <a:endParaRPr lang="en-US" sz="1200" b="1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345517" y="441254"/>
            <a:ext cx="297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300613" y="441254"/>
            <a:ext cx="297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422082" y="441254"/>
            <a:ext cx="297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339761" y="441254"/>
            <a:ext cx="297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512886" y="441254"/>
            <a:ext cx="297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471942" y="441254"/>
            <a:ext cx="297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501529" y="450115"/>
            <a:ext cx="297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564253" y="450115"/>
            <a:ext cx="297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0863198" y="450115"/>
            <a:ext cx="297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1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01532"/>
              </p:ext>
            </p:extLst>
          </p:nvPr>
        </p:nvGraphicFramePr>
        <p:xfrm>
          <a:off x="109681" y="93518"/>
          <a:ext cx="5896263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019"/>
                <a:gridCol w="1828800"/>
                <a:gridCol w="3148444"/>
              </a:tblGrid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offset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register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fields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REG_EDMA_MAS_CTRL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0x004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REG_TIMEOUT_CTRL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0x008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REG_EDMA_DBG0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0x00C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REG_EDMA_DBG1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0x100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REG_SW_CTRL0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0x104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REG_SW_CTRL1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0x200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REG_RX_ISR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0x208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REG_TX_ISR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0x210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REG_MISC_ISR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0x214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REG_MISC_IMR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0x218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REG_WOL_ISR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0x280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REG_IRQ_MODRT_TIMER_INIT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0x284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REG_INTR_CTRL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0x404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REG_TXQ_CTRL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0x408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REG_TXF_WATER_MARK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0x41C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REG_TPD_RING_SIZE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Tx</a:t>
                      </a:r>
                      <a:r>
                        <a:rPr lang="en-US" sz="1000" smtClean="0"/>
                        <a:t> Descriptor Control Register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0x420 + 4*x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REG_TPD_BASE_ADDR_Q(x)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X : 0 ~ 15, Transmit descriptor base address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0x460 + 4*x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REG_TPD_IDX_Q(x)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X : 0</a:t>
                      </a:r>
                      <a:r>
                        <a:rPr lang="en-US" sz="1000" baseline="0" smtClean="0"/>
                        <a:t> ~ 15, TPD Index Register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0x4A0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REG_VQ_CTRL0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TX Virtual Queue Mapping Control Register 0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0x4A4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REG_VQ_CTRL1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TX Virtual Queue Mapping Control Register 1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0x4A8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REG_PORT_CTRL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Tx</a:t>
                      </a:r>
                      <a:r>
                        <a:rPr lang="en-US" sz="1000" smtClean="0"/>
                        <a:t> side Port Interface Control Register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0x4AC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REG_VLAN_CFG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Tx</a:t>
                      </a:r>
                      <a:r>
                        <a:rPr lang="en-US" sz="1000" smtClean="0"/>
                        <a:t> side VLAN Configuration Register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0x700 + 4*x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REG_TX_STAT_PKT_Q(x)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Tx</a:t>
                      </a:r>
                      <a:r>
                        <a:rPr lang="en-US" sz="1000" smtClean="0"/>
                        <a:t> Queue Packet Statistic Register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0x740 + 4*x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REG_TX_STAT_BYTE_Q(x)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Tx</a:t>
                      </a:r>
                      <a:r>
                        <a:rPr lang="en-US" sz="1000" smtClean="0"/>
                        <a:t> Queue Byte Statistic Register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54549"/>
              </p:ext>
            </p:extLst>
          </p:nvPr>
        </p:nvGraphicFramePr>
        <p:xfrm>
          <a:off x="6174508" y="79663"/>
          <a:ext cx="5896263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019"/>
                <a:gridCol w="1828800"/>
                <a:gridCol w="3148444"/>
              </a:tblGrid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offset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register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fields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0x800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REG_LB_RING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Load Balance Based Ring Offset Register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0x804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REG_LB_PRI_START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Load Balance Priority Mapping Register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0x820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REG_RSS_PRI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RSS Priority Mapping Register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0x840 + 4*x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EDMA_REG_RSS_IDT(x)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RSS Indirection Register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0x890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REG_DEF_RSS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Default RSS Ring Register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0x894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REG_RSS_TYPE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RSS Hash Function Type Register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0x8C0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REG_RSS_HASH_VALUE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0x8C4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REG_RSS_TYPE_RESULT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0x950 + 4*x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REG_RFD_BASE_ADDR_Q(x)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RFD Base Address Register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0x9B0 + 4*x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REG_RFD_IDX_Q(x)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RFD Index Register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0xA10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REG_RX_DESC0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Rx Descriptor Control Register 0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0xA14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REG_RX_DESC1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Rx Descriptor Control Register 1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0xA18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REG_RXQ_CTRL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RXQ Control Register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0xA30 + 4*x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REG_RX_STAT_BYTE_Q(x)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Rx Statistics Register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0xA50 + 4*x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REG_RX_STAT_PKT_Q(x)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Rx Statistics Register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0xC00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REG_WOL_PATTERN_LEN0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WoL</a:t>
                      </a:r>
                      <a:r>
                        <a:rPr lang="en-US" sz="1000" smtClean="0"/>
                        <a:t> Pattern Length Register 0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0xC04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REG_WOL_PATTERN_LEN1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WoL</a:t>
                      </a:r>
                      <a:r>
                        <a:rPr lang="en-US" sz="1000" smtClean="0"/>
                        <a:t> Pattern Length Register 1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0xC08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REG_WOL_CTRL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WoL</a:t>
                      </a:r>
                      <a:r>
                        <a:rPr lang="en-US" sz="1000" smtClean="0"/>
                        <a:t> Control Register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0xC20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REG_MAC_CTRL0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MAC Control Register 0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r>
                        <a:rPr lang="en-US" sz="1000" smtClean="0"/>
                        <a:t>0xC24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REG_MAC_CTRL0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MAC Control Register 1</a:t>
                      </a:r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359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9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711"/>
              </p:ext>
            </p:extLst>
          </p:nvPr>
        </p:nvGraphicFramePr>
        <p:xfrm>
          <a:off x="2098963" y="1925782"/>
          <a:ext cx="273280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809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edma_sw_desc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skb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u16 length = 1540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flags = EDMA_SW_DESC_FLAG_SKB_HEAD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44003"/>
              </p:ext>
            </p:extLst>
          </p:nvPr>
        </p:nvGraphicFramePr>
        <p:xfrm>
          <a:off x="2098963" y="3142498"/>
          <a:ext cx="27403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315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edma_rx_free_desc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__le32  </a:t>
                      </a:r>
                      <a:r>
                        <a:rPr lang="en-US" sz="1000" err="1" smtClean="0"/>
                        <a:t>buffer_addr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47691"/>
              </p:ext>
            </p:extLst>
          </p:nvPr>
        </p:nvGraphicFramePr>
        <p:xfrm>
          <a:off x="5215658" y="1201189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*head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647708" y="1932709"/>
            <a:ext cx="1984663" cy="7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b</a:t>
            </a:r>
            <a:r>
              <a:rPr lang="en-US" sz="1000" smtClean="0"/>
              <a:t>uffer 1540bytes</a:t>
            </a:r>
            <a:endParaRPr lang="en-US" sz="10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228096"/>
              </p:ext>
            </p:extLst>
          </p:nvPr>
        </p:nvGraphicFramePr>
        <p:xfrm>
          <a:off x="7647130" y="2733098"/>
          <a:ext cx="200602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__u8 </a:t>
                      </a:r>
                      <a:r>
                        <a:rPr lang="en-US" sz="1000" err="1" smtClean="0"/>
                        <a:t>tx_flags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short </a:t>
                      </a:r>
                      <a:r>
                        <a:rPr lang="en-US" sz="1000" err="1" smtClean="0"/>
                        <a:t>gso_size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short </a:t>
                      </a:r>
                      <a:r>
                        <a:rPr lang="en-US" sz="1000" err="1" smtClean="0"/>
                        <a:t>gso_segs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short </a:t>
                      </a:r>
                      <a:r>
                        <a:rPr lang="en-US" sz="1000" err="1" smtClean="0"/>
                        <a:t>gso_type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frag_list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atomic_t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dataref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frags[MAX_SKB_FRAGS]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7221682" y="1566949"/>
            <a:ext cx="426026" cy="36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21682" y="1828800"/>
            <a:ext cx="426026" cy="10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10991" y="1194954"/>
            <a:ext cx="394854" cy="112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10991" y="1932708"/>
            <a:ext cx="2732809" cy="59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4" idx="1"/>
          </p:cNvCxnSpPr>
          <p:nvPr/>
        </p:nvCxnSpPr>
        <p:spPr>
          <a:xfrm rot="16200000" flipV="1">
            <a:off x="1620982" y="3013363"/>
            <a:ext cx="955964" cy="1"/>
          </a:xfrm>
          <a:prstGeom prst="bentConnector4">
            <a:avLst>
              <a:gd name="adj1" fmla="val -1449"/>
              <a:gd name="adj2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218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98963" y="1925782"/>
          <a:ext cx="273280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809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edma_sw_desc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skb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u16 length = 1540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flags = EDMA_SW_DESC_FLAG_SKB_HEAD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98963" y="3142498"/>
          <a:ext cx="27403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315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edma_rx_free_desc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__le32  </a:t>
                      </a:r>
                      <a:r>
                        <a:rPr lang="en-US" sz="1000" err="1" smtClean="0"/>
                        <a:t>buffer_addr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215658" y="1201189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*head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647708" y="1932709"/>
            <a:ext cx="1984663" cy="7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b</a:t>
            </a:r>
            <a:r>
              <a:rPr lang="en-US" sz="1000" smtClean="0"/>
              <a:t>uffer 1540bytes</a:t>
            </a:r>
            <a:endParaRPr lang="en-US" sz="10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23292"/>
              </p:ext>
            </p:extLst>
          </p:nvPr>
        </p:nvGraphicFramePr>
        <p:xfrm>
          <a:off x="7647130" y="2733098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frags[MAX_SKB_FRAGS]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7221682" y="1566949"/>
            <a:ext cx="426026" cy="36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21682" y="1828800"/>
            <a:ext cx="426026" cy="10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10991" y="1194954"/>
            <a:ext cx="394854" cy="112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10991" y="1932708"/>
            <a:ext cx="2732809" cy="59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4" idx="1"/>
          </p:cNvCxnSpPr>
          <p:nvPr/>
        </p:nvCxnSpPr>
        <p:spPr>
          <a:xfrm rot="16200000" flipV="1">
            <a:off x="1620982" y="3013363"/>
            <a:ext cx="955964" cy="1"/>
          </a:xfrm>
          <a:prstGeom prst="bentConnector4">
            <a:avLst>
              <a:gd name="adj1" fmla="val -1449"/>
              <a:gd name="adj2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41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34049"/>
              </p:ext>
            </p:extLst>
          </p:nvPr>
        </p:nvGraphicFramePr>
        <p:xfrm>
          <a:off x="223984" y="1586932"/>
          <a:ext cx="18022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2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struct</a:t>
                      </a:r>
                      <a:r>
                        <a:rPr lang="en-US" sz="1400" smtClean="0"/>
                        <a:t> file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    void *</a:t>
                      </a:r>
                      <a:r>
                        <a:rPr lang="en-US" sz="1400" err="1" smtClean="0"/>
                        <a:t>private_data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21957"/>
              </p:ext>
            </p:extLst>
          </p:nvPr>
        </p:nvGraphicFramePr>
        <p:xfrm>
          <a:off x="4499264" y="3616619"/>
          <a:ext cx="1361209" cy="139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209"/>
              </a:tblGrid>
              <a:tr h="27836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baseline="0" smtClean="0"/>
                        <a:t> channel</a:t>
                      </a:r>
                      <a:endParaRPr lang="en-US" sz="1000"/>
                    </a:p>
                  </a:txBody>
                  <a:tcPr/>
                </a:tc>
              </a:tr>
              <a:tr h="278360">
                <a:tc>
                  <a:txBody>
                    <a:bodyPr/>
                    <a:lstStyle/>
                    <a:p>
                      <a:r>
                        <a:rPr lang="en-US" sz="1000" smtClean="0"/>
                        <a:t>    </a:t>
                      </a: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list_head</a:t>
                      </a:r>
                      <a:r>
                        <a:rPr lang="en-US" sz="1000" smtClean="0"/>
                        <a:t> list</a:t>
                      </a:r>
                      <a:endParaRPr lang="en-US" sz="1000"/>
                    </a:p>
                  </a:txBody>
                  <a:tcPr/>
                </a:tc>
              </a:tr>
              <a:tr h="278360">
                <a:tc>
                  <a:txBody>
                    <a:bodyPr/>
                    <a:lstStyle/>
                    <a:p>
                      <a:r>
                        <a:rPr lang="en-US" sz="1000" smtClean="0"/>
                        <a:t>    </a:t>
                      </a:r>
                      <a:r>
                        <a:rPr lang="en-US" sz="1000" err="1" smtClean="0"/>
                        <a:t>struct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baseline="0" err="1" smtClean="0"/>
                        <a:t>ppp_file</a:t>
                      </a:r>
                      <a:r>
                        <a:rPr lang="en-US" sz="1000" baseline="0" smtClean="0"/>
                        <a:t> file</a:t>
                      </a:r>
                      <a:endParaRPr lang="en-US" sz="1000"/>
                    </a:p>
                  </a:txBody>
                  <a:tcPr/>
                </a:tc>
              </a:tr>
              <a:tr h="278360">
                <a:tc>
                  <a:txBody>
                    <a:bodyPr/>
                    <a:lstStyle/>
                    <a:p>
                      <a:r>
                        <a:rPr lang="en-US" sz="1000" smtClean="0"/>
                        <a:t>    </a:t>
                      </a: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ppp</a:t>
                      </a:r>
                      <a:endParaRPr lang="en-US" sz="1000"/>
                    </a:p>
                  </a:txBody>
                  <a:tcPr/>
                </a:tc>
              </a:tr>
              <a:tr h="27836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list_head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clist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7678"/>
              </p:ext>
            </p:extLst>
          </p:nvPr>
        </p:nvGraphicFramePr>
        <p:xfrm>
          <a:off x="9673937" y="170303"/>
          <a:ext cx="2247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struct</a:t>
                      </a:r>
                      <a:r>
                        <a:rPr lang="en-US" sz="1400" smtClean="0"/>
                        <a:t> net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    </a:t>
                      </a:r>
                      <a:r>
                        <a:rPr lang="en-US" sz="1400" err="1" smtClean="0"/>
                        <a:t>struct</a:t>
                      </a:r>
                      <a:r>
                        <a:rPr lang="en-US" sz="1400" smtClean="0"/>
                        <a:t> </a:t>
                      </a:r>
                      <a:r>
                        <a:rPr lang="en-US" sz="1400" err="1" smtClean="0"/>
                        <a:t>net_generic</a:t>
                      </a:r>
                      <a:r>
                        <a:rPr lang="en-US" sz="1400" smtClean="0"/>
                        <a:t> *gen[x]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11651"/>
              </p:ext>
            </p:extLst>
          </p:nvPr>
        </p:nvGraphicFramePr>
        <p:xfrm>
          <a:off x="9092044" y="1670057"/>
          <a:ext cx="28471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555"/>
                <a:gridCol w="1423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Array index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Array element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……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……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ppp_net_id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struct</a:t>
                      </a:r>
                      <a:r>
                        <a:rPr lang="en-US" sz="1400" smtClean="0"/>
                        <a:t> </a:t>
                      </a:r>
                      <a:r>
                        <a:rPr lang="en-US" sz="1400" err="1" smtClean="0"/>
                        <a:t>ppp_net</a:t>
                      </a:r>
                      <a:r>
                        <a:rPr lang="en-US" sz="1400" smtClean="0"/>
                        <a:t> *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……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……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11918373" y="721792"/>
            <a:ext cx="1766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095018" y="721792"/>
            <a:ext cx="0" cy="112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1918373" y="1833619"/>
            <a:ext cx="176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32553"/>
              </p:ext>
            </p:extLst>
          </p:nvPr>
        </p:nvGraphicFramePr>
        <p:xfrm>
          <a:off x="6205686" y="2414740"/>
          <a:ext cx="2460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3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struct</a:t>
                      </a:r>
                      <a:r>
                        <a:rPr lang="en-US" sz="1400" smtClean="0"/>
                        <a:t> </a:t>
                      </a:r>
                      <a:r>
                        <a:rPr lang="en-US" sz="1400" err="1" smtClean="0"/>
                        <a:t>ppp_net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    </a:t>
                      </a:r>
                      <a:r>
                        <a:rPr lang="en-US" sz="1400" err="1" smtClean="0"/>
                        <a:t>struct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baseline="0" err="1" smtClean="0"/>
                        <a:t>idr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baseline="0" err="1" smtClean="0"/>
                        <a:t>units_idr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    </a:t>
                      </a:r>
                      <a:r>
                        <a:rPr lang="en-US" sz="1400" err="1" smtClean="0"/>
                        <a:t>struct</a:t>
                      </a:r>
                      <a:r>
                        <a:rPr lang="en-US" sz="1400" smtClean="0"/>
                        <a:t> </a:t>
                      </a:r>
                      <a:r>
                        <a:rPr lang="en-US" sz="1400" err="1" smtClean="0"/>
                        <a:t>list_head</a:t>
                      </a:r>
                      <a:r>
                        <a:rPr lang="en-US" sz="1400" smtClean="0"/>
                        <a:t> </a:t>
                      </a:r>
                      <a:r>
                        <a:rPr lang="en-US" sz="1400" err="1" smtClean="0"/>
                        <a:t>all_channels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H="1">
            <a:off x="8614067" y="2581764"/>
            <a:ext cx="477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423945"/>
              </p:ext>
            </p:extLst>
          </p:nvPr>
        </p:nvGraphicFramePr>
        <p:xfrm>
          <a:off x="6049821" y="721099"/>
          <a:ext cx="25642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123"/>
                <a:gridCol w="1282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Unit</a:t>
                      </a:r>
                      <a:r>
                        <a:rPr lang="en-US" sz="1400" baseline="0" smtClean="0"/>
                        <a:t> number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Array element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struct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baseline="0" err="1" smtClean="0"/>
                        <a:t>ppp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struct</a:t>
                      </a:r>
                      <a:r>
                        <a:rPr lang="en-US" sz="1400" smtClean="0"/>
                        <a:t> </a:t>
                      </a:r>
                      <a:r>
                        <a:rPr lang="en-US" sz="1400" err="1" smtClean="0"/>
                        <a:t>ppp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5829302" y="4036491"/>
            <a:ext cx="197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026727" y="3340302"/>
            <a:ext cx="0" cy="696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026727" y="3329910"/>
            <a:ext cx="197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156363" y="4026101"/>
            <a:ext cx="353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614067" y="2945446"/>
            <a:ext cx="23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853058" y="888046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8614067" y="898437"/>
            <a:ext cx="238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97762"/>
              </p:ext>
            </p:extLst>
          </p:nvPr>
        </p:nvGraphicFramePr>
        <p:xfrm>
          <a:off x="3906981" y="1808680"/>
          <a:ext cx="178145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55"/>
              </a:tblGrid>
              <a:tr h="221124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</a:t>
                      </a:r>
                      <a:endParaRPr lang="en-US" sz="1000"/>
                    </a:p>
                  </a:txBody>
                  <a:tcPr/>
                </a:tc>
              </a:tr>
              <a:tr h="221124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baseline="0" err="1" smtClean="0"/>
                        <a:t>ppp_file</a:t>
                      </a:r>
                      <a:r>
                        <a:rPr lang="en-US" sz="1000" baseline="0" smtClean="0"/>
                        <a:t> file</a:t>
                      </a:r>
                      <a:endParaRPr lang="en-US" sz="1000"/>
                    </a:p>
                  </a:txBody>
                  <a:tcPr/>
                </a:tc>
              </a:tr>
              <a:tr h="221124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list_head</a:t>
                      </a:r>
                      <a:r>
                        <a:rPr lang="en-US" sz="1000" smtClean="0"/>
                        <a:t> channels</a:t>
                      </a:r>
                      <a:endParaRPr lang="en-US" sz="1000"/>
                    </a:p>
                  </a:txBody>
                  <a:tcPr/>
                </a:tc>
              </a:tr>
              <a:tr h="221124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net_device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dev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 flipH="1">
            <a:off x="5829302" y="1282901"/>
            <a:ext cx="197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829302" y="799348"/>
            <a:ext cx="0" cy="483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652655" y="815309"/>
            <a:ext cx="176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5652655" y="1911175"/>
            <a:ext cx="176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52502"/>
              </p:ext>
            </p:extLst>
          </p:nvPr>
        </p:nvGraphicFramePr>
        <p:xfrm>
          <a:off x="220521" y="2408353"/>
          <a:ext cx="18022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2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struct</a:t>
                      </a:r>
                      <a:r>
                        <a:rPr lang="en-US" sz="1400" smtClean="0"/>
                        <a:t> file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    void *</a:t>
                      </a:r>
                      <a:r>
                        <a:rPr lang="en-US" sz="1400" err="1" smtClean="0"/>
                        <a:t>private_data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Straight Arrow Connector 64"/>
          <p:cNvCxnSpPr/>
          <p:nvPr/>
        </p:nvCxnSpPr>
        <p:spPr>
          <a:xfrm>
            <a:off x="2005445" y="2124564"/>
            <a:ext cx="1901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2005445" y="2945446"/>
            <a:ext cx="155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91254"/>
              </p:ext>
            </p:extLst>
          </p:nvPr>
        </p:nvGraphicFramePr>
        <p:xfrm>
          <a:off x="2005445" y="371734"/>
          <a:ext cx="1399309" cy="53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09"/>
              </a:tblGrid>
              <a:tr h="268547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net_device</a:t>
                      </a:r>
                      <a:endParaRPr lang="en-US" sz="1000"/>
                    </a:p>
                  </a:txBody>
                  <a:tcPr/>
                </a:tc>
              </a:tr>
              <a:tr h="268547">
                <a:tc>
                  <a:txBody>
                    <a:bodyPr/>
                    <a:lstStyle/>
                    <a:p>
                      <a:r>
                        <a:rPr lang="en-US" sz="1000" smtClean="0"/>
                        <a:t>void *</a:t>
                      </a:r>
                      <a:r>
                        <a:rPr lang="en-US" sz="1000" err="1" smtClean="0"/>
                        <a:t>private_data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3429000" y="799348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23290"/>
              </p:ext>
            </p:extLst>
          </p:nvPr>
        </p:nvGraphicFramePr>
        <p:xfrm>
          <a:off x="3906981" y="692004"/>
          <a:ext cx="178145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55"/>
              </a:tblGrid>
              <a:tr h="221124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</a:t>
                      </a:r>
                      <a:endParaRPr lang="en-US" sz="1000"/>
                    </a:p>
                  </a:txBody>
                  <a:tcPr/>
                </a:tc>
              </a:tr>
              <a:tr h="221124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baseline="0" err="1" smtClean="0"/>
                        <a:t>ppp_file</a:t>
                      </a:r>
                      <a:r>
                        <a:rPr lang="en-US" sz="1000" baseline="0" smtClean="0"/>
                        <a:t> file</a:t>
                      </a:r>
                      <a:endParaRPr lang="en-US" sz="1000"/>
                    </a:p>
                  </a:txBody>
                  <a:tcPr/>
                </a:tc>
              </a:tr>
              <a:tr h="221124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list_head</a:t>
                      </a:r>
                      <a:r>
                        <a:rPr lang="en-US" sz="1000" smtClean="0"/>
                        <a:t> channels</a:t>
                      </a:r>
                      <a:endParaRPr lang="en-US" sz="1000"/>
                    </a:p>
                  </a:txBody>
                  <a:tcPr/>
                </a:tc>
              </a:tr>
              <a:tr h="221124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net_device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dev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flipH="1">
            <a:off x="5829302" y="1641764"/>
            <a:ext cx="197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29302" y="1652155"/>
            <a:ext cx="0" cy="25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948962"/>
              </p:ext>
            </p:extLst>
          </p:nvPr>
        </p:nvGraphicFramePr>
        <p:xfrm>
          <a:off x="2774376" y="3623546"/>
          <a:ext cx="1361209" cy="139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209"/>
              </a:tblGrid>
              <a:tr h="27836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baseline="0" smtClean="0"/>
                        <a:t> channel</a:t>
                      </a:r>
                      <a:endParaRPr lang="en-US" sz="1000"/>
                    </a:p>
                  </a:txBody>
                  <a:tcPr/>
                </a:tc>
              </a:tr>
              <a:tr h="278360">
                <a:tc>
                  <a:txBody>
                    <a:bodyPr/>
                    <a:lstStyle/>
                    <a:p>
                      <a:r>
                        <a:rPr lang="en-US" sz="1000" smtClean="0"/>
                        <a:t>    </a:t>
                      </a: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list_head</a:t>
                      </a:r>
                      <a:r>
                        <a:rPr lang="en-US" sz="1000" smtClean="0"/>
                        <a:t> list</a:t>
                      </a:r>
                      <a:endParaRPr lang="en-US" sz="1000"/>
                    </a:p>
                  </a:txBody>
                  <a:tcPr/>
                </a:tc>
              </a:tr>
              <a:tr h="278360">
                <a:tc>
                  <a:txBody>
                    <a:bodyPr/>
                    <a:lstStyle/>
                    <a:p>
                      <a:r>
                        <a:rPr lang="en-US" sz="1000" smtClean="0"/>
                        <a:t>    </a:t>
                      </a:r>
                      <a:r>
                        <a:rPr lang="en-US" sz="1000" err="1" smtClean="0"/>
                        <a:t>struct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baseline="0" err="1" smtClean="0"/>
                        <a:t>ppp_file</a:t>
                      </a:r>
                      <a:r>
                        <a:rPr lang="en-US" sz="1000" baseline="0" smtClean="0"/>
                        <a:t> file</a:t>
                      </a:r>
                      <a:endParaRPr lang="en-US" sz="1000"/>
                    </a:p>
                  </a:txBody>
                  <a:tcPr/>
                </a:tc>
              </a:tr>
              <a:tr h="278360">
                <a:tc>
                  <a:txBody>
                    <a:bodyPr/>
                    <a:lstStyle/>
                    <a:p>
                      <a:r>
                        <a:rPr lang="en-US" sz="1000" smtClean="0"/>
                        <a:t>    </a:t>
                      </a: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ppp</a:t>
                      </a:r>
                      <a:endParaRPr lang="en-US" sz="1000"/>
                    </a:p>
                  </a:txBody>
                  <a:tcPr/>
                </a:tc>
              </a:tr>
              <a:tr h="27836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list_head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clist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2161309" y="2945446"/>
            <a:ext cx="0" cy="136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1" idx="1"/>
          </p:cNvCxnSpPr>
          <p:nvPr/>
        </p:nvCxnSpPr>
        <p:spPr>
          <a:xfrm>
            <a:off x="2161309" y="4312227"/>
            <a:ext cx="613067" cy="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467842" y="2421082"/>
            <a:ext cx="1439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467842" y="2410691"/>
            <a:ext cx="0" cy="245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467842" y="4852555"/>
            <a:ext cx="306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621109" y="4561609"/>
            <a:ext cx="15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621109" y="1911175"/>
            <a:ext cx="0" cy="266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21109" y="1911175"/>
            <a:ext cx="1285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667990" y="1537855"/>
            <a:ext cx="23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667990" y="477982"/>
            <a:ext cx="0" cy="1049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3429000" y="477982"/>
            <a:ext cx="238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1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43548"/>
              </p:ext>
            </p:extLst>
          </p:nvPr>
        </p:nvGraphicFramePr>
        <p:xfrm>
          <a:off x="353289" y="2143993"/>
          <a:ext cx="273280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809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edma_sw_desc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skb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u16 length = 4K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flags =  EDMA_SW_DESC_FLAG_SKB_FRAG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63026"/>
              </p:ext>
            </p:extLst>
          </p:nvPr>
        </p:nvGraphicFramePr>
        <p:xfrm>
          <a:off x="353289" y="3360709"/>
          <a:ext cx="27403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315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edma_rx_free_desc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__le32  </a:t>
                      </a:r>
                      <a:r>
                        <a:rPr lang="en-US" sz="1000" err="1" smtClean="0"/>
                        <a:t>buffer_addr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07865"/>
              </p:ext>
            </p:extLst>
          </p:nvPr>
        </p:nvGraphicFramePr>
        <p:xfrm>
          <a:off x="3469984" y="1419400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*head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902034" y="2150920"/>
            <a:ext cx="1984663" cy="7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b</a:t>
            </a:r>
            <a:r>
              <a:rPr lang="en-US" sz="1000" smtClean="0"/>
              <a:t>uffer 256bytes</a:t>
            </a:r>
            <a:endParaRPr lang="en-US" sz="10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80088"/>
              </p:ext>
            </p:extLst>
          </p:nvPr>
        </p:nvGraphicFramePr>
        <p:xfrm>
          <a:off x="5901456" y="2951309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= 1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5476008" y="1785160"/>
            <a:ext cx="426026" cy="36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76008" y="2047011"/>
            <a:ext cx="426026" cy="10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65317" y="1413165"/>
            <a:ext cx="394854" cy="112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4" idx="1"/>
          </p:cNvCxnSpPr>
          <p:nvPr/>
        </p:nvCxnSpPr>
        <p:spPr>
          <a:xfrm rot="16200000" flipV="1">
            <a:off x="-124692" y="3231574"/>
            <a:ext cx="955964" cy="1"/>
          </a:xfrm>
          <a:prstGeom prst="bentConnector4">
            <a:avLst>
              <a:gd name="adj1" fmla="val -1449"/>
              <a:gd name="adj2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588336" y="3839439"/>
            <a:ext cx="1503216" cy="1948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b</a:t>
            </a:r>
            <a:r>
              <a:rPr lang="en-US" sz="1000" smtClean="0"/>
              <a:t>uffer 4K bytes</a:t>
            </a:r>
            <a:endParaRPr lang="en-US" sz="10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31378"/>
              </p:ext>
            </p:extLst>
          </p:nvPr>
        </p:nvGraphicFramePr>
        <p:xfrm>
          <a:off x="8433380" y="3491347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4K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10089573" y="3844640"/>
            <a:ext cx="498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886697" y="3584865"/>
            <a:ext cx="561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65317" y="2753592"/>
            <a:ext cx="394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60171" y="2753592"/>
            <a:ext cx="0" cy="1922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60171" y="4675911"/>
            <a:ext cx="6878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0338954" y="3938155"/>
            <a:ext cx="0" cy="737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338954" y="3938155"/>
            <a:ext cx="249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082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3190007" y="2963134"/>
            <a:ext cx="6587838" cy="250248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065193"/>
              </p:ext>
            </p:extLst>
          </p:nvPr>
        </p:nvGraphicFramePr>
        <p:xfrm>
          <a:off x="322116" y="419098"/>
          <a:ext cx="273280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809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edma_sw_desc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skb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u16 length = 4K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flags =  EDMA_SW_DESC_FLAG_SKB_FRAG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345480"/>
              </p:ext>
            </p:extLst>
          </p:nvPr>
        </p:nvGraphicFramePr>
        <p:xfrm>
          <a:off x="322116" y="1635814"/>
          <a:ext cx="27403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315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edma_rx_free_desc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__le32  </a:t>
                      </a:r>
                      <a:r>
                        <a:rPr lang="en-US" sz="1000" err="1" smtClean="0"/>
                        <a:t>buffer_addr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36455"/>
              </p:ext>
            </p:extLst>
          </p:nvPr>
        </p:nvGraphicFramePr>
        <p:xfrm>
          <a:off x="3355683" y="78972"/>
          <a:ext cx="200602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Length  =  6000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 = 6000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*head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63041" y="498759"/>
            <a:ext cx="1984663" cy="43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b</a:t>
            </a:r>
            <a:r>
              <a:rPr lang="en-US" sz="1000" smtClean="0"/>
              <a:t>uffer 256bytes</a:t>
            </a:r>
            <a:endParaRPr lang="en-US" sz="10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45127"/>
              </p:ext>
            </p:extLst>
          </p:nvPr>
        </p:nvGraphicFramePr>
        <p:xfrm>
          <a:off x="5662463" y="956248"/>
          <a:ext cx="200602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= 2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frags[1]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5333420" y="716968"/>
            <a:ext cx="329621" cy="457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5333420" y="716968"/>
            <a:ext cx="329621" cy="218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34144" y="187036"/>
            <a:ext cx="311726" cy="62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4" idx="1"/>
          </p:cNvCxnSpPr>
          <p:nvPr/>
        </p:nvCxnSpPr>
        <p:spPr>
          <a:xfrm rot="16200000" flipV="1">
            <a:off x="-155865" y="1506679"/>
            <a:ext cx="955964" cy="1"/>
          </a:xfrm>
          <a:prstGeom prst="bentConnector4">
            <a:avLst>
              <a:gd name="adj1" fmla="val -1449"/>
              <a:gd name="adj2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172696" y="1844379"/>
            <a:ext cx="2019304" cy="140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b</a:t>
            </a:r>
            <a:r>
              <a:rPr lang="en-US" sz="1000" smtClean="0"/>
              <a:t>uffer 4K bytes</a:t>
            </a:r>
            <a:endParaRPr lang="en-US" sz="10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36871"/>
              </p:ext>
            </p:extLst>
          </p:nvPr>
        </p:nvGraphicFramePr>
        <p:xfrm>
          <a:off x="8007349" y="831267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16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4K-16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9645646" y="1174173"/>
            <a:ext cx="527050" cy="67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647704" y="935177"/>
            <a:ext cx="335400" cy="65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34144" y="1028697"/>
            <a:ext cx="155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79614" y="1028697"/>
            <a:ext cx="10393" cy="1880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190009" y="2899062"/>
            <a:ext cx="6733305" cy="1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923314" y="1943094"/>
            <a:ext cx="0" cy="96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923314" y="1943094"/>
            <a:ext cx="249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16694"/>
              </p:ext>
            </p:extLst>
          </p:nvPr>
        </p:nvGraphicFramePr>
        <p:xfrm>
          <a:off x="10162304" y="1984662"/>
          <a:ext cx="202969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695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RRD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NOR</a:t>
                      </a:r>
                      <a:r>
                        <a:rPr lang="en-US" sz="1000" baseline="0" smtClean="0"/>
                        <a:t>  =  2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PKT_SIZE  =  6000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0172696" y="2963134"/>
            <a:ext cx="2019304" cy="140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</a:t>
            </a:r>
            <a:endParaRPr lang="en-US" sz="100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16480"/>
              </p:ext>
            </p:extLst>
          </p:nvPr>
        </p:nvGraphicFramePr>
        <p:xfrm>
          <a:off x="293829" y="3357809"/>
          <a:ext cx="273280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809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edma_sw_desc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skb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u16 length = 4K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flags =  EDMA_SW_DESC_FLAG_SKB_FRAG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413332"/>
              </p:ext>
            </p:extLst>
          </p:nvPr>
        </p:nvGraphicFramePr>
        <p:xfrm>
          <a:off x="293829" y="4574525"/>
          <a:ext cx="27403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315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edma_rx_free_desc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__le32  </a:t>
                      </a:r>
                      <a:r>
                        <a:rPr lang="en-US" sz="1000" err="1" smtClean="0"/>
                        <a:t>buffer_addr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373936"/>
              </p:ext>
            </p:extLst>
          </p:nvPr>
        </p:nvGraphicFramePr>
        <p:xfrm>
          <a:off x="3327396" y="3017683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*head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5634754" y="3437470"/>
            <a:ext cx="1984663" cy="43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b</a:t>
            </a:r>
            <a:r>
              <a:rPr lang="en-US" sz="1000" smtClean="0"/>
              <a:t>uffer 256bytes</a:t>
            </a:r>
            <a:endParaRPr lang="en-US" sz="100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19766"/>
              </p:ext>
            </p:extLst>
          </p:nvPr>
        </p:nvGraphicFramePr>
        <p:xfrm>
          <a:off x="5634176" y="3894959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= 1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stCxn id="37" idx="3"/>
            <a:endCxn id="39" idx="1"/>
          </p:cNvCxnSpPr>
          <p:nvPr/>
        </p:nvCxnSpPr>
        <p:spPr>
          <a:xfrm>
            <a:off x="5333420" y="3383443"/>
            <a:ext cx="301334" cy="272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9" idx="1"/>
          </p:cNvCxnSpPr>
          <p:nvPr/>
        </p:nvCxnSpPr>
        <p:spPr>
          <a:xfrm>
            <a:off x="5333420" y="3645294"/>
            <a:ext cx="301334" cy="10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005857" y="3125747"/>
            <a:ext cx="311726" cy="62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34" idx="1"/>
          </p:cNvCxnSpPr>
          <p:nvPr/>
        </p:nvCxnSpPr>
        <p:spPr>
          <a:xfrm rot="16200000" flipV="1">
            <a:off x="-184152" y="4445390"/>
            <a:ext cx="955964" cy="1"/>
          </a:xfrm>
          <a:prstGeom prst="bentConnector4">
            <a:avLst>
              <a:gd name="adj1" fmla="val -1449"/>
              <a:gd name="adj2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144409" y="4783090"/>
            <a:ext cx="2019304" cy="140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b</a:t>
            </a:r>
            <a:r>
              <a:rPr lang="en-US" sz="1000" smtClean="0"/>
              <a:t>uffer 4K bytes</a:t>
            </a:r>
            <a:endParaRPr lang="en-US" sz="100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42264"/>
              </p:ext>
            </p:extLst>
          </p:nvPr>
        </p:nvGraphicFramePr>
        <p:xfrm>
          <a:off x="7979062" y="4434997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6000 – (4K-16)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9645646" y="4788290"/>
            <a:ext cx="498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619417" y="4528515"/>
            <a:ext cx="363687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005857" y="3967408"/>
            <a:ext cx="155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151327" y="3967408"/>
            <a:ext cx="0" cy="166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161722" y="5619562"/>
            <a:ext cx="6733305" cy="1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9895027" y="4881805"/>
            <a:ext cx="0" cy="737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895027" y="4881805"/>
            <a:ext cx="249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0144409" y="4944155"/>
            <a:ext cx="2019304" cy="140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</a:t>
            </a:r>
            <a:endParaRPr lang="en-US" sz="100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863827"/>
              </p:ext>
            </p:extLst>
          </p:nvPr>
        </p:nvGraphicFramePr>
        <p:xfrm>
          <a:off x="8011391" y="1834155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6000 – (4K-16)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8" name="Straight Arrow Connector 57"/>
          <p:cNvCxnSpPr/>
          <p:nvPr/>
        </p:nvCxnSpPr>
        <p:spPr>
          <a:xfrm>
            <a:off x="7654629" y="1844379"/>
            <a:ext cx="335115" cy="6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666862" y="2201573"/>
            <a:ext cx="505834" cy="258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190007" y="5066018"/>
            <a:ext cx="68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freed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8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22116" y="419098"/>
          <a:ext cx="273280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809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edma_sw_desc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skb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u16 length = 4K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flags =  EDMA_SW_DESC_FLAG_SKB_FRAG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2116" y="1635814"/>
          <a:ext cx="27403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315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edma_rx_free_desc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__le32  </a:t>
                      </a:r>
                      <a:r>
                        <a:rPr lang="en-US" sz="1000" err="1" smtClean="0"/>
                        <a:t>buffer_addr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237132"/>
              </p:ext>
            </p:extLst>
          </p:nvPr>
        </p:nvGraphicFramePr>
        <p:xfrm>
          <a:off x="3355683" y="78972"/>
          <a:ext cx="200602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Length  =  3000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 = 3000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*head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63041" y="498759"/>
            <a:ext cx="1984663" cy="43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b</a:t>
            </a:r>
            <a:r>
              <a:rPr lang="en-US" sz="1000" smtClean="0"/>
              <a:t>uffer 256bytes</a:t>
            </a:r>
            <a:endParaRPr lang="en-US" sz="10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093057"/>
              </p:ext>
            </p:extLst>
          </p:nvPr>
        </p:nvGraphicFramePr>
        <p:xfrm>
          <a:off x="5662463" y="956248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= 1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5333420" y="716968"/>
            <a:ext cx="329621" cy="457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5333420" y="716968"/>
            <a:ext cx="329621" cy="218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34144" y="187036"/>
            <a:ext cx="311726" cy="62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4" idx="1"/>
          </p:cNvCxnSpPr>
          <p:nvPr/>
        </p:nvCxnSpPr>
        <p:spPr>
          <a:xfrm rot="16200000" flipV="1">
            <a:off x="-155865" y="1506679"/>
            <a:ext cx="955964" cy="1"/>
          </a:xfrm>
          <a:prstGeom prst="bentConnector4">
            <a:avLst>
              <a:gd name="adj1" fmla="val -1449"/>
              <a:gd name="adj2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172696" y="1844379"/>
            <a:ext cx="2019304" cy="140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b</a:t>
            </a:r>
            <a:r>
              <a:rPr lang="en-US" sz="1000" smtClean="0"/>
              <a:t>uffer 4K bytes</a:t>
            </a:r>
            <a:endParaRPr lang="en-US" sz="10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78312"/>
              </p:ext>
            </p:extLst>
          </p:nvPr>
        </p:nvGraphicFramePr>
        <p:xfrm>
          <a:off x="8007349" y="831267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16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3000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9645646" y="1174173"/>
            <a:ext cx="527050" cy="67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647704" y="935177"/>
            <a:ext cx="335400" cy="65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34144" y="1028697"/>
            <a:ext cx="155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79614" y="1028697"/>
            <a:ext cx="10393" cy="1880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190009" y="2899062"/>
            <a:ext cx="6733305" cy="1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923314" y="1943094"/>
            <a:ext cx="0" cy="96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923314" y="1943094"/>
            <a:ext cx="249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16056"/>
              </p:ext>
            </p:extLst>
          </p:nvPr>
        </p:nvGraphicFramePr>
        <p:xfrm>
          <a:off x="10162304" y="1984662"/>
          <a:ext cx="202969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695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RRD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NOR</a:t>
                      </a:r>
                      <a:r>
                        <a:rPr lang="en-US" sz="1000" baseline="0" smtClean="0"/>
                        <a:t>  =  1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PKT_SIZE  =  3000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0172696" y="2963134"/>
            <a:ext cx="2019304" cy="140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190163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98963" y="1925782"/>
          <a:ext cx="273280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809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edma_sw_desc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skb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u16 length = 1540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flags = EDMA_SW_DESC_FLAG_SKB_HEAD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98963" y="3142498"/>
          <a:ext cx="27403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315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edma_rx_free_desc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__le32  </a:t>
                      </a:r>
                      <a:r>
                        <a:rPr lang="en-US" sz="1000" err="1" smtClean="0"/>
                        <a:t>buffer_addr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969513"/>
              </p:ext>
            </p:extLst>
          </p:nvPr>
        </p:nvGraphicFramePr>
        <p:xfrm>
          <a:off x="5215658" y="1201189"/>
          <a:ext cx="200602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= 1000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 =  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333511" y="1932709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b</a:t>
            </a:r>
            <a:r>
              <a:rPr lang="en-US" sz="1000" smtClean="0"/>
              <a:t>uffer 1540bytes</a:t>
            </a:r>
            <a:endParaRPr lang="en-US" sz="10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5428"/>
              </p:ext>
            </p:extLst>
          </p:nvPr>
        </p:nvGraphicFramePr>
        <p:xfrm>
          <a:off x="8332933" y="3169520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frags[MAX_SKB_FRAGS]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7221682" y="1530410"/>
            <a:ext cx="1111829" cy="130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21682" y="1828800"/>
            <a:ext cx="1039091" cy="10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10991" y="1194954"/>
            <a:ext cx="394854" cy="112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4" idx="1"/>
          </p:cNvCxnSpPr>
          <p:nvPr/>
        </p:nvCxnSpPr>
        <p:spPr>
          <a:xfrm rot="16200000" flipV="1">
            <a:off x="1620982" y="3013363"/>
            <a:ext cx="955964" cy="1"/>
          </a:xfrm>
          <a:prstGeom prst="bentConnector4">
            <a:avLst>
              <a:gd name="adj1" fmla="val -1449"/>
              <a:gd name="adj2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80001"/>
              </p:ext>
            </p:extLst>
          </p:nvPr>
        </p:nvGraphicFramePr>
        <p:xfrm>
          <a:off x="8323120" y="2109355"/>
          <a:ext cx="202969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695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RRD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NOR</a:t>
                      </a:r>
                      <a:r>
                        <a:rPr lang="en-US" sz="1000" baseline="0" smtClean="0"/>
                        <a:t>  =  1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PKT_SIZE  =  1000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8333512" y="2836720"/>
            <a:ext cx="2019304" cy="140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 (1000 bytes)</a:t>
            </a:r>
            <a:endParaRPr lang="en-US" sz="1000"/>
          </a:p>
        </p:txBody>
      </p:sp>
      <p:sp>
        <p:nvSpPr>
          <p:cNvPr id="17" name="Rectangle 16"/>
          <p:cNvSpPr/>
          <p:nvPr/>
        </p:nvSpPr>
        <p:spPr>
          <a:xfrm>
            <a:off x="8330047" y="2999511"/>
            <a:ext cx="2019304" cy="140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Free space (524 bytes)</a:t>
            </a:r>
            <a:endParaRPr lang="en-US" sz="1000"/>
          </a:p>
        </p:txBody>
      </p:sp>
      <p:cxnSp>
        <p:nvCxnSpPr>
          <p:cNvPr id="19" name="Straight Arrow Connector 18"/>
          <p:cNvCxnSpPr>
            <a:stCxn id="6" idx="3"/>
          </p:cNvCxnSpPr>
          <p:nvPr/>
        </p:nvCxnSpPr>
        <p:spPr>
          <a:xfrm>
            <a:off x="7221682" y="2054629"/>
            <a:ext cx="1101437" cy="9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221682" y="2322368"/>
            <a:ext cx="1108365" cy="81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10991" y="2533996"/>
            <a:ext cx="197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08418" y="2533996"/>
            <a:ext cx="0" cy="81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008418" y="3366655"/>
            <a:ext cx="2992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011391" y="2021032"/>
            <a:ext cx="0" cy="132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7" idx="1"/>
          </p:cNvCxnSpPr>
          <p:nvPr/>
        </p:nvCxnSpPr>
        <p:spPr>
          <a:xfrm>
            <a:off x="8001000" y="2021032"/>
            <a:ext cx="332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296636"/>
              </p:ext>
            </p:extLst>
          </p:nvPr>
        </p:nvGraphicFramePr>
        <p:xfrm>
          <a:off x="92940" y="1845425"/>
          <a:ext cx="200602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2014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2000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22420" y="2306782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02419"/>
              </p:ext>
            </p:extLst>
          </p:nvPr>
        </p:nvGraphicFramePr>
        <p:xfrm>
          <a:off x="2721842" y="2849142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0</a:t>
                      </a:r>
                      <a:r>
                        <a:rPr lang="en-US" sz="1000"/>
                        <a:t>1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718956" y="2651423"/>
            <a:ext cx="1988127" cy="16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Free space(242 bytes)</a:t>
            </a:r>
            <a:endParaRPr lang="en-US" sz="1000"/>
          </a:p>
        </p:txBody>
      </p:sp>
      <p:sp>
        <p:nvSpPr>
          <p:cNvPr id="16" name="Rectangle 15"/>
          <p:cNvSpPr/>
          <p:nvPr/>
        </p:nvSpPr>
        <p:spPr>
          <a:xfrm>
            <a:off x="2718956" y="2483429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 (14 bytes)</a:t>
            </a:r>
            <a:endParaRPr lang="en-US" sz="100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845039"/>
              </p:ext>
            </p:extLst>
          </p:nvPr>
        </p:nvGraphicFramePr>
        <p:xfrm>
          <a:off x="5191412" y="2306782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16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2000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4707083" y="2306782"/>
            <a:ext cx="457199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252854" y="2675662"/>
            <a:ext cx="1503216" cy="11481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837218" y="2675662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78182" y="2213264"/>
            <a:ext cx="640774" cy="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78182" y="2483428"/>
            <a:ext cx="6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78182" y="2651423"/>
            <a:ext cx="6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078182" y="2819416"/>
            <a:ext cx="640774" cy="15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252854" y="2675662"/>
            <a:ext cx="1503216" cy="264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RRD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837218" y="2940632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94118" y="1453886"/>
            <a:ext cx="194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/>
              <a:t>p</a:t>
            </a:r>
            <a:r>
              <a:rPr lang="en-US" sz="1600" err="1" smtClean="0"/>
              <a:t>skb_pull</a:t>
            </a:r>
            <a:r>
              <a:rPr lang="en-US" sz="1600" smtClean="0"/>
              <a:t>(</a:t>
            </a:r>
            <a:r>
              <a:rPr lang="en-US" sz="1600" err="1" smtClean="0"/>
              <a:t>skb</a:t>
            </a:r>
            <a:r>
              <a:rPr lang="en-US" sz="1600" smtClean="0"/>
              <a:t>, 14)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499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59264"/>
              </p:ext>
            </p:extLst>
          </p:nvPr>
        </p:nvGraphicFramePr>
        <p:xfrm>
          <a:off x="1693140" y="1253144"/>
          <a:ext cx="200602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2014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2000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22620" y="1714501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08059"/>
              </p:ext>
            </p:extLst>
          </p:nvPr>
        </p:nvGraphicFramePr>
        <p:xfrm>
          <a:off x="4322042" y="2256861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0</a:t>
                      </a:r>
                      <a:r>
                        <a:rPr lang="en-US" sz="1000"/>
                        <a:t>1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319156" y="2059142"/>
            <a:ext cx="1988127" cy="16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Free space(242 bytes)</a:t>
            </a:r>
            <a:endParaRPr lang="en-US" sz="1000"/>
          </a:p>
        </p:txBody>
      </p:sp>
      <p:sp>
        <p:nvSpPr>
          <p:cNvPr id="16" name="Rectangle 15"/>
          <p:cNvSpPr/>
          <p:nvPr/>
        </p:nvSpPr>
        <p:spPr>
          <a:xfrm>
            <a:off x="4319156" y="1891148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 (14 bytes)</a:t>
            </a:r>
            <a:endParaRPr lang="en-US" sz="100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611043"/>
              </p:ext>
            </p:extLst>
          </p:nvPr>
        </p:nvGraphicFramePr>
        <p:xfrm>
          <a:off x="6791612" y="1714501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16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2000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6307283" y="1714501"/>
            <a:ext cx="457199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53054" y="2083381"/>
            <a:ext cx="1641764" cy="11481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437418" y="2083381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78382" y="1620983"/>
            <a:ext cx="640774" cy="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78382" y="1891147"/>
            <a:ext cx="6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78382" y="2059142"/>
            <a:ext cx="6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678382" y="2227135"/>
            <a:ext cx="640774" cy="15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853054" y="2083381"/>
            <a:ext cx="1641764" cy="264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RRD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437418" y="2348351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39290"/>
              </p:ext>
            </p:extLst>
          </p:nvPr>
        </p:nvGraphicFramePr>
        <p:xfrm>
          <a:off x="1693140" y="4024053"/>
          <a:ext cx="200602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1980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1980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4322620" y="4485410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25305"/>
              </p:ext>
            </p:extLst>
          </p:nvPr>
        </p:nvGraphicFramePr>
        <p:xfrm>
          <a:off x="4322042" y="5245981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0</a:t>
                      </a:r>
                      <a:r>
                        <a:rPr lang="en-US" sz="1000"/>
                        <a:t>1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319156" y="5048262"/>
            <a:ext cx="1988127" cy="16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Free space(222 bytes)</a:t>
            </a:r>
            <a:endParaRPr lang="en-US" sz="1000"/>
          </a:p>
        </p:txBody>
      </p:sp>
      <p:sp>
        <p:nvSpPr>
          <p:cNvPr id="27" name="Rectangle 26"/>
          <p:cNvSpPr/>
          <p:nvPr/>
        </p:nvSpPr>
        <p:spPr>
          <a:xfrm>
            <a:off x="4319156" y="4662057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 (14 bytes)</a:t>
            </a:r>
            <a:endParaRPr lang="en-US" sz="100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93955"/>
              </p:ext>
            </p:extLst>
          </p:nvPr>
        </p:nvGraphicFramePr>
        <p:xfrm>
          <a:off x="6791612" y="4485410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36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1980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6307283" y="4485410"/>
            <a:ext cx="457199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853054" y="4854290"/>
            <a:ext cx="1641764" cy="11481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437418" y="4854290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78382" y="4391892"/>
            <a:ext cx="640774" cy="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78382" y="4662056"/>
            <a:ext cx="633846" cy="35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678382" y="4861224"/>
            <a:ext cx="633846" cy="15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678382" y="5150428"/>
            <a:ext cx="633846" cy="9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853054" y="4854290"/>
            <a:ext cx="1641764" cy="264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RRD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34" idx="1"/>
          </p:cNvCxnSpPr>
          <p:nvPr/>
        </p:nvCxnSpPr>
        <p:spPr>
          <a:xfrm>
            <a:off x="8437418" y="5119260"/>
            <a:ext cx="415636" cy="30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315692" y="4848220"/>
            <a:ext cx="1988127" cy="167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New copied content (20 bytes)</a:t>
            </a:r>
            <a:endParaRPr 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5527963" y="591443"/>
            <a:ext cx="194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/>
              <a:t>p</a:t>
            </a:r>
            <a:r>
              <a:rPr lang="en-US" sz="1600" err="1" smtClean="0"/>
              <a:t>skb_pull</a:t>
            </a:r>
            <a:r>
              <a:rPr lang="en-US" sz="1600" smtClean="0"/>
              <a:t>(</a:t>
            </a:r>
            <a:r>
              <a:rPr lang="en-US" sz="1600" err="1" smtClean="0"/>
              <a:t>skb</a:t>
            </a:r>
            <a:r>
              <a:rPr lang="en-US" sz="1600" smtClean="0"/>
              <a:t>, 34)</a:t>
            </a:r>
            <a:endParaRPr lang="en-US" sz="1600"/>
          </a:p>
        </p:txBody>
      </p:sp>
      <p:sp>
        <p:nvSpPr>
          <p:cNvPr id="3" name="Down Arrow 2"/>
          <p:cNvSpPr/>
          <p:nvPr/>
        </p:nvSpPr>
        <p:spPr>
          <a:xfrm>
            <a:off x="6177395" y="3221608"/>
            <a:ext cx="644237" cy="966355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53054" y="5132258"/>
            <a:ext cx="1641764" cy="2961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Copied content (20 bytes)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82676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912630"/>
              </p:ext>
            </p:extLst>
          </p:nvPr>
        </p:nvGraphicFramePr>
        <p:xfrm>
          <a:off x="113721" y="78971"/>
          <a:ext cx="200602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3000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2000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Vlan_tci</a:t>
                      </a:r>
                      <a:r>
                        <a:rPr lang="en-US" sz="1000" smtClean="0"/>
                        <a:t> = 2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43201" y="540328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45835"/>
              </p:ext>
            </p:extLst>
          </p:nvPr>
        </p:nvGraphicFramePr>
        <p:xfrm>
          <a:off x="2742623" y="1082688"/>
          <a:ext cx="200602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0</a:t>
                      </a:r>
                      <a:r>
                        <a:rPr lang="en-US" sz="1000"/>
                        <a:t>1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gso_type</a:t>
                      </a:r>
                      <a:r>
                        <a:rPr lang="en-US" sz="1000" smtClean="0"/>
                        <a:t>  =  SKB_GSO_TCPV6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gso_size</a:t>
                      </a:r>
                      <a:r>
                        <a:rPr lang="en-US" sz="1000" smtClean="0"/>
                        <a:t>  =  500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39737" y="884969"/>
            <a:ext cx="1988127" cy="16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Free space(500 bytes)</a:t>
            </a:r>
            <a:endParaRPr lang="en-US" sz="1000"/>
          </a:p>
        </p:txBody>
      </p:sp>
      <p:sp>
        <p:nvSpPr>
          <p:cNvPr id="8" name="Rectangle 7"/>
          <p:cNvSpPr/>
          <p:nvPr/>
        </p:nvSpPr>
        <p:spPr>
          <a:xfrm>
            <a:off x="2739737" y="716975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 (1000 bytes)</a:t>
            </a:r>
            <a:endParaRPr lang="en-US" sz="100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50169"/>
              </p:ext>
            </p:extLst>
          </p:nvPr>
        </p:nvGraphicFramePr>
        <p:xfrm>
          <a:off x="5212193" y="540328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2000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4727864" y="540328"/>
            <a:ext cx="457199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73635" y="909208"/>
            <a:ext cx="1641764" cy="11481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Buffer 2000 bytes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57999" y="909208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8963" y="446810"/>
            <a:ext cx="640774" cy="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98963" y="716974"/>
            <a:ext cx="6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98963" y="884969"/>
            <a:ext cx="6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98963" y="1052962"/>
            <a:ext cx="640774" cy="15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857999" y="909208"/>
            <a:ext cx="415636" cy="26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12667"/>
              </p:ext>
            </p:extLst>
          </p:nvPr>
        </p:nvGraphicFramePr>
        <p:xfrm>
          <a:off x="151818" y="2866461"/>
          <a:ext cx="510598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927"/>
                <a:gridCol w="3138055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TPD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BUF_LEN = 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Last</a:t>
                      </a:r>
                      <a:r>
                        <a:rPr lang="en-US" sz="1000" baseline="0" smtClean="0">
                          <a:solidFill>
                            <a:schemeClr val="tx1"/>
                          </a:solidFill>
                        </a:rPr>
                        <a:t> segment = 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SVLAN_TAG =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Buffer address = 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L4HDR_OFFSET = </a:t>
                      </a:r>
                      <a:r>
                        <a:rPr lang="en-US" sz="1000" err="1" smtClean="0">
                          <a:solidFill>
                            <a:srgbClr val="FF0000"/>
                          </a:solidFill>
                        </a:rPr>
                        <a:t>skb</a:t>
                      </a:r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-&gt;</a:t>
                      </a:r>
                      <a:r>
                        <a:rPr lang="en-US" sz="1000" err="1" smtClean="0">
                          <a:solidFill>
                            <a:srgbClr val="FF0000"/>
                          </a:solidFill>
                        </a:rPr>
                        <a:t>csum_start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Priority =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IP</a:t>
                      </a:r>
                      <a:r>
                        <a:rPr lang="en-US" sz="1000" baseline="0" smtClean="0">
                          <a:solidFill>
                            <a:srgbClr val="FF0000"/>
                          </a:solidFill>
                        </a:rPr>
                        <a:t> CSUM offload = 1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Disable learn/offload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CSUM</a:t>
                      </a:r>
                      <a:r>
                        <a:rPr lang="en-US" sz="1000" baseline="0" smtClean="0">
                          <a:solidFill>
                            <a:srgbClr val="FF0000"/>
                          </a:solidFill>
                        </a:rPr>
                        <a:t> offload type = Custom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FROM_CPU =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LSO = 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Destination ports =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LSO</a:t>
                      </a:r>
                      <a:r>
                        <a:rPr lang="en-US" sz="1000" baseline="0" smtClean="0">
                          <a:solidFill>
                            <a:schemeClr val="tx1"/>
                          </a:solidFill>
                        </a:rPr>
                        <a:t> version = 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Insert CVLAN =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PKT has SVLAN =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PKT has CVLAN =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Insert</a:t>
                      </a:r>
                      <a:r>
                        <a:rPr lang="en-US" sz="1000" baseline="0" smtClean="0">
                          <a:solidFill>
                            <a:schemeClr val="tx1"/>
                          </a:solidFill>
                        </a:rPr>
                        <a:t> SVLAN =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CVLAN TAG = 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Is IPV4 =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CXSUM_OFFSET</a:t>
                      </a:r>
                      <a:r>
                        <a:rPr lang="en-US" sz="1000" baseline="0" smtClean="0">
                          <a:solidFill>
                            <a:srgbClr val="FF0000"/>
                          </a:solidFill>
                        </a:rPr>
                        <a:t> = </a:t>
                      </a:r>
                      <a:r>
                        <a:rPr lang="en-US" sz="1000" err="1" smtClean="0">
                          <a:solidFill>
                            <a:srgbClr val="FF0000"/>
                          </a:solidFill>
                        </a:rPr>
                        <a:t>skb</a:t>
                      </a:r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-&gt;</a:t>
                      </a:r>
                      <a:r>
                        <a:rPr lang="en-US" sz="1000" err="1" smtClean="0">
                          <a:solidFill>
                            <a:srgbClr val="FF0000"/>
                          </a:solidFill>
                        </a:rPr>
                        <a:t>csum_start</a:t>
                      </a:r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 + </a:t>
                      </a:r>
                      <a:r>
                        <a:rPr lang="en-US" sz="1000" err="1" smtClean="0">
                          <a:solidFill>
                            <a:srgbClr val="FF0000"/>
                          </a:solidFill>
                        </a:rPr>
                        <a:t>skb</a:t>
                      </a:r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-&gt;</a:t>
                      </a:r>
                      <a:r>
                        <a:rPr lang="en-US" sz="1000" err="1" smtClean="0">
                          <a:solidFill>
                            <a:srgbClr val="FF0000"/>
                          </a:solidFill>
                        </a:rPr>
                        <a:t>csum_offset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n-US" sz="1000" baseline="0" smtClean="0">
                          <a:solidFill>
                            <a:schemeClr val="tx1"/>
                          </a:solidFill>
                        </a:rPr>
                        <a:t> = 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899310"/>
              </p:ext>
            </p:extLst>
          </p:nvPr>
        </p:nvGraphicFramePr>
        <p:xfrm>
          <a:off x="5390858" y="2426578"/>
          <a:ext cx="293428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164"/>
                <a:gridCol w="1465117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TPD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BUF_LEN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Last</a:t>
                      </a:r>
                      <a:r>
                        <a:rPr lang="en-US" sz="1000" baseline="0" smtClean="0"/>
                        <a:t> segment = 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SVLAN_TAG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Buffer address = 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L4HDR_OFFSET = 34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Priority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IP</a:t>
                      </a:r>
                      <a:r>
                        <a:rPr lang="en-US" sz="1000" baseline="0" smtClean="0"/>
                        <a:t> CSUM offload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Disable learn/offload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CSUM</a:t>
                      </a:r>
                      <a:r>
                        <a:rPr lang="en-US" sz="1000" baseline="0" smtClean="0"/>
                        <a:t> offload type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FROM_CPU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LSO = 1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Destination ports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LSO</a:t>
                      </a:r>
                      <a:r>
                        <a:rPr lang="en-US" sz="1000" baseline="0" smtClean="0">
                          <a:solidFill>
                            <a:srgbClr val="FF0000"/>
                          </a:solidFill>
                        </a:rPr>
                        <a:t> version = 1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Insert CVLAN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CVLAN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Insert</a:t>
                      </a:r>
                      <a:r>
                        <a:rPr lang="en-US" sz="1000" baseline="0" smtClean="0"/>
                        <a:t>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CVLAN TAG = 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Is IPV4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MSS = 500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Type</a:t>
                      </a:r>
                      <a:r>
                        <a:rPr lang="en-US" sz="1000" baseline="0" smtClean="0"/>
                        <a:t>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94381"/>
              </p:ext>
            </p:extLst>
          </p:nvPr>
        </p:nvGraphicFramePr>
        <p:xfrm>
          <a:off x="8463104" y="2464678"/>
          <a:ext cx="293428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164"/>
                <a:gridCol w="1465117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TPD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BUF_LEN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Last</a:t>
                      </a:r>
                      <a:r>
                        <a:rPr lang="en-US" sz="1000" baseline="0" smtClean="0"/>
                        <a:t> segment = 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SVLAN_TAG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Buffer address = 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L4HDR_OFFSET = 34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Priority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IP</a:t>
                      </a:r>
                      <a:r>
                        <a:rPr lang="en-US" sz="1000" baseline="0" smtClean="0"/>
                        <a:t> CSUM offload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Disable learn/offload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CSUM</a:t>
                      </a:r>
                      <a:r>
                        <a:rPr lang="en-US" sz="1000" baseline="0" smtClean="0"/>
                        <a:t> offload type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FROM_CPU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LSO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Destination ports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LSO</a:t>
                      </a:r>
                      <a:r>
                        <a:rPr lang="en-US" sz="1000" baseline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version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Insert CVLAN = 1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CVLAN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Insert</a:t>
                      </a:r>
                      <a:r>
                        <a:rPr lang="en-US" sz="1000" baseline="0" smtClean="0"/>
                        <a:t>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CVLAN TAG = 2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Is IPV4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MSS = 500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Type</a:t>
                      </a:r>
                      <a:r>
                        <a:rPr lang="en-US" sz="1000" baseline="0" smtClean="0"/>
                        <a:t>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519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944950"/>
              </p:ext>
            </p:extLst>
          </p:nvPr>
        </p:nvGraphicFramePr>
        <p:xfrm>
          <a:off x="3390322" y="0"/>
          <a:ext cx="200602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3000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2000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Vlan_tci</a:t>
                      </a:r>
                      <a:r>
                        <a:rPr lang="en-US" sz="1000" smtClean="0"/>
                        <a:t> = 2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310750" y="461357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20742"/>
              </p:ext>
            </p:extLst>
          </p:nvPr>
        </p:nvGraphicFramePr>
        <p:xfrm>
          <a:off x="6310172" y="1294663"/>
          <a:ext cx="200602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0</a:t>
                      </a:r>
                      <a:r>
                        <a:rPr lang="en-US" sz="1000"/>
                        <a:t>1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gso_type</a:t>
                      </a:r>
                      <a:r>
                        <a:rPr lang="en-US" sz="1000" smtClean="0"/>
                        <a:t>  =  SKB_GSO_TCPV6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gso_size</a:t>
                      </a:r>
                      <a:r>
                        <a:rPr lang="en-US" sz="1000" smtClean="0"/>
                        <a:t>  =  500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307286" y="1076164"/>
            <a:ext cx="1988127" cy="16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Free space(500 bytes)</a:t>
            </a:r>
            <a:endParaRPr lang="en-US" sz="1000"/>
          </a:p>
        </p:txBody>
      </p:sp>
      <p:sp>
        <p:nvSpPr>
          <p:cNvPr id="8" name="Rectangle 7"/>
          <p:cNvSpPr/>
          <p:nvPr/>
        </p:nvSpPr>
        <p:spPr>
          <a:xfrm>
            <a:off x="6307286" y="669177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L2, L3, L4 header (74 bytes)</a:t>
            </a:r>
            <a:endParaRPr lang="en-US" sz="100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864472"/>
              </p:ext>
            </p:extLst>
          </p:nvPr>
        </p:nvGraphicFramePr>
        <p:xfrm>
          <a:off x="9209811" y="62000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2000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209806" y="1296112"/>
            <a:ext cx="1641764" cy="11481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TCP payload (2000 bytes)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75564" y="350525"/>
            <a:ext cx="935186" cy="11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75564" y="638003"/>
            <a:ext cx="928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75564" y="830237"/>
            <a:ext cx="931722" cy="22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75564" y="1095207"/>
            <a:ext cx="928258" cy="22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86790"/>
              </p:ext>
            </p:extLst>
          </p:nvPr>
        </p:nvGraphicFramePr>
        <p:xfrm>
          <a:off x="56857" y="3846669"/>
          <a:ext cx="274868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179"/>
                <a:gridCol w="147550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TPD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BUF_LEN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Last</a:t>
                      </a:r>
                      <a:r>
                        <a:rPr lang="en-US" sz="1000" baseline="0" smtClean="0"/>
                        <a:t> segment = 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SVLAN_TAG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Buffer address = 3000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L4HDR_OFFSET = 54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Priority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IP</a:t>
                      </a:r>
                      <a:r>
                        <a:rPr lang="en-US" sz="1000" baseline="0" smtClean="0"/>
                        <a:t> CSUM offload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Disable learn/offload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CSUM</a:t>
                      </a:r>
                      <a:r>
                        <a:rPr lang="en-US" sz="1000" baseline="0" smtClean="0"/>
                        <a:t> offload type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FROM_CPU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LSO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Destination ports = 0x3F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LSO</a:t>
                      </a:r>
                      <a:r>
                        <a:rPr lang="en-US" sz="1000" baseline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version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Insert CVLAN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CVLAN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Insert</a:t>
                      </a:r>
                      <a:r>
                        <a:rPr lang="en-US" sz="1000" baseline="0" smtClean="0"/>
                        <a:t>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CVLAN TAG = 2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Is IPV4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MSS = 500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Type</a:t>
                      </a:r>
                      <a:r>
                        <a:rPr lang="en-US" sz="1000" baseline="0" smtClean="0"/>
                        <a:t>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36687"/>
              </p:ext>
            </p:extLst>
          </p:nvPr>
        </p:nvGraphicFramePr>
        <p:xfrm>
          <a:off x="51952" y="2621971"/>
          <a:ext cx="275358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588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edma_sw_desc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skb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u16 length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flags =  EDMA_SW_DESC_FLAG_SKB_NONE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60247"/>
              </p:ext>
            </p:extLst>
          </p:nvPr>
        </p:nvGraphicFramePr>
        <p:xfrm>
          <a:off x="2924748" y="3853597"/>
          <a:ext cx="274869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569"/>
                <a:gridCol w="1465121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TPD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BUF_LEN = 74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Last</a:t>
                      </a:r>
                      <a:r>
                        <a:rPr lang="en-US" sz="1000" baseline="0" smtClean="0"/>
                        <a:t> segment = 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SVLAN_TAG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Buffer address = 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L4HDR_OFFSET = 54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Priority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IP</a:t>
                      </a:r>
                      <a:r>
                        <a:rPr lang="en-US" sz="1000" baseline="0" smtClean="0"/>
                        <a:t> CSUM offload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Disable learn/offload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CSUM</a:t>
                      </a:r>
                      <a:r>
                        <a:rPr lang="en-US" sz="1000" baseline="0" smtClean="0"/>
                        <a:t> offload type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FROM_CPU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LSO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Destination ports = 0x3F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LSO</a:t>
                      </a:r>
                      <a:r>
                        <a:rPr lang="en-US" sz="1000" baseline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version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Insert CVLAN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CVLAN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Insert</a:t>
                      </a:r>
                      <a:r>
                        <a:rPr lang="en-US" sz="1000" baseline="0" smtClean="0"/>
                        <a:t>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CVLAN TAG = 2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Is IPV4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MSS = 500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Type</a:t>
                      </a:r>
                      <a:r>
                        <a:rPr lang="en-US" sz="1000" baseline="0" smtClean="0"/>
                        <a:t>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86025"/>
              </p:ext>
            </p:extLst>
          </p:nvPr>
        </p:nvGraphicFramePr>
        <p:xfrm>
          <a:off x="2919842" y="2628899"/>
          <a:ext cx="275359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595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edma_sw_desc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skb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u16 length  = length of (L2 + L3</a:t>
                      </a:r>
                      <a:r>
                        <a:rPr lang="en-US" sz="1000" baseline="0" smtClean="0"/>
                        <a:t> + L4</a:t>
                      </a:r>
                      <a:r>
                        <a:rPr lang="en-US" sz="1000" smtClean="0"/>
                        <a:t>) header = 74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flags =  EDMA_SW_DESC_FLAG_SKB_HEAD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303822" y="876995"/>
            <a:ext cx="1988127" cy="16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TCP payload (926 bytes)</a:t>
            </a:r>
            <a:endParaRPr lang="en-US" sz="1000"/>
          </a:p>
        </p:txBody>
      </p:sp>
      <p:cxnSp>
        <p:nvCxnSpPr>
          <p:cNvPr id="48" name="Elbow Connector 47"/>
          <p:cNvCxnSpPr>
            <a:stCxn id="24" idx="3"/>
            <a:endCxn id="8" idx="1"/>
          </p:cNvCxnSpPr>
          <p:nvPr/>
        </p:nvCxnSpPr>
        <p:spPr>
          <a:xfrm flipV="1">
            <a:off x="5673437" y="753174"/>
            <a:ext cx="633849" cy="2485325"/>
          </a:xfrm>
          <a:prstGeom prst="bentConnector3">
            <a:avLst>
              <a:gd name="adj1" fmla="val 15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642260" y="3290454"/>
            <a:ext cx="155866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642260" y="4478482"/>
            <a:ext cx="155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98126" y="3290454"/>
            <a:ext cx="0" cy="1188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11709"/>
              </p:ext>
            </p:extLst>
          </p:nvPr>
        </p:nvGraphicFramePr>
        <p:xfrm>
          <a:off x="5927725" y="3853597"/>
          <a:ext cx="272443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81"/>
                <a:gridCol w="1461653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TPD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BUF_LEN = 926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Last</a:t>
                      </a:r>
                      <a:r>
                        <a:rPr lang="en-US" sz="1000" baseline="0" smtClean="0"/>
                        <a:t> segment = 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SVLAN_TAG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Buffer address = 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L4HDR_OFFSET = 54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Priority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IP</a:t>
                      </a:r>
                      <a:r>
                        <a:rPr lang="en-US" sz="1000" baseline="0" smtClean="0"/>
                        <a:t> CSUM offload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Disable learn/offload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CSUM</a:t>
                      </a:r>
                      <a:r>
                        <a:rPr lang="en-US" sz="1000" baseline="0" smtClean="0"/>
                        <a:t> offload type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FROM_CPU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LSO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Destination ports = 0x3F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LSO</a:t>
                      </a:r>
                      <a:r>
                        <a:rPr lang="en-US" sz="1000" baseline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version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Insert CVLAN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CVLAN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Insert</a:t>
                      </a:r>
                      <a:r>
                        <a:rPr lang="en-US" sz="1000" baseline="0" smtClean="0"/>
                        <a:t>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CVLAN TAG = 2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Is IPV4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MSS = 500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Type</a:t>
                      </a:r>
                      <a:r>
                        <a:rPr lang="en-US" sz="1000" baseline="0" smtClean="0"/>
                        <a:t>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70461"/>
              </p:ext>
            </p:extLst>
          </p:nvPr>
        </p:nvGraphicFramePr>
        <p:xfrm>
          <a:off x="5922819" y="2628899"/>
          <a:ext cx="272933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39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edma_sw_desc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skb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u16 length  = TCP</a:t>
                      </a:r>
                      <a:r>
                        <a:rPr lang="en-US" sz="1000" baseline="0" smtClean="0"/>
                        <a:t> payload </a:t>
                      </a:r>
                      <a:r>
                        <a:rPr lang="en-US" sz="1000" smtClean="0"/>
                        <a:t> = 926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flags =  EDMA_SW_DESC_FLAG_SKB_HEAD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8634846" y="3280063"/>
            <a:ext cx="155866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634846" y="4468091"/>
            <a:ext cx="155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90712" y="3280063"/>
            <a:ext cx="0" cy="1188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634846" y="3186544"/>
            <a:ext cx="93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8728366" y="943244"/>
            <a:ext cx="0" cy="224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6" idx="3"/>
          </p:cNvCxnSpPr>
          <p:nvPr/>
        </p:nvCxnSpPr>
        <p:spPr>
          <a:xfrm flipH="1">
            <a:off x="8291949" y="960992"/>
            <a:ext cx="436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913724"/>
              </p:ext>
            </p:extLst>
          </p:nvPr>
        </p:nvGraphicFramePr>
        <p:xfrm>
          <a:off x="8916840" y="3853597"/>
          <a:ext cx="293428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164"/>
                <a:gridCol w="1465117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TPD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BUF_LEN = 2000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Last</a:t>
                      </a:r>
                      <a:r>
                        <a:rPr lang="en-US" sz="1000" baseline="0" smtClean="0">
                          <a:solidFill>
                            <a:schemeClr val="accent6"/>
                          </a:solidFill>
                        </a:rPr>
                        <a:t> segment = 1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SVLAN_TAG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Buffer address = 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L4HDR_OFFSET = 54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Priority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IP</a:t>
                      </a:r>
                      <a:r>
                        <a:rPr lang="en-US" sz="1000" baseline="0" smtClean="0"/>
                        <a:t> CSUM offload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Disable learn/offload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CSUM</a:t>
                      </a:r>
                      <a:r>
                        <a:rPr lang="en-US" sz="1000" baseline="0" smtClean="0"/>
                        <a:t> offload type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FROM_CPU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LSO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Destination ports = 0x3F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LSO</a:t>
                      </a:r>
                      <a:r>
                        <a:rPr lang="en-US" sz="1000" baseline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version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Insert CVLAN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CVLAN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Insert</a:t>
                      </a:r>
                      <a:r>
                        <a:rPr lang="en-US" sz="1000" baseline="0" smtClean="0"/>
                        <a:t>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CVLAN TAG = 2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Is IPV4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MSS = 500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Type</a:t>
                      </a:r>
                      <a:r>
                        <a:rPr lang="en-US" sz="1000" baseline="0" smtClean="0"/>
                        <a:t>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05843"/>
              </p:ext>
            </p:extLst>
          </p:nvPr>
        </p:nvGraphicFramePr>
        <p:xfrm>
          <a:off x="8911935" y="2628899"/>
          <a:ext cx="290945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456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edma_sw_desc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skb</a:t>
                      </a:r>
                      <a:r>
                        <a:rPr lang="en-US" sz="1000" smtClean="0"/>
                        <a:t> = </a:t>
                      </a:r>
                      <a:r>
                        <a:rPr lang="en-US" sz="1000" err="1" smtClean="0"/>
                        <a:t>skb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u16 length  = TCP</a:t>
                      </a:r>
                      <a:r>
                        <a:rPr lang="en-US" sz="1000" baseline="0" smtClean="0"/>
                        <a:t> payload </a:t>
                      </a:r>
                      <a:r>
                        <a:rPr lang="en-US" sz="1000" smtClean="0"/>
                        <a:t> = 2000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flags =  FLAG_SKB_FRAG | FLAG_LAST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Straight Connector 91"/>
          <p:cNvCxnSpPr/>
          <p:nvPr/>
        </p:nvCxnSpPr>
        <p:spPr>
          <a:xfrm>
            <a:off x="8291949" y="1891145"/>
            <a:ext cx="249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541330" y="166255"/>
            <a:ext cx="0" cy="1724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541330" y="187036"/>
            <a:ext cx="668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1821391" y="3289376"/>
            <a:ext cx="155866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1821391" y="4477404"/>
            <a:ext cx="155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977257" y="3289376"/>
            <a:ext cx="0" cy="1188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1821391" y="3195857"/>
            <a:ext cx="155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11977257" y="1319645"/>
            <a:ext cx="0" cy="187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10851570" y="1319645"/>
            <a:ext cx="1125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8797637" y="3006434"/>
            <a:ext cx="93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8797637" y="93518"/>
            <a:ext cx="0" cy="291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5375564" y="93518"/>
            <a:ext cx="3415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9071264" y="408538"/>
            <a:ext cx="138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9071264" y="408538"/>
            <a:ext cx="0" cy="911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9071264" y="1319645"/>
            <a:ext cx="138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3475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390322" y="0"/>
          <a:ext cx="200602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3000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2000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Vlan_tci</a:t>
                      </a:r>
                      <a:r>
                        <a:rPr lang="en-US" sz="1000" smtClean="0"/>
                        <a:t> = 2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310750" y="461357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310172" y="1294663"/>
          <a:ext cx="200602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0</a:t>
                      </a:r>
                      <a:r>
                        <a:rPr lang="en-US" sz="1000"/>
                        <a:t>1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gso_type</a:t>
                      </a:r>
                      <a:r>
                        <a:rPr lang="en-US" sz="1000" smtClean="0"/>
                        <a:t>  =  SKB_GSO_TCPV6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gso_size</a:t>
                      </a:r>
                      <a:r>
                        <a:rPr lang="en-US" sz="1000" smtClean="0"/>
                        <a:t>  =  500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307286" y="1076164"/>
            <a:ext cx="1988127" cy="16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Free space(500 bytes)</a:t>
            </a:r>
            <a:endParaRPr lang="en-US" sz="1000"/>
          </a:p>
        </p:txBody>
      </p:sp>
      <p:sp>
        <p:nvSpPr>
          <p:cNvPr id="8" name="Rectangle 7"/>
          <p:cNvSpPr/>
          <p:nvPr/>
        </p:nvSpPr>
        <p:spPr>
          <a:xfrm>
            <a:off x="6307286" y="669177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L2, L3, L4 header (</a:t>
            </a:r>
            <a:r>
              <a:rPr lang="en-US" sz="1000"/>
              <a:t>5</a:t>
            </a:r>
            <a:r>
              <a:rPr lang="en-US" sz="1000" smtClean="0"/>
              <a:t>4 bytes)</a:t>
            </a:r>
            <a:endParaRPr lang="en-US" sz="100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209811" y="62000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2000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209806" y="1296112"/>
            <a:ext cx="1641764" cy="11481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TCP payload (2000 bytes)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75564" y="350525"/>
            <a:ext cx="935186" cy="11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75564" y="638003"/>
            <a:ext cx="928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75564" y="830237"/>
            <a:ext cx="931722" cy="22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75564" y="1095207"/>
            <a:ext cx="928258" cy="22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479658"/>
              </p:ext>
            </p:extLst>
          </p:nvPr>
        </p:nvGraphicFramePr>
        <p:xfrm>
          <a:off x="2924748" y="3853597"/>
          <a:ext cx="274869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569"/>
                <a:gridCol w="1465121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TPD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BUF_LEN = 54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Last</a:t>
                      </a:r>
                      <a:r>
                        <a:rPr lang="en-US" sz="1000" baseline="0" smtClean="0"/>
                        <a:t> segment = 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SVLAN_TAG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Buffer address = 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L4HDR_OFFSET = 34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Priority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IP</a:t>
                      </a:r>
                      <a:r>
                        <a:rPr lang="en-US" sz="1000" baseline="0" smtClean="0"/>
                        <a:t> CSUM offload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Disable learn/offload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CSUM</a:t>
                      </a:r>
                      <a:r>
                        <a:rPr lang="en-US" sz="1000" baseline="0" smtClean="0"/>
                        <a:t> offload type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FROM_CPU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LSO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Destination ports = 0x3F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LSO</a:t>
                      </a:r>
                      <a:r>
                        <a:rPr lang="en-US" sz="1000" baseline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version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Insert CVLAN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CVLAN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Insert</a:t>
                      </a:r>
                      <a:r>
                        <a:rPr lang="en-US" sz="1000" baseline="0" smtClean="0"/>
                        <a:t>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CVLAN TAG = 2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Is IPV4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MSS = 500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Type</a:t>
                      </a:r>
                      <a:r>
                        <a:rPr lang="en-US" sz="1000" baseline="0" smtClean="0"/>
                        <a:t>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28397"/>
              </p:ext>
            </p:extLst>
          </p:nvPr>
        </p:nvGraphicFramePr>
        <p:xfrm>
          <a:off x="2919842" y="2628899"/>
          <a:ext cx="275359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595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edma_sw_desc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skb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u16 length  = length of (L2 + L3</a:t>
                      </a:r>
                      <a:r>
                        <a:rPr lang="en-US" sz="1000" baseline="0" smtClean="0"/>
                        <a:t> + L4</a:t>
                      </a:r>
                      <a:r>
                        <a:rPr lang="en-US" sz="1000" smtClean="0"/>
                        <a:t>) header = 54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flags =  EDMA_SW_DESC_FLAG_SKB_HEAD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303822" y="876995"/>
            <a:ext cx="1988127" cy="16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TCP payload (946 bytes)</a:t>
            </a:r>
            <a:endParaRPr lang="en-US" sz="1000"/>
          </a:p>
        </p:txBody>
      </p:sp>
      <p:cxnSp>
        <p:nvCxnSpPr>
          <p:cNvPr id="48" name="Elbow Connector 47"/>
          <p:cNvCxnSpPr>
            <a:stCxn id="24" idx="3"/>
            <a:endCxn id="8" idx="1"/>
          </p:cNvCxnSpPr>
          <p:nvPr/>
        </p:nvCxnSpPr>
        <p:spPr>
          <a:xfrm flipV="1">
            <a:off x="5673437" y="753174"/>
            <a:ext cx="633849" cy="2485325"/>
          </a:xfrm>
          <a:prstGeom prst="bentConnector3">
            <a:avLst>
              <a:gd name="adj1" fmla="val 15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642260" y="3290454"/>
            <a:ext cx="155866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642260" y="4478482"/>
            <a:ext cx="155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98126" y="3290454"/>
            <a:ext cx="0" cy="1188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917230"/>
              </p:ext>
            </p:extLst>
          </p:nvPr>
        </p:nvGraphicFramePr>
        <p:xfrm>
          <a:off x="5927725" y="3853597"/>
          <a:ext cx="272443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81"/>
                <a:gridCol w="1461653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TPD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BUF_LEN = 946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Last</a:t>
                      </a:r>
                      <a:r>
                        <a:rPr lang="en-US" sz="1000" baseline="0" smtClean="0"/>
                        <a:t> segment = 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SVLAN_TAG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Buffer address = 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L4HDR_OFFSET = 34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Priority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IP</a:t>
                      </a:r>
                      <a:r>
                        <a:rPr lang="en-US" sz="1000" baseline="0" smtClean="0"/>
                        <a:t> CSUM offload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Disable learn/offload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CSUM</a:t>
                      </a:r>
                      <a:r>
                        <a:rPr lang="en-US" sz="1000" baseline="0" smtClean="0"/>
                        <a:t> offload type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FROM_CPU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LSO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Destination ports = 0x3F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LSO</a:t>
                      </a:r>
                      <a:r>
                        <a:rPr lang="en-US" sz="1000" baseline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version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Insert CVLAN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CVLAN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Insert</a:t>
                      </a:r>
                      <a:r>
                        <a:rPr lang="en-US" sz="1000" baseline="0" smtClean="0"/>
                        <a:t>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CVLAN TAG = 2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Is IPV4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MSS = 500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Type</a:t>
                      </a:r>
                      <a:r>
                        <a:rPr lang="en-US" sz="1000" baseline="0" smtClean="0"/>
                        <a:t>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5922819" y="2628899"/>
          <a:ext cx="272933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39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edma_sw_desc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skb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u16 length  = TCP</a:t>
                      </a:r>
                      <a:r>
                        <a:rPr lang="en-US" sz="1000" baseline="0" smtClean="0"/>
                        <a:t> payload </a:t>
                      </a:r>
                      <a:r>
                        <a:rPr lang="en-US" sz="1000" smtClean="0"/>
                        <a:t> = 926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flags =  EDMA_SW_DESC_FLAG_SKB_HEAD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8634846" y="3280063"/>
            <a:ext cx="155866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634846" y="4468091"/>
            <a:ext cx="155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90712" y="3280063"/>
            <a:ext cx="0" cy="1188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634846" y="3186544"/>
            <a:ext cx="93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8728366" y="943244"/>
            <a:ext cx="0" cy="224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6" idx="3"/>
          </p:cNvCxnSpPr>
          <p:nvPr/>
        </p:nvCxnSpPr>
        <p:spPr>
          <a:xfrm flipH="1">
            <a:off x="8291949" y="960992"/>
            <a:ext cx="436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90916"/>
              </p:ext>
            </p:extLst>
          </p:nvPr>
        </p:nvGraphicFramePr>
        <p:xfrm>
          <a:off x="8916840" y="3853597"/>
          <a:ext cx="293428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164"/>
                <a:gridCol w="1465117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TPD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BUF_LEN = 2000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Last</a:t>
                      </a:r>
                      <a:r>
                        <a:rPr lang="en-US" sz="1000" baseline="0" smtClean="0">
                          <a:solidFill>
                            <a:schemeClr val="accent6"/>
                          </a:solidFill>
                        </a:rPr>
                        <a:t> segment = 1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SVLAN_TAG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Buffer address = 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L4HDR_OFFSET = 34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Priority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IP</a:t>
                      </a:r>
                      <a:r>
                        <a:rPr lang="en-US" sz="1000" baseline="0" smtClean="0"/>
                        <a:t> CSUM offload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Disable learn/offload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CSUM</a:t>
                      </a:r>
                      <a:r>
                        <a:rPr lang="en-US" sz="1000" baseline="0" smtClean="0"/>
                        <a:t> offload type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FROM_CPU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LSO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Destination ports = 0x3F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LSO</a:t>
                      </a:r>
                      <a:r>
                        <a:rPr lang="en-US" sz="1000" baseline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version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Insert CVLAN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CVLAN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Insert</a:t>
                      </a:r>
                      <a:r>
                        <a:rPr lang="en-US" sz="1000" baseline="0" smtClean="0"/>
                        <a:t>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CVLAN TAG = 2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Is IPV4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MSS = 500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Type</a:t>
                      </a:r>
                      <a:r>
                        <a:rPr lang="en-US" sz="1000" baseline="0" smtClean="0"/>
                        <a:t>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8911935" y="2628899"/>
          <a:ext cx="290945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456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edma_sw_desc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skb</a:t>
                      </a:r>
                      <a:r>
                        <a:rPr lang="en-US" sz="1000" smtClean="0"/>
                        <a:t> = </a:t>
                      </a:r>
                      <a:r>
                        <a:rPr lang="en-US" sz="1000" err="1" smtClean="0"/>
                        <a:t>skb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u16 length  = TCP</a:t>
                      </a:r>
                      <a:r>
                        <a:rPr lang="en-US" sz="1000" baseline="0" smtClean="0"/>
                        <a:t> payload </a:t>
                      </a:r>
                      <a:r>
                        <a:rPr lang="en-US" sz="1000" smtClean="0"/>
                        <a:t> = 2000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flags =  FLAG_SKB_FRAG | FLAG_LAST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Straight Connector 91"/>
          <p:cNvCxnSpPr/>
          <p:nvPr/>
        </p:nvCxnSpPr>
        <p:spPr>
          <a:xfrm>
            <a:off x="8291949" y="1891145"/>
            <a:ext cx="249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541330" y="166255"/>
            <a:ext cx="0" cy="1724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541330" y="187036"/>
            <a:ext cx="668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1821391" y="3289376"/>
            <a:ext cx="155866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1821391" y="4477404"/>
            <a:ext cx="155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977257" y="3289376"/>
            <a:ext cx="0" cy="1188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1821391" y="3195857"/>
            <a:ext cx="155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11977257" y="1319645"/>
            <a:ext cx="0" cy="187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10851570" y="1319645"/>
            <a:ext cx="1125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8797637" y="3006434"/>
            <a:ext cx="93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8797637" y="93518"/>
            <a:ext cx="0" cy="291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5375564" y="93518"/>
            <a:ext cx="3415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9071264" y="408538"/>
            <a:ext cx="138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9071264" y="408538"/>
            <a:ext cx="0" cy="911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9071264" y="1319645"/>
            <a:ext cx="138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6534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42366"/>
              </p:ext>
            </p:extLst>
          </p:nvPr>
        </p:nvGraphicFramePr>
        <p:xfrm>
          <a:off x="886113" y="36759"/>
          <a:ext cx="200602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1000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Vlan_tci</a:t>
                      </a:r>
                      <a:r>
                        <a:rPr lang="en-US" sz="1000" smtClean="0"/>
                        <a:t> = 2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06541" y="498116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51607"/>
              </p:ext>
            </p:extLst>
          </p:nvPr>
        </p:nvGraphicFramePr>
        <p:xfrm>
          <a:off x="3805963" y="1331422"/>
          <a:ext cx="200602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frags[x]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gso_type</a:t>
                      </a:r>
                      <a:r>
                        <a:rPr lang="en-US" sz="1000" smtClean="0"/>
                        <a:t>  =  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gso_size</a:t>
                      </a:r>
                      <a:r>
                        <a:rPr lang="en-US" sz="1000" smtClean="0"/>
                        <a:t>  =  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03077" y="1112923"/>
            <a:ext cx="1988127" cy="16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Free space(500 bytes)</a:t>
            </a:r>
            <a:endParaRPr lang="en-US" sz="1000"/>
          </a:p>
        </p:txBody>
      </p:sp>
      <p:sp>
        <p:nvSpPr>
          <p:cNvPr id="8" name="Rectangle 7"/>
          <p:cNvSpPr/>
          <p:nvPr/>
        </p:nvSpPr>
        <p:spPr>
          <a:xfrm>
            <a:off x="3803077" y="705936"/>
            <a:ext cx="1988127" cy="38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 (1000 bytes)</a:t>
            </a:r>
            <a:endParaRPr lang="en-US" sz="100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71355" y="387284"/>
            <a:ext cx="935186" cy="11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71355" y="674762"/>
            <a:ext cx="928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71355" y="866996"/>
            <a:ext cx="931722" cy="22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71355" y="1131966"/>
            <a:ext cx="928258" cy="22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558155"/>
              </p:ext>
            </p:extLst>
          </p:nvPr>
        </p:nvGraphicFramePr>
        <p:xfrm>
          <a:off x="420539" y="3890356"/>
          <a:ext cx="274869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569"/>
                <a:gridCol w="1465121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TPD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BUF_LEN = 1000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Last</a:t>
                      </a:r>
                      <a:r>
                        <a:rPr lang="en-US" sz="1000" baseline="0" smtClean="0"/>
                        <a:t> segment = 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SVLAN_TAG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Buffer address = 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L4HDR_OFFSET = 34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Priority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IP</a:t>
                      </a:r>
                      <a:r>
                        <a:rPr lang="en-US" sz="1000" baseline="0" smtClean="0"/>
                        <a:t> CSUM offload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Disable learn/offload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CSUM</a:t>
                      </a:r>
                      <a:r>
                        <a:rPr lang="en-US" sz="1000" baseline="0" smtClean="0"/>
                        <a:t> offload type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FROM_CPU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LSO = 1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Destination ports = 0x3F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LSO</a:t>
                      </a:r>
                      <a:r>
                        <a:rPr lang="en-US" sz="1000" baseline="0" smtClean="0">
                          <a:solidFill>
                            <a:schemeClr val="tx1"/>
                          </a:solidFill>
                        </a:rPr>
                        <a:t> version = 1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Insert CVLAN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CVLAN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Insert</a:t>
                      </a:r>
                      <a:r>
                        <a:rPr lang="en-US" sz="1000" baseline="0" smtClean="0"/>
                        <a:t>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CVLAN TAG = 2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Is IPV4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MSS = 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Type</a:t>
                      </a:r>
                      <a:r>
                        <a:rPr lang="en-US" sz="1000" baseline="0" smtClean="0"/>
                        <a:t>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25638"/>
              </p:ext>
            </p:extLst>
          </p:nvPr>
        </p:nvGraphicFramePr>
        <p:xfrm>
          <a:off x="415633" y="2665658"/>
          <a:ext cx="275359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595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edma_sw_desc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skb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u16 length  = 1000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flags =  FLAG_SKB_HEAD | FLAG_LAST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8" name="Elbow Connector 47"/>
          <p:cNvCxnSpPr>
            <a:stCxn id="24" idx="3"/>
            <a:endCxn id="8" idx="1"/>
          </p:cNvCxnSpPr>
          <p:nvPr/>
        </p:nvCxnSpPr>
        <p:spPr>
          <a:xfrm flipV="1">
            <a:off x="3169228" y="899473"/>
            <a:ext cx="633849" cy="2375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138051" y="3327213"/>
            <a:ext cx="155866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38051" y="4515241"/>
            <a:ext cx="155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293917" y="3327213"/>
            <a:ext cx="0" cy="1188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35528" y="3043193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235528" y="171841"/>
            <a:ext cx="0" cy="2871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235528" y="171841"/>
            <a:ext cx="651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31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0" y="3906982"/>
            <a:ext cx="6733311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80470" y="342900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User space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9757" y="4015633"/>
            <a:ext cx="14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Kernel space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754091" y="0"/>
            <a:ext cx="0" cy="6858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98018"/>
              </p:ext>
            </p:extLst>
          </p:nvPr>
        </p:nvGraphicFramePr>
        <p:xfrm>
          <a:off x="103910" y="62868"/>
          <a:ext cx="290660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601"/>
              </a:tblGrid>
              <a:tr h="238468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init</a:t>
                      </a:r>
                      <a:endParaRPr lang="en-US" sz="1000"/>
                    </a:p>
                  </a:txBody>
                  <a:tcPr/>
                </a:tc>
              </a:tr>
              <a:tr h="3017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smtClean="0"/>
                        <a:t>server_socket = socket (PF_INET, SOCK_DGRAM, 0)</a:t>
                      </a:r>
                      <a:endParaRPr lang="en-US" sz="1000" smtClean="0"/>
                    </a:p>
                    <a:p>
                      <a:pPr algn="ctr"/>
                      <a:r>
                        <a:rPr lang="en-US" sz="1000" smtClean="0"/>
                        <a:t>Open socket for control message(l2tp_header.T=1)</a:t>
                      </a:r>
                    </a:p>
                    <a:p>
                      <a:pPr algn="ctr"/>
                      <a:r>
                        <a:rPr lang="en-US" sz="1000" smtClean="0"/>
                        <a:t>(SCCRQ, SCCRP, SCCCN, ICRQ, ICRP, ICCN)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58740" y="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xl2tpd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63459" y="140028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pppd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8196" y="648880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Ppp</a:t>
            </a:r>
            <a:r>
              <a:rPr lang="en-US" smtClean="0"/>
              <a:t> channel: l2tp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918250" y="6488807"/>
            <a:ext cx="12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Ppp</a:t>
            </a:r>
            <a:r>
              <a:rPr lang="en-US" smtClean="0"/>
              <a:t> generic</a:t>
            </a:r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31368"/>
              </p:ext>
            </p:extLst>
          </p:nvPr>
        </p:nvGraphicFramePr>
        <p:xfrm>
          <a:off x="1456162" y="1065168"/>
          <a:ext cx="2911211" cy="1395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211"/>
              </a:tblGrid>
              <a:tr h="266699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smtClean="0"/>
                        <a:t>Tunnel established</a:t>
                      </a:r>
                      <a:endParaRPr lang="en-US" sz="1000"/>
                    </a:p>
                  </a:txBody>
                  <a:tcPr/>
                </a:tc>
              </a:tr>
              <a:tr h="428125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tunnel-&gt;</a:t>
                      </a:r>
                      <a:r>
                        <a:rPr lang="en-US" sz="1000" err="1" smtClean="0"/>
                        <a:t>udp_fd</a:t>
                      </a:r>
                      <a:r>
                        <a:rPr lang="en-US" sz="1000" smtClean="0"/>
                        <a:t> = socket (PF_INET, SOCK_DGRAM, 0)</a:t>
                      </a:r>
                    </a:p>
                    <a:p>
                      <a:pPr algn="ctr"/>
                      <a:r>
                        <a:rPr lang="en-US" sz="1000" smtClean="0"/>
                        <a:t>Open socket for data message (l2tp_header.T=0)</a:t>
                      </a:r>
                    </a:p>
                  </a:txBody>
                  <a:tcPr/>
                </a:tc>
              </a:tr>
              <a:tr h="428125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tunnel-&gt;</a:t>
                      </a:r>
                      <a:r>
                        <a:rPr lang="en-US" sz="1000" err="1" smtClean="0"/>
                        <a:t>pppox_fd</a:t>
                      </a:r>
                      <a:r>
                        <a:rPr lang="en-US" sz="1000" smtClean="0"/>
                        <a:t> = = socket(AF_PPPOX, SOCK_DGRAM, PX_PROTO_OL2TP)</a:t>
                      </a:r>
                    </a:p>
                    <a:p>
                      <a:pPr algn="ctr"/>
                      <a:r>
                        <a:rPr lang="en-US" sz="1000" smtClean="0"/>
                        <a:t>Open socket to tell driver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(</a:t>
                      </a:r>
                      <a:r>
                        <a:rPr lang="en-US" sz="1000" err="1" smtClean="0"/>
                        <a:t>fd</a:t>
                      </a:r>
                      <a:r>
                        <a:rPr lang="en-US" sz="1000" smtClean="0"/>
                        <a:t>, peer </a:t>
                      </a:r>
                      <a:r>
                        <a:rPr lang="en-US" sz="1000" err="1" smtClean="0"/>
                        <a:t>ip</a:t>
                      </a:r>
                      <a:r>
                        <a:rPr lang="en-US" sz="1000" smtClean="0"/>
                        <a:t>. Peer port, </a:t>
                      </a:r>
                      <a:r>
                        <a:rPr lang="en-US" sz="1000" err="1" smtClean="0"/>
                        <a:t>s_tunnel</a:t>
                      </a:r>
                      <a:r>
                        <a:rPr lang="en-US" sz="1000" smtClean="0"/>
                        <a:t>, </a:t>
                      </a:r>
                      <a:r>
                        <a:rPr lang="en-US" sz="1000" err="1" smtClean="0"/>
                        <a:t>d_tunnel</a:t>
                      </a:r>
                      <a:r>
                        <a:rPr lang="en-US" sz="1000" smtClean="0"/>
                        <a:t>, </a:t>
                      </a:r>
                      <a:r>
                        <a:rPr lang="en-US" sz="1000" err="1" smtClean="0"/>
                        <a:t>s_session</a:t>
                      </a:r>
                      <a:r>
                        <a:rPr lang="en-US" sz="1000" smtClean="0"/>
                        <a:t>, </a:t>
                      </a:r>
                      <a:r>
                        <a:rPr lang="en-US" sz="1000" err="1" smtClean="0"/>
                        <a:t>d_session</a:t>
                      </a:r>
                      <a:r>
                        <a:rPr lang="en-US" sz="100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027921"/>
              </p:ext>
            </p:extLst>
          </p:nvPr>
        </p:nvGraphicFramePr>
        <p:xfrm>
          <a:off x="3600865" y="2665494"/>
          <a:ext cx="2975263" cy="11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263"/>
              </a:tblGrid>
              <a:tr h="28976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smtClean="0"/>
                        <a:t>Session established</a:t>
                      </a:r>
                      <a:endParaRPr lang="en-US" sz="1000"/>
                    </a:p>
                  </a:txBody>
                  <a:tcPr/>
                </a:tc>
              </a:tr>
              <a:tr h="526887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socket(AF_PPPOX, SOCK_DGRAM, PX_PROTO_OL2TP)</a:t>
                      </a:r>
                    </a:p>
                    <a:p>
                      <a:pPr algn="ctr"/>
                      <a:r>
                        <a:rPr lang="en-US" sz="1000" smtClean="0"/>
                        <a:t>Open socket to tell driver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(</a:t>
                      </a:r>
                      <a:r>
                        <a:rPr lang="en-US" sz="1000" err="1" smtClean="0"/>
                        <a:t>fd</a:t>
                      </a:r>
                      <a:r>
                        <a:rPr lang="en-US" sz="1000" smtClean="0"/>
                        <a:t>, peer </a:t>
                      </a:r>
                      <a:r>
                        <a:rPr lang="en-US" sz="1000" err="1" smtClean="0"/>
                        <a:t>ip</a:t>
                      </a:r>
                      <a:r>
                        <a:rPr lang="en-US" sz="1000" smtClean="0"/>
                        <a:t>. Peer port, </a:t>
                      </a:r>
                      <a:r>
                        <a:rPr lang="en-US" sz="1000" err="1" smtClean="0"/>
                        <a:t>s_tunnel</a:t>
                      </a:r>
                      <a:r>
                        <a:rPr lang="en-US" sz="1000" smtClean="0"/>
                        <a:t>, </a:t>
                      </a:r>
                      <a:r>
                        <a:rPr lang="en-US" sz="1000" err="1" smtClean="0"/>
                        <a:t>d_tunnel</a:t>
                      </a:r>
                      <a:r>
                        <a:rPr lang="en-US" sz="1000" smtClean="0"/>
                        <a:t>, </a:t>
                      </a:r>
                      <a:r>
                        <a:rPr lang="en-US" sz="1000" err="1" smtClean="0"/>
                        <a:t>s_session</a:t>
                      </a:r>
                      <a:r>
                        <a:rPr lang="en-US" sz="1000" smtClean="0"/>
                        <a:t>, </a:t>
                      </a:r>
                      <a:r>
                        <a:rPr lang="en-US" sz="1000" err="1" smtClean="0"/>
                        <a:t>d_session</a:t>
                      </a:r>
                      <a:r>
                        <a:rPr lang="en-US" sz="1000" smtClean="0"/>
                        <a:t>)</a:t>
                      </a:r>
                    </a:p>
                  </a:txBody>
                  <a:tcPr/>
                </a:tc>
              </a:tr>
              <a:tr h="28976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Start </a:t>
                      </a:r>
                      <a:r>
                        <a:rPr lang="en-US" sz="1000" err="1" smtClean="0"/>
                        <a:t>pppd</a:t>
                      </a:r>
                      <a:endParaRPr lang="en-US" sz="100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Curved Right Arrow 17"/>
          <p:cNvSpPr/>
          <p:nvPr/>
        </p:nvSpPr>
        <p:spPr>
          <a:xfrm rot="19847651">
            <a:off x="890677" y="894785"/>
            <a:ext cx="342033" cy="1021796"/>
          </a:xfrm>
          <a:prstGeom prst="curvedRightArrow">
            <a:avLst>
              <a:gd name="adj1" fmla="val 2603"/>
              <a:gd name="adj2" fmla="val 983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0498" y="1246845"/>
            <a:ext cx="60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SCCRQ</a:t>
            </a:r>
          </a:p>
          <a:p>
            <a:r>
              <a:rPr lang="en-US" sz="1200" smtClean="0"/>
              <a:t>SCCRP</a:t>
            </a:r>
          </a:p>
          <a:p>
            <a:r>
              <a:rPr lang="en-US" sz="1200" smtClean="0"/>
              <a:t>SCCCN</a:t>
            </a:r>
            <a:endParaRPr lang="en-US" sz="1200"/>
          </a:p>
        </p:txBody>
      </p:sp>
      <p:sp>
        <p:nvSpPr>
          <p:cNvPr id="21" name="Curved Left Arrow 20"/>
          <p:cNvSpPr/>
          <p:nvPr/>
        </p:nvSpPr>
        <p:spPr>
          <a:xfrm rot="17704054">
            <a:off x="4772340" y="1722765"/>
            <a:ext cx="363682" cy="113703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287" y="1473553"/>
            <a:ext cx="490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</a:t>
            </a:r>
            <a:r>
              <a:rPr lang="en-US" sz="1200" smtClean="0"/>
              <a:t>CRQ</a:t>
            </a:r>
          </a:p>
          <a:p>
            <a:r>
              <a:rPr lang="en-US" sz="1200"/>
              <a:t>I</a:t>
            </a:r>
            <a:r>
              <a:rPr lang="en-US" sz="1200" smtClean="0"/>
              <a:t>CRP</a:t>
            </a:r>
          </a:p>
          <a:p>
            <a:r>
              <a:rPr lang="en-US" sz="1200"/>
              <a:t>I</a:t>
            </a:r>
            <a:r>
              <a:rPr lang="en-US" sz="1200" smtClean="0"/>
              <a:t>CCN</a:t>
            </a:r>
            <a:endParaRPr lang="en-US" sz="120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88922"/>
              </p:ext>
            </p:extLst>
          </p:nvPr>
        </p:nvGraphicFramePr>
        <p:xfrm>
          <a:off x="1481042" y="4205041"/>
          <a:ext cx="1663120" cy="1053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120"/>
              </a:tblGrid>
              <a:tr h="21709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smtClean="0"/>
                        <a:t>pppol2tp_connect()</a:t>
                      </a:r>
                      <a:endParaRPr lang="en-US" sz="1000"/>
                    </a:p>
                  </a:txBody>
                  <a:tcPr/>
                </a:tc>
              </a:tr>
              <a:tr h="269972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Create </a:t>
                      </a: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l2tp_tunnel</a:t>
                      </a:r>
                    </a:p>
                  </a:txBody>
                  <a:tcPr/>
                </a:tc>
              </a:tr>
              <a:tr h="269972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Create </a:t>
                      </a: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l2tp_session</a:t>
                      </a:r>
                    </a:p>
                  </a:txBody>
                  <a:tcPr/>
                </a:tc>
              </a:tr>
              <a:tr h="269972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ppp_register_net_channel</a:t>
                      </a:r>
                      <a:r>
                        <a:rPr lang="en-US" sz="100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H="1">
            <a:off x="1347878" y="2119884"/>
            <a:ext cx="112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47878" y="2119884"/>
            <a:ext cx="0" cy="246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347878" y="4582394"/>
            <a:ext cx="112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366655" y="3252424"/>
            <a:ext cx="228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09449" y="3006203"/>
            <a:ext cx="16450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connect(</a:t>
            </a:r>
            <a:r>
              <a:rPr lang="en-US" sz="1000"/>
              <a:t>tunnel-&gt;</a:t>
            </a:r>
            <a:r>
              <a:rPr lang="en-US" sz="1000" err="1" smtClean="0"/>
              <a:t>pppox_fd</a:t>
            </a:r>
            <a:r>
              <a:rPr lang="en-US" sz="1000" smtClean="0"/>
              <a:t>)</a:t>
            </a:r>
            <a:endParaRPr lang="en-US" sz="1000"/>
          </a:p>
        </p:txBody>
      </p:sp>
      <p:cxnSp>
        <p:nvCxnSpPr>
          <p:cNvPr id="43" name="Straight Connector 42"/>
          <p:cNvCxnSpPr/>
          <p:nvPr/>
        </p:nvCxnSpPr>
        <p:spPr>
          <a:xfrm>
            <a:off x="3366655" y="3252424"/>
            <a:ext cx="0" cy="181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117273" y="5070763"/>
            <a:ext cx="249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138055" y="4852555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97945" y="3305889"/>
            <a:ext cx="1654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connect(</a:t>
            </a:r>
            <a:r>
              <a:rPr lang="en-US" sz="1000" smtClean="0">
                <a:solidFill>
                  <a:srgbClr val="FF00FF"/>
                </a:solidFill>
              </a:rPr>
              <a:t>session-&gt;</a:t>
            </a:r>
            <a:r>
              <a:rPr lang="en-US" sz="1000" err="1" smtClean="0">
                <a:solidFill>
                  <a:srgbClr val="FF00FF"/>
                </a:solidFill>
              </a:rPr>
              <a:t>pppox_fd</a:t>
            </a:r>
            <a:r>
              <a:rPr lang="en-US" sz="1000" smtClean="0"/>
              <a:t>)</a:t>
            </a:r>
            <a:endParaRPr lang="en-US" sz="1000"/>
          </a:p>
        </p:txBody>
      </p:sp>
      <p:sp>
        <p:nvSpPr>
          <p:cNvPr id="49" name="TextBox 48"/>
          <p:cNvSpPr txBox="1"/>
          <p:nvPr/>
        </p:nvSpPr>
        <p:spPr>
          <a:xfrm flipH="1">
            <a:off x="9166155" y="1161823"/>
            <a:ext cx="889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err="1">
                <a:solidFill>
                  <a:srgbClr val="FF0000"/>
                </a:solidFill>
              </a:rPr>
              <a:t>t</a:t>
            </a:r>
            <a:r>
              <a:rPr lang="en-US" sz="1000" b="1" err="1" smtClean="0">
                <a:solidFill>
                  <a:srgbClr val="FF0000"/>
                </a:solidFill>
              </a:rPr>
              <a:t>he_channel</a:t>
            </a:r>
            <a:endParaRPr lang="en-US" sz="1000" b="1">
              <a:solidFill>
                <a:srgbClr val="FF0000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878767"/>
              </p:ext>
            </p:extLst>
          </p:nvPr>
        </p:nvGraphicFramePr>
        <p:xfrm>
          <a:off x="9684671" y="52861"/>
          <a:ext cx="236325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96"/>
                <a:gridCol w="1423555"/>
              </a:tblGrid>
              <a:tr h="1349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channel </a:t>
                      </a:r>
                      <a:r>
                        <a:rPr lang="en-US" sz="1000" err="1" smtClean="0"/>
                        <a:t>pppoe_channel</a:t>
                      </a:r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2122">
                <a:tc>
                  <a:txBody>
                    <a:bodyPr/>
                    <a:lstStyle/>
                    <a:p>
                      <a:pPr algn="l"/>
                      <a:r>
                        <a:rPr lang="en-US" sz="1000" smtClean="0"/>
                        <a:t>.connect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PPPOEConnectDevice</a:t>
                      </a:r>
                      <a:endParaRPr lang="en-US" sz="1000" smtClean="0"/>
                    </a:p>
                  </a:txBody>
                  <a:tcPr/>
                </a:tc>
              </a:tr>
              <a:tr h="134954">
                <a:tc>
                  <a:txBody>
                    <a:bodyPr/>
                    <a:lstStyle/>
                    <a:p>
                      <a:pPr algn="l"/>
                      <a:r>
                        <a:rPr lang="en-US" sz="1000" smtClean="0"/>
                        <a:t>.</a:t>
                      </a:r>
                      <a:r>
                        <a:rPr lang="en-US" sz="1000" err="1" smtClean="0"/>
                        <a:t>establish_ppp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err="1" smtClean="0"/>
                        <a:t>generic_establish_ppp</a:t>
                      </a:r>
                      <a:endParaRPr lang="en-US" sz="1000"/>
                    </a:p>
                  </a:txBody>
                  <a:tcPr/>
                </a:tc>
              </a:tr>
              <a:tr h="134954">
                <a:tc>
                  <a:txBody>
                    <a:bodyPr/>
                    <a:lstStyle/>
                    <a:p>
                      <a:pPr algn="l"/>
                      <a:r>
                        <a:rPr lang="en-US" sz="1000" smtClean="0"/>
                        <a:t>.</a:t>
                      </a:r>
                      <a:r>
                        <a:rPr lang="en-US" sz="1000" err="1" smtClean="0"/>
                        <a:t>recv_config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err="1" smtClean="0"/>
                        <a:t>PPPOERecvConfig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63731"/>
              </p:ext>
            </p:extLst>
          </p:nvPr>
        </p:nvGraphicFramePr>
        <p:xfrm>
          <a:off x="7119937" y="43379"/>
          <a:ext cx="236325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96"/>
                <a:gridCol w="1423555"/>
              </a:tblGrid>
              <a:tr h="1349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channel pppol2tp_channel</a:t>
                      </a:r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2122">
                <a:tc>
                  <a:txBody>
                    <a:bodyPr/>
                    <a:lstStyle/>
                    <a:p>
                      <a:pPr algn="l"/>
                      <a:r>
                        <a:rPr lang="en-US" sz="1000" smtClean="0"/>
                        <a:t>.connect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connect_pppol2tp</a:t>
                      </a:r>
                    </a:p>
                  </a:txBody>
                  <a:tcPr/>
                </a:tc>
              </a:tr>
              <a:tr h="134954">
                <a:tc>
                  <a:txBody>
                    <a:bodyPr/>
                    <a:lstStyle/>
                    <a:p>
                      <a:pPr algn="l"/>
                      <a:r>
                        <a:rPr lang="en-US" sz="1000" smtClean="0"/>
                        <a:t>.</a:t>
                      </a:r>
                      <a:r>
                        <a:rPr lang="en-US" sz="1000" err="1" smtClean="0"/>
                        <a:t>establish_ppp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err="1" smtClean="0"/>
                        <a:t>generic_establish_ppp</a:t>
                      </a:r>
                      <a:endParaRPr lang="en-US" sz="1000"/>
                    </a:p>
                  </a:txBody>
                  <a:tcPr/>
                </a:tc>
              </a:tr>
              <a:tr h="134954">
                <a:tc>
                  <a:txBody>
                    <a:bodyPr/>
                    <a:lstStyle/>
                    <a:p>
                      <a:pPr algn="l"/>
                      <a:r>
                        <a:rPr lang="en-US" sz="1000" smtClean="0"/>
                        <a:t>.</a:t>
                      </a:r>
                      <a:r>
                        <a:rPr lang="en-US" sz="1000" err="1" smtClean="0"/>
                        <a:t>recv_config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smtClean="0"/>
                        <a:t>recv_config_pppol2tp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8427027" y="1104344"/>
            <a:ext cx="739128" cy="19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10003663" y="1053180"/>
            <a:ext cx="630467" cy="25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83966"/>
              </p:ext>
            </p:extLst>
          </p:nvPr>
        </p:nvGraphicFramePr>
        <p:xfrm>
          <a:off x="8296607" y="1395566"/>
          <a:ext cx="265579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798"/>
              </a:tblGrid>
              <a:tr h="145997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err="1" smtClean="0"/>
                        <a:t>start_link</a:t>
                      </a:r>
                      <a:r>
                        <a:rPr lang="en-US" sz="1000" baseline="0" smtClean="0"/>
                        <a:t>()</a:t>
                      </a:r>
                      <a:endParaRPr lang="en-US" sz="1000"/>
                    </a:p>
                  </a:txBody>
                  <a:tcPr/>
                </a:tc>
              </a:tr>
              <a:tr h="145997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>
                          <a:solidFill>
                            <a:srgbClr val="FF00FF"/>
                          </a:solidFill>
                        </a:rPr>
                        <a:t>devfd</a:t>
                      </a:r>
                      <a:r>
                        <a:rPr lang="en-US" sz="1000" smtClean="0">
                          <a:solidFill>
                            <a:srgbClr val="FF00FF"/>
                          </a:solidFill>
                        </a:rPr>
                        <a:t> </a:t>
                      </a:r>
                      <a:r>
                        <a:rPr lang="en-US" sz="1000" smtClean="0"/>
                        <a:t>= </a:t>
                      </a:r>
                      <a:r>
                        <a:rPr lang="en-US" sz="1000" err="1" smtClean="0">
                          <a:solidFill>
                            <a:srgbClr val="FF0000"/>
                          </a:solidFill>
                        </a:rPr>
                        <a:t>the_channel</a:t>
                      </a:r>
                      <a:r>
                        <a:rPr lang="en-US" sz="1000" smtClean="0"/>
                        <a:t>-&gt;connect()</a:t>
                      </a:r>
                    </a:p>
                  </a:txBody>
                  <a:tcPr/>
                </a:tc>
              </a:tr>
              <a:tr h="145997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fd_ppp</a:t>
                      </a:r>
                      <a:r>
                        <a:rPr lang="en-US" sz="1000" smtClean="0"/>
                        <a:t> = </a:t>
                      </a:r>
                      <a:r>
                        <a:rPr lang="en-US" sz="1000" err="1" smtClean="0">
                          <a:solidFill>
                            <a:srgbClr val="FF0000"/>
                          </a:solidFill>
                        </a:rPr>
                        <a:t>the_channel</a:t>
                      </a:r>
                      <a:r>
                        <a:rPr lang="en-US" sz="1000" smtClean="0"/>
                        <a:t>-&gt;</a:t>
                      </a:r>
                      <a:r>
                        <a:rPr lang="en-US" sz="1000" err="1" smtClean="0"/>
                        <a:t>establish_ppp</a:t>
                      </a:r>
                      <a:r>
                        <a:rPr lang="en-US" sz="1000" smtClean="0"/>
                        <a:t>(</a:t>
                      </a:r>
                      <a:r>
                        <a:rPr lang="en-US" sz="1000" err="1" smtClean="0">
                          <a:solidFill>
                            <a:srgbClr val="FF00FF"/>
                          </a:solidFill>
                        </a:rPr>
                        <a:t>devfd</a:t>
                      </a:r>
                      <a:r>
                        <a:rPr lang="en-US" sz="1000" smtClean="0"/>
                        <a:t>)</a:t>
                      </a:r>
                    </a:p>
                  </a:txBody>
                  <a:tcPr/>
                </a:tc>
              </a:tr>
              <a:tr h="145997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lcp_lowerup</a:t>
                      </a:r>
                      <a:r>
                        <a:rPr lang="en-US" sz="100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6535882" y="3252424"/>
            <a:ext cx="37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556664" y="3613666"/>
            <a:ext cx="490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909955" y="394852"/>
            <a:ext cx="0" cy="2857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6909955" y="394852"/>
            <a:ext cx="209982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7047200" y="1505770"/>
            <a:ext cx="0" cy="2107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047200" y="1505770"/>
            <a:ext cx="1244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47195" y="989784"/>
            <a:ext cx="1153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.connect() returns </a:t>
            </a:r>
            <a:r>
              <a:rPr lang="en-US" sz="1000" smtClean="0">
                <a:solidFill>
                  <a:srgbClr val="FF00FF"/>
                </a:solidFill>
              </a:rPr>
              <a:t>session-&gt;</a:t>
            </a:r>
            <a:r>
              <a:rPr lang="en-US" sz="1000" err="1" smtClean="0">
                <a:solidFill>
                  <a:srgbClr val="FF00FF"/>
                </a:solidFill>
              </a:rPr>
              <a:t>pppox_fd</a:t>
            </a:r>
            <a:endParaRPr lang="en-US" sz="1000">
              <a:solidFill>
                <a:srgbClr val="FF0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38954" y="2629708"/>
            <a:ext cx="1086338" cy="586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ioctl</a:t>
            </a:r>
            <a:r>
              <a:rPr lang="en-US" sz="1000" smtClean="0"/>
              <a:t>(</a:t>
            </a:r>
            <a:r>
              <a:rPr lang="en-US" sz="1000" err="1" smtClean="0">
                <a:solidFill>
                  <a:srgbClr val="FF00FF"/>
                </a:solidFill>
              </a:rPr>
              <a:t>devfd</a:t>
            </a:r>
            <a:r>
              <a:rPr lang="en-US" sz="1000"/>
              <a:t>, PPPIOCGCHAN, &amp;</a:t>
            </a:r>
            <a:r>
              <a:rPr lang="en-US" sz="100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channel_index</a:t>
            </a:r>
            <a:r>
              <a:rPr lang="en-US" sz="1000"/>
              <a:t>)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524883" y="2622954"/>
            <a:ext cx="1606253" cy="225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rgbClr val="00FF00"/>
                </a:solidFill>
              </a:rPr>
              <a:t>p</a:t>
            </a:r>
            <a:r>
              <a:rPr lang="en-US" sz="1000" err="1" smtClean="0">
                <a:solidFill>
                  <a:srgbClr val="00FF00"/>
                </a:solidFill>
              </a:rPr>
              <a:t>pp_fd</a:t>
            </a:r>
            <a:r>
              <a:rPr lang="en-US" sz="1000" smtClean="0"/>
              <a:t> = open</a:t>
            </a:r>
            <a:r>
              <a:rPr lang="en-US" sz="1000"/>
              <a:t>("/</a:t>
            </a:r>
            <a:r>
              <a:rPr lang="en-US" sz="1000" err="1" smtClean="0"/>
              <a:t>dev</a:t>
            </a:r>
            <a:r>
              <a:rPr lang="en-US" sz="1000" smtClean="0"/>
              <a:t>/</a:t>
            </a:r>
            <a:r>
              <a:rPr lang="en-US" sz="1000" err="1" smtClean="0"/>
              <a:t>ppp</a:t>
            </a:r>
            <a:r>
              <a:rPr lang="en-US" sz="1000" smtClean="0"/>
              <a:t>“)</a:t>
            </a:r>
            <a:endParaRPr lang="en-US" sz="1000"/>
          </a:p>
        </p:txBody>
      </p:sp>
      <p:sp>
        <p:nvSpPr>
          <p:cNvPr id="81" name="Rectangle 80"/>
          <p:cNvSpPr/>
          <p:nvPr/>
        </p:nvSpPr>
        <p:spPr>
          <a:xfrm>
            <a:off x="8772868" y="3042953"/>
            <a:ext cx="1179920" cy="55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ioctl</a:t>
            </a:r>
            <a:r>
              <a:rPr lang="en-US" sz="1000" smtClean="0"/>
              <a:t>(</a:t>
            </a:r>
            <a:r>
              <a:rPr lang="en-US" sz="1000" err="1" smtClean="0">
                <a:solidFill>
                  <a:srgbClr val="00FF00"/>
                </a:solidFill>
              </a:rPr>
              <a:t>ppp_fd</a:t>
            </a:r>
            <a:r>
              <a:rPr lang="en-US" sz="1000"/>
              <a:t>, PPPIOCATTCHAN, &amp;</a:t>
            </a:r>
            <a:r>
              <a:rPr lang="en-US" sz="100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channel_index</a:t>
            </a:r>
            <a:r>
              <a:rPr lang="en-US" sz="1000"/>
              <a:t>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0338986" y="2622954"/>
            <a:ext cx="1853014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rgbClr val="A50021"/>
                </a:solidFill>
              </a:rPr>
              <a:t>ppp_dev_fd</a:t>
            </a:r>
            <a:r>
              <a:rPr lang="en-US" sz="1000"/>
              <a:t> = open("/</a:t>
            </a:r>
            <a:r>
              <a:rPr lang="en-US" sz="1000" err="1" smtClean="0"/>
              <a:t>dev</a:t>
            </a:r>
            <a:r>
              <a:rPr lang="en-US" sz="1000" smtClean="0"/>
              <a:t>/</a:t>
            </a:r>
            <a:r>
              <a:rPr lang="en-US" sz="1000" err="1" smtClean="0"/>
              <a:t>ppp</a:t>
            </a:r>
            <a:r>
              <a:rPr lang="en-US" sz="1000" smtClean="0"/>
              <a:t>“)</a:t>
            </a:r>
            <a:endParaRPr lang="en-US" sz="1000"/>
          </a:p>
        </p:txBody>
      </p:sp>
      <p:sp>
        <p:nvSpPr>
          <p:cNvPr id="84" name="Rectangle 83"/>
          <p:cNvSpPr/>
          <p:nvPr/>
        </p:nvSpPr>
        <p:spPr>
          <a:xfrm>
            <a:off x="10387475" y="3053344"/>
            <a:ext cx="1585791" cy="55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ioctl</a:t>
            </a:r>
            <a:r>
              <a:rPr lang="en-US" sz="1000"/>
              <a:t>(</a:t>
            </a:r>
            <a:r>
              <a:rPr lang="en-US" sz="1000" err="1">
                <a:solidFill>
                  <a:srgbClr val="C00000"/>
                </a:solidFill>
              </a:rPr>
              <a:t>ppp_dev_fd</a:t>
            </a:r>
            <a:r>
              <a:rPr lang="en-US" sz="1000"/>
              <a:t>, PPPIOCNEWUNIT, &amp;</a:t>
            </a:r>
            <a:r>
              <a:rPr lang="en-US" sz="1000" err="1"/>
              <a:t>ifunit</a:t>
            </a:r>
            <a:r>
              <a:rPr lang="en-US" sz="1000"/>
              <a:t>)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0397867" y="3776720"/>
            <a:ext cx="1585790" cy="55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ioctl</a:t>
            </a:r>
            <a:r>
              <a:rPr lang="en-US" sz="1000" smtClean="0"/>
              <a:t>(</a:t>
            </a:r>
            <a:r>
              <a:rPr lang="en-US" sz="1000" err="1" smtClean="0">
                <a:solidFill>
                  <a:srgbClr val="00FF00"/>
                </a:solidFill>
              </a:rPr>
              <a:t>ppp_fd</a:t>
            </a:r>
            <a:r>
              <a:rPr lang="en-US" sz="1000"/>
              <a:t>, PPPIOCCONNECT, &amp;</a:t>
            </a:r>
            <a:r>
              <a:rPr lang="en-US" sz="1000" err="1"/>
              <a:t>ifunit</a:t>
            </a:r>
            <a:r>
              <a:rPr lang="en-US" sz="1000"/>
              <a:t>)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7119937" y="1979552"/>
            <a:ext cx="11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119937" y="1979552"/>
            <a:ext cx="0" cy="101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119937" y="2994159"/>
            <a:ext cx="119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8325292" y="2732809"/>
            <a:ext cx="209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0191659" y="2741614"/>
            <a:ext cx="168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0191659" y="2741614"/>
            <a:ext cx="0" cy="56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9951708" y="3301936"/>
            <a:ext cx="239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369136" y="2871280"/>
            <a:ext cx="0" cy="18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1156370" y="2874999"/>
            <a:ext cx="0" cy="18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11163300" y="3599129"/>
            <a:ext cx="0" cy="18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6754091" y="4464628"/>
            <a:ext cx="5437909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8562640" y="4475020"/>
            <a:ext cx="3629359" cy="1301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accent1"/>
                </a:solidFill>
              </a:rPr>
              <a:t>ppp_ioctl</a:t>
            </a:r>
            <a:r>
              <a:rPr lang="en-US" sz="1000" smtClean="0">
                <a:solidFill>
                  <a:schemeClr val="accent1"/>
                </a:solidFill>
              </a:rPr>
              <a:t>()</a:t>
            </a:r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0632507" y="4893180"/>
            <a:ext cx="1257300" cy="27110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s</a:t>
            </a:r>
            <a:r>
              <a:rPr lang="en-US" sz="1000" err="1" smtClean="0"/>
              <a:t>truct</a:t>
            </a:r>
            <a:r>
              <a:rPr lang="en-US" sz="1000" smtClean="0"/>
              <a:t> </a:t>
            </a:r>
            <a:r>
              <a:rPr lang="en-US" sz="1000" err="1" smtClean="0"/>
              <a:t>ppp</a:t>
            </a:r>
            <a:endParaRPr lang="en-US" sz="1000"/>
          </a:p>
        </p:txBody>
      </p:sp>
      <p:sp>
        <p:nvSpPr>
          <p:cNvPr id="124" name="Rounded Rectangle 123"/>
          <p:cNvSpPr/>
          <p:nvPr/>
        </p:nvSpPr>
        <p:spPr>
          <a:xfrm>
            <a:off x="8427027" y="5209789"/>
            <a:ext cx="1257300" cy="27110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s</a:t>
            </a:r>
            <a:r>
              <a:rPr lang="en-US" sz="1000" err="1" smtClean="0"/>
              <a:t>truct</a:t>
            </a:r>
            <a:r>
              <a:rPr lang="en-US" sz="1000" smtClean="0"/>
              <a:t> channel</a:t>
            </a:r>
            <a:endParaRPr lang="en-US" sz="1000"/>
          </a:p>
        </p:txBody>
      </p:sp>
      <p:cxnSp>
        <p:nvCxnSpPr>
          <p:cNvPr id="126" name="Straight Connector 125"/>
          <p:cNvCxnSpPr>
            <a:stCxn id="84" idx="3"/>
          </p:cNvCxnSpPr>
          <p:nvPr/>
        </p:nvCxnSpPr>
        <p:spPr>
          <a:xfrm flipV="1">
            <a:off x="11973266" y="3329493"/>
            <a:ext cx="1009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2074236" y="3329493"/>
            <a:ext cx="0" cy="169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23" idx="3"/>
          </p:cNvCxnSpPr>
          <p:nvPr/>
        </p:nvCxnSpPr>
        <p:spPr>
          <a:xfrm flipH="1">
            <a:off x="11889807" y="5028730"/>
            <a:ext cx="184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1641204" y="4643985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create</a:t>
            </a:r>
            <a:endParaRPr lang="en-US" sz="1000"/>
          </a:p>
        </p:txBody>
      </p:sp>
      <p:sp>
        <p:nvSpPr>
          <p:cNvPr id="132" name="Rounded Rectangle 131"/>
          <p:cNvSpPr/>
          <p:nvPr/>
        </p:nvSpPr>
        <p:spPr>
          <a:xfrm>
            <a:off x="5299364" y="4930019"/>
            <a:ext cx="1257300" cy="27110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struct</a:t>
            </a:r>
            <a:r>
              <a:rPr lang="en-US" sz="1000"/>
              <a:t> </a:t>
            </a:r>
            <a:r>
              <a:rPr lang="en-US" sz="1000" err="1"/>
              <a:t>ppp_channel</a:t>
            </a:r>
            <a:endParaRPr lang="en-US" sz="1000"/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3138055" y="5216236"/>
            <a:ext cx="5288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736992" y="4963102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Create and assign channel index</a:t>
            </a:r>
            <a:endParaRPr lang="en-US" sz="1000"/>
          </a:p>
        </p:txBody>
      </p:sp>
      <p:sp>
        <p:nvSpPr>
          <p:cNvPr id="137" name="Rectangle 136"/>
          <p:cNvSpPr/>
          <p:nvPr/>
        </p:nvSpPr>
        <p:spPr>
          <a:xfrm>
            <a:off x="5674910" y="4481947"/>
            <a:ext cx="1048008" cy="111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accent1"/>
                </a:solidFill>
              </a:rPr>
              <a:t>pppox_ioctl</a:t>
            </a:r>
            <a:r>
              <a:rPr lang="en-US" sz="1000" smtClean="0">
                <a:solidFill>
                  <a:schemeClr val="accent1"/>
                </a:solidFill>
              </a:rPr>
              <a:t>()</a:t>
            </a:r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934524" y="4625070"/>
            <a:ext cx="1284540" cy="24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bg1"/>
                </a:solidFill>
              </a:rPr>
              <a:t>ppp_channel_index</a:t>
            </a:r>
            <a:r>
              <a:rPr lang="en-US" sz="1000" smtClean="0">
                <a:solidFill>
                  <a:schemeClr val="bg1"/>
                </a:solidFill>
              </a:rPr>
              <a:t>()</a:t>
            </a:r>
            <a:endParaRPr lang="en-US" sz="1000">
              <a:solidFill>
                <a:schemeClr val="bg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7423889" y="3216341"/>
            <a:ext cx="0" cy="1112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46025" y="4329019"/>
            <a:ext cx="1077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346025" y="4329019"/>
            <a:ext cx="0" cy="438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6346025" y="4767095"/>
            <a:ext cx="56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631948" y="2869127"/>
            <a:ext cx="0" cy="231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1" idx="1"/>
          </p:cNvCxnSpPr>
          <p:nvPr/>
        </p:nvCxnSpPr>
        <p:spPr>
          <a:xfrm flipH="1">
            <a:off x="8631948" y="3319103"/>
            <a:ext cx="140920" cy="1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85" idx="1"/>
          </p:cNvCxnSpPr>
          <p:nvPr/>
        </p:nvCxnSpPr>
        <p:spPr>
          <a:xfrm flipH="1" flipV="1">
            <a:off x="9473045" y="4052869"/>
            <a:ext cx="9248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473045" y="4042478"/>
            <a:ext cx="0" cy="1605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473045" y="5652655"/>
            <a:ext cx="133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10796155" y="5185063"/>
            <a:ext cx="0" cy="46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9328009" y="5676435"/>
            <a:ext cx="1662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Connect channel to </a:t>
            </a:r>
            <a:r>
              <a:rPr lang="en-US" sz="1000" err="1" smtClean="0"/>
              <a:t>ppp</a:t>
            </a:r>
            <a:r>
              <a:rPr lang="en-US" sz="1000" smtClean="0"/>
              <a:t> unit</a:t>
            </a:r>
            <a:endParaRPr lang="en-US" sz="1000"/>
          </a:p>
        </p:txBody>
      </p:sp>
      <p:sp>
        <p:nvSpPr>
          <p:cNvPr id="162" name="TextBox 161"/>
          <p:cNvSpPr txBox="1"/>
          <p:nvPr/>
        </p:nvSpPr>
        <p:spPr>
          <a:xfrm>
            <a:off x="8583457" y="4661257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attach</a:t>
            </a:r>
            <a:endParaRPr lang="en-US" sz="1000"/>
          </a:p>
        </p:txBody>
      </p:sp>
      <p:sp>
        <p:nvSpPr>
          <p:cNvPr id="163" name="Rounded Rectangle 162"/>
          <p:cNvSpPr/>
          <p:nvPr/>
        </p:nvSpPr>
        <p:spPr>
          <a:xfrm>
            <a:off x="3723151" y="4439501"/>
            <a:ext cx="1257300" cy="27110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struct</a:t>
            </a:r>
            <a:r>
              <a:rPr lang="en-US" sz="1000"/>
              <a:t> </a:t>
            </a:r>
            <a:r>
              <a:rPr lang="en-US" sz="1000" smtClean="0"/>
              <a:t>l2tp_tunnel</a:t>
            </a:r>
            <a:endParaRPr lang="en-US" sz="1000"/>
          </a:p>
        </p:txBody>
      </p:sp>
      <p:sp>
        <p:nvSpPr>
          <p:cNvPr id="164" name="Rounded Rectangle 163"/>
          <p:cNvSpPr/>
          <p:nvPr/>
        </p:nvSpPr>
        <p:spPr>
          <a:xfrm>
            <a:off x="3713774" y="4824346"/>
            <a:ext cx="1257300" cy="27110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struct</a:t>
            </a:r>
            <a:r>
              <a:rPr lang="en-US" sz="1000"/>
              <a:t> </a:t>
            </a:r>
            <a:r>
              <a:rPr lang="en-US" sz="1000" smtClean="0"/>
              <a:t>l2tp_session</a:t>
            </a:r>
            <a:endParaRPr lang="en-US" sz="1000"/>
          </a:p>
        </p:txBody>
      </p:sp>
      <p:sp>
        <p:nvSpPr>
          <p:cNvPr id="165" name="TextBox 164"/>
          <p:cNvSpPr txBox="1"/>
          <p:nvPr/>
        </p:nvSpPr>
        <p:spPr>
          <a:xfrm>
            <a:off x="7426008" y="4070169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User space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814485" y="6488668"/>
            <a:ext cx="14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Kernel space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 flipH="1">
            <a:off x="4954181" y="5000942"/>
            <a:ext cx="345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4384965" y="4689820"/>
            <a:ext cx="0" cy="16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138055" y="4537922"/>
            <a:ext cx="575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3134590" y="4939706"/>
            <a:ext cx="575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8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390322" y="0"/>
          <a:ext cx="200602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3000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2000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Vlan_tci</a:t>
                      </a:r>
                      <a:r>
                        <a:rPr lang="en-US" sz="1000" smtClean="0"/>
                        <a:t> = 2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310750" y="461357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87095"/>
              </p:ext>
            </p:extLst>
          </p:nvPr>
        </p:nvGraphicFramePr>
        <p:xfrm>
          <a:off x="6310172" y="1294663"/>
          <a:ext cx="200602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1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gso_type</a:t>
                      </a:r>
                      <a:r>
                        <a:rPr lang="en-US" sz="1000" smtClean="0"/>
                        <a:t>  =  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gso_size</a:t>
                      </a:r>
                      <a:r>
                        <a:rPr lang="en-US" sz="1000" smtClean="0"/>
                        <a:t>  =  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307286" y="1076164"/>
            <a:ext cx="1988127" cy="16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Free space(500 bytes)</a:t>
            </a:r>
            <a:endParaRPr lang="en-US" sz="1000"/>
          </a:p>
        </p:txBody>
      </p:sp>
      <p:sp>
        <p:nvSpPr>
          <p:cNvPr id="8" name="Rectangle 7"/>
          <p:cNvSpPr/>
          <p:nvPr/>
        </p:nvSpPr>
        <p:spPr>
          <a:xfrm>
            <a:off x="6307286" y="669177"/>
            <a:ext cx="1988127" cy="38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content(1000 bytes)</a:t>
            </a:r>
            <a:endParaRPr lang="en-US" sz="100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209811" y="62000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2000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209806" y="1296112"/>
            <a:ext cx="1641764" cy="11481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payload (2000 bytes)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75564" y="350525"/>
            <a:ext cx="935186" cy="11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75564" y="638003"/>
            <a:ext cx="928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75564" y="830237"/>
            <a:ext cx="931722" cy="22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75564" y="1095207"/>
            <a:ext cx="928258" cy="22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20979"/>
              </p:ext>
            </p:extLst>
          </p:nvPr>
        </p:nvGraphicFramePr>
        <p:xfrm>
          <a:off x="2924748" y="3853597"/>
          <a:ext cx="274869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569"/>
                <a:gridCol w="1465121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TPD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BUF_LEN = 1000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Last</a:t>
                      </a:r>
                      <a:r>
                        <a:rPr lang="en-US" sz="1000" baseline="0" smtClean="0"/>
                        <a:t> segment = 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SVLAN_TAG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Buffer address = 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L4HDR_OFFSET = 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Priority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IP</a:t>
                      </a:r>
                      <a:r>
                        <a:rPr lang="en-US" sz="1000" baseline="0" smtClean="0"/>
                        <a:t> CSUM offload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Disable learn/offload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CSUM</a:t>
                      </a:r>
                      <a:r>
                        <a:rPr lang="en-US" sz="1000" baseline="0" smtClean="0"/>
                        <a:t> offload type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FROM_CPU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LSO = 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Destination ports = 0x3F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LSO</a:t>
                      </a:r>
                      <a:r>
                        <a:rPr lang="en-US" sz="1000" baseline="0" smtClean="0">
                          <a:solidFill>
                            <a:schemeClr val="tx1"/>
                          </a:solidFill>
                        </a:rPr>
                        <a:t> version = 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Insert CVLAN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CVLAN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Insert</a:t>
                      </a:r>
                      <a:r>
                        <a:rPr lang="en-US" sz="1000" baseline="0" smtClean="0"/>
                        <a:t>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CVLAN TAG = 2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Is IPV4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MSS = 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Type</a:t>
                      </a:r>
                      <a:r>
                        <a:rPr lang="en-US" sz="1000" baseline="0" smtClean="0"/>
                        <a:t>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91197"/>
              </p:ext>
            </p:extLst>
          </p:nvPr>
        </p:nvGraphicFramePr>
        <p:xfrm>
          <a:off x="2919842" y="2628899"/>
          <a:ext cx="275359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595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edma_sw_desc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skb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u16 length  = 1000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flags =  EDMA_SW_DESC_FLAG_SKB_HEAD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8" name="Elbow Connector 47"/>
          <p:cNvCxnSpPr>
            <a:stCxn id="24" idx="3"/>
            <a:endCxn id="8" idx="1"/>
          </p:cNvCxnSpPr>
          <p:nvPr/>
        </p:nvCxnSpPr>
        <p:spPr>
          <a:xfrm flipV="1">
            <a:off x="5673437" y="862714"/>
            <a:ext cx="633849" cy="2375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642260" y="3290454"/>
            <a:ext cx="155866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642260" y="4478482"/>
            <a:ext cx="155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98126" y="3290454"/>
            <a:ext cx="0" cy="1188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72923"/>
              </p:ext>
            </p:extLst>
          </p:nvPr>
        </p:nvGraphicFramePr>
        <p:xfrm>
          <a:off x="8916840" y="3853597"/>
          <a:ext cx="293428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164"/>
                <a:gridCol w="1465117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TPD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BUF_LEN = 2000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Last</a:t>
                      </a:r>
                      <a:r>
                        <a:rPr lang="en-US" sz="1000" baseline="0" smtClean="0">
                          <a:solidFill>
                            <a:schemeClr val="accent6"/>
                          </a:solidFill>
                        </a:rPr>
                        <a:t> segment = 1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SVLAN_TAG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Buffer address = 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L4HDR_OFFSET = 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Priority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IP</a:t>
                      </a:r>
                      <a:r>
                        <a:rPr lang="en-US" sz="1000" baseline="0" smtClean="0"/>
                        <a:t> CSUM offload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Disable learn/offload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CSUM</a:t>
                      </a:r>
                      <a:r>
                        <a:rPr lang="en-US" sz="1000" baseline="0" smtClean="0"/>
                        <a:t> offload type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FROM_CPU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LSO = 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/>
                          </a:solidFill>
                        </a:rPr>
                        <a:t>Destination ports = 0x3F</a:t>
                      </a:r>
                      <a:endParaRPr 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LSO</a:t>
                      </a:r>
                      <a:r>
                        <a:rPr lang="en-US" sz="1000" baseline="0" smtClean="0">
                          <a:solidFill>
                            <a:schemeClr val="tx1"/>
                          </a:solidFill>
                        </a:rPr>
                        <a:t> version = 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Insert CVLAN = 1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PKT has CVLAN =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Insert</a:t>
                      </a:r>
                      <a:r>
                        <a:rPr lang="en-US" sz="1000" baseline="0" smtClean="0"/>
                        <a:t> SVLAN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CVLAN TAG = 2</a:t>
                      </a:r>
                      <a:endParaRPr 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Is IPV4 =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MSS = 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Type</a:t>
                      </a:r>
                      <a:r>
                        <a:rPr lang="en-US" sz="1000" baseline="0" smtClean="0"/>
                        <a:t> =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8911935" y="2628899"/>
          <a:ext cx="290945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456"/>
              </a:tblGrid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edma_sw_desc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skb</a:t>
                      </a:r>
                      <a:r>
                        <a:rPr lang="en-US" sz="1000" smtClean="0"/>
                        <a:t> = </a:t>
                      </a:r>
                      <a:r>
                        <a:rPr lang="en-US" sz="1000" err="1" smtClean="0"/>
                        <a:t>skb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dma_addr_t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dma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u16 length  = TCP</a:t>
                      </a:r>
                      <a:r>
                        <a:rPr lang="en-US" sz="1000" baseline="0" smtClean="0"/>
                        <a:t> payload </a:t>
                      </a:r>
                      <a:r>
                        <a:rPr lang="en-US" sz="1000" smtClean="0"/>
                        <a:t> = 2000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u32 flags =  FLAG_SKB_FRAG | FLAG_LAST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Straight Connector 91"/>
          <p:cNvCxnSpPr/>
          <p:nvPr/>
        </p:nvCxnSpPr>
        <p:spPr>
          <a:xfrm>
            <a:off x="8291949" y="1891145"/>
            <a:ext cx="249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541330" y="166255"/>
            <a:ext cx="0" cy="1724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541330" y="187036"/>
            <a:ext cx="668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1821391" y="3289376"/>
            <a:ext cx="155866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1821391" y="4477404"/>
            <a:ext cx="155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977257" y="3289376"/>
            <a:ext cx="0" cy="1188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1821391" y="3195857"/>
            <a:ext cx="155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11977257" y="1319645"/>
            <a:ext cx="0" cy="187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10851570" y="1319645"/>
            <a:ext cx="1125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8797637" y="3006434"/>
            <a:ext cx="93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8797637" y="93518"/>
            <a:ext cx="0" cy="291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5375564" y="93518"/>
            <a:ext cx="3415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9071264" y="408538"/>
            <a:ext cx="138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9071264" y="408538"/>
            <a:ext cx="0" cy="911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9071264" y="1319645"/>
            <a:ext cx="138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2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801922" y="435128"/>
            <a:ext cx="1859973" cy="322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struct</a:t>
            </a:r>
            <a:r>
              <a:rPr lang="en-US" sz="1000"/>
              <a:t> </a:t>
            </a:r>
            <a:r>
              <a:rPr lang="en-US" sz="1000" err="1"/>
              <a:t>napi_struct</a:t>
            </a:r>
            <a:r>
              <a:rPr lang="en-US" sz="1000"/>
              <a:t> *</a:t>
            </a:r>
            <a:r>
              <a:rPr lang="en-US" sz="1000" err="1" smtClean="0"/>
              <a:t>napi</a:t>
            </a:r>
            <a:r>
              <a:rPr lang="en-US" sz="1000" smtClean="0"/>
              <a:t> -&gt;poll()</a:t>
            </a:r>
            <a:endParaRPr lang="en-US" sz="1000"/>
          </a:p>
        </p:txBody>
      </p:sp>
      <p:sp>
        <p:nvSpPr>
          <p:cNvPr id="5" name="Rounded Rectangle 4"/>
          <p:cNvSpPr/>
          <p:nvPr/>
        </p:nvSpPr>
        <p:spPr>
          <a:xfrm>
            <a:off x="2124136" y="440323"/>
            <a:ext cx="1859973" cy="322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napi_gro_receive</a:t>
            </a:r>
            <a:r>
              <a:rPr lang="en-US" sz="1000"/>
              <a:t>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24136" y="5299805"/>
            <a:ext cx="1859973" cy="322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napi_skb_finish</a:t>
            </a:r>
            <a:r>
              <a:rPr lang="en-US" sz="1000"/>
              <a:t>()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24136" y="1112269"/>
            <a:ext cx="1859973" cy="322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dev_gro_receive</a:t>
            </a:r>
            <a:r>
              <a:rPr lang="en-US" sz="1000"/>
              <a:t>()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24136" y="5966553"/>
            <a:ext cx="1859973" cy="322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netif_receive_skb_internal</a:t>
            </a:r>
            <a:r>
              <a:rPr lang="en-US" sz="1000"/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960" y="5966551"/>
            <a:ext cx="682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</a:t>
            </a:r>
            <a:r>
              <a:rPr lang="en-US" sz="1200" smtClean="0"/>
              <a:t>ree </a:t>
            </a:r>
            <a:r>
              <a:rPr lang="en-US" sz="1200" err="1" smtClean="0"/>
              <a:t>skb</a:t>
            </a:r>
            <a:endParaRPr 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5329733" y="594294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</a:t>
            </a:r>
            <a:r>
              <a:rPr lang="en-US" sz="1200" smtClean="0"/>
              <a:t>old </a:t>
            </a:r>
            <a:r>
              <a:rPr lang="en-US" sz="1200" err="1" smtClean="0"/>
              <a:t>skb</a:t>
            </a:r>
            <a:endParaRPr lang="en-US" sz="120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54122" y="5621924"/>
            <a:ext cx="0" cy="34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02760" y="5621924"/>
            <a:ext cx="1321376" cy="32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84109" y="5621924"/>
            <a:ext cx="1504951" cy="32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1"/>
            <a:endCxn id="5" idx="3"/>
          </p:cNvCxnSpPr>
          <p:nvPr/>
        </p:nvCxnSpPr>
        <p:spPr>
          <a:xfrm flipH="1">
            <a:off x="3984109" y="596188"/>
            <a:ext cx="3817813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8" idx="0"/>
          </p:cNvCxnSpPr>
          <p:nvPr/>
        </p:nvCxnSpPr>
        <p:spPr>
          <a:xfrm>
            <a:off x="3054123" y="762442"/>
            <a:ext cx="0" cy="349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241774" y="1779017"/>
            <a:ext cx="3624696" cy="322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struct</a:t>
            </a:r>
            <a:r>
              <a:rPr lang="en-US" sz="1000"/>
              <a:t> </a:t>
            </a:r>
            <a:r>
              <a:rPr lang="en-US" sz="1000" err="1"/>
              <a:t>packet_type</a:t>
            </a:r>
            <a:r>
              <a:rPr lang="en-US" sz="1000"/>
              <a:t> -&gt;</a:t>
            </a:r>
            <a:r>
              <a:rPr lang="en-US" sz="1000" err="1"/>
              <a:t>callbacks.gro_receive</a:t>
            </a:r>
            <a:r>
              <a:rPr lang="en-US" sz="1000"/>
              <a:t>(&amp;</a:t>
            </a:r>
            <a:r>
              <a:rPr lang="en-US" sz="1000" err="1"/>
              <a:t>napi</a:t>
            </a:r>
            <a:r>
              <a:rPr lang="en-US" sz="1000"/>
              <a:t>-&gt;</a:t>
            </a:r>
            <a:r>
              <a:rPr lang="en-US" sz="1000" err="1"/>
              <a:t>gro_list</a:t>
            </a:r>
            <a:r>
              <a:rPr lang="en-US" sz="1000"/>
              <a:t>, </a:t>
            </a:r>
            <a:r>
              <a:rPr lang="en-US" sz="1000" err="1"/>
              <a:t>skb</a:t>
            </a:r>
            <a:r>
              <a:rPr lang="en-US" sz="1000"/>
              <a:t>)</a:t>
            </a:r>
          </a:p>
        </p:txBody>
      </p:sp>
      <p:cxnSp>
        <p:nvCxnSpPr>
          <p:cNvPr id="25" name="Straight Arrow Connector 24"/>
          <p:cNvCxnSpPr>
            <a:stCxn id="8" idx="2"/>
            <a:endCxn id="23" idx="0"/>
          </p:cNvCxnSpPr>
          <p:nvPr/>
        </p:nvCxnSpPr>
        <p:spPr>
          <a:xfrm flipH="1">
            <a:off x="3054122" y="1434388"/>
            <a:ext cx="1" cy="34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43818" y="2435898"/>
            <a:ext cx="1859973" cy="322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inet_gro_receive</a:t>
            </a:r>
            <a:r>
              <a:rPr lang="en-US" sz="1000" smtClean="0"/>
              <a:t>(head, </a:t>
            </a:r>
            <a:r>
              <a:rPr lang="en-US" sz="1000" err="1" smtClean="0"/>
              <a:t>skb</a:t>
            </a:r>
            <a:r>
              <a:rPr lang="en-US" sz="1000" smtClean="0"/>
              <a:t>)</a:t>
            </a:r>
            <a:endParaRPr lang="en-US" sz="1000"/>
          </a:p>
        </p:txBody>
      </p:sp>
      <p:sp>
        <p:nvSpPr>
          <p:cNvPr id="27" name="Rounded Rectangle 26"/>
          <p:cNvSpPr/>
          <p:nvPr/>
        </p:nvSpPr>
        <p:spPr>
          <a:xfrm>
            <a:off x="3754514" y="2419881"/>
            <a:ext cx="1859973" cy="322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ipv6_gro_receive(head, </a:t>
            </a:r>
            <a:r>
              <a:rPr lang="en-US" sz="1000" err="1" smtClean="0"/>
              <a:t>skb</a:t>
            </a:r>
            <a:r>
              <a:rPr lang="en-US" sz="1000" smtClean="0"/>
              <a:t>)</a:t>
            </a:r>
            <a:endParaRPr lang="en-US" sz="1000"/>
          </a:p>
        </p:txBody>
      </p:sp>
      <p:cxnSp>
        <p:nvCxnSpPr>
          <p:cNvPr id="29" name="Straight Arrow Connector 28"/>
          <p:cNvCxnSpPr>
            <a:stCxn id="23" idx="2"/>
            <a:endCxn id="26" idx="0"/>
          </p:cNvCxnSpPr>
          <p:nvPr/>
        </p:nvCxnSpPr>
        <p:spPr>
          <a:xfrm flipH="1">
            <a:off x="1573805" y="2101136"/>
            <a:ext cx="1480317" cy="33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2"/>
            <a:endCxn id="27" idx="0"/>
          </p:cNvCxnSpPr>
          <p:nvPr/>
        </p:nvCxnSpPr>
        <p:spPr>
          <a:xfrm>
            <a:off x="3054122" y="2101136"/>
            <a:ext cx="1630379" cy="31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50409" y="2120800"/>
            <a:ext cx="446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ipv4</a:t>
            </a:r>
            <a:endParaRPr 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4530469" y="2110922"/>
            <a:ext cx="446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ipv6</a:t>
            </a:r>
            <a:endParaRPr lang="en-US" sz="1200"/>
          </a:p>
        </p:txBody>
      </p:sp>
      <p:sp>
        <p:nvSpPr>
          <p:cNvPr id="34" name="Rounded Rectangle 33"/>
          <p:cNvSpPr/>
          <p:nvPr/>
        </p:nvSpPr>
        <p:spPr>
          <a:xfrm>
            <a:off x="2124136" y="3800051"/>
            <a:ext cx="1859973" cy="322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tcp_gro_receive</a:t>
            </a:r>
            <a:r>
              <a:rPr lang="en-US" sz="1000"/>
              <a:t>(head</a:t>
            </a:r>
            <a:r>
              <a:rPr lang="en-US" sz="1000" smtClean="0"/>
              <a:t>, </a:t>
            </a:r>
            <a:r>
              <a:rPr lang="en-US" sz="1000" err="1" smtClean="0"/>
              <a:t>skb</a:t>
            </a:r>
            <a:r>
              <a:rPr lang="en-US" sz="1000" smtClean="0"/>
              <a:t>)</a:t>
            </a:r>
            <a:endParaRPr lang="en-US" sz="1000"/>
          </a:p>
        </p:txBody>
      </p:sp>
      <p:sp>
        <p:nvSpPr>
          <p:cNvPr id="35" name="Rounded Rectangle 34"/>
          <p:cNvSpPr/>
          <p:nvPr/>
        </p:nvSpPr>
        <p:spPr>
          <a:xfrm>
            <a:off x="3766486" y="3169911"/>
            <a:ext cx="1859973" cy="322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tcp6_gro_receive(head</a:t>
            </a:r>
            <a:r>
              <a:rPr lang="en-US" sz="1000" smtClean="0"/>
              <a:t>, </a:t>
            </a:r>
            <a:r>
              <a:rPr lang="en-US" sz="1000" err="1" smtClean="0"/>
              <a:t>skb</a:t>
            </a:r>
            <a:r>
              <a:rPr lang="en-US" sz="1000" smtClean="0"/>
              <a:t>)</a:t>
            </a:r>
            <a:endParaRPr lang="en-US" sz="1000"/>
          </a:p>
        </p:txBody>
      </p:sp>
      <p:cxnSp>
        <p:nvCxnSpPr>
          <p:cNvPr id="37" name="Straight Arrow Connector 36"/>
          <p:cNvCxnSpPr>
            <a:stCxn id="27" idx="2"/>
            <a:endCxn id="35" idx="0"/>
          </p:cNvCxnSpPr>
          <p:nvPr/>
        </p:nvCxnSpPr>
        <p:spPr>
          <a:xfrm>
            <a:off x="4684501" y="2742000"/>
            <a:ext cx="11972" cy="42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34" idx="0"/>
          </p:cNvCxnSpPr>
          <p:nvPr/>
        </p:nvCxnSpPr>
        <p:spPr>
          <a:xfrm flipH="1">
            <a:off x="3054123" y="3330971"/>
            <a:ext cx="712363" cy="46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2"/>
            <a:endCxn id="46" idx="0"/>
          </p:cNvCxnSpPr>
          <p:nvPr/>
        </p:nvCxnSpPr>
        <p:spPr>
          <a:xfrm>
            <a:off x="1573805" y="2758017"/>
            <a:ext cx="129098" cy="40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60293" y="2821461"/>
            <a:ext cx="418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</a:t>
            </a:r>
            <a:endParaRPr 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4753863" y="2807503"/>
            <a:ext cx="418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</a:t>
            </a:r>
            <a:endParaRPr lang="en-US" sz="1200"/>
          </a:p>
        </p:txBody>
      </p:sp>
      <p:sp>
        <p:nvSpPr>
          <p:cNvPr id="50" name="Rounded Rectangle 49"/>
          <p:cNvSpPr/>
          <p:nvPr/>
        </p:nvSpPr>
        <p:spPr>
          <a:xfrm>
            <a:off x="2124136" y="4559453"/>
            <a:ext cx="1859973" cy="322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skb_gro_receive</a:t>
            </a:r>
            <a:r>
              <a:rPr lang="en-US" sz="1000"/>
              <a:t>(head, </a:t>
            </a:r>
            <a:r>
              <a:rPr lang="en-US" sz="1000" err="1"/>
              <a:t>skb</a:t>
            </a:r>
            <a:r>
              <a:rPr lang="en-US" sz="1000"/>
              <a:t>)</a:t>
            </a:r>
          </a:p>
        </p:txBody>
      </p:sp>
      <p:cxnSp>
        <p:nvCxnSpPr>
          <p:cNvPr id="52" name="Straight Arrow Connector 51"/>
          <p:cNvCxnSpPr>
            <a:stCxn id="34" idx="2"/>
            <a:endCxn id="50" idx="0"/>
          </p:cNvCxnSpPr>
          <p:nvPr/>
        </p:nvCxnSpPr>
        <p:spPr>
          <a:xfrm>
            <a:off x="3054123" y="4122170"/>
            <a:ext cx="0" cy="43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2"/>
            <a:endCxn id="6" idx="0"/>
          </p:cNvCxnSpPr>
          <p:nvPr/>
        </p:nvCxnSpPr>
        <p:spPr>
          <a:xfrm>
            <a:off x="3054123" y="4881572"/>
            <a:ext cx="0" cy="41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83272" y="299747"/>
            <a:ext cx="2299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Loop until all packets are received</a:t>
            </a:r>
            <a:endParaRPr lang="en-US" sz="1200"/>
          </a:p>
        </p:txBody>
      </p:sp>
      <p:sp>
        <p:nvSpPr>
          <p:cNvPr id="45" name="Freeform 44"/>
          <p:cNvSpPr/>
          <p:nvPr/>
        </p:nvSpPr>
        <p:spPr>
          <a:xfrm>
            <a:off x="37860" y="114945"/>
            <a:ext cx="6642501" cy="6621779"/>
          </a:xfrm>
          <a:custGeom>
            <a:avLst/>
            <a:gdLst>
              <a:gd name="connsiteX0" fmla="*/ 2014224 w 6642501"/>
              <a:gd name="connsiteY0" fmla="*/ 129604 h 6621779"/>
              <a:gd name="connsiteX1" fmla="*/ 748949 w 6642501"/>
              <a:gd name="connsiteY1" fmla="*/ 1341715 h 6621779"/>
              <a:gd name="connsiteX2" fmla="*/ 79098 w 6642501"/>
              <a:gd name="connsiteY2" fmla="*/ 4255036 h 6621779"/>
              <a:gd name="connsiteX3" fmla="*/ 25935 w 6642501"/>
              <a:gd name="connsiteY3" fmla="*/ 5477781 h 6621779"/>
              <a:gd name="connsiteX4" fmla="*/ 196056 w 6642501"/>
              <a:gd name="connsiteY4" fmla="*/ 6200795 h 6621779"/>
              <a:gd name="connsiteX5" fmla="*/ 1663349 w 6642501"/>
              <a:gd name="connsiteY5" fmla="*/ 6594199 h 6621779"/>
              <a:gd name="connsiteX6" fmla="*/ 3619740 w 6642501"/>
              <a:gd name="connsiteY6" fmla="*/ 6572934 h 6621779"/>
              <a:gd name="connsiteX7" fmla="*/ 6235349 w 6642501"/>
              <a:gd name="connsiteY7" fmla="*/ 6445343 h 6621779"/>
              <a:gd name="connsiteX8" fmla="*/ 6639387 w 6642501"/>
              <a:gd name="connsiteY8" fmla="*/ 5180069 h 6621779"/>
              <a:gd name="connsiteX9" fmla="*/ 6394838 w 6642501"/>
              <a:gd name="connsiteY9" fmla="*/ 3776571 h 6621779"/>
              <a:gd name="connsiteX10" fmla="*/ 5905740 w 6642501"/>
              <a:gd name="connsiteY10" fmla="*/ 2043464 h 6621779"/>
              <a:gd name="connsiteX11" fmla="*/ 5299684 w 6642501"/>
              <a:gd name="connsiteY11" fmla="*/ 1107799 h 6621779"/>
              <a:gd name="connsiteX12" fmla="*/ 4491610 w 6642501"/>
              <a:gd name="connsiteY12" fmla="*/ 214664 h 6621779"/>
              <a:gd name="connsiteX13" fmla="*/ 3003052 w 6642501"/>
              <a:gd name="connsiteY13" fmla="*/ 2013 h 6621779"/>
              <a:gd name="connsiteX14" fmla="*/ 2173712 w 6642501"/>
              <a:gd name="connsiteY14" fmla="*/ 108339 h 6621779"/>
              <a:gd name="connsiteX15" fmla="*/ 2014224 w 6642501"/>
              <a:gd name="connsiteY15" fmla="*/ 129604 h 662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642501" h="6621779">
                <a:moveTo>
                  <a:pt x="2014224" y="129604"/>
                </a:moveTo>
                <a:cubicBezTo>
                  <a:pt x="1776764" y="335167"/>
                  <a:pt x="1071470" y="654143"/>
                  <a:pt x="748949" y="1341715"/>
                </a:cubicBezTo>
                <a:cubicBezTo>
                  <a:pt x="426428" y="2029287"/>
                  <a:pt x="199600" y="3565692"/>
                  <a:pt x="79098" y="4255036"/>
                </a:cubicBezTo>
                <a:cubicBezTo>
                  <a:pt x="-41404" y="4944380"/>
                  <a:pt x="6442" y="5153488"/>
                  <a:pt x="25935" y="5477781"/>
                </a:cubicBezTo>
                <a:cubicBezTo>
                  <a:pt x="45428" y="5802074"/>
                  <a:pt x="-76846" y="6014725"/>
                  <a:pt x="196056" y="6200795"/>
                </a:cubicBezTo>
                <a:cubicBezTo>
                  <a:pt x="468958" y="6386865"/>
                  <a:pt x="1092735" y="6532176"/>
                  <a:pt x="1663349" y="6594199"/>
                </a:cubicBezTo>
                <a:cubicBezTo>
                  <a:pt x="2233963" y="6656222"/>
                  <a:pt x="2857740" y="6597743"/>
                  <a:pt x="3619740" y="6572934"/>
                </a:cubicBezTo>
                <a:cubicBezTo>
                  <a:pt x="4381740" y="6548125"/>
                  <a:pt x="5732074" y="6677487"/>
                  <a:pt x="6235349" y="6445343"/>
                </a:cubicBezTo>
                <a:cubicBezTo>
                  <a:pt x="6738624" y="6213199"/>
                  <a:pt x="6612806" y="5624864"/>
                  <a:pt x="6639387" y="5180069"/>
                </a:cubicBezTo>
                <a:cubicBezTo>
                  <a:pt x="6665968" y="4735274"/>
                  <a:pt x="6517112" y="4299338"/>
                  <a:pt x="6394838" y="3776571"/>
                </a:cubicBezTo>
                <a:cubicBezTo>
                  <a:pt x="6272564" y="3253804"/>
                  <a:pt x="6088266" y="2488259"/>
                  <a:pt x="5905740" y="2043464"/>
                </a:cubicBezTo>
                <a:cubicBezTo>
                  <a:pt x="5723214" y="1598669"/>
                  <a:pt x="5535372" y="1412599"/>
                  <a:pt x="5299684" y="1107799"/>
                </a:cubicBezTo>
                <a:cubicBezTo>
                  <a:pt x="5063996" y="802999"/>
                  <a:pt x="4874382" y="398962"/>
                  <a:pt x="4491610" y="214664"/>
                </a:cubicBezTo>
                <a:cubicBezTo>
                  <a:pt x="4108838" y="30366"/>
                  <a:pt x="3389368" y="19734"/>
                  <a:pt x="3003052" y="2013"/>
                </a:cubicBezTo>
                <a:cubicBezTo>
                  <a:pt x="2616736" y="-15708"/>
                  <a:pt x="2340289" y="88846"/>
                  <a:pt x="2173712" y="108339"/>
                </a:cubicBezTo>
                <a:cubicBezTo>
                  <a:pt x="2007135" y="127832"/>
                  <a:pt x="2251684" y="-75959"/>
                  <a:pt x="2014224" y="1296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7801921" y="1406412"/>
            <a:ext cx="1859973" cy="322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napi_complete</a:t>
            </a:r>
            <a:r>
              <a:rPr lang="en-US" sz="1000"/>
              <a:t>(</a:t>
            </a:r>
            <a:r>
              <a:rPr lang="en-US" sz="1000" err="1"/>
              <a:t>napi</a:t>
            </a:r>
            <a:r>
              <a:rPr lang="en-US" sz="1000"/>
              <a:t>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801920" y="2377696"/>
            <a:ext cx="1859973" cy="322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napi_gro_flush</a:t>
            </a:r>
            <a:r>
              <a:rPr lang="en-US" sz="1000" smtClean="0"/>
              <a:t>(</a:t>
            </a:r>
            <a:r>
              <a:rPr lang="en-US" sz="1000" err="1" smtClean="0"/>
              <a:t>napi</a:t>
            </a:r>
            <a:r>
              <a:rPr lang="en-US" sz="1000" smtClean="0"/>
              <a:t>, false)</a:t>
            </a:r>
            <a:endParaRPr lang="en-US" sz="1000"/>
          </a:p>
        </p:txBody>
      </p:sp>
      <p:sp>
        <p:nvSpPr>
          <p:cNvPr id="56" name="Rounded Rectangle 55"/>
          <p:cNvSpPr/>
          <p:nvPr/>
        </p:nvSpPr>
        <p:spPr>
          <a:xfrm>
            <a:off x="7801920" y="3477932"/>
            <a:ext cx="1859973" cy="322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/>
              <a:t>napi_gro_complete</a:t>
            </a:r>
            <a:r>
              <a:rPr lang="en-US" sz="1000"/>
              <a:t>(</a:t>
            </a:r>
            <a:r>
              <a:rPr lang="en-US" sz="1000" err="1"/>
              <a:t>skb</a:t>
            </a:r>
            <a:r>
              <a:rPr lang="en-US" sz="1000"/>
              <a:t>)</a:t>
            </a:r>
          </a:p>
        </p:txBody>
      </p:sp>
      <p:cxnSp>
        <p:nvCxnSpPr>
          <p:cNvPr id="51" name="Straight Arrow Connector 50"/>
          <p:cNvCxnSpPr>
            <a:stCxn id="4" idx="2"/>
            <a:endCxn id="53" idx="0"/>
          </p:cNvCxnSpPr>
          <p:nvPr/>
        </p:nvCxnSpPr>
        <p:spPr>
          <a:xfrm flipH="1">
            <a:off x="8731908" y="757247"/>
            <a:ext cx="1" cy="64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5" idx="0"/>
          </p:cNvCxnSpPr>
          <p:nvPr/>
        </p:nvCxnSpPr>
        <p:spPr>
          <a:xfrm flipH="1">
            <a:off x="8731907" y="1728531"/>
            <a:ext cx="1" cy="64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>
          <a:xfrm>
            <a:off x="8731907" y="2699815"/>
            <a:ext cx="0" cy="77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4571" y="2903709"/>
            <a:ext cx="2240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Flush all packets in </a:t>
            </a:r>
            <a:r>
              <a:rPr lang="en-US" sz="1200" err="1" smtClean="0"/>
              <a:t>napi</a:t>
            </a:r>
            <a:r>
              <a:rPr lang="en-US" sz="1200" smtClean="0"/>
              <a:t>-&gt;</a:t>
            </a:r>
            <a:r>
              <a:rPr lang="en-US" sz="1200" err="1" smtClean="0"/>
              <a:t>gro_list</a:t>
            </a:r>
            <a:endParaRPr lang="en-US" sz="1200"/>
          </a:p>
        </p:txBody>
      </p:sp>
      <p:sp>
        <p:nvSpPr>
          <p:cNvPr id="62" name="Freeform 61"/>
          <p:cNvSpPr/>
          <p:nvPr/>
        </p:nvSpPr>
        <p:spPr>
          <a:xfrm>
            <a:off x="7277711" y="1077773"/>
            <a:ext cx="2958913" cy="3202362"/>
          </a:xfrm>
          <a:custGeom>
            <a:avLst/>
            <a:gdLst>
              <a:gd name="connsiteX0" fmla="*/ 1036949 w 2958913"/>
              <a:gd name="connsiteY0" fmla="*/ 17380 h 3202362"/>
              <a:gd name="connsiteX1" fmla="*/ 282038 w 2958913"/>
              <a:gd name="connsiteY1" fmla="*/ 251297 h 3202362"/>
              <a:gd name="connsiteX2" fmla="*/ 16224 w 2958913"/>
              <a:gd name="connsiteY2" fmla="*/ 1027474 h 3202362"/>
              <a:gd name="connsiteX3" fmla="*/ 69387 w 2958913"/>
              <a:gd name="connsiteY3" fmla="*/ 2175790 h 3202362"/>
              <a:gd name="connsiteX4" fmla="*/ 398996 w 2958913"/>
              <a:gd name="connsiteY4" fmla="*/ 2941334 h 3202362"/>
              <a:gd name="connsiteX5" fmla="*/ 1494149 w 2958913"/>
              <a:gd name="connsiteY5" fmla="*/ 3196515 h 3202362"/>
              <a:gd name="connsiteX6" fmla="*/ 2695629 w 2958913"/>
              <a:gd name="connsiteY6" fmla="*/ 3068925 h 3202362"/>
              <a:gd name="connsiteX7" fmla="*/ 2950810 w 2958913"/>
              <a:gd name="connsiteY7" fmla="*/ 2516032 h 3202362"/>
              <a:gd name="connsiteX8" fmla="*/ 2887015 w 2958913"/>
              <a:gd name="connsiteY8" fmla="*/ 1793018 h 3202362"/>
              <a:gd name="connsiteX9" fmla="*/ 2801954 w 2958913"/>
              <a:gd name="connsiteY9" fmla="*/ 1070004 h 3202362"/>
              <a:gd name="connsiteX10" fmla="*/ 2557405 w 2958913"/>
              <a:gd name="connsiteY10" fmla="*/ 325725 h 3202362"/>
              <a:gd name="connsiteX11" fmla="*/ 1834391 w 2958913"/>
              <a:gd name="connsiteY11" fmla="*/ 49278 h 3202362"/>
              <a:gd name="connsiteX12" fmla="*/ 1036949 w 2958913"/>
              <a:gd name="connsiteY12" fmla="*/ 17380 h 320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58913" h="3202362">
                <a:moveTo>
                  <a:pt x="1036949" y="17380"/>
                </a:moveTo>
                <a:cubicBezTo>
                  <a:pt x="778224" y="51050"/>
                  <a:pt x="452159" y="82948"/>
                  <a:pt x="282038" y="251297"/>
                </a:cubicBezTo>
                <a:cubicBezTo>
                  <a:pt x="111917" y="419646"/>
                  <a:pt x="51666" y="706725"/>
                  <a:pt x="16224" y="1027474"/>
                </a:cubicBezTo>
                <a:cubicBezTo>
                  <a:pt x="-19218" y="1348223"/>
                  <a:pt x="5592" y="1856813"/>
                  <a:pt x="69387" y="2175790"/>
                </a:cubicBezTo>
                <a:cubicBezTo>
                  <a:pt x="133182" y="2494767"/>
                  <a:pt x="161536" y="2771213"/>
                  <a:pt x="398996" y="2941334"/>
                </a:cubicBezTo>
                <a:cubicBezTo>
                  <a:pt x="636456" y="3111455"/>
                  <a:pt x="1111377" y="3175250"/>
                  <a:pt x="1494149" y="3196515"/>
                </a:cubicBezTo>
                <a:cubicBezTo>
                  <a:pt x="1876921" y="3217780"/>
                  <a:pt x="2452852" y="3182339"/>
                  <a:pt x="2695629" y="3068925"/>
                </a:cubicBezTo>
                <a:cubicBezTo>
                  <a:pt x="2938406" y="2955511"/>
                  <a:pt x="2918912" y="2728683"/>
                  <a:pt x="2950810" y="2516032"/>
                </a:cubicBezTo>
                <a:cubicBezTo>
                  <a:pt x="2982708" y="2303381"/>
                  <a:pt x="2911824" y="2034023"/>
                  <a:pt x="2887015" y="1793018"/>
                </a:cubicBezTo>
                <a:cubicBezTo>
                  <a:pt x="2862206" y="1552013"/>
                  <a:pt x="2856889" y="1314553"/>
                  <a:pt x="2801954" y="1070004"/>
                </a:cubicBezTo>
                <a:cubicBezTo>
                  <a:pt x="2747019" y="825455"/>
                  <a:pt x="2718666" y="495846"/>
                  <a:pt x="2557405" y="325725"/>
                </a:cubicBezTo>
                <a:cubicBezTo>
                  <a:pt x="2396144" y="155604"/>
                  <a:pt x="2093116" y="97124"/>
                  <a:pt x="1834391" y="49278"/>
                </a:cubicBezTo>
                <a:cubicBezTo>
                  <a:pt x="1575666" y="1432"/>
                  <a:pt x="1295674" y="-16290"/>
                  <a:pt x="1036949" y="1738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923017" y="107507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enqueue</a:t>
            </a:r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10800000">
            <a:off x="4801456" y="1200312"/>
            <a:ext cx="1062808" cy="16182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0746055" y="3430719"/>
            <a:ext cx="101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dequeue</a:t>
            </a:r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10800000">
            <a:off x="9973339" y="3555956"/>
            <a:ext cx="708173" cy="15480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72916" y="3165553"/>
            <a:ext cx="1859973" cy="322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tcp4_gro_receive(head, </a:t>
            </a:r>
            <a:r>
              <a:rPr lang="en-US" sz="1000" err="1" smtClean="0"/>
              <a:t>skb</a:t>
            </a:r>
            <a:r>
              <a:rPr lang="en-US" sz="1000" smtClean="0"/>
              <a:t>)</a:t>
            </a:r>
            <a:endParaRPr lang="en-US" sz="1000"/>
          </a:p>
        </p:txBody>
      </p:sp>
      <p:cxnSp>
        <p:nvCxnSpPr>
          <p:cNvPr id="7" name="Straight Arrow Connector 6"/>
          <p:cNvCxnSpPr>
            <a:endCxn id="34" idx="0"/>
          </p:cNvCxnSpPr>
          <p:nvPr/>
        </p:nvCxnSpPr>
        <p:spPr>
          <a:xfrm>
            <a:off x="2179062" y="3487672"/>
            <a:ext cx="875061" cy="31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7060"/>
              </p:ext>
            </p:extLst>
          </p:nvPr>
        </p:nvGraphicFramePr>
        <p:xfrm>
          <a:off x="1547667" y="99753"/>
          <a:ext cx="200602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2014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2000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77147" y="561110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84103"/>
              </p:ext>
            </p:extLst>
          </p:nvPr>
        </p:nvGraphicFramePr>
        <p:xfrm>
          <a:off x="4176569" y="1103470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1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173683" y="905751"/>
            <a:ext cx="1988127" cy="16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Free space(242 bytes)</a:t>
            </a:r>
            <a:endParaRPr lang="en-US" sz="1000"/>
          </a:p>
        </p:txBody>
      </p:sp>
      <p:sp>
        <p:nvSpPr>
          <p:cNvPr id="16" name="Rectangle 15"/>
          <p:cNvSpPr/>
          <p:nvPr/>
        </p:nvSpPr>
        <p:spPr>
          <a:xfrm>
            <a:off x="4173683" y="737757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 (14 bytes)</a:t>
            </a:r>
            <a:endParaRPr lang="en-US" sz="100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073885"/>
              </p:ext>
            </p:extLst>
          </p:nvPr>
        </p:nvGraphicFramePr>
        <p:xfrm>
          <a:off x="6646139" y="561110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16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2000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6161810" y="561110"/>
            <a:ext cx="457199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707581" y="929990"/>
            <a:ext cx="1503216" cy="11481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Packet content (2000 bytes)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291945" y="929990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32909" y="467592"/>
            <a:ext cx="640774" cy="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32909" y="737756"/>
            <a:ext cx="6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32909" y="905751"/>
            <a:ext cx="6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532909" y="1073744"/>
            <a:ext cx="640774" cy="15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291945" y="1194960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526062"/>
              </p:ext>
            </p:extLst>
          </p:nvPr>
        </p:nvGraphicFramePr>
        <p:xfrm>
          <a:off x="1620403" y="2153689"/>
          <a:ext cx="200602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2000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2000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4249883" y="2615046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9524"/>
              </p:ext>
            </p:extLst>
          </p:nvPr>
        </p:nvGraphicFramePr>
        <p:xfrm>
          <a:off x="4249305" y="3157406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1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246419" y="2812475"/>
            <a:ext cx="1988127" cy="33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Free space(256 bytes)</a:t>
            </a:r>
            <a:endParaRPr lang="en-US" sz="100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78632"/>
              </p:ext>
            </p:extLst>
          </p:nvPr>
        </p:nvGraphicFramePr>
        <p:xfrm>
          <a:off x="6718875" y="2615046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16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2000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6234546" y="2615046"/>
            <a:ext cx="457199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780317" y="2983926"/>
            <a:ext cx="1503216" cy="11481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Packet content (2000 bytes)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364681" y="2983926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05645" y="2521528"/>
            <a:ext cx="640774" cy="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605645" y="2791692"/>
            <a:ext cx="6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605645" y="2812475"/>
            <a:ext cx="640774" cy="14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605645" y="3127680"/>
            <a:ext cx="640774" cy="15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364681" y="3248896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707581" y="929990"/>
            <a:ext cx="1503216" cy="26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780317" y="2995195"/>
            <a:ext cx="1503216" cy="26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95029"/>
              </p:ext>
            </p:extLst>
          </p:nvPr>
        </p:nvGraphicFramePr>
        <p:xfrm>
          <a:off x="1608568" y="4338204"/>
          <a:ext cx="200602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1000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4238048" y="4799561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82096"/>
              </p:ext>
            </p:extLst>
          </p:nvPr>
        </p:nvGraphicFramePr>
        <p:xfrm>
          <a:off x="4237470" y="5341921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frags[x]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4234584" y="5144202"/>
            <a:ext cx="1988127" cy="16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Free space(500 bytes)</a:t>
            </a:r>
            <a:endParaRPr lang="en-US" sz="1000"/>
          </a:p>
        </p:txBody>
      </p:sp>
      <p:sp>
        <p:nvSpPr>
          <p:cNvPr id="55" name="Rectangle 54"/>
          <p:cNvSpPr/>
          <p:nvPr/>
        </p:nvSpPr>
        <p:spPr>
          <a:xfrm>
            <a:off x="4234584" y="4976208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 (1000 bytes)</a:t>
            </a:r>
            <a:endParaRPr lang="en-US" sz="100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93810" y="4706043"/>
            <a:ext cx="640774" cy="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593810" y="4976207"/>
            <a:ext cx="6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93810" y="5144202"/>
            <a:ext cx="6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593810" y="5312195"/>
            <a:ext cx="640774" cy="15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8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1230" y="484908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1</a:t>
            </a:r>
            <a:endParaRPr lang="en-US" sz="1000"/>
          </a:p>
        </p:txBody>
      </p:sp>
      <p:sp>
        <p:nvSpPr>
          <p:cNvPr id="5" name="Rectangle 4"/>
          <p:cNvSpPr/>
          <p:nvPr/>
        </p:nvSpPr>
        <p:spPr>
          <a:xfrm>
            <a:off x="8624457" y="484907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1</a:t>
            </a:r>
            <a:endParaRPr lang="en-US" sz="1000"/>
          </a:p>
        </p:txBody>
      </p:sp>
      <p:sp>
        <p:nvSpPr>
          <p:cNvPr id="6" name="Rectangle 5"/>
          <p:cNvSpPr/>
          <p:nvPr/>
        </p:nvSpPr>
        <p:spPr>
          <a:xfrm>
            <a:off x="9507684" y="484907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L4 header 1</a:t>
            </a:r>
            <a:endParaRPr lang="en-US" sz="1000"/>
          </a:p>
        </p:txBody>
      </p:sp>
      <p:sp>
        <p:nvSpPr>
          <p:cNvPr id="7" name="Rectangle 6"/>
          <p:cNvSpPr/>
          <p:nvPr/>
        </p:nvSpPr>
        <p:spPr>
          <a:xfrm>
            <a:off x="10390911" y="484906"/>
            <a:ext cx="1028701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Payload size = x</a:t>
            </a:r>
            <a:endParaRPr lang="en-US" sz="1000"/>
          </a:p>
        </p:txBody>
      </p:sp>
      <p:sp>
        <p:nvSpPr>
          <p:cNvPr id="8" name="Rectangle 7"/>
          <p:cNvSpPr/>
          <p:nvPr/>
        </p:nvSpPr>
        <p:spPr>
          <a:xfrm>
            <a:off x="8049493" y="865907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1</a:t>
            </a:r>
            <a:endParaRPr lang="en-US" sz="1000"/>
          </a:p>
        </p:txBody>
      </p:sp>
      <p:sp>
        <p:nvSpPr>
          <p:cNvPr id="9" name="Rectangle 8"/>
          <p:cNvSpPr/>
          <p:nvPr/>
        </p:nvSpPr>
        <p:spPr>
          <a:xfrm>
            <a:off x="8932720" y="865906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1</a:t>
            </a:r>
            <a:endParaRPr lang="en-US" sz="1000"/>
          </a:p>
        </p:txBody>
      </p:sp>
      <p:sp>
        <p:nvSpPr>
          <p:cNvPr id="10" name="Rectangle 9"/>
          <p:cNvSpPr/>
          <p:nvPr/>
        </p:nvSpPr>
        <p:spPr>
          <a:xfrm>
            <a:off x="9815947" y="865906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L4 header 1</a:t>
            </a:r>
            <a:endParaRPr lang="en-US" sz="1000"/>
          </a:p>
        </p:txBody>
      </p:sp>
      <p:sp>
        <p:nvSpPr>
          <p:cNvPr id="11" name="Rectangle 10"/>
          <p:cNvSpPr/>
          <p:nvPr/>
        </p:nvSpPr>
        <p:spPr>
          <a:xfrm>
            <a:off x="10699174" y="865905"/>
            <a:ext cx="1066801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Payload size = 2x</a:t>
            </a:r>
            <a:endParaRPr lang="en-US" sz="1000"/>
          </a:p>
        </p:txBody>
      </p:sp>
      <p:sp>
        <p:nvSpPr>
          <p:cNvPr id="12" name="Rectangle 11"/>
          <p:cNvSpPr/>
          <p:nvPr/>
        </p:nvSpPr>
        <p:spPr>
          <a:xfrm>
            <a:off x="8485909" y="1246906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L2 header 1</a:t>
            </a:r>
            <a:endParaRPr lang="en-US" sz="1000"/>
          </a:p>
        </p:txBody>
      </p:sp>
      <p:sp>
        <p:nvSpPr>
          <p:cNvPr id="13" name="Rectangle 12"/>
          <p:cNvSpPr/>
          <p:nvPr/>
        </p:nvSpPr>
        <p:spPr>
          <a:xfrm>
            <a:off x="9369136" y="1246905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L3 header 1</a:t>
            </a:r>
            <a:endParaRPr lang="en-US" sz="1000"/>
          </a:p>
        </p:txBody>
      </p:sp>
      <p:sp>
        <p:nvSpPr>
          <p:cNvPr id="14" name="Rectangle 13"/>
          <p:cNvSpPr/>
          <p:nvPr/>
        </p:nvSpPr>
        <p:spPr>
          <a:xfrm>
            <a:off x="10252363" y="1246905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L4 header 1</a:t>
            </a:r>
            <a:endParaRPr lang="en-US" sz="1000"/>
          </a:p>
        </p:txBody>
      </p:sp>
      <p:sp>
        <p:nvSpPr>
          <p:cNvPr id="15" name="Rectangle 14"/>
          <p:cNvSpPr/>
          <p:nvPr/>
        </p:nvSpPr>
        <p:spPr>
          <a:xfrm>
            <a:off x="11135590" y="1246904"/>
            <a:ext cx="1056410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Payload size = 3x</a:t>
            </a:r>
            <a:endParaRPr lang="en-US" sz="1000"/>
          </a:p>
        </p:txBody>
      </p:sp>
      <p:sp>
        <p:nvSpPr>
          <p:cNvPr id="16" name="Rounded Rectangle 15"/>
          <p:cNvSpPr/>
          <p:nvPr/>
        </p:nvSpPr>
        <p:spPr>
          <a:xfrm>
            <a:off x="4575460" y="1537848"/>
            <a:ext cx="3841173" cy="2514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DUT : CPU : Linux network stack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4740" y="3342411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L2 header 1</a:t>
            </a:r>
            <a:endParaRPr lang="en-US" sz="1000"/>
          </a:p>
        </p:txBody>
      </p:sp>
      <p:sp>
        <p:nvSpPr>
          <p:cNvPr id="18" name="Rectangle 17"/>
          <p:cNvSpPr/>
          <p:nvPr/>
        </p:nvSpPr>
        <p:spPr>
          <a:xfrm>
            <a:off x="5527967" y="3342410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L3 header 1</a:t>
            </a:r>
            <a:endParaRPr lang="en-US" sz="1000"/>
          </a:p>
        </p:txBody>
      </p:sp>
      <p:sp>
        <p:nvSpPr>
          <p:cNvPr id="19" name="Rectangle 18"/>
          <p:cNvSpPr/>
          <p:nvPr/>
        </p:nvSpPr>
        <p:spPr>
          <a:xfrm>
            <a:off x="6411194" y="3342410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L4 header 1</a:t>
            </a:r>
            <a:endParaRPr lang="en-US" sz="1000"/>
          </a:p>
        </p:txBody>
      </p:sp>
      <p:sp>
        <p:nvSpPr>
          <p:cNvPr id="20" name="Rectangle 19"/>
          <p:cNvSpPr/>
          <p:nvPr/>
        </p:nvSpPr>
        <p:spPr>
          <a:xfrm>
            <a:off x="7294421" y="3342409"/>
            <a:ext cx="1056410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Payload size = </a:t>
            </a:r>
            <a:r>
              <a:rPr lang="en-US" sz="1000"/>
              <a:t>6</a:t>
            </a:r>
            <a:r>
              <a:rPr lang="en-US" sz="1000" smtClean="0"/>
              <a:t>x</a:t>
            </a:r>
            <a:endParaRPr lang="en-US" sz="1000"/>
          </a:p>
        </p:txBody>
      </p:sp>
      <p:sp>
        <p:nvSpPr>
          <p:cNvPr id="21" name="Rectangle 20"/>
          <p:cNvSpPr/>
          <p:nvPr/>
        </p:nvSpPr>
        <p:spPr>
          <a:xfrm>
            <a:off x="0" y="2916379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1</a:t>
            </a:r>
            <a:endParaRPr lang="en-US" sz="1000"/>
          </a:p>
        </p:txBody>
      </p:sp>
      <p:sp>
        <p:nvSpPr>
          <p:cNvPr id="22" name="Rectangle 21"/>
          <p:cNvSpPr/>
          <p:nvPr/>
        </p:nvSpPr>
        <p:spPr>
          <a:xfrm>
            <a:off x="883227" y="2916378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1</a:t>
            </a:r>
            <a:endParaRPr lang="en-US" sz="1000"/>
          </a:p>
        </p:txBody>
      </p:sp>
      <p:sp>
        <p:nvSpPr>
          <p:cNvPr id="23" name="Rectangle 22"/>
          <p:cNvSpPr/>
          <p:nvPr/>
        </p:nvSpPr>
        <p:spPr>
          <a:xfrm>
            <a:off x="1766454" y="2916378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L4 header 1</a:t>
            </a:r>
            <a:endParaRPr lang="en-US" sz="1000"/>
          </a:p>
        </p:txBody>
      </p:sp>
      <p:sp>
        <p:nvSpPr>
          <p:cNvPr id="24" name="Rectangle 23"/>
          <p:cNvSpPr/>
          <p:nvPr/>
        </p:nvSpPr>
        <p:spPr>
          <a:xfrm>
            <a:off x="2649681" y="2916377"/>
            <a:ext cx="1028701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Payload size = x</a:t>
            </a:r>
            <a:endParaRPr lang="en-US" sz="1000"/>
          </a:p>
        </p:txBody>
      </p:sp>
      <p:sp>
        <p:nvSpPr>
          <p:cNvPr id="25" name="Rectangle 24"/>
          <p:cNvSpPr/>
          <p:nvPr/>
        </p:nvSpPr>
        <p:spPr>
          <a:xfrm>
            <a:off x="308263" y="3297378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1</a:t>
            </a:r>
            <a:endParaRPr lang="en-US" sz="1000"/>
          </a:p>
        </p:txBody>
      </p:sp>
      <p:sp>
        <p:nvSpPr>
          <p:cNvPr id="26" name="Rectangle 25"/>
          <p:cNvSpPr/>
          <p:nvPr/>
        </p:nvSpPr>
        <p:spPr>
          <a:xfrm>
            <a:off x="1191490" y="3297377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1</a:t>
            </a:r>
            <a:endParaRPr lang="en-US" sz="1000"/>
          </a:p>
        </p:txBody>
      </p:sp>
      <p:sp>
        <p:nvSpPr>
          <p:cNvPr id="27" name="Rectangle 26"/>
          <p:cNvSpPr/>
          <p:nvPr/>
        </p:nvSpPr>
        <p:spPr>
          <a:xfrm>
            <a:off x="2074717" y="3297377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L4 header 1</a:t>
            </a:r>
            <a:endParaRPr lang="en-US" sz="1000"/>
          </a:p>
        </p:txBody>
      </p:sp>
      <p:sp>
        <p:nvSpPr>
          <p:cNvPr id="28" name="Rectangle 27"/>
          <p:cNvSpPr/>
          <p:nvPr/>
        </p:nvSpPr>
        <p:spPr>
          <a:xfrm>
            <a:off x="2957944" y="3297376"/>
            <a:ext cx="1066801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Payload size = x</a:t>
            </a:r>
            <a:endParaRPr lang="en-US" sz="1000"/>
          </a:p>
        </p:txBody>
      </p:sp>
      <p:sp>
        <p:nvSpPr>
          <p:cNvPr id="29" name="Rectangle 28"/>
          <p:cNvSpPr/>
          <p:nvPr/>
        </p:nvSpPr>
        <p:spPr>
          <a:xfrm>
            <a:off x="744679" y="3678377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L2 header 1</a:t>
            </a:r>
            <a:endParaRPr lang="en-US" sz="1000"/>
          </a:p>
        </p:txBody>
      </p:sp>
      <p:sp>
        <p:nvSpPr>
          <p:cNvPr id="30" name="Rectangle 29"/>
          <p:cNvSpPr/>
          <p:nvPr/>
        </p:nvSpPr>
        <p:spPr>
          <a:xfrm>
            <a:off x="1627906" y="3678376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L3 header 1</a:t>
            </a:r>
            <a:endParaRPr lang="en-US" sz="1000"/>
          </a:p>
        </p:txBody>
      </p:sp>
      <p:sp>
        <p:nvSpPr>
          <p:cNvPr id="31" name="Rectangle 30"/>
          <p:cNvSpPr/>
          <p:nvPr/>
        </p:nvSpPr>
        <p:spPr>
          <a:xfrm>
            <a:off x="2511133" y="3678376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L4 header 1</a:t>
            </a:r>
            <a:endParaRPr lang="en-US" sz="1000"/>
          </a:p>
        </p:txBody>
      </p:sp>
      <p:sp>
        <p:nvSpPr>
          <p:cNvPr id="32" name="Rectangle 31"/>
          <p:cNvSpPr/>
          <p:nvPr/>
        </p:nvSpPr>
        <p:spPr>
          <a:xfrm>
            <a:off x="3394360" y="3678375"/>
            <a:ext cx="1056410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Payload size = x</a:t>
            </a:r>
            <a:endParaRPr lang="en-US" sz="1000"/>
          </a:p>
        </p:txBody>
      </p:sp>
      <p:sp>
        <p:nvSpPr>
          <p:cNvPr id="33" name="Rectangle 32"/>
          <p:cNvSpPr/>
          <p:nvPr/>
        </p:nvSpPr>
        <p:spPr>
          <a:xfrm>
            <a:off x="1094508" y="4052450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1</a:t>
            </a:r>
            <a:endParaRPr lang="en-US" sz="1000"/>
          </a:p>
        </p:txBody>
      </p:sp>
      <p:sp>
        <p:nvSpPr>
          <p:cNvPr id="34" name="Rectangle 33"/>
          <p:cNvSpPr/>
          <p:nvPr/>
        </p:nvSpPr>
        <p:spPr>
          <a:xfrm>
            <a:off x="1977735" y="4052449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1</a:t>
            </a:r>
            <a:endParaRPr lang="en-US" sz="1000"/>
          </a:p>
        </p:txBody>
      </p:sp>
      <p:sp>
        <p:nvSpPr>
          <p:cNvPr id="35" name="Rectangle 34"/>
          <p:cNvSpPr/>
          <p:nvPr/>
        </p:nvSpPr>
        <p:spPr>
          <a:xfrm>
            <a:off x="2860962" y="4052449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L4 header 1</a:t>
            </a:r>
            <a:endParaRPr lang="en-US" sz="1000"/>
          </a:p>
        </p:txBody>
      </p:sp>
      <p:sp>
        <p:nvSpPr>
          <p:cNvPr id="36" name="Rectangle 35"/>
          <p:cNvSpPr/>
          <p:nvPr/>
        </p:nvSpPr>
        <p:spPr>
          <a:xfrm>
            <a:off x="3744189" y="4052448"/>
            <a:ext cx="1028701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Payload size = x</a:t>
            </a:r>
            <a:endParaRPr lang="en-US" sz="1000"/>
          </a:p>
        </p:txBody>
      </p:sp>
      <p:sp>
        <p:nvSpPr>
          <p:cNvPr id="37" name="Rectangle 36"/>
          <p:cNvSpPr/>
          <p:nvPr/>
        </p:nvSpPr>
        <p:spPr>
          <a:xfrm>
            <a:off x="1402771" y="4433449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1</a:t>
            </a:r>
            <a:endParaRPr lang="en-US" sz="1000"/>
          </a:p>
        </p:txBody>
      </p:sp>
      <p:sp>
        <p:nvSpPr>
          <p:cNvPr id="38" name="Rectangle 37"/>
          <p:cNvSpPr/>
          <p:nvPr/>
        </p:nvSpPr>
        <p:spPr>
          <a:xfrm>
            <a:off x="2285998" y="4433448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1</a:t>
            </a:r>
            <a:endParaRPr lang="en-US" sz="1000"/>
          </a:p>
        </p:txBody>
      </p:sp>
      <p:sp>
        <p:nvSpPr>
          <p:cNvPr id="39" name="Rectangle 38"/>
          <p:cNvSpPr/>
          <p:nvPr/>
        </p:nvSpPr>
        <p:spPr>
          <a:xfrm>
            <a:off x="3169225" y="4433448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L4 header 1</a:t>
            </a:r>
            <a:endParaRPr lang="en-US" sz="1000"/>
          </a:p>
        </p:txBody>
      </p:sp>
      <p:sp>
        <p:nvSpPr>
          <p:cNvPr id="40" name="Rectangle 39"/>
          <p:cNvSpPr/>
          <p:nvPr/>
        </p:nvSpPr>
        <p:spPr>
          <a:xfrm>
            <a:off x="4052452" y="4433447"/>
            <a:ext cx="1066801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Payload size = x</a:t>
            </a:r>
            <a:endParaRPr lang="en-US" sz="1000"/>
          </a:p>
        </p:txBody>
      </p:sp>
      <p:sp>
        <p:nvSpPr>
          <p:cNvPr id="41" name="Rectangle 40"/>
          <p:cNvSpPr/>
          <p:nvPr/>
        </p:nvSpPr>
        <p:spPr>
          <a:xfrm>
            <a:off x="1839187" y="4814448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L2 header 1</a:t>
            </a:r>
            <a:endParaRPr lang="en-US" sz="1000"/>
          </a:p>
        </p:txBody>
      </p:sp>
      <p:sp>
        <p:nvSpPr>
          <p:cNvPr id="42" name="Rectangle 41"/>
          <p:cNvSpPr/>
          <p:nvPr/>
        </p:nvSpPr>
        <p:spPr>
          <a:xfrm>
            <a:off x="2722414" y="4814447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L3 header 1</a:t>
            </a:r>
            <a:endParaRPr lang="en-US" sz="1000"/>
          </a:p>
        </p:txBody>
      </p:sp>
      <p:sp>
        <p:nvSpPr>
          <p:cNvPr id="43" name="Rectangle 42"/>
          <p:cNvSpPr/>
          <p:nvPr/>
        </p:nvSpPr>
        <p:spPr>
          <a:xfrm>
            <a:off x="3605641" y="4814447"/>
            <a:ext cx="862445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L4 header 1</a:t>
            </a:r>
            <a:endParaRPr lang="en-US" sz="1000"/>
          </a:p>
        </p:txBody>
      </p:sp>
      <p:sp>
        <p:nvSpPr>
          <p:cNvPr id="44" name="Rectangle 43"/>
          <p:cNvSpPr/>
          <p:nvPr/>
        </p:nvSpPr>
        <p:spPr>
          <a:xfrm>
            <a:off x="4488868" y="4814446"/>
            <a:ext cx="1056410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/>
              <a:t>Payload size = x</a:t>
            </a:r>
            <a:endParaRPr lang="en-US" sz="1000"/>
          </a:p>
        </p:txBody>
      </p:sp>
      <p:sp>
        <p:nvSpPr>
          <p:cNvPr id="46" name="Bent Arrow 45"/>
          <p:cNvSpPr/>
          <p:nvPr/>
        </p:nvSpPr>
        <p:spPr>
          <a:xfrm rot="10800000">
            <a:off x="8485909" y="1648690"/>
            <a:ext cx="1158591" cy="1693717"/>
          </a:xfrm>
          <a:prstGeom prst="bentArrow">
            <a:avLst>
              <a:gd name="adj1" fmla="val 9569"/>
              <a:gd name="adj2" fmla="val 12058"/>
              <a:gd name="adj3" fmla="val 16031"/>
              <a:gd name="adj4" fmla="val 3077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5496794" y="4055911"/>
            <a:ext cx="994054" cy="845123"/>
          </a:xfrm>
          <a:prstGeom prst="bentArrow">
            <a:avLst>
              <a:gd name="adj1" fmla="val 12705"/>
              <a:gd name="adj2" fmla="val 18853"/>
              <a:gd name="adj3" fmla="val 25000"/>
              <a:gd name="adj4" fmla="val 3391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50446" y="2310883"/>
            <a:ext cx="86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receive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447583" y="4567431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transmit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984348" y="2992669"/>
            <a:ext cx="466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GRO</a:t>
            </a:r>
            <a:endParaRPr lang="en-US" sz="1200"/>
          </a:p>
        </p:txBody>
      </p:sp>
      <p:sp>
        <p:nvSpPr>
          <p:cNvPr id="51" name="TextBox 50"/>
          <p:cNvSpPr txBox="1"/>
          <p:nvPr/>
        </p:nvSpPr>
        <p:spPr>
          <a:xfrm>
            <a:off x="6177732" y="374770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GSO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217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74941"/>
              </p:ext>
            </p:extLst>
          </p:nvPr>
        </p:nvGraphicFramePr>
        <p:xfrm>
          <a:off x="1547667" y="0"/>
          <a:ext cx="200602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2014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2000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77147" y="461357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51644"/>
              </p:ext>
            </p:extLst>
          </p:nvPr>
        </p:nvGraphicFramePr>
        <p:xfrm>
          <a:off x="4176569" y="1003717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1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173683" y="805998"/>
            <a:ext cx="1988127" cy="16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Free space(242 bytes)</a:t>
            </a:r>
            <a:endParaRPr lang="en-US" sz="1000"/>
          </a:p>
        </p:txBody>
      </p:sp>
      <p:sp>
        <p:nvSpPr>
          <p:cNvPr id="16" name="Rectangle 15"/>
          <p:cNvSpPr/>
          <p:nvPr/>
        </p:nvSpPr>
        <p:spPr>
          <a:xfrm>
            <a:off x="4173683" y="638004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(14 bytes)</a:t>
            </a:r>
            <a:endParaRPr lang="en-US" sz="100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31301"/>
              </p:ext>
            </p:extLst>
          </p:nvPr>
        </p:nvGraphicFramePr>
        <p:xfrm>
          <a:off x="6646139" y="461357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16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2000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6161810" y="461357"/>
            <a:ext cx="457199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707581" y="1617790"/>
            <a:ext cx="1503216" cy="11481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Packet content (1960 bytes)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291945" y="830237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32909" y="367839"/>
            <a:ext cx="640774" cy="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32909" y="638003"/>
            <a:ext cx="6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32909" y="805998"/>
            <a:ext cx="6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532909" y="973991"/>
            <a:ext cx="640774" cy="15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291945" y="1095207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707581" y="814653"/>
            <a:ext cx="1503216" cy="26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07582" y="1095214"/>
            <a:ext cx="1503216" cy="24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(20 bytes)</a:t>
            </a:r>
            <a:endParaRPr lang="en-US" sz="1000"/>
          </a:p>
        </p:txBody>
      </p:sp>
      <p:sp>
        <p:nvSpPr>
          <p:cNvPr id="44" name="Rectangle 43"/>
          <p:cNvSpPr/>
          <p:nvPr/>
        </p:nvSpPr>
        <p:spPr>
          <a:xfrm>
            <a:off x="8707581" y="1352822"/>
            <a:ext cx="1503216" cy="24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L4 header (20 bytes)</a:t>
            </a:r>
            <a:endParaRPr lang="en-US" sz="100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63490"/>
              </p:ext>
            </p:extLst>
          </p:nvPr>
        </p:nvGraphicFramePr>
        <p:xfrm>
          <a:off x="1526885" y="3267740"/>
          <a:ext cx="200602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2000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1744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Rectangle 88"/>
          <p:cNvSpPr/>
          <p:nvPr/>
        </p:nvSpPr>
        <p:spPr>
          <a:xfrm>
            <a:off x="4156365" y="3729097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97872"/>
              </p:ext>
            </p:extLst>
          </p:nvPr>
        </p:nvGraphicFramePr>
        <p:xfrm>
          <a:off x="4155787" y="4781816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1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" name="Rectangle 91"/>
          <p:cNvSpPr/>
          <p:nvPr/>
        </p:nvSpPr>
        <p:spPr>
          <a:xfrm>
            <a:off x="4152901" y="3927010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(14 bytes)</a:t>
            </a:r>
            <a:endParaRPr lang="en-US" sz="1000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939569"/>
              </p:ext>
            </p:extLst>
          </p:nvPr>
        </p:nvGraphicFramePr>
        <p:xfrm>
          <a:off x="6625357" y="3729097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16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1744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4" name="Straight Arrow Connector 93"/>
          <p:cNvCxnSpPr/>
          <p:nvPr/>
        </p:nvCxnSpPr>
        <p:spPr>
          <a:xfrm flipV="1">
            <a:off x="6170348" y="3729097"/>
            <a:ext cx="427879" cy="167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8686799" y="4362288"/>
            <a:ext cx="1503216" cy="11481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Packet content (1744 bytes)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8271163" y="4097977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512127" y="3635579"/>
            <a:ext cx="640774" cy="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12127" y="3905743"/>
            <a:ext cx="6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12127" y="4073738"/>
            <a:ext cx="640774" cy="6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12127" y="4394115"/>
            <a:ext cx="640774" cy="34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8271163" y="4362947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686799" y="4082393"/>
            <a:ext cx="1503216" cy="26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152901" y="4125432"/>
            <a:ext cx="2013983" cy="15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(20 bytes)</a:t>
            </a:r>
            <a:endParaRPr lang="en-US" sz="1000"/>
          </a:p>
        </p:txBody>
      </p:sp>
      <p:sp>
        <p:nvSpPr>
          <p:cNvPr id="104" name="Rectangle 103"/>
          <p:cNvSpPr/>
          <p:nvPr/>
        </p:nvSpPr>
        <p:spPr>
          <a:xfrm>
            <a:off x="4152901" y="4312711"/>
            <a:ext cx="2008909" cy="19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L4 header (20 bytes)</a:t>
            </a:r>
            <a:endParaRPr lang="en-US" sz="1000"/>
          </a:p>
        </p:txBody>
      </p:sp>
      <p:sp>
        <p:nvSpPr>
          <p:cNvPr id="105" name="Rectangle 104"/>
          <p:cNvSpPr/>
          <p:nvPr/>
        </p:nvSpPr>
        <p:spPr>
          <a:xfrm>
            <a:off x="4152901" y="4540915"/>
            <a:ext cx="2008909" cy="19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 (202 bytes)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1643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01817"/>
              </p:ext>
            </p:extLst>
          </p:nvPr>
        </p:nvGraphicFramePr>
        <p:xfrm>
          <a:off x="1340062" y="374844"/>
          <a:ext cx="200602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3974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3960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969542" y="836201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93706"/>
              </p:ext>
            </p:extLst>
          </p:nvPr>
        </p:nvGraphicFramePr>
        <p:xfrm>
          <a:off x="3968964" y="1378561"/>
          <a:ext cx="200602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2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frags[1]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966078" y="1180842"/>
            <a:ext cx="1988127" cy="16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Free space(242 bytes)</a:t>
            </a:r>
            <a:endParaRPr lang="en-US" sz="1000"/>
          </a:p>
        </p:txBody>
      </p:sp>
      <p:sp>
        <p:nvSpPr>
          <p:cNvPr id="8" name="Rectangle 7"/>
          <p:cNvSpPr/>
          <p:nvPr/>
        </p:nvSpPr>
        <p:spPr>
          <a:xfrm>
            <a:off x="3966078" y="1012848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(14 bytes)</a:t>
            </a:r>
            <a:endParaRPr lang="en-US" sz="100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47017"/>
              </p:ext>
            </p:extLst>
          </p:nvPr>
        </p:nvGraphicFramePr>
        <p:xfrm>
          <a:off x="6438534" y="836201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16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2000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5954205" y="836201"/>
            <a:ext cx="457199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297421" y="1992634"/>
            <a:ext cx="1503216" cy="11481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Packet content (1960 bytes)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084340" y="1205081"/>
            <a:ext cx="1213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25304" y="742683"/>
            <a:ext cx="640774" cy="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5304" y="1012847"/>
            <a:ext cx="6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25304" y="1180842"/>
            <a:ext cx="6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25304" y="1348835"/>
            <a:ext cx="640774" cy="15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84340" y="1470051"/>
            <a:ext cx="1213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297421" y="1189497"/>
            <a:ext cx="1503216" cy="26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97422" y="1470058"/>
            <a:ext cx="1503216" cy="24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(20 bytes)</a:t>
            </a:r>
            <a:endParaRPr lang="en-US" sz="1000"/>
          </a:p>
        </p:txBody>
      </p:sp>
      <p:sp>
        <p:nvSpPr>
          <p:cNvPr id="20" name="Rectangle 19"/>
          <p:cNvSpPr/>
          <p:nvPr/>
        </p:nvSpPr>
        <p:spPr>
          <a:xfrm>
            <a:off x="9297421" y="1727666"/>
            <a:ext cx="1503216" cy="24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L4 header (20 bytes)</a:t>
            </a:r>
            <a:endParaRPr lang="en-US" sz="100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84956"/>
              </p:ext>
            </p:extLst>
          </p:nvPr>
        </p:nvGraphicFramePr>
        <p:xfrm>
          <a:off x="1367192" y="3154330"/>
          <a:ext cx="200602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14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3996672" y="3615687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29415"/>
              </p:ext>
            </p:extLst>
          </p:nvPr>
        </p:nvGraphicFramePr>
        <p:xfrm>
          <a:off x="3996094" y="4158047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993208" y="3960328"/>
            <a:ext cx="1988127" cy="16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Free space(242 bytes)</a:t>
            </a:r>
            <a:endParaRPr lang="en-US" sz="1000"/>
          </a:p>
        </p:txBody>
      </p:sp>
      <p:sp>
        <p:nvSpPr>
          <p:cNvPr id="25" name="Rectangle 24"/>
          <p:cNvSpPr/>
          <p:nvPr/>
        </p:nvSpPr>
        <p:spPr>
          <a:xfrm>
            <a:off x="3993208" y="3792334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(14 bytes)</a:t>
            </a:r>
            <a:endParaRPr lang="en-US" sz="100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88566"/>
              </p:ext>
            </p:extLst>
          </p:nvPr>
        </p:nvGraphicFramePr>
        <p:xfrm>
          <a:off x="6465664" y="3615687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16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2000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5981335" y="3615687"/>
            <a:ext cx="457199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282016" y="4772120"/>
            <a:ext cx="1503216" cy="11481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Packet content (1960 bytes)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111470" y="3984567"/>
            <a:ext cx="117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352434" y="3522169"/>
            <a:ext cx="640774" cy="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52434" y="3792333"/>
            <a:ext cx="6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52434" y="3960328"/>
            <a:ext cx="6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352434" y="4128321"/>
            <a:ext cx="640774" cy="15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111470" y="4249537"/>
            <a:ext cx="117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282016" y="3968983"/>
            <a:ext cx="1503216" cy="26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282017" y="4249544"/>
            <a:ext cx="1503216" cy="24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(20 bytes)</a:t>
            </a:r>
            <a:endParaRPr lang="en-US" sz="1000"/>
          </a:p>
        </p:txBody>
      </p:sp>
      <p:sp>
        <p:nvSpPr>
          <p:cNvPr id="37" name="Rectangle 36"/>
          <p:cNvSpPr/>
          <p:nvPr/>
        </p:nvSpPr>
        <p:spPr>
          <a:xfrm>
            <a:off x="9282016" y="4507152"/>
            <a:ext cx="1503216" cy="24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L4 header (20 bytes)</a:t>
            </a:r>
            <a:endParaRPr lang="en-US" sz="100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954205" y="2179674"/>
            <a:ext cx="484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91763"/>
              </p:ext>
            </p:extLst>
          </p:nvPr>
        </p:nvGraphicFramePr>
        <p:xfrm>
          <a:off x="6417754" y="2137997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56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1960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8084340" y="2509284"/>
            <a:ext cx="1197676" cy="144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084340" y="2753833"/>
            <a:ext cx="1197676" cy="2018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0" y="1180842"/>
            <a:ext cx="71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head</a:t>
            </a:r>
            <a:endParaRPr lang="en-US" sz="1600"/>
          </a:p>
        </p:txBody>
      </p:sp>
      <p:sp>
        <p:nvSpPr>
          <p:cNvPr id="57" name="TextBox 56"/>
          <p:cNvSpPr txBox="1"/>
          <p:nvPr/>
        </p:nvSpPr>
        <p:spPr>
          <a:xfrm>
            <a:off x="-53163" y="3984567"/>
            <a:ext cx="71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 smtClean="0"/>
              <a:t>skb</a:t>
            </a:r>
            <a:endParaRPr lang="en-US" sz="1600"/>
          </a:p>
        </p:txBody>
      </p:sp>
      <p:sp>
        <p:nvSpPr>
          <p:cNvPr id="58" name="Right Arrow 57"/>
          <p:cNvSpPr/>
          <p:nvPr/>
        </p:nvSpPr>
        <p:spPr>
          <a:xfrm>
            <a:off x="659218" y="1297000"/>
            <a:ext cx="372140" cy="142863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648585" y="4082412"/>
            <a:ext cx="372140" cy="142863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0" y="3130194"/>
            <a:ext cx="8867553" cy="184584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433776" y="3147798"/>
            <a:ext cx="1122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To be freed</a:t>
            </a:r>
            <a:endParaRPr 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2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3993410" y="3795823"/>
            <a:ext cx="2008909" cy="2615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46356"/>
              </p:ext>
            </p:extLst>
          </p:nvPr>
        </p:nvGraphicFramePr>
        <p:xfrm>
          <a:off x="1367394" y="0"/>
          <a:ext cx="200602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3946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3690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Rectangle 88"/>
          <p:cNvSpPr/>
          <p:nvPr/>
        </p:nvSpPr>
        <p:spPr>
          <a:xfrm>
            <a:off x="3996874" y="461357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286168"/>
              </p:ext>
            </p:extLst>
          </p:nvPr>
        </p:nvGraphicFramePr>
        <p:xfrm>
          <a:off x="3996296" y="1514076"/>
          <a:ext cx="200602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3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frags[1]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frags[2]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" name="Rectangle 91"/>
          <p:cNvSpPr/>
          <p:nvPr/>
        </p:nvSpPr>
        <p:spPr>
          <a:xfrm>
            <a:off x="3993410" y="659270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(14 bytes)</a:t>
            </a:r>
            <a:endParaRPr lang="en-US" sz="1000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944106"/>
              </p:ext>
            </p:extLst>
          </p:nvPr>
        </p:nvGraphicFramePr>
        <p:xfrm>
          <a:off x="6806110" y="461357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16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1744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4" name="Straight Arrow Connector 93"/>
          <p:cNvCxnSpPr>
            <a:stCxn id="90" idx="3"/>
          </p:cNvCxnSpPr>
          <p:nvPr/>
        </p:nvCxnSpPr>
        <p:spPr>
          <a:xfrm flipV="1">
            <a:off x="6002320" y="461358"/>
            <a:ext cx="776660" cy="166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9813846" y="1094548"/>
            <a:ext cx="1503216" cy="11481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Packet content (1744 bytes)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8451916" y="830237"/>
            <a:ext cx="1361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352636" y="367839"/>
            <a:ext cx="640774" cy="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352636" y="638003"/>
            <a:ext cx="6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352636" y="805998"/>
            <a:ext cx="640774" cy="6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352636" y="1126375"/>
            <a:ext cx="640774" cy="34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8451916" y="1095207"/>
            <a:ext cx="1361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9813846" y="814653"/>
            <a:ext cx="1503216" cy="26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993410" y="857692"/>
            <a:ext cx="2013983" cy="15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(20 bytes)</a:t>
            </a:r>
            <a:endParaRPr lang="en-US" sz="1000"/>
          </a:p>
        </p:txBody>
      </p:sp>
      <p:sp>
        <p:nvSpPr>
          <p:cNvPr id="104" name="Rectangle 103"/>
          <p:cNvSpPr/>
          <p:nvPr/>
        </p:nvSpPr>
        <p:spPr>
          <a:xfrm>
            <a:off x="3993410" y="1044971"/>
            <a:ext cx="2008909" cy="19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L4 header (20 bytes)</a:t>
            </a:r>
            <a:endParaRPr lang="en-US" sz="1000"/>
          </a:p>
        </p:txBody>
      </p:sp>
      <p:sp>
        <p:nvSpPr>
          <p:cNvPr id="105" name="Rectangle 104"/>
          <p:cNvSpPr/>
          <p:nvPr/>
        </p:nvSpPr>
        <p:spPr>
          <a:xfrm>
            <a:off x="3993410" y="1273175"/>
            <a:ext cx="2008909" cy="19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 (202 bytes)</a:t>
            </a:r>
            <a:endParaRPr lang="en-US" sz="100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99224"/>
              </p:ext>
            </p:extLst>
          </p:nvPr>
        </p:nvGraphicFramePr>
        <p:xfrm>
          <a:off x="1367394" y="3841901"/>
          <a:ext cx="200602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2000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1744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3996874" y="4303258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92391"/>
              </p:ext>
            </p:extLst>
          </p:nvPr>
        </p:nvGraphicFramePr>
        <p:xfrm>
          <a:off x="3996296" y="5355977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3993410" y="4501171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(14 bytes)</a:t>
            </a:r>
            <a:endParaRPr lang="en-US" sz="100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608061"/>
              </p:ext>
            </p:extLst>
          </p:nvPr>
        </p:nvGraphicFramePr>
        <p:xfrm>
          <a:off x="6806110" y="4303258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16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1744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flipV="1">
            <a:off x="6002319" y="4303259"/>
            <a:ext cx="776661" cy="166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845754" y="4936449"/>
            <a:ext cx="1503216" cy="11481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Packet content (1744 bytes)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451916" y="4672138"/>
            <a:ext cx="1361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352636" y="4209740"/>
            <a:ext cx="640774" cy="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52636" y="4479904"/>
            <a:ext cx="6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352636" y="4647899"/>
            <a:ext cx="640774" cy="6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352636" y="4968276"/>
            <a:ext cx="640774" cy="34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451916" y="4937108"/>
            <a:ext cx="1361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845754" y="4656554"/>
            <a:ext cx="1503216" cy="26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93410" y="4699593"/>
            <a:ext cx="2013983" cy="15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(20 bytes)</a:t>
            </a:r>
            <a:endParaRPr lang="en-US" sz="1000"/>
          </a:p>
        </p:txBody>
      </p:sp>
      <p:sp>
        <p:nvSpPr>
          <p:cNvPr id="53" name="Rectangle 52"/>
          <p:cNvSpPr/>
          <p:nvPr/>
        </p:nvSpPr>
        <p:spPr>
          <a:xfrm>
            <a:off x="3993410" y="4886872"/>
            <a:ext cx="2008909" cy="19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L4 header (20 bytes)</a:t>
            </a:r>
            <a:endParaRPr lang="en-US" sz="1000"/>
          </a:p>
        </p:txBody>
      </p:sp>
      <p:sp>
        <p:nvSpPr>
          <p:cNvPr id="54" name="Rectangle 53"/>
          <p:cNvSpPr/>
          <p:nvPr/>
        </p:nvSpPr>
        <p:spPr>
          <a:xfrm>
            <a:off x="3993410" y="5115076"/>
            <a:ext cx="2008909" cy="19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 (202 bytes)</a:t>
            </a:r>
            <a:endParaRPr lang="en-US" sz="100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230801"/>
              </p:ext>
            </p:extLst>
          </p:nvPr>
        </p:nvGraphicFramePr>
        <p:xfrm>
          <a:off x="6785330" y="1611298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xxx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202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656345"/>
              </p:ext>
            </p:extLst>
          </p:nvPr>
        </p:nvGraphicFramePr>
        <p:xfrm>
          <a:off x="6785330" y="2770897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16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1744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002319" y="1711843"/>
            <a:ext cx="776661" cy="628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02319" y="2590653"/>
            <a:ext cx="776661" cy="3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51916" y="3125972"/>
            <a:ext cx="1361930" cy="152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451916" y="3370521"/>
            <a:ext cx="1361930" cy="151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002319" y="1977656"/>
            <a:ext cx="776661" cy="181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034227" y="2242741"/>
            <a:ext cx="744754" cy="287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-85064" y="827264"/>
            <a:ext cx="71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head</a:t>
            </a:r>
            <a:endParaRPr lang="en-US" sz="1600"/>
          </a:p>
        </p:txBody>
      </p:sp>
      <p:sp>
        <p:nvSpPr>
          <p:cNvPr id="82" name="Right Arrow 81"/>
          <p:cNvSpPr/>
          <p:nvPr/>
        </p:nvSpPr>
        <p:spPr>
          <a:xfrm>
            <a:off x="574154" y="943422"/>
            <a:ext cx="372140" cy="142863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-70329" y="4483065"/>
            <a:ext cx="71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 smtClean="0"/>
              <a:t>skb</a:t>
            </a:r>
            <a:endParaRPr lang="en-US" sz="1600"/>
          </a:p>
        </p:txBody>
      </p:sp>
      <p:sp>
        <p:nvSpPr>
          <p:cNvPr id="84" name="Right Arrow 83"/>
          <p:cNvSpPr/>
          <p:nvPr/>
        </p:nvSpPr>
        <p:spPr>
          <a:xfrm>
            <a:off x="631419" y="4580910"/>
            <a:ext cx="372140" cy="142863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0" y="3370521"/>
            <a:ext cx="3708826" cy="227545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169581" y="3391786"/>
            <a:ext cx="1122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To be freed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15998" y="3732801"/>
            <a:ext cx="71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page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807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13892"/>
              </p:ext>
            </p:extLst>
          </p:nvPr>
        </p:nvGraphicFramePr>
        <p:xfrm>
          <a:off x="2322946" y="1769148"/>
          <a:ext cx="179185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855"/>
              </a:tblGrid>
              <a:tr h="232449">
                <a:tc>
                  <a:txBody>
                    <a:bodyPr/>
                    <a:lstStyle/>
                    <a:p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netns_frags</a:t>
                      </a:r>
                      <a:endParaRPr lang="en-US" sz="1200"/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  </a:t>
                      </a:r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list_head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lru_list</a:t>
                      </a:r>
                      <a:r>
                        <a:rPr lang="en-US" sz="120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239935"/>
              </p:ext>
            </p:extLst>
          </p:nvPr>
        </p:nvGraphicFramePr>
        <p:xfrm>
          <a:off x="1903846" y="2441093"/>
          <a:ext cx="22005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564"/>
              </a:tblGrid>
              <a:tr h="232449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inet_frags</a:t>
                      </a:r>
                      <a:endParaRPr lang="en-US" sz="1200"/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 </a:t>
                      </a:r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inet_frag_bucket</a:t>
                      </a:r>
                      <a:r>
                        <a:rPr lang="en-US" sz="1200" smtClean="0"/>
                        <a:t> hash[x]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85095"/>
              </p:ext>
            </p:extLst>
          </p:nvPr>
        </p:nvGraphicFramePr>
        <p:xfrm>
          <a:off x="4491181" y="134311"/>
          <a:ext cx="21174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440"/>
              </a:tblGrid>
              <a:tr h="232449">
                <a:tc>
                  <a:txBody>
                    <a:bodyPr/>
                    <a:lstStyle/>
                    <a:p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ipq</a:t>
                      </a:r>
                      <a:endParaRPr lang="en-US" sz="1200"/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inet_frag_queue</a:t>
                      </a:r>
                      <a:r>
                        <a:rPr lang="en-US" sz="1200" smtClean="0"/>
                        <a:t> q</a:t>
                      </a:r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saddr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daddr</a:t>
                      </a:r>
                      <a:r>
                        <a:rPr lang="en-US" sz="1200" smtClean="0"/>
                        <a:t>, id, protocol</a:t>
                      </a:r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iif</a:t>
                      </a:r>
                      <a:endParaRPr lang="en-US" sz="1200" smtClean="0"/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rid</a:t>
                      </a:r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inet_peer</a:t>
                      </a:r>
                      <a:r>
                        <a:rPr lang="en-US" sz="1200" smtClean="0"/>
                        <a:t> *peer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40939"/>
              </p:ext>
            </p:extLst>
          </p:nvPr>
        </p:nvGraphicFramePr>
        <p:xfrm>
          <a:off x="4498109" y="1783002"/>
          <a:ext cx="214168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682"/>
              </a:tblGrid>
              <a:tr h="232449">
                <a:tc>
                  <a:txBody>
                    <a:bodyPr/>
                    <a:lstStyle/>
                    <a:p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inet_frag_queue</a:t>
                      </a:r>
                      <a:endParaRPr lang="en-US" sz="1200"/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lru_list</a:t>
                      </a:r>
                      <a:endParaRPr lang="en-US" sz="1200" smtClean="0"/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List</a:t>
                      </a:r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sk_buff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*fragments</a:t>
                      </a:r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sk_buff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*</a:t>
                      </a:r>
                      <a:r>
                        <a:rPr lang="en-US" sz="1200" err="1" smtClean="0"/>
                        <a:t>fragments_tail</a:t>
                      </a:r>
                      <a:endParaRPr lang="en-US" sz="120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6608621" y="540327"/>
            <a:ext cx="145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43703" y="550718"/>
            <a:ext cx="0" cy="1340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608621" y="1891145"/>
            <a:ext cx="145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094019" y="2171700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94019" y="2878282"/>
            <a:ext cx="207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01837" y="2441864"/>
            <a:ext cx="0" cy="43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01837" y="2452255"/>
            <a:ext cx="207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9403" y="2202870"/>
            <a:ext cx="1278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625938" y="2448789"/>
            <a:ext cx="1281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23165"/>
              </p:ext>
            </p:extLst>
          </p:nvPr>
        </p:nvGraphicFramePr>
        <p:xfrm>
          <a:off x="7907482" y="141238"/>
          <a:ext cx="21174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440"/>
              </a:tblGrid>
              <a:tr h="232449">
                <a:tc>
                  <a:txBody>
                    <a:bodyPr/>
                    <a:lstStyle/>
                    <a:p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ipq</a:t>
                      </a:r>
                      <a:endParaRPr lang="en-US" sz="1200"/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inet_frag_queue</a:t>
                      </a:r>
                      <a:r>
                        <a:rPr lang="en-US" sz="1200" smtClean="0"/>
                        <a:t> q</a:t>
                      </a:r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saddr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daddr</a:t>
                      </a:r>
                      <a:r>
                        <a:rPr lang="en-US" sz="1200" smtClean="0"/>
                        <a:t>, id, protocol</a:t>
                      </a:r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iif</a:t>
                      </a:r>
                      <a:endParaRPr lang="en-US" sz="1200" smtClean="0"/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rid</a:t>
                      </a:r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inet_peer</a:t>
                      </a:r>
                      <a:r>
                        <a:rPr lang="en-US" sz="1200" smtClean="0"/>
                        <a:t> *peer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557546"/>
              </p:ext>
            </p:extLst>
          </p:nvPr>
        </p:nvGraphicFramePr>
        <p:xfrm>
          <a:off x="7914410" y="1789929"/>
          <a:ext cx="214168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682"/>
              </a:tblGrid>
              <a:tr h="232449">
                <a:tc>
                  <a:txBody>
                    <a:bodyPr/>
                    <a:lstStyle/>
                    <a:p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inet_frag_queue</a:t>
                      </a:r>
                      <a:endParaRPr lang="en-US" sz="1200"/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lru_list</a:t>
                      </a:r>
                      <a:endParaRPr lang="en-US" sz="1200" smtClean="0"/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List</a:t>
                      </a:r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sk_buff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*fragments</a:t>
                      </a:r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sk_buff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*</a:t>
                      </a:r>
                      <a:r>
                        <a:rPr lang="en-US" sz="1200" err="1" smtClean="0"/>
                        <a:t>fragments_tail</a:t>
                      </a:r>
                      <a:endParaRPr lang="en-US" sz="120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10024922" y="547254"/>
            <a:ext cx="145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160004" y="557645"/>
            <a:ext cx="0" cy="1340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0024922" y="1898072"/>
            <a:ext cx="145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614902"/>
              </p:ext>
            </p:extLst>
          </p:nvPr>
        </p:nvGraphicFramePr>
        <p:xfrm>
          <a:off x="2087995" y="3483725"/>
          <a:ext cx="200602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*next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966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2087995" y="5495553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sp>
        <p:nvSpPr>
          <p:cNvPr id="40" name="Rectangle 39"/>
          <p:cNvSpPr/>
          <p:nvPr/>
        </p:nvSpPr>
        <p:spPr>
          <a:xfrm>
            <a:off x="2084531" y="5693466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(14 bytes)</a:t>
            </a:r>
            <a:endParaRPr lang="en-US" sz="1000"/>
          </a:p>
        </p:txBody>
      </p:sp>
      <p:sp>
        <p:nvSpPr>
          <p:cNvPr id="43" name="Rectangle 42"/>
          <p:cNvSpPr/>
          <p:nvPr/>
        </p:nvSpPr>
        <p:spPr>
          <a:xfrm>
            <a:off x="2084531" y="5889769"/>
            <a:ext cx="1988127" cy="15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(20 bytes)</a:t>
            </a:r>
            <a:endParaRPr lang="en-US" sz="1000"/>
          </a:p>
        </p:txBody>
      </p:sp>
      <p:sp>
        <p:nvSpPr>
          <p:cNvPr id="44" name="Rectangle 43"/>
          <p:cNvSpPr/>
          <p:nvPr/>
        </p:nvSpPr>
        <p:spPr>
          <a:xfrm>
            <a:off x="2084531" y="6077049"/>
            <a:ext cx="1988127" cy="20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L4 header (20 bytes)</a:t>
            </a:r>
            <a:endParaRPr lang="en-US" sz="1000"/>
          </a:p>
        </p:txBody>
      </p:sp>
      <p:sp>
        <p:nvSpPr>
          <p:cNvPr id="45" name="Rectangle 44"/>
          <p:cNvSpPr/>
          <p:nvPr/>
        </p:nvSpPr>
        <p:spPr>
          <a:xfrm>
            <a:off x="2084531" y="6307371"/>
            <a:ext cx="1988127" cy="19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 (946 bytes)</a:t>
            </a:r>
            <a:endParaRPr lang="en-US" sz="100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94019" y="2753591"/>
            <a:ext cx="415637" cy="7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939641" y="4814948"/>
            <a:ext cx="145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939640" y="4814948"/>
            <a:ext cx="0" cy="190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950032" y="6706098"/>
            <a:ext cx="134499" cy="1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084530" y="6521617"/>
            <a:ext cx="1988127" cy="19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Free space (500 bytes)</a:t>
            </a:r>
            <a:endParaRPr lang="en-US" sz="1000"/>
          </a:p>
        </p:txBody>
      </p:sp>
      <p:cxnSp>
        <p:nvCxnSpPr>
          <p:cNvPr id="50" name="Straight Connector 49"/>
          <p:cNvCxnSpPr/>
          <p:nvPr/>
        </p:nvCxnSpPr>
        <p:spPr>
          <a:xfrm>
            <a:off x="1832266" y="4603663"/>
            <a:ext cx="252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832265" y="4603663"/>
            <a:ext cx="0" cy="191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42657" y="6515595"/>
            <a:ext cx="241873" cy="6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711330" y="4336295"/>
            <a:ext cx="37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711329" y="4336295"/>
            <a:ext cx="0" cy="174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711329" y="6077049"/>
            <a:ext cx="373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575394" y="4097975"/>
            <a:ext cx="509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575393" y="4097975"/>
            <a:ext cx="0" cy="1397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585785" y="5495553"/>
            <a:ext cx="450839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48972"/>
              </p:ext>
            </p:extLst>
          </p:nvPr>
        </p:nvGraphicFramePr>
        <p:xfrm>
          <a:off x="4804047" y="3470564"/>
          <a:ext cx="200602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*next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966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Rectangle 65"/>
          <p:cNvSpPr/>
          <p:nvPr/>
        </p:nvSpPr>
        <p:spPr>
          <a:xfrm>
            <a:off x="4804047" y="5482392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sp>
        <p:nvSpPr>
          <p:cNvPr id="67" name="Rectangle 66"/>
          <p:cNvSpPr/>
          <p:nvPr/>
        </p:nvSpPr>
        <p:spPr>
          <a:xfrm>
            <a:off x="4800583" y="5680305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(14 bytes)</a:t>
            </a:r>
            <a:endParaRPr lang="en-US" sz="1000"/>
          </a:p>
        </p:txBody>
      </p:sp>
      <p:sp>
        <p:nvSpPr>
          <p:cNvPr id="68" name="Rectangle 67"/>
          <p:cNvSpPr/>
          <p:nvPr/>
        </p:nvSpPr>
        <p:spPr>
          <a:xfrm>
            <a:off x="4800583" y="5876608"/>
            <a:ext cx="1988127" cy="15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(20 bytes)</a:t>
            </a:r>
            <a:endParaRPr lang="en-US" sz="1000"/>
          </a:p>
        </p:txBody>
      </p:sp>
      <p:sp>
        <p:nvSpPr>
          <p:cNvPr id="70" name="Rectangle 69"/>
          <p:cNvSpPr/>
          <p:nvPr/>
        </p:nvSpPr>
        <p:spPr>
          <a:xfrm>
            <a:off x="4800583" y="6069912"/>
            <a:ext cx="1988127" cy="424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 (966 bytes)</a:t>
            </a:r>
            <a:endParaRPr lang="en-US" sz="10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4655693" y="4801787"/>
            <a:ext cx="145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55692" y="4801787"/>
            <a:ext cx="0" cy="190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66084" y="6692937"/>
            <a:ext cx="134499" cy="1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800582" y="6508456"/>
            <a:ext cx="1988127" cy="19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Free space (500 bytes)</a:t>
            </a:r>
            <a:endParaRPr lang="en-US" sz="1000"/>
          </a:p>
        </p:txBody>
      </p:sp>
      <p:cxnSp>
        <p:nvCxnSpPr>
          <p:cNvPr id="75" name="Straight Connector 74"/>
          <p:cNvCxnSpPr/>
          <p:nvPr/>
        </p:nvCxnSpPr>
        <p:spPr>
          <a:xfrm>
            <a:off x="4548318" y="4590502"/>
            <a:ext cx="252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48317" y="4590502"/>
            <a:ext cx="0" cy="191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558709" y="6502434"/>
            <a:ext cx="241873" cy="6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427382" y="4323134"/>
            <a:ext cx="37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427381" y="4323134"/>
            <a:ext cx="0" cy="174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427381" y="6063888"/>
            <a:ext cx="373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91446" y="4084814"/>
            <a:ext cx="509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291445" y="4084814"/>
            <a:ext cx="0" cy="1397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301837" y="5482392"/>
            <a:ext cx="450839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49073"/>
              </p:ext>
            </p:extLst>
          </p:nvPr>
        </p:nvGraphicFramePr>
        <p:xfrm>
          <a:off x="7614760" y="3480601"/>
          <a:ext cx="200602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*next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966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Rectangle 84"/>
          <p:cNvSpPr/>
          <p:nvPr/>
        </p:nvSpPr>
        <p:spPr>
          <a:xfrm>
            <a:off x="7614760" y="5492429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sp>
        <p:nvSpPr>
          <p:cNvPr id="86" name="Rectangle 85"/>
          <p:cNvSpPr/>
          <p:nvPr/>
        </p:nvSpPr>
        <p:spPr>
          <a:xfrm>
            <a:off x="7611296" y="5690342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(14 bytes)</a:t>
            </a:r>
            <a:endParaRPr lang="en-US" sz="1000"/>
          </a:p>
        </p:txBody>
      </p:sp>
      <p:sp>
        <p:nvSpPr>
          <p:cNvPr id="87" name="Rectangle 86"/>
          <p:cNvSpPr/>
          <p:nvPr/>
        </p:nvSpPr>
        <p:spPr>
          <a:xfrm>
            <a:off x="7611296" y="5886645"/>
            <a:ext cx="1988127" cy="15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(20 bytes)</a:t>
            </a:r>
            <a:endParaRPr lang="en-US" sz="1000"/>
          </a:p>
        </p:txBody>
      </p:sp>
      <p:sp>
        <p:nvSpPr>
          <p:cNvPr id="89" name="Rectangle 88"/>
          <p:cNvSpPr/>
          <p:nvPr/>
        </p:nvSpPr>
        <p:spPr>
          <a:xfrm>
            <a:off x="7611296" y="6063889"/>
            <a:ext cx="1988127" cy="44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 (966 bytes)</a:t>
            </a:r>
            <a:endParaRPr lang="en-US" sz="1000"/>
          </a:p>
        </p:txBody>
      </p:sp>
      <p:cxnSp>
        <p:nvCxnSpPr>
          <p:cNvPr id="90" name="Straight Connector 89"/>
          <p:cNvCxnSpPr/>
          <p:nvPr/>
        </p:nvCxnSpPr>
        <p:spPr>
          <a:xfrm>
            <a:off x="7466406" y="4811824"/>
            <a:ext cx="145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466405" y="4811824"/>
            <a:ext cx="0" cy="190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7476797" y="6702974"/>
            <a:ext cx="134499" cy="1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7611295" y="6518493"/>
            <a:ext cx="1988127" cy="19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Free space (500 bytes)</a:t>
            </a:r>
            <a:endParaRPr lang="en-US" sz="1000"/>
          </a:p>
        </p:txBody>
      </p:sp>
      <p:cxnSp>
        <p:nvCxnSpPr>
          <p:cNvPr id="94" name="Straight Connector 93"/>
          <p:cNvCxnSpPr/>
          <p:nvPr/>
        </p:nvCxnSpPr>
        <p:spPr>
          <a:xfrm>
            <a:off x="7359031" y="4600539"/>
            <a:ext cx="252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359030" y="4600539"/>
            <a:ext cx="0" cy="191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369422" y="6512471"/>
            <a:ext cx="241873" cy="6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238095" y="4333171"/>
            <a:ext cx="37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238094" y="4333171"/>
            <a:ext cx="0" cy="174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238094" y="6073925"/>
            <a:ext cx="373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102159" y="4094851"/>
            <a:ext cx="509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102158" y="4094851"/>
            <a:ext cx="0" cy="1397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7112550" y="5492429"/>
            <a:ext cx="450839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4072657" y="3605645"/>
            <a:ext cx="727925" cy="21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788709" y="3535444"/>
            <a:ext cx="822586" cy="30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608621" y="3034145"/>
            <a:ext cx="954768" cy="42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5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73997"/>
              </p:ext>
            </p:extLst>
          </p:nvPr>
        </p:nvGraphicFramePr>
        <p:xfrm>
          <a:off x="2231156" y="1428403"/>
          <a:ext cx="200602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*next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Len  = 2918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rgbClr val="FF0000"/>
                          </a:solidFill>
                        </a:rPr>
                        <a:t>Data_len</a:t>
                      </a:r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000" baseline="0" smtClean="0">
                          <a:solidFill>
                            <a:srgbClr val="FF0000"/>
                          </a:solidFill>
                        </a:rPr>
                        <a:t> =  1932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2231156" y="3440231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sp>
        <p:nvSpPr>
          <p:cNvPr id="40" name="Rectangle 39"/>
          <p:cNvSpPr/>
          <p:nvPr/>
        </p:nvSpPr>
        <p:spPr>
          <a:xfrm>
            <a:off x="2227692" y="3638144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(14 bytes)</a:t>
            </a:r>
            <a:endParaRPr lang="en-US" sz="1000"/>
          </a:p>
        </p:txBody>
      </p:sp>
      <p:sp>
        <p:nvSpPr>
          <p:cNvPr id="43" name="Rectangle 42"/>
          <p:cNvSpPr/>
          <p:nvPr/>
        </p:nvSpPr>
        <p:spPr>
          <a:xfrm>
            <a:off x="2227692" y="3834447"/>
            <a:ext cx="1988127" cy="15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(20 bytes)</a:t>
            </a:r>
            <a:endParaRPr lang="en-US" sz="1000"/>
          </a:p>
        </p:txBody>
      </p:sp>
      <p:sp>
        <p:nvSpPr>
          <p:cNvPr id="44" name="Rectangle 43"/>
          <p:cNvSpPr/>
          <p:nvPr/>
        </p:nvSpPr>
        <p:spPr>
          <a:xfrm>
            <a:off x="2227692" y="4021727"/>
            <a:ext cx="1988127" cy="20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L4 header (20 bytes)</a:t>
            </a:r>
            <a:endParaRPr lang="en-US" sz="1000"/>
          </a:p>
        </p:txBody>
      </p:sp>
      <p:sp>
        <p:nvSpPr>
          <p:cNvPr id="45" name="Rectangle 44"/>
          <p:cNvSpPr/>
          <p:nvPr/>
        </p:nvSpPr>
        <p:spPr>
          <a:xfrm>
            <a:off x="2227692" y="4252049"/>
            <a:ext cx="1988127" cy="19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 (946 bytes)</a:t>
            </a:r>
            <a:endParaRPr lang="en-US" sz="100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082802" y="2759626"/>
            <a:ext cx="145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082801" y="2759626"/>
            <a:ext cx="0" cy="190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93193" y="4650776"/>
            <a:ext cx="134499" cy="1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227691" y="4466295"/>
            <a:ext cx="1988127" cy="19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Free space (500 bytes)</a:t>
            </a:r>
            <a:endParaRPr lang="en-US" sz="1000"/>
          </a:p>
        </p:txBody>
      </p:sp>
      <p:cxnSp>
        <p:nvCxnSpPr>
          <p:cNvPr id="50" name="Straight Connector 49"/>
          <p:cNvCxnSpPr/>
          <p:nvPr/>
        </p:nvCxnSpPr>
        <p:spPr>
          <a:xfrm>
            <a:off x="1975427" y="2548341"/>
            <a:ext cx="252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975426" y="2548341"/>
            <a:ext cx="0" cy="191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985818" y="4460273"/>
            <a:ext cx="241873" cy="6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854491" y="2280973"/>
            <a:ext cx="37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854490" y="2280973"/>
            <a:ext cx="0" cy="1550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854490" y="3824298"/>
            <a:ext cx="3732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718555" y="2042653"/>
            <a:ext cx="509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718554" y="2042653"/>
            <a:ext cx="0" cy="1397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728946" y="3440231"/>
            <a:ext cx="450839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122822"/>
              </p:ext>
            </p:extLst>
          </p:nvPr>
        </p:nvGraphicFramePr>
        <p:xfrm>
          <a:off x="5165417" y="1415242"/>
          <a:ext cx="200602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*next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966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Rectangle 65"/>
          <p:cNvSpPr/>
          <p:nvPr/>
        </p:nvSpPr>
        <p:spPr>
          <a:xfrm>
            <a:off x="5165417" y="3427070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sp>
        <p:nvSpPr>
          <p:cNvPr id="67" name="Rectangle 66"/>
          <p:cNvSpPr/>
          <p:nvPr/>
        </p:nvSpPr>
        <p:spPr>
          <a:xfrm>
            <a:off x="5161953" y="3624983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(14 bytes)</a:t>
            </a:r>
            <a:endParaRPr lang="en-US" sz="1000"/>
          </a:p>
        </p:txBody>
      </p:sp>
      <p:sp>
        <p:nvSpPr>
          <p:cNvPr id="68" name="Rectangle 67"/>
          <p:cNvSpPr/>
          <p:nvPr/>
        </p:nvSpPr>
        <p:spPr>
          <a:xfrm>
            <a:off x="5161953" y="3821286"/>
            <a:ext cx="1988127" cy="15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(20 bytes)</a:t>
            </a:r>
            <a:endParaRPr lang="en-US" sz="1000"/>
          </a:p>
        </p:txBody>
      </p:sp>
      <p:sp>
        <p:nvSpPr>
          <p:cNvPr id="70" name="Rectangle 69"/>
          <p:cNvSpPr/>
          <p:nvPr/>
        </p:nvSpPr>
        <p:spPr>
          <a:xfrm>
            <a:off x="5161953" y="4014590"/>
            <a:ext cx="1988127" cy="424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 (966 bytes)</a:t>
            </a:r>
            <a:endParaRPr lang="en-US" sz="10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5017063" y="2746465"/>
            <a:ext cx="145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017062" y="2746465"/>
            <a:ext cx="0" cy="190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027454" y="4637615"/>
            <a:ext cx="134499" cy="1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161952" y="4453134"/>
            <a:ext cx="1988127" cy="19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Free space (500 bytes)</a:t>
            </a:r>
            <a:endParaRPr lang="en-US" sz="1000"/>
          </a:p>
        </p:txBody>
      </p:sp>
      <p:cxnSp>
        <p:nvCxnSpPr>
          <p:cNvPr id="75" name="Straight Connector 74"/>
          <p:cNvCxnSpPr/>
          <p:nvPr/>
        </p:nvCxnSpPr>
        <p:spPr>
          <a:xfrm>
            <a:off x="4909688" y="2535180"/>
            <a:ext cx="252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09687" y="2535180"/>
            <a:ext cx="0" cy="191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920079" y="4447112"/>
            <a:ext cx="241873" cy="6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88752" y="2267812"/>
            <a:ext cx="37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788751" y="2267812"/>
            <a:ext cx="0" cy="174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788751" y="4008566"/>
            <a:ext cx="373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652816" y="2029492"/>
            <a:ext cx="509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52815" y="2029492"/>
            <a:ext cx="0" cy="1397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663207" y="3427070"/>
            <a:ext cx="450839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443023"/>
              </p:ext>
            </p:extLst>
          </p:nvPr>
        </p:nvGraphicFramePr>
        <p:xfrm>
          <a:off x="7976130" y="1425279"/>
          <a:ext cx="200602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*next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966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Rectangle 84"/>
          <p:cNvSpPr/>
          <p:nvPr/>
        </p:nvSpPr>
        <p:spPr>
          <a:xfrm>
            <a:off x="7976130" y="3437107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sp>
        <p:nvSpPr>
          <p:cNvPr id="86" name="Rectangle 85"/>
          <p:cNvSpPr/>
          <p:nvPr/>
        </p:nvSpPr>
        <p:spPr>
          <a:xfrm>
            <a:off x="7972666" y="3635020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(14 bytes)</a:t>
            </a:r>
            <a:endParaRPr lang="en-US" sz="1000"/>
          </a:p>
        </p:txBody>
      </p:sp>
      <p:sp>
        <p:nvSpPr>
          <p:cNvPr id="87" name="Rectangle 86"/>
          <p:cNvSpPr/>
          <p:nvPr/>
        </p:nvSpPr>
        <p:spPr>
          <a:xfrm>
            <a:off x="7972666" y="3831323"/>
            <a:ext cx="1988127" cy="15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(20 bytes)</a:t>
            </a:r>
            <a:endParaRPr lang="en-US" sz="1000"/>
          </a:p>
        </p:txBody>
      </p:sp>
      <p:sp>
        <p:nvSpPr>
          <p:cNvPr id="89" name="Rectangle 88"/>
          <p:cNvSpPr/>
          <p:nvPr/>
        </p:nvSpPr>
        <p:spPr>
          <a:xfrm>
            <a:off x="7972666" y="4008567"/>
            <a:ext cx="1988127" cy="44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 (966 bytes)</a:t>
            </a:r>
            <a:endParaRPr lang="en-US" sz="1000"/>
          </a:p>
        </p:txBody>
      </p:sp>
      <p:cxnSp>
        <p:nvCxnSpPr>
          <p:cNvPr id="90" name="Straight Connector 89"/>
          <p:cNvCxnSpPr/>
          <p:nvPr/>
        </p:nvCxnSpPr>
        <p:spPr>
          <a:xfrm>
            <a:off x="7827776" y="2756502"/>
            <a:ext cx="145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827775" y="2756502"/>
            <a:ext cx="0" cy="190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7838167" y="4647652"/>
            <a:ext cx="134499" cy="1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7972665" y="4463171"/>
            <a:ext cx="1988127" cy="19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Free space (500 bytes)</a:t>
            </a:r>
            <a:endParaRPr lang="en-US" sz="1000"/>
          </a:p>
        </p:txBody>
      </p:sp>
      <p:cxnSp>
        <p:nvCxnSpPr>
          <p:cNvPr id="94" name="Straight Connector 93"/>
          <p:cNvCxnSpPr/>
          <p:nvPr/>
        </p:nvCxnSpPr>
        <p:spPr>
          <a:xfrm>
            <a:off x="7720401" y="2545217"/>
            <a:ext cx="252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720400" y="2545217"/>
            <a:ext cx="0" cy="191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730792" y="4457149"/>
            <a:ext cx="241873" cy="6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599465" y="2277849"/>
            <a:ext cx="37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599464" y="2277849"/>
            <a:ext cx="0" cy="174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599464" y="4018603"/>
            <a:ext cx="373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463529" y="2039529"/>
            <a:ext cx="509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463528" y="2039529"/>
            <a:ext cx="0" cy="1397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7473920" y="3437107"/>
            <a:ext cx="450839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7150079" y="1480122"/>
            <a:ext cx="822586" cy="30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59673"/>
              </p:ext>
            </p:extLst>
          </p:nvPr>
        </p:nvGraphicFramePr>
        <p:xfrm>
          <a:off x="2209794" y="4713621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0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rgbClr val="FF0000"/>
                          </a:solidFill>
                        </a:rPr>
                        <a:t>struct</a:t>
                      </a:r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000" err="1" smtClean="0">
                          <a:solidFill>
                            <a:srgbClr val="FF0000"/>
                          </a:solidFill>
                        </a:rPr>
                        <a:t>sk_buff</a:t>
                      </a:r>
                      <a:r>
                        <a:rPr lang="en-US" sz="1000" smtClean="0">
                          <a:solidFill>
                            <a:srgbClr val="FF0000"/>
                          </a:solidFill>
                        </a:rPr>
                        <a:t>    *</a:t>
                      </a:r>
                      <a:r>
                        <a:rPr lang="en-US" sz="1000" err="1" smtClean="0">
                          <a:solidFill>
                            <a:srgbClr val="FF0000"/>
                          </a:solidFill>
                        </a:rPr>
                        <a:t>frag_list</a:t>
                      </a:r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22710"/>
              </p:ext>
            </p:extLst>
          </p:nvPr>
        </p:nvGraphicFramePr>
        <p:xfrm>
          <a:off x="5169452" y="4701506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0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   *</a:t>
                      </a:r>
                      <a:r>
                        <a:rPr lang="en-US" sz="1000" err="1" smtClean="0"/>
                        <a:t>frag_list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95527"/>
              </p:ext>
            </p:extLst>
          </p:nvPr>
        </p:nvGraphicFramePr>
        <p:xfrm>
          <a:off x="7972665" y="4711897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0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   *</a:t>
                      </a:r>
                      <a:r>
                        <a:rPr lang="en-US" sz="1000" err="1" smtClean="0"/>
                        <a:t>frag_list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4215818" y="5309755"/>
            <a:ext cx="231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447310" y="1521686"/>
            <a:ext cx="0" cy="37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47310" y="1521686"/>
            <a:ext cx="714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5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670970"/>
              </p:ext>
            </p:extLst>
          </p:nvPr>
        </p:nvGraphicFramePr>
        <p:xfrm>
          <a:off x="862076" y="374844"/>
          <a:ext cx="200602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*next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2202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1960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491556" y="1075194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49602"/>
              </p:ext>
            </p:extLst>
          </p:nvPr>
        </p:nvGraphicFramePr>
        <p:xfrm>
          <a:off x="3490978" y="1957805"/>
          <a:ext cx="200602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1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gso_size</a:t>
                      </a:r>
                      <a:r>
                        <a:rPr lang="en-US" sz="1000" smtClean="0"/>
                        <a:t> = 2162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488092" y="1251841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(14 bytes)</a:t>
            </a:r>
            <a:endParaRPr lang="en-US" sz="100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97717"/>
              </p:ext>
            </p:extLst>
          </p:nvPr>
        </p:nvGraphicFramePr>
        <p:xfrm>
          <a:off x="5960548" y="1075194"/>
          <a:ext cx="118860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607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16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1960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5465586" y="1075194"/>
            <a:ext cx="467832" cy="153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128687" y="873674"/>
            <a:ext cx="1503216" cy="11481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Packet content (1960 bytes)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15488" y="591538"/>
            <a:ext cx="3003426" cy="85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47318" y="981676"/>
            <a:ext cx="640774" cy="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47318" y="1251840"/>
            <a:ext cx="640774" cy="19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47318" y="1419835"/>
            <a:ext cx="630624" cy="46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47318" y="1740212"/>
            <a:ext cx="650928" cy="20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15487" y="851101"/>
            <a:ext cx="3013200" cy="85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128687" y="591538"/>
            <a:ext cx="1503216" cy="26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69023" y="0"/>
            <a:ext cx="71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head</a:t>
            </a:r>
            <a:endParaRPr 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0" y="-6335"/>
            <a:ext cx="872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/>
              <a:t>g</a:t>
            </a:r>
            <a:r>
              <a:rPr lang="en-US" sz="1600" err="1" smtClean="0"/>
              <a:t>ro_list</a:t>
            </a:r>
            <a:endParaRPr lang="en-US" sz="160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847318" y="485204"/>
            <a:ext cx="1018096" cy="27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00751"/>
              </p:ext>
            </p:extLst>
          </p:nvPr>
        </p:nvGraphicFramePr>
        <p:xfrm>
          <a:off x="6825821" y="377635"/>
          <a:ext cx="20060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*next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04667"/>
              </p:ext>
            </p:extLst>
          </p:nvPr>
        </p:nvGraphicFramePr>
        <p:xfrm>
          <a:off x="3865414" y="377635"/>
          <a:ext cx="20060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*next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V="1">
            <a:off x="5860469" y="485204"/>
            <a:ext cx="966354" cy="27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89518" y="-5734"/>
            <a:ext cx="2848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o</a:t>
            </a:r>
            <a:r>
              <a:rPr lang="en-US" sz="1600" smtClean="0"/>
              <a:t>ther </a:t>
            </a:r>
            <a:r>
              <a:rPr lang="en-US" sz="1600" err="1" smtClean="0"/>
              <a:t>skb</a:t>
            </a:r>
            <a:r>
              <a:rPr lang="en-US" sz="1600" smtClean="0"/>
              <a:t> in </a:t>
            </a:r>
            <a:r>
              <a:rPr lang="en-US" sz="1600" err="1" smtClean="0"/>
              <a:t>gro_list</a:t>
            </a:r>
            <a:endParaRPr lang="en-US" sz="160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82398"/>
              </p:ext>
            </p:extLst>
          </p:nvPr>
        </p:nvGraphicFramePr>
        <p:xfrm>
          <a:off x="869371" y="3557202"/>
          <a:ext cx="200602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*next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2202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2162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NAPI_GRO_CB(</a:t>
                      </a:r>
                      <a:r>
                        <a:rPr lang="en-US" sz="1000" err="1" smtClean="0"/>
                        <a:t>nskb</a:t>
                      </a:r>
                      <a:r>
                        <a:rPr lang="en-US" sz="1000" smtClean="0"/>
                        <a:t>)-&gt;last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3307460" y="4257552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821"/>
              </p:ext>
            </p:extLst>
          </p:nvPr>
        </p:nvGraphicFramePr>
        <p:xfrm>
          <a:off x="3305438" y="4999652"/>
          <a:ext cx="200602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frag_list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gso_size</a:t>
                      </a:r>
                      <a:r>
                        <a:rPr lang="en-US" sz="1000" smtClean="0"/>
                        <a:t> = 2162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3303996" y="4434199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(14 bytes)</a:t>
            </a:r>
            <a:endParaRPr lang="en-US" sz="100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295584" y="4920705"/>
            <a:ext cx="409234" cy="44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54613" y="4164034"/>
            <a:ext cx="466700" cy="7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54369" y="4434198"/>
            <a:ext cx="460018" cy="1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854613" y="4602193"/>
            <a:ext cx="449383" cy="37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28549" y="3176624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</a:t>
            </a:r>
            <a:r>
              <a:rPr lang="en-US" sz="1600" smtClean="0"/>
              <a:t>ew head</a:t>
            </a:r>
            <a:endParaRPr lang="en-US" sz="1600"/>
          </a:p>
        </p:txBody>
      </p:sp>
      <p:sp>
        <p:nvSpPr>
          <p:cNvPr id="55" name="TextBox 54"/>
          <p:cNvSpPr txBox="1"/>
          <p:nvPr/>
        </p:nvSpPr>
        <p:spPr>
          <a:xfrm>
            <a:off x="-3465" y="3037264"/>
            <a:ext cx="872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/>
              <a:t>g</a:t>
            </a:r>
            <a:r>
              <a:rPr lang="en-US" sz="1600" err="1" smtClean="0"/>
              <a:t>ro_list</a:t>
            </a:r>
            <a:endParaRPr lang="en-US" sz="160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2854613" y="3667562"/>
            <a:ext cx="1018096" cy="27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10479"/>
              </p:ext>
            </p:extLst>
          </p:nvPr>
        </p:nvGraphicFramePr>
        <p:xfrm>
          <a:off x="6833116" y="3559993"/>
          <a:ext cx="20060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*next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350764"/>
              </p:ext>
            </p:extLst>
          </p:nvPr>
        </p:nvGraphicFramePr>
        <p:xfrm>
          <a:off x="3872709" y="3559993"/>
          <a:ext cx="20060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*next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0" name="Straight Arrow Connector 59"/>
          <p:cNvCxnSpPr/>
          <p:nvPr/>
        </p:nvCxnSpPr>
        <p:spPr>
          <a:xfrm flipV="1">
            <a:off x="5867764" y="3667562"/>
            <a:ext cx="966354" cy="27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96813" y="3176624"/>
            <a:ext cx="2848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o</a:t>
            </a:r>
            <a:r>
              <a:rPr lang="en-US" sz="1600" smtClean="0"/>
              <a:t>ther </a:t>
            </a:r>
            <a:r>
              <a:rPr lang="en-US" sz="1600" err="1" smtClean="0"/>
              <a:t>skb</a:t>
            </a:r>
            <a:r>
              <a:rPr lang="en-US" sz="1600" smtClean="0"/>
              <a:t> in </a:t>
            </a:r>
            <a:r>
              <a:rPr lang="en-US" sz="1600" err="1" smtClean="0"/>
              <a:t>gro_list</a:t>
            </a:r>
            <a:endParaRPr lang="en-US" sz="1600"/>
          </a:p>
        </p:txBody>
      </p:sp>
      <p:sp>
        <p:nvSpPr>
          <p:cNvPr id="62" name="Rectangle 61"/>
          <p:cNvSpPr/>
          <p:nvPr/>
        </p:nvSpPr>
        <p:spPr>
          <a:xfrm>
            <a:off x="3314387" y="4619686"/>
            <a:ext cx="1974271" cy="159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(20 bytes)</a:t>
            </a:r>
            <a:endParaRPr lang="en-US" sz="1000"/>
          </a:p>
        </p:txBody>
      </p:sp>
      <p:sp>
        <p:nvSpPr>
          <p:cNvPr id="64" name="Rectangle 63"/>
          <p:cNvSpPr/>
          <p:nvPr/>
        </p:nvSpPr>
        <p:spPr>
          <a:xfrm>
            <a:off x="3321313" y="4792868"/>
            <a:ext cx="1974271" cy="159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L4 header (20 bytes)</a:t>
            </a:r>
            <a:endParaRPr lang="en-US" sz="100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871930" y="4941631"/>
            <a:ext cx="432066" cy="1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0" y="304164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-3465" y="30693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7" idx="2"/>
          </p:cNvCxnSpPr>
          <p:nvPr/>
        </p:nvCxnSpPr>
        <p:spPr>
          <a:xfrm rot="16200000" flipH="1">
            <a:off x="576402" y="192234"/>
            <a:ext cx="152987" cy="432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5" idx="2"/>
          </p:cNvCxnSpPr>
          <p:nvPr/>
        </p:nvCxnSpPr>
        <p:spPr>
          <a:xfrm rot="16200000" flipH="1">
            <a:off x="512729" y="3296042"/>
            <a:ext cx="276868" cy="436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989185"/>
              </p:ext>
            </p:extLst>
          </p:nvPr>
        </p:nvGraphicFramePr>
        <p:xfrm>
          <a:off x="5696160" y="4834019"/>
          <a:ext cx="200602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*next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2162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1960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321645"/>
              </p:ext>
            </p:extLst>
          </p:nvPr>
        </p:nvGraphicFramePr>
        <p:xfrm>
          <a:off x="8133673" y="5821542"/>
          <a:ext cx="200602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1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gso_size</a:t>
                      </a:r>
                      <a:r>
                        <a:rPr lang="en-US" sz="1000" smtClean="0"/>
                        <a:t> = 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10060"/>
              </p:ext>
            </p:extLst>
          </p:nvPr>
        </p:nvGraphicFramePr>
        <p:xfrm>
          <a:off x="10443753" y="5534369"/>
          <a:ext cx="1092573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73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16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1960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9" name="Straight Arrow Connector 88"/>
          <p:cNvCxnSpPr/>
          <p:nvPr/>
        </p:nvCxnSpPr>
        <p:spPr>
          <a:xfrm flipV="1">
            <a:off x="10118913" y="5534369"/>
            <a:ext cx="290361" cy="94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7663678" y="4941971"/>
            <a:ext cx="467109" cy="51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7681402" y="5807786"/>
            <a:ext cx="470332" cy="39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403107" y="4459175"/>
            <a:ext cx="71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head</a:t>
            </a:r>
            <a:endParaRPr lang="en-US" sz="160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7674311" y="5850821"/>
            <a:ext cx="437713" cy="4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0128687" y="3440978"/>
            <a:ext cx="1503216" cy="11481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Packet content (1960 bytes)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128687" y="3169470"/>
            <a:ext cx="1503216" cy="26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11536326" y="5879010"/>
            <a:ext cx="265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11802140" y="3253799"/>
            <a:ext cx="0" cy="262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1631903" y="3253799"/>
            <a:ext cx="170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1536326" y="6148373"/>
            <a:ext cx="439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11975806" y="3445987"/>
            <a:ext cx="0" cy="270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11631903" y="3448731"/>
            <a:ext cx="343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871930" y="5624628"/>
            <a:ext cx="179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062177" y="5624628"/>
            <a:ext cx="0" cy="1052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051544" y="6677369"/>
            <a:ext cx="2488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5540017" y="4920705"/>
            <a:ext cx="0" cy="1756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5540017" y="4910544"/>
            <a:ext cx="154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498724" y="1424713"/>
            <a:ext cx="1974271" cy="159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(20 bytes)</a:t>
            </a:r>
            <a:endParaRPr lang="en-US" sz="1000"/>
          </a:p>
        </p:txBody>
      </p:sp>
      <p:sp>
        <p:nvSpPr>
          <p:cNvPr id="145" name="Rectangle 144"/>
          <p:cNvSpPr/>
          <p:nvPr/>
        </p:nvSpPr>
        <p:spPr>
          <a:xfrm>
            <a:off x="3505650" y="1597895"/>
            <a:ext cx="1974271" cy="159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L4 header (20 bytes)</a:t>
            </a:r>
            <a:endParaRPr lang="en-US" sz="1000"/>
          </a:p>
        </p:txBody>
      </p:sp>
      <p:sp>
        <p:nvSpPr>
          <p:cNvPr id="152" name="Rectangle 151"/>
          <p:cNvSpPr/>
          <p:nvPr/>
        </p:nvSpPr>
        <p:spPr>
          <a:xfrm>
            <a:off x="8137640" y="4952266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sp>
        <p:nvSpPr>
          <p:cNvPr id="153" name="Rectangle 152"/>
          <p:cNvSpPr/>
          <p:nvPr/>
        </p:nvSpPr>
        <p:spPr>
          <a:xfrm>
            <a:off x="8134176" y="5128913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(14 bytes)</a:t>
            </a:r>
            <a:endParaRPr lang="en-US" sz="1000"/>
          </a:p>
        </p:txBody>
      </p:sp>
      <p:sp>
        <p:nvSpPr>
          <p:cNvPr id="154" name="Rectangle 153"/>
          <p:cNvSpPr/>
          <p:nvPr/>
        </p:nvSpPr>
        <p:spPr>
          <a:xfrm>
            <a:off x="8144808" y="5301785"/>
            <a:ext cx="1974271" cy="159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(20 bytes)</a:t>
            </a:r>
            <a:endParaRPr lang="en-US" sz="1000"/>
          </a:p>
        </p:txBody>
      </p:sp>
      <p:sp>
        <p:nvSpPr>
          <p:cNvPr id="155" name="Rectangle 154"/>
          <p:cNvSpPr/>
          <p:nvPr/>
        </p:nvSpPr>
        <p:spPr>
          <a:xfrm>
            <a:off x="8151734" y="5474967"/>
            <a:ext cx="1974271" cy="159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L4 header (20 bytes)</a:t>
            </a:r>
            <a:endParaRPr lang="en-US" sz="1000"/>
          </a:p>
        </p:txBody>
      </p:sp>
      <p:sp>
        <p:nvSpPr>
          <p:cNvPr id="161" name="Rectangle 160"/>
          <p:cNvSpPr/>
          <p:nvPr/>
        </p:nvSpPr>
        <p:spPr>
          <a:xfrm>
            <a:off x="8144642" y="5648633"/>
            <a:ext cx="1974271" cy="159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 (202 bytes)</a:t>
            </a:r>
            <a:endParaRPr lang="en-US" sz="1000"/>
          </a:p>
        </p:txBody>
      </p:sp>
      <p:sp>
        <p:nvSpPr>
          <p:cNvPr id="162" name="Rectangle 161"/>
          <p:cNvSpPr/>
          <p:nvPr/>
        </p:nvSpPr>
        <p:spPr>
          <a:xfrm>
            <a:off x="3501948" y="1761212"/>
            <a:ext cx="1974271" cy="159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 (202 bytes)</a:t>
            </a:r>
            <a:endParaRPr lang="en-US" sz="1000"/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7663678" y="5655879"/>
            <a:ext cx="467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reeform 178"/>
          <p:cNvSpPr/>
          <p:nvPr/>
        </p:nvSpPr>
        <p:spPr>
          <a:xfrm>
            <a:off x="486878" y="-15694"/>
            <a:ext cx="11638536" cy="2995361"/>
          </a:xfrm>
          <a:custGeom>
            <a:avLst/>
            <a:gdLst>
              <a:gd name="connsiteX0" fmla="*/ 2139364 w 11638536"/>
              <a:gd name="connsiteY0" fmla="*/ 79489 h 2995361"/>
              <a:gd name="connsiteX1" fmla="*/ 512582 w 11638536"/>
              <a:gd name="connsiteY1" fmla="*/ 79489 h 2995361"/>
              <a:gd name="connsiteX2" fmla="*/ 44750 w 11638536"/>
              <a:gd name="connsiteY2" fmla="*/ 855666 h 2995361"/>
              <a:gd name="connsiteX3" fmla="*/ 76648 w 11638536"/>
              <a:gd name="connsiteY3" fmla="*/ 1950820 h 2995361"/>
              <a:gd name="connsiteX4" fmla="*/ 555113 w 11638536"/>
              <a:gd name="connsiteY4" fmla="*/ 2705731 h 2995361"/>
              <a:gd name="connsiteX5" fmla="*/ 1862917 w 11638536"/>
              <a:gd name="connsiteY5" fmla="*/ 2960913 h 2995361"/>
              <a:gd name="connsiteX6" fmla="*/ 3308945 w 11638536"/>
              <a:gd name="connsiteY6" fmla="*/ 2992810 h 2995361"/>
              <a:gd name="connsiteX7" fmla="*/ 5265336 w 11638536"/>
              <a:gd name="connsiteY7" fmla="*/ 2992810 h 2995361"/>
              <a:gd name="connsiteX8" fmla="*/ 5552415 w 11638536"/>
              <a:gd name="connsiteY8" fmla="*/ 2982178 h 2995361"/>
              <a:gd name="connsiteX9" fmla="*/ 9890499 w 11638536"/>
              <a:gd name="connsiteY9" fmla="*/ 2610038 h 2995361"/>
              <a:gd name="connsiteX10" fmla="*/ 11464117 w 11638536"/>
              <a:gd name="connsiteY10" fmla="*/ 2046513 h 2995361"/>
              <a:gd name="connsiteX11" fmla="*/ 11432220 w 11638536"/>
              <a:gd name="connsiteY11" fmla="*/ 728075 h 2995361"/>
              <a:gd name="connsiteX12" fmla="*/ 9975559 w 11638536"/>
              <a:gd name="connsiteY12" fmla="*/ 249610 h 2995361"/>
              <a:gd name="connsiteX13" fmla="*/ 8603959 w 11638536"/>
              <a:gd name="connsiteY13" fmla="*/ 749341 h 2995361"/>
              <a:gd name="connsiteX14" fmla="*/ 8391308 w 11638536"/>
              <a:gd name="connsiteY14" fmla="*/ 930094 h 2995361"/>
              <a:gd name="connsiteX15" fmla="*/ 7668294 w 11638536"/>
              <a:gd name="connsiteY15" fmla="*/ 993889 h 2995361"/>
              <a:gd name="connsiteX16" fmla="*/ 5669373 w 11638536"/>
              <a:gd name="connsiteY16" fmla="*/ 983257 h 2995361"/>
              <a:gd name="connsiteX17" fmla="*/ 3468434 w 11638536"/>
              <a:gd name="connsiteY17" fmla="*/ 961992 h 2995361"/>
              <a:gd name="connsiteX18" fmla="*/ 2585931 w 11638536"/>
              <a:gd name="connsiteY18" fmla="*/ 557954 h 2995361"/>
              <a:gd name="connsiteX19" fmla="*/ 2139364 w 11638536"/>
              <a:gd name="connsiteY19" fmla="*/ 79489 h 299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38536" h="2995361">
                <a:moveTo>
                  <a:pt x="2139364" y="79489"/>
                </a:moveTo>
                <a:cubicBezTo>
                  <a:pt x="1793806" y="-255"/>
                  <a:pt x="861684" y="-49874"/>
                  <a:pt x="512582" y="79489"/>
                </a:cubicBezTo>
                <a:cubicBezTo>
                  <a:pt x="163480" y="208852"/>
                  <a:pt x="117406" y="543778"/>
                  <a:pt x="44750" y="855666"/>
                </a:cubicBezTo>
                <a:cubicBezTo>
                  <a:pt x="-27906" y="1167554"/>
                  <a:pt x="-8412" y="1642476"/>
                  <a:pt x="76648" y="1950820"/>
                </a:cubicBezTo>
                <a:cubicBezTo>
                  <a:pt x="161708" y="2259164"/>
                  <a:pt x="257402" y="2537382"/>
                  <a:pt x="555113" y="2705731"/>
                </a:cubicBezTo>
                <a:cubicBezTo>
                  <a:pt x="852824" y="2874080"/>
                  <a:pt x="1403945" y="2913067"/>
                  <a:pt x="1862917" y="2960913"/>
                </a:cubicBezTo>
                <a:cubicBezTo>
                  <a:pt x="2321889" y="3008759"/>
                  <a:pt x="3308945" y="2992810"/>
                  <a:pt x="3308945" y="2992810"/>
                </a:cubicBezTo>
                <a:lnTo>
                  <a:pt x="5265336" y="2992810"/>
                </a:lnTo>
                <a:cubicBezTo>
                  <a:pt x="5639248" y="2991038"/>
                  <a:pt x="5552415" y="2982178"/>
                  <a:pt x="5552415" y="2982178"/>
                </a:cubicBezTo>
                <a:cubicBezTo>
                  <a:pt x="6323276" y="2918383"/>
                  <a:pt x="8905215" y="2765982"/>
                  <a:pt x="9890499" y="2610038"/>
                </a:cubicBezTo>
                <a:cubicBezTo>
                  <a:pt x="10875783" y="2454094"/>
                  <a:pt x="11207164" y="2360174"/>
                  <a:pt x="11464117" y="2046513"/>
                </a:cubicBezTo>
                <a:cubicBezTo>
                  <a:pt x="11721071" y="1732853"/>
                  <a:pt x="11680313" y="1027559"/>
                  <a:pt x="11432220" y="728075"/>
                </a:cubicBezTo>
                <a:cubicBezTo>
                  <a:pt x="11184127" y="428591"/>
                  <a:pt x="10446936" y="246066"/>
                  <a:pt x="9975559" y="249610"/>
                </a:cubicBezTo>
                <a:cubicBezTo>
                  <a:pt x="9504182" y="253154"/>
                  <a:pt x="8868001" y="635927"/>
                  <a:pt x="8603959" y="749341"/>
                </a:cubicBezTo>
                <a:cubicBezTo>
                  <a:pt x="8339917" y="862755"/>
                  <a:pt x="8547252" y="889336"/>
                  <a:pt x="8391308" y="930094"/>
                </a:cubicBezTo>
                <a:cubicBezTo>
                  <a:pt x="8235364" y="970852"/>
                  <a:pt x="8121950" y="985029"/>
                  <a:pt x="7668294" y="993889"/>
                </a:cubicBezTo>
                <a:cubicBezTo>
                  <a:pt x="7214638" y="1002749"/>
                  <a:pt x="5669373" y="983257"/>
                  <a:pt x="5669373" y="983257"/>
                </a:cubicBezTo>
                <a:cubicBezTo>
                  <a:pt x="4969396" y="977941"/>
                  <a:pt x="3982341" y="1032876"/>
                  <a:pt x="3468434" y="961992"/>
                </a:cubicBezTo>
                <a:cubicBezTo>
                  <a:pt x="2954527" y="891108"/>
                  <a:pt x="2809215" y="701494"/>
                  <a:pt x="2585931" y="557954"/>
                </a:cubicBezTo>
                <a:cubicBezTo>
                  <a:pt x="2362647" y="414414"/>
                  <a:pt x="2484922" y="159233"/>
                  <a:pt x="2139364" y="7948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5453316" y="4345875"/>
            <a:ext cx="0" cy="2469596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453316" y="6815471"/>
            <a:ext cx="6672098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12125414" y="3123459"/>
            <a:ext cx="0" cy="3692013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>
            <a:off x="9346019" y="3123459"/>
            <a:ext cx="2779395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9346019" y="3123459"/>
            <a:ext cx="0" cy="1222416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5453316" y="4345875"/>
            <a:ext cx="3892703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Freeform 200"/>
          <p:cNvSpPr/>
          <p:nvPr/>
        </p:nvSpPr>
        <p:spPr>
          <a:xfrm>
            <a:off x="349210" y="3155874"/>
            <a:ext cx="5120394" cy="3438476"/>
          </a:xfrm>
          <a:custGeom>
            <a:avLst/>
            <a:gdLst>
              <a:gd name="connsiteX0" fmla="*/ 4998967 w 5120394"/>
              <a:gd name="connsiteY0" fmla="*/ 1001456 h 3438476"/>
              <a:gd name="connsiteX1" fmla="*/ 5030864 w 5120394"/>
              <a:gd name="connsiteY1" fmla="*/ 1905224 h 3438476"/>
              <a:gd name="connsiteX2" fmla="*/ 5020232 w 5120394"/>
              <a:gd name="connsiteY2" fmla="*/ 2830256 h 3438476"/>
              <a:gd name="connsiteX3" fmla="*/ 4998967 w 5120394"/>
              <a:gd name="connsiteY3" fmla="*/ 3266191 h 3438476"/>
              <a:gd name="connsiteX4" fmla="*/ 4775683 w 5120394"/>
              <a:gd name="connsiteY4" fmla="*/ 3383149 h 3438476"/>
              <a:gd name="connsiteX5" fmla="*/ 4042037 w 5120394"/>
              <a:gd name="connsiteY5" fmla="*/ 3425679 h 3438476"/>
              <a:gd name="connsiteX6" fmla="*/ 1798567 w 5120394"/>
              <a:gd name="connsiteY6" fmla="*/ 3159866 h 3438476"/>
              <a:gd name="connsiteX7" fmla="*/ 118623 w 5120394"/>
              <a:gd name="connsiteY7" fmla="*/ 2458117 h 3438476"/>
              <a:gd name="connsiteX8" fmla="*/ 171785 w 5120394"/>
              <a:gd name="connsiteY8" fmla="*/ 1139679 h 3438476"/>
              <a:gd name="connsiteX9" fmla="*/ 437599 w 5120394"/>
              <a:gd name="connsiteY9" fmla="*/ 193382 h 3438476"/>
              <a:gd name="connsiteX10" fmla="*/ 1054288 w 5120394"/>
              <a:gd name="connsiteY10" fmla="*/ 23261 h 3438476"/>
              <a:gd name="connsiteX11" fmla="*/ 2170706 w 5120394"/>
              <a:gd name="connsiteY11" fmla="*/ 44526 h 3438476"/>
              <a:gd name="connsiteX12" fmla="*/ 2798027 w 5120394"/>
              <a:gd name="connsiteY12" fmla="*/ 416666 h 3438476"/>
              <a:gd name="connsiteX13" fmla="*/ 2989413 w 5120394"/>
              <a:gd name="connsiteY13" fmla="*/ 905763 h 3438476"/>
              <a:gd name="connsiteX14" fmla="*/ 3499776 w 5120394"/>
              <a:gd name="connsiteY14" fmla="*/ 990824 h 3438476"/>
              <a:gd name="connsiteX15" fmla="*/ 4998967 w 5120394"/>
              <a:gd name="connsiteY15" fmla="*/ 1001456 h 343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20394" h="3438476">
                <a:moveTo>
                  <a:pt x="4998967" y="1001456"/>
                </a:moveTo>
                <a:cubicBezTo>
                  <a:pt x="5254148" y="1153856"/>
                  <a:pt x="5027320" y="1600424"/>
                  <a:pt x="5030864" y="1905224"/>
                </a:cubicBezTo>
                <a:cubicBezTo>
                  <a:pt x="5034408" y="2210024"/>
                  <a:pt x="5025548" y="2603428"/>
                  <a:pt x="5020232" y="2830256"/>
                </a:cubicBezTo>
                <a:cubicBezTo>
                  <a:pt x="5014916" y="3057084"/>
                  <a:pt x="5039725" y="3174042"/>
                  <a:pt x="4998967" y="3266191"/>
                </a:cubicBezTo>
                <a:cubicBezTo>
                  <a:pt x="4958209" y="3358340"/>
                  <a:pt x="4935171" y="3356568"/>
                  <a:pt x="4775683" y="3383149"/>
                </a:cubicBezTo>
                <a:cubicBezTo>
                  <a:pt x="4616195" y="3409730"/>
                  <a:pt x="4538223" y="3462893"/>
                  <a:pt x="4042037" y="3425679"/>
                </a:cubicBezTo>
                <a:cubicBezTo>
                  <a:pt x="3545851" y="3388465"/>
                  <a:pt x="2452469" y="3321126"/>
                  <a:pt x="1798567" y="3159866"/>
                </a:cubicBezTo>
                <a:cubicBezTo>
                  <a:pt x="1144665" y="2998606"/>
                  <a:pt x="389753" y="2794815"/>
                  <a:pt x="118623" y="2458117"/>
                </a:cubicBezTo>
                <a:cubicBezTo>
                  <a:pt x="-152507" y="2121419"/>
                  <a:pt x="118622" y="1517135"/>
                  <a:pt x="171785" y="1139679"/>
                </a:cubicBezTo>
                <a:cubicBezTo>
                  <a:pt x="224948" y="762223"/>
                  <a:pt x="290515" y="379452"/>
                  <a:pt x="437599" y="193382"/>
                </a:cubicBezTo>
                <a:cubicBezTo>
                  <a:pt x="584683" y="7312"/>
                  <a:pt x="765437" y="48070"/>
                  <a:pt x="1054288" y="23261"/>
                </a:cubicBezTo>
                <a:cubicBezTo>
                  <a:pt x="1343139" y="-1548"/>
                  <a:pt x="1880083" y="-21041"/>
                  <a:pt x="2170706" y="44526"/>
                </a:cubicBezTo>
                <a:cubicBezTo>
                  <a:pt x="2461329" y="110093"/>
                  <a:pt x="2661576" y="273126"/>
                  <a:pt x="2798027" y="416666"/>
                </a:cubicBezTo>
                <a:cubicBezTo>
                  <a:pt x="2934478" y="560205"/>
                  <a:pt x="2872455" y="810070"/>
                  <a:pt x="2989413" y="905763"/>
                </a:cubicBezTo>
                <a:cubicBezTo>
                  <a:pt x="3106371" y="1001456"/>
                  <a:pt x="3164850" y="974875"/>
                  <a:pt x="3499776" y="990824"/>
                </a:cubicBezTo>
                <a:cubicBezTo>
                  <a:pt x="3834702" y="1006773"/>
                  <a:pt x="4743786" y="849056"/>
                  <a:pt x="4998967" y="1001456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279783" y="5868211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New</a:t>
            </a:r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58203" y="6091913"/>
            <a:ext cx="103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allocated</a:t>
            </a:r>
            <a:endParaRPr lang="en-US"/>
          </a:p>
        </p:txBody>
      </p:sp>
      <p:sp>
        <p:nvSpPr>
          <p:cNvPr id="204" name="Down Arrow 203"/>
          <p:cNvSpPr/>
          <p:nvPr/>
        </p:nvSpPr>
        <p:spPr>
          <a:xfrm>
            <a:off x="8037680" y="2890394"/>
            <a:ext cx="228108" cy="36623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/>
          <p:cNvCxnSpPr/>
          <p:nvPr/>
        </p:nvCxnSpPr>
        <p:spPr>
          <a:xfrm flipV="1">
            <a:off x="7693890" y="1049482"/>
            <a:ext cx="0" cy="3958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69166"/>
              </p:ext>
            </p:extLst>
          </p:nvPr>
        </p:nvGraphicFramePr>
        <p:xfrm>
          <a:off x="106221" y="132744"/>
          <a:ext cx="2907144" cy="1124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144"/>
              </a:tblGrid>
              <a:tr h="281139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udp_sock</a:t>
                      </a:r>
                      <a:endParaRPr lang="en-US" sz="1000"/>
                    </a:p>
                  </a:txBody>
                  <a:tcPr/>
                </a:tc>
              </a:tr>
              <a:tr h="28113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inet_sock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inet</a:t>
                      </a:r>
                      <a:endParaRPr lang="en-US" sz="1000"/>
                    </a:p>
                  </a:txBody>
                  <a:tcPr/>
                </a:tc>
              </a:tr>
              <a:tr h="281139">
                <a:tc>
                  <a:txBody>
                    <a:bodyPr/>
                    <a:lstStyle/>
                    <a:p>
                      <a:r>
                        <a:rPr lang="en-US" sz="1000" smtClean="0"/>
                        <a:t> __u16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err="1" smtClean="0"/>
                        <a:t>encap_type</a:t>
                      </a:r>
                      <a:endParaRPr lang="en-US" sz="1000"/>
                    </a:p>
                  </a:txBody>
                  <a:tcPr/>
                </a:tc>
              </a:tr>
              <a:tr h="28113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int</a:t>
                      </a:r>
                      <a:r>
                        <a:rPr lang="en-US" sz="1000" smtClean="0"/>
                        <a:t> (*</a:t>
                      </a:r>
                      <a:r>
                        <a:rPr lang="en-US" sz="1000" err="1" smtClean="0"/>
                        <a:t>encap_rcv</a:t>
                      </a:r>
                      <a:r>
                        <a:rPr lang="en-US" sz="1000" smtClean="0"/>
                        <a:t>)(</a:t>
                      </a: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sock *</a:t>
                      </a:r>
                      <a:r>
                        <a:rPr lang="en-US" sz="1000" err="1" smtClean="0"/>
                        <a:t>sk</a:t>
                      </a:r>
                      <a:r>
                        <a:rPr lang="en-US" sz="1000" smtClean="0"/>
                        <a:t>, </a:t>
                      </a: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skb</a:t>
                      </a:r>
                      <a:r>
                        <a:rPr lang="en-US" sz="1000" smtClean="0"/>
                        <a:t>)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94719"/>
              </p:ext>
            </p:extLst>
          </p:nvPr>
        </p:nvGraphicFramePr>
        <p:xfrm>
          <a:off x="3355113" y="409835"/>
          <a:ext cx="1144152" cy="53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152"/>
              </a:tblGrid>
              <a:tr h="267869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inet_sock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sock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err="1" smtClean="0"/>
                        <a:t>sk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002973" y="540327"/>
            <a:ext cx="363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896608"/>
              </p:ext>
            </p:extLst>
          </p:nvPr>
        </p:nvGraphicFramePr>
        <p:xfrm>
          <a:off x="4806376" y="666144"/>
          <a:ext cx="1230742" cy="53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742"/>
              </a:tblGrid>
              <a:tr h="267869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sock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</a:t>
                      </a:r>
                      <a:r>
                        <a:rPr lang="en-US" sz="1000" baseline="0" err="1" smtClean="0"/>
                        <a:t>sk_user_data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4499264" y="789709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90107"/>
              </p:ext>
            </p:extLst>
          </p:nvPr>
        </p:nvGraphicFramePr>
        <p:xfrm>
          <a:off x="6361549" y="912062"/>
          <a:ext cx="1230742" cy="1735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742"/>
              </a:tblGrid>
              <a:tr h="267869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l2tp_tunnel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list_head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list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net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*l2tp_net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int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fd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hlist_head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err="1" smtClean="0"/>
                        <a:t>session_hlist</a:t>
                      </a:r>
                      <a:endParaRPr lang="en-US" sz="1000" smtClean="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smtClean="0"/>
                        <a:t>uint8_t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err="1" smtClean="0"/>
                        <a:t>priv</a:t>
                      </a:r>
                      <a:r>
                        <a:rPr lang="en-US" sz="1000" smtClean="0"/>
                        <a:t>[0]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36437"/>
              </p:ext>
            </p:extLst>
          </p:nvPr>
        </p:nvGraphicFramePr>
        <p:xfrm>
          <a:off x="1858821" y="1381991"/>
          <a:ext cx="1144152" cy="53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152"/>
              </a:tblGrid>
              <a:tr h="267869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socket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sock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*</a:t>
                      </a:r>
                      <a:r>
                        <a:rPr lang="en-US" sz="1000" err="1" smtClean="0"/>
                        <a:t>sk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22097" y="1346275"/>
            <a:ext cx="573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FF0000"/>
                </a:solidFill>
              </a:rPr>
              <a:t>File </a:t>
            </a:r>
            <a:r>
              <a:rPr lang="en-US" sz="1200" b="1" err="1" smtClean="0">
                <a:solidFill>
                  <a:srgbClr val="FF0000"/>
                </a:solidFill>
              </a:rPr>
              <a:t>fd</a:t>
            </a:r>
            <a:endParaRPr lang="en-US" sz="1200" b="1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95139" y="1484774"/>
            <a:ext cx="363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84814" y="789709"/>
            <a:ext cx="181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84814" y="789709"/>
            <a:ext cx="0" cy="975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002973" y="1765331"/>
            <a:ext cx="181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37118" y="1049482"/>
            <a:ext cx="353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74457"/>
              </p:ext>
            </p:extLst>
          </p:nvPr>
        </p:nvGraphicFramePr>
        <p:xfrm>
          <a:off x="10151918" y="2286000"/>
          <a:ext cx="1757215" cy="5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215"/>
              </a:tblGrid>
              <a:tr h="263760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net</a:t>
                      </a:r>
                      <a:endParaRPr lang="en-US" sz="1000"/>
                    </a:p>
                  </a:txBody>
                  <a:tcPr/>
                </a:tc>
              </a:tr>
              <a:tr h="263760">
                <a:tc>
                  <a:txBody>
                    <a:bodyPr/>
                    <a:lstStyle/>
                    <a:p>
                      <a:r>
                        <a:rPr lang="en-US" sz="1000" smtClean="0"/>
                        <a:t>    </a:t>
                      </a: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net_generic</a:t>
                      </a:r>
                      <a:r>
                        <a:rPr lang="en-US" sz="1000" smtClean="0"/>
                        <a:t> *gen[x]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34554"/>
              </p:ext>
            </p:extLst>
          </p:nvPr>
        </p:nvGraphicFramePr>
        <p:xfrm>
          <a:off x="9871364" y="2958530"/>
          <a:ext cx="203430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710"/>
                <a:gridCol w="1217596"/>
              </a:tblGrid>
              <a:tr h="177365">
                <a:tc>
                  <a:txBody>
                    <a:bodyPr/>
                    <a:lstStyle/>
                    <a:p>
                      <a:r>
                        <a:rPr lang="en-US" sz="1000" smtClean="0"/>
                        <a:t>Array index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Array element</a:t>
                      </a:r>
                      <a:endParaRPr lang="en-US" sz="1000"/>
                    </a:p>
                  </a:txBody>
                  <a:tcPr/>
                </a:tc>
              </a:tr>
              <a:tr h="177365">
                <a:tc>
                  <a:txBody>
                    <a:bodyPr/>
                    <a:lstStyle/>
                    <a:p>
                      <a:r>
                        <a:rPr lang="en-US" sz="1000" smtClean="0"/>
                        <a:t>……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……</a:t>
                      </a:r>
                      <a:endParaRPr lang="en-US" sz="1000"/>
                    </a:p>
                  </a:txBody>
                  <a:tcPr/>
                </a:tc>
              </a:tr>
              <a:tr h="177365">
                <a:tc>
                  <a:txBody>
                    <a:bodyPr/>
                    <a:lstStyle/>
                    <a:p>
                      <a:r>
                        <a:rPr lang="en-US" sz="1000" smtClean="0"/>
                        <a:t>l2tp_net_id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l2tp_net *</a:t>
                      </a:r>
                      <a:endParaRPr lang="en-US" sz="1000"/>
                    </a:p>
                  </a:txBody>
                  <a:tcPr/>
                </a:tc>
              </a:tr>
              <a:tr h="177365">
                <a:tc>
                  <a:txBody>
                    <a:bodyPr/>
                    <a:lstStyle/>
                    <a:p>
                      <a:r>
                        <a:rPr lang="en-US" sz="1000" smtClean="0"/>
                        <a:t>……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……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Connector 33"/>
          <p:cNvCxnSpPr/>
          <p:nvPr/>
        </p:nvCxnSpPr>
        <p:spPr>
          <a:xfrm>
            <a:off x="11905670" y="2664893"/>
            <a:ext cx="1766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082315" y="2664893"/>
            <a:ext cx="0" cy="410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1905670" y="3070137"/>
            <a:ext cx="176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59986"/>
              </p:ext>
            </p:extLst>
          </p:nvPr>
        </p:nvGraphicFramePr>
        <p:xfrm>
          <a:off x="7294419" y="3381095"/>
          <a:ext cx="2138218" cy="91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218"/>
              </a:tblGrid>
              <a:tr h="305057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l2tp_net</a:t>
                      </a:r>
                      <a:endParaRPr lang="en-US" sz="1000"/>
                    </a:p>
                  </a:txBody>
                  <a:tcPr/>
                </a:tc>
              </a:tr>
              <a:tr h="305057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list_head</a:t>
                      </a:r>
                      <a:r>
                        <a:rPr lang="en-US" sz="1000" smtClean="0"/>
                        <a:t> l2tp_tunnel_list</a:t>
                      </a:r>
                      <a:endParaRPr lang="en-US" sz="1000"/>
                    </a:p>
                  </a:txBody>
                  <a:tcPr/>
                </a:tc>
              </a:tr>
              <a:tr h="305057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hlist_head</a:t>
                      </a:r>
                      <a:r>
                        <a:rPr lang="en-US" sz="1000" smtClean="0"/>
                        <a:t> l2tp_session_hlist[x]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9380682" y="3548119"/>
            <a:ext cx="477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9401464" y="3828674"/>
            <a:ext cx="270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9671627" y="1346275"/>
            <a:ext cx="0" cy="2482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222511" y="1346275"/>
            <a:ext cx="449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91522"/>
              </p:ext>
            </p:extLst>
          </p:nvPr>
        </p:nvGraphicFramePr>
        <p:xfrm>
          <a:off x="7985993" y="922428"/>
          <a:ext cx="1230742" cy="1735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742"/>
              </a:tblGrid>
              <a:tr h="267869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l2tp_tunnel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list_head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list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net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*l2tp_net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int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fd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hlist_head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err="1" smtClean="0"/>
                        <a:t>session_hlist</a:t>
                      </a:r>
                      <a:endParaRPr lang="en-US" sz="1000" smtClean="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smtClean="0"/>
                        <a:t>uint8_t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err="1" smtClean="0"/>
                        <a:t>priv</a:t>
                      </a:r>
                      <a:r>
                        <a:rPr lang="en-US" sz="1000" smtClean="0"/>
                        <a:t>[0]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>
          <a:xfrm flipH="1">
            <a:off x="7574973" y="1304711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49301"/>
              </p:ext>
            </p:extLst>
          </p:nvPr>
        </p:nvGraphicFramePr>
        <p:xfrm>
          <a:off x="7744693" y="4607762"/>
          <a:ext cx="1708725" cy="1339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725"/>
              </a:tblGrid>
              <a:tr h="267869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l2tp_session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l2tp_tunnel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*tunnel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hlist_node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err="1" smtClean="0"/>
                        <a:t>hlist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hlist_node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err="1" smtClean="0"/>
                        <a:t>global_hlist</a:t>
                      </a:r>
                      <a:endParaRPr lang="en-US" sz="1000" smtClean="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smtClean="0"/>
                        <a:t>uint8_t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err="1" smtClean="0"/>
                        <a:t>priv</a:t>
                      </a:r>
                      <a:r>
                        <a:rPr lang="en-US" sz="1000" smtClean="0"/>
                        <a:t>[0]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041869"/>
              </p:ext>
            </p:extLst>
          </p:nvPr>
        </p:nvGraphicFramePr>
        <p:xfrm>
          <a:off x="5611093" y="4614690"/>
          <a:ext cx="1708725" cy="1339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725"/>
              </a:tblGrid>
              <a:tr h="267869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l2tp_session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l2tp_tunnel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*tunnel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hlist_node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err="1" smtClean="0"/>
                        <a:t>hlist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hlist_node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err="1" smtClean="0"/>
                        <a:t>global_hlist</a:t>
                      </a:r>
                      <a:endParaRPr lang="en-US" sz="1000" smtClean="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smtClean="0"/>
                        <a:t>uint8_t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err="1" smtClean="0"/>
                        <a:t>priv</a:t>
                      </a:r>
                      <a:r>
                        <a:rPr lang="en-US" sz="1000" smtClean="0"/>
                        <a:t>[0]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 flipH="1">
            <a:off x="5361709" y="2150918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361709" y="2150918"/>
            <a:ext cx="0" cy="3138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361709" y="5288973"/>
            <a:ext cx="290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304809" y="5288973"/>
            <a:ext cx="467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401464" y="4135582"/>
            <a:ext cx="270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9671627" y="4114800"/>
            <a:ext cx="0" cy="142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9401464" y="5538350"/>
            <a:ext cx="270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304809" y="5548741"/>
            <a:ext cx="467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28337"/>
              </p:ext>
            </p:extLst>
          </p:nvPr>
        </p:nvGraphicFramePr>
        <p:xfrm>
          <a:off x="7772400" y="6017462"/>
          <a:ext cx="1708725" cy="803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725"/>
              </a:tblGrid>
              <a:tr h="267869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pppol2tp_session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sock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*sock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sock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*</a:t>
                      </a:r>
                      <a:r>
                        <a:rPr lang="en-US" sz="1000" err="1" smtClean="0"/>
                        <a:t>tunnel_sock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5" name="Straight Connector 74"/>
          <p:cNvCxnSpPr/>
          <p:nvPr/>
        </p:nvCxnSpPr>
        <p:spPr>
          <a:xfrm>
            <a:off x="7502236" y="5787737"/>
            <a:ext cx="0" cy="35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491845" y="5787737"/>
            <a:ext cx="280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502236" y="6141027"/>
            <a:ext cx="270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57214"/>
              </p:ext>
            </p:extLst>
          </p:nvPr>
        </p:nvGraphicFramePr>
        <p:xfrm>
          <a:off x="5616866" y="6023220"/>
          <a:ext cx="1708725" cy="803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725"/>
              </a:tblGrid>
              <a:tr h="267869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pppol2tp_session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sock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*sock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sock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*</a:t>
                      </a:r>
                      <a:r>
                        <a:rPr lang="en-US" sz="1000" err="1" smtClean="0"/>
                        <a:t>tunnel_sock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2" name="Straight Connector 81"/>
          <p:cNvCxnSpPr/>
          <p:nvPr/>
        </p:nvCxnSpPr>
        <p:spPr>
          <a:xfrm>
            <a:off x="5346702" y="5793495"/>
            <a:ext cx="0" cy="35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336311" y="5793495"/>
            <a:ext cx="280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346702" y="6146785"/>
            <a:ext cx="270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34345" y="789709"/>
            <a:ext cx="0" cy="5933209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4634345" y="6691745"/>
            <a:ext cx="1018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506469"/>
              </p:ext>
            </p:extLst>
          </p:nvPr>
        </p:nvGraphicFramePr>
        <p:xfrm>
          <a:off x="1493592" y="3901413"/>
          <a:ext cx="1493980" cy="1124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80"/>
              </a:tblGrid>
              <a:tr h="281139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pppox_sock</a:t>
                      </a:r>
                      <a:endParaRPr lang="en-US" sz="1000"/>
                    </a:p>
                  </a:txBody>
                  <a:tcPr/>
                </a:tc>
              </a:tr>
              <a:tr h="28113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sock </a:t>
                      </a:r>
                      <a:r>
                        <a:rPr lang="en-US" sz="1000" err="1" smtClean="0"/>
                        <a:t>sk</a:t>
                      </a:r>
                      <a:endParaRPr lang="en-US" sz="1000"/>
                    </a:p>
                  </a:txBody>
                  <a:tcPr/>
                </a:tc>
              </a:tr>
              <a:tr h="28113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ppp_channel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chan</a:t>
                      </a:r>
                      <a:endParaRPr lang="en-US" sz="1000"/>
                    </a:p>
                  </a:txBody>
                  <a:tcPr/>
                </a:tc>
              </a:tr>
              <a:tr h="28113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2567"/>
              </p:ext>
            </p:extLst>
          </p:nvPr>
        </p:nvGraphicFramePr>
        <p:xfrm>
          <a:off x="65233" y="4905633"/>
          <a:ext cx="1144152" cy="53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152"/>
              </a:tblGrid>
              <a:tr h="267869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socket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sock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*</a:t>
                      </a:r>
                      <a:r>
                        <a:rPr lang="en-US" sz="1000" err="1" smtClean="0"/>
                        <a:t>sk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Straight Arrow Connector 91"/>
          <p:cNvCxnSpPr/>
          <p:nvPr/>
        </p:nvCxnSpPr>
        <p:spPr>
          <a:xfrm>
            <a:off x="1287316" y="4261396"/>
            <a:ext cx="181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287316" y="4261396"/>
            <a:ext cx="0" cy="102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1209386" y="5288973"/>
            <a:ext cx="7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-65992" y="4125838"/>
            <a:ext cx="1271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rgbClr val="FF0000"/>
                </a:solidFill>
              </a:rPr>
              <a:t>s</a:t>
            </a:r>
            <a:r>
              <a:rPr lang="en-US" sz="1200" b="1" smtClean="0">
                <a:solidFill>
                  <a:srgbClr val="FF0000"/>
                </a:solidFill>
              </a:rPr>
              <a:t>ession pppol2tp</a:t>
            </a:r>
          </a:p>
          <a:p>
            <a:pPr algn="ctr"/>
            <a:r>
              <a:rPr lang="en-US" sz="1200" b="1" smtClean="0">
                <a:solidFill>
                  <a:srgbClr val="FF0000"/>
                </a:solidFill>
              </a:rPr>
              <a:t>socket </a:t>
            </a:r>
            <a:r>
              <a:rPr lang="en-US" sz="1200" b="1" err="1" smtClean="0">
                <a:solidFill>
                  <a:srgbClr val="FF0000"/>
                </a:solidFill>
              </a:rPr>
              <a:t>fd</a:t>
            </a:r>
            <a:endParaRPr lang="en-US" sz="1200" b="1">
              <a:solidFill>
                <a:srgbClr val="FF0000"/>
              </a:solidFill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63732"/>
              </p:ext>
            </p:extLst>
          </p:nvPr>
        </p:nvGraphicFramePr>
        <p:xfrm>
          <a:off x="1515914" y="5167696"/>
          <a:ext cx="1728064" cy="1124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64"/>
              </a:tblGrid>
              <a:tr h="281139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ppp_channel</a:t>
                      </a:r>
                      <a:endParaRPr lang="en-US" sz="1000"/>
                    </a:p>
                  </a:txBody>
                  <a:tcPr/>
                </a:tc>
              </a:tr>
              <a:tr h="281139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smtClean="0"/>
                        <a:t>*private</a:t>
                      </a:r>
                      <a:endParaRPr lang="en-US" sz="1000"/>
                    </a:p>
                  </a:txBody>
                  <a:tcPr/>
                </a:tc>
              </a:tr>
              <a:tr h="281139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ppp_channel_ops</a:t>
                      </a:r>
                      <a:r>
                        <a:rPr lang="en-US" sz="1000" smtClean="0"/>
                        <a:t> *ops</a:t>
                      </a:r>
                      <a:endParaRPr lang="en-US" sz="1000"/>
                    </a:p>
                  </a:txBody>
                  <a:tcPr/>
                </a:tc>
              </a:tr>
              <a:tr h="281139">
                <a:tc>
                  <a:txBody>
                    <a:bodyPr/>
                    <a:lstStyle/>
                    <a:p>
                      <a:r>
                        <a:rPr lang="en-US" sz="1000" smtClean="0"/>
                        <a:t>void *</a:t>
                      </a:r>
                      <a:r>
                        <a:rPr lang="en-US" sz="1000" err="1" smtClean="0"/>
                        <a:t>ppp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Straight Arrow Connector 104"/>
          <p:cNvCxnSpPr/>
          <p:nvPr/>
        </p:nvCxnSpPr>
        <p:spPr>
          <a:xfrm>
            <a:off x="1366979" y="4361841"/>
            <a:ext cx="140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366979" y="4361841"/>
            <a:ext cx="0" cy="118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378236" y="5534886"/>
            <a:ext cx="129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1404" y="4592782"/>
            <a:ext cx="436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397822" y="4582391"/>
            <a:ext cx="0" cy="70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3200395" y="5288973"/>
            <a:ext cx="218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9447069" y="5008415"/>
            <a:ext cx="318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9765145" y="1049482"/>
            <a:ext cx="0" cy="3958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9222511" y="1049482"/>
            <a:ext cx="542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30439"/>
              </p:ext>
            </p:extLst>
          </p:nvPr>
        </p:nvGraphicFramePr>
        <p:xfrm>
          <a:off x="3484418" y="4201933"/>
          <a:ext cx="1340711" cy="53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11"/>
              </a:tblGrid>
              <a:tr h="267869">
                <a:tc>
                  <a:txBody>
                    <a:bodyPr/>
                    <a:lstStyle/>
                    <a:p>
                      <a:pPr algn="ctr"/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sock</a:t>
                      </a:r>
                      <a:endParaRPr lang="en-US" sz="1000"/>
                    </a:p>
                  </a:txBody>
                  <a:tcPr/>
                </a:tc>
              </a:tr>
              <a:tr h="267869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</a:t>
                      </a:r>
                      <a:r>
                        <a:rPr lang="en-US" sz="1000" baseline="0" err="1" smtClean="0"/>
                        <a:t>sk_user_data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6" name="Straight Arrow Connector 125"/>
          <p:cNvCxnSpPr/>
          <p:nvPr/>
        </p:nvCxnSpPr>
        <p:spPr>
          <a:xfrm>
            <a:off x="2961404" y="4325498"/>
            <a:ext cx="527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/>
          <p:nvPr/>
        </p:nvCxnSpPr>
        <p:spPr>
          <a:xfrm>
            <a:off x="4795814" y="4592782"/>
            <a:ext cx="821052" cy="182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5" idx="2"/>
          </p:cNvCxnSpPr>
          <p:nvPr/>
        </p:nvCxnSpPr>
        <p:spPr>
          <a:xfrm>
            <a:off x="569760" y="4587503"/>
            <a:ext cx="0" cy="34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060373" y="6380018"/>
            <a:ext cx="556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5070764" y="4325498"/>
            <a:ext cx="0" cy="2044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4795814" y="4325498"/>
            <a:ext cx="264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7574973" y="1049482"/>
            <a:ext cx="118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7304809" y="5008415"/>
            <a:ext cx="389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1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2393"/>
              </p:ext>
            </p:extLst>
          </p:nvPr>
        </p:nvGraphicFramePr>
        <p:xfrm>
          <a:off x="872836" y="593510"/>
          <a:ext cx="200602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*next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4162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4122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NAPI_GRO_CB(</a:t>
                      </a:r>
                      <a:r>
                        <a:rPr lang="en-US" sz="1000" err="1" smtClean="0"/>
                        <a:t>nskb</a:t>
                      </a:r>
                      <a:r>
                        <a:rPr lang="en-US" sz="1000" smtClean="0"/>
                        <a:t>)-&gt;last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NAPI_GRO_CB(p)-&gt;count = 2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3310925" y="1293860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66307"/>
              </p:ext>
            </p:extLst>
          </p:nvPr>
        </p:nvGraphicFramePr>
        <p:xfrm>
          <a:off x="3308903" y="2035960"/>
          <a:ext cx="200602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</a:t>
                      </a:r>
                      <a:r>
                        <a:rPr lang="en-US" sz="1000" err="1" smtClean="0"/>
                        <a:t>frag_list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gso_size</a:t>
                      </a:r>
                      <a:r>
                        <a:rPr lang="en-US" sz="1000" smtClean="0"/>
                        <a:t> = 2162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3307461" y="1470507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(14 bytes)</a:t>
            </a:r>
            <a:endParaRPr lang="en-US" sz="100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299049" y="1957013"/>
            <a:ext cx="409234" cy="44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58078" y="1200342"/>
            <a:ext cx="466700" cy="7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57834" y="1470506"/>
            <a:ext cx="460018" cy="1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858078" y="1638501"/>
            <a:ext cx="449383" cy="37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32014" y="212932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head</a:t>
            </a:r>
            <a:endParaRPr lang="en-US" sz="1600"/>
          </a:p>
        </p:txBody>
      </p:sp>
      <p:sp>
        <p:nvSpPr>
          <p:cNvPr id="55" name="TextBox 54"/>
          <p:cNvSpPr txBox="1"/>
          <p:nvPr/>
        </p:nvSpPr>
        <p:spPr>
          <a:xfrm>
            <a:off x="0" y="73572"/>
            <a:ext cx="872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/>
              <a:t>g</a:t>
            </a:r>
            <a:r>
              <a:rPr lang="en-US" sz="1600" err="1" smtClean="0"/>
              <a:t>ro_list</a:t>
            </a:r>
            <a:endParaRPr lang="en-US" sz="160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2858078" y="703870"/>
            <a:ext cx="1018096" cy="27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00427"/>
              </p:ext>
            </p:extLst>
          </p:nvPr>
        </p:nvGraphicFramePr>
        <p:xfrm>
          <a:off x="6836581" y="596301"/>
          <a:ext cx="20060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*next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67150"/>
              </p:ext>
            </p:extLst>
          </p:nvPr>
        </p:nvGraphicFramePr>
        <p:xfrm>
          <a:off x="3876174" y="596301"/>
          <a:ext cx="20060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*next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0" name="Straight Arrow Connector 59"/>
          <p:cNvCxnSpPr/>
          <p:nvPr/>
        </p:nvCxnSpPr>
        <p:spPr>
          <a:xfrm flipV="1">
            <a:off x="5871229" y="703870"/>
            <a:ext cx="966354" cy="27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400278" y="212932"/>
            <a:ext cx="2848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o</a:t>
            </a:r>
            <a:r>
              <a:rPr lang="en-US" sz="1600" smtClean="0"/>
              <a:t>ther </a:t>
            </a:r>
            <a:r>
              <a:rPr lang="en-US" sz="1600" err="1" smtClean="0"/>
              <a:t>skb</a:t>
            </a:r>
            <a:r>
              <a:rPr lang="en-US" sz="1600" smtClean="0"/>
              <a:t> in </a:t>
            </a:r>
            <a:r>
              <a:rPr lang="en-US" sz="1600" err="1" smtClean="0"/>
              <a:t>gro_list</a:t>
            </a:r>
            <a:endParaRPr lang="en-US" sz="1600"/>
          </a:p>
        </p:txBody>
      </p:sp>
      <p:sp>
        <p:nvSpPr>
          <p:cNvPr id="62" name="Rectangle 61"/>
          <p:cNvSpPr/>
          <p:nvPr/>
        </p:nvSpPr>
        <p:spPr>
          <a:xfrm>
            <a:off x="3317852" y="1655994"/>
            <a:ext cx="1974271" cy="159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(20 bytes)</a:t>
            </a:r>
            <a:endParaRPr lang="en-US" sz="1000"/>
          </a:p>
        </p:txBody>
      </p:sp>
      <p:sp>
        <p:nvSpPr>
          <p:cNvPr id="64" name="Rectangle 63"/>
          <p:cNvSpPr/>
          <p:nvPr/>
        </p:nvSpPr>
        <p:spPr>
          <a:xfrm>
            <a:off x="3324778" y="1829176"/>
            <a:ext cx="1974271" cy="159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L4 header (20 bytes)</a:t>
            </a:r>
            <a:endParaRPr lang="en-US" sz="100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875395" y="1977939"/>
            <a:ext cx="432066" cy="1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5" idx="2"/>
          </p:cNvCxnSpPr>
          <p:nvPr/>
        </p:nvCxnSpPr>
        <p:spPr>
          <a:xfrm rot="16200000" flipH="1">
            <a:off x="516194" y="332350"/>
            <a:ext cx="276868" cy="436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0117"/>
              </p:ext>
            </p:extLst>
          </p:nvPr>
        </p:nvGraphicFramePr>
        <p:xfrm>
          <a:off x="5699625" y="1870327"/>
          <a:ext cx="200602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r>
                        <a:rPr lang="en-US" sz="1000" smtClean="0"/>
                        <a:t> *next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2162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1960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59076"/>
              </p:ext>
            </p:extLst>
          </p:nvPr>
        </p:nvGraphicFramePr>
        <p:xfrm>
          <a:off x="8137138" y="2857850"/>
          <a:ext cx="200602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1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gso_size</a:t>
                      </a:r>
                      <a:r>
                        <a:rPr lang="en-US" sz="1000" smtClean="0"/>
                        <a:t> = 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31665"/>
              </p:ext>
            </p:extLst>
          </p:nvPr>
        </p:nvGraphicFramePr>
        <p:xfrm>
          <a:off x="10447218" y="2570677"/>
          <a:ext cx="1092573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73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16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1960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9" name="Straight Arrow Connector 88"/>
          <p:cNvCxnSpPr/>
          <p:nvPr/>
        </p:nvCxnSpPr>
        <p:spPr>
          <a:xfrm flipV="1">
            <a:off x="10122378" y="2570677"/>
            <a:ext cx="290361" cy="94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7667143" y="1978279"/>
            <a:ext cx="467109" cy="51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7684867" y="2844094"/>
            <a:ext cx="470332" cy="39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406572" y="1495483"/>
            <a:ext cx="71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last</a:t>
            </a:r>
            <a:endParaRPr lang="en-US" sz="160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7677776" y="2887129"/>
            <a:ext cx="437713" cy="4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0132152" y="477286"/>
            <a:ext cx="1503216" cy="11481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Packet content (1960 bytes)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132152" y="205778"/>
            <a:ext cx="1503216" cy="26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11539791" y="2915318"/>
            <a:ext cx="265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11805605" y="290107"/>
            <a:ext cx="0" cy="262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1635368" y="290107"/>
            <a:ext cx="170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1539791" y="3184681"/>
            <a:ext cx="439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11979271" y="482295"/>
            <a:ext cx="0" cy="270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11635368" y="485039"/>
            <a:ext cx="343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875395" y="2660936"/>
            <a:ext cx="179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065642" y="2660936"/>
            <a:ext cx="0" cy="151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3067469" y="4164535"/>
            <a:ext cx="269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8141105" y="1988574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sp>
        <p:nvSpPr>
          <p:cNvPr id="153" name="Rectangle 152"/>
          <p:cNvSpPr/>
          <p:nvPr/>
        </p:nvSpPr>
        <p:spPr>
          <a:xfrm>
            <a:off x="8137641" y="2165221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(14 bytes)</a:t>
            </a:r>
            <a:endParaRPr lang="en-US" sz="1000"/>
          </a:p>
        </p:txBody>
      </p:sp>
      <p:sp>
        <p:nvSpPr>
          <p:cNvPr id="154" name="Rectangle 153"/>
          <p:cNvSpPr/>
          <p:nvPr/>
        </p:nvSpPr>
        <p:spPr>
          <a:xfrm>
            <a:off x="8148273" y="2338093"/>
            <a:ext cx="1974271" cy="159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(20 bytes)</a:t>
            </a:r>
            <a:endParaRPr lang="en-US" sz="1000"/>
          </a:p>
        </p:txBody>
      </p:sp>
      <p:sp>
        <p:nvSpPr>
          <p:cNvPr id="155" name="Rectangle 154"/>
          <p:cNvSpPr/>
          <p:nvPr/>
        </p:nvSpPr>
        <p:spPr>
          <a:xfrm>
            <a:off x="8155199" y="2511275"/>
            <a:ext cx="1974271" cy="159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L4 header (20 bytes)</a:t>
            </a:r>
            <a:endParaRPr lang="en-US" sz="1000"/>
          </a:p>
        </p:txBody>
      </p:sp>
      <p:sp>
        <p:nvSpPr>
          <p:cNvPr id="161" name="Rectangle 160"/>
          <p:cNvSpPr/>
          <p:nvPr/>
        </p:nvSpPr>
        <p:spPr>
          <a:xfrm>
            <a:off x="8148107" y="2684941"/>
            <a:ext cx="1974271" cy="159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Packet content (202 bytes)</a:t>
            </a:r>
            <a:endParaRPr lang="en-US" sz="1000"/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7667143" y="2692187"/>
            <a:ext cx="467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27866"/>
              </p:ext>
            </p:extLst>
          </p:nvPr>
        </p:nvGraphicFramePr>
        <p:xfrm>
          <a:off x="3320684" y="4035971"/>
          <a:ext cx="200602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sk_buff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</a:t>
                      </a:r>
                      <a:r>
                        <a:rPr lang="en-US" sz="1000" baseline="0" smtClean="0"/>
                        <a:t> *head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*data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*tail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Void *end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Len  = 1960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Data_len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baseline="0" smtClean="0"/>
                        <a:t> =  1960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7" name="Rectangle 86"/>
          <p:cNvSpPr/>
          <p:nvPr/>
        </p:nvSpPr>
        <p:spPr>
          <a:xfrm>
            <a:off x="5950164" y="4497328"/>
            <a:ext cx="1984663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Head room</a:t>
            </a:r>
            <a:endParaRPr lang="en-US" sz="1000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71688"/>
              </p:ext>
            </p:extLst>
          </p:nvPr>
        </p:nvGraphicFramePr>
        <p:xfrm>
          <a:off x="5949586" y="5039688"/>
          <a:ext cx="20060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24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struct</a:t>
                      </a:r>
                      <a:r>
                        <a:rPr lang="en-US" sz="1000" smtClean="0"/>
                        <a:t> </a:t>
                      </a:r>
                      <a:r>
                        <a:rPr lang="en-US" sz="1000" err="1" smtClean="0"/>
                        <a:t>skb_shared_info</a:t>
                      </a:r>
                      <a:r>
                        <a:rPr lang="en-US" sz="1000" smtClean="0"/>
                        <a:t> </a:t>
                      </a:r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unsigned char </a:t>
                      </a:r>
                      <a:r>
                        <a:rPr lang="en-US" sz="1000" err="1" smtClean="0"/>
                        <a:t>nr_frags</a:t>
                      </a:r>
                      <a:r>
                        <a:rPr lang="en-US" sz="1000" smtClean="0"/>
                        <a:t>  =  1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err="1" smtClean="0"/>
                        <a:t>skb_frag_t</a:t>
                      </a:r>
                      <a:r>
                        <a:rPr lang="en-US" sz="1000" smtClean="0"/>
                        <a:t> frags[0]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" name="Rectangle 91"/>
          <p:cNvSpPr/>
          <p:nvPr/>
        </p:nvSpPr>
        <p:spPr>
          <a:xfrm>
            <a:off x="5946700" y="4841969"/>
            <a:ext cx="1988127" cy="16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Free space(242 bytes)</a:t>
            </a:r>
            <a:endParaRPr lang="en-US" sz="1000"/>
          </a:p>
        </p:txBody>
      </p:sp>
      <p:sp>
        <p:nvSpPr>
          <p:cNvPr id="95" name="Rectangle 94"/>
          <p:cNvSpPr/>
          <p:nvPr/>
        </p:nvSpPr>
        <p:spPr>
          <a:xfrm>
            <a:off x="5946700" y="4673975"/>
            <a:ext cx="1988127" cy="16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L2 header (14 bytes)</a:t>
            </a:r>
            <a:endParaRPr lang="en-US" sz="1000"/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196017"/>
              </p:ext>
            </p:extLst>
          </p:nvPr>
        </p:nvGraphicFramePr>
        <p:xfrm>
          <a:off x="8419156" y="4497328"/>
          <a:ext cx="166658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86"/>
              </a:tblGrid>
              <a:tr h="15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 smtClean="0"/>
                        <a:t>skb_frag_t</a:t>
                      </a:r>
                      <a:endParaRPr lang="en-US" sz="1000" smtClean="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page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Offset  =  56</a:t>
                      </a:r>
                      <a:endParaRPr lang="en-US" sz="1000"/>
                    </a:p>
                  </a:txBody>
                  <a:tcPr/>
                </a:tc>
              </a:tr>
              <a:tr h="156056">
                <a:tc>
                  <a:txBody>
                    <a:bodyPr/>
                    <a:lstStyle/>
                    <a:p>
                      <a:r>
                        <a:rPr lang="en-US" sz="1000" smtClean="0"/>
                        <a:t>Size  =  1960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7" name="Straight Arrow Connector 96"/>
          <p:cNvCxnSpPr/>
          <p:nvPr/>
        </p:nvCxnSpPr>
        <p:spPr>
          <a:xfrm flipV="1">
            <a:off x="7934827" y="4497328"/>
            <a:ext cx="457199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10480598" y="5653761"/>
            <a:ext cx="1503216" cy="11481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Packet content (1960 bytes)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0064962" y="4866208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305926" y="4403810"/>
            <a:ext cx="640774" cy="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305926" y="4673974"/>
            <a:ext cx="565303" cy="167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305926" y="4841969"/>
            <a:ext cx="6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5305926" y="5009962"/>
            <a:ext cx="640774" cy="15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0064962" y="5131178"/>
            <a:ext cx="415636" cy="50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0480598" y="4850624"/>
            <a:ext cx="1503216" cy="26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0480599" y="5131185"/>
            <a:ext cx="1503216" cy="24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L3 header (20 bytes)</a:t>
            </a:r>
            <a:endParaRPr lang="en-US" sz="1000"/>
          </a:p>
        </p:txBody>
      </p:sp>
      <p:sp>
        <p:nvSpPr>
          <p:cNvPr id="108" name="Rectangle 107"/>
          <p:cNvSpPr/>
          <p:nvPr/>
        </p:nvSpPr>
        <p:spPr>
          <a:xfrm>
            <a:off x="10480598" y="5388793"/>
            <a:ext cx="1503216" cy="24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L4 header (20 bytes)</a:t>
            </a:r>
            <a:endParaRPr lang="en-US" sz="100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5580994" y="2228280"/>
            <a:ext cx="127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80994" y="2228280"/>
            <a:ext cx="0" cy="194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292123" y="4172607"/>
            <a:ext cx="288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76174" y="3613318"/>
            <a:ext cx="939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</a:t>
            </a:r>
            <a:r>
              <a:rPr lang="en-US" sz="1600" smtClean="0"/>
              <a:t>ew last</a:t>
            </a:r>
            <a:endParaRPr lang="en-US" sz="1600"/>
          </a:p>
        </p:txBody>
      </p:sp>
      <p:sp>
        <p:nvSpPr>
          <p:cNvPr id="44" name="Freeform 43"/>
          <p:cNvSpPr/>
          <p:nvPr/>
        </p:nvSpPr>
        <p:spPr>
          <a:xfrm>
            <a:off x="2688085" y="3581909"/>
            <a:ext cx="9451751" cy="3292831"/>
          </a:xfrm>
          <a:custGeom>
            <a:avLst/>
            <a:gdLst>
              <a:gd name="connsiteX0" fmla="*/ 1416082 w 9451751"/>
              <a:gd name="connsiteY0" fmla="*/ 1263 h 3292831"/>
              <a:gd name="connsiteX1" fmla="*/ 2489971 w 9451751"/>
              <a:gd name="connsiteY1" fmla="*/ 128854 h 3292831"/>
              <a:gd name="connsiteX2" fmla="*/ 3393738 w 9451751"/>
              <a:gd name="connsiteY2" fmla="*/ 596686 h 3292831"/>
              <a:gd name="connsiteX3" fmla="*/ 4818501 w 9451751"/>
              <a:gd name="connsiteY3" fmla="*/ 756175 h 3292831"/>
              <a:gd name="connsiteX4" fmla="*/ 7540436 w 9451751"/>
              <a:gd name="connsiteY4" fmla="*/ 788072 h 3292831"/>
              <a:gd name="connsiteX5" fmla="*/ 8954566 w 9451751"/>
              <a:gd name="connsiteY5" fmla="*/ 1053886 h 3292831"/>
              <a:gd name="connsiteX6" fmla="*/ 9411766 w 9451751"/>
              <a:gd name="connsiteY6" fmla="*/ 1351598 h 3292831"/>
              <a:gd name="connsiteX7" fmla="*/ 9390501 w 9451751"/>
              <a:gd name="connsiteY7" fmla="*/ 2032082 h 3292831"/>
              <a:gd name="connsiteX8" fmla="*/ 9411766 w 9451751"/>
              <a:gd name="connsiteY8" fmla="*/ 2680668 h 3292831"/>
              <a:gd name="connsiteX9" fmla="*/ 9401134 w 9451751"/>
              <a:gd name="connsiteY9" fmla="*/ 3244193 h 3292831"/>
              <a:gd name="connsiteX10" fmla="*/ 8773813 w 9451751"/>
              <a:gd name="connsiteY10" fmla="*/ 3265458 h 3292831"/>
              <a:gd name="connsiteX11" fmla="*/ 7604231 w 9451751"/>
              <a:gd name="connsiteY11" fmla="*/ 3265458 h 3292831"/>
              <a:gd name="connsiteX12" fmla="*/ 6849320 w 9451751"/>
              <a:gd name="connsiteY12" fmla="*/ 2946482 h 3292831"/>
              <a:gd name="connsiteX13" fmla="*/ 5137478 w 9451751"/>
              <a:gd name="connsiteY13" fmla="*/ 2457384 h 3292831"/>
              <a:gd name="connsiteX14" fmla="*/ 2436808 w 9451751"/>
              <a:gd name="connsiteY14" fmla="*/ 2414854 h 3292831"/>
              <a:gd name="connsiteX15" fmla="*/ 257134 w 9451751"/>
              <a:gd name="connsiteY15" fmla="*/ 2361691 h 3292831"/>
              <a:gd name="connsiteX16" fmla="*/ 172073 w 9451751"/>
              <a:gd name="connsiteY16" fmla="*/ 1117682 h 3292831"/>
              <a:gd name="connsiteX17" fmla="*/ 76380 w 9451751"/>
              <a:gd name="connsiteY17" fmla="*/ 182017 h 3292831"/>
              <a:gd name="connsiteX18" fmla="*/ 1416082 w 9451751"/>
              <a:gd name="connsiteY18" fmla="*/ 1263 h 329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51751" h="3292831">
                <a:moveTo>
                  <a:pt x="1416082" y="1263"/>
                </a:moveTo>
                <a:cubicBezTo>
                  <a:pt x="1818347" y="-7597"/>
                  <a:pt x="2160362" y="29617"/>
                  <a:pt x="2489971" y="128854"/>
                </a:cubicBezTo>
                <a:cubicBezTo>
                  <a:pt x="2819580" y="228091"/>
                  <a:pt x="3005650" y="492133"/>
                  <a:pt x="3393738" y="596686"/>
                </a:cubicBezTo>
                <a:cubicBezTo>
                  <a:pt x="3781826" y="701239"/>
                  <a:pt x="4127385" y="724277"/>
                  <a:pt x="4818501" y="756175"/>
                </a:cubicBezTo>
                <a:cubicBezTo>
                  <a:pt x="5509617" y="788073"/>
                  <a:pt x="6851092" y="738453"/>
                  <a:pt x="7540436" y="788072"/>
                </a:cubicBezTo>
                <a:cubicBezTo>
                  <a:pt x="8229780" y="837691"/>
                  <a:pt x="8642678" y="959965"/>
                  <a:pt x="8954566" y="1053886"/>
                </a:cubicBezTo>
                <a:cubicBezTo>
                  <a:pt x="9266454" y="1147807"/>
                  <a:pt x="9339110" y="1188565"/>
                  <a:pt x="9411766" y="1351598"/>
                </a:cubicBezTo>
                <a:cubicBezTo>
                  <a:pt x="9484422" y="1514631"/>
                  <a:pt x="9390501" y="1810570"/>
                  <a:pt x="9390501" y="2032082"/>
                </a:cubicBezTo>
                <a:cubicBezTo>
                  <a:pt x="9390501" y="2253594"/>
                  <a:pt x="9409994" y="2478650"/>
                  <a:pt x="9411766" y="2680668"/>
                </a:cubicBezTo>
                <a:cubicBezTo>
                  <a:pt x="9413538" y="2882686"/>
                  <a:pt x="9507460" y="3146728"/>
                  <a:pt x="9401134" y="3244193"/>
                </a:cubicBezTo>
                <a:cubicBezTo>
                  <a:pt x="9294809" y="3341658"/>
                  <a:pt x="9073297" y="3261914"/>
                  <a:pt x="8773813" y="3265458"/>
                </a:cubicBezTo>
                <a:cubicBezTo>
                  <a:pt x="8474329" y="3269002"/>
                  <a:pt x="7924980" y="3318621"/>
                  <a:pt x="7604231" y="3265458"/>
                </a:cubicBezTo>
                <a:cubicBezTo>
                  <a:pt x="7283482" y="3212295"/>
                  <a:pt x="7260445" y="3081161"/>
                  <a:pt x="6849320" y="2946482"/>
                </a:cubicBezTo>
                <a:cubicBezTo>
                  <a:pt x="6438195" y="2811803"/>
                  <a:pt x="5872897" y="2545989"/>
                  <a:pt x="5137478" y="2457384"/>
                </a:cubicBezTo>
                <a:cubicBezTo>
                  <a:pt x="4402059" y="2368779"/>
                  <a:pt x="2436808" y="2414854"/>
                  <a:pt x="2436808" y="2414854"/>
                </a:cubicBezTo>
                <a:cubicBezTo>
                  <a:pt x="1623417" y="2398905"/>
                  <a:pt x="634590" y="2577886"/>
                  <a:pt x="257134" y="2361691"/>
                </a:cubicBezTo>
                <a:cubicBezTo>
                  <a:pt x="-120322" y="2145496"/>
                  <a:pt x="202199" y="1480961"/>
                  <a:pt x="172073" y="1117682"/>
                </a:cubicBezTo>
                <a:cubicBezTo>
                  <a:pt x="141947" y="754403"/>
                  <a:pt x="-129183" y="368087"/>
                  <a:pt x="76380" y="182017"/>
                </a:cubicBezTo>
                <a:cubicBezTo>
                  <a:pt x="281943" y="-4053"/>
                  <a:pt x="1013817" y="10123"/>
                  <a:pt x="1416082" y="126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2119" y="238990"/>
            <a:ext cx="4384963" cy="9663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options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119" y="238992"/>
            <a:ext cx="1059872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1"/>
                </a:solidFill>
                <a:latin typeface="Arial Unicode MS" panose="020B0604020202020204" pitchFamily="34" charset="-122"/>
              </a:rPr>
              <a:t>Next Header</a:t>
            </a:r>
            <a:r>
              <a:rPr lang="en-US" altLang="en-US" sz="120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1991" y="238991"/>
            <a:ext cx="1059872" cy="27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1"/>
                </a:solidFill>
                <a:latin typeface="Arial Unicode MS" panose="020B0604020202020204" pitchFamily="34" charset="-122"/>
              </a:rPr>
              <a:t>Hdr Ext Len</a:t>
            </a:r>
            <a:r>
              <a:rPr lang="en-US" altLang="en-US" sz="1100">
                <a:solidFill>
                  <a:schemeClr val="tx1"/>
                </a:solidFill>
              </a:rPr>
              <a:t> 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02037" y="238992"/>
            <a:ext cx="1059872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1"/>
                </a:solidFill>
                <a:latin typeface="Arial Unicode MS" panose="020B0604020202020204" pitchFamily="34" charset="-122"/>
              </a:rPr>
              <a:t>Option Type</a:t>
            </a:r>
            <a:r>
              <a:rPr lang="en-US" altLang="en-US" sz="1100">
                <a:solidFill>
                  <a:schemeClr val="tx1"/>
                </a:solidFill>
              </a:rPr>
              <a:t> 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82690" y="238992"/>
            <a:ext cx="1111827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Opt Data Len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15298" y="238992"/>
            <a:ext cx="1111827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Option Data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02037" y="755074"/>
            <a:ext cx="1582883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schemeClr val="tx1"/>
                </a:solidFill>
                <a:latin typeface="Arial Unicode MS" panose="020B0604020202020204" pitchFamily="34" charset="-122"/>
              </a:rPr>
              <a:t>Pad1 </a:t>
            </a:r>
            <a:r>
              <a:rPr lang="en-US" altLang="en-US" sz="11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option (type = 0)</a:t>
            </a:r>
            <a:r>
              <a:rPr lang="en-US" altLang="en-US" sz="1050" smtClean="0">
                <a:solidFill>
                  <a:schemeClr val="tx1"/>
                </a:solidFill>
              </a:rPr>
              <a:t> 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02036" y="1368138"/>
            <a:ext cx="1738747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err="1" smtClean="0">
                <a:solidFill>
                  <a:schemeClr val="tx1"/>
                </a:solidFill>
                <a:latin typeface="Arial Unicode MS" panose="020B0604020202020204" pitchFamily="34" charset="-122"/>
              </a:rPr>
              <a:t>PadN</a:t>
            </a: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 option (type = 1)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61565" y="1368138"/>
            <a:ext cx="1111827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Opt Data Len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94173" y="1368138"/>
            <a:ext cx="1111827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Option Data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5864" y="1638300"/>
            <a:ext cx="5382480" cy="22721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5863" y="1638302"/>
            <a:ext cx="1413163" cy="37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1"/>
                </a:solidFill>
                <a:latin typeface="Arial Unicode MS" panose="020B0604020202020204" pitchFamily="34" charset="-122"/>
              </a:rPr>
              <a:t>Next </a:t>
            </a: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Header = 43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(1byte)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00198" y="1638301"/>
            <a:ext cx="1059872" cy="37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err="1">
                <a:solidFill>
                  <a:schemeClr val="tx1"/>
                </a:solidFill>
                <a:latin typeface="Arial Unicode MS" panose="020B0604020202020204" pitchFamily="34" charset="-122"/>
              </a:rPr>
              <a:t>Hdr</a:t>
            </a:r>
            <a:r>
              <a:rPr lang="en-US" altLang="en-US" sz="1200">
                <a:solidFill>
                  <a:schemeClr val="tx1"/>
                </a:solidFill>
                <a:latin typeface="Arial Unicode MS" panose="020B0604020202020204" pitchFamily="34" charset="-122"/>
              </a:rPr>
              <a:t> Ext </a:t>
            </a: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Len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(1byte)</a:t>
            </a:r>
            <a:r>
              <a:rPr lang="en-US" altLang="en-US" sz="1100" smtClean="0">
                <a:solidFill>
                  <a:schemeClr val="tx1"/>
                </a:solidFill>
              </a:rPr>
              <a:t> 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91242" y="1638302"/>
            <a:ext cx="1413163" cy="37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Routing type = 0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(1byte)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25181" y="1638303"/>
            <a:ext cx="1413163" cy="37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Segments left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(1byte)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5862" y="2015835"/>
            <a:ext cx="5382482" cy="37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Reserved (4bytes)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5862" y="2393367"/>
            <a:ext cx="5382482" cy="37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Address[1] (16bytes)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5862" y="2777837"/>
            <a:ext cx="5382482" cy="37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Address[2] (16bytes)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5862" y="3155369"/>
            <a:ext cx="5382482" cy="37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... … …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5852" y="3532904"/>
            <a:ext cx="5382482" cy="37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Address[n] (16bytes)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81994" y="4760758"/>
            <a:ext cx="1413163" cy="2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Segments left</a:t>
            </a:r>
            <a:r>
              <a:rPr lang="en-US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t> = 3</a:t>
            </a:r>
            <a:endParaRPr lang="en-US" altLang="en-US" sz="1200" smtClean="0">
              <a:solidFill>
                <a:schemeClr val="tx1"/>
              </a:solidFill>
              <a:latin typeface="Arial Unicode MS" panose="020B0604020202020204" pitchFamily="34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81993" y="5020539"/>
            <a:ext cx="1413163" cy="2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Address[1] = n2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81992" y="5280320"/>
            <a:ext cx="1413163" cy="2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Address[2] = n3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381991" y="5540101"/>
            <a:ext cx="1413163" cy="2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Address[3] = D</a:t>
            </a:r>
          </a:p>
        </p:txBody>
      </p:sp>
      <p:sp>
        <p:nvSpPr>
          <p:cNvPr id="34" name="Oval 33"/>
          <p:cNvSpPr/>
          <p:nvPr/>
        </p:nvSpPr>
        <p:spPr>
          <a:xfrm>
            <a:off x="322119" y="5512392"/>
            <a:ext cx="852054" cy="71697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9" name="Oval 38"/>
          <p:cNvSpPr/>
          <p:nvPr/>
        </p:nvSpPr>
        <p:spPr>
          <a:xfrm>
            <a:off x="3002972" y="5508928"/>
            <a:ext cx="852054" cy="71697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683825" y="5508916"/>
            <a:ext cx="852054" cy="71697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8364678" y="5505440"/>
            <a:ext cx="852054" cy="71697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045531" y="5505452"/>
            <a:ext cx="852054" cy="71697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381990" y="4500977"/>
            <a:ext cx="1413163" cy="2597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Destination = n1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381989" y="4243784"/>
            <a:ext cx="1413163" cy="2597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Source = S</a:t>
            </a:r>
          </a:p>
        </p:txBody>
      </p:sp>
      <p:cxnSp>
        <p:nvCxnSpPr>
          <p:cNvPr id="54" name="Straight Arrow Connector 53"/>
          <p:cNvCxnSpPr>
            <a:stCxn id="34" idx="6"/>
            <a:endCxn id="39" idx="2"/>
          </p:cNvCxnSpPr>
          <p:nvPr/>
        </p:nvCxnSpPr>
        <p:spPr>
          <a:xfrm flipV="1">
            <a:off x="1174173" y="5867415"/>
            <a:ext cx="1828799" cy="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9" idx="6"/>
            <a:endCxn id="44" idx="2"/>
          </p:cNvCxnSpPr>
          <p:nvPr/>
        </p:nvCxnSpPr>
        <p:spPr>
          <a:xfrm flipV="1">
            <a:off x="3855026" y="5867403"/>
            <a:ext cx="1828799" cy="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6"/>
            <a:endCxn id="49" idx="2"/>
          </p:cNvCxnSpPr>
          <p:nvPr/>
        </p:nvCxnSpPr>
        <p:spPr>
          <a:xfrm flipV="1">
            <a:off x="6535879" y="5863927"/>
            <a:ext cx="1828799" cy="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9" idx="6"/>
            <a:endCxn id="50" idx="2"/>
          </p:cNvCxnSpPr>
          <p:nvPr/>
        </p:nvCxnSpPr>
        <p:spPr>
          <a:xfrm>
            <a:off x="9216732" y="5863927"/>
            <a:ext cx="1828799" cy="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62844" y="4760758"/>
            <a:ext cx="1413163" cy="2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Segments left</a:t>
            </a:r>
            <a:r>
              <a:rPr lang="en-US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t> = 2</a:t>
            </a:r>
            <a:endParaRPr lang="en-US" altLang="en-US" sz="1200" smtClean="0">
              <a:solidFill>
                <a:schemeClr val="tx1"/>
              </a:solidFill>
              <a:latin typeface="Arial Unicode MS" panose="020B0604020202020204" pitchFamily="34" charset="-12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62843" y="5020539"/>
            <a:ext cx="1413163" cy="2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Address[1] = n1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62842" y="5280320"/>
            <a:ext cx="1413163" cy="2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Address[2] = n3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062841" y="5540101"/>
            <a:ext cx="1413163" cy="2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Address[3] = D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062840" y="4500977"/>
            <a:ext cx="1413163" cy="2597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Destination = n2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062839" y="4243784"/>
            <a:ext cx="1413163" cy="2597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Source = 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702127" y="4758170"/>
            <a:ext cx="1413163" cy="2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Segments left</a:t>
            </a:r>
            <a:r>
              <a:rPr lang="en-US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t> = 1</a:t>
            </a:r>
            <a:endParaRPr lang="en-US" altLang="en-US" sz="1200" smtClean="0">
              <a:solidFill>
                <a:schemeClr val="tx1"/>
              </a:solidFill>
              <a:latin typeface="Arial Unicode MS" panose="020B0604020202020204" pitchFamily="34" charset="-122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02126" y="5017951"/>
            <a:ext cx="1413163" cy="2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Address[1] = n1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02125" y="5277732"/>
            <a:ext cx="1413163" cy="2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Address[2] = n2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02124" y="5537513"/>
            <a:ext cx="1413163" cy="2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Address[3] = D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702123" y="4498389"/>
            <a:ext cx="1413163" cy="2597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Destination = n3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02122" y="4241196"/>
            <a:ext cx="1413163" cy="2597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Source = 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424550" y="4758170"/>
            <a:ext cx="1413163" cy="2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Segments left</a:t>
            </a:r>
            <a:r>
              <a:rPr lang="en-US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t> = 0</a:t>
            </a:r>
            <a:endParaRPr lang="en-US" altLang="en-US" sz="1200" smtClean="0">
              <a:solidFill>
                <a:schemeClr val="tx1"/>
              </a:solidFill>
              <a:latin typeface="Arial Unicode MS" panose="020B0604020202020204" pitchFamily="34" charset="-122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424549" y="5017951"/>
            <a:ext cx="1413163" cy="2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Address[1] = n1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424548" y="5277732"/>
            <a:ext cx="1413163" cy="2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Address[2] = n2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424547" y="5537513"/>
            <a:ext cx="1413163" cy="2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Address[3] = n3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424546" y="4498389"/>
            <a:ext cx="1413163" cy="2597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Destination = D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424545" y="4241196"/>
            <a:ext cx="1413163" cy="2597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Source = S</a:t>
            </a:r>
          </a:p>
        </p:txBody>
      </p:sp>
    </p:spTree>
    <p:extLst>
      <p:ext uri="{BB962C8B-B14F-4D97-AF65-F5344CB8AC3E}">
        <p14:creationId xmlns:p14="http://schemas.microsoft.com/office/powerpoint/2010/main" val="30392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2119" y="238990"/>
            <a:ext cx="4384963" cy="9663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options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119" y="238992"/>
            <a:ext cx="1059872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1"/>
                </a:solidFill>
                <a:latin typeface="Arial Unicode MS" panose="020B0604020202020204" pitchFamily="34" charset="-122"/>
              </a:rPr>
              <a:t>Next Header</a:t>
            </a:r>
            <a:r>
              <a:rPr lang="en-US" altLang="en-US" sz="120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1991" y="238991"/>
            <a:ext cx="1059872" cy="27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1"/>
                </a:solidFill>
                <a:latin typeface="Arial Unicode MS" panose="020B0604020202020204" pitchFamily="34" charset="-122"/>
              </a:rPr>
              <a:t>Hdr Ext Len</a:t>
            </a:r>
            <a:r>
              <a:rPr lang="en-US" altLang="en-US" sz="1100">
                <a:solidFill>
                  <a:schemeClr val="tx1"/>
                </a:solidFill>
              </a:rPr>
              <a:t> 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02037" y="238992"/>
            <a:ext cx="1059872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1"/>
                </a:solidFill>
                <a:latin typeface="Arial Unicode MS" panose="020B0604020202020204" pitchFamily="34" charset="-122"/>
              </a:rPr>
              <a:t>Option Type</a:t>
            </a:r>
            <a:r>
              <a:rPr lang="en-US" altLang="en-US" sz="1100">
                <a:solidFill>
                  <a:schemeClr val="tx1"/>
                </a:solidFill>
              </a:rPr>
              <a:t> 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82690" y="238992"/>
            <a:ext cx="1111827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Opt Data Len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15298" y="238992"/>
            <a:ext cx="1111827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Option Data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02037" y="755074"/>
            <a:ext cx="1582883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schemeClr val="tx1"/>
                </a:solidFill>
                <a:latin typeface="Arial Unicode MS" panose="020B0604020202020204" pitchFamily="34" charset="-122"/>
              </a:rPr>
              <a:t>Pad1 </a:t>
            </a:r>
            <a:r>
              <a:rPr lang="en-US" altLang="en-US" sz="11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option (type = 0)</a:t>
            </a:r>
            <a:r>
              <a:rPr lang="en-US" altLang="en-US" sz="1050" smtClean="0">
                <a:solidFill>
                  <a:schemeClr val="tx1"/>
                </a:solidFill>
              </a:rPr>
              <a:t> 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02036" y="1368138"/>
            <a:ext cx="1738747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err="1" smtClean="0">
                <a:solidFill>
                  <a:schemeClr val="tx1"/>
                </a:solidFill>
                <a:latin typeface="Arial Unicode MS" panose="020B0604020202020204" pitchFamily="34" charset="-122"/>
              </a:rPr>
              <a:t>PadN</a:t>
            </a: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 option (type = 1)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61565" y="1368138"/>
            <a:ext cx="1111827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Opt Data Len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94173" y="1368138"/>
            <a:ext cx="1111827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Option Data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49583" y="2504214"/>
            <a:ext cx="5486398" cy="7550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49582" y="2504215"/>
            <a:ext cx="1413163" cy="37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1"/>
                </a:solidFill>
                <a:latin typeface="Arial Unicode MS" panose="020B0604020202020204" pitchFamily="34" charset="-122"/>
              </a:rPr>
              <a:t>Next </a:t>
            </a: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Header = 44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(1byte)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93917" y="2504214"/>
            <a:ext cx="1059872" cy="37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Reserved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(1byte)</a:t>
            </a:r>
            <a:r>
              <a:rPr lang="en-US" altLang="en-US" sz="1100" smtClean="0">
                <a:solidFill>
                  <a:schemeClr val="tx1"/>
                </a:solidFill>
              </a:rPr>
              <a:t> 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84961" y="2504215"/>
            <a:ext cx="1413163" cy="37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Fragment offset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(13bits)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18901" y="2504216"/>
            <a:ext cx="623464" cy="37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Res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(2bits)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49580" y="2881748"/>
            <a:ext cx="5486401" cy="37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Identification (4bytes)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63142" y="2507672"/>
            <a:ext cx="872840" cy="37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More frag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(1bits)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5476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0945" y="1672936"/>
            <a:ext cx="862446" cy="4052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Packet1 of flow 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73" y="1284008"/>
            <a:ext cx="115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Hash of 5 tuple</a:t>
            </a:r>
          </a:p>
          <a:p>
            <a:pPr algn="ctr"/>
            <a:r>
              <a:rPr lang="en-US" sz="1200" smtClean="0"/>
              <a:t> = 3</a:t>
            </a:r>
            <a:endParaRPr lang="en-US" sz="12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52690"/>
              </p:ext>
            </p:extLst>
          </p:nvPr>
        </p:nvGraphicFramePr>
        <p:xfrm>
          <a:off x="2011221" y="1626908"/>
          <a:ext cx="17814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898"/>
                <a:gridCol w="11845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index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Queue number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5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4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3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8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… … …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3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90945" y="2791691"/>
            <a:ext cx="862446" cy="4052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Packet2 of flow 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473" y="2402763"/>
            <a:ext cx="115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Hash of 5 tuple</a:t>
            </a:r>
          </a:p>
          <a:p>
            <a:pPr algn="ctr"/>
            <a:r>
              <a:rPr lang="en-US" sz="1200" smtClean="0"/>
              <a:t> = 3</a:t>
            </a:r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290945" y="4007927"/>
            <a:ext cx="862446" cy="4052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>
                <a:solidFill>
                  <a:schemeClr val="tx1"/>
                </a:solidFill>
              </a:rPr>
              <a:t>Packet1 of flow 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145473" y="3618999"/>
            <a:ext cx="115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Hash of 5 tuple</a:t>
            </a:r>
          </a:p>
          <a:p>
            <a:pPr algn="ctr"/>
            <a:r>
              <a:rPr lang="en-US" sz="1200" smtClean="0"/>
              <a:t> = 1</a:t>
            </a:r>
            <a:endParaRPr lang="en-US" sz="1200"/>
          </a:p>
        </p:txBody>
      </p:sp>
      <p:sp>
        <p:nvSpPr>
          <p:cNvPr id="12" name="Rectangle 11"/>
          <p:cNvSpPr/>
          <p:nvPr/>
        </p:nvSpPr>
        <p:spPr>
          <a:xfrm>
            <a:off x="8011394" y="1672936"/>
            <a:ext cx="1246909" cy="2597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r</a:t>
            </a:r>
            <a:r>
              <a:rPr lang="en-US" sz="1200" err="1" smtClean="0">
                <a:solidFill>
                  <a:schemeClr val="tx1"/>
                </a:solidFill>
              </a:rPr>
              <a:t>x</a:t>
            </a:r>
            <a:r>
              <a:rPr lang="en-US" sz="1200" smtClean="0">
                <a:solidFill>
                  <a:schemeClr val="tx1"/>
                </a:solidFill>
              </a:rPr>
              <a:t> queue 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11394" y="1948296"/>
            <a:ext cx="1246909" cy="2597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r</a:t>
            </a:r>
            <a:r>
              <a:rPr lang="en-US" sz="1200" err="1" smtClean="0">
                <a:solidFill>
                  <a:schemeClr val="tx1"/>
                </a:solidFill>
              </a:rPr>
              <a:t>x</a:t>
            </a:r>
            <a:r>
              <a:rPr lang="en-US" sz="1200" smtClean="0">
                <a:solidFill>
                  <a:schemeClr val="tx1"/>
                </a:solidFill>
              </a:rPr>
              <a:t> queue 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11394" y="2342150"/>
            <a:ext cx="1246909" cy="259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r</a:t>
            </a:r>
            <a:r>
              <a:rPr lang="en-US" sz="1200" err="1" smtClean="0"/>
              <a:t>x</a:t>
            </a:r>
            <a:r>
              <a:rPr lang="en-US" sz="1200" smtClean="0"/>
              <a:t> queue 3</a:t>
            </a:r>
            <a:endParaRPr lang="en-US" sz="1200"/>
          </a:p>
        </p:txBody>
      </p:sp>
      <p:sp>
        <p:nvSpPr>
          <p:cNvPr id="15" name="Rectangle 14"/>
          <p:cNvSpPr/>
          <p:nvPr/>
        </p:nvSpPr>
        <p:spPr>
          <a:xfrm>
            <a:off x="8011394" y="2617510"/>
            <a:ext cx="1246909" cy="259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r</a:t>
            </a:r>
            <a:r>
              <a:rPr lang="en-US" sz="1200" err="1" smtClean="0"/>
              <a:t>x</a:t>
            </a:r>
            <a:r>
              <a:rPr lang="en-US" sz="1200" smtClean="0"/>
              <a:t> queue 4</a:t>
            </a:r>
            <a:endParaRPr lang="en-US" sz="1200"/>
          </a:p>
        </p:txBody>
      </p:sp>
      <p:sp>
        <p:nvSpPr>
          <p:cNvPr id="16" name="Rectangle 15"/>
          <p:cNvSpPr/>
          <p:nvPr/>
        </p:nvSpPr>
        <p:spPr>
          <a:xfrm>
            <a:off x="8011394" y="3006204"/>
            <a:ext cx="1246909" cy="2597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r</a:t>
            </a:r>
            <a:r>
              <a:rPr lang="en-US" sz="1200" err="1" smtClean="0">
                <a:solidFill>
                  <a:schemeClr val="tx1"/>
                </a:solidFill>
              </a:rPr>
              <a:t>x</a:t>
            </a:r>
            <a:r>
              <a:rPr lang="en-US" sz="1200" smtClean="0">
                <a:solidFill>
                  <a:schemeClr val="tx1"/>
                </a:solidFill>
              </a:rPr>
              <a:t> queue 5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11394" y="3281564"/>
            <a:ext cx="1246909" cy="2597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r</a:t>
            </a:r>
            <a:r>
              <a:rPr lang="en-US" sz="1200" err="1" smtClean="0">
                <a:solidFill>
                  <a:schemeClr val="tx1"/>
                </a:solidFill>
              </a:rPr>
              <a:t>x</a:t>
            </a:r>
            <a:r>
              <a:rPr lang="en-US" sz="1200" smtClean="0">
                <a:solidFill>
                  <a:schemeClr val="tx1"/>
                </a:solidFill>
              </a:rPr>
              <a:t> queue 6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11394" y="3675418"/>
            <a:ext cx="1246909" cy="259772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bg1"/>
                </a:solidFill>
              </a:rPr>
              <a:t>r</a:t>
            </a:r>
            <a:r>
              <a:rPr lang="en-US" sz="1200" err="1" smtClean="0">
                <a:solidFill>
                  <a:schemeClr val="bg1"/>
                </a:solidFill>
              </a:rPr>
              <a:t>x</a:t>
            </a:r>
            <a:r>
              <a:rPr lang="en-US" sz="1200" smtClean="0">
                <a:solidFill>
                  <a:schemeClr val="bg1"/>
                </a:solidFill>
              </a:rPr>
              <a:t> queue 7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11394" y="3950778"/>
            <a:ext cx="1246909" cy="259772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bg1"/>
                </a:solidFill>
              </a:rPr>
              <a:t>r</a:t>
            </a:r>
            <a:r>
              <a:rPr lang="en-US" sz="1200" err="1" smtClean="0">
                <a:solidFill>
                  <a:schemeClr val="bg1"/>
                </a:solidFill>
              </a:rPr>
              <a:t>x</a:t>
            </a:r>
            <a:r>
              <a:rPr lang="en-US" sz="1200" smtClean="0">
                <a:solidFill>
                  <a:schemeClr val="bg1"/>
                </a:solidFill>
              </a:rPr>
              <a:t> queue 8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933715" y="1714500"/>
            <a:ext cx="748145" cy="46239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CPU1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933716" y="2370724"/>
            <a:ext cx="748145" cy="462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CPU2</a:t>
            </a:r>
            <a:endParaRPr lang="en-US" sz="1200"/>
          </a:p>
        </p:txBody>
      </p:sp>
      <p:sp>
        <p:nvSpPr>
          <p:cNvPr id="22" name="Oval 21"/>
          <p:cNvSpPr/>
          <p:nvPr/>
        </p:nvSpPr>
        <p:spPr>
          <a:xfrm>
            <a:off x="9933716" y="3050366"/>
            <a:ext cx="748145" cy="4623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>
                <a:solidFill>
                  <a:schemeClr val="tx1"/>
                </a:solidFill>
              </a:rPr>
              <a:t>CPU3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933716" y="3727373"/>
            <a:ext cx="748145" cy="462395"/>
          </a:xfrm>
          <a:prstGeom prst="ellipse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CPU4</a:t>
            </a:r>
            <a:endParaRPr lang="en-US" sz="1200"/>
          </a:p>
        </p:txBody>
      </p:sp>
      <p:sp>
        <p:nvSpPr>
          <p:cNvPr id="24" name="Rectangle 23"/>
          <p:cNvSpPr/>
          <p:nvPr/>
        </p:nvSpPr>
        <p:spPr>
          <a:xfrm>
            <a:off x="4229097" y="1161664"/>
            <a:ext cx="249383" cy="318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</a:t>
            </a:r>
          </a:p>
          <a:p>
            <a:pPr algn="ctr"/>
            <a:endParaRPr lang="en-US" sz="1200" smtClean="0"/>
          </a:p>
          <a:p>
            <a:pPr algn="ctr"/>
            <a:r>
              <a:rPr lang="en-US" sz="1200" smtClean="0"/>
              <a:t>M</a:t>
            </a:r>
          </a:p>
          <a:p>
            <a:pPr algn="ctr"/>
            <a:endParaRPr lang="en-US" sz="1200" smtClean="0"/>
          </a:p>
          <a:p>
            <a:pPr algn="ctr"/>
            <a:r>
              <a:rPr lang="en-US" sz="120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67231" y="1284008"/>
            <a:ext cx="1335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Descriptor queues</a:t>
            </a:r>
          </a:p>
        </p:txBody>
      </p:sp>
      <p:cxnSp>
        <p:nvCxnSpPr>
          <p:cNvPr id="28" name="Straight Arrow Connector 27"/>
          <p:cNvCxnSpPr>
            <a:stCxn id="5" idx="3"/>
            <a:endCxn id="7" idx="1"/>
          </p:cNvCxnSpPr>
          <p:nvPr/>
        </p:nvCxnSpPr>
        <p:spPr>
          <a:xfrm>
            <a:off x="1153391" y="1875559"/>
            <a:ext cx="857830" cy="104928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7" idx="1"/>
          </p:cNvCxnSpPr>
          <p:nvPr/>
        </p:nvCxnSpPr>
        <p:spPr>
          <a:xfrm flipV="1">
            <a:off x="1153391" y="2924848"/>
            <a:ext cx="857830" cy="69466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50" idx="1"/>
          </p:cNvCxnSpPr>
          <p:nvPr/>
        </p:nvCxnSpPr>
        <p:spPr>
          <a:xfrm flipV="1">
            <a:off x="3792683" y="1810616"/>
            <a:ext cx="1527463" cy="111423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 rot="592344">
            <a:off x="9291907" y="1847514"/>
            <a:ext cx="607655" cy="8073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0" idx="3"/>
          </p:cNvCxnSpPr>
          <p:nvPr/>
        </p:nvCxnSpPr>
        <p:spPr>
          <a:xfrm flipV="1">
            <a:off x="1153391" y="2208068"/>
            <a:ext cx="857830" cy="200248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4" idx="1"/>
          </p:cNvCxnSpPr>
          <p:nvPr/>
        </p:nvCxnSpPr>
        <p:spPr>
          <a:xfrm>
            <a:off x="3792683" y="2225141"/>
            <a:ext cx="1527463" cy="920227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 rot="785028">
            <a:off x="9289369" y="3172852"/>
            <a:ext cx="622140" cy="9716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21055" y="1238002"/>
            <a:ext cx="1335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RSS table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736" y="914400"/>
            <a:ext cx="4779819" cy="370955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112324" y="322118"/>
            <a:ext cx="7003475" cy="4301838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011221" y="4893519"/>
            <a:ext cx="1321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NIC hardware</a:t>
            </a:r>
            <a:endParaRPr lang="en-US" sz="1600"/>
          </a:p>
        </p:txBody>
      </p:sp>
      <p:sp>
        <p:nvSpPr>
          <p:cNvPr id="49" name="TextBox 48"/>
          <p:cNvSpPr txBox="1"/>
          <p:nvPr/>
        </p:nvSpPr>
        <p:spPr>
          <a:xfrm>
            <a:off x="7734305" y="4865770"/>
            <a:ext cx="1260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NIC software</a:t>
            </a:r>
            <a:endParaRPr lang="en-US" sz="1600"/>
          </a:p>
        </p:txBody>
      </p:sp>
      <p:sp>
        <p:nvSpPr>
          <p:cNvPr id="50" name="Rounded Rectangle 49"/>
          <p:cNvSpPr/>
          <p:nvPr/>
        </p:nvSpPr>
        <p:spPr>
          <a:xfrm>
            <a:off x="5320146" y="1672936"/>
            <a:ext cx="477982" cy="275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irq1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325341" y="1948296"/>
            <a:ext cx="477982" cy="275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irq2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317548" y="2337885"/>
            <a:ext cx="477982" cy="2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irq3</a:t>
            </a:r>
            <a:endParaRPr lang="en-US" sz="1200"/>
          </a:p>
        </p:txBody>
      </p:sp>
      <p:sp>
        <p:nvSpPr>
          <p:cNvPr id="53" name="Rounded Rectangle 52"/>
          <p:cNvSpPr/>
          <p:nvPr/>
        </p:nvSpPr>
        <p:spPr>
          <a:xfrm>
            <a:off x="5322743" y="2613245"/>
            <a:ext cx="477982" cy="2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irq4</a:t>
            </a:r>
            <a:endParaRPr lang="en-US" sz="1200"/>
          </a:p>
        </p:txBody>
      </p:sp>
      <p:sp>
        <p:nvSpPr>
          <p:cNvPr id="54" name="Rounded Rectangle 53"/>
          <p:cNvSpPr/>
          <p:nvPr/>
        </p:nvSpPr>
        <p:spPr>
          <a:xfrm>
            <a:off x="5320146" y="3007688"/>
            <a:ext cx="477982" cy="2753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>
                <a:solidFill>
                  <a:schemeClr val="tx1"/>
                </a:solidFill>
              </a:rPr>
              <a:t>irq5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325341" y="3283048"/>
            <a:ext cx="477982" cy="2753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>
                <a:solidFill>
                  <a:schemeClr val="tx1"/>
                </a:solidFill>
              </a:rPr>
              <a:t>irq6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327941" y="3659830"/>
            <a:ext cx="477982" cy="275360"/>
          </a:xfrm>
          <a:prstGeom prst="round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irq7</a:t>
            </a:r>
            <a:endParaRPr lang="en-US" sz="1200"/>
          </a:p>
        </p:txBody>
      </p:sp>
      <p:sp>
        <p:nvSpPr>
          <p:cNvPr id="57" name="Rounded Rectangle 56"/>
          <p:cNvSpPr/>
          <p:nvPr/>
        </p:nvSpPr>
        <p:spPr>
          <a:xfrm>
            <a:off x="5333136" y="3935190"/>
            <a:ext cx="477982" cy="275360"/>
          </a:xfrm>
          <a:prstGeom prst="round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irq8</a:t>
            </a:r>
            <a:endParaRPr 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5645878" y="1696678"/>
            <a:ext cx="122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>
                <a:latin typeface="Arial Unicode MS" panose="020B0604020202020204" pitchFamily="34" charset="-122"/>
              </a:rPr>
              <a:t>a</a:t>
            </a:r>
            <a:r>
              <a:rPr lang="en-US" altLang="en-US" sz="1000" smtClean="0">
                <a:latin typeface="Arial Unicode MS" panose="020B0604020202020204" pitchFamily="34" charset="-122"/>
              </a:rPr>
              <a:t>ffinity = cpu1</a:t>
            </a:r>
            <a:endParaRPr lang="en-US" sz="1000" smtClean="0"/>
          </a:p>
        </p:txBody>
      </p:sp>
      <p:sp>
        <p:nvSpPr>
          <p:cNvPr id="65" name="TextBox 64"/>
          <p:cNvSpPr txBox="1"/>
          <p:nvPr/>
        </p:nvSpPr>
        <p:spPr>
          <a:xfrm>
            <a:off x="5641685" y="1981411"/>
            <a:ext cx="122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>
                <a:latin typeface="Arial Unicode MS" panose="020B0604020202020204" pitchFamily="34" charset="-122"/>
              </a:rPr>
              <a:t>a</a:t>
            </a:r>
            <a:r>
              <a:rPr lang="en-US" altLang="en-US" sz="1000" smtClean="0">
                <a:latin typeface="Arial Unicode MS" panose="020B0604020202020204" pitchFamily="34" charset="-122"/>
              </a:rPr>
              <a:t>ffinity = cpu1</a:t>
            </a:r>
            <a:endParaRPr lang="en-US" sz="1000" smtClean="0"/>
          </a:p>
        </p:txBody>
      </p:sp>
      <p:sp>
        <p:nvSpPr>
          <p:cNvPr id="66" name="TextBox 62"/>
          <p:cNvSpPr txBox="1"/>
          <p:nvPr/>
        </p:nvSpPr>
        <p:spPr>
          <a:xfrm>
            <a:off x="5641684" y="2371294"/>
            <a:ext cx="122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latin typeface="Arial Unicode MS" panose="020B0604020202020204" pitchFamily="34" charset="-122"/>
              </a:rPr>
              <a:t>a</a:t>
            </a:r>
            <a:r>
              <a:rPr lang="en-US" altLang="en-US" sz="1000" smtClean="0">
                <a:latin typeface="Arial Unicode MS" panose="020B0604020202020204" pitchFamily="34" charset="-122"/>
              </a:rPr>
              <a:t>ffinity = cpu2</a:t>
            </a:r>
            <a:endParaRPr lang="en-US" sz="1000" smtClean="0"/>
          </a:p>
        </p:txBody>
      </p:sp>
      <p:sp>
        <p:nvSpPr>
          <p:cNvPr id="67" name="TextBox 62"/>
          <p:cNvSpPr txBox="1"/>
          <p:nvPr/>
        </p:nvSpPr>
        <p:spPr>
          <a:xfrm>
            <a:off x="5641684" y="2641187"/>
            <a:ext cx="122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latin typeface="Arial Unicode MS" panose="020B0604020202020204" pitchFamily="34" charset="-122"/>
              </a:rPr>
              <a:t>a</a:t>
            </a:r>
            <a:r>
              <a:rPr lang="en-US" altLang="en-US" sz="1000" smtClean="0">
                <a:latin typeface="Arial Unicode MS" panose="020B0604020202020204" pitchFamily="34" charset="-122"/>
              </a:rPr>
              <a:t>ffinity = cpu2</a:t>
            </a:r>
            <a:endParaRPr lang="en-US" sz="1000" smtClean="0"/>
          </a:p>
        </p:txBody>
      </p:sp>
      <p:sp>
        <p:nvSpPr>
          <p:cNvPr id="68" name="TextBox 62"/>
          <p:cNvSpPr txBox="1"/>
          <p:nvPr/>
        </p:nvSpPr>
        <p:spPr>
          <a:xfrm>
            <a:off x="5638509" y="3035342"/>
            <a:ext cx="122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latin typeface="Arial Unicode MS" panose="020B0604020202020204" pitchFamily="34" charset="-122"/>
              </a:rPr>
              <a:t>a</a:t>
            </a:r>
            <a:r>
              <a:rPr lang="en-US" altLang="en-US" sz="1000" smtClean="0">
                <a:latin typeface="Arial Unicode MS" panose="020B0604020202020204" pitchFamily="34" charset="-122"/>
              </a:rPr>
              <a:t>ffinity = cpu3</a:t>
            </a:r>
            <a:endParaRPr lang="en-US" sz="1000" smtClean="0"/>
          </a:p>
        </p:txBody>
      </p:sp>
      <p:sp>
        <p:nvSpPr>
          <p:cNvPr id="69" name="TextBox 62"/>
          <p:cNvSpPr txBox="1"/>
          <p:nvPr/>
        </p:nvSpPr>
        <p:spPr>
          <a:xfrm>
            <a:off x="5648910" y="3957553"/>
            <a:ext cx="122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latin typeface="Arial Unicode MS" panose="020B0604020202020204" pitchFamily="34" charset="-122"/>
              </a:rPr>
              <a:t>a</a:t>
            </a:r>
            <a:r>
              <a:rPr lang="en-US" altLang="en-US" sz="1000" smtClean="0">
                <a:latin typeface="Arial Unicode MS" panose="020B0604020202020204" pitchFamily="34" charset="-122"/>
              </a:rPr>
              <a:t>ffinity = cpu4</a:t>
            </a:r>
            <a:endParaRPr lang="en-US" sz="1000" smtClean="0"/>
          </a:p>
        </p:txBody>
      </p:sp>
      <p:sp>
        <p:nvSpPr>
          <p:cNvPr id="70" name="TextBox 62"/>
          <p:cNvSpPr txBox="1"/>
          <p:nvPr/>
        </p:nvSpPr>
        <p:spPr>
          <a:xfrm>
            <a:off x="5645878" y="3681971"/>
            <a:ext cx="122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latin typeface="Arial Unicode MS" panose="020B0604020202020204" pitchFamily="34" charset="-122"/>
              </a:rPr>
              <a:t>a</a:t>
            </a:r>
            <a:r>
              <a:rPr lang="en-US" altLang="en-US" sz="1000" smtClean="0">
                <a:latin typeface="Arial Unicode MS" panose="020B0604020202020204" pitchFamily="34" charset="-122"/>
              </a:rPr>
              <a:t>ffinity = cpu4</a:t>
            </a:r>
            <a:endParaRPr lang="en-US" sz="1000" smtClean="0"/>
          </a:p>
        </p:txBody>
      </p:sp>
      <p:sp>
        <p:nvSpPr>
          <p:cNvPr id="71" name="TextBox 62"/>
          <p:cNvSpPr txBox="1"/>
          <p:nvPr/>
        </p:nvSpPr>
        <p:spPr>
          <a:xfrm>
            <a:off x="5636344" y="3295115"/>
            <a:ext cx="122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latin typeface="Arial Unicode MS" panose="020B0604020202020204" pitchFamily="34" charset="-122"/>
              </a:rPr>
              <a:t>a</a:t>
            </a:r>
            <a:r>
              <a:rPr lang="en-US" altLang="en-US" sz="1000" smtClean="0">
                <a:latin typeface="Arial Unicode MS" panose="020B0604020202020204" pitchFamily="34" charset="-122"/>
              </a:rPr>
              <a:t>ffinity = cpu3</a:t>
            </a:r>
            <a:endParaRPr lang="en-US" sz="1000" smtClean="0"/>
          </a:p>
        </p:txBody>
      </p:sp>
      <p:sp>
        <p:nvSpPr>
          <p:cNvPr id="72" name="Oval 71"/>
          <p:cNvSpPr/>
          <p:nvPr/>
        </p:nvSpPr>
        <p:spPr>
          <a:xfrm>
            <a:off x="6709071" y="1700644"/>
            <a:ext cx="748145" cy="46239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CPU1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709072" y="2356868"/>
            <a:ext cx="748145" cy="462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CPU2</a:t>
            </a:r>
            <a:endParaRPr lang="en-US" sz="1200"/>
          </a:p>
        </p:txBody>
      </p:sp>
      <p:sp>
        <p:nvSpPr>
          <p:cNvPr id="74" name="Oval 73"/>
          <p:cNvSpPr/>
          <p:nvPr/>
        </p:nvSpPr>
        <p:spPr>
          <a:xfrm>
            <a:off x="6709072" y="3036510"/>
            <a:ext cx="748145" cy="4623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>
                <a:solidFill>
                  <a:schemeClr val="tx1"/>
                </a:solidFill>
              </a:rPr>
              <a:t>CPU3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6709072" y="3713517"/>
            <a:ext cx="748145" cy="462395"/>
          </a:xfrm>
          <a:prstGeom prst="ellipse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CPU4</a:t>
            </a:r>
            <a:endParaRPr lang="en-US" sz="1200"/>
          </a:p>
        </p:txBody>
      </p:sp>
      <p:cxnSp>
        <p:nvCxnSpPr>
          <p:cNvPr id="77" name="Straight Arrow Connector 76"/>
          <p:cNvCxnSpPr>
            <a:stCxn id="72" idx="6"/>
            <a:endCxn id="12" idx="1"/>
          </p:cNvCxnSpPr>
          <p:nvPr/>
        </p:nvCxnSpPr>
        <p:spPr>
          <a:xfrm flipV="1">
            <a:off x="7457216" y="1802822"/>
            <a:ext cx="554178" cy="12902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6"/>
            <a:endCxn id="16" idx="1"/>
          </p:cNvCxnSpPr>
          <p:nvPr/>
        </p:nvCxnSpPr>
        <p:spPr>
          <a:xfrm flipV="1">
            <a:off x="7457217" y="3136090"/>
            <a:ext cx="554177" cy="13161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Left Brace 79"/>
          <p:cNvSpPr/>
          <p:nvPr/>
        </p:nvSpPr>
        <p:spPr>
          <a:xfrm rot="5400000">
            <a:off x="6204718" y="237644"/>
            <a:ext cx="340204" cy="1693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680474" y="426024"/>
            <a:ext cx="1476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Interrupt handle :</a:t>
            </a:r>
          </a:p>
          <a:p>
            <a:pPr algn="ctr"/>
            <a:r>
              <a:rPr lang="en-US" sz="1200" smtClean="0"/>
              <a:t>Call </a:t>
            </a:r>
            <a:r>
              <a:rPr lang="en-US" sz="1200" err="1" smtClean="0"/>
              <a:t>napi_schedule</a:t>
            </a:r>
            <a:r>
              <a:rPr lang="en-US" sz="1200" smtClean="0"/>
              <a:t> ()</a:t>
            </a:r>
            <a:endParaRPr lang="en-US" sz="1200"/>
          </a:p>
        </p:txBody>
      </p:sp>
      <p:sp>
        <p:nvSpPr>
          <p:cNvPr id="82" name="Left Brace 81"/>
          <p:cNvSpPr/>
          <p:nvPr/>
        </p:nvSpPr>
        <p:spPr>
          <a:xfrm rot="5400000">
            <a:off x="9251855" y="67903"/>
            <a:ext cx="340204" cy="20210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702617" y="419937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Soft Interrupt :</a:t>
            </a:r>
          </a:p>
          <a:p>
            <a:pPr algn="ctr"/>
            <a:r>
              <a:rPr lang="en-US" sz="1200" smtClean="0"/>
              <a:t>Call </a:t>
            </a:r>
            <a:r>
              <a:rPr lang="en-US" sz="1200" err="1" smtClean="0"/>
              <a:t>napi</a:t>
            </a:r>
            <a:r>
              <a:rPr lang="en-US" sz="1200" smtClean="0"/>
              <a:t>-&gt;poll ()</a:t>
            </a:r>
            <a:endParaRPr lang="en-US" sz="1200"/>
          </a:p>
        </p:txBody>
      </p:sp>
      <p:sp>
        <p:nvSpPr>
          <p:cNvPr id="84" name="Rounded Rectangle 83"/>
          <p:cNvSpPr/>
          <p:nvPr/>
        </p:nvSpPr>
        <p:spPr>
          <a:xfrm>
            <a:off x="10870625" y="2812664"/>
            <a:ext cx="1201888" cy="28671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n</a:t>
            </a:r>
            <a:r>
              <a:rPr lang="en-US" sz="1000" err="1" smtClean="0">
                <a:solidFill>
                  <a:schemeClr val="tx1"/>
                </a:solidFill>
              </a:rPr>
              <a:t>etif_receive_skb</a:t>
            </a:r>
            <a:r>
              <a:rPr lang="en-US" sz="1000" smtClean="0">
                <a:solidFill>
                  <a:schemeClr val="tx1"/>
                </a:solidFill>
              </a:rPr>
              <a:t>()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87" name="Elbow Connector 86"/>
          <p:cNvCxnSpPr>
            <a:stCxn id="20" idx="6"/>
            <a:endCxn id="84" idx="0"/>
          </p:cNvCxnSpPr>
          <p:nvPr/>
        </p:nvCxnSpPr>
        <p:spPr>
          <a:xfrm>
            <a:off x="10681860" y="1945698"/>
            <a:ext cx="789709" cy="866966"/>
          </a:xfrm>
          <a:prstGeom prst="bentConnector2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22" idx="6"/>
            <a:endCxn id="84" idx="2"/>
          </p:cNvCxnSpPr>
          <p:nvPr/>
        </p:nvCxnSpPr>
        <p:spPr>
          <a:xfrm flipV="1">
            <a:off x="10681861" y="3099378"/>
            <a:ext cx="789708" cy="182186"/>
          </a:xfrm>
          <a:prstGeom prst="bentConnector2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016336" y="0"/>
            <a:ext cx="0" cy="68580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 rot="16200000">
            <a:off x="2865293" y="3462770"/>
            <a:ext cx="254578" cy="5943600"/>
          </a:xfrm>
          <a:prstGeom prst="leftBrace">
            <a:avLst>
              <a:gd name="adj1" fmla="val 8333"/>
              <a:gd name="adj2" fmla="val 492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02721" y="6591392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CPU x</a:t>
            </a:r>
            <a:endParaRPr lang="en-US" sz="1200"/>
          </a:p>
        </p:txBody>
      </p:sp>
      <p:sp>
        <p:nvSpPr>
          <p:cNvPr id="8" name="Left Brace 7"/>
          <p:cNvSpPr/>
          <p:nvPr/>
        </p:nvSpPr>
        <p:spPr>
          <a:xfrm rot="16200000">
            <a:off x="8938780" y="3426402"/>
            <a:ext cx="254578" cy="6016338"/>
          </a:xfrm>
          <a:prstGeom prst="leftBrace">
            <a:avLst>
              <a:gd name="adj1" fmla="val 8333"/>
              <a:gd name="adj2" fmla="val 492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1795" y="6593033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CPU y</a:t>
            </a:r>
            <a:endParaRPr lang="en-US" sz="1200"/>
          </a:p>
        </p:txBody>
      </p:sp>
      <p:sp>
        <p:nvSpPr>
          <p:cNvPr id="10" name="Rounded Rectangle 9"/>
          <p:cNvSpPr/>
          <p:nvPr/>
        </p:nvSpPr>
        <p:spPr>
          <a:xfrm>
            <a:off x="2322910" y="6005944"/>
            <a:ext cx="1308169" cy="30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d</a:t>
            </a:r>
            <a:r>
              <a:rPr lang="en-US" sz="1200" err="1" smtClean="0"/>
              <a:t>ev</a:t>
            </a:r>
            <a:r>
              <a:rPr lang="en-US" sz="1200" smtClean="0"/>
              <a:t>-&gt;</a:t>
            </a:r>
            <a:r>
              <a:rPr lang="en-US" sz="1200" err="1" smtClean="0"/>
              <a:t>napi</a:t>
            </a:r>
            <a:r>
              <a:rPr lang="en-US" sz="1200" smtClean="0"/>
              <a:t>-&gt;poll()</a:t>
            </a:r>
            <a:endParaRPr lang="en-US" sz="1200"/>
          </a:p>
        </p:txBody>
      </p:sp>
      <p:sp>
        <p:nvSpPr>
          <p:cNvPr id="11" name="Rounded Rectangle 10"/>
          <p:cNvSpPr/>
          <p:nvPr/>
        </p:nvSpPr>
        <p:spPr>
          <a:xfrm>
            <a:off x="2257694" y="5539173"/>
            <a:ext cx="1438599" cy="30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n</a:t>
            </a:r>
            <a:r>
              <a:rPr lang="en-US" sz="1200" err="1" smtClean="0"/>
              <a:t>etif_receive_skb</a:t>
            </a:r>
            <a:r>
              <a:rPr lang="en-US" sz="1200" smtClean="0"/>
              <a:t>()</a:t>
            </a:r>
            <a:endParaRPr lang="en-US" sz="120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65318" y="5840510"/>
            <a:ext cx="0" cy="16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7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027290"/>
              </p:ext>
            </p:extLst>
          </p:nvPr>
        </p:nvGraphicFramePr>
        <p:xfrm>
          <a:off x="10036463" y="1737594"/>
          <a:ext cx="2082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/>
              </a:tblGrid>
              <a:tr h="173471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net_device</a:t>
                      </a:r>
                      <a:endParaRPr lang="en-US" sz="1200"/>
                    </a:p>
                  </a:txBody>
                  <a:tcPr/>
                </a:tc>
              </a:tr>
              <a:tr h="173471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netdev_rx_queue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*_</a:t>
                      </a:r>
                      <a:r>
                        <a:rPr lang="en-US" sz="1200" err="1" smtClean="0"/>
                        <a:t>rx</a:t>
                      </a:r>
                      <a:endParaRPr lang="en-US" sz="1200"/>
                    </a:p>
                  </a:txBody>
                  <a:tcPr/>
                </a:tc>
              </a:tr>
              <a:tr h="173471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num_rx_queues</a:t>
                      </a:r>
                      <a:endParaRPr lang="en-US" sz="1200"/>
                    </a:p>
                  </a:txBody>
                  <a:tcPr/>
                </a:tc>
              </a:tr>
              <a:tr h="173471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real_num_rx_queues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98492"/>
              </p:ext>
            </p:extLst>
          </p:nvPr>
        </p:nvGraphicFramePr>
        <p:xfrm>
          <a:off x="984824" y="3810705"/>
          <a:ext cx="125152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52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sk_buff</a:t>
                      </a:r>
                      <a:endParaRPr lang="en-US" sz="1200"/>
                    </a:p>
                  </a:txBody>
                  <a:tcPr/>
                </a:tc>
              </a:tr>
              <a:tr h="150864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queue_mapping</a:t>
                      </a:r>
                      <a:endParaRPr lang="en-US" sz="1200"/>
                    </a:p>
                  </a:txBody>
                  <a:tcPr/>
                </a:tc>
              </a:tr>
              <a:tr h="150864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rxhash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13874"/>
              </p:ext>
            </p:extLst>
          </p:nvPr>
        </p:nvGraphicFramePr>
        <p:xfrm>
          <a:off x="7393708" y="1308871"/>
          <a:ext cx="2082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netdev_rx_queue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rps_map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*</a:t>
                      </a:r>
                      <a:r>
                        <a:rPr lang="en-US" sz="1200" err="1" smtClean="0"/>
                        <a:t>rps_map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rps_dev_flow_table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*</a:t>
                      </a:r>
                      <a:r>
                        <a:rPr lang="en-US" sz="1200" err="1" smtClean="0"/>
                        <a:t>rps_flow_table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net_device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*</a:t>
                      </a:r>
                      <a:r>
                        <a:rPr lang="en-US" sz="1200" err="1" smtClean="0"/>
                        <a:t>dev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07131"/>
              </p:ext>
            </p:extLst>
          </p:nvPr>
        </p:nvGraphicFramePr>
        <p:xfrm>
          <a:off x="7438158" y="2834641"/>
          <a:ext cx="2082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netdev_rx_queue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rps_map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*</a:t>
                      </a:r>
                      <a:r>
                        <a:rPr lang="en-US" sz="1200" err="1" smtClean="0"/>
                        <a:t>rps_map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rps_dev_flow_table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*</a:t>
                      </a:r>
                      <a:r>
                        <a:rPr lang="en-US" sz="1200" err="1" smtClean="0"/>
                        <a:t>rps_flow_table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net_device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*</a:t>
                      </a:r>
                      <a:r>
                        <a:rPr lang="en-US" sz="1200" err="1" smtClean="0"/>
                        <a:t>dev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95975"/>
              </p:ext>
            </p:extLst>
          </p:nvPr>
        </p:nvGraphicFramePr>
        <p:xfrm>
          <a:off x="5701723" y="3096499"/>
          <a:ext cx="124459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599"/>
              </a:tblGrid>
              <a:tr h="130464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rps_map</a:t>
                      </a:r>
                      <a:endParaRPr lang="en-US" sz="1200"/>
                    </a:p>
                  </a:txBody>
                  <a:tcPr/>
                </a:tc>
              </a:tr>
              <a:tr h="130464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len</a:t>
                      </a:r>
                      <a:endParaRPr lang="en-US" sz="1200"/>
                    </a:p>
                  </a:txBody>
                  <a:tcPr/>
                </a:tc>
              </a:tr>
              <a:tr h="130464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cpus</a:t>
                      </a:r>
                      <a:r>
                        <a:rPr lang="en-US" sz="1200" smtClean="0"/>
                        <a:t>[x]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98003"/>
              </p:ext>
            </p:extLst>
          </p:nvPr>
        </p:nvGraphicFramePr>
        <p:xfrm>
          <a:off x="4700157" y="4090563"/>
          <a:ext cx="22375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5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rps_dev_flow_table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smtClean="0"/>
                        <a:t>mask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rps_dev_flow</a:t>
                      </a:r>
                      <a:r>
                        <a:rPr lang="en-US" sz="1200" smtClean="0"/>
                        <a:t> flows[hash]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75846"/>
              </p:ext>
            </p:extLst>
          </p:nvPr>
        </p:nvGraphicFramePr>
        <p:xfrm>
          <a:off x="2769757" y="3841181"/>
          <a:ext cx="152168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68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rps_dev_flow</a:t>
                      </a:r>
                      <a:endParaRPr lang="en-US" sz="1200"/>
                    </a:p>
                  </a:txBody>
                  <a:tcPr/>
                </a:tc>
              </a:tr>
              <a:tr h="148188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cpu</a:t>
                      </a:r>
                      <a:endParaRPr lang="en-US" sz="1200"/>
                    </a:p>
                  </a:txBody>
                  <a:tcPr/>
                </a:tc>
              </a:tr>
              <a:tr h="148188">
                <a:tc>
                  <a:txBody>
                    <a:bodyPr/>
                    <a:lstStyle/>
                    <a:p>
                      <a:r>
                        <a:rPr lang="en-US" sz="1200" smtClean="0"/>
                        <a:t>filter</a:t>
                      </a:r>
                      <a:endParaRPr lang="en-US" sz="1200"/>
                    </a:p>
                  </a:txBody>
                  <a:tcPr/>
                </a:tc>
              </a:tr>
              <a:tr h="148188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last_qtail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168450"/>
              </p:ext>
            </p:extLst>
          </p:nvPr>
        </p:nvGraphicFramePr>
        <p:xfrm>
          <a:off x="5686134" y="935190"/>
          <a:ext cx="124459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599"/>
              </a:tblGrid>
              <a:tr h="159327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rps_map</a:t>
                      </a:r>
                      <a:endParaRPr lang="en-US" sz="1200"/>
                    </a:p>
                  </a:txBody>
                  <a:tcPr/>
                </a:tc>
              </a:tr>
              <a:tr h="159327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len</a:t>
                      </a:r>
                      <a:endParaRPr lang="en-US" sz="1200"/>
                    </a:p>
                  </a:txBody>
                  <a:tcPr/>
                </a:tc>
              </a:tr>
              <a:tr h="159327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cpus</a:t>
                      </a:r>
                      <a:r>
                        <a:rPr lang="en-US" sz="1200" smtClean="0"/>
                        <a:t>[hash]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59340"/>
              </p:ext>
            </p:extLst>
          </p:nvPr>
        </p:nvGraphicFramePr>
        <p:xfrm>
          <a:off x="4779818" y="1920248"/>
          <a:ext cx="218208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08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rps_dev_flow_table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smtClean="0"/>
                        <a:t>mask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rps_dev_flow</a:t>
                      </a:r>
                      <a:r>
                        <a:rPr lang="en-US" sz="1200" smtClean="0"/>
                        <a:t> flows[hash]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86198"/>
              </p:ext>
            </p:extLst>
          </p:nvPr>
        </p:nvGraphicFramePr>
        <p:xfrm>
          <a:off x="2769757" y="1633454"/>
          <a:ext cx="152168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689"/>
              </a:tblGrid>
              <a:tr h="128155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rps_dev_flow</a:t>
                      </a:r>
                      <a:endParaRPr lang="en-US" sz="1200"/>
                    </a:p>
                  </a:txBody>
                  <a:tcPr/>
                </a:tc>
              </a:tr>
              <a:tr h="128155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cpu</a:t>
                      </a:r>
                      <a:endParaRPr lang="en-US" sz="1200"/>
                    </a:p>
                  </a:txBody>
                  <a:tcPr/>
                </a:tc>
              </a:tr>
              <a:tr h="128155">
                <a:tc>
                  <a:txBody>
                    <a:bodyPr/>
                    <a:lstStyle/>
                    <a:p>
                      <a:r>
                        <a:rPr lang="en-US" sz="1200" smtClean="0"/>
                        <a:t>filter</a:t>
                      </a:r>
                      <a:endParaRPr lang="en-US" sz="1200"/>
                    </a:p>
                  </a:txBody>
                  <a:tcPr/>
                </a:tc>
              </a:tr>
              <a:tr h="128155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last_qtail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9715499" y="2161312"/>
            <a:ext cx="332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715499" y="1444341"/>
            <a:ext cx="0" cy="152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476508" y="1444341"/>
            <a:ext cx="238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476508" y="2971802"/>
            <a:ext cx="238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906491" y="1056417"/>
            <a:ext cx="32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28609" y="1056417"/>
            <a:ext cx="0" cy="66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28609" y="1724898"/>
            <a:ext cx="180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916883" y="2047016"/>
            <a:ext cx="491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946322" y="4222185"/>
            <a:ext cx="32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61513" y="3626434"/>
            <a:ext cx="0" cy="59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258049" y="3626434"/>
            <a:ext cx="180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291446" y="1724904"/>
            <a:ext cx="270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28195"/>
              </p:ext>
            </p:extLst>
          </p:nvPr>
        </p:nvGraphicFramePr>
        <p:xfrm>
          <a:off x="43869" y="1032861"/>
          <a:ext cx="202392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92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rps_sock_flow_table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smtClean="0"/>
                        <a:t>mask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ents</a:t>
                      </a:r>
                      <a:r>
                        <a:rPr lang="en-US" sz="1200" smtClean="0"/>
                        <a:t>[hash]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4561608" y="1724898"/>
            <a:ext cx="0" cy="862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61608" y="2587342"/>
            <a:ext cx="218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291446" y="3945095"/>
            <a:ext cx="270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561608" y="3945095"/>
            <a:ext cx="0" cy="82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561608" y="4765973"/>
            <a:ext cx="145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934200" y="3228124"/>
            <a:ext cx="491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337954" y="1548254"/>
            <a:ext cx="33562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37954" y="1548254"/>
            <a:ext cx="0" cy="1309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556163" y="2047016"/>
            <a:ext cx="2182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35381" y="2047016"/>
            <a:ext cx="0" cy="810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036618" y="1724898"/>
            <a:ext cx="1350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71699" y="1724898"/>
            <a:ext cx="0" cy="1132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010641" y="1487637"/>
            <a:ext cx="218210" cy="2060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00"/>
                </a:solidFill>
              </a:rPr>
              <a:t>1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535381" y="1808026"/>
            <a:ext cx="218210" cy="2060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5460421" y="1308389"/>
            <a:ext cx="218210" cy="2060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7" name="Oval 36"/>
          <p:cNvSpPr/>
          <p:nvPr/>
        </p:nvSpPr>
        <p:spPr>
          <a:xfrm>
            <a:off x="1787232" y="2919852"/>
            <a:ext cx="1163782" cy="3532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rgbClr val="FF0000"/>
                </a:solidFill>
              </a:rPr>
              <a:t>Decide CPU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408718" y="947319"/>
            <a:ext cx="3141518" cy="2597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/sys/class/net/&lt;dev&gt;/queues/rx-&lt;n&gt;/rps_cpus</a:t>
            </a:r>
          </a:p>
        </p:txBody>
      </p:sp>
      <p:cxnSp>
        <p:nvCxnSpPr>
          <p:cNvPr id="29" name="Straight Arrow Connector 28"/>
          <p:cNvCxnSpPr>
            <a:stCxn id="2" idx="1"/>
          </p:cNvCxnSpPr>
          <p:nvPr/>
        </p:nvCxnSpPr>
        <p:spPr>
          <a:xfrm flipH="1">
            <a:off x="6946322" y="1077205"/>
            <a:ext cx="462396" cy="544648"/>
          </a:xfrm>
          <a:prstGeom prst="straightConnector1">
            <a:avLst/>
          </a:prstGeom>
          <a:ln>
            <a:solidFill>
              <a:srgbClr val="CC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7438158" y="4611829"/>
            <a:ext cx="3399560" cy="2597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 smtClean="0">
                <a:solidFill>
                  <a:schemeClr val="tx1"/>
                </a:solidFill>
              </a:rPr>
              <a:t>sys/class/net/&lt;</a:t>
            </a:r>
            <a:r>
              <a:rPr lang="en-US" sz="1200" err="1" smtClean="0">
                <a:solidFill>
                  <a:schemeClr val="tx1"/>
                </a:solidFill>
              </a:rPr>
              <a:t>dev</a:t>
            </a:r>
            <a:r>
              <a:rPr lang="en-US" sz="1200" smtClean="0">
                <a:solidFill>
                  <a:schemeClr val="tx1"/>
                </a:solidFill>
              </a:rPr>
              <a:t>&gt;/queues/</a:t>
            </a:r>
            <a:r>
              <a:rPr lang="en-US" sz="1200" err="1" smtClean="0">
                <a:solidFill>
                  <a:schemeClr val="tx1"/>
                </a:solidFill>
              </a:rPr>
              <a:t>rx</a:t>
            </a:r>
            <a:r>
              <a:rPr lang="en-US" sz="1200" smtClean="0">
                <a:solidFill>
                  <a:schemeClr val="tx1"/>
                </a:solidFill>
              </a:rPr>
              <a:t>-&lt;n&gt;/</a:t>
            </a:r>
            <a:r>
              <a:rPr lang="en-US" sz="1200" err="1" smtClean="0">
                <a:solidFill>
                  <a:schemeClr val="tx1"/>
                </a:solidFill>
              </a:rPr>
              <a:t>rps_flow_cnt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6946322" y="4759041"/>
            <a:ext cx="491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3" idx="0"/>
          </p:cNvCxnSpPr>
          <p:nvPr/>
        </p:nvCxnSpPr>
        <p:spPr>
          <a:xfrm>
            <a:off x="2036618" y="1207091"/>
            <a:ext cx="1493983" cy="426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26085" y="923079"/>
            <a:ext cx="457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sync</a:t>
            </a:r>
            <a:endParaRPr 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9068"/>
              </p:ext>
            </p:extLst>
          </p:nvPr>
        </p:nvGraphicFramePr>
        <p:xfrm>
          <a:off x="3566390" y="3312391"/>
          <a:ext cx="258502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02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softnet_data</a:t>
                      </a:r>
                      <a:endParaRPr lang="en-US" sz="1200"/>
                    </a:p>
                  </a:txBody>
                  <a:tcPr/>
                </a:tc>
              </a:tr>
              <a:tr h="139543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napi_struct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backlog</a:t>
                      </a:r>
                      <a:endParaRPr lang="en-US" sz="1200"/>
                    </a:p>
                  </a:txBody>
                  <a:tcPr/>
                </a:tc>
              </a:tr>
              <a:tr h="139543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sk_buff_head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err="1" smtClean="0"/>
                        <a:t>input_pkt_queue</a:t>
                      </a:r>
                      <a:endParaRPr lang="en-US" sz="1200"/>
                    </a:p>
                  </a:txBody>
                  <a:tcPr/>
                </a:tc>
              </a:tr>
              <a:tr h="139543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softnet_data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*</a:t>
                      </a:r>
                      <a:r>
                        <a:rPr lang="en-US" sz="1200" err="1" smtClean="0"/>
                        <a:t>rps_ipi_list</a:t>
                      </a:r>
                      <a:endParaRPr lang="en-US" sz="1200"/>
                    </a:p>
                  </a:txBody>
                  <a:tcPr/>
                </a:tc>
              </a:tr>
              <a:tr h="139543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call_single_data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err="1" smtClean="0"/>
                        <a:t>csd</a:t>
                      </a:r>
                      <a:endParaRPr lang="en-US" sz="1200"/>
                    </a:p>
                  </a:txBody>
                  <a:tcPr/>
                </a:tc>
              </a:tr>
              <a:tr h="139543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softnet_data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*</a:t>
                      </a:r>
                      <a:r>
                        <a:rPr lang="en-US" sz="1200" err="1" smtClean="0"/>
                        <a:t>rps_ipi_next</a:t>
                      </a:r>
                      <a:endParaRPr lang="en-US" sz="1200"/>
                    </a:p>
                  </a:txBody>
                  <a:tcPr/>
                </a:tc>
              </a:tr>
              <a:tr h="139543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cpu</a:t>
                      </a:r>
                      <a:endParaRPr lang="en-US" sz="1200"/>
                    </a:p>
                  </a:txBody>
                  <a:tcPr/>
                </a:tc>
              </a:tr>
              <a:tr h="139543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input_queue_head</a:t>
                      </a:r>
                      <a:endParaRPr lang="en-US" sz="1200"/>
                    </a:p>
                  </a:txBody>
                  <a:tcPr/>
                </a:tc>
              </a:tr>
              <a:tr h="139543">
                <a:tc>
                  <a:txBody>
                    <a:bodyPr/>
                    <a:lstStyle/>
                    <a:p>
                      <a:r>
                        <a:rPr lang="en-US" sz="1200" b="0" err="1" smtClean="0"/>
                        <a:t>input_queue_tail</a:t>
                      </a:r>
                      <a:endParaRPr lang="en-US" sz="1200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886700" y="3855027"/>
            <a:ext cx="665018" cy="29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packet</a:t>
            </a:r>
            <a:endParaRPr 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8582891" y="3855027"/>
            <a:ext cx="665018" cy="29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packet</a:t>
            </a:r>
            <a:endParaRPr lang="en-US" sz="1200"/>
          </a:p>
        </p:txBody>
      </p:sp>
      <p:sp>
        <p:nvSpPr>
          <p:cNvPr id="7" name="Rounded Rectangle 6"/>
          <p:cNvSpPr/>
          <p:nvPr/>
        </p:nvSpPr>
        <p:spPr>
          <a:xfrm>
            <a:off x="9279082" y="3855027"/>
            <a:ext cx="665018" cy="29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packet</a:t>
            </a:r>
            <a:endParaRPr lang="en-US" sz="1200"/>
          </a:p>
        </p:txBody>
      </p:sp>
      <p:sp>
        <p:nvSpPr>
          <p:cNvPr id="8" name="Rounded Rectangle 7"/>
          <p:cNvSpPr/>
          <p:nvPr/>
        </p:nvSpPr>
        <p:spPr>
          <a:xfrm>
            <a:off x="7886700" y="5212772"/>
            <a:ext cx="665018" cy="29094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packet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>
            <a:off x="7658100" y="4145973"/>
            <a:ext cx="228600" cy="10667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6120246" y="4000500"/>
            <a:ext cx="1766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6" idx="0"/>
          </p:cNvCxnSpPr>
          <p:nvPr/>
        </p:nvCxnSpPr>
        <p:spPr>
          <a:xfrm flipH="1" flipV="1">
            <a:off x="6120246" y="5395569"/>
            <a:ext cx="2512141" cy="74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97554" y="5932153"/>
            <a:ext cx="705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increase</a:t>
            </a:r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9279082" y="2448790"/>
            <a:ext cx="665018" cy="29094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packet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>
            <a:off x="9944100" y="2739736"/>
            <a:ext cx="197428" cy="11152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16" idx="4"/>
          </p:cNvCxnSpPr>
          <p:nvPr/>
        </p:nvCxnSpPr>
        <p:spPr>
          <a:xfrm flipH="1">
            <a:off x="6120246" y="3285042"/>
            <a:ext cx="4021282" cy="2357221"/>
          </a:xfrm>
          <a:prstGeom prst="bentConnector3">
            <a:avLst>
              <a:gd name="adj1" fmla="val -5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04319" y="3567683"/>
            <a:ext cx="705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increase</a:t>
            </a:r>
            <a:endParaRPr lang="en-US" sz="1200"/>
          </a:p>
        </p:txBody>
      </p:sp>
      <p:sp>
        <p:nvSpPr>
          <p:cNvPr id="20" name="Rounded Rectangle 19"/>
          <p:cNvSpPr/>
          <p:nvPr/>
        </p:nvSpPr>
        <p:spPr>
          <a:xfrm>
            <a:off x="8744815" y="801831"/>
            <a:ext cx="1733551" cy="301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netif_rx_internal</a:t>
            </a:r>
            <a:r>
              <a:rPr lang="en-US" sz="120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744814" y="1600779"/>
            <a:ext cx="1733551" cy="301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enqueue_to_backlog</a:t>
            </a:r>
            <a:r>
              <a:rPr lang="en-US" sz="120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3" name="Straight Arrow Connector 22"/>
          <p:cNvCxnSpPr>
            <a:stCxn id="20" idx="2"/>
            <a:endCxn id="21" idx="0"/>
          </p:cNvCxnSpPr>
          <p:nvPr/>
        </p:nvCxnSpPr>
        <p:spPr>
          <a:xfrm flipH="1">
            <a:off x="9611590" y="1103168"/>
            <a:ext cx="1" cy="49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  <a:endCxn id="15" idx="0"/>
          </p:cNvCxnSpPr>
          <p:nvPr/>
        </p:nvCxnSpPr>
        <p:spPr>
          <a:xfrm>
            <a:off x="9611590" y="1902116"/>
            <a:ext cx="1" cy="54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125768" y="2586501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>
                <a:solidFill>
                  <a:srgbClr val="FF0000"/>
                </a:solidFill>
              </a:rPr>
              <a:t>enqueue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577068" y="6356353"/>
            <a:ext cx="2543178" cy="301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sd</a:t>
            </a:r>
            <a:r>
              <a:rPr lang="en-US" sz="1200">
                <a:solidFill>
                  <a:schemeClr val="tx1"/>
                </a:solidFill>
              </a:rPr>
              <a:t>-&gt;</a:t>
            </a:r>
            <a:r>
              <a:rPr lang="en-US" sz="1200" err="1">
                <a:solidFill>
                  <a:schemeClr val="tx1"/>
                </a:solidFill>
              </a:rPr>
              <a:t>backlog.poll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err="1">
                <a:solidFill>
                  <a:schemeClr val="tx1"/>
                </a:solidFill>
              </a:rPr>
              <a:t>process_backlog</a:t>
            </a:r>
            <a:r>
              <a:rPr lang="en-US" sz="120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9" name="Elbow Connector 28"/>
          <p:cNvCxnSpPr>
            <a:endCxn id="27" idx="1"/>
          </p:cNvCxnSpPr>
          <p:nvPr/>
        </p:nvCxnSpPr>
        <p:spPr>
          <a:xfrm rot="5400000">
            <a:off x="2303026" y="5232980"/>
            <a:ext cx="2548084" cy="12700"/>
          </a:xfrm>
          <a:prstGeom prst="bentConnector4">
            <a:avLst>
              <a:gd name="adj1" fmla="val -669"/>
              <a:gd name="adj2" fmla="val 4027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485659" y="6362700"/>
            <a:ext cx="1401042" cy="301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__</a:t>
            </a:r>
            <a:r>
              <a:rPr lang="en-US" sz="1200" err="1">
                <a:solidFill>
                  <a:schemeClr val="tx1"/>
                </a:solidFill>
              </a:rPr>
              <a:t>skb_dequeue</a:t>
            </a:r>
            <a:r>
              <a:rPr lang="en-US" sz="120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4" name="Straight Arrow Connector 33"/>
          <p:cNvCxnSpPr>
            <a:stCxn id="27" idx="3"/>
            <a:endCxn id="32" idx="1"/>
          </p:cNvCxnSpPr>
          <p:nvPr/>
        </p:nvCxnSpPr>
        <p:spPr>
          <a:xfrm>
            <a:off x="6120246" y="6507022"/>
            <a:ext cx="365413" cy="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215347" y="6356353"/>
            <a:ext cx="1563392" cy="301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__</a:t>
            </a:r>
            <a:r>
              <a:rPr lang="en-US" sz="1200" err="1">
                <a:solidFill>
                  <a:schemeClr val="tx1"/>
                </a:solidFill>
              </a:rPr>
              <a:t>netif_receive_skb</a:t>
            </a:r>
            <a:r>
              <a:rPr lang="en-US" sz="120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6" name="Curved Right Arrow 35"/>
          <p:cNvSpPr/>
          <p:nvPr/>
        </p:nvSpPr>
        <p:spPr>
          <a:xfrm rot="18960980">
            <a:off x="8603209" y="5454610"/>
            <a:ext cx="301336" cy="11874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2" idx="3"/>
          </p:cNvCxnSpPr>
          <p:nvPr/>
        </p:nvCxnSpPr>
        <p:spPr>
          <a:xfrm>
            <a:off x="7886701" y="6513369"/>
            <a:ext cx="132864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53877" y="590984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>
                <a:solidFill>
                  <a:srgbClr val="FF0000"/>
                </a:solidFill>
              </a:rPr>
              <a:t>dequeue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52728" y="177775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input_queue_head</a:t>
            </a:r>
            <a:endParaRPr lang="en-US" sz="1200"/>
          </a:p>
        </p:txBody>
      </p:sp>
      <p:sp>
        <p:nvSpPr>
          <p:cNvPr id="47" name="TextBox 46"/>
          <p:cNvSpPr txBox="1"/>
          <p:nvPr/>
        </p:nvSpPr>
        <p:spPr>
          <a:xfrm>
            <a:off x="5171481" y="694457"/>
            <a:ext cx="1253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input_queue_tail</a:t>
            </a:r>
            <a:endParaRPr lang="en-US" sz="1200"/>
          </a:p>
        </p:txBody>
      </p:sp>
      <p:cxnSp>
        <p:nvCxnSpPr>
          <p:cNvPr id="50" name="Straight Connector 49"/>
          <p:cNvCxnSpPr/>
          <p:nvPr/>
        </p:nvCxnSpPr>
        <p:spPr>
          <a:xfrm>
            <a:off x="3335374" y="817206"/>
            <a:ext cx="3462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335374" y="832957"/>
            <a:ext cx="0" cy="1083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002527" y="1029724"/>
            <a:ext cx="1369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Number of packets</a:t>
            </a:r>
          </a:p>
          <a:p>
            <a:pPr algn="ctr"/>
            <a:r>
              <a:rPr lang="en-US" sz="1200" smtClean="0"/>
              <a:t>in the queue</a:t>
            </a:r>
            <a:endParaRPr lang="en-US" sz="1200"/>
          </a:p>
        </p:txBody>
      </p:sp>
      <p:sp>
        <p:nvSpPr>
          <p:cNvPr id="57" name="Rectangle 56"/>
          <p:cNvSpPr/>
          <p:nvPr/>
        </p:nvSpPr>
        <p:spPr>
          <a:xfrm>
            <a:off x="1263713" y="-10893"/>
            <a:ext cx="5989141" cy="314526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700129" y="297712"/>
            <a:ext cx="765545" cy="273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1000</a:t>
            </a:r>
          </a:p>
          <a:p>
            <a:pPr algn="ctr"/>
            <a:r>
              <a:rPr lang="en-US" sz="1200" smtClean="0"/>
              <a:t>999</a:t>
            </a:r>
          </a:p>
          <a:p>
            <a:pPr algn="ctr"/>
            <a:r>
              <a:rPr lang="en-US" sz="1200" smtClean="0"/>
              <a:t>998</a:t>
            </a:r>
          </a:p>
          <a:p>
            <a:pPr algn="ctr"/>
            <a:r>
              <a:rPr lang="en-US" sz="1200" smtClean="0"/>
              <a:t>.</a:t>
            </a:r>
          </a:p>
          <a:p>
            <a:pPr algn="ctr"/>
            <a:r>
              <a:rPr lang="en-US" sz="1200" smtClean="0"/>
              <a:t>.</a:t>
            </a:r>
          </a:p>
          <a:p>
            <a:pPr algn="ctr"/>
            <a:r>
              <a:rPr lang="en-US" sz="1200" smtClean="0"/>
              <a:t>200</a:t>
            </a:r>
          </a:p>
          <a:p>
            <a:pPr algn="ctr"/>
            <a:r>
              <a:rPr lang="en-US" sz="1200" smtClean="0"/>
              <a:t>.</a:t>
            </a:r>
          </a:p>
          <a:p>
            <a:pPr algn="ctr"/>
            <a:r>
              <a:rPr lang="en-US" sz="1200"/>
              <a:t>.</a:t>
            </a:r>
            <a:endParaRPr lang="en-US" sz="1200" smtClean="0"/>
          </a:p>
          <a:p>
            <a:pPr algn="ctr"/>
            <a:r>
              <a:rPr lang="en-US" sz="1200" smtClean="0"/>
              <a:t>100</a:t>
            </a:r>
          </a:p>
          <a:p>
            <a:pPr algn="ctr"/>
            <a:r>
              <a:rPr lang="en-US" sz="1200" smtClean="0"/>
              <a:t>.</a:t>
            </a:r>
          </a:p>
          <a:p>
            <a:pPr algn="ctr"/>
            <a:r>
              <a:rPr lang="en-US" sz="1200" smtClean="0"/>
              <a:t>.</a:t>
            </a:r>
          </a:p>
          <a:p>
            <a:pPr algn="ctr"/>
            <a:r>
              <a:rPr lang="en-US" sz="1200" smtClean="0"/>
              <a:t>002</a:t>
            </a:r>
          </a:p>
          <a:p>
            <a:pPr algn="ctr"/>
            <a:r>
              <a:rPr lang="en-US" sz="1200" smtClean="0"/>
              <a:t>001</a:t>
            </a:r>
          </a:p>
          <a:p>
            <a:pPr algn="ctr"/>
            <a:r>
              <a:rPr lang="en-US" sz="1200" smtClean="0"/>
              <a:t>000</a:t>
            </a:r>
            <a:endParaRPr lang="en-US" sz="1200"/>
          </a:p>
        </p:txBody>
      </p:sp>
      <p:sp>
        <p:nvSpPr>
          <p:cNvPr id="59" name="TextBox 58"/>
          <p:cNvSpPr txBox="1"/>
          <p:nvPr/>
        </p:nvSpPr>
        <p:spPr>
          <a:xfrm>
            <a:off x="3681627" y="-21265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Sequence</a:t>
            </a:r>
            <a:endParaRPr lang="en-US" sz="120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915636" y="1916251"/>
            <a:ext cx="7659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7" idx="1"/>
          </p:cNvCxnSpPr>
          <p:nvPr/>
        </p:nvCxnSpPr>
        <p:spPr>
          <a:xfrm flipH="1" flipV="1">
            <a:off x="4489360" y="830648"/>
            <a:ext cx="682121" cy="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171481" y="1242072"/>
            <a:ext cx="1839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rps_dev_flow</a:t>
            </a:r>
            <a:r>
              <a:rPr lang="en-US" sz="1200" smtClean="0"/>
              <a:t> </a:t>
            </a:r>
            <a:r>
              <a:rPr lang="en-US" sz="1200" smtClean="0">
                <a:solidFill>
                  <a:srgbClr val="FF0000"/>
                </a:solidFill>
              </a:rPr>
              <a:t>n</a:t>
            </a:r>
            <a:r>
              <a:rPr lang="en-US" sz="1200" smtClean="0"/>
              <a:t>-&gt;</a:t>
            </a:r>
            <a:r>
              <a:rPr lang="en-US" sz="1200" err="1" smtClean="0"/>
              <a:t>last_qtail</a:t>
            </a:r>
            <a:endParaRPr lang="en-US" sz="1200"/>
          </a:p>
        </p:txBody>
      </p:sp>
      <p:cxnSp>
        <p:nvCxnSpPr>
          <p:cNvPr id="67" name="Straight Arrow Connector 66"/>
          <p:cNvCxnSpPr>
            <a:stCxn id="66" idx="1"/>
          </p:cNvCxnSpPr>
          <p:nvPr/>
        </p:nvCxnSpPr>
        <p:spPr>
          <a:xfrm flipH="1" flipV="1">
            <a:off x="4489361" y="1378264"/>
            <a:ext cx="682120" cy="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61828" y="2333501"/>
            <a:ext cx="1882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rps_dev_flow</a:t>
            </a:r>
            <a:r>
              <a:rPr lang="en-US" sz="1200" smtClean="0"/>
              <a:t> </a:t>
            </a:r>
            <a:r>
              <a:rPr lang="en-US" sz="1200" smtClean="0">
                <a:solidFill>
                  <a:srgbClr val="FF0000"/>
                </a:solidFill>
              </a:rPr>
              <a:t>m</a:t>
            </a:r>
            <a:r>
              <a:rPr lang="en-US" sz="1200" smtClean="0"/>
              <a:t>-&gt;</a:t>
            </a:r>
            <a:r>
              <a:rPr lang="en-US" sz="1200" err="1" smtClean="0"/>
              <a:t>last_qtail</a:t>
            </a:r>
            <a:endParaRPr lang="en-US" sz="1200"/>
          </a:p>
        </p:txBody>
      </p:sp>
      <p:cxnSp>
        <p:nvCxnSpPr>
          <p:cNvPr id="70" name="Straight Arrow Connector 69"/>
          <p:cNvCxnSpPr>
            <a:stCxn id="69" idx="1"/>
          </p:cNvCxnSpPr>
          <p:nvPr/>
        </p:nvCxnSpPr>
        <p:spPr>
          <a:xfrm flipH="1" flipV="1">
            <a:off x="4479708" y="2469693"/>
            <a:ext cx="682120" cy="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351601" y="2554290"/>
            <a:ext cx="155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all packets of flow m </a:t>
            </a:r>
          </a:p>
          <a:p>
            <a:pPr algn="ctr"/>
            <a:r>
              <a:rPr lang="en-US" sz="1200" smtClean="0">
                <a:solidFill>
                  <a:srgbClr val="FF0000"/>
                </a:solidFill>
              </a:rPr>
              <a:t>were processed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27135" y="1479427"/>
            <a:ext cx="1416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packets of flow n </a:t>
            </a:r>
          </a:p>
          <a:p>
            <a:pPr algn="ctr"/>
            <a:r>
              <a:rPr lang="en-US" sz="1200" smtClean="0">
                <a:solidFill>
                  <a:srgbClr val="FF0000"/>
                </a:solidFill>
              </a:rPr>
              <a:t>were not processed</a:t>
            </a:r>
            <a:endParaRPr 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0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02707"/>
              </p:ext>
            </p:extLst>
          </p:nvPr>
        </p:nvGraphicFramePr>
        <p:xfrm>
          <a:off x="428335" y="3236956"/>
          <a:ext cx="202392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92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rps_sock_flow_table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smtClean="0"/>
                        <a:t>mask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ents</a:t>
                      </a:r>
                      <a:r>
                        <a:rPr lang="en-US" sz="1200" smtClean="0"/>
                        <a:t>[hash]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0" y="1237748"/>
            <a:ext cx="2878281" cy="3013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/proc/sys/net/core/rps_sock_flow_entries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793" y="2077224"/>
            <a:ext cx="208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Decide the length of the array</a:t>
            </a:r>
            <a:endParaRPr lang="en-US" sz="1200"/>
          </a:p>
        </p:txBody>
      </p:sp>
      <p:sp>
        <p:nvSpPr>
          <p:cNvPr id="9" name="Rounded Rectangle 8"/>
          <p:cNvSpPr/>
          <p:nvPr/>
        </p:nvSpPr>
        <p:spPr>
          <a:xfrm>
            <a:off x="8485902" y="1143820"/>
            <a:ext cx="1302328" cy="301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tcp_v4_do_rcv()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85902" y="1545602"/>
            <a:ext cx="1302328" cy="301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tcp_v6_do_rcv()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485902" y="1947384"/>
            <a:ext cx="1790700" cy="301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__</a:t>
            </a:r>
            <a:r>
              <a:rPr lang="en-US" sz="1200" err="1" smtClean="0">
                <a:solidFill>
                  <a:schemeClr val="tx1"/>
                </a:solidFill>
              </a:rPr>
              <a:t>udp_queue_rcv_skb</a:t>
            </a:r>
            <a:r>
              <a:rPr lang="en-US" sz="1200" smtClean="0">
                <a:solidFill>
                  <a:schemeClr val="tx1"/>
                </a:solidFill>
              </a:rPr>
              <a:t>()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485901" y="2349166"/>
            <a:ext cx="1873827" cy="301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__udpv6_queue_rcv_skb()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29787" y="1721335"/>
            <a:ext cx="1733551" cy="301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sock_rps_save_rxhash</a:t>
            </a:r>
            <a:r>
              <a:rPr lang="en-US" sz="120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>
            <a:off x="8063338" y="1294489"/>
            <a:ext cx="422564" cy="42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  <a:endCxn id="13" idx="3"/>
          </p:cNvCxnSpPr>
          <p:nvPr/>
        </p:nvCxnSpPr>
        <p:spPr>
          <a:xfrm flipH="1">
            <a:off x="8063338" y="1696271"/>
            <a:ext cx="422564" cy="1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1"/>
            <a:endCxn id="13" idx="3"/>
          </p:cNvCxnSpPr>
          <p:nvPr/>
        </p:nvCxnSpPr>
        <p:spPr>
          <a:xfrm flipH="1" flipV="1">
            <a:off x="8063338" y="1872004"/>
            <a:ext cx="422564" cy="22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</p:cNvCxnSpPr>
          <p:nvPr/>
        </p:nvCxnSpPr>
        <p:spPr>
          <a:xfrm flipH="1" flipV="1">
            <a:off x="8063338" y="2022672"/>
            <a:ext cx="422563" cy="47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36933" y="3188092"/>
            <a:ext cx="2548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err="1"/>
              <a:t>s</a:t>
            </a:r>
            <a:r>
              <a:rPr lang="en-US" sz="1200" b="1" err="1" smtClean="0"/>
              <a:t>truct</a:t>
            </a:r>
            <a:r>
              <a:rPr lang="en-US" sz="1200" b="1" smtClean="0"/>
              <a:t> sock-&gt;</a:t>
            </a:r>
            <a:r>
              <a:rPr lang="en-US" sz="1200" b="1" err="1" smtClean="0"/>
              <a:t>sk_rxhash</a:t>
            </a:r>
            <a:r>
              <a:rPr lang="en-US" sz="1200" b="1" smtClean="0"/>
              <a:t> = </a:t>
            </a:r>
            <a:r>
              <a:rPr lang="en-US" sz="1200" b="1" err="1" smtClean="0"/>
              <a:t>skb</a:t>
            </a:r>
            <a:r>
              <a:rPr lang="en-US" sz="1200" b="1" smtClean="0"/>
              <a:t>-&gt;</a:t>
            </a:r>
            <a:r>
              <a:rPr lang="en-US" sz="1200" b="1" err="1" smtClean="0"/>
              <a:t>rxhash</a:t>
            </a:r>
            <a:endParaRPr lang="en-US" sz="1200" b="1"/>
          </a:p>
        </p:txBody>
      </p:sp>
      <p:cxnSp>
        <p:nvCxnSpPr>
          <p:cNvPr id="26" name="Straight Arrow Connector 25"/>
          <p:cNvCxnSpPr>
            <a:stCxn id="13" idx="2"/>
            <a:endCxn id="24" idx="0"/>
          </p:cNvCxnSpPr>
          <p:nvPr/>
        </p:nvCxnSpPr>
        <p:spPr>
          <a:xfrm>
            <a:off x="7196563" y="2022672"/>
            <a:ext cx="14854" cy="116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8750869" y="3002697"/>
            <a:ext cx="1589808" cy="301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i</a:t>
            </a:r>
            <a:r>
              <a:rPr lang="en-US" sz="1200" err="1" smtClean="0">
                <a:solidFill>
                  <a:schemeClr val="tx1"/>
                </a:solidFill>
              </a:rPr>
              <a:t>net_accept</a:t>
            </a:r>
            <a:r>
              <a:rPr lang="en-US" sz="1200" smtClean="0">
                <a:solidFill>
                  <a:schemeClr val="tx1"/>
                </a:solidFill>
              </a:rPr>
              <a:t>()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750869" y="3383697"/>
            <a:ext cx="1589808" cy="301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inet_sendmsg</a:t>
            </a:r>
            <a:r>
              <a:rPr lang="en-US" sz="1200" smtClean="0">
                <a:solidFill>
                  <a:schemeClr val="tx1"/>
                </a:solidFill>
              </a:rPr>
              <a:t>()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50869" y="3764697"/>
            <a:ext cx="1589808" cy="301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inet_recvmsg</a:t>
            </a:r>
            <a:r>
              <a:rPr lang="en-US" sz="1200" smtClean="0">
                <a:solidFill>
                  <a:schemeClr val="tx1"/>
                </a:solidFill>
              </a:rPr>
              <a:t>()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750869" y="4145697"/>
            <a:ext cx="1589808" cy="301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t</a:t>
            </a:r>
            <a:r>
              <a:rPr lang="en-US" sz="1200" err="1" smtClean="0">
                <a:solidFill>
                  <a:schemeClr val="tx1"/>
                </a:solidFill>
              </a:rPr>
              <a:t>cp_poll</a:t>
            </a:r>
            <a:r>
              <a:rPr lang="en-US" sz="1200" smtClean="0">
                <a:solidFill>
                  <a:schemeClr val="tx1"/>
                </a:solidFill>
              </a:rPr>
              <a:t>()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769920" y="4526697"/>
            <a:ext cx="1589808" cy="301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udp_poll</a:t>
            </a:r>
            <a:r>
              <a:rPr lang="en-US" sz="1200" smtClean="0">
                <a:solidFill>
                  <a:schemeClr val="tx1"/>
                </a:solidFill>
              </a:rPr>
              <a:t>()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2" name="Right Brace 31"/>
          <p:cNvSpPr/>
          <p:nvPr/>
        </p:nvSpPr>
        <p:spPr>
          <a:xfrm>
            <a:off x="10950279" y="1221750"/>
            <a:ext cx="344638" cy="13560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1438651" y="1721334"/>
            <a:ext cx="732561" cy="3013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kernel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4" name="Right Brace 33"/>
          <p:cNvSpPr/>
          <p:nvPr/>
        </p:nvSpPr>
        <p:spPr>
          <a:xfrm>
            <a:off x="10443514" y="3114444"/>
            <a:ext cx="344638" cy="16365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0890989" y="3764696"/>
            <a:ext cx="921740" cy="3013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application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026466" y="3496309"/>
            <a:ext cx="1693724" cy="301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sock_rps_record_flow</a:t>
            </a:r>
            <a:r>
              <a:rPr lang="en-US" sz="120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40" name="Straight Arrow Connector 39"/>
          <p:cNvCxnSpPr>
            <a:endCxn id="36" idx="3"/>
          </p:cNvCxnSpPr>
          <p:nvPr/>
        </p:nvCxnSpPr>
        <p:spPr>
          <a:xfrm flipH="1">
            <a:off x="5720190" y="3646978"/>
            <a:ext cx="2927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2"/>
            <a:endCxn id="4" idx="0"/>
          </p:cNvCxnSpPr>
          <p:nvPr/>
        </p:nvCxnSpPr>
        <p:spPr>
          <a:xfrm>
            <a:off x="1439141" y="1539085"/>
            <a:ext cx="1154" cy="169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1"/>
            <a:endCxn id="4" idx="3"/>
          </p:cNvCxnSpPr>
          <p:nvPr/>
        </p:nvCxnSpPr>
        <p:spPr>
          <a:xfrm flipH="1">
            <a:off x="2452256" y="3646978"/>
            <a:ext cx="1574210" cy="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45643" y="3030544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/>
              <a:t>e</a:t>
            </a:r>
            <a:r>
              <a:rPr lang="en-US" sz="1200" err="1" smtClean="0"/>
              <a:t>nts</a:t>
            </a:r>
            <a:r>
              <a:rPr lang="en-US" sz="1200" smtClean="0"/>
              <a:t>[</a:t>
            </a:r>
            <a:r>
              <a:rPr lang="en-US" sz="1200" err="1" smtClean="0"/>
              <a:t>sk</a:t>
            </a:r>
            <a:r>
              <a:rPr lang="en-US" sz="1200" smtClean="0"/>
              <a:t>-&gt;</a:t>
            </a:r>
            <a:r>
              <a:rPr lang="en-US" sz="1200" err="1" smtClean="0"/>
              <a:t>sk_rxhash</a:t>
            </a:r>
            <a:r>
              <a:rPr lang="en-US" sz="1200" smtClean="0"/>
              <a:t>] </a:t>
            </a:r>
          </a:p>
          <a:p>
            <a:r>
              <a:rPr lang="en-US" sz="1200" smtClean="0"/>
              <a:t>= </a:t>
            </a:r>
            <a:r>
              <a:rPr lang="en-US" sz="1200" err="1" smtClean="0"/>
              <a:t>current_cpu</a:t>
            </a:r>
            <a:r>
              <a:rPr lang="en-US" sz="1200" smtClean="0"/>
              <a:t>()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7003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93518" y="121229"/>
            <a:ext cx="1413163" cy="377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tx1"/>
                </a:solidFill>
                <a:latin typeface="Arial Unicode MS" panose="020B0604020202020204" pitchFamily="34" charset="-122"/>
              </a:rPr>
              <a:t>T</a:t>
            </a: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ype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(1byte)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7853" y="121228"/>
            <a:ext cx="1059872" cy="377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Code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(1byte)</a:t>
            </a:r>
            <a:r>
              <a:rPr lang="en-US" altLang="en-US" sz="1100" smtClean="0">
                <a:solidFill>
                  <a:schemeClr val="tx1"/>
                </a:solidFill>
              </a:rPr>
              <a:t> 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28897" y="121229"/>
            <a:ext cx="2847102" cy="377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Checksum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(2byte)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517" y="498762"/>
            <a:ext cx="5382482" cy="377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Message body (variable length)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14946" y="1780311"/>
            <a:ext cx="1413163" cy="377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Type = 1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(1byte)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59281" y="1780310"/>
            <a:ext cx="1059872" cy="377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Code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(1byte)</a:t>
            </a:r>
            <a:r>
              <a:rPr lang="en-US" altLang="en-US" sz="1100" smtClean="0">
                <a:solidFill>
                  <a:schemeClr val="tx1"/>
                </a:solidFill>
              </a:rPr>
              <a:t> 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50325" y="1780311"/>
            <a:ext cx="2847102" cy="377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Checksum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(2bytes)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14945" y="2157844"/>
            <a:ext cx="5382482" cy="377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Unused (4bytes)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814945" y="2535377"/>
            <a:ext cx="5382482" cy="377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Original packet (variable length)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814946" y="3255811"/>
            <a:ext cx="1413163" cy="377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Type = 3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(1byte)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259281" y="3255810"/>
            <a:ext cx="1059872" cy="377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Code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(1byte)</a:t>
            </a:r>
            <a:r>
              <a:rPr lang="en-US" altLang="en-US" sz="1100" smtClean="0">
                <a:solidFill>
                  <a:schemeClr val="tx1"/>
                </a:solidFill>
              </a:rPr>
              <a:t> 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350325" y="3255811"/>
            <a:ext cx="2847102" cy="377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Checksum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(2bytes)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814945" y="3633344"/>
            <a:ext cx="5382482" cy="377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Unused (4bytes)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814945" y="4010877"/>
            <a:ext cx="5382482" cy="377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Original packet (variable length)</a:t>
            </a:r>
            <a:r>
              <a:rPr lang="en-US" altLang="en-US" sz="1200" smtClean="0">
                <a:solidFill>
                  <a:schemeClr val="tx1"/>
                </a:solidFill>
              </a:rPr>
              <a:t> </a:t>
            </a:r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06881" y="492838"/>
            <a:ext cx="0" cy="605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712469" y="492838"/>
            <a:ext cx="0" cy="605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347" y="31173"/>
            <a:ext cx="2825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Wan side PC</a:t>
            </a:r>
          </a:p>
          <a:p>
            <a:pPr algn="ctr"/>
            <a:r>
              <a:rPr lang="en-US" sz="1200" smtClean="0"/>
              <a:t>IP=172.16.10.20, MAC=00:C0:01:23:00:3D</a:t>
            </a:r>
            <a:endParaRPr 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5697944" y="31173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DUT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0888" y="262005"/>
            <a:ext cx="2817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Wan</a:t>
            </a:r>
          </a:p>
          <a:p>
            <a:pPr algn="ctr"/>
            <a:r>
              <a:rPr lang="en-US" sz="1200" smtClean="0"/>
              <a:t>IP=172.16.10.10, MAC=A2:43:01:00:94:20</a:t>
            </a:r>
            <a:endParaRPr 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5934496" y="262005"/>
            <a:ext cx="273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L</a:t>
            </a:r>
            <a:r>
              <a:rPr lang="en-US" sz="1200" b="1" smtClean="0"/>
              <a:t>an</a:t>
            </a:r>
          </a:p>
          <a:p>
            <a:pPr algn="ctr"/>
            <a:r>
              <a:rPr lang="en-US" sz="1200" smtClean="0"/>
              <a:t>IP=192.168.1.1, MAC=A2:43:01:00:94:20</a:t>
            </a:r>
            <a:endParaRPr lang="en-US" sz="12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916005" y="308172"/>
            <a:ext cx="0" cy="415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7347" y="754843"/>
            <a:ext cx="11895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11628" y="31173"/>
            <a:ext cx="2825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L</a:t>
            </a:r>
            <a:r>
              <a:rPr lang="en-US" sz="1200" b="1" smtClean="0"/>
              <a:t>an side PC</a:t>
            </a:r>
          </a:p>
          <a:p>
            <a:pPr algn="ctr"/>
            <a:r>
              <a:rPr lang="en-US" sz="1200" smtClean="0"/>
              <a:t>IP=192.168.1.22, MAC=00:C0:14:23:00:3E</a:t>
            </a:r>
            <a:endParaRPr 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137347" y="1201515"/>
            <a:ext cx="2710999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00:C0:01:23:00:3D -&gt; A2:43:01:00:94:20</a:t>
            </a:r>
          </a:p>
          <a:p>
            <a:pPr algn="ctr"/>
            <a:r>
              <a:rPr lang="en-US" sz="1200" smtClean="0"/>
              <a:t>172.16.10.20 -&gt; 172.16.10.10</a:t>
            </a:r>
          </a:p>
          <a:p>
            <a:pPr algn="ctr"/>
            <a:r>
              <a:rPr lang="en-US" sz="1200" smtClean="0"/>
              <a:t>TCP sync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2848346" y="1524680"/>
            <a:ext cx="61605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99438" y="1201515"/>
            <a:ext cx="2746265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A2:43:01:00:94:20 -&gt; 00:C0:14:23:00:3E </a:t>
            </a:r>
          </a:p>
          <a:p>
            <a:pPr algn="ctr"/>
            <a:r>
              <a:rPr lang="en-US" sz="1200" smtClean="0"/>
              <a:t>172.16.10.20 -&gt; 192.168.1.22</a:t>
            </a:r>
          </a:p>
          <a:p>
            <a:pPr algn="ctr"/>
            <a:r>
              <a:rPr lang="en-US" sz="1200" smtClean="0"/>
              <a:t>TCP sync</a:t>
            </a:r>
            <a:endParaRPr 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9034704" y="2174797"/>
            <a:ext cx="2710999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00:C0:14:23:00:3E -&gt; A2:43:01:00:94:20</a:t>
            </a:r>
          </a:p>
          <a:p>
            <a:pPr algn="ctr"/>
            <a:r>
              <a:rPr lang="en-US" sz="1200" smtClean="0"/>
              <a:t>192.168.1.22 -&gt; 172.16.10.20</a:t>
            </a:r>
          </a:p>
          <a:p>
            <a:pPr algn="ctr"/>
            <a:r>
              <a:rPr lang="en-US" sz="1200" smtClean="0"/>
              <a:t>TCP </a:t>
            </a:r>
            <a:r>
              <a:rPr lang="en-US" sz="1200" err="1" smtClean="0"/>
              <a:t>ack</a:t>
            </a:r>
            <a:r>
              <a:rPr lang="en-US" sz="1200" smtClean="0"/>
              <a:t> + sync</a:t>
            </a:r>
            <a:endParaRPr 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137347" y="2174797"/>
            <a:ext cx="2710999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00:C0:14:23:00:3E -&gt; A2:43:01:00:94:20</a:t>
            </a:r>
          </a:p>
          <a:p>
            <a:pPr algn="ctr"/>
            <a:r>
              <a:rPr lang="en-US" sz="1200" smtClean="0"/>
              <a:t>192.168.1.22 -&gt; 172.16.10.20</a:t>
            </a:r>
          </a:p>
          <a:p>
            <a:pPr algn="ctr"/>
            <a:r>
              <a:rPr lang="en-US" sz="1200" smtClean="0"/>
              <a:t>TCP </a:t>
            </a:r>
            <a:r>
              <a:rPr lang="en-US" sz="1200" err="1" smtClean="0"/>
              <a:t>ack</a:t>
            </a:r>
            <a:r>
              <a:rPr lang="en-US" sz="1200" smtClean="0"/>
              <a:t> + sync</a:t>
            </a:r>
            <a:endParaRPr lang="en-US" sz="120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846110" y="2480115"/>
            <a:ext cx="6160572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9463" y="3148079"/>
            <a:ext cx="2727029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A2:43:01:00:94:20 -&gt; 00:C0:01:23:00:3D </a:t>
            </a:r>
          </a:p>
          <a:p>
            <a:pPr algn="ctr"/>
            <a:r>
              <a:rPr lang="en-US" sz="1200" smtClean="0"/>
              <a:t>172.16.10.10 -&gt; 172.16.10.20</a:t>
            </a:r>
          </a:p>
          <a:p>
            <a:pPr algn="ctr"/>
            <a:r>
              <a:rPr lang="en-US" sz="1200" smtClean="0"/>
              <a:t>TCP </a:t>
            </a:r>
            <a:r>
              <a:rPr lang="en-US" sz="1200" err="1" smtClean="0"/>
              <a:t>ack</a:t>
            </a:r>
            <a:r>
              <a:rPr lang="en-US" sz="1200" smtClean="0"/>
              <a:t> + RST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25" idx="3"/>
          </p:cNvCxnSpPr>
          <p:nvPr/>
        </p:nvCxnSpPr>
        <p:spPr>
          <a:xfrm flipV="1">
            <a:off x="2836492" y="3471244"/>
            <a:ext cx="2494044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34704" y="4111489"/>
            <a:ext cx="2710999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00:C0:14:23:00:3E -&gt; A2:43:01:00:94:20</a:t>
            </a:r>
          </a:p>
          <a:p>
            <a:pPr algn="ctr"/>
            <a:r>
              <a:rPr lang="en-US" sz="1200" smtClean="0"/>
              <a:t>192.168.1.22 -&gt; 172.16.10.20</a:t>
            </a:r>
          </a:p>
          <a:p>
            <a:pPr algn="ctr"/>
            <a:r>
              <a:rPr lang="en-US" sz="1200" smtClean="0"/>
              <a:t>TCP </a:t>
            </a:r>
            <a:r>
              <a:rPr lang="en-US" sz="1200" err="1" smtClean="0"/>
              <a:t>ack</a:t>
            </a:r>
            <a:r>
              <a:rPr lang="en-US" sz="1200" smtClean="0"/>
              <a:t> + sync</a:t>
            </a:r>
            <a:endParaRPr 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137347" y="4111489"/>
            <a:ext cx="2710999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00:C0:14:23:00:3E -&gt; A2:43:01:00:94:20</a:t>
            </a:r>
          </a:p>
          <a:p>
            <a:pPr algn="ctr"/>
            <a:r>
              <a:rPr lang="en-US" sz="1200" smtClean="0"/>
              <a:t>192.168.1.22 -&gt; 172.16.10.20</a:t>
            </a:r>
          </a:p>
          <a:p>
            <a:pPr algn="ctr"/>
            <a:r>
              <a:rPr lang="en-US" sz="1200" smtClean="0"/>
              <a:t>TCP </a:t>
            </a:r>
            <a:r>
              <a:rPr lang="en-US" sz="1200" err="1" smtClean="0"/>
              <a:t>ack</a:t>
            </a:r>
            <a:r>
              <a:rPr lang="en-US" sz="1200" smtClean="0"/>
              <a:t> + sync</a:t>
            </a:r>
            <a:endParaRPr lang="en-US" sz="120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846110" y="4416807"/>
            <a:ext cx="6160572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591" y="5094643"/>
            <a:ext cx="2710999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00:C0:01:23:00:3D -&gt; A2:43:01:00:94:20</a:t>
            </a:r>
          </a:p>
          <a:p>
            <a:pPr algn="ctr"/>
            <a:r>
              <a:rPr lang="en-US" sz="1200" smtClean="0"/>
              <a:t>172.16.10.20 -&gt; 172.16.10.10</a:t>
            </a:r>
          </a:p>
          <a:p>
            <a:pPr algn="ctr"/>
            <a:r>
              <a:rPr lang="en-US" sz="1200" smtClean="0"/>
              <a:t>TCP sync</a:t>
            </a:r>
            <a:endParaRPr lang="en-US" sz="1200"/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V="1">
            <a:off x="2855590" y="5417808"/>
            <a:ext cx="61605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006682" y="5094643"/>
            <a:ext cx="2746265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A2:43:01:00:94:20 -&gt; 00:C0:14:23:00:3E </a:t>
            </a:r>
          </a:p>
          <a:p>
            <a:pPr algn="ctr"/>
            <a:r>
              <a:rPr lang="en-US" sz="1200" smtClean="0"/>
              <a:t>172.16.10.20 -&gt; 192.168.1.22</a:t>
            </a:r>
          </a:p>
          <a:p>
            <a:pPr algn="ctr"/>
            <a:r>
              <a:rPr lang="en-US" sz="1200" smtClean="0"/>
              <a:t>TCP sync</a:t>
            </a:r>
            <a:endParaRPr lang="en-US" sz="1200"/>
          </a:p>
        </p:txBody>
      </p:sp>
      <p:sp>
        <p:nvSpPr>
          <p:cNvPr id="37" name="TextBox 36"/>
          <p:cNvSpPr txBox="1"/>
          <p:nvPr/>
        </p:nvSpPr>
        <p:spPr>
          <a:xfrm>
            <a:off x="144591" y="5984273"/>
            <a:ext cx="2710999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00:C0:01:23:00:3D -&gt; A2:43:01:00:94:20</a:t>
            </a:r>
          </a:p>
          <a:p>
            <a:pPr algn="ctr"/>
            <a:r>
              <a:rPr lang="en-US" sz="1200" smtClean="0"/>
              <a:t>172.16.10.20 -&gt; 172.16.10.10</a:t>
            </a:r>
          </a:p>
          <a:p>
            <a:pPr algn="ctr"/>
            <a:r>
              <a:rPr lang="en-US" sz="1200" smtClean="0"/>
              <a:t>TCP sync</a:t>
            </a:r>
            <a:endParaRPr lang="en-US" sz="1200"/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>
          <a:xfrm flipV="1">
            <a:off x="2855590" y="6307438"/>
            <a:ext cx="61605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006682" y="5984273"/>
            <a:ext cx="2746265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A2:43:01:00:94:20 -&gt; 00:C0:14:23:00:3E </a:t>
            </a:r>
          </a:p>
          <a:p>
            <a:pPr algn="ctr"/>
            <a:r>
              <a:rPr lang="en-US" sz="1200" smtClean="0"/>
              <a:t>172.16.10.20 -&gt; 192.168.1.22</a:t>
            </a:r>
          </a:p>
          <a:p>
            <a:pPr algn="ctr"/>
            <a:r>
              <a:rPr lang="en-US" sz="1200" smtClean="0"/>
              <a:t>TCP sync</a:t>
            </a:r>
            <a:endParaRPr 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4451831" y="2018450"/>
            <a:ext cx="341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This packet was bridged to WAN side by switch</a:t>
            </a:r>
          </a:p>
          <a:p>
            <a:pPr algn="ctr"/>
            <a:r>
              <a:rPr lang="en-US" sz="1200" smtClean="0">
                <a:solidFill>
                  <a:srgbClr val="FF0000"/>
                </a:solidFill>
              </a:rPr>
              <a:t>MAC, IP, TTL were not changed 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83514" y="3135756"/>
            <a:ext cx="3412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DUT sent out a TCP RST after 30ms </a:t>
            </a:r>
            <a:endParaRPr 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98868" y="197427"/>
            <a:ext cx="1839191" cy="810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Netfilter</a:t>
            </a:r>
            <a:r>
              <a:rPr lang="en-US" smtClean="0"/>
              <a:t> </a:t>
            </a:r>
            <a:r>
              <a:rPr lang="en-US" err="1" smtClean="0"/>
              <a:t>postrouting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5346" y="2933274"/>
            <a:ext cx="2223654" cy="3065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Lan(eth1)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71608" y="4307919"/>
            <a:ext cx="2223654" cy="3065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Wan(eth0)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71608" y="1855211"/>
            <a:ext cx="2223654" cy="3065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  <a:r>
              <a:rPr lang="en-US" smtClean="0"/>
              <a:t>2tp-vpn</a:t>
            </a: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0375322" y="6039288"/>
            <a:ext cx="1527464" cy="1831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Ip</a:t>
            </a:r>
            <a:r>
              <a:rPr lang="en-US" sz="1200" smtClean="0"/>
              <a:t> header</a:t>
            </a:r>
            <a:endParaRPr lang="en-US" sz="1200"/>
          </a:p>
        </p:txBody>
      </p:sp>
      <p:sp>
        <p:nvSpPr>
          <p:cNvPr id="21" name="Rounded Rectangle 20"/>
          <p:cNvSpPr/>
          <p:nvPr/>
        </p:nvSpPr>
        <p:spPr>
          <a:xfrm>
            <a:off x="10375322" y="6252300"/>
            <a:ext cx="1527464" cy="1831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Udp</a:t>
            </a:r>
            <a:r>
              <a:rPr lang="en-US" sz="1200" smtClean="0"/>
              <a:t> header</a:t>
            </a:r>
            <a:endParaRPr lang="en-US" sz="1200"/>
          </a:p>
        </p:txBody>
      </p:sp>
      <p:sp>
        <p:nvSpPr>
          <p:cNvPr id="22" name="Rounded Rectangle 21"/>
          <p:cNvSpPr/>
          <p:nvPr/>
        </p:nvSpPr>
        <p:spPr>
          <a:xfrm>
            <a:off x="10375322" y="6465312"/>
            <a:ext cx="1527464" cy="1831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Payload</a:t>
            </a:r>
            <a:endParaRPr lang="en-US" sz="1200"/>
          </a:p>
        </p:txBody>
      </p:sp>
      <p:sp>
        <p:nvSpPr>
          <p:cNvPr id="23" name="Rounded Rectangle 22"/>
          <p:cNvSpPr/>
          <p:nvPr/>
        </p:nvSpPr>
        <p:spPr>
          <a:xfrm>
            <a:off x="10375322" y="5820218"/>
            <a:ext cx="1527464" cy="18314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Ppp</a:t>
            </a:r>
            <a:r>
              <a:rPr lang="en-US" sz="1200" smtClean="0"/>
              <a:t> header</a:t>
            </a:r>
            <a:endParaRPr lang="en-US" sz="1200"/>
          </a:p>
        </p:txBody>
      </p:sp>
      <p:sp>
        <p:nvSpPr>
          <p:cNvPr id="24" name="Rounded Rectangle 23"/>
          <p:cNvSpPr/>
          <p:nvPr/>
        </p:nvSpPr>
        <p:spPr>
          <a:xfrm>
            <a:off x="10375322" y="5602010"/>
            <a:ext cx="1527464" cy="18314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L2tp header</a:t>
            </a:r>
            <a:endParaRPr lang="en-US" sz="1200"/>
          </a:p>
        </p:txBody>
      </p:sp>
      <p:sp>
        <p:nvSpPr>
          <p:cNvPr id="25" name="Rounded Rectangle 24"/>
          <p:cNvSpPr/>
          <p:nvPr/>
        </p:nvSpPr>
        <p:spPr>
          <a:xfrm>
            <a:off x="10375322" y="5165155"/>
            <a:ext cx="1527464" cy="18314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Ip</a:t>
            </a:r>
            <a:r>
              <a:rPr lang="en-US" sz="1200" smtClean="0"/>
              <a:t> header</a:t>
            </a:r>
            <a:endParaRPr lang="en-US" sz="1200"/>
          </a:p>
        </p:txBody>
      </p:sp>
      <p:sp>
        <p:nvSpPr>
          <p:cNvPr id="26" name="Rounded Rectangle 25"/>
          <p:cNvSpPr/>
          <p:nvPr/>
        </p:nvSpPr>
        <p:spPr>
          <a:xfrm>
            <a:off x="10375322" y="5388558"/>
            <a:ext cx="1527464" cy="18314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Udp</a:t>
            </a:r>
            <a:r>
              <a:rPr lang="en-US" sz="1200" smtClean="0"/>
              <a:t> header</a:t>
            </a:r>
            <a:endParaRPr lang="en-US" sz="1200"/>
          </a:p>
        </p:txBody>
      </p:sp>
      <p:sp>
        <p:nvSpPr>
          <p:cNvPr id="27" name="Rounded Rectangle 26"/>
          <p:cNvSpPr/>
          <p:nvPr/>
        </p:nvSpPr>
        <p:spPr>
          <a:xfrm>
            <a:off x="6745432" y="3340673"/>
            <a:ext cx="1527464" cy="1831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Ip</a:t>
            </a:r>
            <a:r>
              <a:rPr lang="en-US" sz="1200" smtClean="0"/>
              <a:t> header</a:t>
            </a:r>
            <a:endParaRPr lang="en-US" sz="1200"/>
          </a:p>
        </p:txBody>
      </p:sp>
      <p:sp>
        <p:nvSpPr>
          <p:cNvPr id="28" name="Rounded Rectangle 27"/>
          <p:cNvSpPr/>
          <p:nvPr/>
        </p:nvSpPr>
        <p:spPr>
          <a:xfrm>
            <a:off x="6745432" y="3553685"/>
            <a:ext cx="1527464" cy="1831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Udp</a:t>
            </a:r>
            <a:r>
              <a:rPr lang="en-US" sz="1200" smtClean="0"/>
              <a:t> header</a:t>
            </a:r>
            <a:endParaRPr lang="en-US" sz="1200"/>
          </a:p>
        </p:txBody>
      </p:sp>
      <p:sp>
        <p:nvSpPr>
          <p:cNvPr id="29" name="Rounded Rectangle 28"/>
          <p:cNvSpPr/>
          <p:nvPr/>
        </p:nvSpPr>
        <p:spPr>
          <a:xfrm>
            <a:off x="6745432" y="3766697"/>
            <a:ext cx="1527464" cy="1831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Payload</a:t>
            </a:r>
            <a:endParaRPr lang="en-US" sz="1200"/>
          </a:p>
        </p:txBody>
      </p:sp>
      <p:sp>
        <p:nvSpPr>
          <p:cNvPr id="30" name="Rounded Rectangle 29"/>
          <p:cNvSpPr/>
          <p:nvPr/>
        </p:nvSpPr>
        <p:spPr>
          <a:xfrm>
            <a:off x="6745432" y="3121603"/>
            <a:ext cx="1527464" cy="18314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Ppp</a:t>
            </a:r>
            <a:r>
              <a:rPr lang="en-US" sz="1200" smtClean="0"/>
              <a:t> header</a:t>
            </a:r>
            <a:endParaRPr lang="en-US" sz="1200"/>
          </a:p>
        </p:txBody>
      </p:sp>
      <p:sp>
        <p:nvSpPr>
          <p:cNvPr id="31" name="Rounded Rectangle 30"/>
          <p:cNvSpPr/>
          <p:nvPr/>
        </p:nvSpPr>
        <p:spPr>
          <a:xfrm>
            <a:off x="6745432" y="2903395"/>
            <a:ext cx="1527464" cy="18314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L2tp header</a:t>
            </a:r>
            <a:endParaRPr lang="en-US" sz="1200"/>
          </a:p>
        </p:txBody>
      </p:sp>
      <p:sp>
        <p:nvSpPr>
          <p:cNvPr id="32" name="Rounded Rectangle 31"/>
          <p:cNvSpPr/>
          <p:nvPr/>
        </p:nvSpPr>
        <p:spPr>
          <a:xfrm>
            <a:off x="6745432" y="2466540"/>
            <a:ext cx="1527464" cy="18314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Ip</a:t>
            </a:r>
            <a:r>
              <a:rPr lang="en-US" sz="1200" smtClean="0"/>
              <a:t> header</a:t>
            </a:r>
            <a:endParaRPr lang="en-US" sz="1200"/>
          </a:p>
        </p:txBody>
      </p:sp>
      <p:sp>
        <p:nvSpPr>
          <p:cNvPr id="33" name="Rounded Rectangle 32"/>
          <p:cNvSpPr/>
          <p:nvPr/>
        </p:nvSpPr>
        <p:spPr>
          <a:xfrm>
            <a:off x="6745432" y="2689943"/>
            <a:ext cx="1527464" cy="18314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Udp</a:t>
            </a:r>
            <a:r>
              <a:rPr lang="en-US" sz="1200" smtClean="0"/>
              <a:t> header</a:t>
            </a:r>
            <a:endParaRPr lang="en-US" sz="1200"/>
          </a:p>
        </p:txBody>
      </p:sp>
      <p:sp>
        <p:nvSpPr>
          <p:cNvPr id="34" name="Rounded Rectangle 33"/>
          <p:cNvSpPr/>
          <p:nvPr/>
        </p:nvSpPr>
        <p:spPr>
          <a:xfrm>
            <a:off x="1650424" y="4489325"/>
            <a:ext cx="1527464" cy="1831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Ip</a:t>
            </a:r>
            <a:r>
              <a:rPr lang="en-US" sz="1200" smtClean="0"/>
              <a:t> header</a:t>
            </a:r>
            <a:endParaRPr lang="en-US" sz="1200"/>
          </a:p>
        </p:txBody>
      </p:sp>
      <p:sp>
        <p:nvSpPr>
          <p:cNvPr id="35" name="Rounded Rectangle 34"/>
          <p:cNvSpPr/>
          <p:nvPr/>
        </p:nvSpPr>
        <p:spPr>
          <a:xfrm>
            <a:off x="1650424" y="4702337"/>
            <a:ext cx="1527464" cy="1831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Udp</a:t>
            </a:r>
            <a:r>
              <a:rPr lang="en-US" sz="1200" smtClean="0"/>
              <a:t> header</a:t>
            </a:r>
            <a:endParaRPr lang="en-US" sz="1200"/>
          </a:p>
        </p:txBody>
      </p:sp>
      <p:sp>
        <p:nvSpPr>
          <p:cNvPr id="36" name="Rounded Rectangle 35"/>
          <p:cNvSpPr/>
          <p:nvPr/>
        </p:nvSpPr>
        <p:spPr>
          <a:xfrm>
            <a:off x="1650424" y="4915349"/>
            <a:ext cx="1527464" cy="1831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Payload</a:t>
            </a:r>
            <a:endParaRPr lang="en-US" sz="1200"/>
          </a:p>
        </p:txBody>
      </p:sp>
      <p:sp>
        <p:nvSpPr>
          <p:cNvPr id="37" name="Rounded Rectangle 36"/>
          <p:cNvSpPr/>
          <p:nvPr/>
        </p:nvSpPr>
        <p:spPr>
          <a:xfrm>
            <a:off x="1657350" y="4278040"/>
            <a:ext cx="1527464" cy="1831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Eth header</a:t>
            </a:r>
            <a:endParaRPr lang="en-US" sz="1200"/>
          </a:p>
        </p:txBody>
      </p:sp>
      <p:sp>
        <p:nvSpPr>
          <p:cNvPr id="38" name="Rounded Rectangle 37"/>
          <p:cNvSpPr/>
          <p:nvPr/>
        </p:nvSpPr>
        <p:spPr>
          <a:xfrm>
            <a:off x="8128852" y="394457"/>
            <a:ext cx="1527464" cy="1831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Ip</a:t>
            </a:r>
            <a:r>
              <a:rPr lang="en-US" sz="1200" smtClean="0"/>
              <a:t> header</a:t>
            </a:r>
            <a:endParaRPr lang="en-US" sz="1200"/>
          </a:p>
        </p:txBody>
      </p:sp>
      <p:sp>
        <p:nvSpPr>
          <p:cNvPr id="39" name="Rounded Rectangle 38"/>
          <p:cNvSpPr/>
          <p:nvPr/>
        </p:nvSpPr>
        <p:spPr>
          <a:xfrm>
            <a:off x="8128852" y="607469"/>
            <a:ext cx="1527464" cy="1831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Udp</a:t>
            </a:r>
            <a:r>
              <a:rPr lang="en-US" sz="1200" smtClean="0"/>
              <a:t> header</a:t>
            </a:r>
            <a:endParaRPr lang="en-US" sz="1200"/>
          </a:p>
        </p:txBody>
      </p:sp>
      <p:sp>
        <p:nvSpPr>
          <p:cNvPr id="40" name="Rounded Rectangle 39"/>
          <p:cNvSpPr/>
          <p:nvPr/>
        </p:nvSpPr>
        <p:spPr>
          <a:xfrm>
            <a:off x="8128852" y="820481"/>
            <a:ext cx="1527464" cy="1831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Payload</a:t>
            </a:r>
            <a:endParaRPr lang="en-US" sz="1200"/>
          </a:p>
        </p:txBody>
      </p:sp>
      <p:sp>
        <p:nvSpPr>
          <p:cNvPr id="41" name="Rounded Rectangle 40"/>
          <p:cNvSpPr/>
          <p:nvPr/>
        </p:nvSpPr>
        <p:spPr>
          <a:xfrm>
            <a:off x="10392639" y="4964261"/>
            <a:ext cx="1527464" cy="18314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Eth header</a:t>
            </a:r>
            <a:endParaRPr lang="en-US" sz="1200"/>
          </a:p>
        </p:txBody>
      </p:sp>
      <p:sp>
        <p:nvSpPr>
          <p:cNvPr id="43" name="Up Arrow 42"/>
          <p:cNvSpPr/>
          <p:nvPr/>
        </p:nvSpPr>
        <p:spPr>
          <a:xfrm>
            <a:off x="2431472" y="3217712"/>
            <a:ext cx="93518" cy="1038235"/>
          </a:xfrm>
          <a:prstGeom prst="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ent Arrow 43"/>
          <p:cNvSpPr/>
          <p:nvPr/>
        </p:nvSpPr>
        <p:spPr>
          <a:xfrm>
            <a:off x="2452253" y="488372"/>
            <a:ext cx="2254829" cy="2384715"/>
          </a:xfrm>
          <a:prstGeom prst="bentArrow">
            <a:avLst>
              <a:gd name="adj1" fmla="val 2419"/>
              <a:gd name="adj2" fmla="val 4493"/>
              <a:gd name="adj3" fmla="val 25000"/>
              <a:gd name="adj4" fmla="val 4375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Down Arrow 44"/>
          <p:cNvSpPr/>
          <p:nvPr/>
        </p:nvSpPr>
        <p:spPr>
          <a:xfrm rot="2201362">
            <a:off x="6629979" y="870961"/>
            <a:ext cx="2131868" cy="372599"/>
          </a:xfrm>
          <a:prstGeom prst="curvedDownArrow">
            <a:avLst>
              <a:gd name="adj1" fmla="val 2913"/>
              <a:gd name="adj2" fmla="val 14925"/>
              <a:gd name="adj3" fmla="val 28903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610208">
            <a:off x="8537081" y="2222473"/>
            <a:ext cx="419674" cy="1270503"/>
          </a:xfrm>
          <a:prstGeom prst="curved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6200000">
            <a:off x="5099896" y="1629121"/>
            <a:ext cx="2227736" cy="976746"/>
          </a:xfrm>
          <a:prstGeom prst="bentArrow">
            <a:avLst>
              <a:gd name="adj1" fmla="val 5791"/>
              <a:gd name="adj2" fmla="val 10311"/>
              <a:gd name="adj3" fmla="val 25000"/>
              <a:gd name="adj4" fmla="val 4149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U-Turn Arrow 47"/>
          <p:cNvSpPr/>
          <p:nvPr/>
        </p:nvSpPr>
        <p:spPr>
          <a:xfrm rot="5400000">
            <a:off x="6791498" y="-65614"/>
            <a:ext cx="4417023" cy="4943105"/>
          </a:xfrm>
          <a:prstGeom prst="uturnArrow">
            <a:avLst>
              <a:gd name="adj1" fmla="val 939"/>
              <a:gd name="adj2" fmla="val 2719"/>
              <a:gd name="adj3" fmla="val 8138"/>
              <a:gd name="adj4" fmla="val 43750"/>
              <a:gd name="adj5" fmla="val 1572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urved Right Arrow 48"/>
          <p:cNvSpPr/>
          <p:nvPr/>
        </p:nvSpPr>
        <p:spPr>
          <a:xfrm rot="20024573">
            <a:off x="9713052" y="4676356"/>
            <a:ext cx="394855" cy="1301026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8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731445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979112"/>
                <a:gridCol w="24395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configuration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TCP bidirectional throughput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CPU</a:t>
                      </a:r>
                      <a:r>
                        <a:rPr lang="en-US" baseline="0" smtClean="0"/>
                        <a:t> loading(4 cores)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SFE disabled + GSO/GRO</a:t>
                      </a:r>
                      <a:r>
                        <a:rPr lang="en-US" sz="1200" baseline="0" smtClean="0"/>
                        <a:t> enabled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36mbps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98%, 98%, 98%, 98%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SFE disabled + GSO/GRO</a:t>
                      </a:r>
                      <a:r>
                        <a:rPr lang="en-US" sz="1200" baseline="0" smtClean="0"/>
                        <a:t> disabled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38mbps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98%, 98%, 98%, 98%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SFE enabled + GSO/GRO</a:t>
                      </a:r>
                      <a:r>
                        <a:rPr lang="en-US" sz="1200" baseline="0" smtClean="0"/>
                        <a:t> enabled</a:t>
                      </a:r>
                      <a:endParaRPr 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44mbps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13%, 11%, 44%, 8%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SFE enabled + GSO/GRO</a:t>
                      </a:r>
                      <a:r>
                        <a:rPr lang="en-US" sz="1200" baseline="0" smtClean="0"/>
                        <a:t> disabled</a:t>
                      </a:r>
                      <a:endParaRPr 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45mbps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12%, 14%, 45%, 9%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36918" y="197427"/>
            <a:ext cx="345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Ixia throughput acceleration mode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09128"/>
              </p:ext>
            </p:extLst>
          </p:nvPr>
        </p:nvGraphicFramePr>
        <p:xfrm>
          <a:off x="2894446" y="5112325"/>
          <a:ext cx="234257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ecm_db_mapping_instance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port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host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prev</a:t>
                      </a:r>
                      <a:r>
                        <a:rPr lang="en-US" sz="1200" smtClean="0"/>
                        <a:t>, next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hash_prev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hash_next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mapping_prev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mapping_next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8764" y="0"/>
            <a:ext cx="116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Global list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50682" y="0"/>
            <a:ext cx="1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Hash table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0" y="5867399"/>
            <a:ext cx="1444336" cy="39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ecm_db_mappings</a:t>
            </a:r>
            <a:endParaRPr lang="en-US" sz="1200"/>
          </a:p>
        </p:txBody>
      </p:sp>
      <p:sp>
        <p:nvSpPr>
          <p:cNvPr id="11" name="Rounded Rectangle 10"/>
          <p:cNvSpPr/>
          <p:nvPr/>
        </p:nvSpPr>
        <p:spPr>
          <a:xfrm>
            <a:off x="10397836" y="6148152"/>
            <a:ext cx="1794164" cy="39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ecm_db_mapping_table</a:t>
            </a:r>
            <a:endParaRPr lang="en-US" sz="120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46994"/>
              </p:ext>
            </p:extLst>
          </p:nvPr>
        </p:nvGraphicFramePr>
        <p:xfrm>
          <a:off x="2911764" y="3552920"/>
          <a:ext cx="234257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73"/>
              </a:tblGrid>
              <a:tr h="166447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ecm_db_host_instance</a:t>
                      </a:r>
                      <a:endParaRPr lang="en-US" sz="1200"/>
                    </a:p>
                  </a:txBody>
                  <a:tcPr/>
                </a:tc>
              </a:tr>
              <a:tr h="166447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Ip</a:t>
                      </a:r>
                      <a:r>
                        <a:rPr lang="en-US" sz="1200" smtClean="0"/>
                        <a:t> address</a:t>
                      </a:r>
                      <a:endParaRPr lang="en-US" sz="1200"/>
                    </a:p>
                  </a:txBody>
                  <a:tcPr/>
                </a:tc>
              </a:tr>
              <a:tr h="166447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prev</a:t>
                      </a:r>
                      <a:r>
                        <a:rPr lang="en-US" sz="1200" smtClean="0"/>
                        <a:t>, next</a:t>
                      </a:r>
                      <a:endParaRPr lang="en-US" sz="1200"/>
                    </a:p>
                  </a:txBody>
                  <a:tcPr/>
                </a:tc>
              </a:tr>
              <a:tr h="166447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hash_prev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hash_next</a:t>
                      </a:r>
                      <a:endParaRPr lang="en-US" sz="1200"/>
                    </a:p>
                  </a:txBody>
                  <a:tcPr/>
                </a:tc>
              </a:tr>
              <a:tr h="166447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mappings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0" y="4052453"/>
            <a:ext cx="1444336" cy="39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ecm_db_hosts</a:t>
            </a:r>
            <a:endParaRPr lang="en-US" sz="1200"/>
          </a:p>
        </p:txBody>
      </p:sp>
      <p:sp>
        <p:nvSpPr>
          <p:cNvPr id="14" name="Rounded Rectangle 13"/>
          <p:cNvSpPr/>
          <p:nvPr/>
        </p:nvSpPr>
        <p:spPr>
          <a:xfrm>
            <a:off x="10397835" y="4324459"/>
            <a:ext cx="1794164" cy="39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ecm_db_host_table</a:t>
            </a:r>
            <a:endParaRPr lang="en-US" sz="12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246094"/>
              </p:ext>
            </p:extLst>
          </p:nvPr>
        </p:nvGraphicFramePr>
        <p:xfrm>
          <a:off x="6507019" y="5112325"/>
          <a:ext cx="234257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ecm_db_mapping_instance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port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host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prev</a:t>
                      </a:r>
                      <a:r>
                        <a:rPr lang="en-US" sz="1200" smtClean="0"/>
                        <a:t>, next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hash_prev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hash_next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mapping_prev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mapping_next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0530"/>
              </p:ext>
            </p:extLst>
          </p:nvPr>
        </p:nvGraphicFramePr>
        <p:xfrm>
          <a:off x="6503555" y="3580630"/>
          <a:ext cx="234257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73"/>
              </a:tblGrid>
              <a:tr h="166447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ecm_db_host_instance</a:t>
                      </a:r>
                      <a:endParaRPr lang="en-US" sz="1200"/>
                    </a:p>
                  </a:txBody>
                  <a:tcPr/>
                </a:tc>
              </a:tr>
              <a:tr h="166447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Ip</a:t>
                      </a:r>
                      <a:r>
                        <a:rPr lang="en-US" sz="1200" smtClean="0"/>
                        <a:t> address</a:t>
                      </a:r>
                      <a:endParaRPr lang="en-US" sz="1200"/>
                    </a:p>
                  </a:txBody>
                  <a:tcPr/>
                </a:tc>
              </a:tr>
              <a:tr h="166447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prev</a:t>
                      </a:r>
                      <a:r>
                        <a:rPr lang="en-US" sz="1200" smtClean="0"/>
                        <a:t>, next</a:t>
                      </a:r>
                      <a:endParaRPr lang="en-US" sz="1200"/>
                    </a:p>
                  </a:txBody>
                  <a:tcPr/>
                </a:tc>
              </a:tr>
              <a:tr h="166447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hash_prev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hash_next</a:t>
                      </a:r>
                      <a:endParaRPr lang="en-US" sz="1200"/>
                    </a:p>
                  </a:txBody>
                  <a:tcPr/>
                </a:tc>
              </a:tr>
              <a:tr h="166447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mappings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84796"/>
              </p:ext>
            </p:extLst>
          </p:nvPr>
        </p:nvGraphicFramePr>
        <p:xfrm>
          <a:off x="2866736" y="208617"/>
          <a:ext cx="234257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73"/>
              </a:tblGrid>
              <a:tr h="166447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ecm_db_iface_instance</a:t>
                      </a:r>
                      <a:endParaRPr lang="en-US" sz="1200"/>
                    </a:p>
                  </a:txBody>
                  <a:tcPr/>
                </a:tc>
              </a:tr>
              <a:tr h="166447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address, type, name, </a:t>
                      </a:r>
                      <a:r>
                        <a:rPr lang="en-US" sz="1200" err="1" smtClean="0"/>
                        <a:t>mtu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ifindex</a:t>
                      </a:r>
                      <a:endParaRPr lang="en-US" sz="1200"/>
                    </a:p>
                  </a:txBody>
                  <a:tcPr/>
                </a:tc>
              </a:tr>
              <a:tr h="166447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prev</a:t>
                      </a:r>
                      <a:r>
                        <a:rPr lang="en-US" sz="1200" smtClean="0"/>
                        <a:t>, next</a:t>
                      </a:r>
                      <a:endParaRPr lang="en-US" sz="1200"/>
                    </a:p>
                  </a:txBody>
                  <a:tcPr/>
                </a:tc>
              </a:tr>
              <a:tr h="166447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hash_prev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hash_next</a:t>
                      </a:r>
                      <a:endParaRPr lang="en-US" sz="1200"/>
                    </a:p>
                  </a:txBody>
                  <a:tcPr/>
                </a:tc>
              </a:tr>
              <a:tr h="166447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nodes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0" y="715695"/>
            <a:ext cx="1444336" cy="39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ecm_db_interfaces</a:t>
            </a:r>
            <a:endParaRPr lang="en-US" sz="1200"/>
          </a:p>
        </p:txBody>
      </p:sp>
      <p:sp>
        <p:nvSpPr>
          <p:cNvPr id="19" name="Rounded Rectangle 18"/>
          <p:cNvSpPr/>
          <p:nvPr/>
        </p:nvSpPr>
        <p:spPr>
          <a:xfrm>
            <a:off x="10397836" y="926978"/>
            <a:ext cx="1794164" cy="39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ecm_db_iface_table</a:t>
            </a:r>
            <a:endParaRPr lang="en-US" sz="120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798891"/>
              </p:ext>
            </p:extLst>
          </p:nvPr>
        </p:nvGraphicFramePr>
        <p:xfrm>
          <a:off x="6489700" y="208617"/>
          <a:ext cx="234257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73"/>
              </a:tblGrid>
              <a:tr h="178137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ecm_db_iface_instance</a:t>
                      </a:r>
                      <a:endParaRPr lang="en-US" sz="1200"/>
                    </a:p>
                  </a:txBody>
                  <a:tcPr/>
                </a:tc>
              </a:tr>
              <a:tr h="166447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address, type, name, </a:t>
                      </a:r>
                      <a:r>
                        <a:rPr lang="en-US" sz="1200" err="1" smtClean="0"/>
                        <a:t>mtu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ifindex</a:t>
                      </a:r>
                      <a:endParaRPr lang="en-US" sz="1200"/>
                    </a:p>
                  </a:txBody>
                  <a:tcPr/>
                </a:tc>
              </a:tr>
              <a:tr h="166447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prev</a:t>
                      </a:r>
                      <a:r>
                        <a:rPr lang="en-US" sz="1200" smtClean="0"/>
                        <a:t>, next</a:t>
                      </a:r>
                      <a:endParaRPr lang="en-US" sz="1200"/>
                    </a:p>
                  </a:txBody>
                  <a:tcPr/>
                </a:tc>
              </a:tr>
              <a:tr h="166447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hash_prev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hash_next</a:t>
                      </a:r>
                      <a:endParaRPr lang="en-US" sz="1200"/>
                    </a:p>
                  </a:txBody>
                  <a:tcPr/>
                </a:tc>
              </a:tr>
              <a:tr h="166447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nodes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18" idx="3"/>
          </p:cNvCxnSpPr>
          <p:nvPr/>
        </p:nvCxnSpPr>
        <p:spPr>
          <a:xfrm flipV="1">
            <a:off x="1444336" y="913122"/>
            <a:ext cx="1444336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98918" y="906646"/>
            <a:ext cx="132310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811491" y="1164691"/>
            <a:ext cx="158634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198918" y="1163413"/>
            <a:ext cx="132310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176572"/>
              </p:ext>
            </p:extLst>
          </p:nvPr>
        </p:nvGraphicFramePr>
        <p:xfrm>
          <a:off x="2856345" y="1742209"/>
          <a:ext cx="234257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ecm_db_node_instance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Mac address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iface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prev</a:t>
                      </a:r>
                      <a:r>
                        <a:rPr lang="en-US" sz="1200" smtClean="0"/>
                        <a:t>, next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hash_prev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hash_next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node_prev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node_next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01757"/>
              </p:ext>
            </p:extLst>
          </p:nvPr>
        </p:nvGraphicFramePr>
        <p:xfrm>
          <a:off x="6468918" y="1738745"/>
          <a:ext cx="234257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ecm_db_node_instance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Mac address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iface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prev</a:t>
                      </a:r>
                      <a:r>
                        <a:rPr lang="en-US" sz="1200" smtClean="0"/>
                        <a:t>, next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hash_prev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hash_next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node_prev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node_next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ounded Rectangle 32"/>
          <p:cNvSpPr/>
          <p:nvPr/>
        </p:nvSpPr>
        <p:spPr>
          <a:xfrm>
            <a:off x="0" y="2482789"/>
            <a:ext cx="1444336" cy="39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ecm_db_nodes</a:t>
            </a:r>
            <a:endParaRPr lang="en-US" sz="120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444336" y="2680215"/>
            <a:ext cx="1444336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98917" y="2700997"/>
            <a:ext cx="132310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397835" y="2760741"/>
            <a:ext cx="1794164" cy="39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ecm_db_node_table</a:t>
            </a:r>
            <a:endParaRPr lang="en-US" sz="120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811490" y="2998454"/>
            <a:ext cx="158634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98917" y="2997176"/>
            <a:ext cx="132310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98916" y="3238157"/>
            <a:ext cx="132310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358736" y="3238157"/>
            <a:ext cx="5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369127" y="1433951"/>
            <a:ext cx="0" cy="1804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358736" y="1433951"/>
            <a:ext cx="529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444336" y="4249879"/>
            <a:ext cx="1444336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98916" y="4247375"/>
            <a:ext cx="132310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811489" y="4532277"/>
            <a:ext cx="158634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207574" y="4539428"/>
            <a:ext cx="132310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444336" y="6064826"/>
            <a:ext cx="1444336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207574" y="6085806"/>
            <a:ext cx="132310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811488" y="6345579"/>
            <a:ext cx="158634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207574" y="6373191"/>
            <a:ext cx="132310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358736" y="6632521"/>
            <a:ext cx="5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2369127" y="4765969"/>
            <a:ext cx="0" cy="1866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358736" y="4765969"/>
            <a:ext cx="529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207574" y="6600514"/>
            <a:ext cx="132310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251227"/>
              </p:ext>
            </p:extLst>
          </p:nvPr>
        </p:nvGraphicFramePr>
        <p:xfrm>
          <a:off x="7788564" y="675406"/>
          <a:ext cx="234257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73"/>
              </a:tblGrid>
              <a:tr h="149491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ecm_classifier_instance</a:t>
                      </a:r>
                      <a:endParaRPr lang="en-US" sz="1200"/>
                    </a:p>
                  </a:txBody>
                  <a:tcPr/>
                </a:tc>
              </a:tr>
              <a:tr h="149491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(*process)()</a:t>
                      </a:r>
                      <a:endParaRPr lang="en-US" sz="1200"/>
                    </a:p>
                  </a:txBody>
                  <a:tcPr/>
                </a:tc>
              </a:tr>
              <a:tr h="1494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(*sync_from_v4)()</a:t>
                      </a:r>
                    </a:p>
                  </a:txBody>
                  <a:tcPr/>
                </a:tc>
              </a:tr>
              <a:tr h="1494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(*sync_to_v4)()</a:t>
                      </a:r>
                    </a:p>
                  </a:txBody>
                  <a:tcPr/>
                </a:tc>
              </a:tr>
              <a:tr h="1494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(*</a:t>
                      </a:r>
                      <a:r>
                        <a:rPr lang="en-US" sz="1200" err="1" smtClean="0"/>
                        <a:t>type_get</a:t>
                      </a:r>
                      <a:r>
                        <a:rPr lang="en-US" sz="1200" smtClean="0"/>
                        <a:t>)()</a:t>
                      </a:r>
                    </a:p>
                  </a:txBody>
                  <a:tcPr/>
                </a:tc>
              </a:tr>
              <a:tr h="1494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(*</a:t>
                      </a:r>
                      <a:r>
                        <a:rPr lang="en-US" sz="1200" err="1" smtClean="0"/>
                        <a:t>reclassify_allowed</a:t>
                      </a:r>
                      <a:r>
                        <a:rPr lang="en-US" sz="1200" smtClean="0"/>
                        <a:t>)()</a:t>
                      </a:r>
                    </a:p>
                  </a:txBody>
                  <a:tcPr/>
                </a:tc>
              </a:tr>
              <a:tr h="1494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(*reclassify)()</a:t>
                      </a:r>
                    </a:p>
                  </a:txBody>
                  <a:tcPr/>
                </a:tc>
              </a:tr>
              <a:tr h="1494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(*</a:t>
                      </a:r>
                      <a:r>
                        <a:rPr lang="en-US" sz="1200" err="1" smtClean="0"/>
                        <a:t>last_process_response_get</a:t>
                      </a:r>
                      <a:r>
                        <a:rPr lang="en-US" sz="1200" smtClean="0"/>
                        <a:t>)()</a:t>
                      </a:r>
                    </a:p>
                  </a:txBody>
                  <a:tcPr/>
                </a:tc>
              </a:tr>
              <a:tr h="1494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(*</a:t>
                      </a:r>
                      <a:r>
                        <a:rPr lang="en-US" sz="1200" err="1" smtClean="0"/>
                        <a:t>xml_state_get</a:t>
                      </a:r>
                      <a:r>
                        <a:rPr lang="en-US" sz="1200" smtClean="0"/>
                        <a:t>)()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49313"/>
              </p:ext>
            </p:extLst>
          </p:nvPr>
        </p:nvGraphicFramePr>
        <p:xfrm>
          <a:off x="85436" y="110834"/>
          <a:ext cx="343708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0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ecm_classifier_default_internal_instance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ecm_classifier_default_instance</a:t>
                      </a:r>
                      <a:r>
                        <a:rPr lang="en-US" sz="1200" smtClean="0"/>
                        <a:t> base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ci_serial</a:t>
                      </a:r>
                      <a:endParaRPr lang="en-US" sz="120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process_response</a:t>
                      </a:r>
                      <a:endParaRPr lang="en-US" sz="120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timer_group</a:t>
                      </a:r>
                      <a:endParaRPr lang="en-US" sz="120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Ingress_sender</a:t>
                      </a:r>
                      <a:endParaRPr lang="en-US" sz="120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Egress_sender</a:t>
                      </a:r>
                      <a:endParaRPr lang="en-US" sz="120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ecm_tracker_instance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ti</a:t>
                      </a:r>
                      <a:endParaRPr lang="en-US" sz="120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Bool</a:t>
                      </a:r>
                      <a:r>
                        <a:rPr lang="en-US" sz="1200" smtClean="0"/>
                        <a:t> tracking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351651"/>
              </p:ext>
            </p:extLst>
          </p:nvPr>
        </p:nvGraphicFramePr>
        <p:xfrm>
          <a:off x="3853871" y="398315"/>
          <a:ext cx="343708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0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ecm_classifier_default_instance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ecm_classifier_instance</a:t>
                      </a:r>
                      <a:r>
                        <a:rPr lang="en-US" sz="1200" smtClean="0"/>
                        <a:t> base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(*process)()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(*</a:t>
                      </a:r>
                      <a:r>
                        <a:rPr lang="en-US" sz="1200" err="1" smtClean="0"/>
                        <a:t>timer_group_change</a:t>
                      </a:r>
                      <a:r>
                        <a:rPr lang="en-US" sz="1200" smtClean="0"/>
                        <a:t>)()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(*</a:t>
                      </a:r>
                      <a:r>
                        <a:rPr lang="en-US" sz="1200" err="1" smtClean="0"/>
                        <a:t>tracker_get_and_ref</a:t>
                      </a:r>
                      <a:r>
                        <a:rPr lang="en-US" sz="1200" smtClean="0"/>
                        <a:t>)()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480954" y="519545"/>
            <a:ext cx="394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273636" y="800100"/>
            <a:ext cx="529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07578"/>
              </p:ext>
            </p:extLst>
          </p:nvPr>
        </p:nvGraphicFramePr>
        <p:xfrm>
          <a:off x="43873" y="3338943"/>
          <a:ext cx="343708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0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ecm_tracker_tcp_internal_instance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ecm_tracker_tcp_instance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tcp_base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Sender_data</a:t>
                      </a:r>
                      <a:r>
                        <a:rPr lang="en-US" sz="1200" smtClean="0"/>
                        <a:t> [ x 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Sender_states</a:t>
                      </a:r>
                      <a:r>
                        <a:rPr lang="en-US" sz="1200" smtClean="0"/>
                        <a:t> [ x 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Data_limit</a:t>
                      </a:r>
                      <a:endParaRPr lang="en-US" sz="120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03934"/>
              </p:ext>
            </p:extLst>
          </p:nvPr>
        </p:nvGraphicFramePr>
        <p:xfrm>
          <a:off x="3875809" y="3616033"/>
          <a:ext cx="36733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3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ecm_tracker_tcp_instance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ecm_tracker_instance</a:t>
                      </a:r>
                      <a:r>
                        <a:rPr lang="en-US" sz="1200" smtClean="0"/>
                        <a:t> base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(*</a:t>
                      </a:r>
                      <a:r>
                        <a:rPr lang="en-US" sz="1200" err="1" smtClean="0"/>
                        <a:t>bytes_avail_get</a:t>
                      </a:r>
                      <a:r>
                        <a:rPr lang="en-US" sz="1200" smtClean="0"/>
                        <a:t>)(), (*</a:t>
                      </a:r>
                      <a:r>
                        <a:rPr lang="en-US" sz="1200" err="1" smtClean="0"/>
                        <a:t>bytes_read</a:t>
                      </a:r>
                      <a:r>
                        <a:rPr lang="en-US" sz="1200" smtClean="0"/>
                        <a:t>)(), (*</a:t>
                      </a:r>
                      <a:r>
                        <a:rPr lang="en-US" sz="1200" err="1" smtClean="0"/>
                        <a:t>bytes_discard</a:t>
                      </a:r>
                      <a:r>
                        <a:rPr lang="en-US" sz="1200" smtClean="0"/>
                        <a:t>)()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(*</a:t>
                      </a:r>
                      <a:r>
                        <a:rPr lang="en-US" sz="1200" err="1" smtClean="0"/>
                        <a:t>mss_get</a:t>
                      </a:r>
                      <a:r>
                        <a:rPr lang="en-US" sz="1200" smtClean="0"/>
                        <a:t>)(), (*</a:t>
                      </a:r>
                      <a:r>
                        <a:rPr lang="en-US" sz="1200" err="1" smtClean="0"/>
                        <a:t>segment_add</a:t>
                      </a:r>
                      <a:r>
                        <a:rPr lang="en-US" sz="1200" smtClean="0"/>
                        <a:t>)()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17127"/>
              </p:ext>
            </p:extLst>
          </p:nvPr>
        </p:nvGraphicFramePr>
        <p:xfrm>
          <a:off x="7803571" y="3913906"/>
          <a:ext cx="390287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28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ecm_tracker_instance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(*</a:t>
                      </a:r>
                      <a:r>
                        <a:rPr lang="en-US" sz="1200" err="1" smtClean="0"/>
                        <a:t>data_total_get</a:t>
                      </a:r>
                      <a:r>
                        <a:rPr lang="en-US" sz="1200" smtClean="0"/>
                        <a:t>)(),  (*</a:t>
                      </a:r>
                      <a:r>
                        <a:rPr lang="en-US" sz="1200" err="1" smtClean="0"/>
                        <a:t>data_limit_get</a:t>
                      </a:r>
                      <a:r>
                        <a:rPr lang="en-US" sz="1200" smtClean="0"/>
                        <a:t>)(),</a:t>
                      </a:r>
                      <a:r>
                        <a:rPr lang="en-US" sz="1200" baseline="0" smtClean="0"/>
                        <a:t>  (*</a:t>
                      </a:r>
                      <a:r>
                        <a:rPr lang="en-US" sz="1200" baseline="0" err="1" smtClean="0"/>
                        <a:t>data_limit_set</a:t>
                      </a:r>
                      <a:r>
                        <a:rPr lang="en-US" sz="1200" baseline="0" smtClean="0"/>
                        <a:t>)()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(*</a:t>
                      </a:r>
                      <a:r>
                        <a:rPr lang="en-US" sz="1200" err="1" smtClean="0"/>
                        <a:t>datagram_count_get</a:t>
                      </a:r>
                      <a:r>
                        <a:rPr lang="en-US" sz="1200" smtClean="0"/>
                        <a:t>)(), (*</a:t>
                      </a:r>
                      <a:r>
                        <a:rPr lang="en-US" sz="1200" err="1" smtClean="0"/>
                        <a:t>datagram_discard</a:t>
                      </a:r>
                      <a:r>
                        <a:rPr lang="en-US" sz="1200" smtClean="0"/>
                        <a:t>)()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(*</a:t>
                      </a:r>
                      <a:r>
                        <a:rPr lang="en-US" sz="1200" err="1" smtClean="0"/>
                        <a:t>datagram_size_get</a:t>
                      </a:r>
                      <a:r>
                        <a:rPr lang="en-US" sz="1200" smtClean="0"/>
                        <a:t>)()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480954" y="3737263"/>
            <a:ext cx="394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49116" y="4028209"/>
            <a:ext cx="254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80954" y="2192482"/>
            <a:ext cx="394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65176" y="2202873"/>
            <a:ext cx="0" cy="1180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875809" y="3352161"/>
            <a:ext cx="8223323" cy="31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895665" y="3352161"/>
            <a:ext cx="0" cy="67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1689774" y="4028209"/>
            <a:ext cx="218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40478"/>
              </p:ext>
            </p:extLst>
          </p:nvPr>
        </p:nvGraphicFramePr>
        <p:xfrm>
          <a:off x="43873" y="4889042"/>
          <a:ext cx="343708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0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ecm_tracker_udp_internal_instance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ecm_tracker_udp_instance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tcp_base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sk_buff</a:t>
                      </a:r>
                      <a:r>
                        <a:rPr lang="en-US" sz="1200" smtClean="0"/>
                        <a:t> *</a:t>
                      </a:r>
                      <a:r>
                        <a:rPr lang="en-US" sz="1200" err="1" smtClean="0"/>
                        <a:t>src_recvd_order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src_recvd_order_last</a:t>
                      </a:r>
                      <a:endParaRPr lang="en-US" sz="120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src_count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src_bytes_total</a:t>
                      </a:r>
                      <a:endParaRPr lang="en-US" sz="120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sk_buff</a:t>
                      </a:r>
                      <a:r>
                        <a:rPr lang="en-US" sz="1200" smtClean="0"/>
                        <a:t> *</a:t>
                      </a:r>
                      <a:r>
                        <a:rPr lang="en-US" sz="1200" err="1" smtClean="0"/>
                        <a:t>dest_recvd_order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dest_recvd_order_last</a:t>
                      </a:r>
                      <a:endParaRPr lang="en-US" sz="120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dest_count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dest_bytes_total</a:t>
                      </a:r>
                      <a:endParaRPr lang="en-US" sz="120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data_limit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sender_state</a:t>
                      </a:r>
                      <a:r>
                        <a:rPr lang="en-US" sz="1200" smtClean="0"/>
                        <a:t> [ x ],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timer_group</a:t>
                      </a:r>
                      <a:endParaRPr lang="en-US" sz="120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178799"/>
              </p:ext>
            </p:extLst>
          </p:nvPr>
        </p:nvGraphicFramePr>
        <p:xfrm>
          <a:off x="3875809" y="5166132"/>
          <a:ext cx="367330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3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ecm_tracker_udp_instance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ecm_tracker_instance</a:t>
                      </a:r>
                      <a:r>
                        <a:rPr lang="en-US" sz="1200" smtClean="0"/>
                        <a:t> base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(*</a:t>
                      </a:r>
                      <a:r>
                        <a:rPr lang="en-US" sz="1200" err="1" smtClean="0"/>
                        <a:t>data_read</a:t>
                      </a:r>
                      <a:r>
                        <a:rPr lang="en-US" sz="1200" smtClean="0"/>
                        <a:t>)(), (*</a:t>
                      </a:r>
                      <a:r>
                        <a:rPr lang="en-US" sz="1200" err="1" smtClean="0"/>
                        <a:t>data_size_get</a:t>
                      </a:r>
                      <a:r>
                        <a:rPr lang="en-US" sz="1200" smtClean="0"/>
                        <a:t>)(), (*</a:t>
                      </a:r>
                      <a:r>
                        <a:rPr lang="en-US" sz="1200" err="1" smtClean="0"/>
                        <a:t>datagram_add</a:t>
                      </a:r>
                      <a:r>
                        <a:rPr lang="en-US" sz="1200" smtClean="0"/>
                        <a:t>)()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3480954" y="5287362"/>
            <a:ext cx="394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3"/>
          </p:cNvCxnSpPr>
          <p:nvPr/>
        </p:nvCxnSpPr>
        <p:spPr>
          <a:xfrm>
            <a:off x="7549116" y="5577612"/>
            <a:ext cx="254456" cy="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1689774" y="5578308"/>
            <a:ext cx="409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099132" y="3352161"/>
            <a:ext cx="0" cy="2225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705343"/>
              </p:ext>
            </p:extLst>
          </p:nvPr>
        </p:nvGraphicFramePr>
        <p:xfrm>
          <a:off x="7786898" y="5437906"/>
          <a:ext cx="390287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28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ecm_tracker_instance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(*</a:t>
                      </a:r>
                      <a:r>
                        <a:rPr lang="en-US" sz="1200" err="1" smtClean="0"/>
                        <a:t>data_total_get</a:t>
                      </a:r>
                      <a:r>
                        <a:rPr lang="en-US" sz="1200" smtClean="0"/>
                        <a:t>)(),  (*</a:t>
                      </a:r>
                      <a:r>
                        <a:rPr lang="en-US" sz="1200" err="1" smtClean="0"/>
                        <a:t>data_limit_get</a:t>
                      </a:r>
                      <a:r>
                        <a:rPr lang="en-US" sz="1200" smtClean="0"/>
                        <a:t>)(),</a:t>
                      </a:r>
                      <a:r>
                        <a:rPr lang="en-US" sz="1200" baseline="0" smtClean="0"/>
                        <a:t>  (*</a:t>
                      </a:r>
                      <a:r>
                        <a:rPr lang="en-US" sz="1200" baseline="0" err="1" smtClean="0"/>
                        <a:t>data_limit_set</a:t>
                      </a:r>
                      <a:r>
                        <a:rPr lang="en-US" sz="1200" baseline="0" smtClean="0"/>
                        <a:t>)()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(*</a:t>
                      </a:r>
                      <a:r>
                        <a:rPr lang="en-US" sz="1200" err="1" smtClean="0"/>
                        <a:t>datagram_count_get</a:t>
                      </a:r>
                      <a:r>
                        <a:rPr lang="en-US" sz="1200" smtClean="0"/>
                        <a:t>)(), (*</a:t>
                      </a:r>
                      <a:r>
                        <a:rPr lang="en-US" sz="1200" err="1" smtClean="0"/>
                        <a:t>datagram_discard</a:t>
                      </a:r>
                      <a:r>
                        <a:rPr lang="en-US" sz="1200" smtClean="0"/>
                        <a:t>)()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(*</a:t>
                      </a:r>
                      <a:r>
                        <a:rPr lang="en-US" sz="1200" err="1" smtClean="0"/>
                        <a:t>datagram_size_get</a:t>
                      </a:r>
                      <a:r>
                        <a:rPr lang="en-US" sz="1200" smtClean="0"/>
                        <a:t>)()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5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79439"/>
              </p:ext>
            </p:extLst>
          </p:nvPr>
        </p:nvGraphicFramePr>
        <p:xfrm>
          <a:off x="6770256" y="4083625"/>
          <a:ext cx="234257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ecm_classifier_instance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ca_next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ca_prev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Type = x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63804"/>
              </p:ext>
            </p:extLst>
          </p:nvPr>
        </p:nvGraphicFramePr>
        <p:xfrm>
          <a:off x="3504048" y="4090552"/>
          <a:ext cx="261619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19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ecm_db_connection_instance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assignments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assignments_by_type</a:t>
                      </a:r>
                      <a:r>
                        <a:rPr lang="en-US" sz="1200" smtClean="0"/>
                        <a:t> [ x 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assignments_by_type</a:t>
                      </a:r>
                      <a:r>
                        <a:rPr lang="en-US" sz="1200" smtClean="0"/>
                        <a:t> [ y 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type_assignment</a:t>
                      </a:r>
                      <a:r>
                        <a:rPr lang="en-US" sz="1200" smtClean="0"/>
                        <a:t> [ x ].{next, </a:t>
                      </a:r>
                      <a:r>
                        <a:rPr lang="en-US" sz="1200" err="1" smtClean="0"/>
                        <a:t>prev</a:t>
                      </a:r>
                      <a:r>
                        <a:rPr lang="en-US" sz="1200" smtClean="0"/>
                        <a:t>}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type_assignment</a:t>
                      </a:r>
                      <a:r>
                        <a:rPr lang="en-US" sz="1200" smtClean="0"/>
                        <a:t> [ y ].{next, </a:t>
                      </a:r>
                      <a:r>
                        <a:rPr lang="en-US" sz="1200" err="1" smtClean="0"/>
                        <a:t>prev</a:t>
                      </a:r>
                      <a:r>
                        <a:rPr lang="en-US" sz="1200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2195"/>
              </p:ext>
            </p:extLst>
          </p:nvPr>
        </p:nvGraphicFramePr>
        <p:xfrm>
          <a:off x="9717811" y="4069771"/>
          <a:ext cx="234257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ecm_classifier_instance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ca_next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ca_prev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Type = y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6120246" y="4499264"/>
            <a:ext cx="63384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112828" y="4509655"/>
            <a:ext cx="61306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V="1">
            <a:off x="6120246" y="4272741"/>
            <a:ext cx="650010" cy="496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6120246" y="4202082"/>
            <a:ext cx="3597565" cy="785554"/>
          </a:xfrm>
          <a:prstGeom prst="bentConnector3">
            <a:avLst>
              <a:gd name="adj1" fmla="val 90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35083" y="197427"/>
            <a:ext cx="3761509" cy="311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ecm_db_connection_classifier_type_assignments</a:t>
            </a:r>
            <a:r>
              <a:rPr lang="en-US" sz="1200" smtClean="0"/>
              <a:t> [ x </a:t>
            </a:r>
            <a:r>
              <a:rPr lang="en-US" sz="1200"/>
              <a:t>]. </a:t>
            </a:r>
            <a:r>
              <a:rPr lang="en-US" sz="1200" err="1"/>
              <a:t>type_assignments_list</a:t>
            </a:r>
            <a:endParaRPr lang="en-US" sz="12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03770"/>
              </p:ext>
            </p:extLst>
          </p:nvPr>
        </p:nvGraphicFramePr>
        <p:xfrm>
          <a:off x="6770256" y="1836418"/>
          <a:ext cx="234257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73"/>
              </a:tblGrid>
              <a:tr h="138546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ecm_classifier_instance</a:t>
                      </a:r>
                      <a:endParaRPr lang="en-US" sz="1200"/>
                    </a:p>
                  </a:txBody>
                  <a:tcPr/>
                </a:tc>
              </a:tr>
              <a:tr h="138546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ca_next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ca_prev</a:t>
                      </a:r>
                      <a:endParaRPr lang="en-US" sz="1200"/>
                    </a:p>
                  </a:txBody>
                  <a:tcPr/>
                </a:tc>
              </a:tr>
              <a:tr h="138546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Type = x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75603"/>
              </p:ext>
            </p:extLst>
          </p:nvPr>
        </p:nvGraphicFramePr>
        <p:xfrm>
          <a:off x="3504048" y="1843345"/>
          <a:ext cx="261619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19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ecm_db_connection_instance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assignments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assignments_by_type</a:t>
                      </a:r>
                      <a:r>
                        <a:rPr lang="en-US" sz="1200" smtClean="0"/>
                        <a:t> [ x 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assignments_by_type</a:t>
                      </a:r>
                      <a:r>
                        <a:rPr lang="en-US" sz="1200" smtClean="0"/>
                        <a:t> [ y 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type_assignment</a:t>
                      </a:r>
                      <a:r>
                        <a:rPr lang="en-US" sz="1200" smtClean="0"/>
                        <a:t> [ x ].{next, </a:t>
                      </a:r>
                      <a:r>
                        <a:rPr lang="en-US" sz="1200" err="1" smtClean="0"/>
                        <a:t>prev</a:t>
                      </a:r>
                      <a:r>
                        <a:rPr lang="en-US" sz="1200" smtClean="0"/>
                        <a:t>}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type_assignment</a:t>
                      </a:r>
                      <a:r>
                        <a:rPr lang="en-US" sz="1200" smtClean="0"/>
                        <a:t> [ y ].{next, </a:t>
                      </a:r>
                      <a:r>
                        <a:rPr lang="en-US" sz="1200" err="1" smtClean="0"/>
                        <a:t>prev</a:t>
                      </a:r>
                      <a:r>
                        <a:rPr lang="en-US" sz="1200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42069"/>
              </p:ext>
            </p:extLst>
          </p:nvPr>
        </p:nvGraphicFramePr>
        <p:xfrm>
          <a:off x="9717811" y="1822564"/>
          <a:ext cx="234257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ecm_classifier_instance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ca_next</a:t>
                      </a:r>
                      <a:r>
                        <a:rPr lang="en-US" sz="1200" smtClean="0"/>
                        <a:t>, </a:t>
                      </a:r>
                      <a:r>
                        <a:rPr lang="en-US" sz="1200" err="1" smtClean="0"/>
                        <a:t>ca_prev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Type = y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6120246" y="2252057"/>
            <a:ext cx="63384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112828" y="2262448"/>
            <a:ext cx="61306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20246" y="2025534"/>
            <a:ext cx="650010" cy="496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6120246" y="1954875"/>
            <a:ext cx="3597565" cy="785554"/>
          </a:xfrm>
          <a:prstGeom prst="bentConnector3">
            <a:avLst>
              <a:gd name="adj1" fmla="val 90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120246" y="3013364"/>
            <a:ext cx="356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76923" y="3013364"/>
            <a:ext cx="0" cy="90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106882" y="3923901"/>
            <a:ext cx="3370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106881" y="3920878"/>
            <a:ext cx="0" cy="220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06881" y="4140899"/>
            <a:ext cx="405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35083" y="541414"/>
            <a:ext cx="3761509" cy="311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ecm_db_connection_classifier_type_assignments</a:t>
            </a:r>
            <a:r>
              <a:rPr lang="en-US" sz="1200" smtClean="0"/>
              <a:t> [ y </a:t>
            </a:r>
            <a:r>
              <a:rPr lang="en-US" sz="1200"/>
              <a:t>]. </a:t>
            </a:r>
            <a:r>
              <a:rPr lang="en-US" sz="1200" err="1"/>
              <a:t>type_assignments_list</a:t>
            </a:r>
            <a:endParaRPr lang="en-US" sz="1200"/>
          </a:p>
        </p:txBody>
      </p:sp>
      <p:cxnSp>
        <p:nvCxnSpPr>
          <p:cNvPr id="7" name="Straight Connector 6"/>
          <p:cNvCxnSpPr/>
          <p:nvPr/>
        </p:nvCxnSpPr>
        <p:spPr>
          <a:xfrm>
            <a:off x="3896592" y="427722"/>
            <a:ext cx="505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01879" y="427722"/>
            <a:ext cx="0" cy="119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591" y="771708"/>
            <a:ext cx="252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49235" y="771708"/>
            <a:ext cx="0" cy="51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881423" y="1286540"/>
            <a:ext cx="1267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189767" y="1623751"/>
            <a:ext cx="1212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85717" y="1623751"/>
            <a:ext cx="0" cy="26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185717" y="1891077"/>
            <a:ext cx="326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881423" y="1286540"/>
            <a:ext cx="0" cy="73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881423" y="2025534"/>
            <a:ext cx="630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109613" y="3200400"/>
            <a:ext cx="178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298584" y="3200400"/>
            <a:ext cx="0" cy="55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966484" y="3753293"/>
            <a:ext cx="3332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966483" y="3753293"/>
            <a:ext cx="0" cy="51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966483" y="4272741"/>
            <a:ext cx="545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648256"/>
              </p:ext>
            </p:extLst>
          </p:nvPr>
        </p:nvGraphicFramePr>
        <p:xfrm>
          <a:off x="6279079" y="1136203"/>
          <a:ext cx="4724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ecm_front_end_connection_instance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err="1" smtClean="0"/>
                        <a:t>ecm_front_end_connection_ref_method_t</a:t>
                      </a:r>
                      <a:r>
                        <a:rPr lang="en-US" sz="1200" smtClean="0"/>
                        <a:t> ref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err="1" smtClean="0"/>
                        <a:t>ecm_front_end_connection_deref_callback_t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deref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err="1" smtClean="0"/>
                        <a:t>ecm_front_end_connection_decelerate_method_t</a:t>
                      </a:r>
                      <a:r>
                        <a:rPr lang="en-US" sz="1200" smtClean="0"/>
                        <a:t> decelerate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err="1" smtClean="0"/>
                        <a:t>ecm_front_end_connection_accel_state_get_method_t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accel_state_get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err="1" smtClean="0"/>
                        <a:t>ecm_front_end_connection_action_seen_method_t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action_seen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err="1" smtClean="0"/>
                        <a:t>ecm_front_end_connection_accel_ceased_method_t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accel_ceased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err="1" smtClean="0"/>
                        <a:t>ecm_front_end_connection_xml_state_get_callback_t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xml_state_get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ecm_front_end_connection_mode_stats</a:t>
                      </a:r>
                      <a:r>
                        <a:rPr lang="en-US" sz="1200" smtClean="0"/>
                        <a:t> stats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ecm_db_connection_instance</a:t>
                      </a:r>
                      <a:r>
                        <a:rPr lang="en-US" sz="1200" smtClean="0"/>
                        <a:t> *ci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err="1" smtClean="0"/>
                        <a:t>Bool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can_accel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err="1" smtClean="0"/>
                        <a:t>Bool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is_defunct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err="1" smtClean="0"/>
                        <a:t>Ecm_front_end_acceleration_mode_t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accel_mode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Lock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err="1" smtClean="0"/>
                        <a:t>Int</a:t>
                      </a:r>
                      <a:r>
                        <a:rPr lang="en-US" sz="1200" smtClean="0"/>
                        <a:t> refs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406900"/>
              </p:ext>
            </p:extLst>
          </p:nvPr>
        </p:nvGraphicFramePr>
        <p:xfrm>
          <a:off x="1362033" y="1489855"/>
          <a:ext cx="380076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76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ecm_nss_ported_ipv4_connection_instance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ecm_front_end_connection_instance</a:t>
                      </a:r>
                      <a:r>
                        <a:rPr lang="en-US" sz="1200" smtClean="0"/>
                        <a:t> base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457170"/>
              </p:ext>
            </p:extLst>
          </p:nvPr>
        </p:nvGraphicFramePr>
        <p:xfrm>
          <a:off x="1349829" y="2262742"/>
          <a:ext cx="3810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ecm_nss_non_ported_ipv4_connection_instance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ecm_front_end_connection_instance</a:t>
                      </a:r>
                      <a:r>
                        <a:rPr lang="en-US" sz="1200" smtClean="0"/>
                        <a:t> base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Elbow Connector 8"/>
          <p:cNvCxnSpPr/>
          <p:nvPr/>
        </p:nvCxnSpPr>
        <p:spPr>
          <a:xfrm flipV="1">
            <a:off x="5159829" y="1262743"/>
            <a:ext cx="1110342" cy="653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59829" y="2656114"/>
            <a:ext cx="751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910943" y="1382486"/>
            <a:ext cx="0" cy="1262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10943" y="1371600"/>
            <a:ext cx="35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7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76748" y="626728"/>
            <a:ext cx="2192481" cy="654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NATer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76748" y="777395"/>
            <a:ext cx="457200" cy="3532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ethx</a:t>
            </a:r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6112030" y="777395"/>
            <a:ext cx="457200" cy="3532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ethy</a:t>
            </a:r>
            <a:endParaRPr lang="en-US" sz="1200"/>
          </a:p>
        </p:txBody>
      </p:sp>
      <p:sp>
        <p:nvSpPr>
          <p:cNvPr id="7" name="Rounded Rectangle 6"/>
          <p:cNvSpPr/>
          <p:nvPr/>
        </p:nvSpPr>
        <p:spPr>
          <a:xfrm>
            <a:off x="667190" y="626727"/>
            <a:ext cx="893618" cy="654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Host 1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613767" y="626727"/>
            <a:ext cx="893618" cy="654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Host 2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0808" y="1132659"/>
            <a:ext cx="2815940" cy="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54662" y="1130611"/>
            <a:ext cx="3044538" cy="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159616"/>
              </p:ext>
            </p:extLst>
          </p:nvPr>
        </p:nvGraphicFramePr>
        <p:xfrm>
          <a:off x="1812144" y="75952"/>
          <a:ext cx="23287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90"/>
                <a:gridCol w="1226128"/>
              </a:tblGrid>
              <a:tr h="127917">
                <a:tc>
                  <a:txBody>
                    <a:bodyPr/>
                    <a:lstStyle/>
                    <a:p>
                      <a:r>
                        <a:rPr lang="en-US" sz="1000" b="1" smtClean="0">
                          <a:solidFill>
                            <a:schemeClr val="tx1"/>
                          </a:solidFill>
                        </a:rPr>
                        <a:t>Source</a:t>
                      </a:r>
                      <a:r>
                        <a:rPr lang="en-US" sz="1000" b="1" baseline="0" smtClean="0">
                          <a:solidFill>
                            <a:schemeClr val="tx1"/>
                          </a:solidFill>
                        </a:rPr>
                        <a:t> IP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F5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err="1" smtClean="0">
                          <a:solidFill>
                            <a:schemeClr val="tx1"/>
                          </a:solidFill>
                        </a:rPr>
                        <a:t>ip_src_addr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127917">
                <a:tc>
                  <a:txBody>
                    <a:bodyPr/>
                    <a:lstStyle/>
                    <a:p>
                      <a:r>
                        <a:rPr lang="en-US" sz="1000" b="1" smtClean="0"/>
                        <a:t>Destination IP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err="1" smtClean="0">
                          <a:solidFill>
                            <a:schemeClr val="tx1"/>
                          </a:solidFill>
                        </a:rPr>
                        <a:t>ip_dest_addr_nat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917">
                <a:tc>
                  <a:txBody>
                    <a:bodyPr/>
                    <a:lstStyle/>
                    <a:p>
                      <a:r>
                        <a:rPr lang="en-US" sz="1000" b="1" smtClean="0"/>
                        <a:t>Source port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err="1" smtClean="0">
                          <a:solidFill>
                            <a:schemeClr val="tx1"/>
                          </a:solidFill>
                        </a:rPr>
                        <a:t>src_port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917">
                <a:tc>
                  <a:txBody>
                    <a:bodyPr/>
                    <a:lstStyle/>
                    <a:p>
                      <a:r>
                        <a:rPr lang="en-US" sz="1000" b="1" smtClean="0"/>
                        <a:t>Destination port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err="1" smtClean="0">
                          <a:solidFill>
                            <a:schemeClr val="tx1"/>
                          </a:solidFill>
                        </a:rPr>
                        <a:t>dest_port_nat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79914"/>
              </p:ext>
            </p:extLst>
          </p:nvPr>
        </p:nvGraphicFramePr>
        <p:xfrm>
          <a:off x="6877941" y="97814"/>
          <a:ext cx="23287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90"/>
                <a:gridCol w="1226128"/>
              </a:tblGrid>
              <a:tr h="118052">
                <a:tc>
                  <a:txBody>
                    <a:bodyPr/>
                    <a:lstStyle/>
                    <a:p>
                      <a:r>
                        <a:rPr lang="en-US" sz="1000" b="1" smtClean="0">
                          <a:solidFill>
                            <a:schemeClr val="tx1"/>
                          </a:solidFill>
                        </a:rPr>
                        <a:t>Source</a:t>
                      </a:r>
                      <a:r>
                        <a:rPr lang="en-US" sz="1000" b="1" baseline="0" smtClean="0">
                          <a:solidFill>
                            <a:schemeClr val="tx1"/>
                          </a:solidFill>
                        </a:rPr>
                        <a:t> IP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F5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err="1" smtClean="0">
                          <a:solidFill>
                            <a:schemeClr val="tx1"/>
                          </a:solidFill>
                        </a:rPr>
                        <a:t>ip_src_addr_nat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118052">
                <a:tc>
                  <a:txBody>
                    <a:bodyPr/>
                    <a:lstStyle/>
                    <a:p>
                      <a:r>
                        <a:rPr lang="en-US" sz="1000" b="1" smtClean="0"/>
                        <a:t>Destination IP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err="1" smtClean="0">
                          <a:solidFill>
                            <a:schemeClr val="tx1"/>
                          </a:solidFill>
                        </a:rPr>
                        <a:t>ip_dest_addr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8052">
                <a:tc>
                  <a:txBody>
                    <a:bodyPr/>
                    <a:lstStyle/>
                    <a:p>
                      <a:r>
                        <a:rPr lang="en-US" sz="1000" b="1" smtClean="0"/>
                        <a:t>Source port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err="1" smtClean="0">
                          <a:solidFill>
                            <a:schemeClr val="tx1"/>
                          </a:solidFill>
                        </a:rPr>
                        <a:t>src_port_nat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8052">
                <a:tc>
                  <a:txBody>
                    <a:bodyPr/>
                    <a:lstStyle/>
                    <a:p>
                      <a:r>
                        <a:rPr lang="en-US" sz="1000" b="1" smtClean="0"/>
                        <a:t>Destination port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err="1" smtClean="0">
                          <a:solidFill>
                            <a:schemeClr val="tx1"/>
                          </a:solidFill>
                        </a:rPr>
                        <a:t>dest_port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78500"/>
              </p:ext>
            </p:extLst>
          </p:nvPr>
        </p:nvGraphicFramePr>
        <p:xfrm>
          <a:off x="3210366" y="2921253"/>
          <a:ext cx="452524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370"/>
                <a:gridCol w="1652154"/>
                <a:gridCol w="1693719"/>
              </a:tblGrid>
              <a:tr h="128309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From which dev to address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From which MAC</a:t>
                      </a:r>
                      <a:r>
                        <a:rPr lang="en-US" sz="1000" baseline="0" smtClean="0">
                          <a:solidFill>
                            <a:schemeClr val="tx1"/>
                          </a:solidFill>
                        </a:rPr>
                        <a:t> to address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8309"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ip_src_addr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in_dev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src_node_addr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8309"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ip_src_addr_nat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In_dev_nat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src_node_addr_nat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8309"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ip_dest_addr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out_dev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dest_node_addr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8309"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ip_dest_addr_nat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out_dev_nat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 smtClean="0">
                          <a:solidFill>
                            <a:schemeClr val="tx1"/>
                          </a:solidFill>
                        </a:rPr>
                        <a:t>dest_node_addr_nat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4376748" y="6134153"/>
            <a:ext cx="2192481" cy="654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NATer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76748" y="6284821"/>
            <a:ext cx="457200" cy="3532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ethx</a:t>
            </a:r>
            <a:endParaRPr lang="en-US" sz="1200"/>
          </a:p>
        </p:txBody>
      </p:sp>
      <p:sp>
        <p:nvSpPr>
          <p:cNvPr id="20" name="Rectangle 19"/>
          <p:cNvSpPr/>
          <p:nvPr/>
        </p:nvSpPr>
        <p:spPr>
          <a:xfrm>
            <a:off x="6112030" y="6284821"/>
            <a:ext cx="457200" cy="3532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ethy</a:t>
            </a:r>
            <a:endParaRPr lang="en-US" sz="1200"/>
          </a:p>
        </p:txBody>
      </p:sp>
      <p:sp>
        <p:nvSpPr>
          <p:cNvPr id="21" name="Rounded Rectangle 20"/>
          <p:cNvSpPr/>
          <p:nvPr/>
        </p:nvSpPr>
        <p:spPr>
          <a:xfrm>
            <a:off x="667190" y="6134153"/>
            <a:ext cx="893618" cy="654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Host 1</a:t>
            </a: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9613767" y="6134153"/>
            <a:ext cx="893618" cy="654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Host 2</a:t>
            </a:r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60808" y="6605261"/>
            <a:ext cx="281594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39657" y="6605261"/>
            <a:ext cx="304453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12925"/>
              </p:ext>
            </p:extLst>
          </p:nvPr>
        </p:nvGraphicFramePr>
        <p:xfrm>
          <a:off x="1789409" y="5535803"/>
          <a:ext cx="23287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90"/>
                <a:gridCol w="1226128"/>
              </a:tblGrid>
              <a:tr h="118052">
                <a:tc>
                  <a:txBody>
                    <a:bodyPr/>
                    <a:lstStyle/>
                    <a:p>
                      <a:r>
                        <a:rPr lang="en-US" sz="1000" b="1" smtClean="0">
                          <a:solidFill>
                            <a:schemeClr val="tx1"/>
                          </a:solidFill>
                        </a:rPr>
                        <a:t>Source</a:t>
                      </a:r>
                      <a:r>
                        <a:rPr lang="en-US" sz="1000" b="1" baseline="0" smtClean="0">
                          <a:solidFill>
                            <a:schemeClr val="tx1"/>
                          </a:solidFill>
                        </a:rPr>
                        <a:t> IP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F5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smtClean="0">
                          <a:solidFill>
                            <a:schemeClr val="tx1"/>
                          </a:solidFill>
                        </a:rPr>
                        <a:t>Original</a:t>
                      </a:r>
                      <a:r>
                        <a:rPr lang="en-US" sz="1000" b="0" i="1" baseline="0" smtClean="0">
                          <a:solidFill>
                            <a:schemeClr val="tx1"/>
                          </a:solidFill>
                        </a:rPr>
                        <a:t> dest </a:t>
                      </a:r>
                      <a:r>
                        <a:rPr lang="en-US" sz="1000" b="0" i="1" baseline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118052">
                <a:tc>
                  <a:txBody>
                    <a:bodyPr/>
                    <a:lstStyle/>
                    <a:p>
                      <a:r>
                        <a:rPr lang="en-US" sz="1000" b="1" smtClean="0"/>
                        <a:t>Destination IP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smtClean="0">
                          <a:solidFill>
                            <a:schemeClr val="tx1"/>
                          </a:solidFill>
                        </a:rPr>
                        <a:t>Original</a:t>
                      </a:r>
                      <a:r>
                        <a:rPr lang="en-US" sz="1000" b="0" i="1" baseline="0" smtClean="0">
                          <a:solidFill>
                            <a:schemeClr val="tx1"/>
                          </a:solidFill>
                        </a:rPr>
                        <a:t> src </a:t>
                      </a:r>
                      <a:r>
                        <a:rPr lang="en-US" sz="1000" b="0" i="1" baseline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8052">
                <a:tc>
                  <a:txBody>
                    <a:bodyPr/>
                    <a:lstStyle/>
                    <a:p>
                      <a:r>
                        <a:rPr lang="en-US" sz="1000" b="1" smtClean="0"/>
                        <a:t>Source port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smtClean="0">
                          <a:solidFill>
                            <a:schemeClr val="tx1"/>
                          </a:solidFill>
                        </a:rPr>
                        <a:t>Original dest</a:t>
                      </a:r>
                      <a:r>
                        <a:rPr lang="en-US" sz="1000" b="0" i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i="1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8052">
                <a:tc>
                  <a:txBody>
                    <a:bodyPr/>
                    <a:lstStyle/>
                    <a:p>
                      <a:r>
                        <a:rPr lang="en-US" sz="1000" b="1" smtClean="0"/>
                        <a:t>Destination port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smtClean="0">
                          <a:solidFill>
                            <a:schemeClr val="tx1"/>
                          </a:solidFill>
                        </a:rPr>
                        <a:t>Original src</a:t>
                      </a:r>
                      <a:r>
                        <a:rPr lang="en-US" sz="1000" b="0" i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i="1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792011" y="1441535"/>
            <a:ext cx="143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</a:t>
            </a:r>
            <a:r>
              <a:rPr lang="en-US" smtClean="0">
                <a:solidFill>
                  <a:srgbClr val="FF0000"/>
                </a:solidFill>
              </a:rPr>
              <a:t>acket’s view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05348" y="5571410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connection’s view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0096"/>
              </p:ext>
            </p:extLst>
          </p:nvPr>
        </p:nvGraphicFramePr>
        <p:xfrm>
          <a:off x="7056450" y="5546487"/>
          <a:ext cx="23287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90"/>
                <a:gridCol w="1226128"/>
              </a:tblGrid>
              <a:tr h="118052">
                <a:tc>
                  <a:txBody>
                    <a:bodyPr/>
                    <a:lstStyle/>
                    <a:p>
                      <a:r>
                        <a:rPr lang="en-US" sz="1000" b="1" smtClean="0">
                          <a:solidFill>
                            <a:schemeClr val="tx1"/>
                          </a:solidFill>
                        </a:rPr>
                        <a:t>Source</a:t>
                      </a:r>
                      <a:r>
                        <a:rPr lang="en-US" sz="1000" b="1" baseline="0" smtClean="0">
                          <a:solidFill>
                            <a:schemeClr val="tx1"/>
                          </a:solidFill>
                        </a:rPr>
                        <a:t> IP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F5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baseline="0" smtClean="0">
                          <a:solidFill>
                            <a:schemeClr val="tx1"/>
                          </a:solidFill>
                        </a:rPr>
                        <a:t>Reply src </a:t>
                      </a:r>
                      <a:r>
                        <a:rPr lang="en-US" sz="1000" b="0" i="1" baseline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118052">
                <a:tc>
                  <a:txBody>
                    <a:bodyPr/>
                    <a:lstStyle/>
                    <a:p>
                      <a:r>
                        <a:rPr lang="en-US" sz="1000" b="1" smtClean="0"/>
                        <a:t>Destination IP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baseline="0" smtClean="0">
                          <a:solidFill>
                            <a:schemeClr val="tx1"/>
                          </a:solidFill>
                        </a:rPr>
                        <a:t>Reply dest </a:t>
                      </a:r>
                      <a:r>
                        <a:rPr lang="en-US" sz="1000" b="0" i="1" baseline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8052">
                <a:tc>
                  <a:txBody>
                    <a:bodyPr/>
                    <a:lstStyle/>
                    <a:p>
                      <a:r>
                        <a:rPr lang="en-US" sz="1000" b="1" smtClean="0"/>
                        <a:t>Source port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baseline="0" smtClean="0">
                          <a:solidFill>
                            <a:schemeClr val="tx1"/>
                          </a:solidFill>
                        </a:rPr>
                        <a:t>Reply src </a:t>
                      </a:r>
                      <a:r>
                        <a:rPr lang="en-US" sz="1000" b="0" i="1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8052">
                <a:tc>
                  <a:txBody>
                    <a:bodyPr/>
                    <a:lstStyle/>
                    <a:p>
                      <a:r>
                        <a:rPr lang="en-US" sz="1000" b="1" smtClean="0"/>
                        <a:t>Destination port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baseline="0" smtClean="0">
                          <a:solidFill>
                            <a:schemeClr val="tx1"/>
                          </a:solidFill>
                        </a:rPr>
                        <a:t>Reply dest </a:t>
                      </a:r>
                      <a:r>
                        <a:rPr lang="en-US" sz="1000" b="0" i="1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ounded Rectangle 30"/>
          <p:cNvSpPr/>
          <p:nvPr/>
        </p:nvSpPr>
        <p:spPr>
          <a:xfrm>
            <a:off x="4376748" y="2090748"/>
            <a:ext cx="2192481" cy="654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NATer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76748" y="2241415"/>
            <a:ext cx="457200" cy="3532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ethx</a:t>
            </a:r>
            <a:endParaRPr lang="en-US" sz="1200"/>
          </a:p>
        </p:txBody>
      </p:sp>
      <p:sp>
        <p:nvSpPr>
          <p:cNvPr id="33" name="Rectangle 32"/>
          <p:cNvSpPr/>
          <p:nvPr/>
        </p:nvSpPr>
        <p:spPr>
          <a:xfrm>
            <a:off x="6112030" y="2241415"/>
            <a:ext cx="457200" cy="3532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ethy</a:t>
            </a:r>
            <a:endParaRPr lang="en-US" sz="1200"/>
          </a:p>
        </p:txBody>
      </p:sp>
      <p:sp>
        <p:nvSpPr>
          <p:cNvPr id="34" name="Rounded Rectangle 33"/>
          <p:cNvSpPr/>
          <p:nvPr/>
        </p:nvSpPr>
        <p:spPr>
          <a:xfrm>
            <a:off x="667190" y="2090747"/>
            <a:ext cx="893618" cy="654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Host 1</a:t>
            </a: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613767" y="2090747"/>
            <a:ext cx="893618" cy="654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Host 2</a:t>
            </a:r>
            <a:endParaRPr lang="en-US"/>
          </a:p>
        </p:txBody>
      </p:sp>
      <p:cxnSp>
        <p:nvCxnSpPr>
          <p:cNvPr id="36" name="Straight Arrow Connector 35"/>
          <p:cNvCxnSpPr>
            <a:stCxn id="34" idx="3"/>
            <a:endCxn id="31" idx="1"/>
          </p:cNvCxnSpPr>
          <p:nvPr/>
        </p:nvCxnSpPr>
        <p:spPr>
          <a:xfrm flipV="1">
            <a:off x="1560808" y="2418004"/>
            <a:ext cx="2815940" cy="5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3"/>
            <a:endCxn id="35" idx="1"/>
          </p:cNvCxnSpPr>
          <p:nvPr/>
        </p:nvCxnSpPr>
        <p:spPr>
          <a:xfrm>
            <a:off x="6569229" y="2418004"/>
            <a:ext cx="3044538" cy="5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41389"/>
              </p:ext>
            </p:extLst>
          </p:nvPr>
        </p:nvGraphicFramePr>
        <p:xfrm>
          <a:off x="6877941" y="1383361"/>
          <a:ext cx="23287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90"/>
                <a:gridCol w="1226128"/>
              </a:tblGrid>
              <a:tr h="127917">
                <a:tc>
                  <a:txBody>
                    <a:bodyPr/>
                    <a:lstStyle/>
                    <a:p>
                      <a:r>
                        <a:rPr lang="en-US" sz="1000" b="1" smtClean="0">
                          <a:solidFill>
                            <a:schemeClr val="tx1"/>
                          </a:solidFill>
                        </a:rPr>
                        <a:t>Source</a:t>
                      </a:r>
                      <a:r>
                        <a:rPr lang="en-US" sz="1000" b="1" baseline="0" smtClean="0">
                          <a:solidFill>
                            <a:schemeClr val="tx1"/>
                          </a:solidFill>
                        </a:rPr>
                        <a:t> IP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F5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err="1" smtClean="0">
                          <a:solidFill>
                            <a:schemeClr val="tx1"/>
                          </a:solidFill>
                        </a:rPr>
                        <a:t>ip_src_addr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127917">
                <a:tc>
                  <a:txBody>
                    <a:bodyPr/>
                    <a:lstStyle/>
                    <a:p>
                      <a:r>
                        <a:rPr lang="en-US" sz="1000" b="1" smtClean="0"/>
                        <a:t>Destination IP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err="1" smtClean="0">
                          <a:solidFill>
                            <a:schemeClr val="tx1"/>
                          </a:solidFill>
                        </a:rPr>
                        <a:t>ip_dest_addr_nat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917">
                <a:tc>
                  <a:txBody>
                    <a:bodyPr/>
                    <a:lstStyle/>
                    <a:p>
                      <a:r>
                        <a:rPr lang="en-US" sz="1000" b="1" smtClean="0"/>
                        <a:t>Source port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err="1" smtClean="0">
                          <a:solidFill>
                            <a:schemeClr val="tx1"/>
                          </a:solidFill>
                        </a:rPr>
                        <a:t>src_port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917">
                <a:tc>
                  <a:txBody>
                    <a:bodyPr/>
                    <a:lstStyle/>
                    <a:p>
                      <a:r>
                        <a:rPr lang="en-US" sz="1000" b="1" smtClean="0"/>
                        <a:t>Destination port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err="1" smtClean="0">
                          <a:solidFill>
                            <a:schemeClr val="tx1"/>
                          </a:solidFill>
                        </a:rPr>
                        <a:t>dest_port_nat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822633"/>
              </p:ext>
            </p:extLst>
          </p:nvPr>
        </p:nvGraphicFramePr>
        <p:xfrm>
          <a:off x="1795832" y="1359451"/>
          <a:ext cx="23287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90"/>
                <a:gridCol w="1226128"/>
              </a:tblGrid>
              <a:tr h="118052">
                <a:tc>
                  <a:txBody>
                    <a:bodyPr/>
                    <a:lstStyle/>
                    <a:p>
                      <a:r>
                        <a:rPr lang="en-US" sz="1000" b="1" smtClean="0">
                          <a:solidFill>
                            <a:schemeClr val="tx1"/>
                          </a:solidFill>
                        </a:rPr>
                        <a:t>Source</a:t>
                      </a:r>
                      <a:r>
                        <a:rPr lang="en-US" sz="1000" b="1" baseline="0" smtClean="0">
                          <a:solidFill>
                            <a:schemeClr val="tx1"/>
                          </a:solidFill>
                        </a:rPr>
                        <a:t> IP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F5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err="1" smtClean="0">
                          <a:solidFill>
                            <a:schemeClr val="tx1"/>
                          </a:solidFill>
                        </a:rPr>
                        <a:t>ip_src_addr_nat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118052">
                <a:tc>
                  <a:txBody>
                    <a:bodyPr/>
                    <a:lstStyle/>
                    <a:p>
                      <a:r>
                        <a:rPr lang="en-US" sz="1000" b="1" smtClean="0"/>
                        <a:t>Destination IP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err="1" smtClean="0">
                          <a:solidFill>
                            <a:schemeClr val="tx1"/>
                          </a:solidFill>
                        </a:rPr>
                        <a:t>ip_dest_addr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8052">
                <a:tc>
                  <a:txBody>
                    <a:bodyPr/>
                    <a:lstStyle/>
                    <a:p>
                      <a:r>
                        <a:rPr lang="en-US" sz="1000" b="1" smtClean="0"/>
                        <a:t>Source port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err="1" smtClean="0">
                          <a:solidFill>
                            <a:schemeClr val="tx1"/>
                          </a:solidFill>
                        </a:rPr>
                        <a:t>src_port_nat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8052">
                <a:tc>
                  <a:txBody>
                    <a:bodyPr/>
                    <a:lstStyle/>
                    <a:p>
                      <a:r>
                        <a:rPr lang="en-US" sz="1000" b="1" smtClean="0"/>
                        <a:t>Destination port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err="1" smtClean="0">
                          <a:solidFill>
                            <a:schemeClr val="tx1"/>
                          </a:solidFill>
                        </a:rPr>
                        <a:t>dest_port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Rounded Rectangle 40"/>
          <p:cNvSpPr/>
          <p:nvPr/>
        </p:nvSpPr>
        <p:spPr>
          <a:xfrm>
            <a:off x="4376748" y="4820405"/>
            <a:ext cx="2192481" cy="654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NATer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376748" y="4971073"/>
            <a:ext cx="457200" cy="3532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ethx</a:t>
            </a:r>
            <a:endParaRPr lang="en-US" sz="1200"/>
          </a:p>
        </p:txBody>
      </p:sp>
      <p:sp>
        <p:nvSpPr>
          <p:cNvPr id="43" name="Rectangle 42"/>
          <p:cNvSpPr/>
          <p:nvPr/>
        </p:nvSpPr>
        <p:spPr>
          <a:xfrm>
            <a:off x="6112030" y="4971073"/>
            <a:ext cx="457200" cy="3532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ethy</a:t>
            </a:r>
            <a:endParaRPr lang="en-US" sz="1200"/>
          </a:p>
        </p:txBody>
      </p:sp>
      <p:sp>
        <p:nvSpPr>
          <p:cNvPr id="44" name="Rounded Rectangle 43"/>
          <p:cNvSpPr/>
          <p:nvPr/>
        </p:nvSpPr>
        <p:spPr>
          <a:xfrm>
            <a:off x="667190" y="4820405"/>
            <a:ext cx="893618" cy="654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Host 1</a:t>
            </a:r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9613767" y="4820405"/>
            <a:ext cx="893618" cy="654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Host 2</a:t>
            </a:r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560808" y="5324364"/>
            <a:ext cx="2815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554662" y="5324364"/>
            <a:ext cx="304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04401"/>
              </p:ext>
            </p:extLst>
          </p:nvPr>
        </p:nvGraphicFramePr>
        <p:xfrm>
          <a:off x="1793897" y="4256417"/>
          <a:ext cx="23287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90"/>
                <a:gridCol w="1226128"/>
              </a:tblGrid>
              <a:tr h="118052">
                <a:tc>
                  <a:txBody>
                    <a:bodyPr/>
                    <a:lstStyle/>
                    <a:p>
                      <a:r>
                        <a:rPr lang="en-US" sz="1000" b="1" smtClean="0">
                          <a:solidFill>
                            <a:schemeClr val="tx1"/>
                          </a:solidFill>
                        </a:rPr>
                        <a:t>Source</a:t>
                      </a:r>
                      <a:r>
                        <a:rPr lang="en-US" sz="1000" b="1" baseline="0" smtClean="0">
                          <a:solidFill>
                            <a:schemeClr val="tx1"/>
                          </a:solidFill>
                        </a:rPr>
                        <a:t> IP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F5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smtClean="0">
                          <a:solidFill>
                            <a:schemeClr val="tx1"/>
                          </a:solidFill>
                        </a:rPr>
                        <a:t>Original</a:t>
                      </a:r>
                      <a:r>
                        <a:rPr lang="en-US" sz="1000" b="0" i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i="1" baseline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sz="1000" b="0" i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i="1" baseline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118052">
                <a:tc>
                  <a:txBody>
                    <a:bodyPr/>
                    <a:lstStyle/>
                    <a:p>
                      <a:r>
                        <a:rPr lang="en-US" sz="1000" b="1" smtClean="0"/>
                        <a:t>Destination IP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smtClean="0">
                          <a:solidFill>
                            <a:schemeClr val="tx1"/>
                          </a:solidFill>
                        </a:rPr>
                        <a:t>Original</a:t>
                      </a:r>
                      <a:r>
                        <a:rPr lang="en-US" sz="1000" b="0" i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i="1" baseline="0" err="1" smtClean="0">
                          <a:solidFill>
                            <a:schemeClr val="tx1"/>
                          </a:solidFill>
                        </a:rPr>
                        <a:t>dest</a:t>
                      </a:r>
                      <a:r>
                        <a:rPr lang="en-US" sz="1000" b="0" i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i="1" baseline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8052">
                <a:tc>
                  <a:txBody>
                    <a:bodyPr/>
                    <a:lstStyle/>
                    <a:p>
                      <a:r>
                        <a:rPr lang="en-US" sz="1000" b="1" smtClean="0"/>
                        <a:t>Source port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smtClean="0">
                          <a:solidFill>
                            <a:schemeClr val="tx1"/>
                          </a:solidFill>
                        </a:rPr>
                        <a:t>Original </a:t>
                      </a:r>
                      <a:r>
                        <a:rPr lang="en-US" sz="1000" b="0" i="1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sz="1000" b="0" i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i="1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8052">
                <a:tc>
                  <a:txBody>
                    <a:bodyPr/>
                    <a:lstStyle/>
                    <a:p>
                      <a:r>
                        <a:rPr lang="en-US" sz="1000" b="1" smtClean="0"/>
                        <a:t>Destination port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smtClean="0">
                          <a:solidFill>
                            <a:schemeClr val="tx1"/>
                          </a:solidFill>
                        </a:rPr>
                        <a:t>Original </a:t>
                      </a:r>
                      <a:r>
                        <a:rPr lang="en-US" sz="1000" b="0" i="1" err="1" smtClean="0">
                          <a:solidFill>
                            <a:schemeClr val="tx1"/>
                          </a:solidFill>
                        </a:rPr>
                        <a:t>dest</a:t>
                      </a:r>
                      <a:r>
                        <a:rPr lang="en-US" sz="1000" b="0" i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i="1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07260"/>
              </p:ext>
            </p:extLst>
          </p:nvPr>
        </p:nvGraphicFramePr>
        <p:xfrm>
          <a:off x="7056450" y="4275258"/>
          <a:ext cx="23287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90"/>
                <a:gridCol w="1226128"/>
              </a:tblGrid>
              <a:tr h="118052">
                <a:tc>
                  <a:txBody>
                    <a:bodyPr/>
                    <a:lstStyle/>
                    <a:p>
                      <a:r>
                        <a:rPr lang="en-US" sz="1000" b="1" smtClean="0">
                          <a:solidFill>
                            <a:schemeClr val="tx1"/>
                          </a:solidFill>
                        </a:rPr>
                        <a:t>Source</a:t>
                      </a:r>
                      <a:r>
                        <a:rPr lang="en-US" sz="1000" b="1" baseline="0" smtClean="0">
                          <a:solidFill>
                            <a:schemeClr val="tx1"/>
                          </a:solidFill>
                        </a:rPr>
                        <a:t> IP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F5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baseline="0" smtClean="0">
                          <a:solidFill>
                            <a:schemeClr val="tx1"/>
                          </a:solidFill>
                        </a:rPr>
                        <a:t>Reply </a:t>
                      </a:r>
                      <a:r>
                        <a:rPr lang="en-US" sz="1000" b="0" i="1" baseline="0" err="1" smtClean="0">
                          <a:solidFill>
                            <a:schemeClr val="tx1"/>
                          </a:solidFill>
                        </a:rPr>
                        <a:t>dest</a:t>
                      </a:r>
                      <a:r>
                        <a:rPr lang="en-US" sz="1000" b="0" i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i="1" baseline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118052">
                <a:tc>
                  <a:txBody>
                    <a:bodyPr/>
                    <a:lstStyle/>
                    <a:p>
                      <a:r>
                        <a:rPr lang="en-US" sz="1000" b="1" smtClean="0"/>
                        <a:t>Destination IP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baseline="0" smtClean="0">
                          <a:solidFill>
                            <a:schemeClr val="tx1"/>
                          </a:solidFill>
                        </a:rPr>
                        <a:t>Reply </a:t>
                      </a:r>
                      <a:r>
                        <a:rPr lang="en-US" sz="1000" b="0" i="1" baseline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sz="1000" b="0" i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i="1" baseline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8052">
                <a:tc>
                  <a:txBody>
                    <a:bodyPr/>
                    <a:lstStyle/>
                    <a:p>
                      <a:r>
                        <a:rPr lang="en-US" sz="1000" b="1" smtClean="0"/>
                        <a:t>Source port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baseline="0" smtClean="0">
                          <a:solidFill>
                            <a:schemeClr val="tx1"/>
                          </a:solidFill>
                        </a:rPr>
                        <a:t>Reply </a:t>
                      </a:r>
                      <a:r>
                        <a:rPr lang="en-US" sz="1000" b="0" i="1" baseline="0" err="1" smtClean="0">
                          <a:solidFill>
                            <a:schemeClr val="tx1"/>
                          </a:solidFill>
                        </a:rPr>
                        <a:t>dest</a:t>
                      </a:r>
                      <a:r>
                        <a:rPr lang="en-US" sz="1000" b="0" i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i="1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8052">
                <a:tc>
                  <a:txBody>
                    <a:bodyPr/>
                    <a:lstStyle/>
                    <a:p>
                      <a:r>
                        <a:rPr lang="en-US" sz="1000" b="1" smtClean="0"/>
                        <a:t>Destination port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baseline="0" smtClean="0">
                          <a:solidFill>
                            <a:schemeClr val="tx1"/>
                          </a:solidFill>
                        </a:rPr>
                        <a:t>Reply </a:t>
                      </a:r>
                      <a:r>
                        <a:rPr lang="en-US" sz="1000" b="0" i="1" baseline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sz="1000" b="0" i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i="1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2" name="Elbow Connector 51"/>
          <p:cNvCxnSpPr>
            <a:stCxn id="35" idx="3"/>
            <a:endCxn id="22" idx="3"/>
          </p:cNvCxnSpPr>
          <p:nvPr/>
        </p:nvCxnSpPr>
        <p:spPr>
          <a:xfrm>
            <a:off x="10507385" y="2418061"/>
            <a:ext cx="12700" cy="4043406"/>
          </a:xfrm>
          <a:prstGeom prst="bentConnector3">
            <a:avLst>
              <a:gd name="adj1" fmla="val 4663638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8" idx="3"/>
            <a:endCxn id="45" idx="3"/>
          </p:cNvCxnSpPr>
          <p:nvPr/>
        </p:nvCxnSpPr>
        <p:spPr>
          <a:xfrm>
            <a:off x="10507385" y="954041"/>
            <a:ext cx="12700" cy="4193678"/>
          </a:xfrm>
          <a:prstGeom prst="bentConnector3">
            <a:avLst>
              <a:gd name="adj1" fmla="val 9000000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24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61601"/>
              </p:ext>
            </p:extLst>
          </p:nvPr>
        </p:nvGraphicFramePr>
        <p:xfrm>
          <a:off x="845071" y="580029"/>
          <a:ext cx="197031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31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ecm_db_timer_group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head, tail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Time = 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Group = x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40525"/>
              </p:ext>
            </p:extLst>
          </p:nvPr>
        </p:nvGraphicFramePr>
        <p:xfrm>
          <a:off x="829029" y="2128092"/>
          <a:ext cx="197031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31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ecm_db_timer_group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head, tail</a:t>
                      </a:r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Time = y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Group = 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68442"/>
            <a:ext cx="3861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/>
              <a:t>struct</a:t>
            </a:r>
            <a:r>
              <a:rPr lang="en-US" sz="1200"/>
              <a:t> </a:t>
            </a:r>
            <a:r>
              <a:rPr lang="en-US" sz="1200" err="1"/>
              <a:t>ecm_db_timer_group</a:t>
            </a:r>
            <a:r>
              <a:rPr lang="en-US" sz="1200"/>
              <a:t> </a:t>
            </a:r>
            <a:r>
              <a:rPr lang="en-US" sz="1200" err="1" smtClean="0"/>
              <a:t>ecm_db_timer_groups</a:t>
            </a:r>
            <a:r>
              <a:rPr lang="en-US" sz="1200" smtClean="0"/>
              <a:t> [ max ]</a:t>
            </a:r>
            <a:endParaRPr lang="en-US" sz="12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60976"/>
              </p:ext>
            </p:extLst>
          </p:nvPr>
        </p:nvGraphicFramePr>
        <p:xfrm>
          <a:off x="3259408" y="850607"/>
          <a:ext cx="323764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45"/>
              </a:tblGrid>
              <a:tr h="160327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ecm_db_timer_group_entry</a:t>
                      </a:r>
                      <a:endParaRPr lang="en-US" sz="1200"/>
                    </a:p>
                  </a:txBody>
                  <a:tcPr/>
                </a:tc>
              </a:tr>
              <a:tr h="160327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next, </a:t>
                      </a:r>
                      <a:r>
                        <a:rPr lang="en-US" sz="1200" err="1" smtClean="0"/>
                        <a:t>prev</a:t>
                      </a:r>
                      <a:endParaRPr lang="en-US" sz="1200"/>
                    </a:p>
                  </a:txBody>
                  <a:tcPr/>
                </a:tc>
              </a:tr>
              <a:tr h="1603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group, timeout</a:t>
                      </a:r>
                      <a:r>
                        <a:rPr lang="en-US" sz="1200" baseline="0" smtClean="0"/>
                        <a:t> = </a:t>
                      </a:r>
                      <a:r>
                        <a:rPr lang="en-US" sz="1200" baseline="0" err="1" smtClean="0"/>
                        <a:t>time_when_add</a:t>
                      </a:r>
                      <a:r>
                        <a:rPr lang="en-US" sz="1200" baseline="0" smtClean="0"/>
                        <a:t> + “</a:t>
                      </a:r>
                      <a:r>
                        <a:rPr lang="en-US" sz="1200" baseline="0" smtClean="0">
                          <a:solidFill>
                            <a:srgbClr val="FF0000"/>
                          </a:solidFill>
                        </a:rPr>
                        <a:t>time x</a:t>
                      </a:r>
                      <a:r>
                        <a:rPr lang="en-US" sz="1200" baseline="0" smtClean="0"/>
                        <a:t>”</a:t>
                      </a:r>
                      <a:endParaRPr lang="en-US" sz="1200" smtClean="0"/>
                    </a:p>
                  </a:txBody>
                  <a:tcPr/>
                </a:tc>
              </a:tr>
              <a:tr h="1603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(*</a:t>
                      </a:r>
                      <a:r>
                        <a:rPr lang="en-US" sz="1200" err="1" smtClean="0"/>
                        <a:t>fn</a:t>
                      </a:r>
                      <a:r>
                        <a:rPr lang="en-US" sz="1200" smtClean="0"/>
                        <a:t>)(),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arg</a:t>
                      </a:r>
                      <a:endParaRPr lang="en-US" sz="120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439110"/>
              </p:ext>
            </p:extLst>
          </p:nvPr>
        </p:nvGraphicFramePr>
        <p:xfrm>
          <a:off x="7057376" y="846596"/>
          <a:ext cx="323764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45"/>
              </a:tblGrid>
              <a:tr h="160327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ecm_db_timer_group_entry</a:t>
                      </a:r>
                      <a:endParaRPr lang="en-US" sz="1200"/>
                    </a:p>
                  </a:txBody>
                  <a:tcPr/>
                </a:tc>
              </a:tr>
              <a:tr h="160327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next, </a:t>
                      </a:r>
                      <a:r>
                        <a:rPr lang="en-US" sz="1200" err="1" smtClean="0"/>
                        <a:t>prev</a:t>
                      </a:r>
                      <a:endParaRPr lang="en-US" sz="1200"/>
                    </a:p>
                  </a:txBody>
                  <a:tcPr/>
                </a:tc>
              </a:tr>
              <a:tr h="1603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group, timeout</a:t>
                      </a:r>
                      <a:r>
                        <a:rPr lang="en-US" sz="1200" baseline="0" smtClean="0"/>
                        <a:t> = </a:t>
                      </a:r>
                      <a:r>
                        <a:rPr lang="en-US" sz="1200" baseline="0" err="1" smtClean="0"/>
                        <a:t>time_when_add</a:t>
                      </a:r>
                      <a:r>
                        <a:rPr lang="en-US" sz="1200" baseline="0" smtClean="0"/>
                        <a:t> + “</a:t>
                      </a:r>
                      <a:r>
                        <a:rPr lang="en-US" sz="1200" baseline="0" smtClean="0">
                          <a:solidFill>
                            <a:srgbClr val="FF0000"/>
                          </a:solidFill>
                        </a:rPr>
                        <a:t>time x</a:t>
                      </a:r>
                      <a:r>
                        <a:rPr lang="en-US" sz="1200" baseline="0" smtClean="0"/>
                        <a:t>”</a:t>
                      </a:r>
                      <a:endParaRPr lang="en-US" sz="1200" smtClean="0"/>
                    </a:p>
                  </a:txBody>
                  <a:tcPr/>
                </a:tc>
              </a:tr>
              <a:tr h="1603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(*</a:t>
                      </a:r>
                      <a:r>
                        <a:rPr lang="en-US" sz="1200" err="1" smtClean="0"/>
                        <a:t>fn</a:t>
                      </a:r>
                      <a:r>
                        <a:rPr lang="en-US" sz="1200" smtClean="0"/>
                        <a:t>)(),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arg</a:t>
                      </a:r>
                      <a:endParaRPr lang="en-US" sz="120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803358" y="974558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472989" y="1022684"/>
            <a:ext cx="553453" cy="24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99190"/>
              </p:ext>
            </p:extLst>
          </p:nvPr>
        </p:nvGraphicFramePr>
        <p:xfrm>
          <a:off x="3235344" y="2398670"/>
          <a:ext cx="323764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45"/>
              </a:tblGrid>
              <a:tr h="160327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ecm_db_timer_group_entry</a:t>
                      </a:r>
                      <a:endParaRPr lang="en-US" sz="1200"/>
                    </a:p>
                  </a:txBody>
                  <a:tcPr/>
                </a:tc>
              </a:tr>
              <a:tr h="160327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next, </a:t>
                      </a:r>
                      <a:r>
                        <a:rPr lang="en-US" sz="1200" err="1" smtClean="0"/>
                        <a:t>prev</a:t>
                      </a:r>
                      <a:endParaRPr lang="en-US" sz="1200"/>
                    </a:p>
                  </a:txBody>
                  <a:tcPr/>
                </a:tc>
              </a:tr>
              <a:tr h="1603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group, timeout</a:t>
                      </a:r>
                      <a:r>
                        <a:rPr lang="en-US" sz="1200" baseline="0" smtClean="0"/>
                        <a:t> = </a:t>
                      </a:r>
                      <a:r>
                        <a:rPr lang="en-US" sz="1200" baseline="0" err="1" smtClean="0"/>
                        <a:t>time_when_add</a:t>
                      </a:r>
                      <a:r>
                        <a:rPr lang="en-US" sz="1200" baseline="0" smtClean="0"/>
                        <a:t> + “</a:t>
                      </a:r>
                      <a:r>
                        <a:rPr lang="en-US" sz="1200" baseline="0" smtClean="0">
                          <a:solidFill>
                            <a:srgbClr val="FF0000"/>
                          </a:solidFill>
                        </a:rPr>
                        <a:t>time y</a:t>
                      </a:r>
                      <a:r>
                        <a:rPr lang="en-US" sz="1200" baseline="0" smtClean="0"/>
                        <a:t>”</a:t>
                      </a:r>
                      <a:endParaRPr lang="en-US" sz="1200" smtClean="0"/>
                    </a:p>
                  </a:txBody>
                  <a:tcPr/>
                </a:tc>
              </a:tr>
              <a:tr h="1603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(*</a:t>
                      </a:r>
                      <a:r>
                        <a:rPr lang="en-US" sz="1200" err="1" smtClean="0"/>
                        <a:t>fn</a:t>
                      </a:r>
                      <a:r>
                        <a:rPr lang="en-US" sz="1200" smtClean="0"/>
                        <a:t>)(),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arg</a:t>
                      </a:r>
                      <a:endParaRPr lang="en-US" sz="120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90625"/>
              </p:ext>
            </p:extLst>
          </p:nvPr>
        </p:nvGraphicFramePr>
        <p:xfrm>
          <a:off x="7033312" y="2394659"/>
          <a:ext cx="323764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45"/>
              </a:tblGrid>
              <a:tr h="160327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ecm_db_timer_group_entry</a:t>
                      </a:r>
                      <a:endParaRPr lang="en-US" sz="1200"/>
                    </a:p>
                  </a:txBody>
                  <a:tcPr/>
                </a:tc>
              </a:tr>
              <a:tr h="160327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next, </a:t>
                      </a:r>
                      <a:r>
                        <a:rPr lang="en-US" sz="1200" err="1" smtClean="0"/>
                        <a:t>prev</a:t>
                      </a:r>
                      <a:endParaRPr lang="en-US" sz="1200"/>
                    </a:p>
                  </a:txBody>
                  <a:tcPr/>
                </a:tc>
              </a:tr>
              <a:tr h="1603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group, timeout</a:t>
                      </a:r>
                      <a:r>
                        <a:rPr lang="en-US" sz="1200" baseline="0" smtClean="0"/>
                        <a:t> = </a:t>
                      </a:r>
                      <a:r>
                        <a:rPr lang="en-US" sz="1200" baseline="0" err="1" smtClean="0"/>
                        <a:t>time_when_add</a:t>
                      </a:r>
                      <a:r>
                        <a:rPr lang="en-US" sz="1200" baseline="0" smtClean="0"/>
                        <a:t> + “</a:t>
                      </a:r>
                      <a:r>
                        <a:rPr lang="en-US" sz="1200" baseline="0" smtClean="0">
                          <a:solidFill>
                            <a:srgbClr val="FF0000"/>
                          </a:solidFill>
                        </a:rPr>
                        <a:t>time y</a:t>
                      </a:r>
                      <a:r>
                        <a:rPr lang="en-US" sz="1200" baseline="0" smtClean="0"/>
                        <a:t>”</a:t>
                      </a:r>
                      <a:endParaRPr lang="en-US" sz="1200" smtClean="0"/>
                    </a:p>
                  </a:txBody>
                  <a:tcPr/>
                </a:tc>
              </a:tr>
              <a:tr h="1603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(*</a:t>
                      </a:r>
                      <a:r>
                        <a:rPr lang="en-US" sz="1200" err="1" smtClean="0"/>
                        <a:t>fn</a:t>
                      </a:r>
                      <a:r>
                        <a:rPr lang="en-US" sz="1200" smtClean="0"/>
                        <a:t>)(),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arg</a:t>
                      </a:r>
                      <a:endParaRPr lang="en-US" sz="120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779294" y="2522621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448925" y="2570747"/>
            <a:ext cx="553453" cy="24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9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851848"/>
              </p:ext>
            </p:extLst>
          </p:nvPr>
        </p:nvGraphicFramePr>
        <p:xfrm>
          <a:off x="134945" y="1475542"/>
          <a:ext cx="231923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232"/>
              </a:tblGrid>
              <a:tr h="138681">
                <a:tc>
                  <a:txBody>
                    <a:bodyPr/>
                    <a:lstStyle/>
                    <a:p>
                      <a:pPr algn="ctr"/>
                      <a:r>
                        <a:rPr lang="en-US" sz="1200" err="1" smtClean="0"/>
                        <a:t>struct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err="1" smtClean="0"/>
                        <a:t>ecm_classifier_process_response</a:t>
                      </a:r>
                      <a:endParaRPr lang="en-US" sz="1200"/>
                    </a:p>
                  </a:txBody>
                  <a:tcPr/>
                </a:tc>
              </a:tr>
              <a:tr h="138681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relevance</a:t>
                      </a:r>
                      <a:endParaRPr lang="en-US" sz="1200"/>
                    </a:p>
                  </a:txBody>
                  <a:tcPr/>
                </a:tc>
              </a:tr>
              <a:tr h="138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>
                          <a:solidFill>
                            <a:schemeClr val="tx1"/>
                          </a:solidFill>
                        </a:rPr>
                        <a:t>became_relevant</a:t>
                      </a:r>
                      <a:endParaRPr lang="en-US" sz="120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8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process_actions</a:t>
                      </a:r>
                      <a:endParaRPr lang="en-US" sz="1200" smtClean="0"/>
                    </a:p>
                  </a:txBody>
                  <a:tcPr/>
                </a:tc>
              </a:tr>
              <a:tr h="138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drop</a:t>
                      </a:r>
                    </a:p>
                  </a:txBody>
                  <a:tcPr/>
                </a:tc>
              </a:tr>
              <a:tr h="138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flow_qos_tag</a:t>
                      </a:r>
                      <a:endParaRPr lang="en-US" sz="1200" smtClean="0"/>
                    </a:p>
                  </a:txBody>
                  <a:tcPr/>
                </a:tc>
              </a:tr>
              <a:tr h="138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return_qos_tag</a:t>
                      </a:r>
                      <a:endParaRPr lang="en-US" sz="1200" smtClean="0"/>
                    </a:p>
                  </a:txBody>
                  <a:tcPr/>
                </a:tc>
              </a:tr>
              <a:tr h="138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flow_dscp</a:t>
                      </a:r>
                      <a:endParaRPr lang="en-US" sz="1200" smtClean="0"/>
                    </a:p>
                  </a:txBody>
                  <a:tcPr/>
                </a:tc>
              </a:tr>
              <a:tr h="138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return_dscp</a:t>
                      </a:r>
                      <a:endParaRPr lang="en-US" sz="1200" smtClean="0"/>
                    </a:p>
                  </a:txBody>
                  <a:tcPr/>
                </a:tc>
              </a:tr>
              <a:tr h="138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accel_mode</a:t>
                      </a:r>
                      <a:endParaRPr lang="en-US" sz="1200" smtClean="0"/>
                    </a:p>
                  </a:txBody>
                  <a:tcPr/>
                </a:tc>
              </a:tr>
              <a:tr h="138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 smtClean="0"/>
                        <a:t>timer_group</a:t>
                      </a:r>
                      <a:endParaRPr lang="en-US" sz="120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3660" y="1136143"/>
            <a:ext cx="1373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solidFill>
                  <a:srgbClr val="FF0000"/>
                </a:solidFill>
              </a:rPr>
              <a:t>c</a:t>
            </a:r>
            <a:r>
              <a:rPr lang="en-US" sz="1200" err="1" smtClean="0">
                <a:solidFill>
                  <a:srgbClr val="FF0000"/>
                </a:solidFill>
              </a:rPr>
              <a:t>lassifier_response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89157" y="222720"/>
            <a:ext cx="2839452" cy="294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response = classifier-&gt;process()</a:t>
            </a:r>
            <a:endParaRPr lang="en-US" sz="1200"/>
          </a:p>
        </p:txBody>
      </p:sp>
      <p:sp>
        <p:nvSpPr>
          <p:cNvPr id="7" name="Flowchart: Decision 6"/>
          <p:cNvSpPr/>
          <p:nvPr/>
        </p:nvSpPr>
        <p:spPr>
          <a:xfrm>
            <a:off x="4111531" y="649700"/>
            <a:ext cx="1609480" cy="5299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response</a:t>
            </a:r>
            <a:r>
              <a:rPr lang="en-US" sz="1200"/>
              <a:t>. relevance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976936" y="715871"/>
            <a:ext cx="1438535" cy="409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Dissociate classifier from connection</a:t>
            </a:r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6266590" y="643409"/>
            <a:ext cx="118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RELEVANCE_NO</a:t>
            </a:r>
            <a:endParaRPr lang="en-US" sz="1200"/>
          </a:p>
        </p:txBody>
      </p: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5743556" y="920408"/>
            <a:ext cx="223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4908883" y="517358"/>
            <a:ext cx="7388" cy="13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4036595" y="1456084"/>
            <a:ext cx="1774658" cy="5314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Response</a:t>
            </a:r>
          </a:p>
          <a:p>
            <a:pPr algn="ctr"/>
            <a:r>
              <a:rPr lang="en-US" sz="1000" smtClean="0"/>
              <a:t>.</a:t>
            </a:r>
            <a:r>
              <a:rPr lang="en-US" sz="1000" err="1" smtClean="0"/>
              <a:t>timer_group</a:t>
            </a:r>
            <a:endParaRPr lang="en-US" sz="1000"/>
          </a:p>
        </p:txBody>
      </p:sp>
      <p:cxnSp>
        <p:nvCxnSpPr>
          <p:cNvPr id="18" name="Straight Arrow Connector 17"/>
          <p:cNvCxnSpPr>
            <a:stCxn id="7" idx="2"/>
            <a:endCxn id="15" idx="0"/>
          </p:cNvCxnSpPr>
          <p:nvPr/>
        </p:nvCxnSpPr>
        <p:spPr>
          <a:xfrm>
            <a:off x="4916271" y="1179635"/>
            <a:ext cx="7653" cy="27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81896" y="962246"/>
            <a:ext cx="1429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RELEVANCE_YES</a:t>
            </a:r>
          </a:p>
          <a:p>
            <a:r>
              <a:rPr lang="en-US" sz="1200" smtClean="0"/>
              <a:t>Or</a:t>
            </a:r>
          </a:p>
          <a:p>
            <a:r>
              <a:rPr lang="en-US" sz="1200" smtClean="0"/>
              <a:t>RELEVANCE_MAYBE</a:t>
            </a:r>
            <a:endParaRPr lang="en-US" sz="1200"/>
          </a:p>
        </p:txBody>
      </p:sp>
      <p:sp>
        <p:nvSpPr>
          <p:cNvPr id="20" name="Rounded Rectangle 19"/>
          <p:cNvSpPr/>
          <p:nvPr/>
        </p:nvSpPr>
        <p:spPr>
          <a:xfrm>
            <a:off x="6629393" y="1524625"/>
            <a:ext cx="1522757" cy="409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Change timer group of  connection</a:t>
            </a:r>
            <a:endParaRPr 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6013926" y="1476225"/>
            <a:ext cx="475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valid</a:t>
            </a:r>
            <a:endParaRPr lang="en-US" sz="1200"/>
          </a:p>
        </p:txBody>
      </p:sp>
      <p:cxnSp>
        <p:nvCxnSpPr>
          <p:cNvPr id="22" name="Straight Arrow Connector 21"/>
          <p:cNvCxnSpPr>
            <a:stCxn id="15" idx="3"/>
            <a:endCxn id="20" idx="1"/>
          </p:cNvCxnSpPr>
          <p:nvPr/>
        </p:nvCxnSpPr>
        <p:spPr>
          <a:xfrm>
            <a:off x="5811253" y="1721829"/>
            <a:ext cx="818140" cy="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4241136" y="2240773"/>
            <a:ext cx="1368395" cy="52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r</a:t>
            </a:r>
            <a:r>
              <a:rPr lang="en-US" sz="1000" smtClean="0"/>
              <a:t>esponse .drop</a:t>
            </a:r>
            <a:endParaRPr lang="en-US" sz="1000"/>
          </a:p>
        </p:txBody>
      </p:sp>
      <p:cxnSp>
        <p:nvCxnSpPr>
          <p:cNvPr id="31" name="Straight Arrow Connector 30"/>
          <p:cNvCxnSpPr>
            <a:stCxn id="15" idx="2"/>
            <a:endCxn id="29" idx="0"/>
          </p:cNvCxnSpPr>
          <p:nvPr/>
        </p:nvCxnSpPr>
        <p:spPr>
          <a:xfrm>
            <a:off x="4923924" y="1987574"/>
            <a:ext cx="1410" cy="25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134733" y="2300929"/>
            <a:ext cx="1522757" cy="409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Drop current packet</a:t>
            </a:r>
            <a:endParaRPr 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6037992" y="2228467"/>
            <a:ext cx="475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valid</a:t>
            </a:r>
            <a:endParaRPr lang="en-US" sz="1200"/>
          </a:p>
        </p:txBody>
      </p:sp>
      <p:cxnSp>
        <p:nvCxnSpPr>
          <p:cNvPr id="34" name="Straight Arrow Connector 33"/>
          <p:cNvCxnSpPr>
            <a:endCxn id="32" idx="1"/>
          </p:cNvCxnSpPr>
          <p:nvPr/>
        </p:nvCxnSpPr>
        <p:spPr>
          <a:xfrm>
            <a:off x="5621563" y="2505466"/>
            <a:ext cx="1513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378741" y="1933699"/>
            <a:ext cx="1" cy="307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957007" y="2228741"/>
            <a:ext cx="2409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/>
          <p:cNvSpPr/>
          <p:nvPr/>
        </p:nvSpPr>
        <p:spPr>
          <a:xfrm>
            <a:off x="3988467" y="3035390"/>
            <a:ext cx="1881074" cy="5113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r</a:t>
            </a:r>
            <a:r>
              <a:rPr lang="en-US" sz="1000" smtClean="0"/>
              <a:t>esponse .</a:t>
            </a:r>
            <a:r>
              <a:rPr lang="en-US" sz="1000" err="1" smtClean="0"/>
              <a:t>flow_qos_tag</a:t>
            </a:r>
            <a:endParaRPr lang="en-US" sz="1000"/>
          </a:p>
        </p:txBody>
      </p:sp>
      <p:cxnSp>
        <p:nvCxnSpPr>
          <p:cNvPr id="46" name="Straight Arrow Connector 45"/>
          <p:cNvCxnSpPr>
            <a:stCxn id="29" idx="2"/>
            <a:endCxn id="44" idx="0"/>
          </p:cNvCxnSpPr>
          <p:nvPr/>
        </p:nvCxnSpPr>
        <p:spPr>
          <a:xfrm>
            <a:off x="4925334" y="2764829"/>
            <a:ext cx="3670" cy="27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07787" y="19390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invalid</a:t>
            </a:r>
            <a:endParaRPr lang="en-US" sz="1200"/>
          </a:p>
        </p:txBody>
      </p:sp>
      <p:sp>
        <p:nvSpPr>
          <p:cNvPr id="48" name="TextBox 47"/>
          <p:cNvSpPr txBox="1"/>
          <p:nvPr/>
        </p:nvSpPr>
        <p:spPr>
          <a:xfrm>
            <a:off x="4210014" y="272230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invalid</a:t>
            </a:r>
            <a:endParaRPr lang="en-US" sz="1200"/>
          </a:p>
        </p:txBody>
      </p:sp>
      <p:sp>
        <p:nvSpPr>
          <p:cNvPr id="49" name="Rounded Rectangle 48"/>
          <p:cNvSpPr/>
          <p:nvPr/>
        </p:nvSpPr>
        <p:spPr>
          <a:xfrm>
            <a:off x="6653465" y="3089532"/>
            <a:ext cx="1522757" cy="409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Update </a:t>
            </a:r>
            <a:r>
              <a:rPr lang="en-US" sz="1200" err="1" smtClean="0"/>
              <a:t>skb</a:t>
            </a:r>
            <a:r>
              <a:rPr lang="en-US" sz="1200" smtClean="0"/>
              <a:t>-&gt;priority</a:t>
            </a:r>
            <a:endParaRPr lang="en-US" sz="1200"/>
          </a:p>
        </p:txBody>
      </p:sp>
      <p:cxnSp>
        <p:nvCxnSpPr>
          <p:cNvPr id="51" name="Straight Arrow Connector 50"/>
          <p:cNvCxnSpPr>
            <a:stCxn id="44" idx="3"/>
            <a:endCxn id="49" idx="1"/>
          </p:cNvCxnSpPr>
          <p:nvPr/>
        </p:nvCxnSpPr>
        <p:spPr>
          <a:xfrm>
            <a:off x="5869541" y="3291062"/>
            <a:ext cx="783924" cy="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13926" y="2999301"/>
            <a:ext cx="475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valid</a:t>
            </a:r>
            <a:endParaRPr lang="en-US" sz="1200"/>
          </a:p>
        </p:txBody>
      </p:sp>
      <p:sp>
        <p:nvSpPr>
          <p:cNvPr id="55" name="Flowchart: Decision 54"/>
          <p:cNvSpPr/>
          <p:nvPr/>
        </p:nvSpPr>
        <p:spPr>
          <a:xfrm>
            <a:off x="4117151" y="3805949"/>
            <a:ext cx="1626405" cy="4697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response</a:t>
            </a:r>
            <a:r>
              <a:rPr lang="en-US" sz="1200"/>
              <a:t>. relevance</a:t>
            </a:r>
          </a:p>
        </p:txBody>
      </p:sp>
      <p:cxnSp>
        <p:nvCxnSpPr>
          <p:cNvPr id="83" name="Straight Arrow Connector 82"/>
          <p:cNvCxnSpPr>
            <a:stCxn id="44" idx="2"/>
            <a:endCxn id="55" idx="0"/>
          </p:cNvCxnSpPr>
          <p:nvPr/>
        </p:nvCxnSpPr>
        <p:spPr>
          <a:xfrm>
            <a:off x="4929004" y="3546733"/>
            <a:ext cx="1350" cy="25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9" idx="2"/>
          </p:cNvCxnSpPr>
          <p:nvPr/>
        </p:nvCxnSpPr>
        <p:spPr>
          <a:xfrm flipH="1">
            <a:off x="7414843" y="3498606"/>
            <a:ext cx="1" cy="30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997867" y="3793917"/>
            <a:ext cx="2416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228766" y="352293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invalid</a:t>
            </a:r>
            <a:endParaRPr lang="en-US" sz="1200"/>
          </a:p>
        </p:txBody>
      </p:sp>
      <p:sp>
        <p:nvSpPr>
          <p:cNvPr id="94" name="TextBox 93"/>
          <p:cNvSpPr txBox="1"/>
          <p:nvPr/>
        </p:nvSpPr>
        <p:spPr>
          <a:xfrm>
            <a:off x="6061077" y="3778283"/>
            <a:ext cx="1429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RELEVANCE_MAYBE</a:t>
            </a:r>
            <a:endParaRPr lang="en-US" sz="120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5743556" y="4039648"/>
            <a:ext cx="223338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Decision 95"/>
          <p:cNvSpPr/>
          <p:nvPr/>
        </p:nvSpPr>
        <p:spPr>
          <a:xfrm>
            <a:off x="3933618" y="4497373"/>
            <a:ext cx="2008116" cy="4761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response</a:t>
            </a:r>
            <a:r>
              <a:rPr lang="en-US" sz="1200"/>
              <a:t>. </a:t>
            </a:r>
            <a:r>
              <a:rPr lang="en-US" sz="1200" err="1"/>
              <a:t>a</a:t>
            </a:r>
            <a:r>
              <a:rPr lang="en-US" sz="1200" err="1" smtClean="0"/>
              <a:t>ccel_mode</a:t>
            </a:r>
            <a:endParaRPr lang="en-US" sz="1200"/>
          </a:p>
        </p:txBody>
      </p:sp>
      <p:cxnSp>
        <p:nvCxnSpPr>
          <p:cNvPr id="98" name="Straight Arrow Connector 97"/>
          <p:cNvCxnSpPr>
            <a:stCxn id="55" idx="2"/>
            <a:endCxn id="96" idx="0"/>
          </p:cNvCxnSpPr>
          <p:nvPr/>
        </p:nvCxnSpPr>
        <p:spPr>
          <a:xfrm>
            <a:off x="4930354" y="4275706"/>
            <a:ext cx="7322" cy="22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638599" y="4257923"/>
            <a:ext cx="120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RELEVANCE_YES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7575886" y="4533469"/>
            <a:ext cx="1522757" cy="409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exit</a:t>
            </a:r>
            <a:endParaRPr lang="en-US" sz="1200"/>
          </a:p>
        </p:txBody>
      </p:sp>
      <p:cxnSp>
        <p:nvCxnSpPr>
          <p:cNvPr id="106" name="Straight Arrow Connector 105"/>
          <p:cNvCxnSpPr>
            <a:stCxn id="96" idx="3"/>
            <a:endCxn id="104" idx="1"/>
          </p:cNvCxnSpPr>
          <p:nvPr/>
        </p:nvCxnSpPr>
        <p:spPr>
          <a:xfrm>
            <a:off x="5941734" y="4735460"/>
            <a:ext cx="1634152" cy="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941734" y="4439742"/>
            <a:ext cx="16129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ACCELERATION_MODE_NO</a:t>
            </a:r>
            <a:endParaRPr lang="en-US" sz="1000"/>
          </a:p>
        </p:txBody>
      </p:sp>
      <p:sp>
        <p:nvSpPr>
          <p:cNvPr id="108" name="Rounded Rectangle 107"/>
          <p:cNvSpPr/>
          <p:nvPr/>
        </p:nvSpPr>
        <p:spPr>
          <a:xfrm>
            <a:off x="4180638" y="5480199"/>
            <a:ext cx="1522757" cy="409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Accelerate connection</a:t>
            </a:r>
            <a:endParaRPr lang="en-US" sz="1200"/>
          </a:p>
        </p:txBody>
      </p:sp>
      <p:cxnSp>
        <p:nvCxnSpPr>
          <p:cNvPr id="110" name="Straight Arrow Connector 109"/>
          <p:cNvCxnSpPr>
            <a:stCxn id="96" idx="2"/>
            <a:endCxn id="108" idx="0"/>
          </p:cNvCxnSpPr>
          <p:nvPr/>
        </p:nvCxnSpPr>
        <p:spPr>
          <a:xfrm>
            <a:off x="4937676" y="4973546"/>
            <a:ext cx="4341" cy="50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183765" y="5072102"/>
            <a:ext cx="17732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ACCELERATION_MODE_ACCEL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7976936" y="4055282"/>
            <a:ext cx="0" cy="47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433518" y="2722302"/>
            <a:ext cx="0" cy="181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8927431" y="1124945"/>
            <a:ext cx="0" cy="3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08" idx="3"/>
            <a:endCxn id="104" idx="2"/>
          </p:cNvCxnSpPr>
          <p:nvPr/>
        </p:nvCxnSpPr>
        <p:spPr>
          <a:xfrm flipV="1">
            <a:off x="5703395" y="4942543"/>
            <a:ext cx="2633870" cy="742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0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3422954" y="5699520"/>
            <a:ext cx="5787191" cy="108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 AP148</a:t>
            </a:r>
          </a:p>
          <a:p>
            <a:pPr algn="ctr"/>
            <a:r>
              <a:rPr lang="en-US" smtClean="0"/>
              <a:t>             </a:t>
            </a:r>
            <a:r>
              <a:rPr lang="en-US" sz="1600" smtClean="0">
                <a:solidFill>
                  <a:srgbClr val="FFFF00"/>
                </a:solidFill>
              </a:rPr>
              <a:t>NSS is off</a:t>
            </a:r>
          </a:p>
          <a:p>
            <a:pPr algn="ctr"/>
            <a:r>
              <a:rPr lang="en-US" sz="1600" smtClean="0">
                <a:solidFill>
                  <a:srgbClr val="FFFF00"/>
                </a:solidFill>
              </a:rPr>
              <a:t>             call </a:t>
            </a:r>
            <a:r>
              <a:rPr lang="en-US" sz="1600" err="1" smtClean="0">
                <a:solidFill>
                  <a:srgbClr val="FFFF00"/>
                </a:solidFill>
              </a:rPr>
              <a:t>iptables</a:t>
            </a:r>
            <a:r>
              <a:rPr lang="en-US" sz="1600" smtClean="0">
                <a:solidFill>
                  <a:srgbClr val="FFFF00"/>
                </a:solidFill>
              </a:rPr>
              <a:t> is off</a:t>
            </a:r>
          </a:p>
          <a:p>
            <a:pPr algn="ctr"/>
            <a:r>
              <a:rPr lang="en-US" sz="1600" smtClean="0">
                <a:solidFill>
                  <a:srgbClr val="FFFF00"/>
                </a:solidFill>
              </a:rPr>
              <a:t>              SFE is on</a:t>
            </a:r>
            <a:endParaRPr lang="en-US" sz="1600">
              <a:solidFill>
                <a:srgbClr val="FFFF0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422956" y="2186520"/>
            <a:ext cx="5787191" cy="108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 AP148</a:t>
            </a:r>
          </a:p>
          <a:p>
            <a:pPr algn="ctr"/>
            <a:r>
              <a:rPr lang="en-US" smtClean="0"/>
              <a:t>             </a:t>
            </a:r>
            <a:r>
              <a:rPr lang="en-US" sz="1600" smtClean="0">
                <a:solidFill>
                  <a:srgbClr val="FFFF00"/>
                </a:solidFill>
              </a:rPr>
              <a:t>NSS is off</a:t>
            </a:r>
          </a:p>
          <a:p>
            <a:pPr algn="ctr"/>
            <a:r>
              <a:rPr lang="en-US" sz="1600" smtClean="0">
                <a:solidFill>
                  <a:srgbClr val="FFFF00"/>
                </a:solidFill>
              </a:rPr>
              <a:t>             call </a:t>
            </a:r>
            <a:r>
              <a:rPr lang="en-US" sz="1600" err="1" smtClean="0">
                <a:solidFill>
                  <a:srgbClr val="FFFF00"/>
                </a:solidFill>
              </a:rPr>
              <a:t>iptables</a:t>
            </a:r>
            <a:r>
              <a:rPr lang="en-US" sz="1600" smtClean="0">
                <a:solidFill>
                  <a:srgbClr val="FFFF00"/>
                </a:solidFill>
              </a:rPr>
              <a:t> is off</a:t>
            </a:r>
          </a:p>
          <a:p>
            <a:pPr algn="ctr"/>
            <a:r>
              <a:rPr lang="en-US" sz="1600" smtClean="0">
                <a:solidFill>
                  <a:srgbClr val="FFFF00"/>
                </a:solidFill>
              </a:rPr>
              <a:t>              SFE is on</a:t>
            </a:r>
            <a:endParaRPr lang="en-US" sz="160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2957" y="6048180"/>
            <a:ext cx="505326" cy="3850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eth1</a:t>
            </a:r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3952348" y="6048180"/>
            <a:ext cx="625640" cy="3850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</a:t>
            </a:r>
            <a:r>
              <a:rPr lang="en-US" sz="1200" smtClean="0"/>
              <a:t>th1.3</a:t>
            </a:r>
            <a:endParaRPr lang="en-US" sz="1200"/>
          </a:p>
        </p:txBody>
      </p:sp>
      <p:sp>
        <p:nvSpPr>
          <p:cNvPr id="7" name="Rectangle 6"/>
          <p:cNvSpPr/>
          <p:nvPr/>
        </p:nvSpPr>
        <p:spPr>
          <a:xfrm>
            <a:off x="4602051" y="6048180"/>
            <a:ext cx="1251287" cy="3850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br-lan</a:t>
            </a:r>
            <a:endParaRPr lang="en-US" sz="1200" smtClean="0"/>
          </a:p>
          <a:p>
            <a:pPr algn="ctr"/>
            <a:r>
              <a:rPr lang="en-US" sz="1200" smtClean="0"/>
              <a:t>192.168.1.1</a:t>
            </a:r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7513701" y="6048180"/>
            <a:ext cx="1167062" cy="3850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eth0.4</a:t>
            </a:r>
          </a:p>
          <a:p>
            <a:pPr algn="ctr"/>
            <a:r>
              <a:rPr lang="en-US" sz="1200" smtClean="0"/>
              <a:t>192.168.10.100</a:t>
            </a:r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8704828" y="6048180"/>
            <a:ext cx="505326" cy="3850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eth0</a:t>
            </a:r>
            <a:endParaRPr lang="en-US" sz="1200"/>
          </a:p>
        </p:txBody>
      </p:sp>
      <p:sp>
        <p:nvSpPr>
          <p:cNvPr id="10" name="Rounded Rectangle 9"/>
          <p:cNvSpPr/>
          <p:nvPr/>
        </p:nvSpPr>
        <p:spPr>
          <a:xfrm>
            <a:off x="1010619" y="5909814"/>
            <a:ext cx="1503948" cy="649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HP workstation</a:t>
            </a:r>
          </a:p>
          <a:p>
            <a:pPr algn="ctr"/>
            <a:r>
              <a:rPr lang="en-US" sz="1200" smtClean="0"/>
              <a:t>Ubuntu 14.04</a:t>
            </a:r>
          </a:p>
          <a:p>
            <a:pPr algn="ctr"/>
            <a:r>
              <a:rPr lang="en-US" sz="1200" smtClean="0"/>
              <a:t>192.168.1.10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234830" y="5921845"/>
            <a:ext cx="1503948" cy="649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HP workstation</a:t>
            </a:r>
          </a:p>
          <a:p>
            <a:pPr algn="ctr"/>
            <a:r>
              <a:rPr lang="en-US" sz="1200" smtClean="0"/>
              <a:t>Ubuntu 14.04</a:t>
            </a:r>
          </a:p>
          <a:p>
            <a:pPr algn="ctr"/>
            <a:r>
              <a:rPr lang="en-US" sz="1200" smtClean="0"/>
              <a:t>192.168.10.1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205" y="5410229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Iperf</a:t>
            </a:r>
            <a:r>
              <a:rPr lang="en-US" sz="1200" smtClean="0"/>
              <a:t> –c 192.168.10.1 –u –l 22 –b 20M –t 30 –</a:t>
            </a:r>
            <a:r>
              <a:rPr lang="en-US" sz="1200" err="1" smtClean="0"/>
              <a:t>i</a:t>
            </a:r>
            <a:r>
              <a:rPr lang="en-US" sz="1200" smtClean="0"/>
              <a:t> 1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10448836" y="5410229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Iperf</a:t>
            </a:r>
            <a:r>
              <a:rPr lang="en-US" sz="1200" smtClean="0"/>
              <a:t> –s -u –</a:t>
            </a:r>
            <a:r>
              <a:rPr lang="en-US" sz="1200" err="1" smtClean="0"/>
              <a:t>i</a:t>
            </a:r>
            <a:r>
              <a:rPr lang="en-US" sz="1200" smtClean="0"/>
              <a:t> 1</a:t>
            </a:r>
            <a:endParaRPr lang="en-US" sz="1200"/>
          </a:p>
        </p:txBody>
      </p:sp>
      <p:cxnSp>
        <p:nvCxnSpPr>
          <p:cNvPr id="15" name="Straight Arrow Connector 14"/>
          <p:cNvCxnSpPr>
            <a:stCxn id="10" idx="3"/>
          </p:cNvCxnSpPr>
          <p:nvPr/>
        </p:nvCxnSpPr>
        <p:spPr>
          <a:xfrm>
            <a:off x="2514567" y="6234668"/>
            <a:ext cx="9083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1" idx="1"/>
          </p:cNvCxnSpPr>
          <p:nvPr/>
        </p:nvCxnSpPr>
        <p:spPr>
          <a:xfrm>
            <a:off x="9210154" y="6240685"/>
            <a:ext cx="1024676" cy="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422956" y="493570"/>
            <a:ext cx="5787191" cy="108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 AP148</a:t>
            </a:r>
          </a:p>
          <a:p>
            <a:pPr algn="ctr"/>
            <a:r>
              <a:rPr lang="en-US" smtClean="0"/>
              <a:t>             </a:t>
            </a:r>
            <a:r>
              <a:rPr lang="en-US" sz="1600" smtClean="0">
                <a:solidFill>
                  <a:srgbClr val="FFFF00"/>
                </a:solidFill>
              </a:rPr>
              <a:t>NSS is off</a:t>
            </a:r>
          </a:p>
          <a:p>
            <a:pPr algn="ctr"/>
            <a:r>
              <a:rPr lang="en-US" sz="1600" smtClean="0">
                <a:solidFill>
                  <a:srgbClr val="FFFF00"/>
                </a:solidFill>
              </a:rPr>
              <a:t>             call </a:t>
            </a:r>
            <a:r>
              <a:rPr lang="en-US" sz="1600" err="1" smtClean="0">
                <a:solidFill>
                  <a:srgbClr val="FFFF00"/>
                </a:solidFill>
              </a:rPr>
              <a:t>iptables</a:t>
            </a:r>
            <a:r>
              <a:rPr lang="en-US" sz="1600" smtClean="0">
                <a:solidFill>
                  <a:srgbClr val="FFFF00"/>
                </a:solidFill>
              </a:rPr>
              <a:t> is off</a:t>
            </a:r>
          </a:p>
          <a:p>
            <a:pPr algn="ctr"/>
            <a:r>
              <a:rPr lang="en-US" sz="1600" smtClean="0">
                <a:solidFill>
                  <a:srgbClr val="FFFF00"/>
                </a:solidFill>
              </a:rPr>
              <a:t>              SFE is on</a:t>
            </a:r>
            <a:endParaRPr lang="en-US" sz="1600">
              <a:solidFill>
                <a:srgbClr val="FFFF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22957" y="806392"/>
            <a:ext cx="505326" cy="3850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eth1</a:t>
            </a:r>
            <a:endParaRPr lang="en-US" sz="1200"/>
          </a:p>
        </p:txBody>
      </p:sp>
      <p:sp>
        <p:nvSpPr>
          <p:cNvPr id="21" name="Rectangle 20"/>
          <p:cNvSpPr/>
          <p:nvPr/>
        </p:nvSpPr>
        <p:spPr>
          <a:xfrm>
            <a:off x="3946324" y="818702"/>
            <a:ext cx="1251287" cy="3850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br-lan</a:t>
            </a:r>
            <a:endParaRPr lang="en-US" sz="1200" smtClean="0"/>
          </a:p>
          <a:p>
            <a:pPr algn="ctr"/>
            <a:r>
              <a:rPr lang="en-US" sz="1200" smtClean="0"/>
              <a:t>192.168.1.1</a:t>
            </a:r>
            <a:endParaRPr lang="en-US" sz="1200"/>
          </a:p>
        </p:txBody>
      </p:sp>
      <p:sp>
        <p:nvSpPr>
          <p:cNvPr id="22" name="Rectangle 21"/>
          <p:cNvSpPr/>
          <p:nvPr/>
        </p:nvSpPr>
        <p:spPr>
          <a:xfrm>
            <a:off x="8043085" y="794359"/>
            <a:ext cx="1167062" cy="3850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eth0</a:t>
            </a:r>
          </a:p>
          <a:p>
            <a:pPr algn="ctr"/>
            <a:r>
              <a:rPr lang="en-US" sz="1200" smtClean="0"/>
              <a:t>192.168.10.100</a:t>
            </a:r>
            <a:endParaRPr lang="en-US" sz="1200"/>
          </a:p>
        </p:txBody>
      </p:sp>
      <p:sp>
        <p:nvSpPr>
          <p:cNvPr id="24" name="Rounded Rectangle 23"/>
          <p:cNvSpPr/>
          <p:nvPr/>
        </p:nvSpPr>
        <p:spPr>
          <a:xfrm>
            <a:off x="1010619" y="716154"/>
            <a:ext cx="1503948" cy="649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HP workstation</a:t>
            </a:r>
          </a:p>
          <a:p>
            <a:pPr algn="ctr"/>
            <a:r>
              <a:rPr lang="en-US" sz="1200" smtClean="0"/>
              <a:t>Ubuntu 14.04</a:t>
            </a:r>
          </a:p>
          <a:p>
            <a:pPr algn="ctr"/>
            <a:r>
              <a:rPr lang="en-US" sz="1200" smtClean="0"/>
              <a:t>192.168.1.10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234830" y="680057"/>
            <a:ext cx="1503948" cy="649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HP workstation</a:t>
            </a:r>
          </a:p>
          <a:p>
            <a:pPr algn="ctr"/>
            <a:r>
              <a:rPr lang="en-US" sz="1200" smtClean="0"/>
              <a:t>Ubuntu 14.04</a:t>
            </a:r>
          </a:p>
          <a:p>
            <a:pPr algn="ctr"/>
            <a:r>
              <a:rPr lang="en-US" sz="1200" smtClean="0"/>
              <a:t>192.168.10.1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3205" y="168441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Iperf</a:t>
            </a:r>
            <a:r>
              <a:rPr lang="en-US" sz="1200" smtClean="0"/>
              <a:t> –c 192.168.10.1 –u –l 22 –b 28M –t 30 –</a:t>
            </a:r>
            <a:r>
              <a:rPr lang="en-US" sz="1200" err="1" smtClean="0"/>
              <a:t>i</a:t>
            </a:r>
            <a:r>
              <a:rPr lang="en-US" sz="1200" smtClean="0"/>
              <a:t> 1</a:t>
            </a:r>
            <a:endParaRPr 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10448836" y="168441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Iperf</a:t>
            </a:r>
            <a:r>
              <a:rPr lang="en-US" sz="1200" smtClean="0"/>
              <a:t> –s -u –</a:t>
            </a:r>
            <a:r>
              <a:rPr lang="en-US" sz="1200" err="1" smtClean="0"/>
              <a:t>i</a:t>
            </a:r>
            <a:r>
              <a:rPr lang="en-US" sz="1200" smtClean="0"/>
              <a:t> 1</a:t>
            </a:r>
            <a:endParaRPr lang="en-US" sz="1200"/>
          </a:p>
        </p:txBody>
      </p:sp>
      <p:cxnSp>
        <p:nvCxnSpPr>
          <p:cNvPr id="28" name="Straight Arrow Connector 27"/>
          <p:cNvCxnSpPr>
            <a:stCxn id="24" idx="3"/>
            <a:endCxn id="18" idx="1"/>
          </p:cNvCxnSpPr>
          <p:nvPr/>
        </p:nvCxnSpPr>
        <p:spPr>
          <a:xfrm flipV="1">
            <a:off x="2514567" y="1037742"/>
            <a:ext cx="908389" cy="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1"/>
          </p:cNvCxnSpPr>
          <p:nvPr/>
        </p:nvCxnSpPr>
        <p:spPr>
          <a:xfrm>
            <a:off x="9210154" y="998897"/>
            <a:ext cx="1024676" cy="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0374" y="-38326"/>
            <a:ext cx="3912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err="1">
                <a:solidFill>
                  <a:srgbClr val="FF0000"/>
                </a:solidFill>
              </a:rPr>
              <a:t>u</a:t>
            </a:r>
            <a:r>
              <a:rPr lang="en-US" sz="1600" err="1" smtClean="0">
                <a:solidFill>
                  <a:srgbClr val="FF0000"/>
                </a:solidFill>
              </a:rPr>
              <a:t>dp</a:t>
            </a:r>
            <a:r>
              <a:rPr lang="en-US" sz="1600" smtClean="0">
                <a:solidFill>
                  <a:srgbClr val="FF0000"/>
                </a:solidFill>
              </a:rPr>
              <a:t> throughput for 64 bytes packet: 28Mbps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14508" y="5215494"/>
            <a:ext cx="3912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err="1">
                <a:solidFill>
                  <a:srgbClr val="FF0000"/>
                </a:solidFill>
              </a:rPr>
              <a:t>u</a:t>
            </a:r>
            <a:r>
              <a:rPr lang="en-US" sz="1600" err="1" smtClean="0">
                <a:solidFill>
                  <a:srgbClr val="FF0000"/>
                </a:solidFill>
              </a:rPr>
              <a:t>dp</a:t>
            </a:r>
            <a:r>
              <a:rPr lang="en-US" sz="1600" smtClean="0">
                <a:solidFill>
                  <a:srgbClr val="FF0000"/>
                </a:solidFill>
              </a:rPr>
              <a:t> throughput for 64 bytes packet: 20Mbps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22957" y="2616910"/>
            <a:ext cx="505326" cy="3850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eth1</a:t>
            </a:r>
            <a:endParaRPr lang="en-US" sz="1200"/>
          </a:p>
        </p:txBody>
      </p:sp>
      <p:sp>
        <p:nvSpPr>
          <p:cNvPr id="35" name="Rectangle 34"/>
          <p:cNvSpPr/>
          <p:nvPr/>
        </p:nvSpPr>
        <p:spPr>
          <a:xfrm>
            <a:off x="3952348" y="2616910"/>
            <a:ext cx="625640" cy="3850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</a:t>
            </a:r>
            <a:r>
              <a:rPr lang="en-US" sz="1200" smtClean="0"/>
              <a:t>th1.3</a:t>
            </a:r>
            <a:endParaRPr lang="en-US" sz="1200"/>
          </a:p>
        </p:txBody>
      </p:sp>
      <p:sp>
        <p:nvSpPr>
          <p:cNvPr id="36" name="Rectangle 35"/>
          <p:cNvSpPr/>
          <p:nvPr/>
        </p:nvSpPr>
        <p:spPr>
          <a:xfrm>
            <a:off x="4602051" y="2616910"/>
            <a:ext cx="1251287" cy="3850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br-lan</a:t>
            </a:r>
            <a:endParaRPr lang="en-US" sz="1200" smtClean="0"/>
          </a:p>
          <a:p>
            <a:pPr algn="ctr"/>
            <a:r>
              <a:rPr lang="en-US" sz="1200" smtClean="0"/>
              <a:t>192.168.1.1</a:t>
            </a:r>
            <a:endParaRPr lang="en-US" sz="1200"/>
          </a:p>
        </p:txBody>
      </p:sp>
      <p:sp>
        <p:nvSpPr>
          <p:cNvPr id="37" name="Rectangle 36"/>
          <p:cNvSpPr/>
          <p:nvPr/>
        </p:nvSpPr>
        <p:spPr>
          <a:xfrm>
            <a:off x="8043096" y="2616910"/>
            <a:ext cx="1167062" cy="3850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eth0</a:t>
            </a:r>
          </a:p>
          <a:p>
            <a:pPr algn="ctr"/>
            <a:r>
              <a:rPr lang="en-US" sz="1200" smtClean="0"/>
              <a:t>192.168.10.100</a:t>
            </a:r>
            <a:endParaRPr lang="en-US" sz="1200"/>
          </a:p>
        </p:txBody>
      </p:sp>
      <p:sp>
        <p:nvSpPr>
          <p:cNvPr id="39" name="Rounded Rectangle 38"/>
          <p:cNvSpPr/>
          <p:nvPr/>
        </p:nvSpPr>
        <p:spPr>
          <a:xfrm>
            <a:off x="1010619" y="2478544"/>
            <a:ext cx="1503948" cy="649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HP workstation</a:t>
            </a:r>
          </a:p>
          <a:p>
            <a:pPr algn="ctr"/>
            <a:r>
              <a:rPr lang="en-US" sz="1200" smtClean="0"/>
              <a:t>Ubuntu 14.04</a:t>
            </a:r>
          </a:p>
          <a:p>
            <a:pPr algn="ctr"/>
            <a:r>
              <a:rPr lang="en-US" sz="1200" smtClean="0"/>
              <a:t>192.168.1.10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0234830" y="2490575"/>
            <a:ext cx="1503948" cy="649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HP workstation</a:t>
            </a:r>
          </a:p>
          <a:p>
            <a:pPr algn="ctr"/>
            <a:r>
              <a:rPr lang="en-US" sz="1200" smtClean="0"/>
              <a:t>Ubuntu 14.04</a:t>
            </a:r>
          </a:p>
          <a:p>
            <a:pPr algn="ctr"/>
            <a:r>
              <a:rPr lang="en-US" sz="1200" smtClean="0"/>
              <a:t>192.168.10.1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3205" y="1978959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Iperf</a:t>
            </a:r>
            <a:r>
              <a:rPr lang="en-US" sz="1200" smtClean="0"/>
              <a:t> –c 192.168.10.1 –u –l 22 –b 25M –t 30 –</a:t>
            </a:r>
            <a:r>
              <a:rPr lang="en-US" sz="1200" err="1" smtClean="0"/>
              <a:t>i</a:t>
            </a:r>
            <a:r>
              <a:rPr lang="en-US" sz="1200" smtClean="0"/>
              <a:t> 1</a:t>
            </a:r>
            <a:endParaRPr 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10448836" y="1978959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Iperf</a:t>
            </a:r>
            <a:r>
              <a:rPr lang="en-US" sz="1200" smtClean="0"/>
              <a:t> –s -u –</a:t>
            </a:r>
            <a:r>
              <a:rPr lang="en-US" sz="1200" err="1" smtClean="0"/>
              <a:t>i</a:t>
            </a:r>
            <a:r>
              <a:rPr lang="en-US" sz="1200" smtClean="0"/>
              <a:t> 1</a:t>
            </a:r>
            <a:endParaRPr lang="en-US" sz="1200"/>
          </a:p>
        </p:txBody>
      </p:sp>
      <p:cxnSp>
        <p:nvCxnSpPr>
          <p:cNvPr id="43" name="Straight Arrow Connector 42"/>
          <p:cNvCxnSpPr>
            <a:stCxn id="39" idx="3"/>
          </p:cNvCxnSpPr>
          <p:nvPr/>
        </p:nvCxnSpPr>
        <p:spPr>
          <a:xfrm>
            <a:off x="2514567" y="2803398"/>
            <a:ext cx="9083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1"/>
          </p:cNvCxnSpPr>
          <p:nvPr/>
        </p:nvCxnSpPr>
        <p:spPr>
          <a:xfrm>
            <a:off x="9210154" y="2809415"/>
            <a:ext cx="1024676" cy="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14508" y="1784224"/>
            <a:ext cx="3912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err="1">
                <a:solidFill>
                  <a:srgbClr val="FF0000"/>
                </a:solidFill>
              </a:rPr>
              <a:t>u</a:t>
            </a:r>
            <a:r>
              <a:rPr lang="en-US" sz="1600" err="1" smtClean="0">
                <a:solidFill>
                  <a:srgbClr val="FF0000"/>
                </a:solidFill>
              </a:rPr>
              <a:t>dp</a:t>
            </a:r>
            <a:r>
              <a:rPr lang="en-US" sz="1600" smtClean="0">
                <a:solidFill>
                  <a:srgbClr val="FF0000"/>
                </a:solidFill>
              </a:rPr>
              <a:t> throughput for 64 bytes packet: 25Mbps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477090" y="3877227"/>
            <a:ext cx="5787191" cy="108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 AP148</a:t>
            </a:r>
          </a:p>
          <a:p>
            <a:pPr algn="ctr"/>
            <a:r>
              <a:rPr lang="en-US" smtClean="0"/>
              <a:t>             </a:t>
            </a:r>
            <a:r>
              <a:rPr lang="en-US" sz="1600" smtClean="0">
                <a:solidFill>
                  <a:srgbClr val="FFFF00"/>
                </a:solidFill>
              </a:rPr>
              <a:t>NSS is off</a:t>
            </a:r>
          </a:p>
          <a:p>
            <a:pPr algn="ctr"/>
            <a:r>
              <a:rPr lang="en-US" sz="1600" smtClean="0">
                <a:solidFill>
                  <a:srgbClr val="FFFF00"/>
                </a:solidFill>
              </a:rPr>
              <a:t>             call </a:t>
            </a:r>
            <a:r>
              <a:rPr lang="en-US" sz="1600" err="1" smtClean="0">
                <a:solidFill>
                  <a:srgbClr val="FFFF00"/>
                </a:solidFill>
              </a:rPr>
              <a:t>iptables</a:t>
            </a:r>
            <a:r>
              <a:rPr lang="en-US" sz="1600" smtClean="0">
                <a:solidFill>
                  <a:srgbClr val="FFFF00"/>
                </a:solidFill>
              </a:rPr>
              <a:t> is off</a:t>
            </a:r>
          </a:p>
          <a:p>
            <a:pPr algn="ctr"/>
            <a:r>
              <a:rPr lang="en-US" sz="1600" smtClean="0">
                <a:solidFill>
                  <a:srgbClr val="FFFF00"/>
                </a:solidFill>
              </a:rPr>
              <a:t>              SFE is on</a:t>
            </a:r>
            <a:endParaRPr lang="en-US" sz="1600">
              <a:solidFill>
                <a:srgbClr val="FFFF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77093" y="4225887"/>
            <a:ext cx="505326" cy="3850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eth1</a:t>
            </a:r>
            <a:endParaRPr lang="en-US" sz="1200"/>
          </a:p>
        </p:txBody>
      </p:sp>
      <p:sp>
        <p:nvSpPr>
          <p:cNvPr id="56" name="Rectangle 55"/>
          <p:cNvSpPr/>
          <p:nvPr/>
        </p:nvSpPr>
        <p:spPr>
          <a:xfrm>
            <a:off x="4006480" y="4225887"/>
            <a:ext cx="1251287" cy="3850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br-lan</a:t>
            </a:r>
            <a:endParaRPr lang="en-US" sz="1200" smtClean="0"/>
          </a:p>
          <a:p>
            <a:pPr algn="ctr"/>
            <a:r>
              <a:rPr lang="en-US" sz="1200" smtClean="0"/>
              <a:t>192.168.1.1</a:t>
            </a:r>
            <a:endParaRPr lang="en-US" sz="1200"/>
          </a:p>
        </p:txBody>
      </p:sp>
      <p:sp>
        <p:nvSpPr>
          <p:cNvPr id="57" name="Rectangle 56"/>
          <p:cNvSpPr/>
          <p:nvPr/>
        </p:nvSpPr>
        <p:spPr>
          <a:xfrm>
            <a:off x="7567837" y="4225887"/>
            <a:ext cx="1167062" cy="3850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eth0.4</a:t>
            </a:r>
          </a:p>
          <a:p>
            <a:pPr algn="ctr"/>
            <a:r>
              <a:rPr lang="en-US" sz="1200" smtClean="0"/>
              <a:t>192.168.10.100</a:t>
            </a:r>
            <a:endParaRPr lang="en-US" sz="1200"/>
          </a:p>
        </p:txBody>
      </p:sp>
      <p:sp>
        <p:nvSpPr>
          <p:cNvPr id="58" name="Rectangle 57"/>
          <p:cNvSpPr/>
          <p:nvPr/>
        </p:nvSpPr>
        <p:spPr>
          <a:xfrm>
            <a:off x="8758964" y="4225887"/>
            <a:ext cx="505326" cy="3850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eth0</a:t>
            </a:r>
            <a:endParaRPr lang="en-US" sz="1200"/>
          </a:p>
        </p:txBody>
      </p:sp>
      <p:sp>
        <p:nvSpPr>
          <p:cNvPr id="59" name="Rounded Rectangle 58"/>
          <p:cNvSpPr/>
          <p:nvPr/>
        </p:nvSpPr>
        <p:spPr>
          <a:xfrm>
            <a:off x="1064755" y="4087521"/>
            <a:ext cx="1503948" cy="649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HP workstation</a:t>
            </a:r>
          </a:p>
          <a:p>
            <a:pPr algn="ctr"/>
            <a:r>
              <a:rPr lang="en-US" sz="1200" smtClean="0"/>
              <a:t>Ubuntu 14.04</a:t>
            </a:r>
          </a:p>
          <a:p>
            <a:pPr algn="ctr"/>
            <a:r>
              <a:rPr lang="en-US" sz="1200" smtClean="0"/>
              <a:t>192.168.1.10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0288966" y="4099552"/>
            <a:ext cx="1503948" cy="649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HP workstation</a:t>
            </a:r>
          </a:p>
          <a:p>
            <a:pPr algn="ctr"/>
            <a:r>
              <a:rPr lang="en-US" sz="1200" smtClean="0"/>
              <a:t>Ubuntu 14.04</a:t>
            </a:r>
          </a:p>
          <a:p>
            <a:pPr algn="ctr"/>
            <a:r>
              <a:rPr lang="en-US" sz="1200" smtClean="0"/>
              <a:t>192.168.10.1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47341" y="3587936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Iperf</a:t>
            </a:r>
            <a:r>
              <a:rPr lang="en-US" sz="1200" smtClean="0"/>
              <a:t> –c 192.168.10.1 –u –l 22 –b 23M –t 30 –</a:t>
            </a:r>
            <a:r>
              <a:rPr lang="en-US" sz="1200" err="1" smtClean="0"/>
              <a:t>i</a:t>
            </a:r>
            <a:r>
              <a:rPr lang="en-US" sz="1200" smtClean="0"/>
              <a:t> 1</a:t>
            </a:r>
            <a:endParaRPr 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10502972" y="3587936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 smtClean="0"/>
              <a:t>Iperf</a:t>
            </a:r>
            <a:r>
              <a:rPr lang="en-US" sz="1200" smtClean="0"/>
              <a:t> –s -u –</a:t>
            </a:r>
            <a:r>
              <a:rPr lang="en-US" sz="1200" err="1" smtClean="0"/>
              <a:t>i</a:t>
            </a:r>
            <a:r>
              <a:rPr lang="en-US" sz="1200" smtClean="0"/>
              <a:t> 1</a:t>
            </a:r>
            <a:endParaRPr lang="en-US" sz="1200"/>
          </a:p>
        </p:txBody>
      </p:sp>
      <p:cxnSp>
        <p:nvCxnSpPr>
          <p:cNvPr id="63" name="Straight Arrow Connector 62"/>
          <p:cNvCxnSpPr>
            <a:stCxn id="59" idx="3"/>
          </p:cNvCxnSpPr>
          <p:nvPr/>
        </p:nvCxnSpPr>
        <p:spPr>
          <a:xfrm>
            <a:off x="2568703" y="4412375"/>
            <a:ext cx="9083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3"/>
            <a:endCxn id="60" idx="1"/>
          </p:cNvCxnSpPr>
          <p:nvPr/>
        </p:nvCxnSpPr>
        <p:spPr>
          <a:xfrm>
            <a:off x="9264290" y="4418392"/>
            <a:ext cx="1024676" cy="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68644" y="3393201"/>
            <a:ext cx="3912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err="1">
                <a:solidFill>
                  <a:srgbClr val="FF0000"/>
                </a:solidFill>
              </a:rPr>
              <a:t>u</a:t>
            </a:r>
            <a:r>
              <a:rPr lang="en-US" sz="1600" err="1" smtClean="0">
                <a:solidFill>
                  <a:srgbClr val="FF0000"/>
                </a:solidFill>
              </a:rPr>
              <a:t>dp</a:t>
            </a:r>
            <a:r>
              <a:rPr lang="en-US" sz="1600" smtClean="0">
                <a:solidFill>
                  <a:srgbClr val="FF0000"/>
                </a:solidFill>
              </a:rPr>
              <a:t> throughput for 64 bytes packet: 23Mbps</a:t>
            </a:r>
            <a:endParaRPr 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Straight Arrow Connector 313"/>
          <p:cNvCxnSpPr/>
          <p:nvPr/>
        </p:nvCxnSpPr>
        <p:spPr>
          <a:xfrm>
            <a:off x="288008" y="2318731"/>
            <a:ext cx="11095262" cy="10572"/>
          </a:xfrm>
          <a:prstGeom prst="straightConnector1">
            <a:avLst/>
          </a:prstGeom>
          <a:ln w="12700">
            <a:solidFill>
              <a:schemeClr val="accent5">
                <a:alpha val="3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 bwMode="auto">
          <a:xfrm>
            <a:off x="235789" y="5353032"/>
            <a:ext cx="2272558" cy="65918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NSS-Managed Interface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2798169" y="5354812"/>
            <a:ext cx="6078905" cy="9105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bg1"/>
              </a:solidFill>
            </a:endParaRPr>
          </a:p>
          <a:p>
            <a:pPr algn="ctr"/>
            <a:endParaRPr lang="en-US" sz="1400">
              <a:solidFill>
                <a:schemeClr val="bg1"/>
              </a:solidFill>
            </a:endParaRPr>
          </a:p>
          <a:p>
            <a:pPr algn="ctr"/>
            <a:endParaRPr lang="en-US" sz="1400">
              <a:solidFill>
                <a:schemeClr val="bg1"/>
              </a:solidFill>
            </a:endParaRPr>
          </a:p>
          <a:p>
            <a:pPr algn="ctr"/>
            <a:r>
              <a:rPr lang="en-US" sz="1400">
                <a:solidFill>
                  <a:schemeClr val="bg1"/>
                </a:solidFill>
              </a:rPr>
              <a:t>NSS Routing and NAT Offload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10423150" y="5352569"/>
            <a:ext cx="960120" cy="65740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NSS-Managed Interface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21958" y="4189323"/>
            <a:ext cx="0" cy="1163246"/>
          </a:xfrm>
          <a:prstGeom prst="straightConnector1">
            <a:avLst/>
          </a:prstGeom>
          <a:ln w="31750">
            <a:solidFill>
              <a:schemeClr val="accent4"/>
            </a:solidFill>
            <a:tailEnd type="arrow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5445765" y="1467732"/>
            <a:ext cx="960120" cy="1686026"/>
          </a:xfrm>
          <a:prstGeom prst="round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Netfilter</a:t>
            </a:r>
          </a:p>
          <a:p>
            <a:pPr algn="ctr"/>
            <a:r>
              <a:rPr lang="en-US" sz="1200" err="1">
                <a:solidFill>
                  <a:schemeClr val="bg1"/>
                </a:solidFill>
              </a:rPr>
              <a:t>Prerouting</a:t>
            </a:r>
            <a:endParaRPr lang="en-US" sz="12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Conntrack</a:t>
            </a:r>
          </a:p>
        </p:txBody>
      </p:sp>
      <p:sp>
        <p:nvSpPr>
          <p:cNvPr id="131" name="Rounded Rectangle 130"/>
          <p:cNvSpPr/>
          <p:nvPr/>
        </p:nvSpPr>
        <p:spPr bwMode="auto">
          <a:xfrm>
            <a:off x="7916953" y="1467734"/>
            <a:ext cx="960120" cy="168602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Netfilter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Forwarding and </a:t>
            </a:r>
            <a:r>
              <a:rPr lang="en-US" sz="1200" err="1">
                <a:solidFill>
                  <a:schemeClr val="bg1"/>
                </a:solidFill>
              </a:rPr>
              <a:t>Postrouting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 bwMode="auto">
          <a:xfrm>
            <a:off x="6705565" y="1467733"/>
            <a:ext cx="960120" cy="654912"/>
          </a:xfrm>
          <a:prstGeom prst="round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Linux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Routing</a:t>
            </a:r>
          </a:p>
        </p:txBody>
      </p:sp>
      <p:cxnSp>
        <p:nvCxnSpPr>
          <p:cNvPr id="140" name="Straight Arrow Connector 139"/>
          <p:cNvCxnSpPr>
            <a:endCxn id="364" idx="1"/>
          </p:cNvCxnSpPr>
          <p:nvPr/>
        </p:nvCxnSpPr>
        <p:spPr>
          <a:xfrm>
            <a:off x="6416409" y="2823135"/>
            <a:ext cx="289157" cy="0"/>
          </a:xfrm>
          <a:prstGeom prst="straightConnector1">
            <a:avLst/>
          </a:prstGeom>
          <a:ln w="31750">
            <a:solidFill>
              <a:schemeClr val="accent4"/>
            </a:solidFill>
            <a:tailEnd type="arrow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2" idx="3"/>
          </p:cNvCxnSpPr>
          <p:nvPr/>
        </p:nvCxnSpPr>
        <p:spPr>
          <a:xfrm>
            <a:off x="7665685" y="1795190"/>
            <a:ext cx="248410" cy="5805"/>
          </a:xfrm>
          <a:prstGeom prst="straightConnector1">
            <a:avLst/>
          </a:prstGeom>
          <a:ln w="31750">
            <a:solidFill>
              <a:schemeClr val="accent4"/>
            </a:solidFill>
            <a:tailEnd type="arrow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132" idx="1"/>
          </p:cNvCxnSpPr>
          <p:nvPr/>
        </p:nvCxnSpPr>
        <p:spPr>
          <a:xfrm>
            <a:off x="6416409" y="1795189"/>
            <a:ext cx="289157" cy="0"/>
          </a:xfrm>
          <a:prstGeom prst="straightConnector1">
            <a:avLst/>
          </a:prstGeom>
          <a:ln w="31750">
            <a:solidFill>
              <a:schemeClr val="accent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ounded Rectangle 251"/>
          <p:cNvSpPr/>
          <p:nvPr/>
        </p:nvSpPr>
        <p:spPr bwMode="auto">
          <a:xfrm>
            <a:off x="9164699" y="3530137"/>
            <a:ext cx="960120" cy="6591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NSS </a:t>
            </a:r>
          </a:p>
          <a:p>
            <a:pPr algn="ctr"/>
            <a:r>
              <a:rPr lang="en-US" sz="1200" err="1">
                <a:solidFill>
                  <a:schemeClr val="bg1"/>
                </a:solidFill>
              </a:rPr>
              <a:t>QDisc</a:t>
            </a:r>
            <a:r>
              <a:rPr lang="en-US" sz="1200">
                <a:solidFill>
                  <a:schemeClr val="bg1"/>
                </a:solidFill>
              </a:rPr>
              <a:t> Proxy</a:t>
            </a:r>
          </a:p>
        </p:txBody>
      </p:sp>
      <p:sp>
        <p:nvSpPr>
          <p:cNvPr id="260" name="Rounded Rectangle 259"/>
          <p:cNvSpPr/>
          <p:nvPr/>
        </p:nvSpPr>
        <p:spPr bwMode="auto">
          <a:xfrm>
            <a:off x="10423150" y="3530141"/>
            <a:ext cx="960120" cy="6591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Linux </a:t>
            </a:r>
            <a:r>
              <a:rPr lang="en-US" sz="1000" err="1">
                <a:solidFill>
                  <a:schemeClr val="bg1"/>
                </a:solidFill>
              </a:rPr>
              <a:t>netdevice</a:t>
            </a:r>
            <a:endParaRPr lang="en-US" sz="1000">
              <a:solidFill>
                <a:schemeClr val="bg1"/>
              </a:solidFill>
            </a:endParaRPr>
          </a:p>
          <a:p>
            <a:pPr algn="ctr"/>
            <a:r>
              <a:rPr lang="en-US" sz="1000">
                <a:solidFill>
                  <a:schemeClr val="bg1"/>
                </a:solidFill>
              </a:rPr>
              <a:t>(driver)</a:t>
            </a:r>
          </a:p>
        </p:txBody>
      </p:sp>
      <p:cxnSp>
        <p:nvCxnSpPr>
          <p:cNvPr id="310" name="Straight Arrow Connector 309"/>
          <p:cNvCxnSpPr/>
          <p:nvPr/>
        </p:nvCxnSpPr>
        <p:spPr>
          <a:xfrm>
            <a:off x="263276" y="1266082"/>
            <a:ext cx="11119994" cy="0"/>
          </a:xfrm>
          <a:prstGeom prst="straightConnector1">
            <a:avLst/>
          </a:prstGeom>
          <a:ln w="12700">
            <a:solidFill>
              <a:schemeClr val="accent5">
                <a:alpha val="3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277674" y="5174185"/>
            <a:ext cx="11105596" cy="0"/>
          </a:xfrm>
          <a:prstGeom prst="straightConnector1">
            <a:avLst/>
          </a:prstGeom>
          <a:ln w="12700">
            <a:solidFill>
              <a:schemeClr val="accent5">
                <a:alpha val="3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>
            <a:off x="235790" y="3365649"/>
            <a:ext cx="11147481" cy="0"/>
          </a:xfrm>
          <a:prstGeom prst="straightConnector1">
            <a:avLst/>
          </a:prstGeom>
          <a:ln w="12700">
            <a:solidFill>
              <a:schemeClr val="accent5">
                <a:alpha val="3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ounded Rectangle 363"/>
          <p:cNvSpPr/>
          <p:nvPr/>
        </p:nvSpPr>
        <p:spPr bwMode="auto">
          <a:xfrm>
            <a:off x="6705565" y="2494624"/>
            <a:ext cx="960120" cy="657022"/>
          </a:xfrm>
          <a:prstGeom prst="round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Linux 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Bridging</a:t>
            </a:r>
          </a:p>
        </p:txBody>
      </p:sp>
      <p:cxnSp>
        <p:nvCxnSpPr>
          <p:cNvPr id="384" name="Straight Arrow Connector 383"/>
          <p:cNvCxnSpPr>
            <a:stCxn id="364" idx="0"/>
            <a:endCxn id="132" idx="2"/>
          </p:cNvCxnSpPr>
          <p:nvPr/>
        </p:nvCxnSpPr>
        <p:spPr>
          <a:xfrm flipV="1">
            <a:off x="7185625" y="2122646"/>
            <a:ext cx="0" cy="371979"/>
          </a:xfrm>
          <a:prstGeom prst="straightConnector1">
            <a:avLst/>
          </a:prstGeom>
          <a:ln w="31750">
            <a:solidFill>
              <a:schemeClr val="accent4"/>
            </a:solidFill>
            <a:tailEnd type="arrow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>
            <a:stCxn id="364" idx="3"/>
          </p:cNvCxnSpPr>
          <p:nvPr/>
        </p:nvCxnSpPr>
        <p:spPr>
          <a:xfrm>
            <a:off x="7665685" y="2823135"/>
            <a:ext cx="251268" cy="0"/>
          </a:xfrm>
          <a:prstGeom prst="straightConnector1">
            <a:avLst/>
          </a:prstGeom>
          <a:ln w="31750">
            <a:solidFill>
              <a:schemeClr val="accent4"/>
            </a:solidFill>
            <a:tailEnd type="arrow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Right Bracket 525"/>
          <p:cNvSpPr/>
          <p:nvPr/>
        </p:nvSpPr>
        <p:spPr>
          <a:xfrm>
            <a:off x="11526020" y="3367253"/>
            <a:ext cx="82311" cy="1806932"/>
          </a:xfrm>
          <a:prstGeom prst="rightBracke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ight Bracket 527"/>
          <p:cNvSpPr/>
          <p:nvPr/>
        </p:nvSpPr>
        <p:spPr>
          <a:xfrm>
            <a:off x="11526021" y="1299824"/>
            <a:ext cx="82311" cy="1010925"/>
          </a:xfrm>
          <a:prstGeom prst="rightBracke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ight Bracket 528"/>
          <p:cNvSpPr/>
          <p:nvPr/>
        </p:nvSpPr>
        <p:spPr>
          <a:xfrm>
            <a:off x="11526022" y="2331684"/>
            <a:ext cx="82311" cy="1010925"/>
          </a:xfrm>
          <a:prstGeom prst="rightBracke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ight Bracket 529"/>
          <p:cNvSpPr/>
          <p:nvPr/>
        </p:nvSpPr>
        <p:spPr>
          <a:xfrm>
            <a:off x="11526022" y="5177163"/>
            <a:ext cx="82311" cy="1010925"/>
          </a:xfrm>
          <a:prstGeom prst="rightBracket">
            <a:avLst/>
          </a:prstGeom>
          <a:noFill/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ight Bracket 530"/>
          <p:cNvSpPr/>
          <p:nvPr/>
        </p:nvSpPr>
        <p:spPr>
          <a:xfrm>
            <a:off x="11521338" y="255158"/>
            <a:ext cx="82311" cy="1010925"/>
          </a:xfrm>
          <a:prstGeom prst="rightBracket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TextBox 533"/>
          <p:cNvSpPr txBox="1"/>
          <p:nvPr/>
        </p:nvSpPr>
        <p:spPr>
          <a:xfrm rot="5400000">
            <a:off x="11205730" y="691372"/>
            <a:ext cx="10109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000">
                <a:solidFill>
                  <a:schemeClr val="tx2"/>
                </a:solidFill>
                <a:latin typeface="Calibre Semibold" pitchFamily="34" charset="0"/>
              </a:rPr>
              <a:t>User Space</a:t>
            </a:r>
          </a:p>
        </p:txBody>
      </p:sp>
      <p:sp>
        <p:nvSpPr>
          <p:cNvPr id="535" name="TextBox 534"/>
          <p:cNvSpPr txBox="1"/>
          <p:nvPr/>
        </p:nvSpPr>
        <p:spPr>
          <a:xfrm rot="5400000">
            <a:off x="11205729" y="1736036"/>
            <a:ext cx="10109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000">
                <a:solidFill>
                  <a:schemeClr val="tx2">
                    <a:lumMod val="75000"/>
                  </a:schemeClr>
                </a:solidFill>
                <a:latin typeface="Calibre Semibold" pitchFamily="34" charset="0"/>
              </a:rPr>
              <a:t>Routing</a:t>
            </a:r>
          </a:p>
        </p:txBody>
      </p:sp>
      <p:sp>
        <p:nvSpPr>
          <p:cNvPr id="536" name="TextBox 535"/>
          <p:cNvSpPr txBox="1"/>
          <p:nvPr/>
        </p:nvSpPr>
        <p:spPr>
          <a:xfrm rot="5400000">
            <a:off x="11205730" y="2792543"/>
            <a:ext cx="10109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000">
                <a:solidFill>
                  <a:schemeClr val="tx2">
                    <a:lumMod val="50000"/>
                  </a:schemeClr>
                </a:solidFill>
                <a:latin typeface="Calibre Semibold" pitchFamily="34" charset="0"/>
              </a:rPr>
              <a:t>Bridging</a:t>
            </a:r>
          </a:p>
        </p:txBody>
      </p:sp>
      <p:sp>
        <p:nvSpPr>
          <p:cNvPr id="537" name="TextBox 536"/>
          <p:cNvSpPr txBox="1"/>
          <p:nvPr/>
        </p:nvSpPr>
        <p:spPr>
          <a:xfrm rot="5400000">
            <a:off x="11205728" y="4319152"/>
            <a:ext cx="10109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Calibre Semibold" pitchFamily="34" charset="0"/>
              </a:rPr>
              <a:t>Drivers</a:t>
            </a:r>
          </a:p>
        </p:txBody>
      </p:sp>
      <p:sp>
        <p:nvSpPr>
          <p:cNvPr id="538" name="TextBox 537"/>
          <p:cNvSpPr txBox="1"/>
          <p:nvPr/>
        </p:nvSpPr>
        <p:spPr>
          <a:xfrm rot="5400000">
            <a:off x="11205727" y="5614498"/>
            <a:ext cx="10109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000">
                <a:solidFill>
                  <a:srgbClr val="003B66"/>
                </a:solidFill>
                <a:latin typeface="Calibre Semibold" pitchFamily="34" charset="0"/>
              </a:rPr>
              <a:t>NSS</a:t>
            </a:r>
          </a:p>
        </p:txBody>
      </p:sp>
      <p:sp>
        <p:nvSpPr>
          <p:cNvPr id="122" name="Rounded Rectangle 121"/>
          <p:cNvSpPr/>
          <p:nvPr/>
        </p:nvSpPr>
        <p:spPr bwMode="auto">
          <a:xfrm>
            <a:off x="9164699" y="5352569"/>
            <a:ext cx="960120" cy="65740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NSS</a:t>
            </a:r>
          </a:p>
          <a:p>
            <a:pPr algn="ctr"/>
            <a:r>
              <a:rPr lang="en-US" sz="1100">
                <a:solidFill>
                  <a:schemeClr val="bg1"/>
                </a:solidFill>
              </a:rPr>
              <a:t>Queuing</a:t>
            </a:r>
          </a:p>
          <a:p>
            <a:pPr algn="ctr"/>
            <a:r>
              <a:rPr lang="en-US" sz="1100">
                <a:solidFill>
                  <a:schemeClr val="bg1"/>
                </a:solidFill>
              </a:rPr>
              <a:t>Disciplines</a:t>
            </a:r>
          </a:p>
        </p:txBody>
      </p:sp>
      <p:cxnSp>
        <p:nvCxnSpPr>
          <p:cNvPr id="56" name="Straight Arrow Connector 55"/>
          <p:cNvCxnSpPr>
            <a:stCxn id="122" idx="3"/>
            <a:endCxn id="54" idx="1"/>
          </p:cNvCxnSpPr>
          <p:nvPr/>
        </p:nvCxnSpPr>
        <p:spPr>
          <a:xfrm>
            <a:off x="10124820" y="5681272"/>
            <a:ext cx="298331" cy="0"/>
          </a:xfrm>
          <a:prstGeom prst="straightConnector1">
            <a:avLst/>
          </a:prstGeom>
          <a:ln w="31750">
            <a:solidFill>
              <a:schemeClr val="accent4"/>
            </a:solidFill>
            <a:tailEnd type="arrow" w="sm" len="sm"/>
          </a:ln>
          <a:effectLst>
            <a:glow rad="76200">
              <a:schemeClr val="accent4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22" idx="1"/>
          </p:cNvCxnSpPr>
          <p:nvPr/>
        </p:nvCxnSpPr>
        <p:spPr>
          <a:xfrm flipV="1">
            <a:off x="8485495" y="5681273"/>
            <a:ext cx="679205" cy="1353"/>
          </a:xfrm>
          <a:prstGeom prst="straightConnector1">
            <a:avLst/>
          </a:prstGeom>
          <a:ln w="31750">
            <a:solidFill>
              <a:schemeClr val="accent4"/>
            </a:solidFill>
            <a:tailEnd type="arrow" w="sm" len="sm"/>
          </a:ln>
          <a:effectLst>
            <a:glow rad="76200">
              <a:schemeClr val="accent4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" idx="3"/>
            <a:endCxn id="73" idx="1"/>
          </p:cNvCxnSpPr>
          <p:nvPr/>
        </p:nvCxnSpPr>
        <p:spPr>
          <a:xfrm flipV="1">
            <a:off x="2508348" y="5681273"/>
            <a:ext cx="2093679" cy="1353"/>
          </a:xfrm>
          <a:prstGeom prst="straightConnector1">
            <a:avLst/>
          </a:prstGeom>
          <a:ln w="31750">
            <a:solidFill>
              <a:schemeClr val="accent4"/>
            </a:solidFill>
            <a:tailEnd type="arrow" w="sm" len="sm"/>
          </a:ln>
          <a:effectLst>
            <a:glow rad="76200">
              <a:schemeClr val="accent4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 bwMode="auto">
          <a:xfrm>
            <a:off x="4247484" y="3543123"/>
            <a:ext cx="4742001" cy="971876"/>
          </a:xfrm>
          <a:prstGeom prst="round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Enhanced Connection Manager(ECM)</a:t>
            </a:r>
          </a:p>
        </p:txBody>
      </p:sp>
      <p:cxnSp>
        <p:nvCxnSpPr>
          <p:cNvPr id="57" name="Straight Arrow Connector 142"/>
          <p:cNvCxnSpPr>
            <a:endCxn id="252" idx="0"/>
          </p:cNvCxnSpPr>
          <p:nvPr/>
        </p:nvCxnSpPr>
        <p:spPr>
          <a:xfrm>
            <a:off x="8877073" y="2830055"/>
            <a:ext cx="767686" cy="700082"/>
          </a:xfrm>
          <a:prstGeom prst="bentConnector2">
            <a:avLst/>
          </a:prstGeom>
          <a:ln w="31750">
            <a:solidFill>
              <a:schemeClr val="accent4"/>
            </a:solidFill>
            <a:tailEnd type="arrow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 bwMode="auto">
          <a:xfrm>
            <a:off x="241898" y="3530135"/>
            <a:ext cx="960120" cy="6591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NSS Driver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2798168" y="3518476"/>
            <a:ext cx="960120" cy="6591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Linux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AF_PACKET and tap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2177425" y="2169658"/>
            <a:ext cx="185731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200" err="1">
                <a:solidFill>
                  <a:schemeClr val="accent2"/>
                </a:solidFill>
                <a:latin typeface="Calibre Semibold" pitchFamily="34" charset="0"/>
              </a:rPr>
              <a:t>deliver_skb</a:t>
            </a:r>
            <a:r>
              <a:rPr lang="en-US" sz="1200">
                <a:solidFill>
                  <a:schemeClr val="accent2"/>
                </a:solidFill>
                <a:latin typeface="Calibre Semibold" pitchFamily="34" charset="0"/>
              </a:rPr>
              <a:t> (tap)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508348" y="3848069"/>
            <a:ext cx="309527" cy="0"/>
          </a:xfrm>
          <a:prstGeom prst="straightConnector1">
            <a:avLst/>
          </a:prstGeom>
          <a:ln w="31750">
            <a:solidFill>
              <a:schemeClr val="accent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0"/>
          </p:cNvCxnSpPr>
          <p:nvPr/>
        </p:nvCxnSpPr>
        <p:spPr>
          <a:xfrm flipV="1">
            <a:off x="3278228" y="969804"/>
            <a:ext cx="0" cy="2548672"/>
          </a:xfrm>
          <a:prstGeom prst="straightConnector1">
            <a:avLst/>
          </a:prstGeom>
          <a:ln w="31750">
            <a:solidFill>
              <a:schemeClr val="accent5"/>
            </a:solidFill>
            <a:prstDash val="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142"/>
          <p:cNvCxnSpPr>
            <a:stCxn id="59" idx="3"/>
          </p:cNvCxnSpPr>
          <p:nvPr/>
        </p:nvCxnSpPr>
        <p:spPr>
          <a:xfrm flipV="1">
            <a:off x="3758289" y="2850131"/>
            <a:ext cx="1687477" cy="997939"/>
          </a:xfrm>
          <a:prstGeom prst="bentConnector3">
            <a:avLst>
              <a:gd name="adj1" fmla="val 16133"/>
            </a:avLst>
          </a:prstGeom>
          <a:ln w="31750">
            <a:solidFill>
              <a:schemeClr val="accent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 bwMode="auto">
          <a:xfrm>
            <a:off x="1544325" y="3530135"/>
            <a:ext cx="960120" cy="6591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Linux </a:t>
            </a:r>
            <a:r>
              <a:rPr lang="en-US" sz="1200" err="1">
                <a:solidFill>
                  <a:schemeClr val="bg1"/>
                </a:solidFill>
              </a:rPr>
              <a:t>netdevice</a:t>
            </a:r>
            <a:endParaRPr lang="en-US" sz="12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(driver)</a:t>
            </a:r>
          </a:p>
        </p:txBody>
      </p:sp>
      <p:cxnSp>
        <p:nvCxnSpPr>
          <p:cNvPr id="71" name="Straight Arrow Connector 70"/>
          <p:cNvCxnSpPr>
            <a:stCxn id="58" idx="3"/>
            <a:endCxn id="70" idx="1"/>
          </p:cNvCxnSpPr>
          <p:nvPr/>
        </p:nvCxnSpPr>
        <p:spPr>
          <a:xfrm>
            <a:off x="1202019" y="3859729"/>
            <a:ext cx="342307" cy="0"/>
          </a:xfrm>
          <a:prstGeom prst="straightConnector1">
            <a:avLst/>
          </a:prstGeom>
          <a:ln w="31750">
            <a:solidFill>
              <a:schemeClr val="accent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 bwMode="auto">
          <a:xfrm>
            <a:off x="5445766" y="391960"/>
            <a:ext cx="4679051" cy="3127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err="1">
                <a:solidFill>
                  <a:schemeClr val="bg1"/>
                </a:solidFill>
              </a:rPr>
              <a:t>iptables</a:t>
            </a:r>
            <a:r>
              <a:rPr lang="en-US" sz="1200">
                <a:solidFill>
                  <a:schemeClr val="bg1"/>
                </a:solidFill>
              </a:rPr>
              <a:t> and </a:t>
            </a:r>
            <a:r>
              <a:rPr lang="en-US" sz="1200" err="1">
                <a:solidFill>
                  <a:schemeClr val="bg1"/>
                </a:solidFill>
              </a:rPr>
              <a:t>ebtables</a:t>
            </a:r>
            <a:r>
              <a:rPr lang="en-US" sz="1200">
                <a:solidFill>
                  <a:schemeClr val="bg1"/>
                </a:solidFill>
              </a:rPr>
              <a:t> firewall rules</a:t>
            </a:r>
          </a:p>
        </p:txBody>
      </p:sp>
      <p:sp>
        <p:nvSpPr>
          <p:cNvPr id="55" name="Rounded Rectangle 54"/>
          <p:cNvSpPr/>
          <p:nvPr/>
        </p:nvSpPr>
        <p:spPr bwMode="auto">
          <a:xfrm>
            <a:off x="2141948" y="314095"/>
            <a:ext cx="2272560" cy="4685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Packet Inspection Applications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0124820" y="3835576"/>
            <a:ext cx="342307" cy="0"/>
          </a:xfrm>
          <a:prstGeom prst="straightConnector1">
            <a:avLst/>
          </a:prstGeom>
          <a:ln w="31750">
            <a:solidFill>
              <a:schemeClr val="accent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260" idx="2"/>
            <a:endCxn id="122" idx="0"/>
          </p:cNvCxnSpPr>
          <p:nvPr/>
        </p:nvCxnSpPr>
        <p:spPr>
          <a:xfrm rot="5400000">
            <a:off x="9692362" y="4141722"/>
            <a:ext cx="1163246" cy="1258451"/>
          </a:xfrm>
          <a:prstGeom prst="bentConnector3">
            <a:avLst/>
          </a:prstGeom>
          <a:ln w="31750">
            <a:solidFill>
              <a:schemeClr val="accent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7156488" y="5542319"/>
            <a:ext cx="1295400" cy="2779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i="1"/>
              <a:t>Forward packet</a:t>
            </a:r>
            <a:endParaRPr lang="zh-CN" altLang="en-US" sz="1200" i="1"/>
          </a:p>
        </p:txBody>
      </p:sp>
      <p:sp>
        <p:nvSpPr>
          <p:cNvPr id="73" name="Rounded Rectangle 72"/>
          <p:cNvSpPr/>
          <p:nvPr/>
        </p:nvSpPr>
        <p:spPr>
          <a:xfrm>
            <a:off x="4602026" y="5466165"/>
            <a:ext cx="1538318" cy="4302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i="1"/>
              <a:t>Table of Acceleration rule</a:t>
            </a:r>
            <a:endParaRPr lang="zh-CN" altLang="en-US" sz="1200" i="1"/>
          </a:p>
        </p:txBody>
      </p:sp>
      <p:cxnSp>
        <p:nvCxnSpPr>
          <p:cNvPr id="74" name="Straight Arrow Connector 73"/>
          <p:cNvCxnSpPr>
            <a:endCxn id="66" idx="1"/>
          </p:cNvCxnSpPr>
          <p:nvPr/>
        </p:nvCxnSpPr>
        <p:spPr>
          <a:xfrm>
            <a:off x="6173950" y="5681272"/>
            <a:ext cx="982538" cy="1"/>
          </a:xfrm>
          <a:prstGeom prst="straightConnector1">
            <a:avLst/>
          </a:prstGeom>
          <a:ln w="31750">
            <a:solidFill>
              <a:schemeClr val="accent4"/>
            </a:solidFill>
            <a:tailEnd type="arrow" w="sm" len="sm"/>
          </a:ln>
          <a:effectLst>
            <a:glow rad="76200">
              <a:schemeClr val="accent4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235349" y="5304230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/>
              <a:t>search</a:t>
            </a:r>
            <a:endParaRPr lang="zh-CN" altLang="en-US" sz="1400" i="1"/>
          </a:p>
        </p:txBody>
      </p:sp>
      <p:sp>
        <p:nvSpPr>
          <p:cNvPr id="76" name="Rectangle 75"/>
          <p:cNvSpPr/>
          <p:nvPr/>
        </p:nvSpPr>
        <p:spPr>
          <a:xfrm>
            <a:off x="6231866" y="5304230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/>
              <a:t>hit</a:t>
            </a:r>
            <a:endParaRPr lang="zh-CN" altLang="en-US" sz="1400" i="1"/>
          </a:p>
        </p:txBody>
      </p:sp>
      <p:sp>
        <p:nvSpPr>
          <p:cNvPr id="77" name="Rounded Rectangle 76"/>
          <p:cNvSpPr/>
          <p:nvPr/>
        </p:nvSpPr>
        <p:spPr bwMode="auto">
          <a:xfrm>
            <a:off x="4247483" y="4844592"/>
            <a:ext cx="4742001" cy="22597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NSS Driver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354439" y="3887528"/>
            <a:ext cx="2381235" cy="2901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i="1"/>
              <a:t>Connection database</a:t>
            </a:r>
            <a:endParaRPr lang="zh-CN" altLang="en-US" sz="1200" i="1"/>
          </a:p>
        </p:txBody>
      </p:sp>
      <p:cxnSp>
        <p:nvCxnSpPr>
          <p:cNvPr id="22" name="Elbow Connector 21"/>
          <p:cNvCxnSpPr>
            <a:stCxn id="131" idx="2"/>
          </p:cNvCxnSpPr>
          <p:nvPr/>
        </p:nvCxnSpPr>
        <p:spPr>
          <a:xfrm rot="5400000">
            <a:off x="7713370" y="3203887"/>
            <a:ext cx="733772" cy="633514"/>
          </a:xfrm>
          <a:prstGeom prst="bentConnector3">
            <a:avLst>
              <a:gd name="adj1" fmla="val 1023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735673" y="3575698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/>
              <a:t>add</a:t>
            </a:r>
            <a:endParaRPr lang="zh-CN" altLang="en-US" sz="1400" i="1"/>
          </a:p>
        </p:txBody>
      </p:sp>
      <p:sp>
        <p:nvSpPr>
          <p:cNvPr id="81" name="Rounded Rectangle 80"/>
          <p:cNvSpPr/>
          <p:nvPr/>
        </p:nvSpPr>
        <p:spPr>
          <a:xfrm>
            <a:off x="7979082" y="4127322"/>
            <a:ext cx="989388" cy="3388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i="1"/>
              <a:t>Connection timer</a:t>
            </a:r>
            <a:endParaRPr lang="zh-CN" altLang="en-US" sz="1200" i="1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659690" y="4515000"/>
            <a:ext cx="0" cy="3295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659690" y="5070567"/>
            <a:ext cx="0" cy="28424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735674" y="4177662"/>
            <a:ext cx="2434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68595" y="4506148"/>
            <a:ext cx="0" cy="338444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143C66"/>
                </a:gs>
                <a:gs pos="100000">
                  <a:srgbClr val="008080"/>
                </a:gs>
              </a:gsLst>
              <a:lin ang="0" scaled="1"/>
              <a:tileRect/>
            </a:gra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721817" y="3852790"/>
            <a:ext cx="893835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/>
              <a:t>expired</a:t>
            </a:r>
            <a:endParaRPr lang="zh-CN" altLang="en-US" sz="1400" i="1"/>
          </a:p>
        </p:txBody>
      </p:sp>
      <p:sp>
        <p:nvSpPr>
          <p:cNvPr id="97" name="Rounded Rectangle 96"/>
          <p:cNvSpPr/>
          <p:nvPr/>
        </p:nvSpPr>
        <p:spPr bwMode="auto">
          <a:xfrm>
            <a:off x="3944032" y="1584126"/>
            <a:ext cx="1314165" cy="509938"/>
          </a:xfrm>
          <a:prstGeom prst="round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err="1">
                <a:solidFill>
                  <a:schemeClr val="bg1"/>
                </a:solidFill>
              </a:rPr>
              <a:t>Netfilter</a:t>
            </a:r>
            <a:r>
              <a:rPr lang="en-US" sz="1200">
                <a:solidFill>
                  <a:schemeClr val="bg1"/>
                </a:solidFill>
              </a:rPr>
              <a:t> Connection track</a:t>
            </a: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4227474" y="2759349"/>
            <a:ext cx="1760766" cy="509121"/>
          </a:xfrm>
          <a:prstGeom prst="bentConnector3">
            <a:avLst>
              <a:gd name="adj1" fmla="val 995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683368" y="3570192"/>
            <a:ext cx="893835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/>
              <a:t>delete</a:t>
            </a:r>
            <a:endParaRPr lang="zh-CN" altLang="en-US" sz="1400" i="1"/>
          </a:p>
        </p:txBody>
      </p:sp>
      <p:cxnSp>
        <p:nvCxnSpPr>
          <p:cNvPr id="82" name="Elbow Connector 81"/>
          <p:cNvCxnSpPr>
            <a:stCxn id="78" idx="1"/>
          </p:cNvCxnSpPr>
          <p:nvPr/>
        </p:nvCxnSpPr>
        <p:spPr>
          <a:xfrm rot="10800000">
            <a:off x="4328942" y="2133523"/>
            <a:ext cx="1025496" cy="18990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139573" y="3743374"/>
            <a:ext cx="893835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/>
              <a:t>stats</a:t>
            </a:r>
            <a:endParaRPr lang="zh-CN" altLang="en-US" sz="1400" i="1"/>
          </a:p>
        </p:txBody>
      </p:sp>
      <p:cxnSp>
        <p:nvCxnSpPr>
          <p:cNvPr id="90" name="Elbow Connector 89"/>
          <p:cNvCxnSpPr>
            <a:stCxn id="70" idx="2"/>
          </p:cNvCxnSpPr>
          <p:nvPr/>
        </p:nvCxnSpPr>
        <p:spPr>
          <a:xfrm rot="16200000" flipH="1">
            <a:off x="3637254" y="2576454"/>
            <a:ext cx="195644" cy="3421383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426288" y="4177663"/>
            <a:ext cx="19481" cy="20730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479379" y="5070567"/>
            <a:ext cx="0" cy="28424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4233092" y="4086277"/>
            <a:ext cx="1110123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/>
              <a:t>Link down</a:t>
            </a:r>
            <a:endParaRPr lang="zh-CN" altLang="en-US" sz="1400" i="1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7500357" y="5056711"/>
            <a:ext cx="0" cy="28424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768598" y="5056711"/>
            <a:ext cx="0" cy="284245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143C66"/>
                </a:gs>
                <a:gs pos="100000">
                  <a:srgbClr val="008080"/>
                </a:gs>
              </a:gsLst>
              <a:lin ang="0" scaled="1"/>
              <a:tileRect/>
            </a:gra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7582805" y="4538253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>
                <a:solidFill>
                  <a:schemeClr val="tx1"/>
                </a:solidFill>
              </a:rPr>
              <a:t>Create rule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479379" y="4516988"/>
            <a:ext cx="0" cy="3276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4794967" y="4545650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>
                <a:solidFill>
                  <a:schemeClr val="tx1"/>
                </a:solidFill>
              </a:rPr>
              <a:t>Destroy rule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135342" y="4548680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 smtClean="0">
                <a:solidFill>
                  <a:schemeClr val="tx1"/>
                </a:solidFill>
              </a:rPr>
              <a:t>Stats</a:t>
            </a:r>
          </a:p>
          <a:p>
            <a:pPr algn="ctr"/>
            <a:r>
              <a:rPr lang="en-US" altLang="zh-CN" sz="1100" i="1" smtClean="0">
                <a:solidFill>
                  <a:schemeClr val="tx1"/>
                </a:solidFill>
              </a:rPr>
              <a:t>sync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7500360" y="4511535"/>
            <a:ext cx="0" cy="3295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6794204" y="4534546"/>
            <a:ext cx="747033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>
                <a:solidFill>
                  <a:schemeClr val="tx1"/>
                </a:solidFill>
              </a:rPr>
              <a:t>Create </a:t>
            </a:r>
            <a:r>
              <a:rPr lang="en-US" altLang="zh-CN" sz="1100" i="1" err="1">
                <a:solidFill>
                  <a:schemeClr val="tx1"/>
                </a:solidFill>
              </a:rPr>
              <a:t>ack</a:t>
            </a:r>
            <a:r>
              <a:rPr lang="en-US" altLang="zh-CN" sz="1100" i="1">
                <a:solidFill>
                  <a:schemeClr val="tx1"/>
                </a:solidFill>
              </a:rPr>
              <a:t>/</a:t>
            </a:r>
            <a:r>
              <a:rPr lang="en-US" altLang="zh-CN" sz="1100" i="1" err="1">
                <a:solidFill>
                  <a:schemeClr val="tx1"/>
                </a:solidFill>
              </a:rPr>
              <a:t>nack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601598" y="4541956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>
                <a:solidFill>
                  <a:schemeClr val="tx1"/>
                </a:solidFill>
              </a:rPr>
              <a:t>Destroy </a:t>
            </a:r>
            <a:r>
              <a:rPr lang="en-US" altLang="zh-CN" sz="1100" i="1" err="1">
                <a:solidFill>
                  <a:schemeClr val="tx1"/>
                </a:solidFill>
              </a:rPr>
              <a:t>ack</a:t>
            </a:r>
            <a:r>
              <a:rPr lang="en-US" altLang="zh-CN" sz="1100" i="1">
                <a:solidFill>
                  <a:schemeClr val="tx1"/>
                </a:solidFill>
              </a:rPr>
              <a:t>/</a:t>
            </a:r>
            <a:r>
              <a:rPr lang="en-US" altLang="zh-CN" sz="1100" i="1" err="1">
                <a:solidFill>
                  <a:schemeClr val="tx1"/>
                </a:solidFill>
              </a:rPr>
              <a:t>nack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5631779" y="4523914"/>
            <a:ext cx="0" cy="327605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5652561" y="5046320"/>
            <a:ext cx="0" cy="28424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19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30430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442363" y="0"/>
            <a:ext cx="1901535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Addressof</a:t>
            </a:r>
            <a:r>
              <a:rPr lang="en-US" sz="1200" smtClean="0"/>
              <a:t> connection match entry (upper 31 bits) </a:t>
            </a:r>
            <a:endParaRPr lang="en-US" sz="1200"/>
          </a:p>
        </p:txBody>
      </p:sp>
      <p:sp>
        <p:nvSpPr>
          <p:cNvPr id="7" name="Rectangle 6"/>
          <p:cNvSpPr/>
          <p:nvPr/>
        </p:nvSpPr>
        <p:spPr>
          <a:xfrm>
            <a:off x="8354289" y="0"/>
            <a:ext cx="1423556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Generation number (lower 1 bits) </a:t>
            </a:r>
            <a:endParaRPr 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3366654" y="100887"/>
            <a:ext cx="314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Format of flow cookie table entry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6431972" y="1341938"/>
            <a:ext cx="1901535" cy="1647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Old entry:0x0fbcde20 </a:t>
            </a:r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8364680" y="1341938"/>
            <a:ext cx="1423556" cy="1647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0</a:t>
            </a:r>
            <a:endParaRPr lang="en-US" sz="1200"/>
          </a:p>
        </p:txBody>
      </p:sp>
      <p:sp>
        <p:nvSpPr>
          <p:cNvPr id="11" name="Rectangle 10"/>
          <p:cNvSpPr/>
          <p:nvPr/>
        </p:nvSpPr>
        <p:spPr>
          <a:xfrm>
            <a:off x="6431972" y="1137897"/>
            <a:ext cx="1901535" cy="1647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… … … </a:t>
            </a:r>
            <a:endParaRPr lang="en-US" sz="1200"/>
          </a:p>
        </p:txBody>
      </p:sp>
      <p:sp>
        <p:nvSpPr>
          <p:cNvPr id="12" name="Rectangle 11"/>
          <p:cNvSpPr/>
          <p:nvPr/>
        </p:nvSpPr>
        <p:spPr>
          <a:xfrm>
            <a:off x="8364680" y="1137897"/>
            <a:ext cx="1423556" cy="1647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… … …</a:t>
            </a:r>
            <a:endParaRPr lang="en-US" sz="1200"/>
          </a:p>
        </p:txBody>
      </p:sp>
      <p:sp>
        <p:nvSpPr>
          <p:cNvPr id="15" name="Rectangle 14"/>
          <p:cNvSpPr/>
          <p:nvPr/>
        </p:nvSpPr>
        <p:spPr>
          <a:xfrm>
            <a:off x="6428507" y="1550072"/>
            <a:ext cx="1901535" cy="1647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… … … </a:t>
            </a:r>
            <a:endParaRPr lang="en-US" sz="1200"/>
          </a:p>
        </p:txBody>
      </p:sp>
      <p:sp>
        <p:nvSpPr>
          <p:cNvPr id="16" name="Rectangle 15"/>
          <p:cNvSpPr/>
          <p:nvPr/>
        </p:nvSpPr>
        <p:spPr>
          <a:xfrm>
            <a:off x="8361215" y="1550072"/>
            <a:ext cx="1423556" cy="1647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… … …</a:t>
            </a:r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5569527" y="1091798"/>
            <a:ext cx="904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100 (0x64)</a:t>
            </a:r>
            <a:endParaRPr 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5569527" y="1327325"/>
            <a:ext cx="921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101 (0x65)</a:t>
            </a:r>
            <a:endParaRPr lang="en-US" sz="1200"/>
          </a:p>
        </p:txBody>
      </p:sp>
      <p:sp>
        <p:nvSpPr>
          <p:cNvPr id="19" name="TextBox 16"/>
          <p:cNvSpPr txBox="1"/>
          <p:nvPr/>
        </p:nvSpPr>
        <p:spPr>
          <a:xfrm>
            <a:off x="5569527" y="1495094"/>
            <a:ext cx="904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mtClean="0"/>
              <a:t>102 (0x66)</a:t>
            </a:r>
            <a:endParaRPr 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4703622" y="753244"/>
            <a:ext cx="1593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flow cookie table</a:t>
            </a:r>
            <a:endParaRPr lang="en-US" sz="1600"/>
          </a:p>
        </p:txBody>
      </p:sp>
      <p:sp>
        <p:nvSpPr>
          <p:cNvPr id="21" name="Rectangle 20"/>
          <p:cNvSpPr/>
          <p:nvPr/>
        </p:nvSpPr>
        <p:spPr>
          <a:xfrm>
            <a:off x="102179" y="1368797"/>
            <a:ext cx="1901535" cy="1647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Flowcookie</a:t>
            </a:r>
            <a:r>
              <a:rPr lang="en-US" sz="1200" smtClean="0"/>
              <a:t>=202 </a:t>
            </a:r>
            <a:endParaRPr lang="en-US" sz="1200"/>
          </a:p>
        </p:txBody>
      </p:sp>
      <p:sp>
        <p:nvSpPr>
          <p:cNvPr id="22" name="Rectangle 21"/>
          <p:cNvSpPr/>
          <p:nvPr/>
        </p:nvSpPr>
        <p:spPr>
          <a:xfrm>
            <a:off x="2034887" y="1368797"/>
            <a:ext cx="1423556" cy="1647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packet</a:t>
            </a:r>
            <a:endParaRPr lang="en-US" sz="1200"/>
          </a:p>
        </p:txBody>
      </p:sp>
      <p:sp>
        <p:nvSpPr>
          <p:cNvPr id="23" name="Oval 22"/>
          <p:cNvSpPr/>
          <p:nvPr/>
        </p:nvSpPr>
        <p:spPr>
          <a:xfrm>
            <a:off x="3917373" y="1296153"/>
            <a:ext cx="1724891" cy="1041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Connectin</a:t>
            </a:r>
            <a:r>
              <a:rPr lang="en-US" sz="1000" smtClean="0"/>
              <a:t> match entry = </a:t>
            </a:r>
          </a:p>
          <a:p>
            <a:pPr algn="ctr"/>
            <a:r>
              <a:rPr lang="en-US" sz="1000" smtClean="0"/>
              <a:t>If (Flow cookie table[flow cookie &gt;&gt; 1])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7258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7321" y="946298"/>
            <a:ext cx="11302409" cy="463579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7978" y="1209603"/>
            <a:ext cx="7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/>
              <a:t>E C M</a:t>
            </a:r>
            <a:endParaRPr lang="en-US" b="1" i="1"/>
          </a:p>
        </p:txBody>
      </p:sp>
      <p:sp>
        <p:nvSpPr>
          <p:cNvPr id="6" name="Rectangle 5"/>
          <p:cNvSpPr/>
          <p:nvPr/>
        </p:nvSpPr>
        <p:spPr>
          <a:xfrm>
            <a:off x="903767" y="1889938"/>
            <a:ext cx="10728252" cy="1746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33378" y="4377954"/>
            <a:ext cx="946297" cy="393404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tracker</a:t>
            </a:r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25302" y="2785730"/>
            <a:ext cx="871869" cy="19670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7171" y="2440167"/>
            <a:ext cx="871871" cy="7416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Parse packet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1706526" y="3149893"/>
            <a:ext cx="1" cy="1228061"/>
          </a:xfrm>
          <a:prstGeom prst="straightConnector1">
            <a:avLst/>
          </a:prstGeom>
          <a:ln w="38100">
            <a:solidFill>
              <a:srgbClr val="00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01952" y="4066951"/>
            <a:ext cx="6289158" cy="106591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2493339" y="4314158"/>
            <a:ext cx="85059" cy="54757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01675" y="4377954"/>
            <a:ext cx="919719" cy="3934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interface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75936" y="4377954"/>
            <a:ext cx="956939" cy="3934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node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69446" y="4377954"/>
            <a:ext cx="781492" cy="3934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mapping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48275" y="4377954"/>
            <a:ext cx="781492" cy="3934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host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7014831" y="4314158"/>
            <a:ext cx="167472" cy="54757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55077" y="4359347"/>
            <a:ext cx="975540" cy="3934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connection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71748" y="2440167"/>
            <a:ext cx="1180216" cy="7416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Construct interface </a:t>
            </a:r>
            <a:r>
              <a:rPr lang="en-US" sz="1200" smtClean="0">
                <a:solidFill>
                  <a:schemeClr val="tx1"/>
                </a:solidFill>
              </a:rPr>
              <a:t>hierarchy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16787" y="2445486"/>
            <a:ext cx="1095156" cy="73630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Resolve MAC address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06005" y="2440167"/>
            <a:ext cx="1057944" cy="723018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Establish mapping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617688" y="2440167"/>
            <a:ext cx="1095156" cy="723018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Classify flow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132826" y="2445487"/>
            <a:ext cx="1095156" cy="717698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Fill and send acceleration message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2182332" y="2775096"/>
            <a:ext cx="393405" cy="1701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3747974" y="2785730"/>
            <a:ext cx="393405" cy="1701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224573" y="2812311"/>
            <a:ext cx="393405" cy="1701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650660" y="2825750"/>
            <a:ext cx="393405" cy="1701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8241556" y="2822943"/>
            <a:ext cx="393405" cy="1701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9739422" y="2822942"/>
            <a:ext cx="393405" cy="1701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37428" y="2440167"/>
            <a:ext cx="1222743" cy="723018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Add connection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772410" y="3240268"/>
            <a:ext cx="349" cy="1119079"/>
          </a:xfrm>
          <a:prstGeom prst="straightConnector1">
            <a:avLst/>
          </a:prstGeom>
          <a:ln w="38100">
            <a:solidFill>
              <a:srgbClr val="00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168509" y="3204383"/>
            <a:ext cx="349" cy="1119079"/>
          </a:xfrm>
          <a:prstGeom prst="straightConnector1">
            <a:avLst/>
          </a:prstGeom>
          <a:ln w="38100">
            <a:solidFill>
              <a:srgbClr val="00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46080" y="3240267"/>
            <a:ext cx="349" cy="1119079"/>
          </a:xfrm>
          <a:prstGeom prst="straightConnector1">
            <a:avLst/>
          </a:prstGeom>
          <a:ln w="38100">
            <a:solidFill>
              <a:srgbClr val="00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148104" y="3203055"/>
            <a:ext cx="349" cy="1119079"/>
          </a:xfrm>
          <a:prstGeom prst="straightConnector1">
            <a:avLst/>
          </a:prstGeom>
          <a:ln w="38100">
            <a:solidFill>
              <a:srgbClr val="00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8680156" y="4346059"/>
            <a:ext cx="1105787" cy="393404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classifier</a:t>
            </a:r>
            <a:endParaRPr lang="en-US"/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9207798" y="3163185"/>
            <a:ext cx="25252" cy="1182874"/>
          </a:xfrm>
          <a:prstGeom prst="straightConnector1">
            <a:avLst/>
          </a:prstGeom>
          <a:ln w="38100">
            <a:solidFill>
              <a:srgbClr val="00FF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32875" y="5167428"/>
            <a:ext cx="105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database</a:t>
            </a:r>
            <a:endParaRPr lang="en-US" i="1"/>
          </a:p>
        </p:txBody>
      </p:sp>
      <p:sp>
        <p:nvSpPr>
          <p:cNvPr id="47" name="TextBox 46"/>
          <p:cNvSpPr txBox="1"/>
          <p:nvPr/>
        </p:nvSpPr>
        <p:spPr>
          <a:xfrm>
            <a:off x="5786771" y="1904632"/>
            <a:ext cx="107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Front end</a:t>
            </a:r>
            <a:endParaRPr lang="en-US" i="1"/>
          </a:p>
        </p:txBody>
      </p:sp>
      <p:cxnSp>
        <p:nvCxnSpPr>
          <p:cNvPr id="49" name="Elbow Connector 48"/>
          <p:cNvCxnSpPr/>
          <p:nvPr/>
        </p:nvCxnSpPr>
        <p:spPr>
          <a:xfrm rot="16200000" flipH="1">
            <a:off x="10095614" y="4024424"/>
            <a:ext cx="2881425" cy="616688"/>
          </a:xfrm>
          <a:prstGeom prst="bentConnector3">
            <a:avLst>
              <a:gd name="adj1" fmla="val 18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-58112" y="2474453"/>
            <a:ext cx="1225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/>
              <a:t>New connection</a:t>
            </a:r>
            <a:endParaRPr lang="en-US" sz="1200" b="1" i="1"/>
          </a:p>
        </p:txBody>
      </p:sp>
      <p:sp>
        <p:nvSpPr>
          <p:cNvPr id="71" name="TextBox 70"/>
          <p:cNvSpPr txBox="1"/>
          <p:nvPr/>
        </p:nvSpPr>
        <p:spPr>
          <a:xfrm>
            <a:off x="11019479" y="5751662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/>
              <a:t>Create</a:t>
            </a:r>
          </a:p>
          <a:p>
            <a:r>
              <a:rPr lang="en-US" sz="1200" b="1" i="1" smtClean="0"/>
              <a:t>acceleration rule</a:t>
            </a:r>
            <a:endParaRPr lang="en-US" sz="1200" b="1" i="1"/>
          </a:p>
        </p:txBody>
      </p:sp>
    </p:spTree>
    <p:extLst>
      <p:ext uri="{BB962C8B-B14F-4D97-AF65-F5344CB8AC3E}">
        <p14:creationId xmlns:p14="http://schemas.microsoft.com/office/powerpoint/2010/main" val="13098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3608" y="343246"/>
            <a:ext cx="21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ECM execution flows</a:t>
            </a:r>
            <a:endParaRPr lang="en-US" b="1" i="1"/>
          </a:p>
        </p:txBody>
      </p:sp>
      <p:sp>
        <p:nvSpPr>
          <p:cNvPr id="5" name="Rectangle 4"/>
          <p:cNvSpPr/>
          <p:nvPr/>
        </p:nvSpPr>
        <p:spPr>
          <a:xfrm>
            <a:off x="27296" y="1430482"/>
            <a:ext cx="966355" cy="67540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</a:t>
            </a:r>
            <a:r>
              <a:rPr lang="en-US" sz="1600" smtClean="0"/>
              <a:t>ost routing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1147207" y="1430482"/>
            <a:ext cx="2169084" cy="67540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Acceleration response message received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3497143" y="1430482"/>
            <a:ext cx="1819257" cy="67540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Timer of connection expired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5497252" y="1430482"/>
            <a:ext cx="2169084" cy="67540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Deceleration response message received</a:t>
            </a:r>
            <a:endParaRPr lang="en-US" sz="1600"/>
          </a:p>
        </p:txBody>
      </p:sp>
      <p:sp>
        <p:nvSpPr>
          <p:cNvPr id="10" name="Rectangle 9"/>
          <p:cNvSpPr/>
          <p:nvPr/>
        </p:nvSpPr>
        <p:spPr>
          <a:xfrm>
            <a:off x="7847188" y="1430482"/>
            <a:ext cx="1278082" cy="67540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Connection track event</a:t>
            </a:r>
            <a:endParaRPr lang="en-US" sz="1600"/>
          </a:p>
        </p:txBody>
      </p:sp>
      <p:sp>
        <p:nvSpPr>
          <p:cNvPr id="11" name="Rectangle 10"/>
          <p:cNvSpPr/>
          <p:nvPr/>
        </p:nvSpPr>
        <p:spPr>
          <a:xfrm>
            <a:off x="9306122" y="1430482"/>
            <a:ext cx="916096" cy="67540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device event</a:t>
            </a:r>
            <a:endParaRPr lang="en-US" sz="1600"/>
          </a:p>
        </p:txBody>
      </p:sp>
      <p:sp>
        <p:nvSpPr>
          <p:cNvPr id="12" name="Rectangle 11"/>
          <p:cNvSpPr/>
          <p:nvPr/>
        </p:nvSpPr>
        <p:spPr>
          <a:xfrm>
            <a:off x="10375773" y="1430482"/>
            <a:ext cx="1788931" cy="67540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Statistics sync message received</a:t>
            </a:r>
            <a:endParaRPr lang="en-US" sz="1600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27295" y="2137063"/>
            <a:ext cx="966353" cy="800101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1147206" y="2137064"/>
            <a:ext cx="2169084" cy="800100"/>
          </a:xfrm>
          <a:prstGeom prst="triangle">
            <a:avLst>
              <a:gd name="adj" fmla="val 51437"/>
            </a:avLst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3497141" y="2137061"/>
            <a:ext cx="1819258" cy="800102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5497249" y="2137060"/>
            <a:ext cx="2163093" cy="800103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7841192" y="2137059"/>
            <a:ext cx="1284078" cy="800104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9306120" y="2137059"/>
            <a:ext cx="916098" cy="800104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10375771" y="2137058"/>
            <a:ext cx="1788170" cy="800105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Straight Arrow Connector 313"/>
          <p:cNvCxnSpPr>
            <a:endCxn id="529" idx="0"/>
          </p:cNvCxnSpPr>
          <p:nvPr/>
        </p:nvCxnSpPr>
        <p:spPr>
          <a:xfrm>
            <a:off x="288008" y="2318731"/>
            <a:ext cx="9547439" cy="12953"/>
          </a:xfrm>
          <a:prstGeom prst="straightConnector1">
            <a:avLst/>
          </a:prstGeom>
          <a:ln w="12700">
            <a:solidFill>
              <a:schemeClr val="accent5">
                <a:alpha val="3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 bwMode="auto">
          <a:xfrm>
            <a:off x="4233092" y="5354812"/>
            <a:ext cx="4792841" cy="9105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bg1"/>
              </a:solidFill>
            </a:endParaRPr>
          </a:p>
          <a:p>
            <a:pPr algn="ctr"/>
            <a:endParaRPr lang="en-US" sz="1400">
              <a:solidFill>
                <a:schemeClr val="bg1"/>
              </a:solidFill>
            </a:endParaRPr>
          </a:p>
          <a:p>
            <a:pPr algn="ctr"/>
            <a:endParaRPr lang="en-US" sz="1400">
              <a:solidFill>
                <a:schemeClr val="bg1"/>
              </a:solidFill>
            </a:endParaRPr>
          </a:p>
          <a:p>
            <a:pPr algn="ctr"/>
            <a:r>
              <a:rPr lang="en-US" sz="1400">
                <a:solidFill>
                  <a:schemeClr val="bg1"/>
                </a:solidFill>
              </a:rPr>
              <a:t>NSS Routing and NAT Offload</a:t>
            </a:r>
          </a:p>
        </p:txBody>
      </p:sp>
      <p:sp>
        <p:nvSpPr>
          <p:cNvPr id="131" name="Rounded Rectangle 130"/>
          <p:cNvSpPr/>
          <p:nvPr/>
        </p:nvSpPr>
        <p:spPr bwMode="auto">
          <a:xfrm>
            <a:off x="7916953" y="1467734"/>
            <a:ext cx="960120" cy="168602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Netfilter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Forwarding and </a:t>
            </a:r>
            <a:r>
              <a:rPr lang="en-US" sz="1200" err="1">
                <a:solidFill>
                  <a:schemeClr val="bg1"/>
                </a:solidFill>
              </a:rPr>
              <a:t>Postrouting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310" name="Straight Arrow Connector 309"/>
          <p:cNvCxnSpPr/>
          <p:nvPr/>
        </p:nvCxnSpPr>
        <p:spPr>
          <a:xfrm>
            <a:off x="263276" y="1266082"/>
            <a:ext cx="9567487" cy="0"/>
          </a:xfrm>
          <a:prstGeom prst="straightConnector1">
            <a:avLst/>
          </a:prstGeom>
          <a:ln w="12700">
            <a:solidFill>
              <a:schemeClr val="accent5">
                <a:alpha val="3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277674" y="5174185"/>
            <a:ext cx="9553089" cy="0"/>
          </a:xfrm>
          <a:prstGeom prst="straightConnector1">
            <a:avLst/>
          </a:prstGeom>
          <a:ln w="12700">
            <a:solidFill>
              <a:schemeClr val="accent5">
                <a:alpha val="3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>
            <a:off x="235790" y="3365649"/>
            <a:ext cx="9594973" cy="0"/>
          </a:xfrm>
          <a:prstGeom prst="straightConnector1">
            <a:avLst/>
          </a:prstGeom>
          <a:ln w="12700">
            <a:solidFill>
              <a:schemeClr val="accent5">
                <a:alpha val="3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Right Bracket 525"/>
          <p:cNvSpPr/>
          <p:nvPr/>
        </p:nvSpPr>
        <p:spPr>
          <a:xfrm>
            <a:off x="9835445" y="3367253"/>
            <a:ext cx="82311" cy="1806932"/>
          </a:xfrm>
          <a:prstGeom prst="rightBracke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ight Bracket 527"/>
          <p:cNvSpPr/>
          <p:nvPr/>
        </p:nvSpPr>
        <p:spPr>
          <a:xfrm>
            <a:off x="9835446" y="1299824"/>
            <a:ext cx="82311" cy="1010925"/>
          </a:xfrm>
          <a:prstGeom prst="rightBracke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ight Bracket 528"/>
          <p:cNvSpPr/>
          <p:nvPr/>
        </p:nvSpPr>
        <p:spPr>
          <a:xfrm>
            <a:off x="9835447" y="2331684"/>
            <a:ext cx="82311" cy="1010925"/>
          </a:xfrm>
          <a:prstGeom prst="rightBracke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ight Bracket 529"/>
          <p:cNvSpPr/>
          <p:nvPr/>
        </p:nvSpPr>
        <p:spPr>
          <a:xfrm>
            <a:off x="9835447" y="5177163"/>
            <a:ext cx="82311" cy="1010925"/>
          </a:xfrm>
          <a:prstGeom prst="rightBracket">
            <a:avLst/>
          </a:prstGeom>
          <a:noFill/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ight Bracket 530"/>
          <p:cNvSpPr/>
          <p:nvPr/>
        </p:nvSpPr>
        <p:spPr>
          <a:xfrm>
            <a:off x="9830763" y="255158"/>
            <a:ext cx="82311" cy="1010925"/>
          </a:xfrm>
          <a:prstGeom prst="rightBracket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TextBox 533"/>
          <p:cNvSpPr txBox="1"/>
          <p:nvPr/>
        </p:nvSpPr>
        <p:spPr>
          <a:xfrm rot="5400000">
            <a:off x="9515155" y="691372"/>
            <a:ext cx="10109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000">
                <a:solidFill>
                  <a:schemeClr val="tx2"/>
                </a:solidFill>
                <a:latin typeface="Calibre Semibold" pitchFamily="34" charset="0"/>
              </a:rPr>
              <a:t>User Space</a:t>
            </a:r>
          </a:p>
        </p:txBody>
      </p:sp>
      <p:sp>
        <p:nvSpPr>
          <p:cNvPr id="535" name="TextBox 534"/>
          <p:cNvSpPr txBox="1"/>
          <p:nvPr/>
        </p:nvSpPr>
        <p:spPr>
          <a:xfrm rot="5400000">
            <a:off x="9515154" y="1736036"/>
            <a:ext cx="10109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000">
                <a:solidFill>
                  <a:schemeClr val="tx2">
                    <a:lumMod val="75000"/>
                  </a:schemeClr>
                </a:solidFill>
                <a:latin typeface="Calibre Semibold" pitchFamily="34" charset="0"/>
              </a:rPr>
              <a:t>Routing</a:t>
            </a:r>
          </a:p>
        </p:txBody>
      </p:sp>
      <p:sp>
        <p:nvSpPr>
          <p:cNvPr id="536" name="TextBox 535"/>
          <p:cNvSpPr txBox="1"/>
          <p:nvPr/>
        </p:nvSpPr>
        <p:spPr>
          <a:xfrm rot="5400000">
            <a:off x="9515155" y="2792543"/>
            <a:ext cx="10109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000">
                <a:solidFill>
                  <a:schemeClr val="tx2">
                    <a:lumMod val="50000"/>
                  </a:schemeClr>
                </a:solidFill>
                <a:latin typeface="Calibre Semibold" pitchFamily="34" charset="0"/>
              </a:rPr>
              <a:t>Bridging</a:t>
            </a:r>
          </a:p>
        </p:txBody>
      </p:sp>
      <p:sp>
        <p:nvSpPr>
          <p:cNvPr id="537" name="TextBox 536"/>
          <p:cNvSpPr txBox="1"/>
          <p:nvPr/>
        </p:nvSpPr>
        <p:spPr>
          <a:xfrm rot="5400000">
            <a:off x="9515153" y="4319152"/>
            <a:ext cx="10109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Calibre Semibold" pitchFamily="34" charset="0"/>
              </a:rPr>
              <a:t>Drivers</a:t>
            </a:r>
          </a:p>
        </p:txBody>
      </p:sp>
      <p:sp>
        <p:nvSpPr>
          <p:cNvPr id="538" name="TextBox 537"/>
          <p:cNvSpPr txBox="1"/>
          <p:nvPr/>
        </p:nvSpPr>
        <p:spPr>
          <a:xfrm rot="5400000">
            <a:off x="9515152" y="5614498"/>
            <a:ext cx="10109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000">
                <a:solidFill>
                  <a:srgbClr val="003B66"/>
                </a:solidFill>
                <a:latin typeface="Calibre Semibold" pitchFamily="34" charset="0"/>
              </a:rPr>
              <a:t>NSS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4247484" y="3543123"/>
            <a:ext cx="4742001" cy="971876"/>
          </a:xfrm>
          <a:prstGeom prst="round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Enhanced Connection Manager(ECM)</a:t>
            </a:r>
          </a:p>
        </p:txBody>
      </p:sp>
      <p:sp>
        <p:nvSpPr>
          <p:cNvPr id="70" name="Rounded Rectangle 69"/>
          <p:cNvSpPr/>
          <p:nvPr/>
        </p:nvSpPr>
        <p:spPr bwMode="auto">
          <a:xfrm>
            <a:off x="2426831" y="3530135"/>
            <a:ext cx="960120" cy="6591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Linux </a:t>
            </a:r>
            <a:r>
              <a:rPr lang="en-US" sz="1200" err="1">
                <a:solidFill>
                  <a:schemeClr val="bg1"/>
                </a:solidFill>
              </a:rPr>
              <a:t>netdevice</a:t>
            </a:r>
            <a:endParaRPr lang="en-US" sz="12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(driver)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5383756" y="5380321"/>
            <a:ext cx="2379743" cy="334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i="1"/>
              <a:t>Table of Acceleration rule</a:t>
            </a:r>
            <a:endParaRPr lang="zh-CN" altLang="en-US" sz="1200" i="1"/>
          </a:p>
        </p:txBody>
      </p:sp>
      <p:sp>
        <p:nvSpPr>
          <p:cNvPr id="77" name="Rounded Rectangle 76"/>
          <p:cNvSpPr/>
          <p:nvPr/>
        </p:nvSpPr>
        <p:spPr bwMode="auto">
          <a:xfrm>
            <a:off x="4247483" y="4844592"/>
            <a:ext cx="4742001" cy="22597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NSS Driver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354439" y="3790674"/>
            <a:ext cx="2381235" cy="5808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i="1"/>
              <a:t>Connection database</a:t>
            </a:r>
            <a:endParaRPr lang="zh-CN" altLang="en-US" sz="1200" i="1"/>
          </a:p>
        </p:txBody>
      </p:sp>
      <p:cxnSp>
        <p:nvCxnSpPr>
          <p:cNvPr id="22" name="Elbow Connector 21"/>
          <p:cNvCxnSpPr>
            <a:stCxn id="131" idx="2"/>
          </p:cNvCxnSpPr>
          <p:nvPr/>
        </p:nvCxnSpPr>
        <p:spPr>
          <a:xfrm rot="5400000">
            <a:off x="7713370" y="3203887"/>
            <a:ext cx="733772" cy="633514"/>
          </a:xfrm>
          <a:prstGeom prst="bentConnector3">
            <a:avLst>
              <a:gd name="adj1" fmla="val 1023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735673" y="3575698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/>
              <a:t>add</a:t>
            </a:r>
            <a:endParaRPr lang="zh-CN" altLang="en-US" sz="1400" i="1"/>
          </a:p>
        </p:txBody>
      </p:sp>
      <p:sp>
        <p:nvSpPr>
          <p:cNvPr id="81" name="Rounded Rectangle 80"/>
          <p:cNvSpPr/>
          <p:nvPr/>
        </p:nvSpPr>
        <p:spPr>
          <a:xfrm>
            <a:off x="7979082" y="4127322"/>
            <a:ext cx="989388" cy="3388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i="1"/>
              <a:t>Connection timer</a:t>
            </a:r>
            <a:endParaRPr lang="zh-CN" altLang="en-US" sz="1200" i="1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659690" y="4515000"/>
            <a:ext cx="0" cy="3295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659690" y="5070567"/>
            <a:ext cx="0" cy="28424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735674" y="4177662"/>
            <a:ext cx="2434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68595" y="4506148"/>
            <a:ext cx="0" cy="338444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143C66"/>
                </a:gs>
                <a:gs pos="100000">
                  <a:srgbClr val="008080"/>
                </a:gs>
              </a:gsLst>
              <a:lin ang="0" scaled="1"/>
              <a:tileRect/>
            </a:gra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721817" y="3852790"/>
            <a:ext cx="893835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/>
              <a:t>expired</a:t>
            </a:r>
            <a:endParaRPr lang="zh-CN" altLang="en-US" sz="1400" i="1"/>
          </a:p>
        </p:txBody>
      </p:sp>
      <p:sp>
        <p:nvSpPr>
          <p:cNvPr id="97" name="Rounded Rectangle 96"/>
          <p:cNvSpPr/>
          <p:nvPr/>
        </p:nvSpPr>
        <p:spPr bwMode="auto">
          <a:xfrm>
            <a:off x="3944032" y="1584126"/>
            <a:ext cx="1314165" cy="509938"/>
          </a:xfrm>
          <a:prstGeom prst="round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err="1">
                <a:solidFill>
                  <a:schemeClr val="bg1"/>
                </a:solidFill>
              </a:rPr>
              <a:t>Netfilter</a:t>
            </a:r>
            <a:r>
              <a:rPr lang="en-US" sz="1200">
                <a:solidFill>
                  <a:schemeClr val="bg1"/>
                </a:solidFill>
              </a:rPr>
              <a:t> Connection track</a:t>
            </a: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4227474" y="2759349"/>
            <a:ext cx="1760766" cy="509121"/>
          </a:xfrm>
          <a:prstGeom prst="bentConnector3">
            <a:avLst>
              <a:gd name="adj1" fmla="val 995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683368" y="3570192"/>
            <a:ext cx="893835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/>
              <a:t>delete</a:t>
            </a:r>
            <a:endParaRPr lang="zh-CN" altLang="en-US" sz="1400" i="1"/>
          </a:p>
        </p:txBody>
      </p:sp>
      <p:cxnSp>
        <p:nvCxnSpPr>
          <p:cNvPr id="82" name="Elbow Connector 81"/>
          <p:cNvCxnSpPr/>
          <p:nvPr/>
        </p:nvCxnSpPr>
        <p:spPr>
          <a:xfrm rot="16200000" flipV="1">
            <a:off x="3894022" y="2568457"/>
            <a:ext cx="1895349" cy="1025482"/>
          </a:xfrm>
          <a:prstGeom prst="bentConnector3">
            <a:avLst>
              <a:gd name="adj1" fmla="val -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139573" y="3743374"/>
            <a:ext cx="893835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/>
              <a:t>stats</a:t>
            </a:r>
            <a:endParaRPr lang="zh-CN" altLang="en-US" sz="1400" i="1"/>
          </a:p>
        </p:txBody>
      </p:sp>
      <p:cxnSp>
        <p:nvCxnSpPr>
          <p:cNvPr id="90" name="Elbow Connector 89"/>
          <p:cNvCxnSpPr>
            <a:stCxn id="70" idx="2"/>
          </p:cNvCxnSpPr>
          <p:nvPr/>
        </p:nvCxnSpPr>
        <p:spPr>
          <a:xfrm rot="16200000" flipH="1">
            <a:off x="4047837" y="3048377"/>
            <a:ext cx="170026" cy="2451918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479379" y="5070567"/>
            <a:ext cx="0" cy="28424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4233092" y="4086277"/>
            <a:ext cx="1110123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/>
              <a:t>Link down</a:t>
            </a:r>
            <a:endParaRPr lang="zh-CN" altLang="en-US" sz="1400" i="1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7500357" y="5056711"/>
            <a:ext cx="0" cy="28424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768598" y="5056711"/>
            <a:ext cx="0" cy="284245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143C66"/>
                </a:gs>
                <a:gs pos="100000">
                  <a:srgbClr val="008080"/>
                </a:gs>
              </a:gsLst>
              <a:lin ang="0" scaled="1"/>
              <a:tileRect/>
            </a:gra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7582805" y="4538253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>
                <a:solidFill>
                  <a:schemeClr val="tx1"/>
                </a:solidFill>
              </a:rPr>
              <a:t>Create rule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479379" y="4516988"/>
            <a:ext cx="0" cy="3276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4794967" y="4545650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>
                <a:solidFill>
                  <a:schemeClr val="tx1"/>
                </a:solidFill>
              </a:rPr>
              <a:t>Destroy rule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135342" y="4548680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 smtClean="0">
                <a:solidFill>
                  <a:schemeClr val="tx1"/>
                </a:solidFill>
              </a:rPr>
              <a:t>Stats</a:t>
            </a:r>
          </a:p>
          <a:p>
            <a:pPr algn="ctr"/>
            <a:r>
              <a:rPr lang="en-US" altLang="zh-CN" sz="1100" i="1" smtClean="0">
                <a:solidFill>
                  <a:schemeClr val="tx1"/>
                </a:solidFill>
              </a:rPr>
              <a:t>sync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7500360" y="4511535"/>
            <a:ext cx="0" cy="3295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6794204" y="4534546"/>
            <a:ext cx="747033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>
                <a:solidFill>
                  <a:schemeClr val="tx1"/>
                </a:solidFill>
              </a:rPr>
              <a:t>Create </a:t>
            </a:r>
            <a:r>
              <a:rPr lang="en-US" altLang="zh-CN" sz="1100" i="1" err="1">
                <a:solidFill>
                  <a:schemeClr val="tx1"/>
                </a:solidFill>
              </a:rPr>
              <a:t>ack</a:t>
            </a:r>
            <a:r>
              <a:rPr lang="en-US" altLang="zh-CN" sz="1100" i="1">
                <a:solidFill>
                  <a:schemeClr val="tx1"/>
                </a:solidFill>
              </a:rPr>
              <a:t>/</a:t>
            </a:r>
            <a:r>
              <a:rPr lang="en-US" altLang="zh-CN" sz="1100" i="1" err="1">
                <a:solidFill>
                  <a:schemeClr val="tx1"/>
                </a:solidFill>
              </a:rPr>
              <a:t>nack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601598" y="4541956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>
                <a:solidFill>
                  <a:schemeClr val="tx1"/>
                </a:solidFill>
              </a:rPr>
              <a:t>Destroy </a:t>
            </a:r>
            <a:r>
              <a:rPr lang="en-US" altLang="zh-CN" sz="1100" i="1" err="1">
                <a:solidFill>
                  <a:schemeClr val="tx1"/>
                </a:solidFill>
              </a:rPr>
              <a:t>ack</a:t>
            </a:r>
            <a:r>
              <a:rPr lang="en-US" altLang="zh-CN" sz="1100" i="1">
                <a:solidFill>
                  <a:schemeClr val="tx1"/>
                </a:solidFill>
              </a:rPr>
              <a:t>/</a:t>
            </a:r>
            <a:r>
              <a:rPr lang="en-US" altLang="zh-CN" sz="1100" i="1" err="1">
                <a:solidFill>
                  <a:schemeClr val="tx1"/>
                </a:solidFill>
              </a:rPr>
              <a:t>nack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5631779" y="4523914"/>
            <a:ext cx="0" cy="327605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5652561" y="5046320"/>
            <a:ext cx="0" cy="28424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7401242" y="4152742"/>
            <a:ext cx="620706" cy="103809"/>
          </a:xfrm>
          <a:prstGeom prst="bentConnector3">
            <a:avLst>
              <a:gd name="adj1" fmla="val 323"/>
            </a:avLst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0800000" flipV="1">
            <a:off x="5479379" y="4177661"/>
            <a:ext cx="2284120" cy="340801"/>
          </a:xfrm>
          <a:prstGeom prst="bentConnector3">
            <a:avLst>
              <a:gd name="adj1" fmla="val 100274"/>
            </a:avLst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5262508" y="3960791"/>
            <a:ext cx="297576" cy="136163"/>
          </a:xfrm>
          <a:prstGeom prst="bentConnector3">
            <a:avLst>
              <a:gd name="adj1" fmla="val 3550"/>
            </a:avLst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362418" y="4348062"/>
            <a:ext cx="116960" cy="11637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75160" y="4042011"/>
            <a:ext cx="724401" cy="0"/>
          </a:xfrm>
          <a:prstGeom prst="line">
            <a:avLst/>
          </a:prstGeom>
          <a:ln w="38100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0800000">
            <a:off x="6099561" y="4042012"/>
            <a:ext cx="669034" cy="492535"/>
          </a:xfrm>
          <a:prstGeom prst="bentConnector3">
            <a:avLst>
              <a:gd name="adj1" fmla="val -856"/>
            </a:avLst>
          </a:prstGeom>
          <a:ln w="38100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4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064576" y="5524933"/>
            <a:ext cx="4792841" cy="9105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bg1"/>
              </a:solidFill>
            </a:endParaRPr>
          </a:p>
          <a:p>
            <a:pPr algn="ctr"/>
            <a:endParaRPr lang="en-US" sz="1400">
              <a:solidFill>
                <a:schemeClr val="bg1"/>
              </a:solidFill>
            </a:endParaRPr>
          </a:p>
          <a:p>
            <a:pPr algn="ctr"/>
            <a:endParaRPr lang="en-US" sz="1400">
              <a:solidFill>
                <a:schemeClr val="bg1"/>
              </a:solidFill>
            </a:endParaRPr>
          </a:p>
          <a:p>
            <a:pPr algn="ctr"/>
            <a:r>
              <a:rPr lang="en-US" sz="1400" smtClean="0">
                <a:solidFill>
                  <a:schemeClr val="bg1"/>
                </a:solidFill>
              </a:rPr>
              <a:t>NSS offload hardware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748437" y="159927"/>
            <a:ext cx="960120" cy="168602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Netfilter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Forwarding and </a:t>
            </a:r>
            <a:r>
              <a:rPr lang="en-US" sz="1200" err="1">
                <a:solidFill>
                  <a:schemeClr val="bg1"/>
                </a:solidFill>
              </a:rPr>
              <a:t>Postrouting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078968" y="2668772"/>
            <a:ext cx="10234174" cy="2016348"/>
          </a:xfrm>
          <a:prstGeom prst="round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97112" y="1456894"/>
            <a:ext cx="733277" cy="6591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Linux </a:t>
            </a:r>
            <a:r>
              <a:rPr lang="en-US" sz="1200" err="1">
                <a:solidFill>
                  <a:schemeClr val="bg1"/>
                </a:solidFill>
              </a:rPr>
              <a:t>netdevice</a:t>
            </a:r>
            <a:endParaRPr lang="en-US" sz="12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(driver)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15240" y="5550442"/>
            <a:ext cx="2379743" cy="334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i="1"/>
              <a:t>Table of Acceleration rule</a:t>
            </a:r>
            <a:endParaRPr lang="zh-CN" altLang="en-US" sz="1200" i="1"/>
          </a:p>
        </p:txBody>
      </p:sp>
      <p:sp>
        <p:nvSpPr>
          <p:cNvPr id="9" name="Rounded Rectangle 8"/>
          <p:cNvSpPr/>
          <p:nvPr/>
        </p:nvSpPr>
        <p:spPr bwMode="auto">
          <a:xfrm>
            <a:off x="1078967" y="5014713"/>
            <a:ext cx="4742001" cy="22597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NSS Driver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85923" y="3960795"/>
            <a:ext cx="2381235" cy="5808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i="1" smtClean="0"/>
              <a:t>NSS ipv4 front end</a:t>
            </a:r>
            <a:endParaRPr lang="zh-CN" altLang="en-US" sz="1200" i="1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3810586" y="2659482"/>
            <a:ext cx="2231441" cy="604382"/>
          </a:xfrm>
          <a:prstGeom prst="bentConnector3">
            <a:avLst>
              <a:gd name="adj1" fmla="val 995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67157" y="3745819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/>
              <a:t>add</a:t>
            </a:r>
            <a:endParaRPr lang="zh-CN" altLang="en-US" sz="1400" i="1"/>
          </a:p>
        </p:txBody>
      </p:sp>
      <p:sp>
        <p:nvSpPr>
          <p:cNvPr id="13" name="Rounded Rectangle 12"/>
          <p:cNvSpPr/>
          <p:nvPr/>
        </p:nvSpPr>
        <p:spPr>
          <a:xfrm>
            <a:off x="5459160" y="4297443"/>
            <a:ext cx="989388" cy="3388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i="1"/>
              <a:t>Connection timer</a:t>
            </a:r>
            <a:endParaRPr lang="zh-CN" altLang="en-US" sz="1200" i="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91174" y="4685121"/>
            <a:ext cx="0" cy="3295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91174" y="5240688"/>
            <a:ext cx="0" cy="28424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67159" y="4347783"/>
            <a:ext cx="892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00079" y="4676269"/>
            <a:ext cx="0" cy="338444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143C66"/>
                </a:gs>
                <a:gs pos="100000">
                  <a:srgbClr val="008080"/>
                </a:gs>
              </a:gsLst>
              <a:lin ang="0" scaled="1"/>
              <a:tileRect/>
            </a:gra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85200" y="4309996"/>
            <a:ext cx="893835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/>
              <a:t>expired</a:t>
            </a:r>
            <a:endParaRPr lang="zh-CN" altLang="en-US" sz="1400" i="1"/>
          </a:p>
        </p:txBody>
      </p:sp>
      <p:sp>
        <p:nvSpPr>
          <p:cNvPr id="19" name="Rounded Rectangle 18"/>
          <p:cNvSpPr/>
          <p:nvPr/>
        </p:nvSpPr>
        <p:spPr bwMode="auto">
          <a:xfrm>
            <a:off x="775516" y="276319"/>
            <a:ext cx="1314165" cy="509938"/>
          </a:xfrm>
          <a:prstGeom prst="round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err="1">
                <a:solidFill>
                  <a:schemeClr val="bg1"/>
                </a:solidFill>
              </a:rPr>
              <a:t>Netfilter</a:t>
            </a:r>
            <a:r>
              <a:rPr lang="en-US" sz="1200">
                <a:solidFill>
                  <a:schemeClr val="bg1"/>
                </a:solidFill>
              </a:rPr>
              <a:t> Connection track</a:t>
            </a:r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304939" y="2175451"/>
            <a:ext cx="3241687" cy="536238"/>
          </a:xfrm>
          <a:prstGeom prst="bentConnector3">
            <a:avLst>
              <a:gd name="adj1" fmla="val 998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14852" y="3740313"/>
            <a:ext cx="893835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/>
              <a:t>delete</a:t>
            </a:r>
            <a:endParaRPr lang="zh-CN" altLang="en-US" sz="1400" i="1"/>
          </a:p>
        </p:txBody>
      </p:sp>
      <p:cxnSp>
        <p:nvCxnSpPr>
          <p:cNvPr id="22" name="Elbow Connector 21"/>
          <p:cNvCxnSpPr/>
          <p:nvPr/>
        </p:nvCxnSpPr>
        <p:spPr>
          <a:xfrm rot="16200000" flipV="1">
            <a:off x="-55363" y="1992838"/>
            <a:ext cx="3444622" cy="1031461"/>
          </a:xfrm>
          <a:prstGeom prst="bentConnector3">
            <a:avLst>
              <a:gd name="adj1" fmla="val 6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71057" y="3913495"/>
            <a:ext cx="893835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/>
              <a:t>stats</a:t>
            </a:r>
            <a:endParaRPr lang="zh-CN" altLang="en-US" sz="1400" i="1"/>
          </a:p>
        </p:txBody>
      </p:sp>
      <p:cxnSp>
        <p:nvCxnSpPr>
          <p:cNvPr id="24" name="Elbow Connector 23"/>
          <p:cNvCxnSpPr>
            <a:stCxn id="7" idx="2"/>
          </p:cNvCxnSpPr>
          <p:nvPr/>
        </p:nvCxnSpPr>
        <p:spPr>
          <a:xfrm rot="16200000" flipH="1">
            <a:off x="210452" y="2569380"/>
            <a:ext cx="2425524" cy="1518927"/>
          </a:xfrm>
          <a:prstGeom prst="bentConnector3">
            <a:avLst>
              <a:gd name="adj1" fmla="val 99973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10863" y="5240688"/>
            <a:ext cx="0" cy="28424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64576" y="4256398"/>
            <a:ext cx="1110123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/>
              <a:t>Link down</a:t>
            </a:r>
            <a:endParaRPr lang="zh-CN" altLang="en-US" sz="1400" i="1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331841" y="5226832"/>
            <a:ext cx="0" cy="28424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00082" y="5226832"/>
            <a:ext cx="0" cy="284245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143C66"/>
                </a:gs>
                <a:gs pos="100000">
                  <a:srgbClr val="008080"/>
                </a:gs>
              </a:gsLst>
              <a:lin ang="0" scaled="1"/>
              <a:tileRect/>
            </a:gra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14289" y="4708374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>
                <a:solidFill>
                  <a:schemeClr val="tx1"/>
                </a:solidFill>
              </a:rPr>
              <a:t>Create rule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310863" y="4687109"/>
            <a:ext cx="0" cy="3276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26451" y="4715771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>
                <a:solidFill>
                  <a:schemeClr val="tx1"/>
                </a:solidFill>
              </a:rPr>
              <a:t>Destroy rule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66826" y="4718801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 smtClean="0">
                <a:solidFill>
                  <a:schemeClr val="tx1"/>
                </a:solidFill>
              </a:rPr>
              <a:t>Stats</a:t>
            </a:r>
          </a:p>
          <a:p>
            <a:pPr algn="ctr"/>
            <a:r>
              <a:rPr lang="en-US" altLang="zh-CN" sz="1100" i="1" smtClean="0">
                <a:solidFill>
                  <a:schemeClr val="tx1"/>
                </a:solidFill>
              </a:rPr>
              <a:t>sync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331844" y="4681656"/>
            <a:ext cx="0" cy="3295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625688" y="4704667"/>
            <a:ext cx="747033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>
                <a:solidFill>
                  <a:schemeClr val="tx1"/>
                </a:solidFill>
              </a:rPr>
              <a:t>Create </a:t>
            </a:r>
            <a:r>
              <a:rPr lang="en-US" altLang="zh-CN" sz="1100" i="1" err="1">
                <a:solidFill>
                  <a:schemeClr val="tx1"/>
                </a:solidFill>
              </a:rPr>
              <a:t>ack</a:t>
            </a:r>
            <a:r>
              <a:rPr lang="en-US" altLang="zh-CN" sz="1100" i="1">
                <a:solidFill>
                  <a:schemeClr val="tx1"/>
                </a:solidFill>
              </a:rPr>
              <a:t>/</a:t>
            </a:r>
            <a:r>
              <a:rPr lang="en-US" altLang="zh-CN" sz="1100" i="1" err="1">
                <a:solidFill>
                  <a:schemeClr val="tx1"/>
                </a:solidFill>
              </a:rPr>
              <a:t>nack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33082" y="4712077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>
                <a:solidFill>
                  <a:schemeClr val="tx1"/>
                </a:solidFill>
              </a:rPr>
              <a:t>Destroy </a:t>
            </a:r>
            <a:r>
              <a:rPr lang="en-US" altLang="zh-CN" sz="1100" i="1" err="1">
                <a:solidFill>
                  <a:schemeClr val="tx1"/>
                </a:solidFill>
              </a:rPr>
              <a:t>ack</a:t>
            </a:r>
            <a:r>
              <a:rPr lang="en-US" altLang="zh-CN" sz="1100" i="1">
                <a:solidFill>
                  <a:schemeClr val="tx1"/>
                </a:solidFill>
              </a:rPr>
              <a:t>/</a:t>
            </a:r>
            <a:r>
              <a:rPr lang="en-US" altLang="zh-CN" sz="1100" i="1" err="1">
                <a:solidFill>
                  <a:schemeClr val="tx1"/>
                </a:solidFill>
              </a:rPr>
              <a:t>nack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463263" y="4694035"/>
            <a:ext cx="0" cy="327605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84045" y="5216441"/>
            <a:ext cx="0" cy="28424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>
            <a:off x="4232726" y="4322863"/>
            <a:ext cx="620706" cy="103809"/>
          </a:xfrm>
          <a:prstGeom prst="bentConnector3">
            <a:avLst>
              <a:gd name="adj1" fmla="val 323"/>
            </a:avLst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2310863" y="4347782"/>
            <a:ext cx="2284120" cy="340801"/>
          </a:xfrm>
          <a:prstGeom prst="bentConnector3">
            <a:avLst>
              <a:gd name="adj1" fmla="val 100274"/>
            </a:avLst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2093992" y="4130912"/>
            <a:ext cx="297576" cy="136163"/>
          </a:xfrm>
          <a:prstGeom prst="bentConnector3">
            <a:avLst>
              <a:gd name="adj1" fmla="val 3550"/>
            </a:avLst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193902" y="4528816"/>
            <a:ext cx="116960" cy="11637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206644" y="4212132"/>
            <a:ext cx="724401" cy="0"/>
          </a:xfrm>
          <a:prstGeom prst="line">
            <a:avLst/>
          </a:prstGeom>
          <a:ln w="38100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>
            <a:off x="2931045" y="4212133"/>
            <a:ext cx="669034" cy="492535"/>
          </a:xfrm>
          <a:prstGeom prst="bentConnector3">
            <a:avLst>
              <a:gd name="adj1" fmla="val -856"/>
            </a:avLst>
          </a:prstGeom>
          <a:ln w="38100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 bwMode="auto">
          <a:xfrm>
            <a:off x="6520301" y="5524933"/>
            <a:ext cx="4792841" cy="9105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bg1"/>
              </a:solidFill>
            </a:endParaRPr>
          </a:p>
          <a:p>
            <a:pPr algn="ctr"/>
            <a:endParaRPr lang="en-US" sz="1400">
              <a:solidFill>
                <a:schemeClr val="bg1"/>
              </a:solidFill>
            </a:endParaRPr>
          </a:p>
          <a:p>
            <a:pPr algn="ctr"/>
            <a:endParaRPr lang="en-US" sz="1400">
              <a:solidFill>
                <a:schemeClr val="bg1"/>
              </a:solidFill>
            </a:endParaRPr>
          </a:p>
          <a:p>
            <a:pPr algn="ctr"/>
            <a:r>
              <a:rPr lang="en-US" sz="1400" smtClean="0">
                <a:solidFill>
                  <a:schemeClr val="bg1"/>
                </a:solidFill>
              </a:rPr>
              <a:t>software SFE offload engine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10204162" y="159927"/>
            <a:ext cx="960120" cy="168602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Netfilter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Forwarding and </a:t>
            </a:r>
            <a:r>
              <a:rPr lang="en-US" sz="1200" err="1">
                <a:solidFill>
                  <a:schemeClr val="bg1"/>
                </a:solidFill>
              </a:rPr>
              <a:t>Postrouting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11339504" y="1376508"/>
            <a:ext cx="723290" cy="6591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Linux </a:t>
            </a:r>
            <a:r>
              <a:rPr lang="en-US" sz="1200" err="1">
                <a:solidFill>
                  <a:schemeClr val="bg1"/>
                </a:solidFill>
              </a:rPr>
              <a:t>netdevice</a:t>
            </a:r>
            <a:endParaRPr lang="en-US" sz="12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(driver)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670965" y="5550442"/>
            <a:ext cx="2379743" cy="334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i="1"/>
              <a:t>Table of Acceleration rule</a:t>
            </a:r>
            <a:endParaRPr lang="zh-CN" altLang="en-US" sz="1200" i="1"/>
          </a:p>
        </p:txBody>
      </p:sp>
      <p:sp>
        <p:nvSpPr>
          <p:cNvPr id="52" name="Rounded Rectangle 51"/>
          <p:cNvSpPr/>
          <p:nvPr/>
        </p:nvSpPr>
        <p:spPr bwMode="auto">
          <a:xfrm>
            <a:off x="6534692" y="5014713"/>
            <a:ext cx="4742001" cy="22597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Simulated SFE </a:t>
            </a:r>
            <a:r>
              <a:rPr lang="en-US" sz="1200">
                <a:solidFill>
                  <a:schemeClr val="bg1"/>
                </a:solidFill>
              </a:rPr>
              <a:t>Driver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641648" y="3960795"/>
            <a:ext cx="2381235" cy="5808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i="1" smtClean="0"/>
              <a:t>SFE ipv4 front end</a:t>
            </a:r>
            <a:endParaRPr lang="zh-CN" altLang="en-US" sz="1200" i="1"/>
          </a:p>
        </p:txBody>
      </p:sp>
      <p:cxnSp>
        <p:nvCxnSpPr>
          <p:cNvPr id="54" name="Elbow Connector 53"/>
          <p:cNvCxnSpPr>
            <a:stCxn id="48" idx="2"/>
          </p:cNvCxnSpPr>
          <p:nvPr/>
        </p:nvCxnSpPr>
        <p:spPr>
          <a:xfrm rot="5400000">
            <a:off x="9269953" y="2663125"/>
            <a:ext cx="2231442" cy="597097"/>
          </a:xfrm>
          <a:prstGeom prst="bentConnector3">
            <a:avLst>
              <a:gd name="adj1" fmla="val 995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0022882" y="3745819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/>
              <a:t>add</a:t>
            </a:r>
            <a:endParaRPr lang="zh-CN" altLang="en-US" sz="1400" i="1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946899" y="4685121"/>
            <a:ext cx="0" cy="3295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946899" y="5240688"/>
            <a:ext cx="0" cy="28424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055804" y="4676269"/>
            <a:ext cx="0" cy="338444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143C66"/>
                </a:gs>
                <a:gs pos="100000">
                  <a:srgbClr val="008080"/>
                </a:gs>
              </a:gsLst>
              <a:lin ang="0" scaled="1"/>
              <a:tileRect/>
            </a:gra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500638" y="4309960"/>
            <a:ext cx="893835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/>
              <a:t>expired</a:t>
            </a:r>
            <a:endParaRPr lang="zh-CN" altLang="en-US" sz="1400" i="1"/>
          </a:p>
        </p:txBody>
      </p:sp>
      <p:sp>
        <p:nvSpPr>
          <p:cNvPr id="62" name="Rounded Rectangle 61"/>
          <p:cNvSpPr/>
          <p:nvPr/>
        </p:nvSpPr>
        <p:spPr bwMode="auto">
          <a:xfrm>
            <a:off x="6231241" y="276319"/>
            <a:ext cx="1314165" cy="509938"/>
          </a:xfrm>
          <a:prstGeom prst="round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err="1">
                <a:solidFill>
                  <a:schemeClr val="bg1"/>
                </a:solidFill>
              </a:rPr>
              <a:t>Netfilter</a:t>
            </a:r>
            <a:r>
              <a:rPr lang="en-US" sz="1200">
                <a:solidFill>
                  <a:schemeClr val="bg1"/>
                </a:solidFill>
              </a:rPr>
              <a:t> Connection track</a:t>
            </a:r>
          </a:p>
        </p:txBody>
      </p:sp>
      <p:cxnSp>
        <p:nvCxnSpPr>
          <p:cNvPr id="63" name="Elbow Connector 62"/>
          <p:cNvCxnSpPr/>
          <p:nvPr/>
        </p:nvCxnSpPr>
        <p:spPr>
          <a:xfrm rot="16200000" flipH="1">
            <a:off x="5739790" y="2154578"/>
            <a:ext cx="3230342" cy="589330"/>
          </a:xfrm>
          <a:prstGeom prst="bentConnector3">
            <a:avLst>
              <a:gd name="adj1" fmla="val 10003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970577" y="3740313"/>
            <a:ext cx="893835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/>
              <a:t>delete</a:t>
            </a:r>
            <a:endParaRPr lang="zh-CN" altLang="en-US" sz="1400" i="1"/>
          </a:p>
        </p:txBody>
      </p:sp>
      <p:cxnSp>
        <p:nvCxnSpPr>
          <p:cNvPr id="65" name="Elbow Connector 64"/>
          <p:cNvCxnSpPr/>
          <p:nvPr/>
        </p:nvCxnSpPr>
        <p:spPr>
          <a:xfrm rot="16200000" flipV="1">
            <a:off x="5361129" y="1918476"/>
            <a:ext cx="3412737" cy="1148300"/>
          </a:xfrm>
          <a:prstGeom prst="bentConnector3">
            <a:avLst>
              <a:gd name="adj1" fmla="val -4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352351" y="3913495"/>
            <a:ext cx="893835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/>
              <a:t>stats</a:t>
            </a:r>
            <a:endParaRPr lang="zh-CN" altLang="en-US" sz="1400" i="1"/>
          </a:p>
        </p:txBody>
      </p:sp>
      <p:cxnSp>
        <p:nvCxnSpPr>
          <p:cNvPr id="67" name="Elbow Connector 66"/>
          <p:cNvCxnSpPr>
            <a:stCxn id="50" idx="2"/>
          </p:cNvCxnSpPr>
          <p:nvPr/>
        </p:nvCxnSpPr>
        <p:spPr>
          <a:xfrm rot="5400000">
            <a:off x="9739877" y="2396152"/>
            <a:ext cx="2321729" cy="1600816"/>
          </a:xfrm>
          <a:prstGeom prst="bentConnector3">
            <a:avLst>
              <a:gd name="adj1" fmla="val 99918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766588" y="5240688"/>
            <a:ext cx="0" cy="28424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370006" y="4066266"/>
            <a:ext cx="1110123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/>
              <a:t>Link down</a:t>
            </a:r>
            <a:endParaRPr lang="zh-CN" altLang="en-US" sz="1400" i="1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9787566" y="5226832"/>
            <a:ext cx="0" cy="28424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055807" y="5226832"/>
            <a:ext cx="0" cy="284245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143C66"/>
                </a:gs>
                <a:gs pos="100000">
                  <a:srgbClr val="008080"/>
                </a:gs>
              </a:gsLst>
              <a:lin ang="0" scaled="1"/>
              <a:tileRect/>
            </a:gra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870014" y="4708374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>
                <a:solidFill>
                  <a:schemeClr val="tx1"/>
                </a:solidFill>
              </a:rPr>
              <a:t>Create rule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766588" y="4687109"/>
            <a:ext cx="0" cy="3276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082176" y="4715771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>
                <a:solidFill>
                  <a:schemeClr val="tx1"/>
                </a:solidFill>
              </a:rPr>
              <a:t>Destroy rule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422551" y="4718801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 smtClean="0">
                <a:solidFill>
                  <a:schemeClr val="tx1"/>
                </a:solidFill>
              </a:rPr>
              <a:t>Stats</a:t>
            </a:r>
          </a:p>
          <a:p>
            <a:pPr algn="ctr"/>
            <a:r>
              <a:rPr lang="en-US" altLang="zh-CN" sz="1100" i="1" smtClean="0">
                <a:solidFill>
                  <a:schemeClr val="tx1"/>
                </a:solidFill>
              </a:rPr>
              <a:t>sync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787569" y="4681656"/>
            <a:ext cx="0" cy="3295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081413" y="4704667"/>
            <a:ext cx="747033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>
                <a:solidFill>
                  <a:schemeClr val="tx1"/>
                </a:solidFill>
              </a:rPr>
              <a:t>Create </a:t>
            </a:r>
            <a:r>
              <a:rPr lang="en-US" altLang="zh-CN" sz="1100" i="1" err="1">
                <a:solidFill>
                  <a:schemeClr val="tx1"/>
                </a:solidFill>
              </a:rPr>
              <a:t>ack</a:t>
            </a:r>
            <a:r>
              <a:rPr lang="en-US" altLang="zh-CN" sz="1100" i="1">
                <a:solidFill>
                  <a:schemeClr val="tx1"/>
                </a:solidFill>
              </a:rPr>
              <a:t>/</a:t>
            </a:r>
            <a:r>
              <a:rPr lang="en-US" altLang="zh-CN" sz="1100" i="1" err="1">
                <a:solidFill>
                  <a:schemeClr val="tx1"/>
                </a:solidFill>
              </a:rPr>
              <a:t>nack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888807" y="4712077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>
                <a:solidFill>
                  <a:schemeClr val="tx1"/>
                </a:solidFill>
              </a:rPr>
              <a:t>Destroy </a:t>
            </a:r>
            <a:r>
              <a:rPr lang="en-US" altLang="zh-CN" sz="1100" i="1" err="1">
                <a:solidFill>
                  <a:schemeClr val="tx1"/>
                </a:solidFill>
              </a:rPr>
              <a:t>ack</a:t>
            </a:r>
            <a:r>
              <a:rPr lang="en-US" altLang="zh-CN" sz="1100" i="1">
                <a:solidFill>
                  <a:schemeClr val="tx1"/>
                </a:solidFill>
              </a:rPr>
              <a:t>/</a:t>
            </a:r>
            <a:r>
              <a:rPr lang="en-US" altLang="zh-CN" sz="1100" i="1" err="1">
                <a:solidFill>
                  <a:schemeClr val="tx1"/>
                </a:solidFill>
              </a:rPr>
              <a:t>nack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7918988" y="4694035"/>
            <a:ext cx="0" cy="327605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939770" y="5216441"/>
            <a:ext cx="0" cy="28424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5400000">
            <a:off x="9688451" y="4322863"/>
            <a:ext cx="620706" cy="103809"/>
          </a:xfrm>
          <a:prstGeom prst="bentConnector3">
            <a:avLst>
              <a:gd name="adj1" fmla="val 323"/>
            </a:avLst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0800000" flipV="1">
            <a:off x="7766588" y="4347782"/>
            <a:ext cx="2284120" cy="340801"/>
          </a:xfrm>
          <a:prstGeom prst="bentConnector3">
            <a:avLst>
              <a:gd name="adj1" fmla="val 100274"/>
            </a:avLst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16200000" flipH="1">
            <a:off x="7549717" y="4130912"/>
            <a:ext cx="297576" cy="136163"/>
          </a:xfrm>
          <a:prstGeom prst="bentConnector3">
            <a:avLst>
              <a:gd name="adj1" fmla="val 3550"/>
            </a:avLst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662369" y="4212132"/>
            <a:ext cx="724401" cy="0"/>
          </a:xfrm>
          <a:prstGeom prst="line">
            <a:avLst/>
          </a:prstGeom>
          <a:ln w="38100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10800000">
            <a:off x="8386770" y="4212133"/>
            <a:ext cx="669034" cy="492535"/>
          </a:xfrm>
          <a:prstGeom prst="bentConnector3">
            <a:avLst>
              <a:gd name="adj1" fmla="val -856"/>
            </a:avLst>
          </a:prstGeom>
          <a:ln w="38100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448548" y="4345258"/>
            <a:ext cx="11810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7600003" y="4351605"/>
            <a:ext cx="116960" cy="11637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123739" y="2775628"/>
            <a:ext cx="5756154" cy="8290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Left Brace 140"/>
          <p:cNvSpPr/>
          <p:nvPr/>
        </p:nvSpPr>
        <p:spPr>
          <a:xfrm>
            <a:off x="3447618" y="2928563"/>
            <a:ext cx="85059" cy="54757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623462" y="2992359"/>
            <a:ext cx="919719" cy="3934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interface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585472" y="2992359"/>
            <a:ext cx="956939" cy="3934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node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584763" y="3002081"/>
            <a:ext cx="781492" cy="3934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mapping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408607" y="3002081"/>
            <a:ext cx="781492" cy="3934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host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6" name="Right Brace 145"/>
          <p:cNvSpPr/>
          <p:nvPr/>
        </p:nvSpPr>
        <p:spPr>
          <a:xfrm>
            <a:off x="7252399" y="2928563"/>
            <a:ext cx="167472" cy="54757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7568239" y="2992359"/>
            <a:ext cx="975540" cy="3934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connection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928769" y="3004395"/>
            <a:ext cx="105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chemeClr val="bg1"/>
                </a:solidFill>
              </a:rPr>
              <a:t>database</a:t>
            </a:r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2089682" y="3194785"/>
            <a:ext cx="1021442" cy="393404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tracker</a:t>
            </a:r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5777904" y="2360850"/>
            <a:ext cx="6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ECM</a:t>
            </a:r>
            <a:endParaRPr lang="en-US" b="1" i="1"/>
          </a:p>
        </p:txBody>
      </p:sp>
      <p:sp>
        <p:nvSpPr>
          <p:cNvPr id="151" name="Rounded Rectangle 150"/>
          <p:cNvSpPr/>
          <p:nvPr/>
        </p:nvSpPr>
        <p:spPr>
          <a:xfrm>
            <a:off x="2089682" y="2762389"/>
            <a:ext cx="1046248" cy="393404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classifier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Arrow Connector 93"/>
          <p:cNvCxnSpPr/>
          <p:nvPr/>
        </p:nvCxnSpPr>
        <p:spPr>
          <a:xfrm>
            <a:off x="7267206" y="4317425"/>
            <a:ext cx="0" cy="78840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02480" y="4352063"/>
            <a:ext cx="0" cy="78840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 bwMode="auto">
          <a:xfrm>
            <a:off x="249382" y="5140467"/>
            <a:ext cx="3987053" cy="5225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NSS offload hardware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49382" y="2668772"/>
            <a:ext cx="8333509" cy="1683292"/>
          </a:xfrm>
          <a:prstGeom prst="round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9382" y="4630246"/>
            <a:ext cx="3950604" cy="2621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NSS </a:t>
            </a:r>
            <a:r>
              <a:rPr lang="en-US" sz="1200" smtClean="0">
                <a:solidFill>
                  <a:schemeClr val="bg1"/>
                </a:solidFill>
              </a:rPr>
              <a:t>Driver (</a:t>
            </a:r>
            <a:r>
              <a:rPr lang="en-US" sz="1200" err="1" smtClean="0">
                <a:solidFill>
                  <a:schemeClr val="bg1"/>
                </a:solidFill>
              </a:rPr>
              <a:t>qca-nss-drv.ko</a:t>
            </a:r>
            <a:r>
              <a:rPr lang="en-US" sz="1200" smtClean="0">
                <a:solidFill>
                  <a:schemeClr val="bg1"/>
                </a:solidFill>
              </a:rPr>
              <a:t>)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4941" y="3846494"/>
            <a:ext cx="2381235" cy="3551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i="1" smtClean="0"/>
              <a:t>NSS front end</a:t>
            </a:r>
            <a:endParaRPr lang="zh-CN" altLang="en-US" sz="1200" i="1"/>
          </a:p>
        </p:txBody>
      </p:sp>
      <p:sp>
        <p:nvSpPr>
          <p:cNvPr id="47" name="Rounded Rectangle 46"/>
          <p:cNvSpPr/>
          <p:nvPr/>
        </p:nvSpPr>
        <p:spPr bwMode="auto">
          <a:xfrm>
            <a:off x="4899320" y="5119685"/>
            <a:ext cx="7081398" cy="54336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software SFE offload engine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</a:rPr>
              <a:t>(shortcut-</a:t>
            </a:r>
            <a:r>
              <a:rPr lang="en-US" sz="1400" err="1" smtClean="0">
                <a:solidFill>
                  <a:schemeClr val="bg1"/>
                </a:solidFill>
              </a:rPr>
              <a:t>fe.ko</a:t>
            </a:r>
            <a:r>
              <a:rPr lang="en-US" sz="1400" smtClean="0">
                <a:solidFill>
                  <a:schemeClr val="bg1"/>
                </a:solidFill>
              </a:rPr>
              <a:t> shortcut-fe-ipv6.ko)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4913710" y="4609464"/>
            <a:ext cx="3669181" cy="28289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Simulated SFE Driver (shortcut-</a:t>
            </a:r>
            <a:r>
              <a:rPr lang="en-US" sz="1200" err="1" smtClean="0">
                <a:solidFill>
                  <a:schemeClr val="bg1"/>
                </a:solidFill>
              </a:rPr>
              <a:t>fe</a:t>
            </a:r>
            <a:r>
              <a:rPr lang="en-US" sz="1200" smtClean="0">
                <a:solidFill>
                  <a:schemeClr val="bg1"/>
                </a:solidFill>
              </a:rPr>
              <a:t>-</a:t>
            </a:r>
            <a:r>
              <a:rPr lang="en-US" sz="1200" err="1" smtClean="0">
                <a:solidFill>
                  <a:schemeClr val="bg1"/>
                </a:solidFill>
              </a:rPr>
              <a:t>drv.ko</a:t>
            </a:r>
            <a:r>
              <a:rPr lang="en-US" sz="1200" smtClean="0">
                <a:solidFill>
                  <a:schemeClr val="bg1"/>
                </a:solidFill>
              </a:rPr>
              <a:t>)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020666" y="3856886"/>
            <a:ext cx="2381235" cy="3345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i="1" smtClean="0"/>
              <a:t>SFE front end</a:t>
            </a:r>
            <a:endParaRPr lang="zh-CN" altLang="en-US" sz="1200" i="1"/>
          </a:p>
        </p:txBody>
      </p:sp>
      <p:sp>
        <p:nvSpPr>
          <p:cNvPr id="140" name="Rectangle 139"/>
          <p:cNvSpPr/>
          <p:nvPr/>
        </p:nvSpPr>
        <p:spPr>
          <a:xfrm>
            <a:off x="1502757" y="2775628"/>
            <a:ext cx="5756154" cy="8290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4065828" y="3004395"/>
            <a:ext cx="105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chemeClr val="bg1"/>
                </a:solidFill>
              </a:rPr>
              <a:t>database</a:t>
            </a:r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78844" y="2360850"/>
            <a:ext cx="351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ECM connection manager (</a:t>
            </a:r>
            <a:r>
              <a:rPr lang="en-US" b="1" i="1" err="1" smtClean="0"/>
              <a:t>ecm.ko</a:t>
            </a:r>
            <a:r>
              <a:rPr lang="en-US" b="1" i="1" smtClean="0"/>
              <a:t>)</a:t>
            </a:r>
            <a:endParaRPr lang="en-US" b="1" i="1"/>
          </a:p>
        </p:txBody>
      </p:sp>
      <p:sp>
        <p:nvSpPr>
          <p:cNvPr id="95" name="Rounded Rectangle 94"/>
          <p:cNvSpPr/>
          <p:nvPr/>
        </p:nvSpPr>
        <p:spPr bwMode="auto">
          <a:xfrm>
            <a:off x="8748496" y="2668772"/>
            <a:ext cx="3313718" cy="1683292"/>
          </a:xfrm>
          <a:prstGeom prst="round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mtClean="0">
                <a:solidFill>
                  <a:schemeClr val="bg1"/>
                </a:solidFill>
              </a:rPr>
              <a:t>SFE connection manager</a:t>
            </a:r>
          </a:p>
          <a:p>
            <a:pPr algn="ctr"/>
            <a:r>
              <a:rPr lang="en-US" sz="1200" smtClean="0">
                <a:solidFill>
                  <a:schemeClr val="bg1"/>
                </a:solidFill>
              </a:rPr>
              <a:t>(shortcut-</a:t>
            </a:r>
            <a:r>
              <a:rPr lang="en-US" sz="1200" err="1" smtClean="0">
                <a:solidFill>
                  <a:schemeClr val="bg1"/>
                </a:solidFill>
              </a:rPr>
              <a:t>fe</a:t>
            </a:r>
            <a:r>
              <a:rPr lang="en-US" sz="1200" smtClean="0">
                <a:solidFill>
                  <a:schemeClr val="bg1"/>
                </a:solidFill>
              </a:rPr>
              <a:t>-</a:t>
            </a:r>
            <a:r>
              <a:rPr lang="en-US" sz="1200" err="1" smtClean="0">
                <a:solidFill>
                  <a:schemeClr val="bg1"/>
                </a:solidFill>
              </a:rPr>
              <a:t>cm.ko</a:t>
            </a:r>
            <a:r>
              <a:rPr lang="en-US" sz="1200" smtClean="0">
                <a:solidFill>
                  <a:schemeClr val="bg1"/>
                </a:solidFill>
              </a:rPr>
              <a:t>)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10526493" y="4345133"/>
            <a:ext cx="0" cy="78840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10252809" y="2379789"/>
            <a:ext cx="1293988" cy="1400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smtClean="0">
                <a:solidFill>
                  <a:srgbClr val="FF0000"/>
                </a:solidFill>
              </a:rPr>
              <a:t>Linux</a:t>
            </a:r>
            <a:endParaRPr lang="en-US" sz="1200" b="1" i="1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626721" y="1012020"/>
            <a:ext cx="7377250" cy="22078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368481" y="676952"/>
            <a:ext cx="0" cy="6913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381740" y="640013"/>
            <a:ext cx="0" cy="461506"/>
          </a:xfrm>
          <a:prstGeom prst="straightConnector1">
            <a:avLst/>
          </a:prstGeom>
          <a:ln w="38100">
            <a:solidFill>
              <a:srgbClr val="00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85728" y="2423623"/>
            <a:ext cx="0" cy="1130998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006955" y="3090288"/>
            <a:ext cx="0" cy="45047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42446" y="3101174"/>
            <a:ext cx="0" cy="450476"/>
          </a:xfrm>
          <a:prstGeom prst="straightConnector1">
            <a:avLst/>
          </a:prstGeom>
          <a:ln w="38100">
            <a:solidFill>
              <a:srgbClr val="00FF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291596" y="669773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>
                <a:solidFill>
                  <a:schemeClr val="tx1"/>
                </a:solidFill>
              </a:rPr>
              <a:t>Create rule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63957" y="688056"/>
            <a:ext cx="0" cy="6802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67373" y="688056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>
                <a:solidFill>
                  <a:schemeClr val="tx1"/>
                </a:solidFill>
              </a:rPr>
              <a:t>Destroy rule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48487" y="682545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 smtClean="0">
                <a:solidFill>
                  <a:schemeClr val="tx1"/>
                </a:solidFill>
              </a:rPr>
              <a:t>Stats</a:t>
            </a:r>
          </a:p>
          <a:p>
            <a:pPr algn="ctr"/>
            <a:r>
              <a:rPr lang="en-US" altLang="zh-CN" sz="1100" i="1" smtClean="0">
                <a:solidFill>
                  <a:schemeClr val="tx1"/>
                </a:solidFill>
              </a:rPr>
              <a:t>sync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41602" y="669773"/>
            <a:ext cx="0" cy="74276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10361" y="676952"/>
            <a:ext cx="747033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>
                <a:solidFill>
                  <a:schemeClr val="tx1"/>
                </a:solidFill>
              </a:rPr>
              <a:t>Create </a:t>
            </a:r>
            <a:r>
              <a:rPr lang="en-US" altLang="zh-CN" sz="1100" i="1" err="1">
                <a:solidFill>
                  <a:schemeClr val="tx1"/>
                </a:solidFill>
              </a:rPr>
              <a:t>ack</a:t>
            </a:r>
            <a:r>
              <a:rPr lang="en-US" altLang="zh-CN" sz="1100" i="1">
                <a:solidFill>
                  <a:schemeClr val="tx1"/>
                </a:solidFill>
              </a:rPr>
              <a:t>/</a:t>
            </a:r>
            <a:r>
              <a:rPr lang="en-US" altLang="zh-CN" sz="1100" i="1" err="1">
                <a:solidFill>
                  <a:schemeClr val="tx1"/>
                </a:solidFill>
              </a:rPr>
              <a:t>nack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67923" y="673476"/>
            <a:ext cx="762000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>
                <a:solidFill>
                  <a:schemeClr val="tx1"/>
                </a:solidFill>
              </a:rPr>
              <a:t>Destroy </a:t>
            </a:r>
            <a:r>
              <a:rPr lang="en-US" altLang="zh-CN" sz="1100" i="1" err="1">
                <a:solidFill>
                  <a:schemeClr val="tx1"/>
                </a:solidFill>
              </a:rPr>
              <a:t>ack</a:t>
            </a:r>
            <a:r>
              <a:rPr lang="en-US" altLang="zh-CN" sz="1100" i="1">
                <a:solidFill>
                  <a:schemeClr val="tx1"/>
                </a:solidFill>
              </a:rPr>
              <a:t>/</a:t>
            </a:r>
            <a:r>
              <a:rPr lang="en-US" altLang="zh-CN" sz="1100" i="1" err="1">
                <a:solidFill>
                  <a:schemeClr val="tx1"/>
                </a:solidFill>
              </a:rPr>
              <a:t>nack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93799" y="688056"/>
            <a:ext cx="0" cy="724479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99884" y="3102429"/>
            <a:ext cx="0" cy="452192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 bwMode="auto">
          <a:xfrm>
            <a:off x="2626721" y="441936"/>
            <a:ext cx="7377250" cy="1988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ECM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2626720" y="3554621"/>
            <a:ext cx="7377251" cy="20832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SFE software offload engine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72677" y="1758617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Simulated</a:t>
            </a:r>
          </a:p>
          <a:p>
            <a:r>
              <a:rPr lang="en-US" sz="1600" i="1" smtClean="0"/>
              <a:t>SFE Driver</a:t>
            </a:r>
            <a:endParaRPr lang="en-US" sz="1600" i="1"/>
          </a:p>
        </p:txBody>
      </p:sp>
      <p:sp>
        <p:nvSpPr>
          <p:cNvPr id="23" name="Rectangle 22"/>
          <p:cNvSpPr/>
          <p:nvPr/>
        </p:nvSpPr>
        <p:spPr>
          <a:xfrm>
            <a:off x="2710542" y="1368270"/>
            <a:ext cx="1556658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convert </a:t>
            </a:r>
            <a:r>
              <a:rPr lang="en-US" sz="1000"/>
              <a:t>message </a:t>
            </a:r>
            <a:endParaRPr lang="en-US" sz="1000" smtClean="0"/>
          </a:p>
          <a:p>
            <a:pPr algn="ctr"/>
            <a:r>
              <a:rPr lang="en-US" sz="1000" smtClean="0"/>
              <a:t>“</a:t>
            </a:r>
            <a:r>
              <a:rPr lang="en-US" sz="1000" err="1" smtClean="0"/>
              <a:t>struct</a:t>
            </a:r>
            <a:r>
              <a:rPr lang="en-US" sz="1000" smtClean="0"/>
              <a:t> nss_ipv4_msg” </a:t>
            </a:r>
            <a:r>
              <a:rPr lang="en-US" sz="1000"/>
              <a:t>to </a:t>
            </a:r>
            <a:r>
              <a:rPr lang="en-US" sz="1000" smtClean="0"/>
              <a:t>“</a:t>
            </a:r>
            <a:r>
              <a:rPr lang="en-US" sz="1000" err="1" smtClean="0"/>
              <a:t>struct</a:t>
            </a:r>
            <a:r>
              <a:rPr lang="en-US" sz="1000" smtClean="0"/>
              <a:t> sfe_ipv4_destroy”</a:t>
            </a:r>
            <a:endParaRPr lang="en-US" sz="1000"/>
          </a:p>
        </p:txBody>
      </p:sp>
      <p:sp>
        <p:nvSpPr>
          <p:cNvPr id="24" name="Rectangle 23"/>
          <p:cNvSpPr/>
          <p:nvPr/>
        </p:nvSpPr>
        <p:spPr>
          <a:xfrm>
            <a:off x="2710542" y="2079303"/>
            <a:ext cx="1477466" cy="34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call sfe_ipv4_destroy_rule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063957" y="1846464"/>
            <a:ext cx="4317" cy="23283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343401" y="2040077"/>
            <a:ext cx="2786742" cy="3835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Response message queue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74635" y="2649599"/>
            <a:ext cx="1477466" cy="452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c</a:t>
            </a:r>
            <a:r>
              <a:rPr lang="en-US" sz="1000" smtClean="0"/>
              <a:t>onvert return value to </a:t>
            </a:r>
            <a:r>
              <a:rPr lang="en-US" sz="1000"/>
              <a:t>“</a:t>
            </a:r>
            <a:r>
              <a:rPr lang="en-US" sz="1000" err="1"/>
              <a:t>struct</a:t>
            </a:r>
            <a:r>
              <a:rPr lang="en-US" sz="1000"/>
              <a:t> nss_ipv4_msg” </a:t>
            </a:r>
            <a:r>
              <a:rPr lang="en-US" sz="1000" smtClean="0"/>
              <a:t>, and queue it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471039" y="2401851"/>
            <a:ext cx="0" cy="234003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36060" y="2637458"/>
            <a:ext cx="1800214" cy="452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c</a:t>
            </a:r>
            <a:r>
              <a:rPr lang="en-US" sz="1000" smtClean="0"/>
              <a:t>onvert “</a:t>
            </a:r>
            <a:r>
              <a:rPr lang="en-US" sz="1000" err="1" smtClean="0"/>
              <a:t>struct</a:t>
            </a:r>
            <a:r>
              <a:rPr lang="en-US" sz="1000"/>
              <a:t> sfe_ipv4_sync” </a:t>
            </a:r>
            <a:r>
              <a:rPr lang="en-US" sz="1000" smtClean="0"/>
              <a:t>to </a:t>
            </a:r>
            <a:r>
              <a:rPr lang="en-US" sz="1000"/>
              <a:t>“</a:t>
            </a:r>
            <a:r>
              <a:rPr lang="en-US" sz="1000" err="1"/>
              <a:t>struct</a:t>
            </a:r>
            <a:r>
              <a:rPr lang="en-US" sz="1000"/>
              <a:t> nss_ipv4_msg” </a:t>
            </a:r>
            <a:r>
              <a:rPr lang="en-US" sz="1000" smtClean="0"/>
              <a:t>, and queue it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986496" y="2401851"/>
            <a:ext cx="0" cy="24056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04098" y="2443261"/>
            <a:ext cx="0" cy="11309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212480" y="1387908"/>
            <a:ext cx="1556658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convert </a:t>
            </a:r>
            <a:r>
              <a:rPr lang="en-US" sz="1000"/>
              <a:t>message </a:t>
            </a:r>
            <a:endParaRPr lang="en-US" sz="1000" smtClean="0"/>
          </a:p>
          <a:p>
            <a:pPr algn="ctr"/>
            <a:r>
              <a:rPr lang="en-US" sz="1000" smtClean="0"/>
              <a:t>“</a:t>
            </a:r>
            <a:r>
              <a:rPr lang="en-US" sz="1000" err="1" smtClean="0"/>
              <a:t>struct</a:t>
            </a:r>
            <a:r>
              <a:rPr lang="en-US" sz="1000" smtClean="0"/>
              <a:t> nss_ipv4_msg” </a:t>
            </a:r>
            <a:r>
              <a:rPr lang="en-US" sz="1000"/>
              <a:t>to </a:t>
            </a:r>
            <a:r>
              <a:rPr lang="en-US" sz="1000" smtClean="0"/>
              <a:t>“</a:t>
            </a:r>
            <a:r>
              <a:rPr lang="en-US" sz="1000" err="1" smtClean="0"/>
              <a:t>struct</a:t>
            </a:r>
            <a:r>
              <a:rPr lang="en-US" sz="1000" smtClean="0"/>
              <a:t> sfe_ipv4_create”</a:t>
            </a:r>
            <a:endParaRPr lang="en-US" sz="1000"/>
          </a:p>
        </p:txBody>
      </p:sp>
      <p:sp>
        <p:nvSpPr>
          <p:cNvPr id="47" name="Rectangle 46"/>
          <p:cNvSpPr/>
          <p:nvPr/>
        </p:nvSpPr>
        <p:spPr>
          <a:xfrm>
            <a:off x="7299568" y="2098941"/>
            <a:ext cx="1477466" cy="34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call </a:t>
            </a:r>
          </a:p>
          <a:p>
            <a:pPr algn="ctr"/>
            <a:r>
              <a:rPr lang="en-US" sz="1000" smtClean="0"/>
              <a:t>sfe_ipv4_create_rule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371443" y="1866102"/>
            <a:ext cx="4317" cy="2328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425085" y="1412535"/>
            <a:ext cx="2696225" cy="4181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w</a:t>
            </a:r>
            <a:r>
              <a:rPr lang="en-US" sz="1200" err="1" smtClean="0"/>
              <a:t>orkqueue</a:t>
            </a:r>
            <a:endParaRPr lang="en-US" sz="1200" smtClean="0"/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5703981" y="1830088"/>
            <a:ext cx="4955" cy="1842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740074" y="2637458"/>
            <a:ext cx="1477466" cy="452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c</a:t>
            </a:r>
            <a:r>
              <a:rPr lang="en-US" sz="1000" smtClean="0"/>
              <a:t>onvert return value to </a:t>
            </a:r>
            <a:r>
              <a:rPr lang="en-US" sz="1000"/>
              <a:t>“</a:t>
            </a:r>
            <a:r>
              <a:rPr lang="en-US" sz="1000" err="1"/>
              <a:t>struct</a:t>
            </a:r>
            <a:r>
              <a:rPr lang="en-US" sz="1000"/>
              <a:t> nss_ipv4_msg” </a:t>
            </a:r>
            <a:r>
              <a:rPr lang="en-US" sz="1000" smtClean="0"/>
              <a:t>, and queue it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709789" y="2401851"/>
            <a:ext cx="0" cy="234003"/>
          </a:xfrm>
          <a:prstGeom prst="straightConnector1">
            <a:avLst/>
          </a:prstGeom>
          <a:ln w="38100">
            <a:solidFill>
              <a:srgbClr val="00FF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5114536" y="1101519"/>
            <a:ext cx="1172000" cy="1791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Stats Sync callback</a:t>
            </a:r>
            <a:endParaRPr lang="en-US" sz="100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100197" y="629127"/>
            <a:ext cx="0" cy="461506"/>
          </a:xfrm>
          <a:prstGeom prst="straightConnector1">
            <a:avLst/>
          </a:prstGeom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486983" y="683347"/>
            <a:ext cx="1043898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 smtClean="0">
                <a:solidFill>
                  <a:schemeClr val="tx1"/>
                </a:solidFill>
              </a:rPr>
              <a:t>Register Stats</a:t>
            </a:r>
          </a:p>
          <a:p>
            <a:pPr algn="ctr"/>
            <a:r>
              <a:rPr lang="en-US" altLang="zh-CN" sz="1100" i="1" smtClean="0">
                <a:solidFill>
                  <a:schemeClr val="tx1"/>
                </a:solidFill>
              </a:rPr>
              <a:t>Sync callback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536571" y="2760626"/>
            <a:ext cx="958368" cy="193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/>
              <a:t>sfe_drv_recv</a:t>
            </a:r>
            <a:r>
              <a:rPr lang="en-US" sz="1000" smtClean="0"/>
              <a:t>()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9494940" y="2855827"/>
            <a:ext cx="75940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053596" y="2953801"/>
            <a:ext cx="0" cy="597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9710058" y="637115"/>
            <a:ext cx="0" cy="2186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944538" y="690100"/>
            <a:ext cx="819946" cy="27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 smtClean="0">
                <a:solidFill>
                  <a:schemeClr val="tx1"/>
                </a:solidFill>
              </a:rPr>
              <a:t>Enable or </a:t>
            </a:r>
          </a:p>
          <a:p>
            <a:pPr algn="ctr"/>
            <a:r>
              <a:rPr lang="en-US" altLang="zh-CN" sz="1100" i="1" smtClean="0">
                <a:solidFill>
                  <a:schemeClr val="tx1"/>
                </a:solidFill>
              </a:rPr>
              <a:t>disable SFE</a:t>
            </a:r>
            <a:endParaRPr lang="zh-CN" altLang="en-US" sz="1100" i="1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21" idx="3"/>
          </p:cNvCxnSpPr>
          <p:nvPr/>
        </p:nvCxnSpPr>
        <p:spPr>
          <a:xfrm flipV="1">
            <a:off x="10003971" y="3657600"/>
            <a:ext cx="250372" cy="118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208524" y="2696297"/>
            <a:ext cx="1382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solidFill>
                  <a:schemeClr val="bg1"/>
                </a:solidFill>
              </a:rPr>
              <a:t>n</a:t>
            </a:r>
            <a:r>
              <a:rPr lang="en-US" sz="1200" err="1" smtClean="0">
                <a:solidFill>
                  <a:schemeClr val="bg1"/>
                </a:solidFill>
              </a:rPr>
              <a:t>etif_receive_skb</a:t>
            </a:r>
            <a:r>
              <a:rPr lang="en-US" sz="1200" smtClean="0">
                <a:solidFill>
                  <a:schemeClr val="bg1"/>
                </a:solidFill>
              </a:rPr>
              <a:t>()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219890" y="3495151"/>
            <a:ext cx="1328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solidFill>
                  <a:schemeClr val="bg1"/>
                </a:solidFill>
              </a:rPr>
              <a:t>d</a:t>
            </a:r>
            <a:r>
              <a:rPr lang="en-US" sz="1200" err="1" smtClean="0">
                <a:solidFill>
                  <a:schemeClr val="bg1"/>
                </a:solidFill>
              </a:rPr>
              <a:t>ev_queue_xmit</a:t>
            </a:r>
            <a:r>
              <a:rPr lang="en-US" sz="1200" smtClean="0">
                <a:solidFill>
                  <a:schemeClr val="bg1"/>
                </a:solidFill>
              </a:rPr>
              <a:t>()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5400000">
            <a:off x="9589804" y="26588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x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5688018" y="1269822"/>
            <a:ext cx="12518" cy="157718"/>
          </a:xfrm>
          <a:prstGeom prst="straightConnector1">
            <a:avLst/>
          </a:prstGeom>
          <a:ln w="38100">
            <a:solidFill>
              <a:srgbClr val="00FF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6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079203" y="4219397"/>
            <a:ext cx="4792841" cy="59132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S17 switch offload engine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079205" y="3454076"/>
            <a:ext cx="4792841" cy="59814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NSS offload engine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079204" y="1839686"/>
            <a:ext cx="4792841" cy="13558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SFE software offload engine</a:t>
            </a:r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09800" y="3320143"/>
            <a:ext cx="6814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42614" y="3889327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hardware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42613" y="2555629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68386" y="4538580"/>
            <a:ext cx="892629" cy="27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</a:t>
            </a:r>
            <a:r>
              <a:rPr lang="en-US" sz="1200" smtClean="0"/>
              <a:t>witch port</a:t>
            </a:r>
            <a:endParaRPr lang="en-US" sz="1200"/>
          </a:p>
        </p:txBody>
      </p:sp>
      <p:sp>
        <p:nvSpPr>
          <p:cNvPr id="12" name="Rectangle 11"/>
          <p:cNvSpPr/>
          <p:nvPr/>
        </p:nvSpPr>
        <p:spPr>
          <a:xfrm>
            <a:off x="3418113" y="4538580"/>
            <a:ext cx="892629" cy="27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</a:t>
            </a:r>
            <a:r>
              <a:rPr lang="en-US" sz="1200" smtClean="0"/>
              <a:t>witch port</a:t>
            </a:r>
            <a:endParaRPr lang="en-US" sz="1200"/>
          </a:p>
        </p:txBody>
      </p:sp>
      <p:sp>
        <p:nvSpPr>
          <p:cNvPr id="13" name="Rectangle 12"/>
          <p:cNvSpPr/>
          <p:nvPr/>
        </p:nvSpPr>
        <p:spPr>
          <a:xfrm>
            <a:off x="6459529" y="3654299"/>
            <a:ext cx="1073385" cy="371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NSS managed interface</a:t>
            </a:r>
            <a:endParaRPr lang="en-US" sz="1200"/>
          </a:p>
        </p:txBody>
      </p:sp>
      <p:sp>
        <p:nvSpPr>
          <p:cNvPr id="14" name="Rectangle 13"/>
          <p:cNvSpPr/>
          <p:nvPr/>
        </p:nvSpPr>
        <p:spPr>
          <a:xfrm>
            <a:off x="3327734" y="3654299"/>
            <a:ext cx="1073385" cy="371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NSS managed interface</a:t>
            </a:r>
            <a:endParaRPr lang="en-US" sz="1200"/>
          </a:p>
        </p:txBody>
      </p:sp>
      <p:sp>
        <p:nvSpPr>
          <p:cNvPr id="15" name="Rectangle 14"/>
          <p:cNvSpPr/>
          <p:nvPr/>
        </p:nvSpPr>
        <p:spPr>
          <a:xfrm>
            <a:off x="6459528" y="2807518"/>
            <a:ext cx="1073385" cy="371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Linux network device</a:t>
            </a:r>
            <a:endParaRPr lang="en-US" sz="1200"/>
          </a:p>
        </p:txBody>
      </p:sp>
      <p:sp>
        <p:nvSpPr>
          <p:cNvPr id="16" name="Rectangle 15"/>
          <p:cNvSpPr/>
          <p:nvPr/>
        </p:nvSpPr>
        <p:spPr>
          <a:xfrm>
            <a:off x="3321149" y="2802668"/>
            <a:ext cx="1073385" cy="371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Linux network device</a:t>
            </a:r>
            <a:endParaRPr lang="en-US" sz="1200"/>
          </a:p>
        </p:txBody>
      </p:sp>
      <p:sp>
        <p:nvSpPr>
          <p:cNvPr id="17" name="Rectangle 16"/>
          <p:cNvSpPr/>
          <p:nvPr/>
        </p:nvSpPr>
        <p:spPr>
          <a:xfrm>
            <a:off x="3321149" y="2183724"/>
            <a:ext cx="1073385" cy="371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Linux layer 3 interface</a:t>
            </a:r>
            <a:endParaRPr lang="en-US" sz="1200"/>
          </a:p>
        </p:txBody>
      </p:sp>
      <p:sp>
        <p:nvSpPr>
          <p:cNvPr id="18" name="Rectangle 17"/>
          <p:cNvSpPr/>
          <p:nvPr/>
        </p:nvSpPr>
        <p:spPr>
          <a:xfrm>
            <a:off x="6456235" y="2183724"/>
            <a:ext cx="1073385" cy="371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Linux layer 3 interface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2" idx="3"/>
          </p:cNvCxnSpPr>
          <p:nvPr/>
        </p:nvCxnSpPr>
        <p:spPr>
          <a:xfrm>
            <a:off x="4310742" y="4674651"/>
            <a:ext cx="2257644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13" idx="1"/>
          </p:cNvCxnSpPr>
          <p:nvPr/>
        </p:nvCxnSpPr>
        <p:spPr>
          <a:xfrm>
            <a:off x="4401119" y="3839849"/>
            <a:ext cx="205841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01119" y="2369273"/>
            <a:ext cx="2058409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57841" y="4810722"/>
            <a:ext cx="0" cy="49820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0"/>
            <a:endCxn id="14" idx="2"/>
          </p:cNvCxnSpPr>
          <p:nvPr/>
        </p:nvCxnSpPr>
        <p:spPr>
          <a:xfrm flipH="1" flipV="1">
            <a:off x="3864427" y="4025398"/>
            <a:ext cx="1" cy="51318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4685680" y="1398158"/>
            <a:ext cx="1579883" cy="32698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Linux routing</a:t>
            </a:r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>
            <a:stCxn id="14" idx="0"/>
            <a:endCxn id="16" idx="2"/>
          </p:cNvCxnSpPr>
          <p:nvPr/>
        </p:nvCxnSpPr>
        <p:spPr>
          <a:xfrm flipH="1" flipV="1">
            <a:off x="3857842" y="3173767"/>
            <a:ext cx="6585" cy="48053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7" idx="2"/>
          </p:cNvCxnSpPr>
          <p:nvPr/>
        </p:nvCxnSpPr>
        <p:spPr>
          <a:xfrm flipV="1">
            <a:off x="3857841" y="2554823"/>
            <a:ext cx="1" cy="2260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2"/>
            <a:endCxn id="15" idx="0"/>
          </p:cNvCxnSpPr>
          <p:nvPr/>
        </p:nvCxnSpPr>
        <p:spPr>
          <a:xfrm>
            <a:off x="6992928" y="2554823"/>
            <a:ext cx="3293" cy="25269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13" idx="0"/>
          </p:cNvCxnSpPr>
          <p:nvPr/>
        </p:nvCxnSpPr>
        <p:spPr>
          <a:xfrm>
            <a:off x="6996221" y="3178617"/>
            <a:ext cx="1" cy="47568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</p:cNvCxnSpPr>
          <p:nvPr/>
        </p:nvCxnSpPr>
        <p:spPr>
          <a:xfrm>
            <a:off x="6996222" y="4025398"/>
            <a:ext cx="18478" cy="48966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 flipH="1">
            <a:off x="7014700" y="4810722"/>
            <a:ext cx="1" cy="49820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7" idx="0"/>
            <a:endCxn id="29" idx="1"/>
          </p:cNvCxnSpPr>
          <p:nvPr/>
        </p:nvCxnSpPr>
        <p:spPr>
          <a:xfrm rot="5400000" flipH="1" flipV="1">
            <a:off x="3960725" y="1458769"/>
            <a:ext cx="622073" cy="827838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9" idx="3"/>
            <a:endCxn id="18" idx="0"/>
          </p:cNvCxnSpPr>
          <p:nvPr/>
        </p:nvCxnSpPr>
        <p:spPr>
          <a:xfrm>
            <a:off x="6265563" y="1561651"/>
            <a:ext cx="727365" cy="622073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0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3608" y="343246"/>
            <a:ext cx="204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SFE execution flows</a:t>
            </a:r>
            <a:endParaRPr lang="en-US" b="1" i="1"/>
          </a:p>
        </p:txBody>
      </p:sp>
      <p:sp>
        <p:nvSpPr>
          <p:cNvPr id="5" name="Rectangle 4"/>
          <p:cNvSpPr/>
          <p:nvPr/>
        </p:nvSpPr>
        <p:spPr>
          <a:xfrm>
            <a:off x="3538032" y="999460"/>
            <a:ext cx="1522068" cy="96820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Post routing hook</a:t>
            </a:r>
          </a:p>
          <a:p>
            <a:pPr algn="ctr"/>
            <a:r>
              <a:rPr lang="en-US" sz="1600" smtClean="0"/>
              <a:t>(</a:t>
            </a:r>
            <a:r>
              <a:rPr lang="en-US" sz="1600" err="1" smtClean="0"/>
              <a:t>softirq</a:t>
            </a:r>
            <a:r>
              <a:rPr lang="en-US" sz="1600" smtClean="0"/>
              <a:t>)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1625811" y="1292258"/>
            <a:ext cx="1819257" cy="67540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Packet forward</a:t>
            </a:r>
          </a:p>
          <a:p>
            <a:pPr algn="ctr"/>
            <a:r>
              <a:rPr lang="en-US" sz="1600" smtClean="0"/>
              <a:t>(</a:t>
            </a:r>
            <a:r>
              <a:rPr lang="en-US" sz="1600" err="1" smtClean="0"/>
              <a:t>softirq</a:t>
            </a:r>
            <a:r>
              <a:rPr lang="en-US" sz="1600" smtClean="0"/>
              <a:t>)</a:t>
            </a:r>
            <a:endParaRPr lang="en-US" sz="1600"/>
          </a:p>
        </p:txBody>
      </p:sp>
      <p:sp>
        <p:nvSpPr>
          <p:cNvPr id="10" name="Rectangle 9"/>
          <p:cNvSpPr/>
          <p:nvPr/>
        </p:nvSpPr>
        <p:spPr>
          <a:xfrm>
            <a:off x="5153064" y="999460"/>
            <a:ext cx="1524060" cy="96820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Connection track event</a:t>
            </a:r>
          </a:p>
          <a:p>
            <a:pPr algn="ctr"/>
            <a:r>
              <a:rPr lang="en-US" sz="1600" smtClean="0"/>
              <a:t>(timer)</a:t>
            </a:r>
            <a:endParaRPr lang="en-US" sz="1600"/>
          </a:p>
        </p:txBody>
      </p:sp>
      <p:sp>
        <p:nvSpPr>
          <p:cNvPr id="11" name="Rectangle 10"/>
          <p:cNvSpPr/>
          <p:nvPr/>
        </p:nvSpPr>
        <p:spPr>
          <a:xfrm>
            <a:off x="8667276" y="1292258"/>
            <a:ext cx="1386807" cy="67540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</a:t>
            </a:r>
            <a:r>
              <a:rPr lang="en-US" sz="1600" smtClean="0"/>
              <a:t>evice event</a:t>
            </a:r>
          </a:p>
          <a:p>
            <a:pPr algn="ctr"/>
            <a:r>
              <a:rPr lang="en-US" sz="1600" smtClean="0"/>
              <a:t>(</a:t>
            </a:r>
            <a:r>
              <a:rPr lang="en-US" sz="1600" err="1" smtClean="0"/>
              <a:t>workqueue</a:t>
            </a:r>
            <a:r>
              <a:rPr lang="en-US" sz="1600" smtClean="0"/>
              <a:t>)</a:t>
            </a:r>
            <a:endParaRPr lang="en-US" sz="1600"/>
          </a:p>
        </p:txBody>
      </p:sp>
      <p:sp>
        <p:nvSpPr>
          <p:cNvPr id="12" name="Rectangle 11"/>
          <p:cNvSpPr/>
          <p:nvPr/>
        </p:nvSpPr>
        <p:spPr>
          <a:xfrm>
            <a:off x="6781104" y="999460"/>
            <a:ext cx="1786269" cy="96820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Statistics sync message received</a:t>
            </a:r>
          </a:p>
          <a:p>
            <a:pPr algn="ctr"/>
            <a:r>
              <a:rPr lang="en-US" sz="1600" smtClean="0"/>
              <a:t>(timer)</a:t>
            </a:r>
            <a:endParaRPr lang="en-US" sz="1600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3538032" y="1999564"/>
            <a:ext cx="1522068" cy="800101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1625809" y="1998837"/>
            <a:ext cx="1819258" cy="800102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5153064" y="1998835"/>
            <a:ext cx="1524060" cy="800104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8662691" y="1998835"/>
            <a:ext cx="1391391" cy="800104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6780153" y="1998835"/>
            <a:ext cx="1788170" cy="800105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508480" y="438952"/>
            <a:ext cx="2809781" cy="301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ecm_nss_ipv4_post_routing_hook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1590" y="10737"/>
            <a:ext cx="933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err="1" smtClean="0"/>
              <a:t>postrouting</a:t>
            </a:r>
            <a:endParaRPr lang="en-US" sz="1200" b="1" i="1"/>
          </a:p>
        </p:txBody>
      </p:sp>
      <p:sp>
        <p:nvSpPr>
          <p:cNvPr id="9" name="Rounded Rectangle 8"/>
          <p:cNvSpPr/>
          <p:nvPr/>
        </p:nvSpPr>
        <p:spPr>
          <a:xfrm>
            <a:off x="4498774" y="950387"/>
            <a:ext cx="2819487" cy="25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ecm_nss_ipv4_ip_process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33057" y="1426441"/>
            <a:ext cx="2190469" cy="258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ecm_nss_ported_ipv4_process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00101" y="1426441"/>
            <a:ext cx="2553297" cy="258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ecm_nss_non_ported_ipv4_process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876837" y="1215722"/>
            <a:ext cx="7850" cy="23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4" idx="0"/>
          </p:cNvCxnSpPr>
          <p:nvPr/>
        </p:nvCxnSpPr>
        <p:spPr>
          <a:xfrm>
            <a:off x="6876750" y="1191658"/>
            <a:ext cx="0" cy="23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292177" y="1893253"/>
            <a:ext cx="3005724" cy="276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ecm_db_connection_find_and_ref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292176" y="2374945"/>
            <a:ext cx="1850015" cy="268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ecm_db_connection_add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12021" y="2169476"/>
            <a:ext cx="0" cy="20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292176" y="2871605"/>
            <a:ext cx="3005724" cy="276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ecm_db_connection_defunct_timer_touch</a:t>
            </a:r>
            <a:endParaRPr 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4359248" y="2140929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Not found</a:t>
            </a:r>
            <a:endParaRPr lang="en-US" sz="100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540076" y="2169476"/>
            <a:ext cx="0" cy="70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27580" y="238178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F</a:t>
            </a:r>
            <a:r>
              <a:rPr lang="en-US" sz="1000" smtClean="0"/>
              <a:t>ound</a:t>
            </a:r>
            <a:endParaRPr lang="en-US" sz="1000"/>
          </a:p>
        </p:txBody>
      </p:sp>
      <p:cxnSp>
        <p:nvCxnSpPr>
          <p:cNvPr id="41" name="Straight Arrow Connector 40"/>
          <p:cNvCxnSpPr>
            <a:stCxn id="27" idx="2"/>
          </p:cNvCxnSpPr>
          <p:nvPr/>
        </p:nvCxnSpPr>
        <p:spPr>
          <a:xfrm flipH="1">
            <a:off x="5217183" y="2643005"/>
            <a:ext cx="1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2"/>
          </p:cNvCxnSpPr>
          <p:nvPr/>
        </p:nvCxnSpPr>
        <p:spPr>
          <a:xfrm flipH="1">
            <a:off x="5912426" y="740458"/>
            <a:ext cx="945" cy="20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526633" y="4622596"/>
            <a:ext cx="3184762" cy="29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ecm_nss_ported_ipv4_connection_accelerate</a:t>
            </a:r>
            <a:endParaRPr lang="en-US" sz="120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614348" y="4287069"/>
            <a:ext cx="287171" cy="33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87921" y="4339320"/>
            <a:ext cx="2060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Classifier response  is to accelerate</a:t>
            </a:r>
            <a:endParaRPr lang="en-US" sz="100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894348" y="1685317"/>
            <a:ext cx="7171" cy="20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2"/>
          </p:cNvCxnSpPr>
          <p:nvPr/>
        </p:nvCxnSpPr>
        <p:spPr>
          <a:xfrm>
            <a:off x="6876750" y="1685317"/>
            <a:ext cx="0" cy="20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209960" y="6561453"/>
            <a:ext cx="1031924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nss_ipv4_tx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774982" y="6127029"/>
            <a:ext cx="1896466" cy="276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Classifier-&gt;sync_from_v4()</a:t>
            </a:r>
            <a:endParaRPr lang="en-US" sz="1200"/>
          </a:p>
        </p:txBody>
      </p:sp>
      <p:sp>
        <p:nvSpPr>
          <p:cNvPr id="71" name="Rounded Rectangle 70"/>
          <p:cNvSpPr/>
          <p:nvPr/>
        </p:nvSpPr>
        <p:spPr>
          <a:xfrm>
            <a:off x="4774982" y="5660442"/>
            <a:ext cx="1896466" cy="2762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Fill acceleration message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722632" y="4895154"/>
            <a:ext cx="178887" cy="32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99552" y="4930683"/>
            <a:ext cx="2417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[</a:t>
            </a:r>
            <a:r>
              <a:rPr lang="en-US" sz="1000" smtClean="0">
                <a:solidFill>
                  <a:srgbClr val="FF00FF"/>
                </a:solidFill>
              </a:rPr>
              <a:t>acceleration mode</a:t>
            </a:r>
            <a:r>
              <a:rPr lang="en-US" sz="1000" smtClean="0"/>
              <a:t>] is no accelerated</a:t>
            </a:r>
          </a:p>
        </p:txBody>
      </p:sp>
      <p:cxnSp>
        <p:nvCxnSpPr>
          <p:cNvPr id="76" name="Straight Arrow Connector 75"/>
          <p:cNvCxnSpPr>
            <a:stCxn id="71" idx="2"/>
            <a:endCxn id="70" idx="0"/>
          </p:cNvCxnSpPr>
          <p:nvPr/>
        </p:nvCxnSpPr>
        <p:spPr>
          <a:xfrm>
            <a:off x="5723215" y="5936665"/>
            <a:ext cx="0" cy="1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0" idx="2"/>
            <a:endCxn id="69" idx="0"/>
          </p:cNvCxnSpPr>
          <p:nvPr/>
        </p:nvCxnSpPr>
        <p:spPr>
          <a:xfrm>
            <a:off x="5723215" y="6403252"/>
            <a:ext cx="2707" cy="15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5959185" y="4622596"/>
            <a:ext cx="3449510" cy="276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ecm_nss_non_ported_ipv4_connection_accelerate</a:t>
            </a:r>
            <a:endParaRPr lang="en-US" sz="120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714413" y="4266842"/>
            <a:ext cx="265901" cy="35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1" idx="2"/>
            <a:endCxn id="71" idx="0"/>
          </p:cNvCxnSpPr>
          <p:nvPr/>
        </p:nvCxnSpPr>
        <p:spPr>
          <a:xfrm>
            <a:off x="5723215" y="5463188"/>
            <a:ext cx="0" cy="19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6788496" y="4895154"/>
            <a:ext cx="191818" cy="32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4008033" y="5222666"/>
            <a:ext cx="3430364" cy="2405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to pending on accelerate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644990" y="3414250"/>
            <a:ext cx="2674783" cy="301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ecm_nss_ipv4_connection_regenerate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895302" y="4027136"/>
            <a:ext cx="1819111" cy="259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Classifier-&gt;process()</a:t>
            </a:r>
            <a:endParaRPr lang="en-US" sz="1200"/>
          </a:p>
        </p:txBody>
      </p:sp>
      <p:sp>
        <p:nvSpPr>
          <p:cNvPr id="60" name="Flowchart: Decision 59"/>
          <p:cNvSpPr/>
          <p:nvPr/>
        </p:nvSpPr>
        <p:spPr>
          <a:xfrm>
            <a:off x="4498774" y="3266458"/>
            <a:ext cx="2606378" cy="603778"/>
          </a:xfrm>
          <a:prstGeom prst="flowChartDecision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ecm_db_connection_classifier_generation_changed</a:t>
            </a:r>
          </a:p>
        </p:txBody>
      </p:sp>
      <p:cxnSp>
        <p:nvCxnSpPr>
          <p:cNvPr id="61" name="Straight Arrow Connector 60"/>
          <p:cNvCxnSpPr>
            <a:stCxn id="60" idx="3"/>
            <a:endCxn id="58" idx="1"/>
          </p:cNvCxnSpPr>
          <p:nvPr/>
        </p:nvCxnSpPr>
        <p:spPr>
          <a:xfrm flipV="1">
            <a:off x="7105152" y="3565058"/>
            <a:ext cx="539838" cy="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0" idx="2"/>
            <a:endCxn id="59" idx="0"/>
          </p:cNvCxnSpPr>
          <p:nvPr/>
        </p:nvCxnSpPr>
        <p:spPr>
          <a:xfrm>
            <a:off x="5801963" y="3870236"/>
            <a:ext cx="2895" cy="15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178183" y="321650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Yes</a:t>
            </a:r>
            <a:endParaRPr 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5349254" y="378845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No</a:t>
            </a:r>
            <a:endParaRPr lang="en-US" sz="1000"/>
          </a:p>
        </p:txBody>
      </p:sp>
      <p:cxnSp>
        <p:nvCxnSpPr>
          <p:cNvPr id="66" name="Elbow Connector 65"/>
          <p:cNvCxnSpPr>
            <a:stCxn id="58" idx="2"/>
            <a:endCxn id="59" idx="3"/>
          </p:cNvCxnSpPr>
          <p:nvPr/>
        </p:nvCxnSpPr>
        <p:spPr>
          <a:xfrm rot="5400000">
            <a:off x="7627779" y="2802500"/>
            <a:ext cx="441238" cy="22679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5" idx="2"/>
            <a:endCxn id="60" idx="0"/>
          </p:cNvCxnSpPr>
          <p:nvPr/>
        </p:nvCxnSpPr>
        <p:spPr>
          <a:xfrm>
            <a:off x="5795038" y="3147828"/>
            <a:ext cx="6925" cy="11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2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508480" y="438952"/>
            <a:ext cx="2809781" cy="301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ecm_sfe_ipv4_post_routing_hook</a:t>
            </a:r>
            <a:endParaRPr 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5291590" y="10737"/>
            <a:ext cx="933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err="1" smtClean="0"/>
              <a:t>postrouting</a:t>
            </a:r>
            <a:endParaRPr lang="en-US" sz="1200" b="1" i="1"/>
          </a:p>
        </p:txBody>
      </p:sp>
      <p:sp>
        <p:nvSpPr>
          <p:cNvPr id="9" name="Rounded Rectangle 8"/>
          <p:cNvSpPr/>
          <p:nvPr/>
        </p:nvSpPr>
        <p:spPr>
          <a:xfrm>
            <a:off x="4498774" y="950387"/>
            <a:ext cx="2819487" cy="25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ecm_sfe_ipv4_ip_process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3233057" y="1426441"/>
            <a:ext cx="2190469" cy="258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ecm_sfe_ported_ipv4_process</a:t>
            </a:r>
            <a:endParaRPr lang="en-US" sz="1200"/>
          </a:p>
        </p:txBody>
      </p:sp>
      <p:sp>
        <p:nvSpPr>
          <p:cNvPr id="14" name="Rounded Rectangle 13"/>
          <p:cNvSpPr/>
          <p:nvPr/>
        </p:nvSpPr>
        <p:spPr>
          <a:xfrm>
            <a:off x="5600101" y="1426441"/>
            <a:ext cx="2553297" cy="258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ecm_sfe_non_ported_ipv4_process</a:t>
            </a:r>
            <a:endParaRPr lang="en-US" sz="12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876837" y="1215722"/>
            <a:ext cx="7850" cy="23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4" idx="0"/>
          </p:cNvCxnSpPr>
          <p:nvPr/>
        </p:nvCxnSpPr>
        <p:spPr>
          <a:xfrm>
            <a:off x="6876750" y="1191658"/>
            <a:ext cx="0" cy="23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292177" y="1893253"/>
            <a:ext cx="3005724" cy="276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ecm_db_connection_find_and_ref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292176" y="2374945"/>
            <a:ext cx="1850015" cy="268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ecm_db_connection_add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12021" y="2169476"/>
            <a:ext cx="0" cy="20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292176" y="2871605"/>
            <a:ext cx="3005724" cy="276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ecm_db_connection_defunct_timer_touch</a:t>
            </a:r>
            <a:endParaRPr 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4359248" y="2140929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Not found</a:t>
            </a:r>
            <a:endParaRPr lang="en-US" sz="100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540076" y="2169476"/>
            <a:ext cx="0" cy="70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27580" y="238178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F</a:t>
            </a:r>
            <a:r>
              <a:rPr lang="en-US" sz="1000" smtClean="0"/>
              <a:t>ound</a:t>
            </a:r>
            <a:endParaRPr lang="en-US" sz="1000"/>
          </a:p>
        </p:txBody>
      </p:sp>
      <p:cxnSp>
        <p:nvCxnSpPr>
          <p:cNvPr id="41" name="Straight Arrow Connector 40"/>
          <p:cNvCxnSpPr>
            <a:stCxn id="27" idx="2"/>
          </p:cNvCxnSpPr>
          <p:nvPr/>
        </p:nvCxnSpPr>
        <p:spPr>
          <a:xfrm flipH="1">
            <a:off x="5217183" y="2643005"/>
            <a:ext cx="1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2"/>
          </p:cNvCxnSpPr>
          <p:nvPr/>
        </p:nvCxnSpPr>
        <p:spPr>
          <a:xfrm flipH="1">
            <a:off x="5912426" y="740458"/>
            <a:ext cx="945" cy="20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526633" y="4622596"/>
            <a:ext cx="3184762" cy="29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ecm_sfe_ported_ipv4_connection_accelerate</a:t>
            </a:r>
            <a:endParaRPr lang="en-US" sz="120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614348" y="4287069"/>
            <a:ext cx="287171" cy="33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87921" y="4339320"/>
            <a:ext cx="2060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Classifier response  is to accelerate</a:t>
            </a:r>
            <a:endParaRPr lang="en-US" sz="100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894348" y="1685317"/>
            <a:ext cx="7171" cy="20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2"/>
          </p:cNvCxnSpPr>
          <p:nvPr/>
        </p:nvCxnSpPr>
        <p:spPr>
          <a:xfrm>
            <a:off x="6876750" y="1685317"/>
            <a:ext cx="0" cy="20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065579" y="6561453"/>
            <a:ext cx="1330116" cy="246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</a:t>
            </a:r>
            <a:r>
              <a:rPr lang="en-US" sz="1200" smtClean="0"/>
              <a:t>fe_drv_ipv4_tx</a:t>
            </a:r>
            <a:endParaRPr lang="en-US" sz="1200"/>
          </a:p>
        </p:txBody>
      </p:sp>
      <p:sp>
        <p:nvSpPr>
          <p:cNvPr id="70" name="Rounded Rectangle 69"/>
          <p:cNvSpPr/>
          <p:nvPr/>
        </p:nvSpPr>
        <p:spPr>
          <a:xfrm>
            <a:off x="4774982" y="6127029"/>
            <a:ext cx="1896466" cy="276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Classifier-&gt;sync_from_v4()</a:t>
            </a:r>
            <a:endParaRPr lang="en-US" sz="1200"/>
          </a:p>
        </p:txBody>
      </p:sp>
      <p:sp>
        <p:nvSpPr>
          <p:cNvPr id="71" name="Rounded Rectangle 70"/>
          <p:cNvSpPr/>
          <p:nvPr/>
        </p:nvSpPr>
        <p:spPr>
          <a:xfrm>
            <a:off x="4774982" y="5660442"/>
            <a:ext cx="1896466" cy="2762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Fill acceleration message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722632" y="4895154"/>
            <a:ext cx="178887" cy="32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99552" y="4930683"/>
            <a:ext cx="2417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[</a:t>
            </a:r>
            <a:r>
              <a:rPr lang="en-US" sz="1000" smtClean="0">
                <a:solidFill>
                  <a:srgbClr val="FF00FF"/>
                </a:solidFill>
              </a:rPr>
              <a:t>acceleration mode</a:t>
            </a:r>
            <a:r>
              <a:rPr lang="en-US" sz="1000" smtClean="0"/>
              <a:t>] is no accelerated</a:t>
            </a:r>
          </a:p>
        </p:txBody>
      </p:sp>
      <p:cxnSp>
        <p:nvCxnSpPr>
          <p:cNvPr id="76" name="Straight Arrow Connector 75"/>
          <p:cNvCxnSpPr>
            <a:stCxn id="71" idx="2"/>
            <a:endCxn id="70" idx="0"/>
          </p:cNvCxnSpPr>
          <p:nvPr/>
        </p:nvCxnSpPr>
        <p:spPr>
          <a:xfrm>
            <a:off x="5723215" y="5936665"/>
            <a:ext cx="0" cy="1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0" idx="2"/>
            <a:endCxn id="69" idx="0"/>
          </p:cNvCxnSpPr>
          <p:nvPr/>
        </p:nvCxnSpPr>
        <p:spPr>
          <a:xfrm>
            <a:off x="5723215" y="6403252"/>
            <a:ext cx="7422" cy="15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5959185" y="4622596"/>
            <a:ext cx="3449510" cy="276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ecm_sfe_non_ported_ipv4_connection_accelerate</a:t>
            </a:r>
            <a:endParaRPr lang="en-US" sz="120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714413" y="4266842"/>
            <a:ext cx="265901" cy="35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1" idx="2"/>
            <a:endCxn id="71" idx="0"/>
          </p:cNvCxnSpPr>
          <p:nvPr/>
        </p:nvCxnSpPr>
        <p:spPr>
          <a:xfrm>
            <a:off x="5723215" y="5463188"/>
            <a:ext cx="0" cy="19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6788496" y="4895154"/>
            <a:ext cx="191818" cy="32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4008033" y="5222666"/>
            <a:ext cx="3430364" cy="2405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to pending on accelerate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644990" y="3414250"/>
            <a:ext cx="2674783" cy="301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ecm_sfe_ipv4_connection_regenerate</a:t>
            </a:r>
            <a:endParaRPr lang="en-US" sz="1200"/>
          </a:p>
        </p:txBody>
      </p:sp>
      <p:sp>
        <p:nvSpPr>
          <p:cNvPr id="59" name="Rounded Rectangle 58"/>
          <p:cNvSpPr/>
          <p:nvPr/>
        </p:nvSpPr>
        <p:spPr>
          <a:xfrm>
            <a:off x="4895302" y="4027136"/>
            <a:ext cx="1819111" cy="259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Classifier-&gt;process()</a:t>
            </a:r>
            <a:endParaRPr lang="en-US" sz="1200"/>
          </a:p>
        </p:txBody>
      </p:sp>
      <p:sp>
        <p:nvSpPr>
          <p:cNvPr id="60" name="Flowchart: Decision 59"/>
          <p:cNvSpPr/>
          <p:nvPr/>
        </p:nvSpPr>
        <p:spPr>
          <a:xfrm>
            <a:off x="4498774" y="3266458"/>
            <a:ext cx="2606378" cy="603778"/>
          </a:xfrm>
          <a:prstGeom prst="flowChartDecision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ecm_db_connection_classifier_generation_changed</a:t>
            </a:r>
          </a:p>
        </p:txBody>
      </p:sp>
      <p:cxnSp>
        <p:nvCxnSpPr>
          <p:cNvPr id="61" name="Straight Arrow Connector 60"/>
          <p:cNvCxnSpPr>
            <a:stCxn id="60" idx="3"/>
            <a:endCxn id="58" idx="1"/>
          </p:cNvCxnSpPr>
          <p:nvPr/>
        </p:nvCxnSpPr>
        <p:spPr>
          <a:xfrm flipV="1">
            <a:off x="7105152" y="3565058"/>
            <a:ext cx="539838" cy="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0" idx="2"/>
            <a:endCxn id="59" idx="0"/>
          </p:cNvCxnSpPr>
          <p:nvPr/>
        </p:nvCxnSpPr>
        <p:spPr>
          <a:xfrm>
            <a:off x="5801963" y="3870236"/>
            <a:ext cx="2895" cy="15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178183" y="321650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Yes</a:t>
            </a:r>
            <a:endParaRPr 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5349254" y="378845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No</a:t>
            </a:r>
            <a:endParaRPr lang="en-US" sz="1000"/>
          </a:p>
        </p:txBody>
      </p:sp>
      <p:cxnSp>
        <p:nvCxnSpPr>
          <p:cNvPr id="66" name="Elbow Connector 65"/>
          <p:cNvCxnSpPr>
            <a:stCxn id="58" idx="2"/>
            <a:endCxn id="59" idx="3"/>
          </p:cNvCxnSpPr>
          <p:nvPr/>
        </p:nvCxnSpPr>
        <p:spPr>
          <a:xfrm rot="5400000">
            <a:off x="7627779" y="2802500"/>
            <a:ext cx="441238" cy="22679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5" idx="2"/>
            <a:endCxn id="60" idx="0"/>
          </p:cNvCxnSpPr>
          <p:nvPr/>
        </p:nvCxnSpPr>
        <p:spPr>
          <a:xfrm>
            <a:off x="5795038" y="3147828"/>
            <a:ext cx="6925" cy="11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4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5535" y="928255"/>
            <a:ext cx="221326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PPP Payload (Internal IP packet)</a:t>
            </a:r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3425535" y="1233056"/>
            <a:ext cx="221326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PPP Header</a:t>
            </a:r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3425535" y="1551712"/>
            <a:ext cx="221326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L2TP Header</a:t>
            </a:r>
            <a:endParaRPr lang="en-US" sz="1200"/>
          </a:p>
        </p:txBody>
      </p:sp>
      <p:sp>
        <p:nvSpPr>
          <p:cNvPr id="7" name="Rectangle 6"/>
          <p:cNvSpPr/>
          <p:nvPr/>
        </p:nvSpPr>
        <p:spPr>
          <a:xfrm>
            <a:off x="3425535" y="1863439"/>
            <a:ext cx="221326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UDP Header</a:t>
            </a:r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3425535" y="2175166"/>
            <a:ext cx="221326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I</a:t>
            </a:r>
            <a:r>
              <a:rPr lang="en-US" sz="1200" smtClean="0"/>
              <a:t>P Header</a:t>
            </a:r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7013864" y="1679865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52411" y="1679865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L</a:t>
            </a:r>
            <a:endParaRPr lang="en-US" sz="1200"/>
          </a:p>
        </p:txBody>
      </p:sp>
      <p:sp>
        <p:nvSpPr>
          <p:cNvPr id="11" name="Rectangle 10"/>
          <p:cNvSpPr/>
          <p:nvPr/>
        </p:nvSpPr>
        <p:spPr>
          <a:xfrm>
            <a:off x="7290958" y="1679865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32967" y="1679865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64585" y="1679865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06594" y="1679865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48603" y="1679865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80221" y="1679865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22230" y="1679865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64239" y="1679865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95857" y="1679865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37866" y="1679865"/>
            <a:ext cx="117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79875" y="1679865"/>
            <a:ext cx="574963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err="1"/>
              <a:t>V</a:t>
            </a:r>
            <a:r>
              <a:rPr lang="en-US" sz="1200" err="1" smtClean="0"/>
              <a:t>er</a:t>
            </a:r>
            <a:endParaRPr lang="en-US" sz="1200"/>
          </a:p>
        </p:txBody>
      </p:sp>
      <p:grpSp>
        <p:nvGrpSpPr>
          <p:cNvPr id="67" name="Group 66"/>
          <p:cNvGrpSpPr/>
          <p:nvPr/>
        </p:nvGrpSpPr>
        <p:grpSpPr>
          <a:xfrm>
            <a:off x="7000005" y="148939"/>
            <a:ext cx="4429999" cy="290945"/>
            <a:chOff x="7024251" y="1551712"/>
            <a:chExt cx="4429999" cy="290945"/>
          </a:xfrm>
          <a:solidFill>
            <a:schemeClr val="accent4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702425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6279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134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43354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8536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4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698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5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58990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6</a:t>
              </a:r>
              <a:endParaRPr lang="en-US" sz="12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00999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7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132617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8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74626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9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1663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555180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93727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835736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97774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4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936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5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251372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6</a:t>
              </a:r>
              <a:endParaRPr lang="en-US" sz="12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39338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7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524999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8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66700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9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805554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94410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08264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24657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3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35627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4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498284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5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40293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smtClean="0"/>
                <a:t>6</a:t>
              </a:r>
              <a:endParaRPr lang="en-US" sz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782302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7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924311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8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066320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9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197938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0</a:t>
              </a:r>
              <a:endParaRPr lang="en-US" sz="12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336485" y="1551712"/>
              <a:ext cx="117765" cy="2909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9279085" y="1679864"/>
            <a:ext cx="218902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Length(opt)</a:t>
            </a:r>
            <a:endParaRPr lang="en-US" sz="1200"/>
          </a:p>
        </p:txBody>
      </p:sp>
      <p:sp>
        <p:nvSpPr>
          <p:cNvPr id="61" name="Rectangle 60"/>
          <p:cNvSpPr/>
          <p:nvPr/>
        </p:nvSpPr>
        <p:spPr>
          <a:xfrm>
            <a:off x="7017324" y="1995056"/>
            <a:ext cx="223751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Tunnel ID</a:t>
            </a:r>
            <a:endParaRPr lang="en-US" sz="1200"/>
          </a:p>
        </p:txBody>
      </p:sp>
      <p:sp>
        <p:nvSpPr>
          <p:cNvPr id="62" name="Rectangle 61"/>
          <p:cNvSpPr/>
          <p:nvPr/>
        </p:nvSpPr>
        <p:spPr>
          <a:xfrm>
            <a:off x="9279085" y="1998521"/>
            <a:ext cx="218902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Session ID</a:t>
            </a:r>
            <a:endParaRPr lang="en-US" sz="1200"/>
          </a:p>
        </p:txBody>
      </p:sp>
      <p:sp>
        <p:nvSpPr>
          <p:cNvPr id="63" name="Rectangle 62"/>
          <p:cNvSpPr/>
          <p:nvPr/>
        </p:nvSpPr>
        <p:spPr>
          <a:xfrm>
            <a:off x="7024250" y="2303321"/>
            <a:ext cx="223751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Ns(opt)</a:t>
            </a:r>
            <a:endParaRPr lang="en-US" sz="1200"/>
          </a:p>
        </p:txBody>
      </p:sp>
      <p:sp>
        <p:nvSpPr>
          <p:cNvPr id="64" name="Rectangle 63"/>
          <p:cNvSpPr/>
          <p:nvPr/>
        </p:nvSpPr>
        <p:spPr>
          <a:xfrm>
            <a:off x="9275620" y="2306786"/>
            <a:ext cx="218902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Nr(opt)</a:t>
            </a:r>
            <a:endParaRPr lang="en-US" sz="1200"/>
          </a:p>
        </p:txBody>
      </p:sp>
      <p:sp>
        <p:nvSpPr>
          <p:cNvPr id="65" name="Rectangle 64"/>
          <p:cNvSpPr/>
          <p:nvPr/>
        </p:nvSpPr>
        <p:spPr>
          <a:xfrm>
            <a:off x="7020785" y="2621977"/>
            <a:ext cx="223751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Offset Size(opt)</a:t>
            </a:r>
            <a:endParaRPr lang="en-US" sz="1200"/>
          </a:p>
        </p:txBody>
      </p:sp>
      <p:sp>
        <p:nvSpPr>
          <p:cNvPr id="66" name="Rectangle 65"/>
          <p:cNvSpPr/>
          <p:nvPr/>
        </p:nvSpPr>
        <p:spPr>
          <a:xfrm>
            <a:off x="9282546" y="2615051"/>
            <a:ext cx="218902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Offset pad … (opt)</a:t>
            </a:r>
            <a:endParaRPr lang="en-US" sz="1200"/>
          </a:p>
        </p:txBody>
      </p:sp>
      <p:sp>
        <p:nvSpPr>
          <p:cNvPr id="68" name="Rectangle 67"/>
          <p:cNvSpPr/>
          <p:nvPr/>
        </p:nvSpPr>
        <p:spPr>
          <a:xfrm>
            <a:off x="7017325" y="935181"/>
            <a:ext cx="110490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Address (0xff)</a:t>
            </a:r>
            <a:endParaRPr lang="en-US" sz="1200"/>
          </a:p>
        </p:txBody>
      </p:sp>
      <p:sp>
        <p:nvSpPr>
          <p:cNvPr id="69" name="Rectangle 68"/>
          <p:cNvSpPr/>
          <p:nvPr/>
        </p:nvSpPr>
        <p:spPr>
          <a:xfrm>
            <a:off x="9268695" y="928255"/>
            <a:ext cx="218902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Protocol</a:t>
            </a:r>
            <a:endParaRPr lang="en-US" sz="1200"/>
          </a:p>
        </p:txBody>
      </p:sp>
      <p:sp>
        <p:nvSpPr>
          <p:cNvPr id="70" name="Rectangle 69"/>
          <p:cNvSpPr/>
          <p:nvPr/>
        </p:nvSpPr>
        <p:spPr>
          <a:xfrm>
            <a:off x="8146471" y="935181"/>
            <a:ext cx="110490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Control (0x03)</a:t>
            </a:r>
            <a:endParaRPr lang="en-US" sz="120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638799" y="935181"/>
            <a:ext cx="1361206" cy="29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638799" y="1233056"/>
            <a:ext cx="1361206" cy="29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9" idx="0"/>
          </p:cNvCxnSpPr>
          <p:nvPr/>
        </p:nvCxnSpPr>
        <p:spPr>
          <a:xfrm>
            <a:off x="5652652" y="1544783"/>
            <a:ext cx="1420095" cy="13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638799" y="1842657"/>
            <a:ext cx="1381986" cy="107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226412" y="21128"/>
            <a:ext cx="159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/>
              <a:t>Acceleration response</a:t>
            </a:r>
          </a:p>
          <a:p>
            <a:r>
              <a:rPr lang="en-US" sz="1200" b="1" i="1" smtClean="0"/>
              <a:t>     message received</a:t>
            </a:r>
            <a:endParaRPr lang="en-US" sz="1200" b="1" i="1"/>
          </a:p>
        </p:txBody>
      </p:sp>
      <p:sp>
        <p:nvSpPr>
          <p:cNvPr id="94" name="Rounded Rectangle 93"/>
          <p:cNvSpPr/>
          <p:nvPr/>
        </p:nvSpPr>
        <p:spPr>
          <a:xfrm>
            <a:off x="2960163" y="557106"/>
            <a:ext cx="1795671" cy="412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ecm_nss_ported_ipv4_connection_callback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7307285" y="547238"/>
            <a:ext cx="1962442" cy="412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ecm_nss_non_ported_ipv4_connection_callback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3615541" y="1404596"/>
            <a:ext cx="1251858" cy="2830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Ack</a:t>
            </a:r>
            <a:r>
              <a:rPr lang="en-US" sz="1200" smtClean="0">
                <a:solidFill>
                  <a:schemeClr val="tx1"/>
                </a:solidFill>
              </a:rPr>
              <a:t> Received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571170" y="1383163"/>
            <a:ext cx="1208316" cy="2830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Nack</a:t>
            </a:r>
            <a:r>
              <a:rPr lang="en-US" sz="1200" smtClean="0">
                <a:solidFill>
                  <a:schemeClr val="tx1"/>
                </a:solidFill>
              </a:rPr>
              <a:t> Received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15902" y="4689704"/>
            <a:ext cx="2060110" cy="495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of connection to no accelerated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788042" y="4164894"/>
            <a:ext cx="2060110" cy="495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of connection to accelerated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>
            <a:endCxn id="97" idx="0"/>
          </p:cNvCxnSpPr>
          <p:nvPr/>
        </p:nvCxnSpPr>
        <p:spPr>
          <a:xfrm flipH="1">
            <a:off x="4241470" y="960119"/>
            <a:ext cx="526604" cy="44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4867399" y="990938"/>
            <a:ext cx="2439886" cy="41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755834" y="969986"/>
            <a:ext cx="1815336" cy="43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7307285" y="969986"/>
            <a:ext cx="0" cy="39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7" idx="2"/>
          </p:cNvCxnSpPr>
          <p:nvPr/>
        </p:nvCxnSpPr>
        <p:spPr>
          <a:xfrm>
            <a:off x="4241470" y="1687624"/>
            <a:ext cx="0" cy="40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205948" y="4147984"/>
            <a:ext cx="2060110" cy="495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of connection to failed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5450606" y="3615981"/>
            <a:ext cx="0" cy="102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564126" y="5410824"/>
            <a:ext cx="1212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Will try in next time</a:t>
            </a:r>
          </a:p>
        </p:txBody>
      </p:sp>
      <p:cxnSp>
        <p:nvCxnSpPr>
          <p:cNvPr id="128" name="Straight Arrow Connector 127"/>
          <p:cNvCxnSpPr>
            <a:stCxn id="99" idx="2"/>
          </p:cNvCxnSpPr>
          <p:nvPr/>
        </p:nvCxnSpPr>
        <p:spPr>
          <a:xfrm>
            <a:off x="6045957" y="5185190"/>
            <a:ext cx="0" cy="22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939259" y="487991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Stop to try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8279576" y="4654283"/>
            <a:ext cx="0" cy="22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2797620" y="5544371"/>
            <a:ext cx="1792522" cy="412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feci-&gt;decelerate(feci)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60460" y="5014384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[</a:t>
            </a:r>
            <a:r>
              <a:rPr lang="en-US" sz="1000" smtClean="0">
                <a:solidFill>
                  <a:srgbClr val="FF00FF"/>
                </a:solidFill>
              </a:rPr>
              <a:t>delayed deceleration</a:t>
            </a:r>
            <a:r>
              <a:rPr lang="en-US" sz="1000" smtClean="0"/>
              <a:t>]</a:t>
            </a:r>
          </a:p>
        </p:txBody>
      </p:sp>
      <p:sp>
        <p:nvSpPr>
          <p:cNvPr id="30" name="Flowchart: Decision 29"/>
          <p:cNvSpPr/>
          <p:nvPr/>
        </p:nvSpPr>
        <p:spPr>
          <a:xfrm>
            <a:off x="3315868" y="2097540"/>
            <a:ext cx="1812694" cy="502511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[</a:t>
            </a:r>
            <a:r>
              <a:rPr lang="en-US" sz="1200" smtClean="0">
                <a:solidFill>
                  <a:srgbClr val="FF00FF"/>
                </a:solidFill>
              </a:rPr>
              <a:t>flush happened</a:t>
            </a:r>
            <a:r>
              <a:rPr lang="en-US" sz="1200" smtClean="0">
                <a:solidFill>
                  <a:schemeClr val="tx1"/>
                </a:solidFill>
              </a:rPr>
              <a:t>]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097903" y="3324074"/>
            <a:ext cx="1661962" cy="2830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Clear [</a:t>
            </a:r>
            <a:r>
              <a:rPr lang="en-US" sz="1200" smtClean="0">
                <a:solidFill>
                  <a:srgbClr val="FF00FF"/>
                </a:solidFill>
              </a:rPr>
              <a:t>flush happened</a:t>
            </a:r>
            <a:r>
              <a:rPr lang="en-US" sz="1200" smtClean="0">
                <a:solidFill>
                  <a:schemeClr val="tx1"/>
                </a:solidFill>
              </a:rPr>
              <a:t>]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03055" y="202693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cxnSp>
        <p:nvCxnSpPr>
          <p:cNvPr id="62" name="Elbow Connector 61"/>
          <p:cNvCxnSpPr>
            <a:stCxn id="30" idx="3"/>
          </p:cNvCxnSpPr>
          <p:nvPr/>
        </p:nvCxnSpPr>
        <p:spPr>
          <a:xfrm>
            <a:off x="5128562" y="2348796"/>
            <a:ext cx="322044" cy="975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0" idx="1"/>
          </p:cNvCxnSpPr>
          <p:nvPr/>
        </p:nvCxnSpPr>
        <p:spPr>
          <a:xfrm rot="10800000" flipV="1">
            <a:off x="2960164" y="2348795"/>
            <a:ext cx="355705" cy="1800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987279" y="205415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334650" y="4687975"/>
            <a:ext cx="0" cy="85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Decision 115"/>
          <p:cNvSpPr/>
          <p:nvPr/>
        </p:nvSpPr>
        <p:spPr>
          <a:xfrm>
            <a:off x="6265988" y="2054156"/>
            <a:ext cx="1818854" cy="502511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[</a:t>
            </a:r>
            <a:r>
              <a:rPr lang="en-US" sz="1200" smtClean="0">
                <a:solidFill>
                  <a:srgbClr val="FF00FF"/>
                </a:solidFill>
              </a:rPr>
              <a:t>is defunct</a:t>
            </a:r>
            <a:r>
              <a:rPr lang="en-US" sz="1200" smtClean="0">
                <a:solidFill>
                  <a:schemeClr val="tx1"/>
                </a:solidFill>
              </a:rPr>
              <a:t>]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98" idx="2"/>
            <a:endCxn id="116" idx="0"/>
          </p:cNvCxnSpPr>
          <p:nvPr/>
        </p:nvCxnSpPr>
        <p:spPr>
          <a:xfrm>
            <a:off x="7175328" y="1666191"/>
            <a:ext cx="87" cy="38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746396" y="256619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cxnSp>
        <p:nvCxnSpPr>
          <p:cNvPr id="115" name="Elbow Connector 114"/>
          <p:cNvCxnSpPr>
            <a:stCxn id="116" idx="3"/>
          </p:cNvCxnSpPr>
          <p:nvPr/>
        </p:nvCxnSpPr>
        <p:spPr>
          <a:xfrm>
            <a:off x="8084842" y="2305412"/>
            <a:ext cx="815382" cy="1790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141659" y="199331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132" name="Flowchart: Decision 131"/>
          <p:cNvSpPr/>
          <p:nvPr/>
        </p:nvSpPr>
        <p:spPr>
          <a:xfrm>
            <a:off x="5969118" y="2834705"/>
            <a:ext cx="2424441" cy="697240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Number of </a:t>
            </a:r>
            <a:r>
              <a:rPr lang="en-US" sz="1200" err="1" smtClean="0"/>
              <a:t>nack</a:t>
            </a:r>
            <a:r>
              <a:rPr lang="en-US" sz="1200" smtClean="0"/>
              <a:t>    </a:t>
            </a:r>
          </a:p>
          <a:p>
            <a:r>
              <a:rPr lang="en-US" sz="1200"/>
              <a:t> </a:t>
            </a:r>
            <a:r>
              <a:rPr lang="en-US" sz="1200" smtClean="0"/>
              <a:t>   exceed </a:t>
            </a:r>
            <a:r>
              <a:rPr lang="en-US" sz="1200" err="1" smtClean="0"/>
              <a:t>imit</a:t>
            </a:r>
            <a:endParaRPr lang="en-US" sz="1200"/>
          </a:p>
        </p:txBody>
      </p:sp>
      <p:cxnSp>
        <p:nvCxnSpPr>
          <p:cNvPr id="120" name="Straight Arrow Connector 119"/>
          <p:cNvCxnSpPr>
            <a:stCxn id="116" idx="2"/>
            <a:endCxn id="132" idx="0"/>
          </p:cNvCxnSpPr>
          <p:nvPr/>
        </p:nvCxnSpPr>
        <p:spPr>
          <a:xfrm>
            <a:off x="7175415" y="2556667"/>
            <a:ext cx="5924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32" idx="3"/>
          </p:cNvCxnSpPr>
          <p:nvPr/>
        </p:nvCxnSpPr>
        <p:spPr>
          <a:xfrm>
            <a:off x="8393559" y="3183325"/>
            <a:ext cx="281799" cy="913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315862" y="284108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cxnSp>
        <p:nvCxnSpPr>
          <p:cNvPr id="143" name="Straight Arrow Connector 142"/>
          <p:cNvCxnSpPr>
            <a:stCxn id="132" idx="1"/>
          </p:cNvCxnSpPr>
          <p:nvPr/>
        </p:nvCxnSpPr>
        <p:spPr>
          <a:xfrm>
            <a:off x="5969118" y="3183325"/>
            <a:ext cx="0" cy="147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045957" y="336131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438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226412" y="21128"/>
            <a:ext cx="159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/>
              <a:t>Acceleration response</a:t>
            </a:r>
          </a:p>
          <a:p>
            <a:r>
              <a:rPr lang="en-US" sz="1200" b="1" i="1" smtClean="0"/>
              <a:t>     message received</a:t>
            </a:r>
            <a:endParaRPr lang="en-US" sz="1200" b="1" i="1"/>
          </a:p>
        </p:txBody>
      </p:sp>
      <p:sp>
        <p:nvSpPr>
          <p:cNvPr id="94" name="Rounded Rectangle 93"/>
          <p:cNvSpPr/>
          <p:nvPr/>
        </p:nvSpPr>
        <p:spPr>
          <a:xfrm>
            <a:off x="2960163" y="557106"/>
            <a:ext cx="1795671" cy="412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ecm_sfe_ported_ipv4_connection_callback</a:t>
            </a:r>
            <a:endParaRPr lang="en-US" sz="1200"/>
          </a:p>
        </p:txBody>
      </p:sp>
      <p:sp>
        <p:nvSpPr>
          <p:cNvPr id="96" name="Rounded Rectangle 95"/>
          <p:cNvSpPr/>
          <p:nvPr/>
        </p:nvSpPr>
        <p:spPr>
          <a:xfrm>
            <a:off x="7307285" y="547238"/>
            <a:ext cx="1962442" cy="412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ecm_sfe_non_ported_ipv4_connection_callback</a:t>
            </a:r>
            <a:endParaRPr lang="en-US" sz="1200"/>
          </a:p>
        </p:txBody>
      </p:sp>
      <p:sp>
        <p:nvSpPr>
          <p:cNvPr id="97" name="Rounded Rectangle 96"/>
          <p:cNvSpPr/>
          <p:nvPr/>
        </p:nvSpPr>
        <p:spPr>
          <a:xfrm>
            <a:off x="3615541" y="1404596"/>
            <a:ext cx="1251858" cy="2830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Ack</a:t>
            </a:r>
            <a:r>
              <a:rPr lang="en-US" sz="1200" smtClean="0">
                <a:solidFill>
                  <a:schemeClr val="tx1"/>
                </a:solidFill>
              </a:rPr>
              <a:t> Received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571170" y="1383163"/>
            <a:ext cx="1208316" cy="2830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Nack</a:t>
            </a:r>
            <a:r>
              <a:rPr lang="en-US" sz="1200" smtClean="0">
                <a:solidFill>
                  <a:schemeClr val="tx1"/>
                </a:solidFill>
              </a:rPr>
              <a:t> Received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15902" y="4689704"/>
            <a:ext cx="2060110" cy="495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of connection to no accelerated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788042" y="4164894"/>
            <a:ext cx="2060110" cy="495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of connection to accelerated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>
            <a:endCxn id="97" idx="0"/>
          </p:cNvCxnSpPr>
          <p:nvPr/>
        </p:nvCxnSpPr>
        <p:spPr>
          <a:xfrm flipH="1">
            <a:off x="4241470" y="960119"/>
            <a:ext cx="526604" cy="44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4867399" y="990938"/>
            <a:ext cx="2439886" cy="41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755834" y="969986"/>
            <a:ext cx="1815336" cy="43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7307285" y="969986"/>
            <a:ext cx="0" cy="39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7" idx="2"/>
          </p:cNvCxnSpPr>
          <p:nvPr/>
        </p:nvCxnSpPr>
        <p:spPr>
          <a:xfrm>
            <a:off x="4241470" y="1687624"/>
            <a:ext cx="0" cy="40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205948" y="4147984"/>
            <a:ext cx="2060110" cy="495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of connection to failed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5450606" y="3615981"/>
            <a:ext cx="0" cy="102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564126" y="5410824"/>
            <a:ext cx="1212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Will try in next time</a:t>
            </a:r>
          </a:p>
        </p:txBody>
      </p:sp>
      <p:cxnSp>
        <p:nvCxnSpPr>
          <p:cNvPr id="128" name="Straight Arrow Connector 127"/>
          <p:cNvCxnSpPr>
            <a:stCxn id="99" idx="2"/>
          </p:cNvCxnSpPr>
          <p:nvPr/>
        </p:nvCxnSpPr>
        <p:spPr>
          <a:xfrm>
            <a:off x="6045957" y="5185190"/>
            <a:ext cx="0" cy="22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939259" y="487991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Stop to try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8279576" y="4654283"/>
            <a:ext cx="0" cy="22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2797620" y="5544371"/>
            <a:ext cx="1792522" cy="412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feci-&gt;decelerate(feci)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60460" y="5014384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[</a:t>
            </a:r>
            <a:r>
              <a:rPr lang="en-US" sz="1000" smtClean="0">
                <a:solidFill>
                  <a:srgbClr val="FF00FF"/>
                </a:solidFill>
              </a:rPr>
              <a:t>delayed deceleration</a:t>
            </a:r>
            <a:r>
              <a:rPr lang="en-US" sz="1000" smtClean="0"/>
              <a:t>]</a:t>
            </a:r>
          </a:p>
        </p:txBody>
      </p:sp>
      <p:sp>
        <p:nvSpPr>
          <p:cNvPr id="30" name="Flowchart: Decision 29"/>
          <p:cNvSpPr/>
          <p:nvPr/>
        </p:nvSpPr>
        <p:spPr>
          <a:xfrm>
            <a:off x="3315868" y="2097540"/>
            <a:ext cx="1812694" cy="502511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[</a:t>
            </a:r>
            <a:r>
              <a:rPr lang="en-US" sz="1200" smtClean="0">
                <a:solidFill>
                  <a:srgbClr val="FF00FF"/>
                </a:solidFill>
              </a:rPr>
              <a:t>flush happened</a:t>
            </a:r>
            <a:r>
              <a:rPr lang="en-US" sz="1200" smtClean="0">
                <a:solidFill>
                  <a:schemeClr val="tx1"/>
                </a:solidFill>
              </a:rPr>
              <a:t>]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097903" y="3324074"/>
            <a:ext cx="1661962" cy="2830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Clear [</a:t>
            </a:r>
            <a:r>
              <a:rPr lang="en-US" sz="1200" smtClean="0">
                <a:solidFill>
                  <a:srgbClr val="FF00FF"/>
                </a:solidFill>
              </a:rPr>
              <a:t>flush happened</a:t>
            </a:r>
            <a:r>
              <a:rPr lang="en-US" sz="1200" smtClean="0">
                <a:solidFill>
                  <a:schemeClr val="tx1"/>
                </a:solidFill>
              </a:rPr>
              <a:t>]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03055" y="202693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cxnSp>
        <p:nvCxnSpPr>
          <p:cNvPr id="62" name="Elbow Connector 61"/>
          <p:cNvCxnSpPr>
            <a:stCxn id="30" idx="3"/>
          </p:cNvCxnSpPr>
          <p:nvPr/>
        </p:nvCxnSpPr>
        <p:spPr>
          <a:xfrm>
            <a:off x="5128562" y="2348796"/>
            <a:ext cx="322044" cy="975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0" idx="1"/>
          </p:cNvCxnSpPr>
          <p:nvPr/>
        </p:nvCxnSpPr>
        <p:spPr>
          <a:xfrm rot="10800000" flipV="1">
            <a:off x="2960164" y="2348795"/>
            <a:ext cx="355705" cy="1800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987279" y="205415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334650" y="4687975"/>
            <a:ext cx="0" cy="85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Decision 115"/>
          <p:cNvSpPr/>
          <p:nvPr/>
        </p:nvSpPr>
        <p:spPr>
          <a:xfrm>
            <a:off x="6265988" y="2054156"/>
            <a:ext cx="1818854" cy="502511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[</a:t>
            </a:r>
            <a:r>
              <a:rPr lang="en-US" sz="1200" smtClean="0">
                <a:solidFill>
                  <a:srgbClr val="FF00FF"/>
                </a:solidFill>
              </a:rPr>
              <a:t>is defunct</a:t>
            </a:r>
            <a:r>
              <a:rPr lang="en-US" sz="1200" smtClean="0">
                <a:solidFill>
                  <a:schemeClr val="tx1"/>
                </a:solidFill>
              </a:rPr>
              <a:t>]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98" idx="2"/>
            <a:endCxn id="116" idx="0"/>
          </p:cNvCxnSpPr>
          <p:nvPr/>
        </p:nvCxnSpPr>
        <p:spPr>
          <a:xfrm>
            <a:off x="7175328" y="1666191"/>
            <a:ext cx="87" cy="38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746396" y="256619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cxnSp>
        <p:nvCxnSpPr>
          <p:cNvPr id="115" name="Elbow Connector 114"/>
          <p:cNvCxnSpPr>
            <a:stCxn id="116" idx="3"/>
          </p:cNvCxnSpPr>
          <p:nvPr/>
        </p:nvCxnSpPr>
        <p:spPr>
          <a:xfrm>
            <a:off x="8084842" y="2305412"/>
            <a:ext cx="815382" cy="1790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141659" y="199331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132" name="Flowchart: Decision 131"/>
          <p:cNvSpPr/>
          <p:nvPr/>
        </p:nvSpPr>
        <p:spPr>
          <a:xfrm>
            <a:off x="5969118" y="2834705"/>
            <a:ext cx="2424441" cy="697240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Number of </a:t>
            </a:r>
            <a:r>
              <a:rPr lang="en-US" sz="1200" err="1" smtClean="0"/>
              <a:t>nack</a:t>
            </a:r>
            <a:r>
              <a:rPr lang="en-US" sz="1200" smtClean="0"/>
              <a:t>    </a:t>
            </a:r>
          </a:p>
          <a:p>
            <a:r>
              <a:rPr lang="en-US" sz="1200"/>
              <a:t> </a:t>
            </a:r>
            <a:r>
              <a:rPr lang="en-US" sz="1200" smtClean="0"/>
              <a:t>   exceed </a:t>
            </a:r>
            <a:r>
              <a:rPr lang="en-US" sz="1200" err="1" smtClean="0"/>
              <a:t>imit</a:t>
            </a:r>
            <a:endParaRPr lang="en-US" sz="1200"/>
          </a:p>
        </p:txBody>
      </p:sp>
      <p:cxnSp>
        <p:nvCxnSpPr>
          <p:cNvPr id="120" name="Straight Arrow Connector 119"/>
          <p:cNvCxnSpPr>
            <a:stCxn id="116" idx="2"/>
            <a:endCxn id="132" idx="0"/>
          </p:cNvCxnSpPr>
          <p:nvPr/>
        </p:nvCxnSpPr>
        <p:spPr>
          <a:xfrm>
            <a:off x="7175415" y="2556667"/>
            <a:ext cx="5924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32" idx="3"/>
          </p:cNvCxnSpPr>
          <p:nvPr/>
        </p:nvCxnSpPr>
        <p:spPr>
          <a:xfrm>
            <a:off x="8393559" y="3183325"/>
            <a:ext cx="281799" cy="913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315862" y="284108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cxnSp>
        <p:nvCxnSpPr>
          <p:cNvPr id="143" name="Straight Arrow Connector 142"/>
          <p:cNvCxnSpPr>
            <a:stCxn id="132" idx="1"/>
          </p:cNvCxnSpPr>
          <p:nvPr/>
        </p:nvCxnSpPr>
        <p:spPr>
          <a:xfrm>
            <a:off x="5969118" y="3183325"/>
            <a:ext cx="0" cy="147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045957" y="336131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550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7433" y="2528128"/>
            <a:ext cx="2162466" cy="2721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FF"/>
                </a:solidFill>
              </a:rPr>
              <a:t>connection-</a:t>
            </a:r>
            <a:r>
              <a:rPr lang="en-US" sz="1200">
                <a:solidFill>
                  <a:srgbClr val="FF00FF"/>
                </a:solidFill>
              </a:rPr>
              <a:t>&gt;</a:t>
            </a:r>
            <a:r>
              <a:rPr lang="en-US" sz="1200" err="1">
                <a:solidFill>
                  <a:srgbClr val="FF00FF"/>
                </a:solidFill>
              </a:rPr>
              <a:t>feci</a:t>
            </a:r>
            <a:r>
              <a:rPr lang="en-US" sz="1200">
                <a:solidFill>
                  <a:srgbClr val="FF00FF"/>
                </a:solidFill>
              </a:rPr>
              <a:t>-&gt;</a:t>
            </a:r>
            <a:r>
              <a:rPr lang="en-US" sz="1200" smtClean="0">
                <a:solidFill>
                  <a:srgbClr val="FF00FF"/>
                </a:solidFill>
              </a:rPr>
              <a:t>decelerate()</a:t>
            </a:r>
            <a:endParaRPr lang="en-US" sz="1200">
              <a:solidFill>
                <a:srgbClr val="FF00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433" y="899947"/>
            <a:ext cx="2162466" cy="2721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FF"/>
                </a:solidFill>
              </a:rPr>
              <a:t>connection-&gt;defunct()</a:t>
            </a:r>
            <a:endParaRPr lang="en-US" sz="1200">
              <a:solidFill>
                <a:srgbClr val="FF00FF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757494" y="276999"/>
            <a:ext cx="6484" cy="637902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14" idx="3"/>
            <a:endCxn id="132" idx="0"/>
          </p:cNvCxnSpPr>
          <p:nvPr/>
        </p:nvCxnSpPr>
        <p:spPr>
          <a:xfrm>
            <a:off x="2199899" y="2664199"/>
            <a:ext cx="2345335" cy="331737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4" idx="3"/>
            <a:endCxn id="134" idx="0"/>
          </p:cNvCxnSpPr>
          <p:nvPr/>
        </p:nvCxnSpPr>
        <p:spPr>
          <a:xfrm>
            <a:off x="2199899" y="2664199"/>
            <a:ext cx="6254614" cy="331737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753674" y="0"/>
            <a:ext cx="1965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/>
              <a:t>Timer of connection expired</a:t>
            </a:r>
            <a:endParaRPr lang="en-US" sz="1200" b="1" i="1"/>
          </a:p>
        </p:txBody>
      </p:sp>
      <p:sp>
        <p:nvSpPr>
          <p:cNvPr id="120" name="Rounded Rectangle 119"/>
          <p:cNvSpPr/>
          <p:nvPr/>
        </p:nvSpPr>
        <p:spPr>
          <a:xfrm>
            <a:off x="5312657" y="457845"/>
            <a:ext cx="2656116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ecm_db_connection_defunct_callback</a:t>
            </a:r>
            <a:endParaRPr lang="en-US" sz="1200"/>
          </a:p>
        </p:txBody>
      </p:sp>
      <p:sp>
        <p:nvSpPr>
          <p:cNvPr id="121" name="Rounded Rectangle 120"/>
          <p:cNvSpPr/>
          <p:nvPr/>
        </p:nvSpPr>
        <p:spPr>
          <a:xfrm>
            <a:off x="5829728" y="910833"/>
            <a:ext cx="1621974" cy="250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connection-</a:t>
            </a:r>
            <a:r>
              <a:rPr lang="en-US" sz="1200"/>
              <a:t>&gt;</a:t>
            </a:r>
            <a:r>
              <a:rPr lang="en-US" sz="1200" smtClean="0"/>
              <a:t>defunct()</a:t>
            </a:r>
            <a:endParaRPr lang="en-US" sz="1200"/>
          </a:p>
        </p:txBody>
      </p:sp>
      <p:sp>
        <p:nvSpPr>
          <p:cNvPr id="122" name="Rounded Rectangle 121"/>
          <p:cNvSpPr/>
          <p:nvPr/>
        </p:nvSpPr>
        <p:spPr>
          <a:xfrm>
            <a:off x="4141579" y="1543925"/>
            <a:ext cx="2323294" cy="43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ecm_nss_ported_ipv4_connection_defunct_callback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6718055" y="1543925"/>
            <a:ext cx="2323294" cy="43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ecm_nss_non_ported_ipv4_connection_defunct_callback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5273750" y="1161204"/>
            <a:ext cx="555978" cy="38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7451702" y="1161204"/>
            <a:ext cx="397326" cy="38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145201" y="1184906"/>
            <a:ext cx="418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</a:t>
            </a:r>
            <a:endParaRPr lang="en-US" sz="1200"/>
          </a:p>
        </p:txBody>
      </p:sp>
      <p:sp>
        <p:nvSpPr>
          <p:cNvPr id="129" name="TextBox 128"/>
          <p:cNvSpPr txBox="1"/>
          <p:nvPr/>
        </p:nvSpPr>
        <p:spPr>
          <a:xfrm>
            <a:off x="5643097" y="118834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UDP</a:t>
            </a:r>
            <a:endParaRPr lang="en-US" sz="1200"/>
          </a:p>
        </p:txBody>
      </p:sp>
      <p:sp>
        <p:nvSpPr>
          <p:cNvPr id="130" name="TextBox 129"/>
          <p:cNvSpPr txBox="1"/>
          <p:nvPr/>
        </p:nvSpPr>
        <p:spPr>
          <a:xfrm>
            <a:off x="7639643" y="114174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Other IP</a:t>
            </a:r>
            <a:endParaRPr lang="en-US" sz="1200"/>
          </a:p>
        </p:txBody>
      </p:sp>
      <p:sp>
        <p:nvSpPr>
          <p:cNvPr id="131" name="Rounded Rectangle 130"/>
          <p:cNvSpPr/>
          <p:nvPr/>
        </p:nvSpPr>
        <p:spPr>
          <a:xfrm>
            <a:off x="5231479" y="2275995"/>
            <a:ext cx="2922996" cy="2453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connection to defunct state [</a:t>
            </a:r>
            <a:r>
              <a:rPr lang="en-US" sz="1200" smtClean="0">
                <a:solidFill>
                  <a:srgbClr val="FF00FF"/>
                </a:solidFill>
              </a:rPr>
              <a:t>is defunct</a:t>
            </a:r>
            <a:r>
              <a:rPr lang="en-US" sz="1200" smtClean="0">
                <a:solidFill>
                  <a:schemeClr val="tx1"/>
                </a:solidFill>
              </a:rPr>
              <a:t>]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2908185" y="2995936"/>
            <a:ext cx="3274098" cy="248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ecm_nss_ported_ipv4_connection_decelerate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6718055" y="2995936"/>
            <a:ext cx="3472915" cy="255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ecm_nss_non_ported_ipv4_connection_decelerate</a:t>
            </a:r>
            <a:endParaRPr lang="en-US" sz="120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5273750" y="1976401"/>
            <a:ext cx="104224" cy="30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7881256" y="1975142"/>
            <a:ext cx="109606" cy="32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4855457" y="2552586"/>
            <a:ext cx="418293" cy="44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8008841" y="2552586"/>
            <a:ext cx="145634" cy="44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38917" y="2680797"/>
            <a:ext cx="4189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[</a:t>
            </a:r>
            <a:r>
              <a:rPr lang="en-US" sz="1000" smtClean="0">
                <a:solidFill>
                  <a:srgbClr val="FF00FF"/>
                </a:solidFill>
              </a:rPr>
              <a:t>acceleration mode</a:t>
            </a:r>
            <a:r>
              <a:rPr lang="en-US" sz="1000" smtClean="0"/>
              <a:t>] of connection is accelerated   or pending on acceleration</a:t>
            </a:r>
          </a:p>
        </p:txBody>
      </p:sp>
      <p:cxnSp>
        <p:nvCxnSpPr>
          <p:cNvPr id="142" name="Straight Arrow Connector 141"/>
          <p:cNvCxnSpPr>
            <a:stCxn id="120" idx="2"/>
            <a:endCxn id="121" idx="0"/>
          </p:cNvCxnSpPr>
          <p:nvPr/>
        </p:nvCxnSpPr>
        <p:spPr>
          <a:xfrm>
            <a:off x="6640715" y="729987"/>
            <a:ext cx="0" cy="18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Decision 142"/>
          <p:cNvSpPr/>
          <p:nvPr/>
        </p:nvSpPr>
        <p:spPr>
          <a:xfrm>
            <a:off x="5377974" y="3556027"/>
            <a:ext cx="2066580" cy="648077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</a:t>
            </a:r>
            <a:r>
              <a:rPr lang="en-US" sz="1200" smtClean="0">
                <a:solidFill>
                  <a:schemeClr val="tx1"/>
                </a:solidFill>
              </a:rPr>
              <a:t>s [</a:t>
            </a:r>
            <a:r>
              <a:rPr lang="en-US" sz="1200" smtClean="0">
                <a:solidFill>
                  <a:srgbClr val="FF00FF"/>
                </a:solidFill>
              </a:rPr>
              <a:t>delayed deceleration</a:t>
            </a:r>
            <a:r>
              <a:rPr lang="en-US" sz="1200" smtClean="0">
                <a:solidFill>
                  <a:schemeClr val="tx1"/>
                </a:solidFill>
              </a:rPr>
              <a:t>]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4" name="Flowchart: Decision 143"/>
          <p:cNvSpPr/>
          <p:nvPr/>
        </p:nvSpPr>
        <p:spPr>
          <a:xfrm>
            <a:off x="4810147" y="4441308"/>
            <a:ext cx="3198694" cy="606428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is pending on accelerate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8254135" y="4595023"/>
            <a:ext cx="2294551" cy="2917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Mark as [</a:t>
            </a:r>
            <a:r>
              <a:rPr lang="en-US" sz="1200" smtClean="0">
                <a:solidFill>
                  <a:srgbClr val="FF00FF"/>
                </a:solidFill>
              </a:rPr>
              <a:t>delayed </a:t>
            </a:r>
            <a:r>
              <a:rPr lang="en-US" sz="1200" i="1" smtClean="0">
                <a:solidFill>
                  <a:srgbClr val="FF00FF"/>
                </a:solidFill>
              </a:rPr>
              <a:t>deceleration</a:t>
            </a:r>
            <a:r>
              <a:rPr lang="en-US" sz="1200" smtClean="0">
                <a:solidFill>
                  <a:schemeClr val="tx1"/>
                </a:solidFill>
              </a:rPr>
              <a:t>]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5231479" y="3259966"/>
            <a:ext cx="950804" cy="29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6640715" y="3259966"/>
            <a:ext cx="1226961" cy="29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2"/>
            <a:endCxn id="144" idx="0"/>
          </p:cNvCxnSpPr>
          <p:nvPr/>
        </p:nvCxnSpPr>
        <p:spPr>
          <a:xfrm flipH="1">
            <a:off x="6409494" y="4204104"/>
            <a:ext cx="1770" cy="23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/>
          <p:cNvSpPr/>
          <p:nvPr/>
        </p:nvSpPr>
        <p:spPr>
          <a:xfrm>
            <a:off x="9091667" y="3724201"/>
            <a:ext cx="1080655" cy="311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Exit</a:t>
            </a:r>
            <a:endParaRPr lang="en-US"/>
          </a:p>
        </p:txBody>
      </p:sp>
      <p:cxnSp>
        <p:nvCxnSpPr>
          <p:cNvPr id="151" name="Straight Arrow Connector 150"/>
          <p:cNvCxnSpPr>
            <a:stCxn id="143" idx="3"/>
            <a:endCxn id="150" idx="1"/>
          </p:cNvCxnSpPr>
          <p:nvPr/>
        </p:nvCxnSpPr>
        <p:spPr>
          <a:xfrm flipV="1">
            <a:off x="7444554" y="3880065"/>
            <a:ext cx="1647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94419" y="354249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cxnSp>
        <p:nvCxnSpPr>
          <p:cNvPr id="153" name="Straight Arrow Connector 152"/>
          <p:cNvCxnSpPr>
            <a:stCxn id="144" idx="3"/>
            <a:endCxn id="145" idx="1"/>
          </p:cNvCxnSpPr>
          <p:nvPr/>
        </p:nvCxnSpPr>
        <p:spPr>
          <a:xfrm flipV="1">
            <a:off x="8008841" y="4740882"/>
            <a:ext cx="245294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853649" y="443959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155" name="TextBox 154"/>
          <p:cNvSpPr txBox="1"/>
          <p:nvPr/>
        </p:nvSpPr>
        <p:spPr>
          <a:xfrm>
            <a:off x="5930683" y="417250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sp>
        <p:nvSpPr>
          <p:cNvPr id="156" name="Rounded Rectangle 155"/>
          <p:cNvSpPr/>
          <p:nvPr/>
        </p:nvSpPr>
        <p:spPr>
          <a:xfrm>
            <a:off x="5896239" y="6332947"/>
            <a:ext cx="1031924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nss_ipv4_tx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5463439" y="5828773"/>
            <a:ext cx="1896466" cy="2762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Fill deceleration message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58" name="Straight Arrow Connector 157"/>
          <p:cNvCxnSpPr>
            <a:stCxn id="157" idx="2"/>
          </p:cNvCxnSpPr>
          <p:nvPr/>
        </p:nvCxnSpPr>
        <p:spPr>
          <a:xfrm flipH="1">
            <a:off x="6409494" y="6104996"/>
            <a:ext cx="2178" cy="25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61" idx="2"/>
            <a:endCxn id="157" idx="0"/>
          </p:cNvCxnSpPr>
          <p:nvPr/>
        </p:nvCxnSpPr>
        <p:spPr>
          <a:xfrm flipH="1">
            <a:off x="6411672" y="5536824"/>
            <a:ext cx="86" cy="29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930683" y="501443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sp>
        <p:nvSpPr>
          <p:cNvPr id="161" name="Rounded Rectangle 160"/>
          <p:cNvSpPr/>
          <p:nvPr/>
        </p:nvSpPr>
        <p:spPr>
          <a:xfrm>
            <a:off x="4696576" y="5296302"/>
            <a:ext cx="3430364" cy="2405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to pending on decelerate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62" name="Straight Arrow Connector 161"/>
          <p:cNvCxnSpPr>
            <a:stCxn id="144" idx="2"/>
            <a:endCxn id="161" idx="0"/>
          </p:cNvCxnSpPr>
          <p:nvPr/>
        </p:nvCxnSpPr>
        <p:spPr>
          <a:xfrm>
            <a:off x="6409494" y="5047736"/>
            <a:ext cx="2264" cy="24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150" idx="2"/>
          </p:cNvCxnSpPr>
          <p:nvPr/>
        </p:nvCxnSpPr>
        <p:spPr>
          <a:xfrm flipV="1">
            <a:off x="9631994" y="4035928"/>
            <a:ext cx="1" cy="55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5" idx="3"/>
            <a:endCxn id="121" idx="1"/>
          </p:cNvCxnSpPr>
          <p:nvPr/>
        </p:nvCxnSpPr>
        <p:spPr>
          <a:xfrm>
            <a:off x="2199899" y="1036018"/>
            <a:ext cx="3629829" cy="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4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7433" y="2528128"/>
            <a:ext cx="2162466" cy="2721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FF"/>
                </a:solidFill>
              </a:rPr>
              <a:t>connection-</a:t>
            </a:r>
            <a:r>
              <a:rPr lang="en-US" sz="1200">
                <a:solidFill>
                  <a:srgbClr val="FF00FF"/>
                </a:solidFill>
              </a:rPr>
              <a:t>&gt;</a:t>
            </a:r>
            <a:r>
              <a:rPr lang="en-US" sz="1200" err="1">
                <a:solidFill>
                  <a:srgbClr val="FF00FF"/>
                </a:solidFill>
              </a:rPr>
              <a:t>feci</a:t>
            </a:r>
            <a:r>
              <a:rPr lang="en-US" sz="1200">
                <a:solidFill>
                  <a:srgbClr val="FF00FF"/>
                </a:solidFill>
              </a:rPr>
              <a:t>-&gt;</a:t>
            </a:r>
            <a:r>
              <a:rPr lang="en-US" sz="1200" smtClean="0">
                <a:solidFill>
                  <a:srgbClr val="FF00FF"/>
                </a:solidFill>
              </a:rPr>
              <a:t>decelerate()</a:t>
            </a:r>
            <a:endParaRPr lang="en-US" sz="1200">
              <a:solidFill>
                <a:srgbClr val="FF00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433" y="899947"/>
            <a:ext cx="2162466" cy="2721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FF"/>
                </a:solidFill>
              </a:rPr>
              <a:t>connection-&gt;defunct()</a:t>
            </a:r>
            <a:endParaRPr lang="en-US" sz="1200">
              <a:solidFill>
                <a:srgbClr val="FF00FF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757494" y="276999"/>
            <a:ext cx="6484" cy="637902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14" idx="3"/>
            <a:endCxn id="132" idx="0"/>
          </p:cNvCxnSpPr>
          <p:nvPr/>
        </p:nvCxnSpPr>
        <p:spPr>
          <a:xfrm>
            <a:off x="2199899" y="2664199"/>
            <a:ext cx="2345335" cy="331737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4" idx="3"/>
            <a:endCxn id="134" idx="0"/>
          </p:cNvCxnSpPr>
          <p:nvPr/>
        </p:nvCxnSpPr>
        <p:spPr>
          <a:xfrm>
            <a:off x="2199899" y="2664199"/>
            <a:ext cx="6254614" cy="331737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753674" y="0"/>
            <a:ext cx="1965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/>
              <a:t>Timer of connection expired</a:t>
            </a:r>
            <a:endParaRPr lang="en-US" sz="1200" b="1" i="1"/>
          </a:p>
        </p:txBody>
      </p:sp>
      <p:sp>
        <p:nvSpPr>
          <p:cNvPr id="120" name="Rounded Rectangle 119"/>
          <p:cNvSpPr/>
          <p:nvPr/>
        </p:nvSpPr>
        <p:spPr>
          <a:xfrm>
            <a:off x="5312657" y="457845"/>
            <a:ext cx="2656116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ecm_db_connection_defunct_callback</a:t>
            </a:r>
            <a:endParaRPr lang="en-US" sz="1200"/>
          </a:p>
        </p:txBody>
      </p:sp>
      <p:sp>
        <p:nvSpPr>
          <p:cNvPr id="121" name="Rounded Rectangle 120"/>
          <p:cNvSpPr/>
          <p:nvPr/>
        </p:nvSpPr>
        <p:spPr>
          <a:xfrm>
            <a:off x="5829728" y="910833"/>
            <a:ext cx="1621974" cy="250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connection-</a:t>
            </a:r>
            <a:r>
              <a:rPr lang="en-US" sz="1200"/>
              <a:t>&gt;</a:t>
            </a:r>
            <a:r>
              <a:rPr lang="en-US" sz="1200" smtClean="0"/>
              <a:t>defunct()</a:t>
            </a:r>
            <a:endParaRPr lang="en-US" sz="1200"/>
          </a:p>
        </p:txBody>
      </p:sp>
      <p:sp>
        <p:nvSpPr>
          <p:cNvPr id="122" name="Rounded Rectangle 121"/>
          <p:cNvSpPr/>
          <p:nvPr/>
        </p:nvSpPr>
        <p:spPr>
          <a:xfrm>
            <a:off x="4141579" y="1543925"/>
            <a:ext cx="2323294" cy="43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ecm_sfe_ported_ipv4_connection_defunct_callback</a:t>
            </a:r>
            <a:endParaRPr lang="en-US" sz="1200"/>
          </a:p>
        </p:txBody>
      </p:sp>
      <p:sp>
        <p:nvSpPr>
          <p:cNvPr id="124" name="Rounded Rectangle 123"/>
          <p:cNvSpPr/>
          <p:nvPr/>
        </p:nvSpPr>
        <p:spPr>
          <a:xfrm>
            <a:off x="6718055" y="1543925"/>
            <a:ext cx="2323294" cy="43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ecm_sfe_non_ported_ipv4_connection_defunct_callback</a:t>
            </a:r>
            <a:endParaRPr lang="en-US" sz="1200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5273750" y="1161204"/>
            <a:ext cx="555978" cy="38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7451702" y="1161204"/>
            <a:ext cx="397326" cy="38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145201" y="1184906"/>
            <a:ext cx="418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TCP</a:t>
            </a:r>
            <a:endParaRPr lang="en-US" sz="1200"/>
          </a:p>
        </p:txBody>
      </p:sp>
      <p:sp>
        <p:nvSpPr>
          <p:cNvPr id="129" name="TextBox 128"/>
          <p:cNvSpPr txBox="1"/>
          <p:nvPr/>
        </p:nvSpPr>
        <p:spPr>
          <a:xfrm>
            <a:off x="5643097" y="118834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UDP</a:t>
            </a:r>
            <a:endParaRPr lang="en-US" sz="1200"/>
          </a:p>
        </p:txBody>
      </p:sp>
      <p:sp>
        <p:nvSpPr>
          <p:cNvPr id="130" name="TextBox 129"/>
          <p:cNvSpPr txBox="1"/>
          <p:nvPr/>
        </p:nvSpPr>
        <p:spPr>
          <a:xfrm>
            <a:off x="7639643" y="114174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Other IP</a:t>
            </a:r>
            <a:endParaRPr lang="en-US" sz="1200"/>
          </a:p>
        </p:txBody>
      </p:sp>
      <p:sp>
        <p:nvSpPr>
          <p:cNvPr id="131" name="Rounded Rectangle 130"/>
          <p:cNvSpPr/>
          <p:nvPr/>
        </p:nvSpPr>
        <p:spPr>
          <a:xfrm>
            <a:off x="5231479" y="2275995"/>
            <a:ext cx="2922996" cy="2453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connection to defunct state [</a:t>
            </a:r>
            <a:r>
              <a:rPr lang="en-US" sz="1200" smtClean="0">
                <a:solidFill>
                  <a:srgbClr val="FF00FF"/>
                </a:solidFill>
              </a:rPr>
              <a:t>is defunct</a:t>
            </a:r>
            <a:r>
              <a:rPr lang="en-US" sz="1200" smtClean="0">
                <a:solidFill>
                  <a:schemeClr val="tx1"/>
                </a:solidFill>
              </a:rPr>
              <a:t>]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2908185" y="2995936"/>
            <a:ext cx="3274098" cy="248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ecm_sfe_ported_ipv4_connection_decelerate</a:t>
            </a:r>
            <a:endParaRPr lang="en-US" sz="1200"/>
          </a:p>
        </p:txBody>
      </p:sp>
      <p:sp>
        <p:nvSpPr>
          <p:cNvPr id="134" name="Rounded Rectangle 133"/>
          <p:cNvSpPr/>
          <p:nvPr/>
        </p:nvSpPr>
        <p:spPr>
          <a:xfrm>
            <a:off x="6718055" y="2995936"/>
            <a:ext cx="3472915" cy="255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ecm_sfe_non_ported_ipv4_connection_decelerate</a:t>
            </a:r>
            <a:endParaRPr lang="en-US" sz="120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5273750" y="1976401"/>
            <a:ext cx="104224" cy="30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7881256" y="1975142"/>
            <a:ext cx="109606" cy="32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4855457" y="2552586"/>
            <a:ext cx="418293" cy="44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8008841" y="2552586"/>
            <a:ext cx="145634" cy="44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38917" y="2680797"/>
            <a:ext cx="4189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[</a:t>
            </a:r>
            <a:r>
              <a:rPr lang="en-US" sz="1000" smtClean="0">
                <a:solidFill>
                  <a:srgbClr val="FF00FF"/>
                </a:solidFill>
              </a:rPr>
              <a:t>acceleration mode</a:t>
            </a:r>
            <a:r>
              <a:rPr lang="en-US" sz="1000" smtClean="0"/>
              <a:t>] of connection is accelerated   or pending on acceleration</a:t>
            </a:r>
          </a:p>
        </p:txBody>
      </p:sp>
      <p:cxnSp>
        <p:nvCxnSpPr>
          <p:cNvPr id="142" name="Straight Arrow Connector 141"/>
          <p:cNvCxnSpPr>
            <a:stCxn id="120" idx="2"/>
            <a:endCxn id="121" idx="0"/>
          </p:cNvCxnSpPr>
          <p:nvPr/>
        </p:nvCxnSpPr>
        <p:spPr>
          <a:xfrm>
            <a:off x="6640715" y="729987"/>
            <a:ext cx="0" cy="18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Decision 142"/>
          <p:cNvSpPr/>
          <p:nvPr/>
        </p:nvSpPr>
        <p:spPr>
          <a:xfrm>
            <a:off x="5377974" y="3556027"/>
            <a:ext cx="2066580" cy="648077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</a:t>
            </a:r>
            <a:r>
              <a:rPr lang="en-US" sz="1200" smtClean="0">
                <a:solidFill>
                  <a:schemeClr val="tx1"/>
                </a:solidFill>
              </a:rPr>
              <a:t>s [</a:t>
            </a:r>
            <a:r>
              <a:rPr lang="en-US" sz="1200" smtClean="0">
                <a:solidFill>
                  <a:srgbClr val="FF00FF"/>
                </a:solidFill>
              </a:rPr>
              <a:t>delayed deceleration</a:t>
            </a:r>
            <a:r>
              <a:rPr lang="en-US" sz="1200" smtClean="0">
                <a:solidFill>
                  <a:schemeClr val="tx1"/>
                </a:solidFill>
              </a:rPr>
              <a:t>]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4" name="Flowchart: Decision 143"/>
          <p:cNvSpPr/>
          <p:nvPr/>
        </p:nvSpPr>
        <p:spPr>
          <a:xfrm>
            <a:off x="4810147" y="4441308"/>
            <a:ext cx="3198694" cy="606428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is pending on accelerate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8254135" y="4595023"/>
            <a:ext cx="2294551" cy="2917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Mark as [</a:t>
            </a:r>
            <a:r>
              <a:rPr lang="en-US" sz="1200" smtClean="0">
                <a:solidFill>
                  <a:srgbClr val="FF00FF"/>
                </a:solidFill>
              </a:rPr>
              <a:t>delayed </a:t>
            </a:r>
            <a:r>
              <a:rPr lang="en-US" sz="1200" i="1" smtClean="0">
                <a:solidFill>
                  <a:srgbClr val="FF00FF"/>
                </a:solidFill>
              </a:rPr>
              <a:t>deceleration</a:t>
            </a:r>
            <a:r>
              <a:rPr lang="en-US" sz="1200" smtClean="0">
                <a:solidFill>
                  <a:schemeClr val="tx1"/>
                </a:solidFill>
              </a:rPr>
              <a:t>]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5231479" y="3259966"/>
            <a:ext cx="950804" cy="29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6640715" y="3259966"/>
            <a:ext cx="1226961" cy="29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2"/>
            <a:endCxn id="144" idx="0"/>
          </p:cNvCxnSpPr>
          <p:nvPr/>
        </p:nvCxnSpPr>
        <p:spPr>
          <a:xfrm flipH="1">
            <a:off x="6409494" y="4204104"/>
            <a:ext cx="1770" cy="23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/>
          <p:cNvSpPr/>
          <p:nvPr/>
        </p:nvSpPr>
        <p:spPr>
          <a:xfrm>
            <a:off x="9091667" y="3724201"/>
            <a:ext cx="1080655" cy="311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Exit</a:t>
            </a:r>
            <a:endParaRPr lang="en-US"/>
          </a:p>
        </p:txBody>
      </p:sp>
      <p:cxnSp>
        <p:nvCxnSpPr>
          <p:cNvPr id="151" name="Straight Arrow Connector 150"/>
          <p:cNvCxnSpPr>
            <a:stCxn id="143" idx="3"/>
            <a:endCxn id="150" idx="1"/>
          </p:cNvCxnSpPr>
          <p:nvPr/>
        </p:nvCxnSpPr>
        <p:spPr>
          <a:xfrm flipV="1">
            <a:off x="7444554" y="3880065"/>
            <a:ext cx="1647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94419" y="354249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cxnSp>
        <p:nvCxnSpPr>
          <p:cNvPr id="153" name="Straight Arrow Connector 152"/>
          <p:cNvCxnSpPr>
            <a:stCxn id="144" idx="3"/>
            <a:endCxn id="145" idx="1"/>
          </p:cNvCxnSpPr>
          <p:nvPr/>
        </p:nvCxnSpPr>
        <p:spPr>
          <a:xfrm flipV="1">
            <a:off x="8008841" y="4740882"/>
            <a:ext cx="245294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853649" y="443959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155" name="TextBox 154"/>
          <p:cNvSpPr txBox="1"/>
          <p:nvPr/>
        </p:nvSpPr>
        <p:spPr>
          <a:xfrm>
            <a:off x="5930683" y="417250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sp>
        <p:nvSpPr>
          <p:cNvPr id="157" name="Rounded Rectangle 156"/>
          <p:cNvSpPr/>
          <p:nvPr/>
        </p:nvSpPr>
        <p:spPr>
          <a:xfrm>
            <a:off x="5463439" y="5828773"/>
            <a:ext cx="1896466" cy="2762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Fill deceleration message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58" name="Straight Arrow Connector 157"/>
          <p:cNvCxnSpPr>
            <a:stCxn id="157" idx="2"/>
          </p:cNvCxnSpPr>
          <p:nvPr/>
        </p:nvCxnSpPr>
        <p:spPr>
          <a:xfrm flipH="1">
            <a:off x="6409494" y="6104996"/>
            <a:ext cx="2178" cy="25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61" idx="2"/>
            <a:endCxn id="157" idx="0"/>
          </p:cNvCxnSpPr>
          <p:nvPr/>
        </p:nvCxnSpPr>
        <p:spPr>
          <a:xfrm flipH="1">
            <a:off x="6411672" y="5536824"/>
            <a:ext cx="86" cy="29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930683" y="501443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sp>
        <p:nvSpPr>
          <p:cNvPr id="161" name="Rounded Rectangle 160"/>
          <p:cNvSpPr/>
          <p:nvPr/>
        </p:nvSpPr>
        <p:spPr>
          <a:xfrm>
            <a:off x="4696576" y="5296302"/>
            <a:ext cx="3430364" cy="2405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to pending on decelerate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62" name="Straight Arrow Connector 161"/>
          <p:cNvCxnSpPr>
            <a:stCxn id="144" idx="2"/>
            <a:endCxn id="161" idx="0"/>
          </p:cNvCxnSpPr>
          <p:nvPr/>
        </p:nvCxnSpPr>
        <p:spPr>
          <a:xfrm>
            <a:off x="6409494" y="5047736"/>
            <a:ext cx="2264" cy="24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150" idx="2"/>
          </p:cNvCxnSpPr>
          <p:nvPr/>
        </p:nvCxnSpPr>
        <p:spPr>
          <a:xfrm flipV="1">
            <a:off x="9631994" y="4035928"/>
            <a:ext cx="1" cy="55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5" idx="3"/>
            <a:endCxn id="121" idx="1"/>
          </p:cNvCxnSpPr>
          <p:nvPr/>
        </p:nvCxnSpPr>
        <p:spPr>
          <a:xfrm>
            <a:off x="2199899" y="1036018"/>
            <a:ext cx="3629829" cy="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767556" y="6358852"/>
            <a:ext cx="1283875" cy="30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</a:t>
            </a:r>
            <a:r>
              <a:rPr lang="en-US" sz="1200" smtClean="0"/>
              <a:t>fe_drv_ipv4_tx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1148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5397751" y="-9888"/>
            <a:ext cx="1608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/>
              <a:t>Deceleration response</a:t>
            </a:r>
          </a:p>
          <a:p>
            <a:r>
              <a:rPr lang="en-US" sz="1200" b="1" i="1" smtClean="0"/>
              <a:t>     message received</a:t>
            </a:r>
            <a:endParaRPr lang="en-US" sz="1200" b="1" i="1"/>
          </a:p>
        </p:txBody>
      </p:sp>
      <p:sp>
        <p:nvSpPr>
          <p:cNvPr id="83" name="Rounded Rectangle 82"/>
          <p:cNvSpPr/>
          <p:nvPr/>
        </p:nvSpPr>
        <p:spPr>
          <a:xfrm>
            <a:off x="3453064" y="569540"/>
            <a:ext cx="2407414" cy="412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ecm_nss_ported_ipv4_connection_destroy_callback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6299402" y="559715"/>
            <a:ext cx="2691832" cy="412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ecm_nss_non_ported_ipv4_connection_destroy_callback</a:t>
            </a:r>
            <a:endParaRPr lang="en-US" sz="1200"/>
          </a:p>
        </p:txBody>
      </p:sp>
      <p:sp>
        <p:nvSpPr>
          <p:cNvPr id="88" name="Flowchart: Decision 87"/>
          <p:cNvSpPr/>
          <p:nvPr/>
        </p:nvSpPr>
        <p:spPr>
          <a:xfrm>
            <a:off x="4182517" y="1460875"/>
            <a:ext cx="3198694" cy="606428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is pending on decelerate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908991" y="1001639"/>
            <a:ext cx="436344" cy="49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6152273" y="1001639"/>
            <a:ext cx="609603" cy="49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Decision 95"/>
          <p:cNvSpPr/>
          <p:nvPr/>
        </p:nvSpPr>
        <p:spPr>
          <a:xfrm>
            <a:off x="4869706" y="2942685"/>
            <a:ext cx="1818854" cy="502511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[</a:t>
            </a:r>
            <a:r>
              <a:rPr lang="en-US" sz="1200" smtClean="0">
                <a:solidFill>
                  <a:srgbClr val="FF00FF"/>
                </a:solidFill>
              </a:rPr>
              <a:t>is defunct</a:t>
            </a:r>
            <a:r>
              <a:rPr lang="en-US" sz="1200" smtClean="0">
                <a:solidFill>
                  <a:schemeClr val="tx1"/>
                </a:solidFill>
              </a:rPr>
              <a:t>]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4651714" y="4215572"/>
            <a:ext cx="1251858" cy="2830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Ack</a:t>
            </a:r>
            <a:r>
              <a:rPr lang="en-US" sz="1200" smtClean="0">
                <a:solidFill>
                  <a:schemeClr val="tx1"/>
                </a:solidFill>
              </a:rPr>
              <a:t> Received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157718" y="4215572"/>
            <a:ext cx="1208316" cy="2830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Nack</a:t>
            </a:r>
            <a:r>
              <a:rPr lang="en-US" sz="1200" smtClean="0">
                <a:solidFill>
                  <a:schemeClr val="tx1"/>
                </a:solidFill>
              </a:rPr>
              <a:t> Received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163959" y="5000820"/>
            <a:ext cx="2060110" cy="495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of connection to failed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878936" y="5009508"/>
            <a:ext cx="2060110" cy="495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of connection to no accelerated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>
            <a:stCxn id="97" idx="2"/>
          </p:cNvCxnSpPr>
          <p:nvPr/>
        </p:nvCxnSpPr>
        <p:spPr>
          <a:xfrm>
            <a:off x="5277643" y="4498600"/>
            <a:ext cx="0" cy="51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8" idx="2"/>
          </p:cNvCxnSpPr>
          <p:nvPr/>
        </p:nvCxnSpPr>
        <p:spPr>
          <a:xfrm>
            <a:off x="6761876" y="4498600"/>
            <a:ext cx="0" cy="51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6" idx="2"/>
          </p:cNvCxnSpPr>
          <p:nvPr/>
        </p:nvCxnSpPr>
        <p:spPr>
          <a:xfrm>
            <a:off x="5779133" y="3445196"/>
            <a:ext cx="0" cy="304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8" idx="2"/>
            <a:endCxn id="96" idx="0"/>
          </p:cNvCxnSpPr>
          <p:nvPr/>
        </p:nvCxnSpPr>
        <p:spPr>
          <a:xfrm flipH="1">
            <a:off x="5779133" y="2067303"/>
            <a:ext cx="2731" cy="87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70014" y="223515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110" name="Rounded Rectangle 109"/>
          <p:cNvSpPr/>
          <p:nvPr/>
        </p:nvSpPr>
        <p:spPr>
          <a:xfrm>
            <a:off x="7109518" y="2504994"/>
            <a:ext cx="1080655" cy="311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Exit</a:t>
            </a:r>
            <a:endParaRPr lang="en-US"/>
          </a:p>
        </p:txBody>
      </p:sp>
      <p:cxnSp>
        <p:nvCxnSpPr>
          <p:cNvPr id="112" name="Elbow Connector 111"/>
          <p:cNvCxnSpPr>
            <a:stCxn id="88" idx="3"/>
            <a:endCxn id="110" idx="0"/>
          </p:cNvCxnSpPr>
          <p:nvPr/>
        </p:nvCxnSpPr>
        <p:spPr>
          <a:xfrm>
            <a:off x="7381211" y="1764089"/>
            <a:ext cx="268635" cy="740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346060" y="140739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cxnSp>
        <p:nvCxnSpPr>
          <p:cNvPr id="118" name="Straight Arrow Connector 117"/>
          <p:cNvCxnSpPr>
            <a:endCxn id="97" idx="0"/>
          </p:cNvCxnSpPr>
          <p:nvPr/>
        </p:nvCxnSpPr>
        <p:spPr>
          <a:xfrm>
            <a:off x="5277643" y="3747870"/>
            <a:ext cx="0" cy="46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277643" y="3749006"/>
            <a:ext cx="1484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98" idx="0"/>
          </p:cNvCxnSpPr>
          <p:nvPr/>
        </p:nvCxnSpPr>
        <p:spPr>
          <a:xfrm>
            <a:off x="6761876" y="3767070"/>
            <a:ext cx="0" cy="44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96" idx="3"/>
          </p:cNvCxnSpPr>
          <p:nvPr/>
        </p:nvCxnSpPr>
        <p:spPr>
          <a:xfrm>
            <a:off x="6688560" y="3193941"/>
            <a:ext cx="1023306" cy="1806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49482" y="288789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133" name="TextBox 132"/>
          <p:cNvSpPr txBox="1"/>
          <p:nvPr/>
        </p:nvSpPr>
        <p:spPr>
          <a:xfrm>
            <a:off x="5993454" y="341930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86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5397751" y="-9888"/>
            <a:ext cx="1608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/>
              <a:t>Deceleration response</a:t>
            </a:r>
          </a:p>
          <a:p>
            <a:r>
              <a:rPr lang="en-US" sz="1200" b="1" i="1" smtClean="0"/>
              <a:t>     message received</a:t>
            </a:r>
            <a:endParaRPr lang="en-US" sz="1200" b="1" i="1"/>
          </a:p>
        </p:txBody>
      </p:sp>
      <p:sp>
        <p:nvSpPr>
          <p:cNvPr id="83" name="Rounded Rectangle 82"/>
          <p:cNvSpPr/>
          <p:nvPr/>
        </p:nvSpPr>
        <p:spPr>
          <a:xfrm>
            <a:off x="3453064" y="569540"/>
            <a:ext cx="2407414" cy="412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ecm_sfe_ported_ipv4_connection_destroy_callback</a:t>
            </a:r>
            <a:endParaRPr lang="en-US" sz="1200"/>
          </a:p>
        </p:txBody>
      </p:sp>
      <p:sp>
        <p:nvSpPr>
          <p:cNvPr id="87" name="Rounded Rectangle 86"/>
          <p:cNvSpPr/>
          <p:nvPr/>
        </p:nvSpPr>
        <p:spPr>
          <a:xfrm>
            <a:off x="6299402" y="559715"/>
            <a:ext cx="2691832" cy="412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ecm_sfe_non_ported_ipv4_connection_destroy_callback</a:t>
            </a:r>
            <a:endParaRPr lang="en-US" sz="1200"/>
          </a:p>
        </p:txBody>
      </p:sp>
      <p:sp>
        <p:nvSpPr>
          <p:cNvPr id="88" name="Flowchart: Decision 87"/>
          <p:cNvSpPr/>
          <p:nvPr/>
        </p:nvSpPr>
        <p:spPr>
          <a:xfrm>
            <a:off x="4182517" y="1460875"/>
            <a:ext cx="3198694" cy="606428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is pending on decelerate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908991" y="1001639"/>
            <a:ext cx="436344" cy="49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6152273" y="1001639"/>
            <a:ext cx="609603" cy="49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Decision 95"/>
          <p:cNvSpPr/>
          <p:nvPr/>
        </p:nvSpPr>
        <p:spPr>
          <a:xfrm>
            <a:off x="4869706" y="2942685"/>
            <a:ext cx="1818854" cy="502511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[</a:t>
            </a:r>
            <a:r>
              <a:rPr lang="en-US" sz="1200" smtClean="0">
                <a:solidFill>
                  <a:srgbClr val="FF00FF"/>
                </a:solidFill>
              </a:rPr>
              <a:t>is defunct</a:t>
            </a:r>
            <a:r>
              <a:rPr lang="en-US" sz="1200" smtClean="0">
                <a:solidFill>
                  <a:schemeClr val="tx1"/>
                </a:solidFill>
              </a:rPr>
              <a:t>]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4651714" y="4215572"/>
            <a:ext cx="1251858" cy="2830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Ack</a:t>
            </a:r>
            <a:r>
              <a:rPr lang="en-US" sz="1200" smtClean="0">
                <a:solidFill>
                  <a:schemeClr val="tx1"/>
                </a:solidFill>
              </a:rPr>
              <a:t> Received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157718" y="4215572"/>
            <a:ext cx="1208316" cy="2830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>
                <a:solidFill>
                  <a:schemeClr val="tx1"/>
                </a:solidFill>
              </a:rPr>
              <a:t>Nack</a:t>
            </a:r>
            <a:r>
              <a:rPr lang="en-US" sz="1200" smtClean="0">
                <a:solidFill>
                  <a:schemeClr val="tx1"/>
                </a:solidFill>
              </a:rPr>
              <a:t> Received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163959" y="5000820"/>
            <a:ext cx="2060110" cy="495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of connection to failed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878936" y="5009508"/>
            <a:ext cx="2060110" cy="495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Set [</a:t>
            </a:r>
            <a:r>
              <a:rPr lang="en-US" sz="1200" smtClean="0">
                <a:solidFill>
                  <a:srgbClr val="FF00FF"/>
                </a:solidFill>
              </a:rPr>
              <a:t>acceleration mode</a:t>
            </a:r>
            <a:r>
              <a:rPr lang="en-US" sz="1200" smtClean="0">
                <a:solidFill>
                  <a:schemeClr val="tx1"/>
                </a:solidFill>
              </a:rPr>
              <a:t>] of connection to no accelerated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>
            <a:stCxn id="97" idx="2"/>
          </p:cNvCxnSpPr>
          <p:nvPr/>
        </p:nvCxnSpPr>
        <p:spPr>
          <a:xfrm>
            <a:off x="5277643" y="4498600"/>
            <a:ext cx="0" cy="51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8" idx="2"/>
          </p:cNvCxnSpPr>
          <p:nvPr/>
        </p:nvCxnSpPr>
        <p:spPr>
          <a:xfrm>
            <a:off x="6761876" y="4498600"/>
            <a:ext cx="0" cy="51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6" idx="2"/>
          </p:cNvCxnSpPr>
          <p:nvPr/>
        </p:nvCxnSpPr>
        <p:spPr>
          <a:xfrm>
            <a:off x="5779133" y="3445196"/>
            <a:ext cx="0" cy="304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8" idx="2"/>
            <a:endCxn id="96" idx="0"/>
          </p:cNvCxnSpPr>
          <p:nvPr/>
        </p:nvCxnSpPr>
        <p:spPr>
          <a:xfrm flipH="1">
            <a:off x="5779133" y="2067303"/>
            <a:ext cx="2731" cy="87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70014" y="223515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110" name="Rounded Rectangle 109"/>
          <p:cNvSpPr/>
          <p:nvPr/>
        </p:nvSpPr>
        <p:spPr>
          <a:xfrm>
            <a:off x="7109518" y="2504994"/>
            <a:ext cx="1080655" cy="311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Exit</a:t>
            </a:r>
            <a:endParaRPr lang="en-US"/>
          </a:p>
        </p:txBody>
      </p:sp>
      <p:cxnSp>
        <p:nvCxnSpPr>
          <p:cNvPr id="112" name="Elbow Connector 111"/>
          <p:cNvCxnSpPr>
            <a:stCxn id="88" idx="3"/>
            <a:endCxn id="110" idx="0"/>
          </p:cNvCxnSpPr>
          <p:nvPr/>
        </p:nvCxnSpPr>
        <p:spPr>
          <a:xfrm>
            <a:off x="7381211" y="1764089"/>
            <a:ext cx="268635" cy="740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346060" y="140739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  <p:cxnSp>
        <p:nvCxnSpPr>
          <p:cNvPr id="118" name="Straight Arrow Connector 117"/>
          <p:cNvCxnSpPr>
            <a:endCxn id="97" idx="0"/>
          </p:cNvCxnSpPr>
          <p:nvPr/>
        </p:nvCxnSpPr>
        <p:spPr>
          <a:xfrm>
            <a:off x="5277643" y="3747870"/>
            <a:ext cx="0" cy="46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277643" y="3749006"/>
            <a:ext cx="1484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98" idx="0"/>
          </p:cNvCxnSpPr>
          <p:nvPr/>
        </p:nvCxnSpPr>
        <p:spPr>
          <a:xfrm>
            <a:off x="6761876" y="3767070"/>
            <a:ext cx="0" cy="44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96" idx="3"/>
          </p:cNvCxnSpPr>
          <p:nvPr/>
        </p:nvCxnSpPr>
        <p:spPr>
          <a:xfrm>
            <a:off x="6688560" y="3193941"/>
            <a:ext cx="1023306" cy="1806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49482" y="288789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133" name="TextBox 132"/>
          <p:cNvSpPr txBox="1"/>
          <p:nvPr/>
        </p:nvSpPr>
        <p:spPr>
          <a:xfrm>
            <a:off x="5993454" y="341930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890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9124" y="73816"/>
            <a:ext cx="16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/>
              <a:t>Connection track event</a:t>
            </a:r>
            <a:endParaRPr lang="en-US" sz="1200" b="1" i="1"/>
          </a:p>
        </p:txBody>
      </p:sp>
      <p:sp>
        <p:nvSpPr>
          <p:cNvPr id="5" name="Rounded Rectangle 4"/>
          <p:cNvSpPr/>
          <p:nvPr/>
        </p:nvSpPr>
        <p:spPr>
          <a:xfrm>
            <a:off x="3550289" y="542053"/>
            <a:ext cx="2656116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ecm_nss_ipv4_conntrack_event</a:t>
            </a:r>
            <a:endParaRPr 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4332065" y="1841295"/>
            <a:ext cx="2254826" cy="435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ecm_nss_ipv4_conntrack_event_destroy</a:t>
            </a:r>
            <a:endParaRPr lang="en-US" sz="1200"/>
          </a:p>
        </p:txBody>
      </p:sp>
      <p:sp>
        <p:nvSpPr>
          <p:cNvPr id="7" name="Rounded Rectangle 6"/>
          <p:cNvSpPr/>
          <p:nvPr/>
        </p:nvSpPr>
        <p:spPr>
          <a:xfrm>
            <a:off x="2658371" y="1154229"/>
            <a:ext cx="2254826" cy="435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ecm_nss_ipv4_conntrack_event_mark</a:t>
            </a:r>
            <a:endParaRPr lang="en-US" sz="1200"/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flipH="1">
            <a:off x="3785784" y="814195"/>
            <a:ext cx="1092563" cy="34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18002" y="916215"/>
            <a:ext cx="666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Destroy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3573830" y="803999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Mark</a:t>
            </a:r>
            <a:endParaRPr lang="en-US" sz="1200"/>
          </a:p>
        </p:txBody>
      </p:sp>
      <p:sp>
        <p:nvSpPr>
          <p:cNvPr id="14" name="Rounded Rectangle 13"/>
          <p:cNvSpPr/>
          <p:nvPr/>
        </p:nvSpPr>
        <p:spPr>
          <a:xfrm>
            <a:off x="4328882" y="2528128"/>
            <a:ext cx="2162466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connection-</a:t>
            </a:r>
            <a:r>
              <a:rPr lang="en-US" sz="1200"/>
              <a:t>&gt;</a:t>
            </a:r>
            <a:r>
              <a:rPr lang="en-US" sz="1200" err="1"/>
              <a:t>feci</a:t>
            </a:r>
            <a:r>
              <a:rPr lang="en-US" sz="1200"/>
              <a:t>-&gt;</a:t>
            </a:r>
            <a:r>
              <a:rPr lang="en-US" sz="1200" smtClean="0"/>
              <a:t>decelerate()</a:t>
            </a:r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4317338" y="3161714"/>
            <a:ext cx="2542641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ecm_db_connection_make_defunct</a:t>
            </a:r>
            <a:endParaRPr lang="en-US" sz="120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235981" y="276999"/>
            <a:ext cx="0" cy="403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5855860" y="814195"/>
            <a:ext cx="0" cy="102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884916" y="2275995"/>
            <a:ext cx="0" cy="25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5884916" y="2800270"/>
            <a:ext cx="0" cy="36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/>
          <p:cNvSpPr/>
          <p:nvPr/>
        </p:nvSpPr>
        <p:spPr>
          <a:xfrm>
            <a:off x="4640425" y="3823468"/>
            <a:ext cx="1896466" cy="2762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Stop timer of connection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5884916" y="3428412"/>
            <a:ext cx="0" cy="39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179"/>
          <p:cNvSpPr/>
          <p:nvPr/>
        </p:nvSpPr>
        <p:spPr>
          <a:xfrm>
            <a:off x="7606539" y="3166661"/>
            <a:ext cx="2162466" cy="2721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FF"/>
                </a:solidFill>
              </a:rPr>
              <a:t>connection-&gt;defunct()</a:t>
            </a:r>
            <a:endParaRPr lang="en-US" sz="1200">
              <a:solidFill>
                <a:srgbClr val="FF00FF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7606539" y="2528128"/>
            <a:ext cx="2162466" cy="2721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FF"/>
                </a:solidFill>
              </a:rPr>
              <a:t>connection-</a:t>
            </a:r>
            <a:r>
              <a:rPr lang="en-US" sz="1200">
                <a:solidFill>
                  <a:srgbClr val="FF00FF"/>
                </a:solidFill>
              </a:rPr>
              <a:t>&gt;</a:t>
            </a:r>
            <a:r>
              <a:rPr lang="en-US" sz="1200" err="1">
                <a:solidFill>
                  <a:srgbClr val="FF00FF"/>
                </a:solidFill>
              </a:rPr>
              <a:t>feci</a:t>
            </a:r>
            <a:r>
              <a:rPr lang="en-US" sz="1200">
                <a:solidFill>
                  <a:srgbClr val="FF00FF"/>
                </a:solidFill>
              </a:rPr>
              <a:t>-&gt;</a:t>
            </a:r>
            <a:r>
              <a:rPr lang="en-US" sz="1200" smtClean="0">
                <a:solidFill>
                  <a:srgbClr val="FF00FF"/>
                </a:solidFill>
              </a:rPr>
              <a:t>decelerate()</a:t>
            </a:r>
            <a:endParaRPr lang="en-US" sz="1200">
              <a:solidFill>
                <a:srgbClr val="FF00FF"/>
              </a:solidFill>
            </a:endParaRPr>
          </a:p>
        </p:txBody>
      </p:sp>
      <p:cxnSp>
        <p:nvCxnSpPr>
          <p:cNvPr id="183" name="Straight Arrow Connector 182"/>
          <p:cNvCxnSpPr>
            <a:stCxn id="14" idx="3"/>
            <a:endCxn id="181" idx="1"/>
          </p:cNvCxnSpPr>
          <p:nvPr/>
        </p:nvCxnSpPr>
        <p:spPr>
          <a:xfrm>
            <a:off x="6491348" y="2664199"/>
            <a:ext cx="111519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5" idx="3"/>
            <a:endCxn id="180" idx="1"/>
          </p:cNvCxnSpPr>
          <p:nvPr/>
        </p:nvCxnSpPr>
        <p:spPr>
          <a:xfrm>
            <a:off x="6859979" y="3297785"/>
            <a:ext cx="746560" cy="494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4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9124" y="73816"/>
            <a:ext cx="16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/>
              <a:t>Connection track event</a:t>
            </a:r>
            <a:endParaRPr lang="en-US" sz="1200" b="1" i="1"/>
          </a:p>
        </p:txBody>
      </p:sp>
      <p:sp>
        <p:nvSpPr>
          <p:cNvPr id="5" name="Rounded Rectangle 4"/>
          <p:cNvSpPr/>
          <p:nvPr/>
        </p:nvSpPr>
        <p:spPr>
          <a:xfrm>
            <a:off x="3550289" y="542053"/>
            <a:ext cx="2656116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ecm_sfe_ipv4_conntrack_event</a:t>
            </a:r>
            <a:endParaRPr 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4332065" y="1841295"/>
            <a:ext cx="2254826" cy="435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ecm_sfe_ipv4_conntrack_event_destroy</a:t>
            </a:r>
            <a:endParaRPr lang="en-US" sz="1200"/>
          </a:p>
        </p:txBody>
      </p:sp>
      <p:sp>
        <p:nvSpPr>
          <p:cNvPr id="7" name="Rounded Rectangle 6"/>
          <p:cNvSpPr/>
          <p:nvPr/>
        </p:nvSpPr>
        <p:spPr>
          <a:xfrm>
            <a:off x="2658371" y="1154229"/>
            <a:ext cx="2254826" cy="435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ecm_sfe_ipv4_conntrack_event_mark</a:t>
            </a:r>
            <a:endParaRPr lang="en-US" sz="1200"/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flipH="1">
            <a:off x="3785784" y="814195"/>
            <a:ext cx="1092563" cy="34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18002" y="916215"/>
            <a:ext cx="666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Destroy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3573830" y="803999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Mark</a:t>
            </a:r>
            <a:endParaRPr lang="en-US" sz="1200"/>
          </a:p>
        </p:txBody>
      </p:sp>
      <p:sp>
        <p:nvSpPr>
          <p:cNvPr id="14" name="Rounded Rectangle 13"/>
          <p:cNvSpPr/>
          <p:nvPr/>
        </p:nvSpPr>
        <p:spPr>
          <a:xfrm>
            <a:off x="4328882" y="2528128"/>
            <a:ext cx="2162466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connection-</a:t>
            </a:r>
            <a:r>
              <a:rPr lang="en-US" sz="1200"/>
              <a:t>&gt;</a:t>
            </a:r>
            <a:r>
              <a:rPr lang="en-US" sz="1200" err="1"/>
              <a:t>feci</a:t>
            </a:r>
            <a:r>
              <a:rPr lang="en-US" sz="1200"/>
              <a:t>-&gt;</a:t>
            </a:r>
            <a:r>
              <a:rPr lang="en-US" sz="1200" smtClean="0"/>
              <a:t>decelerate()</a:t>
            </a:r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4317338" y="3161714"/>
            <a:ext cx="2542641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ecm_db_connection_make_defunct</a:t>
            </a:r>
            <a:endParaRPr lang="en-US" sz="120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235981" y="276999"/>
            <a:ext cx="0" cy="403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5855860" y="814195"/>
            <a:ext cx="0" cy="102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884916" y="2275995"/>
            <a:ext cx="0" cy="25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5884916" y="2800270"/>
            <a:ext cx="0" cy="36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/>
          <p:cNvSpPr/>
          <p:nvPr/>
        </p:nvSpPr>
        <p:spPr>
          <a:xfrm>
            <a:off x="4640425" y="3823468"/>
            <a:ext cx="1896466" cy="2762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Stop timer of connection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5884916" y="3428412"/>
            <a:ext cx="0" cy="39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179"/>
          <p:cNvSpPr/>
          <p:nvPr/>
        </p:nvSpPr>
        <p:spPr>
          <a:xfrm>
            <a:off x="7606539" y="3166661"/>
            <a:ext cx="2162466" cy="2721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FF"/>
                </a:solidFill>
              </a:rPr>
              <a:t>connection-&gt;defunct()</a:t>
            </a:r>
            <a:endParaRPr lang="en-US" sz="1200">
              <a:solidFill>
                <a:srgbClr val="FF00FF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7606539" y="2528128"/>
            <a:ext cx="2162466" cy="2721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FF"/>
                </a:solidFill>
              </a:rPr>
              <a:t>connection-</a:t>
            </a:r>
            <a:r>
              <a:rPr lang="en-US" sz="1200">
                <a:solidFill>
                  <a:srgbClr val="FF00FF"/>
                </a:solidFill>
              </a:rPr>
              <a:t>&gt;</a:t>
            </a:r>
            <a:r>
              <a:rPr lang="en-US" sz="1200" err="1">
                <a:solidFill>
                  <a:srgbClr val="FF00FF"/>
                </a:solidFill>
              </a:rPr>
              <a:t>feci</a:t>
            </a:r>
            <a:r>
              <a:rPr lang="en-US" sz="1200">
                <a:solidFill>
                  <a:srgbClr val="FF00FF"/>
                </a:solidFill>
              </a:rPr>
              <a:t>-&gt;</a:t>
            </a:r>
            <a:r>
              <a:rPr lang="en-US" sz="1200" smtClean="0">
                <a:solidFill>
                  <a:srgbClr val="FF00FF"/>
                </a:solidFill>
              </a:rPr>
              <a:t>decelerate()</a:t>
            </a:r>
            <a:endParaRPr lang="en-US" sz="1200">
              <a:solidFill>
                <a:srgbClr val="FF00FF"/>
              </a:solidFill>
            </a:endParaRPr>
          </a:p>
        </p:txBody>
      </p:sp>
      <p:cxnSp>
        <p:nvCxnSpPr>
          <p:cNvPr id="183" name="Straight Arrow Connector 182"/>
          <p:cNvCxnSpPr>
            <a:stCxn id="14" idx="3"/>
            <a:endCxn id="181" idx="1"/>
          </p:cNvCxnSpPr>
          <p:nvPr/>
        </p:nvCxnSpPr>
        <p:spPr>
          <a:xfrm>
            <a:off x="6491348" y="2664199"/>
            <a:ext cx="111519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5" idx="3"/>
            <a:endCxn id="180" idx="1"/>
          </p:cNvCxnSpPr>
          <p:nvPr/>
        </p:nvCxnSpPr>
        <p:spPr>
          <a:xfrm>
            <a:off x="6859979" y="3297785"/>
            <a:ext cx="746560" cy="494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1406" y="177725"/>
            <a:ext cx="979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/>
              <a:t>device event</a:t>
            </a:r>
            <a:endParaRPr lang="en-US" sz="1200" b="1" i="1"/>
          </a:p>
        </p:txBody>
      </p:sp>
      <p:sp>
        <p:nvSpPr>
          <p:cNvPr id="5" name="Rounded Rectangle 4"/>
          <p:cNvSpPr/>
          <p:nvPr/>
        </p:nvSpPr>
        <p:spPr>
          <a:xfrm>
            <a:off x="3953064" y="822607"/>
            <a:ext cx="2717899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ecm_interface_netdev_notifier_callback</a:t>
            </a:r>
            <a:endParaRPr 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3807590" y="1462632"/>
            <a:ext cx="3008845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ecm_interface_dev_regenerate_connections</a:t>
            </a:r>
            <a:endParaRPr lang="en-US" sz="120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5312013" y="1094749"/>
            <a:ext cx="1" cy="36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59798" y="1140190"/>
            <a:ext cx="822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Link down</a:t>
            </a:r>
            <a:endParaRPr lang="en-US" sz="1200"/>
          </a:p>
        </p:txBody>
      </p:sp>
      <p:sp>
        <p:nvSpPr>
          <p:cNvPr id="10" name="Rounded Rectangle 9"/>
          <p:cNvSpPr/>
          <p:nvPr/>
        </p:nvSpPr>
        <p:spPr>
          <a:xfrm>
            <a:off x="3807590" y="2102657"/>
            <a:ext cx="3008845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ecm_interface_regenerate_connections</a:t>
            </a:r>
            <a:endParaRPr lang="en-US" sz="1200"/>
          </a:p>
        </p:txBody>
      </p: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>
            <a:off x="5312013" y="1734774"/>
            <a:ext cx="0" cy="36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807590" y="2816166"/>
            <a:ext cx="3008845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ecm_interface_regenerate_connection</a:t>
            </a:r>
            <a:endParaRPr lang="en-US" sz="1200"/>
          </a:p>
        </p:txBody>
      </p:sp>
      <p:cxnSp>
        <p:nvCxnSpPr>
          <p:cNvPr id="15" name="Straight Arrow Connector 14"/>
          <p:cNvCxnSpPr>
            <a:stCxn id="10" idx="2"/>
            <a:endCxn id="13" idx="0"/>
          </p:cNvCxnSpPr>
          <p:nvPr/>
        </p:nvCxnSpPr>
        <p:spPr>
          <a:xfrm>
            <a:off x="5312013" y="2374799"/>
            <a:ext cx="0" cy="44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0896" y="2456982"/>
            <a:ext cx="3217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For all connections associated with this interface</a:t>
            </a:r>
            <a:endParaRPr 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4285372" y="1738457"/>
            <a:ext cx="2169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Convert device to </a:t>
            </a:r>
            <a:r>
              <a:rPr lang="en-US" sz="1200" err="1" smtClean="0"/>
              <a:t>ecm</a:t>
            </a:r>
            <a:r>
              <a:rPr lang="en-US" sz="1200" smtClean="0"/>
              <a:t> interface</a:t>
            </a:r>
            <a:endParaRPr lang="en-US" sz="1200"/>
          </a:p>
        </p:txBody>
      </p:sp>
      <p:sp>
        <p:nvSpPr>
          <p:cNvPr id="17" name="Rounded Rectangle 16"/>
          <p:cNvSpPr/>
          <p:nvPr/>
        </p:nvSpPr>
        <p:spPr>
          <a:xfrm>
            <a:off x="3626773" y="3456189"/>
            <a:ext cx="3382919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ecm_db_connection_classifier_generation_change</a:t>
            </a:r>
            <a:endParaRPr lang="en-US" sz="1200"/>
          </a:p>
        </p:txBody>
      </p:sp>
      <p:cxnSp>
        <p:nvCxnSpPr>
          <p:cNvPr id="3" name="Straight Arrow Connector 2"/>
          <p:cNvCxnSpPr>
            <a:stCxn id="13" idx="2"/>
            <a:endCxn id="17" idx="0"/>
          </p:cNvCxnSpPr>
          <p:nvPr/>
        </p:nvCxnSpPr>
        <p:spPr>
          <a:xfrm>
            <a:off x="5312013" y="3088308"/>
            <a:ext cx="6220" cy="36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241170" y="4141561"/>
            <a:ext cx="2162466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connection-</a:t>
            </a:r>
            <a:r>
              <a:rPr lang="en-US" sz="1200"/>
              <a:t>&gt;</a:t>
            </a:r>
            <a:r>
              <a:rPr lang="en-US" sz="1200" err="1"/>
              <a:t>feci</a:t>
            </a:r>
            <a:r>
              <a:rPr lang="en-US" sz="1200"/>
              <a:t>-&gt;</a:t>
            </a:r>
            <a:r>
              <a:rPr lang="en-US" sz="1200" smtClean="0"/>
              <a:t>decelerate()</a:t>
            </a:r>
            <a:endParaRPr lang="en-US" sz="1200"/>
          </a:p>
        </p:txBody>
      </p:sp>
      <p:sp>
        <p:nvSpPr>
          <p:cNvPr id="19" name="Rounded Rectangle 18"/>
          <p:cNvSpPr/>
          <p:nvPr/>
        </p:nvSpPr>
        <p:spPr>
          <a:xfrm>
            <a:off x="7824748" y="4141561"/>
            <a:ext cx="2162466" cy="2721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FF"/>
                </a:solidFill>
              </a:rPr>
              <a:t>connection-</a:t>
            </a:r>
            <a:r>
              <a:rPr lang="en-US" sz="1200">
                <a:solidFill>
                  <a:srgbClr val="FF00FF"/>
                </a:solidFill>
              </a:rPr>
              <a:t>&gt;</a:t>
            </a:r>
            <a:r>
              <a:rPr lang="en-US" sz="1200" err="1">
                <a:solidFill>
                  <a:srgbClr val="FF00FF"/>
                </a:solidFill>
              </a:rPr>
              <a:t>feci</a:t>
            </a:r>
            <a:r>
              <a:rPr lang="en-US" sz="1200">
                <a:solidFill>
                  <a:srgbClr val="FF00FF"/>
                </a:solidFill>
              </a:rPr>
              <a:t>-&gt;</a:t>
            </a:r>
            <a:r>
              <a:rPr lang="en-US" sz="1200" smtClean="0">
                <a:solidFill>
                  <a:srgbClr val="FF00FF"/>
                </a:solidFill>
              </a:rPr>
              <a:t>decelerate()</a:t>
            </a:r>
            <a:endParaRPr lang="en-US" sz="1200">
              <a:solidFill>
                <a:srgbClr val="FF00FF"/>
              </a:solidFill>
            </a:endParaRPr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>
            <a:off x="6403636" y="4277632"/>
            <a:ext cx="142111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8718" y="276999"/>
            <a:ext cx="0" cy="44757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18" idx="0"/>
          </p:cNvCxnSpPr>
          <p:nvPr/>
        </p:nvCxnSpPr>
        <p:spPr>
          <a:xfrm>
            <a:off x="5318233" y="3728331"/>
            <a:ext cx="4170" cy="41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801002" y="3466513"/>
            <a:ext cx="2594826" cy="2762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Trigger reclassify in post routing hook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7009692" y="3604624"/>
            <a:ext cx="791310" cy="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1406" y="177725"/>
            <a:ext cx="979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smtClean="0"/>
              <a:t>device event</a:t>
            </a:r>
            <a:endParaRPr lang="en-US" sz="1200" b="1" i="1"/>
          </a:p>
        </p:txBody>
      </p:sp>
      <p:sp>
        <p:nvSpPr>
          <p:cNvPr id="5" name="Rounded Rectangle 4"/>
          <p:cNvSpPr/>
          <p:nvPr/>
        </p:nvSpPr>
        <p:spPr>
          <a:xfrm>
            <a:off x="3953064" y="822607"/>
            <a:ext cx="2717899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ecm_interface_netdev_notifier_callback</a:t>
            </a:r>
            <a:endParaRPr 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3807590" y="1462632"/>
            <a:ext cx="3008845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ecm_interface_dev_regenerate_connections</a:t>
            </a:r>
            <a:endParaRPr lang="en-US" sz="120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5312013" y="1094749"/>
            <a:ext cx="1" cy="36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59798" y="1140190"/>
            <a:ext cx="822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Link down</a:t>
            </a:r>
            <a:endParaRPr lang="en-US" sz="1200"/>
          </a:p>
        </p:txBody>
      </p:sp>
      <p:sp>
        <p:nvSpPr>
          <p:cNvPr id="10" name="Rounded Rectangle 9"/>
          <p:cNvSpPr/>
          <p:nvPr/>
        </p:nvSpPr>
        <p:spPr>
          <a:xfrm>
            <a:off x="3807590" y="2102657"/>
            <a:ext cx="3008845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ecm_interface_regenerate_connections</a:t>
            </a:r>
            <a:endParaRPr lang="en-US" sz="1200"/>
          </a:p>
        </p:txBody>
      </p: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>
            <a:off x="5312013" y="1734774"/>
            <a:ext cx="0" cy="36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807590" y="2816166"/>
            <a:ext cx="3008845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ecm_interface_regenerate_connection</a:t>
            </a:r>
            <a:endParaRPr lang="en-US" sz="1200"/>
          </a:p>
        </p:txBody>
      </p:sp>
      <p:cxnSp>
        <p:nvCxnSpPr>
          <p:cNvPr id="15" name="Straight Arrow Connector 14"/>
          <p:cNvCxnSpPr>
            <a:stCxn id="10" idx="2"/>
            <a:endCxn id="13" idx="0"/>
          </p:cNvCxnSpPr>
          <p:nvPr/>
        </p:nvCxnSpPr>
        <p:spPr>
          <a:xfrm>
            <a:off x="5312013" y="2374799"/>
            <a:ext cx="0" cy="44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0896" y="2456982"/>
            <a:ext cx="3217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For all connections associated with this interface</a:t>
            </a:r>
            <a:endParaRPr 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4285372" y="1738457"/>
            <a:ext cx="2169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Convert device to </a:t>
            </a:r>
            <a:r>
              <a:rPr lang="en-US" sz="1200" err="1" smtClean="0"/>
              <a:t>ecm</a:t>
            </a:r>
            <a:r>
              <a:rPr lang="en-US" sz="1200" smtClean="0"/>
              <a:t> interface</a:t>
            </a:r>
            <a:endParaRPr lang="en-US" sz="1200"/>
          </a:p>
        </p:txBody>
      </p:sp>
      <p:sp>
        <p:nvSpPr>
          <p:cNvPr id="17" name="Rounded Rectangle 16"/>
          <p:cNvSpPr/>
          <p:nvPr/>
        </p:nvSpPr>
        <p:spPr>
          <a:xfrm>
            <a:off x="3626773" y="3456189"/>
            <a:ext cx="3382919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ecm_db_connection_classifier_generation_change</a:t>
            </a:r>
            <a:endParaRPr lang="en-US" sz="1200"/>
          </a:p>
        </p:txBody>
      </p:sp>
      <p:cxnSp>
        <p:nvCxnSpPr>
          <p:cNvPr id="3" name="Straight Arrow Connector 2"/>
          <p:cNvCxnSpPr>
            <a:stCxn id="13" idx="2"/>
            <a:endCxn id="17" idx="0"/>
          </p:cNvCxnSpPr>
          <p:nvPr/>
        </p:nvCxnSpPr>
        <p:spPr>
          <a:xfrm>
            <a:off x="5312013" y="3088308"/>
            <a:ext cx="6220" cy="36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241170" y="4141561"/>
            <a:ext cx="2162466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connection-</a:t>
            </a:r>
            <a:r>
              <a:rPr lang="en-US" sz="1200"/>
              <a:t>&gt;</a:t>
            </a:r>
            <a:r>
              <a:rPr lang="en-US" sz="1200" err="1"/>
              <a:t>feci</a:t>
            </a:r>
            <a:r>
              <a:rPr lang="en-US" sz="1200"/>
              <a:t>-&gt;</a:t>
            </a:r>
            <a:r>
              <a:rPr lang="en-US" sz="1200" smtClean="0"/>
              <a:t>decelerate()</a:t>
            </a:r>
            <a:endParaRPr lang="en-US" sz="1200"/>
          </a:p>
        </p:txBody>
      </p:sp>
      <p:sp>
        <p:nvSpPr>
          <p:cNvPr id="19" name="Rounded Rectangle 18"/>
          <p:cNvSpPr/>
          <p:nvPr/>
        </p:nvSpPr>
        <p:spPr>
          <a:xfrm>
            <a:off x="7824748" y="4141561"/>
            <a:ext cx="2162466" cy="2721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FF"/>
                </a:solidFill>
              </a:rPr>
              <a:t>connection-</a:t>
            </a:r>
            <a:r>
              <a:rPr lang="en-US" sz="1200">
                <a:solidFill>
                  <a:srgbClr val="FF00FF"/>
                </a:solidFill>
              </a:rPr>
              <a:t>&gt;</a:t>
            </a:r>
            <a:r>
              <a:rPr lang="en-US" sz="1200" err="1">
                <a:solidFill>
                  <a:srgbClr val="FF00FF"/>
                </a:solidFill>
              </a:rPr>
              <a:t>feci</a:t>
            </a:r>
            <a:r>
              <a:rPr lang="en-US" sz="1200">
                <a:solidFill>
                  <a:srgbClr val="FF00FF"/>
                </a:solidFill>
              </a:rPr>
              <a:t>-&gt;</a:t>
            </a:r>
            <a:r>
              <a:rPr lang="en-US" sz="1200" smtClean="0">
                <a:solidFill>
                  <a:srgbClr val="FF00FF"/>
                </a:solidFill>
              </a:rPr>
              <a:t>decelerate()</a:t>
            </a:r>
            <a:endParaRPr lang="en-US" sz="1200">
              <a:solidFill>
                <a:srgbClr val="FF00FF"/>
              </a:solidFill>
            </a:endParaRPr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>
            <a:off x="6403636" y="4277632"/>
            <a:ext cx="142111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8718" y="276999"/>
            <a:ext cx="0" cy="44757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18" idx="0"/>
          </p:cNvCxnSpPr>
          <p:nvPr/>
        </p:nvCxnSpPr>
        <p:spPr>
          <a:xfrm>
            <a:off x="5318233" y="3728331"/>
            <a:ext cx="4170" cy="41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801002" y="3466513"/>
            <a:ext cx="2594826" cy="2762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Trigger reclassify in post routing hook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7009692" y="3604624"/>
            <a:ext cx="791310" cy="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107223</TotalTime>
  <Words>24754</Words>
  <Application>Microsoft Office PowerPoint</Application>
  <PresentationFormat>Widescreen</PresentationFormat>
  <Paragraphs>9203</Paragraphs>
  <Slides>221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221</vt:i4>
      </vt:variant>
    </vt:vector>
  </HeadingPairs>
  <TitlesOfParts>
    <vt:vector size="231" baseType="lpstr">
      <vt:lpstr>Arial Unicode MS</vt:lpstr>
      <vt:lpstr>Calibre Semibold</vt:lpstr>
      <vt:lpstr>宋体</vt:lpstr>
      <vt:lpstr>Arial</vt:lpstr>
      <vt:lpstr>Calibri</vt:lpstr>
      <vt:lpstr>Calibri Light</vt:lpstr>
      <vt:lpstr>Qualcomm Office Regular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Accelerate Traffic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Qualcomm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Xiaoping</dc:creator>
  <cp:lastModifiedBy>Fan, Xiaoping</cp:lastModifiedBy>
  <cp:revision>1330</cp:revision>
  <dcterms:created xsi:type="dcterms:W3CDTF">2014-12-05T19:26:33Z</dcterms:created>
  <dcterms:modified xsi:type="dcterms:W3CDTF">2016-11-22T02:57:35Z</dcterms:modified>
</cp:coreProperties>
</file>