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704" y="-18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95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2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07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66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32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87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50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26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81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91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DAD36DF0-3FD7-F4A4-7C9E-61126B9EC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192651"/>
              </p:ext>
            </p:extLst>
          </p:nvPr>
        </p:nvGraphicFramePr>
        <p:xfrm>
          <a:off x="861725" y="6322480"/>
          <a:ext cx="935182" cy="2088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050" dirty="0"/>
                        <a:t>CLIENT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NumCli</a:t>
                      </a:r>
                      <a:endParaRPr lang="fr-FR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NomCli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158345435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PrénomCli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622897265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MèlCli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835273359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SexeCli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VilleCli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AdRueCli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448540810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CPCli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35408457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PaysCli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448537896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C60AD64-7542-EB7A-E442-6438329D2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64365"/>
              </p:ext>
            </p:extLst>
          </p:nvPr>
        </p:nvGraphicFramePr>
        <p:xfrm>
          <a:off x="4855585" y="7971299"/>
          <a:ext cx="935182" cy="84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fr-FR" sz="1050" dirty="0" err="1"/>
                        <a:t>TypeChambre</a:t>
                      </a:r>
                      <a:endParaRPr lang="fr-FR" sz="105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1050" u="sng" dirty="0" err="1"/>
                        <a:t>NumType</a:t>
                      </a:r>
                      <a:endParaRPr lang="fr-FR" sz="1050" u="sng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1050" dirty="0" err="1"/>
                        <a:t>LibelléType</a:t>
                      </a:r>
                      <a:endParaRPr lang="fr-FR" sz="105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1050" dirty="0"/>
                        <a:t>Fumeur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153549426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6E2B0D8-4666-AE89-BCBB-90CE1C90E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59390"/>
              </p:ext>
            </p:extLst>
          </p:nvPr>
        </p:nvGraphicFramePr>
        <p:xfrm>
          <a:off x="2235475" y="4472933"/>
          <a:ext cx="935182" cy="166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fr-FR" sz="1000" dirty="0"/>
                        <a:t>RESERVATION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NumRes</a:t>
                      </a:r>
                      <a:endParaRPr lang="fr-FR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NbChambreRes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NbNuitRes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DateDebRes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458924225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DateFinRes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492899240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AnnuléRes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496720118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NumCli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200710800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FB66F29-1046-2F2D-63FD-962C83E82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43269"/>
              </p:ext>
            </p:extLst>
          </p:nvPr>
        </p:nvGraphicFramePr>
        <p:xfrm>
          <a:off x="3620282" y="4967668"/>
          <a:ext cx="1135263" cy="125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63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fr-FR" sz="1050" dirty="0"/>
                        <a:t>Planning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NumChambre</a:t>
                      </a:r>
                      <a:endParaRPr lang="fr-FR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617277950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NbPersonne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52647721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NumRes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394005403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B29ACAD-5385-F3D6-D95A-316902D7D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63986"/>
              </p:ext>
            </p:extLst>
          </p:nvPr>
        </p:nvGraphicFramePr>
        <p:xfrm>
          <a:off x="2040345" y="6299879"/>
          <a:ext cx="984542" cy="2297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54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11451">
                <a:tc>
                  <a:txBody>
                    <a:bodyPr/>
                    <a:lstStyle/>
                    <a:p>
                      <a:r>
                        <a:rPr lang="fr-FR" sz="1050" dirty="0" err="1"/>
                        <a:t>Hotel</a:t>
                      </a:r>
                      <a:endParaRPr lang="fr-FR" sz="105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NumHotel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99232830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DateCréation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74814340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AdRueHotel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431192399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145206824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VilleHotel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45321520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NomRespHotel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CategorieHotel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039450494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NbCh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877747483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E6F45B2-6960-3E56-E077-7D300661A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86411"/>
              </p:ext>
            </p:extLst>
          </p:nvPr>
        </p:nvGraphicFramePr>
        <p:xfrm>
          <a:off x="958116" y="4529133"/>
          <a:ext cx="935182" cy="1045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fr-FR" sz="1050" dirty="0"/>
                        <a:t>FACTURE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NumFac</a:t>
                      </a:r>
                      <a:endParaRPr lang="fr-FR" sz="105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DateFac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520907775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PayéFac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NumRes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6ECB5DE-89A2-95BC-09F6-51033797D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0151"/>
              </p:ext>
            </p:extLst>
          </p:nvPr>
        </p:nvGraphicFramePr>
        <p:xfrm>
          <a:off x="3523187" y="7098982"/>
          <a:ext cx="1088960" cy="1045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60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fr-FR" sz="1050" dirty="0"/>
                        <a:t>Tarif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PrixHT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NbChambreTyp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470607224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NumTyp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153549426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42E41186-716B-43FC-FF44-459877CEA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400779"/>
              </p:ext>
            </p:extLst>
          </p:nvPr>
        </p:nvGraphicFramePr>
        <p:xfrm>
          <a:off x="6113765" y="8157041"/>
          <a:ext cx="935182" cy="84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fr-FR" sz="1050" dirty="0"/>
                        <a:t>Réduction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1050" u="sng" dirty="0" err="1"/>
                        <a:t>TxRéduction</a:t>
                      </a:r>
                      <a:endParaRPr lang="fr-FR" sz="1050" u="sng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1050" dirty="0" err="1"/>
                        <a:t>NumType</a:t>
                      </a:r>
                      <a:endParaRPr lang="fr-FR" sz="105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1050" dirty="0"/>
                        <a:t>Période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153549426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42D00FE6-1D1A-C686-4CFB-512B767E8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07859"/>
              </p:ext>
            </p:extLst>
          </p:nvPr>
        </p:nvGraphicFramePr>
        <p:xfrm>
          <a:off x="91440" y="5324944"/>
          <a:ext cx="657488" cy="84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88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fr-FR" sz="1050" dirty="0"/>
                        <a:t>Chèque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1050" u="sng" dirty="0" err="1"/>
                        <a:t>NumCh</a:t>
                      </a:r>
                      <a:endParaRPr lang="fr-FR" sz="1050" u="sng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1050" dirty="0" err="1"/>
                        <a:t>BanqueCh</a:t>
                      </a:r>
                      <a:endParaRPr lang="fr-FR" sz="105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1050" dirty="0" err="1"/>
                        <a:t>NumFac</a:t>
                      </a:r>
                      <a:endParaRPr lang="fr-FR" sz="105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153549426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00C840F5-7FCB-F8A6-BC4F-BFCF8DF8E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85794"/>
              </p:ext>
            </p:extLst>
          </p:nvPr>
        </p:nvGraphicFramePr>
        <p:xfrm>
          <a:off x="109212" y="3944772"/>
          <a:ext cx="644983" cy="84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983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116802">
                <a:tc>
                  <a:txBody>
                    <a:bodyPr/>
                    <a:lstStyle/>
                    <a:p>
                      <a:r>
                        <a:rPr lang="fr-FR" sz="1050" dirty="0"/>
                        <a:t>Carte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116802">
                <a:tc>
                  <a:txBody>
                    <a:bodyPr/>
                    <a:lstStyle/>
                    <a:p>
                      <a:r>
                        <a:rPr lang="fr-FR" sz="1050" u="sng" dirty="0" err="1"/>
                        <a:t>NumC</a:t>
                      </a:r>
                      <a:endParaRPr lang="fr-FR" sz="1050" u="sng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116802">
                <a:tc>
                  <a:txBody>
                    <a:bodyPr/>
                    <a:lstStyle/>
                    <a:p>
                      <a:r>
                        <a:rPr lang="fr-FR" sz="1050" dirty="0" err="1"/>
                        <a:t>DateFinC</a:t>
                      </a:r>
                      <a:endParaRPr lang="fr-FR" sz="105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116802">
                <a:tc>
                  <a:txBody>
                    <a:bodyPr/>
                    <a:lstStyle/>
                    <a:p>
                      <a:r>
                        <a:rPr lang="fr-FR" sz="1050" dirty="0" err="1"/>
                        <a:t>NumFac</a:t>
                      </a:r>
                      <a:endParaRPr lang="fr-FR" sz="105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153549426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4C04234C-1E03-21A1-CD51-203EDF77B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51168"/>
              </p:ext>
            </p:extLst>
          </p:nvPr>
        </p:nvGraphicFramePr>
        <p:xfrm>
          <a:off x="5169649" y="5307325"/>
          <a:ext cx="935182" cy="2088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fr-FR" sz="1050" dirty="0"/>
                        <a:t>Chambre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NumChambre</a:t>
                      </a:r>
                      <a:endParaRPr lang="fr-FR" sz="1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NomChambre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158345435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ChBain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622897265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ChDouche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835273359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ChWC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ChCouchage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448540810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35408457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NumTyp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448537896"/>
                  </a:ext>
                </a:extLst>
              </a:tr>
            </a:tbl>
          </a:graphicData>
        </a:graphic>
      </p:graphicFrame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9512641C-AFC1-681A-56AE-01EC655F2816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rot="10800000" flipV="1">
            <a:off x="3024888" y="5594891"/>
            <a:ext cx="595395" cy="1853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7D080E67-7286-A142-4671-41B75CD1E6A2}"/>
              </a:ext>
            </a:extLst>
          </p:cNvPr>
          <p:cNvCxnSpPr>
            <a:cxnSpLocks/>
            <a:stCxn id="4" idx="1"/>
            <a:endCxn id="2" idx="0"/>
          </p:cNvCxnSpPr>
          <p:nvPr/>
        </p:nvCxnSpPr>
        <p:spPr>
          <a:xfrm rot="10800000" flipV="1">
            <a:off x="1329317" y="5307324"/>
            <a:ext cx="906159" cy="10151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8E836790-6CF3-D01D-8229-21525BD9B2BE}"/>
              </a:ext>
            </a:extLst>
          </p:cNvPr>
          <p:cNvCxnSpPr>
            <a:cxnSpLocks/>
            <a:stCxn id="10" idx="0"/>
            <a:endCxn id="7" idx="1"/>
          </p:cNvCxnSpPr>
          <p:nvPr/>
        </p:nvCxnSpPr>
        <p:spPr>
          <a:xfrm rot="5400000" flipH="1" flipV="1">
            <a:off x="552707" y="4919535"/>
            <a:ext cx="272887" cy="5379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1617A757-DB3D-91B5-DC66-479B89B8F9AE}"/>
              </a:ext>
            </a:extLst>
          </p:cNvPr>
          <p:cNvCxnSpPr>
            <a:cxnSpLocks/>
            <a:stCxn id="11" idx="2"/>
            <a:endCxn id="7" idx="1"/>
          </p:cNvCxnSpPr>
          <p:nvPr/>
        </p:nvCxnSpPr>
        <p:spPr>
          <a:xfrm rot="16200000" flipH="1">
            <a:off x="564179" y="4658119"/>
            <a:ext cx="261461" cy="5264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rc 31">
            <a:extLst>
              <a:ext uri="{FF2B5EF4-FFF2-40B4-BE49-F238E27FC236}">
                <a16:creationId xmlns:a16="http://schemas.microsoft.com/office/drawing/2014/main" id="{11836EDC-1D62-AF2D-6072-33ACE7046A5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170658" y="5307325"/>
            <a:ext cx="449625" cy="2875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A5175289-E77A-F1D0-8E05-4847DE70A038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3024887" y="7448598"/>
            <a:ext cx="498300" cy="1733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rc 37">
            <a:extLst>
              <a:ext uri="{FF2B5EF4-FFF2-40B4-BE49-F238E27FC236}">
                <a16:creationId xmlns:a16="http://schemas.microsoft.com/office/drawing/2014/main" id="{FEFC827A-6C17-A4DE-975F-47779E18164E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612147" y="6351744"/>
            <a:ext cx="557502" cy="12701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2700959F-69BF-C3A8-57AA-9152C4053484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4612147" y="7621906"/>
            <a:ext cx="243438" cy="7723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rc 44">
            <a:extLst>
              <a:ext uri="{FF2B5EF4-FFF2-40B4-BE49-F238E27FC236}">
                <a16:creationId xmlns:a16="http://schemas.microsoft.com/office/drawing/2014/main" id="{7DC52C3B-0714-B985-EB9B-9CBEEEBAD120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5812747" y="8398805"/>
            <a:ext cx="301018" cy="1811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rc 47">
            <a:extLst>
              <a:ext uri="{FF2B5EF4-FFF2-40B4-BE49-F238E27FC236}">
                <a16:creationId xmlns:a16="http://schemas.microsoft.com/office/drawing/2014/main" id="{12614025-0B1D-40E0-9147-28762CE9700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893298" y="5052057"/>
            <a:ext cx="342177" cy="2552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 : en arc 87">
            <a:extLst>
              <a:ext uri="{FF2B5EF4-FFF2-40B4-BE49-F238E27FC236}">
                <a16:creationId xmlns:a16="http://schemas.microsoft.com/office/drawing/2014/main" id="{D566731C-C09B-0175-6EDF-7B72BCBA6B48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rot="5400000">
            <a:off x="5192640" y="7526699"/>
            <a:ext cx="575136" cy="3140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 : en arc 91">
            <a:extLst>
              <a:ext uri="{FF2B5EF4-FFF2-40B4-BE49-F238E27FC236}">
                <a16:creationId xmlns:a16="http://schemas.microsoft.com/office/drawing/2014/main" id="{53637CE9-BE4E-51D2-9BF1-EC8CA6368DC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755545" y="5594891"/>
            <a:ext cx="414104" cy="7568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rc 94">
            <a:extLst>
              <a:ext uri="{FF2B5EF4-FFF2-40B4-BE49-F238E27FC236}">
                <a16:creationId xmlns:a16="http://schemas.microsoft.com/office/drawing/2014/main" id="{F3B49F9B-06C1-FE23-62CD-B42B910F1C4F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rot="10800000" flipV="1">
            <a:off x="3024887" y="6351743"/>
            <a:ext cx="2144762" cy="1096853"/>
          </a:xfrm>
          <a:prstGeom prst="curvedConnector3">
            <a:avLst>
              <a:gd name="adj1" fmla="val 805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6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>
            <a:extLst>
              <a:ext uri="{FF2B5EF4-FFF2-40B4-BE49-F238E27FC236}">
                <a16:creationId xmlns:a16="http://schemas.microsoft.com/office/drawing/2014/main" id="{2D81F639-17BF-1971-E70F-C37D17C43C68}"/>
              </a:ext>
            </a:extLst>
          </p:cNvPr>
          <p:cNvSpPr/>
          <p:nvPr/>
        </p:nvSpPr>
        <p:spPr>
          <a:xfrm>
            <a:off x="5794594" y="5044452"/>
            <a:ext cx="101250" cy="101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1892C5-8922-F7DC-C50E-0831299D181C}"/>
              </a:ext>
            </a:extLst>
          </p:cNvPr>
          <p:cNvSpPr/>
          <p:nvPr/>
        </p:nvSpPr>
        <p:spPr>
          <a:xfrm>
            <a:off x="892938" y="4469753"/>
            <a:ext cx="101250" cy="101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54DFAB5-9EE1-0C78-FEC3-D0FF6B162360}"/>
              </a:ext>
            </a:extLst>
          </p:cNvPr>
          <p:cNvSpPr/>
          <p:nvPr/>
        </p:nvSpPr>
        <p:spPr>
          <a:xfrm>
            <a:off x="1725267" y="5763681"/>
            <a:ext cx="101250" cy="101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60107D6-F863-142A-4694-D9C20D8E8A0A}"/>
              </a:ext>
            </a:extLst>
          </p:cNvPr>
          <p:cNvSpPr/>
          <p:nvPr/>
        </p:nvSpPr>
        <p:spPr>
          <a:xfrm>
            <a:off x="-710335" y="6010247"/>
            <a:ext cx="101250" cy="101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972014B-30E4-1F2B-3B82-B6900E0D7967}"/>
              </a:ext>
            </a:extLst>
          </p:cNvPr>
          <p:cNvSpPr/>
          <p:nvPr/>
        </p:nvSpPr>
        <p:spPr>
          <a:xfrm>
            <a:off x="2482716" y="7475014"/>
            <a:ext cx="101250" cy="101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3261974-3802-0BAC-1B6E-6BDE026AB2D4}"/>
              </a:ext>
            </a:extLst>
          </p:cNvPr>
          <p:cNvSpPr/>
          <p:nvPr/>
        </p:nvSpPr>
        <p:spPr>
          <a:xfrm>
            <a:off x="1658337" y="7143887"/>
            <a:ext cx="101250" cy="101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8F36DF3-9F32-D2B1-363E-84AF9CBC950B}"/>
              </a:ext>
            </a:extLst>
          </p:cNvPr>
          <p:cNvSpPr/>
          <p:nvPr/>
        </p:nvSpPr>
        <p:spPr>
          <a:xfrm>
            <a:off x="2546606" y="6496310"/>
            <a:ext cx="101250" cy="101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2CDCE4-1F04-624B-870F-04BA78225112}"/>
              </a:ext>
            </a:extLst>
          </p:cNvPr>
          <p:cNvSpPr/>
          <p:nvPr/>
        </p:nvSpPr>
        <p:spPr>
          <a:xfrm>
            <a:off x="4255183" y="5065589"/>
            <a:ext cx="101250" cy="101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E86C-F19B-AA16-EE16-F0D08E3610A9}"/>
              </a:ext>
            </a:extLst>
          </p:cNvPr>
          <p:cNvSpPr/>
          <p:nvPr/>
        </p:nvSpPr>
        <p:spPr>
          <a:xfrm>
            <a:off x="5388334" y="6085223"/>
            <a:ext cx="101250" cy="101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BF9E316-4000-1168-7BC2-8A08DA646762}"/>
              </a:ext>
            </a:extLst>
          </p:cNvPr>
          <p:cNvSpPr/>
          <p:nvPr/>
        </p:nvSpPr>
        <p:spPr>
          <a:xfrm>
            <a:off x="2568625" y="4926641"/>
            <a:ext cx="101250" cy="101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3DDD50-E60D-F11C-E057-B881A4C56337}"/>
              </a:ext>
            </a:extLst>
          </p:cNvPr>
          <p:cNvSpPr/>
          <p:nvPr/>
        </p:nvSpPr>
        <p:spPr>
          <a:xfrm>
            <a:off x="6665836" y="5447471"/>
            <a:ext cx="101250" cy="101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E45DC0FC-F285-C8E8-7570-BE506560A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407328"/>
              </p:ext>
            </p:extLst>
          </p:nvPr>
        </p:nvGraphicFramePr>
        <p:xfrm>
          <a:off x="57929" y="4214309"/>
          <a:ext cx="935182" cy="208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fr-FR" sz="600" dirty="0"/>
                        <a:t>CLIENT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NumCli</a:t>
                      </a:r>
                      <a:endParaRPr lang="fr-FR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NomCli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158345435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PrénomCli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622897265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MèlCli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835273359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SexeCli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VilleCli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AdRueCli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448540810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CPCli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35408457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PaysCli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448537896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1957779-F4D7-39DC-A533-BF922BFF8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690471"/>
              </p:ext>
            </p:extLst>
          </p:nvPr>
        </p:nvGraphicFramePr>
        <p:xfrm>
          <a:off x="3028717" y="6827942"/>
          <a:ext cx="935182" cy="834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fr-FR" sz="600" dirty="0" err="1"/>
                        <a:t>TypeChambre</a:t>
                      </a:r>
                      <a:endParaRPr lang="fr-FR" sz="6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600" u="sng" dirty="0" err="1"/>
                        <a:t>NumType</a:t>
                      </a:r>
                      <a:endParaRPr lang="fr-FR" sz="600" u="sng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600" dirty="0" err="1"/>
                        <a:t>LibelléType</a:t>
                      </a:r>
                      <a:endParaRPr lang="fr-FR" sz="6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600" dirty="0"/>
                        <a:t>Fumeur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153549426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CAF25F8-591C-B74E-FA17-BE281D6D3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83079"/>
              </p:ext>
            </p:extLst>
          </p:nvPr>
        </p:nvGraphicFramePr>
        <p:xfrm>
          <a:off x="1730094" y="4675665"/>
          <a:ext cx="935182" cy="1460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fr-FR" sz="600" dirty="0"/>
                        <a:t>RESERVATION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NumRes</a:t>
                      </a:r>
                      <a:endParaRPr lang="fr-FR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NbChambreRes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NbNuitRes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DateDebRes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458924225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DateFinRes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492899240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AnnuléRes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49672011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EE09767-2F2F-7141-60A7-A25E0CF37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00723"/>
              </p:ext>
            </p:extLst>
          </p:nvPr>
        </p:nvGraphicFramePr>
        <p:xfrm>
          <a:off x="4351083" y="4787291"/>
          <a:ext cx="1135263" cy="1460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63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fr-FR" sz="600" dirty="0"/>
                        <a:t>Planning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NumChambre</a:t>
                      </a:r>
                      <a:endParaRPr lang="fr-FR" sz="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617277950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NbPersonne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52647721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NumRes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39400540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NumHotel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04586186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E8BD283-DD5B-EEA1-B00A-C1795C9F1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49211"/>
              </p:ext>
            </p:extLst>
          </p:nvPr>
        </p:nvGraphicFramePr>
        <p:xfrm>
          <a:off x="5782544" y="4777820"/>
          <a:ext cx="984542" cy="229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54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fr-FR" sz="600" dirty="0" err="1"/>
                        <a:t>Hotel</a:t>
                      </a:r>
                      <a:endParaRPr lang="fr-FR" sz="6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NumHotel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99232830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DateCréation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74814340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AdRueHotel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431192399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145206824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VilleHotel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45321520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NomRespHotel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CategorieHotel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039450494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NbCh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877747483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8F7C655-3D0A-DF9D-D331-85C8F5CF2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7546"/>
              </p:ext>
            </p:extLst>
          </p:nvPr>
        </p:nvGraphicFramePr>
        <p:xfrm>
          <a:off x="1690288" y="6561167"/>
          <a:ext cx="935182" cy="104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fr-FR" sz="600" dirty="0"/>
                        <a:t>FACTURE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NumFac</a:t>
                      </a:r>
                      <a:endParaRPr lang="fr-FR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DateFac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520907775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PayéFac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NumRes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</a:tbl>
          </a:graphicData>
        </a:graphic>
      </p:graphicFrame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98AB07BC-60BD-15C0-A14A-0A264CAAADD2}"/>
              </a:ext>
            </a:extLst>
          </p:cNvPr>
          <p:cNvCxnSpPr>
            <a:stCxn id="13" idx="2"/>
            <a:endCxn id="12" idx="6"/>
          </p:cNvCxnSpPr>
          <p:nvPr/>
        </p:nvCxnSpPr>
        <p:spPr>
          <a:xfrm rot="10800000">
            <a:off x="994188" y="4520378"/>
            <a:ext cx="731079" cy="129392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32BB11C1-113D-F343-0D57-8F0597E75090}"/>
              </a:ext>
            </a:extLst>
          </p:cNvPr>
          <p:cNvCxnSpPr>
            <a:cxnSpLocks/>
            <a:endCxn id="15" idx="6"/>
          </p:cNvCxnSpPr>
          <p:nvPr/>
        </p:nvCxnSpPr>
        <p:spPr>
          <a:xfrm rot="10800000">
            <a:off x="2583967" y="7525640"/>
            <a:ext cx="410567" cy="3292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F4A7A398-AE23-A87B-2F8B-08AF539D1F18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647856" y="6546935"/>
            <a:ext cx="245323" cy="7070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F2EAF5C6-3F7D-8175-614E-2FA178C68690}"/>
              </a:ext>
            </a:extLst>
          </p:cNvPr>
          <p:cNvCxnSpPr>
            <a:cxnSpLocks/>
            <a:stCxn id="19" idx="6"/>
            <a:endCxn id="56" idx="2"/>
          </p:cNvCxnSpPr>
          <p:nvPr/>
        </p:nvCxnSpPr>
        <p:spPr>
          <a:xfrm flipV="1">
            <a:off x="5489584" y="5095077"/>
            <a:ext cx="305010" cy="104077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4F91F790-2B15-1E73-BB2B-D617E8B205A9}"/>
              </a:ext>
            </a:extLst>
          </p:cNvPr>
          <p:cNvCxnSpPr>
            <a:cxnSpLocks/>
            <a:stCxn id="16" idx="2"/>
            <a:endCxn id="37" idx="6"/>
          </p:cNvCxnSpPr>
          <p:nvPr/>
        </p:nvCxnSpPr>
        <p:spPr>
          <a:xfrm rot="10800000" flipH="1">
            <a:off x="1658336" y="4977267"/>
            <a:ext cx="1011539" cy="2217246"/>
          </a:xfrm>
          <a:prstGeom prst="bentConnector5">
            <a:avLst>
              <a:gd name="adj1" fmla="val -12712"/>
              <a:gd name="adj2" fmla="val 50000"/>
              <a:gd name="adj3" fmla="val 1127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re 1">
            <a:extLst>
              <a:ext uri="{FF2B5EF4-FFF2-40B4-BE49-F238E27FC236}">
                <a16:creationId xmlns:a16="http://schemas.microsoft.com/office/drawing/2014/main" id="{F70E5216-51A0-1A43-6A6D-8812609E6F7B}"/>
              </a:ext>
            </a:extLst>
          </p:cNvPr>
          <p:cNvSpPr txBox="1">
            <a:spLocks/>
          </p:cNvSpPr>
          <p:nvPr/>
        </p:nvSpPr>
        <p:spPr>
          <a:xfrm>
            <a:off x="-896267" y="4182127"/>
            <a:ext cx="846087" cy="360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75" dirty="0"/>
              <a:t>2015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D5D17C8-EE90-A18B-9F4D-066DB5572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98441"/>
              </p:ext>
            </p:extLst>
          </p:nvPr>
        </p:nvGraphicFramePr>
        <p:xfrm>
          <a:off x="4397386" y="6432027"/>
          <a:ext cx="1088960" cy="104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60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fr-FR" sz="600" dirty="0"/>
                        <a:t>Tarif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PrixHT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NbChambreTyp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470607224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NumTyp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153549426"/>
                  </a:ext>
                </a:extLst>
              </a:tr>
            </a:tbl>
          </a:graphicData>
        </a:graphic>
      </p:graphicFrame>
      <p:sp>
        <p:nvSpPr>
          <p:cNvPr id="9" name="Ellipse 8">
            <a:extLst>
              <a:ext uri="{FF2B5EF4-FFF2-40B4-BE49-F238E27FC236}">
                <a16:creationId xmlns:a16="http://schemas.microsoft.com/office/drawing/2014/main" id="{36D2279E-0478-7894-88E0-06C5483E945E}"/>
              </a:ext>
            </a:extLst>
          </p:cNvPr>
          <p:cNvSpPr/>
          <p:nvPr/>
        </p:nvSpPr>
        <p:spPr>
          <a:xfrm>
            <a:off x="5705576" y="7387406"/>
            <a:ext cx="101250" cy="101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DBCF44C8-9745-DEC3-6AB3-CBC845E96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32104"/>
              </p:ext>
            </p:extLst>
          </p:nvPr>
        </p:nvGraphicFramePr>
        <p:xfrm>
          <a:off x="5717675" y="7147548"/>
          <a:ext cx="935182" cy="834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fr-FR" sz="600" dirty="0"/>
                        <a:t>Réduction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600" u="sng" dirty="0" err="1"/>
                        <a:t>TxRéduction</a:t>
                      </a:r>
                      <a:endParaRPr lang="fr-FR" sz="600" u="sng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600" dirty="0" err="1"/>
                        <a:t>NumType</a:t>
                      </a:r>
                      <a:endParaRPr lang="fr-FR" sz="6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600" dirty="0"/>
                        <a:t>Période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153549426"/>
                  </a:ext>
                </a:extLst>
              </a:tr>
            </a:tbl>
          </a:graphicData>
        </a:graphic>
      </p:graphicFrame>
      <p:sp>
        <p:nvSpPr>
          <p:cNvPr id="11" name="Ellipse 10">
            <a:extLst>
              <a:ext uri="{FF2B5EF4-FFF2-40B4-BE49-F238E27FC236}">
                <a16:creationId xmlns:a16="http://schemas.microsoft.com/office/drawing/2014/main" id="{862B4768-71CE-2DB1-9361-89A5BD0068C4}"/>
              </a:ext>
            </a:extLst>
          </p:cNvPr>
          <p:cNvSpPr/>
          <p:nvPr/>
        </p:nvSpPr>
        <p:spPr>
          <a:xfrm>
            <a:off x="-53740" y="7340248"/>
            <a:ext cx="101250" cy="101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8A779717-4234-0907-3D46-7EEE921B7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87573"/>
              </p:ext>
            </p:extLst>
          </p:nvPr>
        </p:nvGraphicFramePr>
        <p:xfrm>
          <a:off x="-58785" y="7100390"/>
          <a:ext cx="657488" cy="834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88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fr-FR" sz="600" dirty="0"/>
                        <a:t>Chèque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600" u="sng" dirty="0" err="1"/>
                        <a:t>NumCh</a:t>
                      </a:r>
                      <a:endParaRPr lang="fr-FR" sz="600" u="sng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600" dirty="0" err="1"/>
                        <a:t>BanqueCh</a:t>
                      </a:r>
                      <a:endParaRPr lang="fr-FR" sz="6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600" dirty="0" err="1"/>
                        <a:t>NumFac</a:t>
                      </a:r>
                      <a:endParaRPr lang="fr-FR" sz="6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153549426"/>
                  </a:ext>
                </a:extLst>
              </a:tr>
            </a:tbl>
          </a:graphicData>
        </a:graphic>
      </p:graphicFrame>
      <p:sp>
        <p:nvSpPr>
          <p:cNvPr id="21" name="Ellipse 20">
            <a:extLst>
              <a:ext uri="{FF2B5EF4-FFF2-40B4-BE49-F238E27FC236}">
                <a16:creationId xmlns:a16="http://schemas.microsoft.com/office/drawing/2014/main" id="{56A41C0C-2518-72A2-9DBA-ED197B827550}"/>
              </a:ext>
            </a:extLst>
          </p:cNvPr>
          <p:cNvSpPr/>
          <p:nvPr/>
        </p:nvSpPr>
        <p:spPr>
          <a:xfrm>
            <a:off x="807093" y="7359998"/>
            <a:ext cx="101250" cy="101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55FA864B-823E-82F4-EEFD-2FAF96A8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80045"/>
              </p:ext>
            </p:extLst>
          </p:nvPr>
        </p:nvGraphicFramePr>
        <p:xfrm>
          <a:off x="819193" y="7120140"/>
          <a:ext cx="644983" cy="834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983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fr-FR" sz="600" dirty="0"/>
                        <a:t>Carte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600" u="sng" dirty="0" err="1"/>
                        <a:t>NumC</a:t>
                      </a:r>
                      <a:endParaRPr lang="fr-FR" sz="600" u="sng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600" dirty="0" err="1"/>
                        <a:t>DateFinC</a:t>
                      </a:r>
                      <a:endParaRPr lang="fr-FR" sz="6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r>
                        <a:rPr lang="fr-FR" sz="600" dirty="0" err="1"/>
                        <a:t>NumFac</a:t>
                      </a:r>
                      <a:endParaRPr lang="fr-FR" sz="6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153549426"/>
                  </a:ext>
                </a:extLst>
              </a:tr>
            </a:tbl>
          </a:graphicData>
        </a:graphic>
      </p:graphicFrame>
      <p:sp>
        <p:nvSpPr>
          <p:cNvPr id="23" name="Ellipse 22">
            <a:extLst>
              <a:ext uri="{FF2B5EF4-FFF2-40B4-BE49-F238E27FC236}">
                <a16:creationId xmlns:a16="http://schemas.microsoft.com/office/drawing/2014/main" id="{5AD5126E-94B8-4695-4B96-F5371FF19866}"/>
              </a:ext>
            </a:extLst>
          </p:cNvPr>
          <p:cNvSpPr/>
          <p:nvPr/>
        </p:nvSpPr>
        <p:spPr>
          <a:xfrm>
            <a:off x="-93817" y="4451611"/>
            <a:ext cx="101250" cy="101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graphicFrame>
        <p:nvGraphicFramePr>
          <p:cNvPr id="26" name="Tableau 2">
            <a:extLst>
              <a:ext uri="{FF2B5EF4-FFF2-40B4-BE49-F238E27FC236}">
                <a16:creationId xmlns:a16="http://schemas.microsoft.com/office/drawing/2014/main" id="{2C165B14-6D9F-8876-B3CC-D025BEB2F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66565"/>
              </p:ext>
            </p:extLst>
          </p:nvPr>
        </p:nvGraphicFramePr>
        <p:xfrm>
          <a:off x="3068645" y="4346052"/>
          <a:ext cx="935182" cy="208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2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r>
                        <a:rPr lang="fr-FR" sz="600" dirty="0"/>
                        <a:t>Chambre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NumChambre</a:t>
                      </a:r>
                      <a:endParaRPr lang="fr-FR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NomChambre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1158345435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ChBain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622897265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ChDouche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835273359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ChWC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ChCouchage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448540810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NumHotel</a:t>
                      </a: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235408457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NumTyp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6" marR="4286" marT="4286" marB="0" anchor="b"/>
                </a:tc>
                <a:extLst>
                  <a:ext uri="{0D108BD9-81ED-4DB2-BD59-A6C34878D82A}">
                    <a16:rowId xmlns:a16="http://schemas.microsoft.com/office/drawing/2014/main" val="44853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468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98</TotalTime>
  <Words>143</Words>
  <Application>Microsoft Office PowerPoint</Application>
  <PresentationFormat>Grand écran</PresentationFormat>
  <Paragraphs>143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PARLANT François</dc:creator>
  <cp:lastModifiedBy>PARLANT François</cp:lastModifiedBy>
  <cp:revision>22</cp:revision>
  <dcterms:created xsi:type="dcterms:W3CDTF">2023-03-02T10:37:12Z</dcterms:created>
  <dcterms:modified xsi:type="dcterms:W3CDTF">2023-04-08T10:15:02Z</dcterms:modified>
</cp:coreProperties>
</file>