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B05C0-1ECB-4B6B-9E20-19E2ADBC95BB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C7764-1749-46E5-A160-2A7ED33F76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78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 manque la table parking (stationnement) qui n’est pas utilisé dans le SQL</a:t>
            </a:r>
          </a:p>
          <a:p>
            <a:r>
              <a:rPr lang="fr-FR" dirty="0"/>
              <a:t>La liaison entre Véhicule et Agence mentionnée dans le schéma relationnel (annexe 2) a été supprimé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3B9A-7A3E-4C6A-A641-A68DA88E01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91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3F191-4474-8786-E916-271EBC2A8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14F9A2-8659-12CC-11E1-B69CB8824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275C96-0DB5-9B5B-CE56-3C06577E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E82F-3550-443E-8139-3A4BD55EA6CB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0DDE01-87A2-C98B-A268-5FC5B7EE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AED0AA-2E17-4424-0C92-54B75667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C05-2D48-4054-B678-2DB607B58E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23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0CAF6-F25B-418B-3970-3158944A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921681-C5AC-AC12-E31D-3F103CEF7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06F929-AEA9-45F6-F7AA-77565BE4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E82F-3550-443E-8139-3A4BD55EA6CB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B63FA1-89C7-902F-C942-5953B2C9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88098-C0F8-37EA-3F55-A88C4FC9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C05-2D48-4054-B678-2DB607B58E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85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CF9452-1FCA-F067-5F27-5841BCD02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504519-897C-BF57-DAD9-2827BE4DF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B76AA6-D09F-D3C1-E5F6-C6CF3F3C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E82F-3550-443E-8139-3A4BD55EA6CB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82AE6B-FFAB-ED78-43F7-CF5DBE1E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6FB0F8-8E02-A40A-90E9-501018E4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C05-2D48-4054-B678-2DB607B58E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25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654C0-881E-01A9-D805-D2509EA9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2622FD-E832-55B0-CC8C-258844AC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0D6955-FAE3-BA6D-2978-96F3ED0A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E82F-3550-443E-8139-3A4BD55EA6CB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3FD23B-E091-5C82-7B52-2C5162C3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AA417D-C4FB-9E02-A093-0A1FCC7F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C05-2D48-4054-B678-2DB607B58E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47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58254C-6955-3DBB-6BF2-81F79A8C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C2579C-4B68-2A54-CDFA-176D0D950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D8C1F1-9E2F-3597-A90A-BDE0CF21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E82F-3550-443E-8139-3A4BD55EA6CB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4733CC-7052-729E-8D2F-C0F45232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DE9DC2-2460-14EC-FEEC-B779D87A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C05-2D48-4054-B678-2DB607B58E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58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CD113E-3A42-B41B-ABC7-D2F66224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2C21E7-06D9-225E-CEED-E2AC76147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5F63E7-468A-E67D-AA53-52F80A1FD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2FA84C-8B19-C012-D09A-EA6E6DA3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E82F-3550-443E-8139-3A4BD55EA6CB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153BDF-C728-8AAD-9882-39B289E8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948004-DA5B-92BF-8591-88DE04CC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C05-2D48-4054-B678-2DB607B58E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71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E22FB-F8D1-AAD8-3A66-E5048B8C9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538321-9BB9-82D4-9D58-274B3379C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295558-2149-981A-3B01-85CD48D0D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C162F7-8A20-2BE3-2440-FE1325E37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C800FD-E47C-6B7E-00A1-45E2C6F79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4164C4-CC5C-8AF1-9A32-82389114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E82F-3550-443E-8139-3A4BD55EA6CB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72998C6-C2D2-C86C-C58D-08DC107C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DD71C4-2940-1BCF-0FF2-8C741D71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C05-2D48-4054-B678-2DB607B58E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16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13D9B-B563-2EE7-70CE-DDC1ED17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7955A17-2429-1DCF-6FA6-39A36E2E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E82F-3550-443E-8139-3A4BD55EA6CB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D5AD2D-F868-32A7-451E-242983411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D6C273-D285-3CCB-5EC9-7B55C69C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C05-2D48-4054-B678-2DB607B58E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8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D090BE-3DF2-6D74-64BC-2D8E8564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E82F-3550-443E-8139-3A4BD55EA6CB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95A680-BC2C-8DE7-7738-093442F7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CAC2B4-507E-71E8-E428-4DA5B412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C05-2D48-4054-B678-2DB607B58E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93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DC0FE-FD5F-A5A3-A351-0A2110CC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A79C2D-6E1C-2872-544E-523B89D5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AA0D0B-A7C1-D674-9433-390340CC9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DD5BCA-BF57-A75A-0AEE-9B4D58A7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E82F-3550-443E-8139-3A4BD55EA6CB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822161-C6A1-7AA8-BBFA-F44E183C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140C51-BAEA-B804-C38F-35120BBA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C05-2D48-4054-B678-2DB607B58E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32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F30E7-9A03-51AA-6A13-59B693E8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2875DE6-67A6-E3F1-51FD-961C3EBE2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70C064-CB7A-8AD0-528D-8258AE84E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5C4E78-007B-4B1B-B5B1-21A28655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E82F-3550-443E-8139-3A4BD55EA6CB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A2D488-FA07-FE8D-558F-5F91915A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B1EECC-C2FE-43CC-B946-72EC4201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C05-2D48-4054-B678-2DB607B58E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85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3A8779-0267-E45B-850B-BDFA0FB2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30FDF4-EFFB-3527-DCA7-EB66A37D8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6BABE5-50AA-DC5B-8CA5-F3179689C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DE82F-3550-443E-8139-3A4BD55EA6CB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A4C713-C321-C603-6B04-5B978FBA6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5ACF13-2075-A827-C017-53287AA4F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44C05-2D48-4054-B678-2DB607B58E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27C5F3E7-47CA-1184-FC48-F6696965B757}"/>
              </a:ext>
            </a:extLst>
          </p:cNvPr>
          <p:cNvSpPr/>
          <p:nvPr/>
        </p:nvSpPr>
        <p:spPr>
          <a:xfrm>
            <a:off x="8238467" y="418659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8F24BD6B-C966-A522-FD9B-95F7BC79E145}"/>
              </a:ext>
            </a:extLst>
          </p:cNvPr>
          <p:cNvSpPr/>
          <p:nvPr/>
        </p:nvSpPr>
        <p:spPr>
          <a:xfrm>
            <a:off x="6572620" y="212508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937C1E23-5326-17F7-BF8B-68624612D529}"/>
              </a:ext>
            </a:extLst>
          </p:cNvPr>
          <p:cNvSpPr/>
          <p:nvPr/>
        </p:nvSpPr>
        <p:spPr>
          <a:xfrm>
            <a:off x="5416712" y="182899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6E9E2B54-E737-CF56-01F7-43C3A503FC87}"/>
              </a:ext>
            </a:extLst>
          </p:cNvPr>
          <p:cNvSpPr/>
          <p:nvPr/>
        </p:nvSpPr>
        <p:spPr>
          <a:xfrm>
            <a:off x="6556742" y="173160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7DBE86C-F19B-AA16-EE16-F0D08E3610A9}"/>
              </a:ext>
            </a:extLst>
          </p:cNvPr>
          <p:cNvSpPr/>
          <p:nvPr/>
        </p:nvSpPr>
        <p:spPr>
          <a:xfrm>
            <a:off x="6600027" y="427989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3DDD50-E60D-F11C-E057-B881A4C56337}"/>
              </a:ext>
            </a:extLst>
          </p:cNvPr>
          <p:cNvSpPr/>
          <p:nvPr/>
        </p:nvSpPr>
        <p:spPr>
          <a:xfrm>
            <a:off x="8238467" y="432571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D81F639-17BF-1971-E70F-C37D17C43C68}"/>
              </a:ext>
            </a:extLst>
          </p:cNvPr>
          <p:cNvSpPr/>
          <p:nvPr/>
        </p:nvSpPr>
        <p:spPr>
          <a:xfrm>
            <a:off x="5360894" y="548001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9674CDE0-6FC8-B318-1535-7DAD87B42F1C}"/>
              </a:ext>
            </a:extLst>
          </p:cNvPr>
          <p:cNvSpPr/>
          <p:nvPr/>
        </p:nvSpPr>
        <p:spPr>
          <a:xfrm>
            <a:off x="5386320" y="139196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92CD981-DDA3-A5A4-3C69-C569616747A7}"/>
              </a:ext>
            </a:extLst>
          </p:cNvPr>
          <p:cNvSpPr/>
          <p:nvPr/>
        </p:nvSpPr>
        <p:spPr>
          <a:xfrm>
            <a:off x="3501412" y="510504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47AF4B36-6E00-4532-D0DB-3B39753395BC}"/>
              </a:ext>
            </a:extLst>
          </p:cNvPr>
          <p:cNvSpPr/>
          <p:nvPr/>
        </p:nvSpPr>
        <p:spPr>
          <a:xfrm>
            <a:off x="-1001123" y="324791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BF9E316-4000-1168-7BC2-8A08DA646762}"/>
              </a:ext>
            </a:extLst>
          </p:cNvPr>
          <p:cNvSpPr/>
          <p:nvPr/>
        </p:nvSpPr>
        <p:spPr>
          <a:xfrm>
            <a:off x="2193983" y="137805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1892C5-8922-F7DC-C50E-0831299D181C}"/>
              </a:ext>
            </a:extLst>
          </p:cNvPr>
          <p:cNvSpPr/>
          <p:nvPr/>
        </p:nvSpPr>
        <p:spPr>
          <a:xfrm>
            <a:off x="2209548" y="452253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54DFAB5-9EE1-0C78-FEC3-D0FF6B162360}"/>
              </a:ext>
            </a:extLst>
          </p:cNvPr>
          <p:cNvSpPr/>
          <p:nvPr/>
        </p:nvSpPr>
        <p:spPr>
          <a:xfrm>
            <a:off x="-1001123" y="3899707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60107D6-F863-142A-4694-D9C20D8E8A0A}"/>
              </a:ext>
            </a:extLst>
          </p:cNvPr>
          <p:cNvSpPr/>
          <p:nvPr/>
        </p:nvSpPr>
        <p:spPr>
          <a:xfrm>
            <a:off x="3467231" y="176133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972014B-30E4-1F2B-3B82-B6900E0D7967}"/>
              </a:ext>
            </a:extLst>
          </p:cNvPr>
          <p:cNvSpPr/>
          <p:nvPr/>
        </p:nvSpPr>
        <p:spPr>
          <a:xfrm>
            <a:off x="9337810" y="345960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3261974-3802-0BAC-1B6E-6BDE026AB2D4}"/>
              </a:ext>
            </a:extLst>
          </p:cNvPr>
          <p:cNvSpPr/>
          <p:nvPr/>
        </p:nvSpPr>
        <p:spPr>
          <a:xfrm>
            <a:off x="9358026" y="563177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8F36DF3-9F32-D2B1-363E-84AF9CBC950B}"/>
              </a:ext>
            </a:extLst>
          </p:cNvPr>
          <p:cNvSpPr/>
          <p:nvPr/>
        </p:nvSpPr>
        <p:spPr>
          <a:xfrm>
            <a:off x="11349839" y="388841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12CDCE4-1F04-624B-870F-04BA78225112}"/>
              </a:ext>
            </a:extLst>
          </p:cNvPr>
          <p:cNvSpPr/>
          <p:nvPr/>
        </p:nvSpPr>
        <p:spPr>
          <a:xfrm>
            <a:off x="-637980" y="354272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E45DC0FC-F285-C8E8-7570-BE506560A090}"/>
              </a:ext>
            </a:extLst>
          </p:cNvPr>
          <p:cNvGraphicFramePr>
            <a:graphicFrameLocks noGrp="1"/>
          </p:cNvGraphicFramePr>
          <p:nvPr/>
        </p:nvGraphicFramePr>
        <p:xfrm>
          <a:off x="727771" y="4068415"/>
          <a:ext cx="1662545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NumClient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NomClient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AdresseClient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CPClient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4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VilleClient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84572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1957779-F4D7-39DC-A533-BF922BFF8B2C}"/>
              </a:ext>
            </a:extLst>
          </p:cNvPr>
          <p:cNvGraphicFramePr>
            <a:graphicFrameLocks noGrp="1"/>
          </p:cNvGraphicFramePr>
          <p:nvPr/>
        </p:nvGraphicFramePr>
        <p:xfrm>
          <a:off x="9373438" y="3033188"/>
          <a:ext cx="2040947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40947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SANS_CHAUFFEUR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none" dirty="0" err="1"/>
                        <a:t>NumVeh</a:t>
                      </a:r>
                      <a:endParaRPr lang="fr-FR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none" dirty="0" err="1"/>
                        <a:t>NumCategorie</a:t>
                      </a:r>
                      <a:endParaRPr lang="fr-FR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CAF25F8-591C-B74E-FA17-BE281D6D3664}"/>
              </a:ext>
            </a:extLst>
          </p:cNvPr>
          <p:cNvGraphicFramePr>
            <a:graphicFrameLocks noGrp="1"/>
          </p:cNvGraphicFramePr>
          <p:nvPr/>
        </p:nvGraphicFramePr>
        <p:xfrm>
          <a:off x="692727" y="931871"/>
          <a:ext cx="1662545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AGENCE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NumAgence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NomAgence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AdresseAgence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VilleAgence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2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CPAgence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99240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EE09767-2F2F-7141-60A7-A25E0CF375C3}"/>
              </a:ext>
            </a:extLst>
          </p:cNvPr>
          <p:cNvGraphicFramePr>
            <a:graphicFrameLocks noGrp="1"/>
          </p:cNvGraphicFramePr>
          <p:nvPr/>
        </p:nvGraphicFramePr>
        <p:xfrm>
          <a:off x="3503655" y="934330"/>
          <a:ext cx="2018245" cy="482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182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CONTRAT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NumContrat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u="sng" dirty="0" err="1"/>
                        <a:t>NumAgence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99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DateContrat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DateDebut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27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HeureDebut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7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DateFin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00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HeurFin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6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KmsRemise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3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KmsRetour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9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EtatVeh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5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NumClient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65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NumVeh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46927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E8BD283-DD5B-EEA1-B00A-C1795C9F10E1}"/>
              </a:ext>
            </a:extLst>
          </p:cNvPr>
          <p:cNvGraphicFramePr>
            <a:graphicFrameLocks noGrp="1"/>
          </p:cNvGraphicFramePr>
          <p:nvPr/>
        </p:nvGraphicFramePr>
        <p:xfrm>
          <a:off x="6625973" y="3789199"/>
          <a:ext cx="1750297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50297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VEHICULE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NumVeh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DateAchat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Capacité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MontantCaution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450494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8F7C655-3D0A-DF9D-D331-85C8F5CF237D}"/>
              </a:ext>
            </a:extLst>
          </p:cNvPr>
          <p:cNvGraphicFramePr>
            <a:graphicFrameLocks noGrp="1"/>
          </p:cNvGraphicFramePr>
          <p:nvPr/>
        </p:nvGraphicFramePr>
        <p:xfrm>
          <a:off x="9373438" y="4788182"/>
          <a:ext cx="2040947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40947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u="none" dirty="0"/>
                        <a:t>AVEC_CHAUFFEUR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none" dirty="0" err="1"/>
                        <a:t>ForfaitJour</a:t>
                      </a:r>
                      <a:endParaRPr lang="fr-FR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none" dirty="0" err="1"/>
                        <a:t>NumVeh</a:t>
                      </a:r>
                      <a:endParaRPr lang="fr-FR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98AB07BC-60BD-15C0-A14A-0A264CAAADD2}"/>
              </a:ext>
            </a:extLst>
          </p:cNvPr>
          <p:cNvCxnSpPr>
            <a:cxnSpLocks/>
            <a:stCxn id="43" idx="2"/>
            <a:endCxn id="12" idx="6"/>
          </p:cNvCxnSpPr>
          <p:nvPr/>
        </p:nvCxnSpPr>
        <p:spPr>
          <a:xfrm rot="10800000">
            <a:off x="2389548" y="4612539"/>
            <a:ext cx="1111864" cy="58250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32BB11C1-113D-F343-0D57-8F0597E75090}"/>
              </a:ext>
            </a:extLst>
          </p:cNvPr>
          <p:cNvCxnSpPr>
            <a:cxnSpLocks/>
            <a:stCxn id="15" idx="2"/>
            <a:endCxn id="23" idx="6"/>
          </p:cNvCxnSpPr>
          <p:nvPr/>
        </p:nvCxnSpPr>
        <p:spPr>
          <a:xfrm rot="10800000" flipV="1">
            <a:off x="8418468" y="3549602"/>
            <a:ext cx="919343" cy="72699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F4A7A398-AE23-A87B-2F8B-08AF539D1F18}"/>
              </a:ext>
            </a:extLst>
          </p:cNvPr>
          <p:cNvCxnSpPr>
            <a:cxnSpLocks/>
            <a:stCxn id="17" idx="6"/>
            <a:endCxn id="63" idx="6"/>
          </p:cNvCxnSpPr>
          <p:nvPr/>
        </p:nvCxnSpPr>
        <p:spPr>
          <a:xfrm flipH="1" flipV="1">
            <a:off x="11464338" y="1465855"/>
            <a:ext cx="65501" cy="2512560"/>
          </a:xfrm>
          <a:prstGeom prst="bentConnector3">
            <a:avLst>
              <a:gd name="adj1" fmla="val -34900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F2EAF5C6-3F7D-8175-614E-2FA178C68690}"/>
              </a:ext>
            </a:extLst>
          </p:cNvPr>
          <p:cNvCxnSpPr>
            <a:cxnSpLocks/>
            <a:stCxn id="56" idx="6"/>
            <a:endCxn id="19" idx="2"/>
          </p:cNvCxnSpPr>
          <p:nvPr/>
        </p:nvCxnSpPr>
        <p:spPr>
          <a:xfrm flipV="1">
            <a:off x="5540894" y="4369897"/>
            <a:ext cx="1059133" cy="120011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4F91F790-2B15-1E73-BB2B-D617E8B205A9}"/>
              </a:ext>
            </a:extLst>
          </p:cNvPr>
          <p:cNvCxnSpPr>
            <a:cxnSpLocks/>
            <a:stCxn id="16" idx="2"/>
            <a:endCxn id="45" idx="6"/>
          </p:cNvCxnSpPr>
          <p:nvPr/>
        </p:nvCxnSpPr>
        <p:spPr>
          <a:xfrm rot="10800000">
            <a:off x="8418468" y="4415720"/>
            <a:ext cx="939559" cy="130605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re 1">
            <a:extLst>
              <a:ext uri="{FF2B5EF4-FFF2-40B4-BE49-F238E27FC236}">
                <a16:creationId xmlns:a16="http://schemas.microsoft.com/office/drawing/2014/main" id="{F70E5216-51A0-1A43-6A6D-8812609E6F7B}"/>
              </a:ext>
            </a:extLst>
          </p:cNvPr>
          <p:cNvSpPr txBox="1">
            <a:spLocks/>
          </p:cNvSpPr>
          <p:nvPr/>
        </p:nvSpPr>
        <p:spPr>
          <a:xfrm>
            <a:off x="1524000" y="-54325"/>
            <a:ext cx="9144000" cy="6416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2016 (simplifié)</a:t>
            </a:r>
          </a:p>
        </p:txBody>
      </p: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8EA9D922-7F50-D780-751F-453AA00F65F2}"/>
              </a:ext>
            </a:extLst>
          </p:cNvPr>
          <p:cNvCxnSpPr>
            <a:cxnSpLocks/>
            <a:stCxn id="14" idx="2"/>
            <a:endCxn id="37" idx="6"/>
          </p:cNvCxnSpPr>
          <p:nvPr/>
        </p:nvCxnSpPr>
        <p:spPr>
          <a:xfrm rot="10800000">
            <a:off x="2373983" y="1468052"/>
            <a:ext cx="1093248" cy="38328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>
            <a:extLst>
              <a:ext uri="{FF2B5EF4-FFF2-40B4-BE49-F238E27FC236}">
                <a16:creationId xmlns:a16="http://schemas.microsoft.com/office/drawing/2014/main" id="{48E9F0E3-5A7A-1E56-3F1C-50D43B8BFDBC}"/>
              </a:ext>
            </a:extLst>
          </p:cNvPr>
          <p:cNvSpPr/>
          <p:nvPr/>
        </p:nvSpPr>
        <p:spPr>
          <a:xfrm>
            <a:off x="11284338" y="137585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4" name="Tableau 63">
            <a:extLst>
              <a:ext uri="{FF2B5EF4-FFF2-40B4-BE49-F238E27FC236}">
                <a16:creationId xmlns:a16="http://schemas.microsoft.com/office/drawing/2014/main" id="{D8AAE90D-969E-42DF-7B05-51C3B7DEE0AC}"/>
              </a:ext>
            </a:extLst>
          </p:cNvPr>
          <p:cNvGraphicFramePr>
            <a:graphicFrameLocks noGrp="1"/>
          </p:cNvGraphicFramePr>
          <p:nvPr/>
        </p:nvGraphicFramePr>
        <p:xfrm>
          <a:off x="9326516" y="891245"/>
          <a:ext cx="2040947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40947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CATEGORIE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NumCategorie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NomCategorie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TarifKm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596334"/>
                  </a:ext>
                </a:extLst>
              </a:tr>
            </a:tbl>
          </a:graphicData>
        </a:graphic>
      </p:graphicFrame>
      <p:graphicFrame>
        <p:nvGraphicFramePr>
          <p:cNvPr id="89" name="Tableau 88">
            <a:extLst>
              <a:ext uri="{FF2B5EF4-FFF2-40B4-BE49-F238E27FC236}">
                <a16:creationId xmlns:a16="http://schemas.microsoft.com/office/drawing/2014/main" id="{8822B6C2-0D39-C17E-DD71-8E4F5B85E1BA}"/>
              </a:ext>
            </a:extLst>
          </p:cNvPr>
          <p:cNvGraphicFramePr>
            <a:graphicFrameLocks noGrp="1"/>
          </p:cNvGraphicFramePr>
          <p:nvPr/>
        </p:nvGraphicFramePr>
        <p:xfrm>
          <a:off x="6569497" y="912759"/>
          <a:ext cx="1750297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50297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CONTENTIEUX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NumDossier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NumContrat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5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u="sng" dirty="0" err="1"/>
                        <a:t>NumAgence</a:t>
                      </a:r>
                      <a:endParaRPr lang="fr-FR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57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DateOuverture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DateCloture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</a:tbl>
          </a:graphicData>
        </a:graphic>
      </p:graphicFrame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2C2AFF79-B046-FD4D-AFDC-2EC79C09C23A}"/>
              </a:ext>
            </a:extLst>
          </p:cNvPr>
          <p:cNvCxnSpPr>
            <a:cxnSpLocks/>
            <a:stCxn id="90" idx="2"/>
            <a:endCxn id="110" idx="6"/>
          </p:cNvCxnSpPr>
          <p:nvPr/>
        </p:nvCxnSpPr>
        <p:spPr>
          <a:xfrm rot="10800000">
            <a:off x="5566320" y="1481967"/>
            <a:ext cx="990422" cy="3396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ngle 121">
            <a:extLst>
              <a:ext uri="{FF2B5EF4-FFF2-40B4-BE49-F238E27FC236}">
                <a16:creationId xmlns:a16="http://schemas.microsoft.com/office/drawing/2014/main" id="{DC43CC7E-9954-EC12-B12E-19F3D68F7C98}"/>
              </a:ext>
            </a:extLst>
          </p:cNvPr>
          <p:cNvCxnSpPr>
            <a:cxnSpLocks/>
            <a:stCxn id="120" idx="2"/>
            <a:endCxn id="121" idx="6"/>
          </p:cNvCxnSpPr>
          <p:nvPr/>
        </p:nvCxnSpPr>
        <p:spPr>
          <a:xfrm rot="10800000">
            <a:off x="5596712" y="1918991"/>
            <a:ext cx="975908" cy="29609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39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1957779-F4D7-39DC-A533-BF922BFF8B2C}"/>
              </a:ext>
            </a:extLst>
          </p:cNvPr>
          <p:cNvGraphicFramePr>
            <a:graphicFrameLocks noGrp="1"/>
          </p:cNvGraphicFramePr>
          <p:nvPr/>
        </p:nvGraphicFramePr>
        <p:xfrm>
          <a:off x="7005698" y="3966192"/>
          <a:ext cx="20042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204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VEHICULE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NumVeh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DateAchat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Capacité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MontantCaution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4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CumulKms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41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CodeTypeVéhicule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74176"/>
                  </a:ext>
                </a:extLst>
              </a:tr>
            </a:tbl>
          </a:graphicData>
        </a:graphic>
      </p:graphicFrame>
      <p:sp>
        <p:nvSpPr>
          <p:cNvPr id="61" name="Titre 1">
            <a:extLst>
              <a:ext uri="{FF2B5EF4-FFF2-40B4-BE49-F238E27FC236}">
                <a16:creationId xmlns:a16="http://schemas.microsoft.com/office/drawing/2014/main" id="{B88D89E7-7C4B-8E81-44E2-3FDE01CEF4AD}"/>
              </a:ext>
            </a:extLst>
          </p:cNvPr>
          <p:cNvSpPr txBox="1">
            <a:spLocks/>
          </p:cNvSpPr>
          <p:nvPr/>
        </p:nvSpPr>
        <p:spPr>
          <a:xfrm>
            <a:off x="1524000" y="249644"/>
            <a:ext cx="9144000" cy="6416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2016 à faire</a:t>
            </a:r>
          </a:p>
        </p:txBody>
      </p:sp>
    </p:spTree>
    <p:extLst>
      <p:ext uri="{BB962C8B-B14F-4D97-AF65-F5344CB8AC3E}">
        <p14:creationId xmlns:p14="http://schemas.microsoft.com/office/powerpoint/2010/main" val="16747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Ellipse 63">
            <a:extLst>
              <a:ext uri="{FF2B5EF4-FFF2-40B4-BE49-F238E27FC236}">
                <a16:creationId xmlns:a16="http://schemas.microsoft.com/office/drawing/2014/main" id="{D8A0F384-9D7C-2447-9781-DC011542B990}"/>
              </a:ext>
            </a:extLst>
          </p:cNvPr>
          <p:cNvSpPr/>
          <p:nvPr/>
        </p:nvSpPr>
        <p:spPr>
          <a:xfrm>
            <a:off x="6957578" y="624091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8F36DF3-9F32-D2B1-363E-84AF9CBC950B}"/>
              </a:ext>
            </a:extLst>
          </p:cNvPr>
          <p:cNvSpPr/>
          <p:nvPr/>
        </p:nvSpPr>
        <p:spPr>
          <a:xfrm>
            <a:off x="5736872" y="163524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12CDCE4-1F04-624B-870F-04BA78225112}"/>
              </a:ext>
            </a:extLst>
          </p:cNvPr>
          <p:cNvSpPr/>
          <p:nvPr/>
        </p:nvSpPr>
        <p:spPr>
          <a:xfrm>
            <a:off x="6957578" y="351861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DB9BA61D-F771-E64C-101A-F7F584EFE490}"/>
              </a:ext>
            </a:extLst>
          </p:cNvPr>
          <p:cNvSpPr/>
          <p:nvPr/>
        </p:nvSpPr>
        <p:spPr>
          <a:xfrm>
            <a:off x="2918414" y="539917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D81F639-17BF-1971-E70F-C37D17C43C68}"/>
              </a:ext>
            </a:extLst>
          </p:cNvPr>
          <p:cNvSpPr/>
          <p:nvPr/>
        </p:nvSpPr>
        <p:spPr>
          <a:xfrm>
            <a:off x="9686442" y="166262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1892C5-8922-F7DC-C50E-0831299D181C}"/>
              </a:ext>
            </a:extLst>
          </p:cNvPr>
          <p:cNvSpPr/>
          <p:nvPr/>
        </p:nvSpPr>
        <p:spPr>
          <a:xfrm>
            <a:off x="977503" y="539662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54DFAB5-9EE1-0C78-FEC3-D0FF6B162360}"/>
              </a:ext>
            </a:extLst>
          </p:cNvPr>
          <p:cNvSpPr/>
          <p:nvPr/>
        </p:nvSpPr>
        <p:spPr>
          <a:xfrm>
            <a:off x="977121" y="423701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60107D6-F863-142A-4694-D9C20D8E8A0A}"/>
              </a:ext>
            </a:extLst>
          </p:cNvPr>
          <p:cNvSpPr/>
          <p:nvPr/>
        </p:nvSpPr>
        <p:spPr>
          <a:xfrm>
            <a:off x="5736872" y="386488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972014B-30E4-1F2B-3B82-B6900E0D7967}"/>
              </a:ext>
            </a:extLst>
          </p:cNvPr>
          <p:cNvSpPr/>
          <p:nvPr/>
        </p:nvSpPr>
        <p:spPr>
          <a:xfrm>
            <a:off x="6957578" y="439260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3261974-3802-0BAC-1B6E-6BDE026AB2D4}"/>
              </a:ext>
            </a:extLst>
          </p:cNvPr>
          <p:cNvSpPr/>
          <p:nvPr/>
        </p:nvSpPr>
        <p:spPr>
          <a:xfrm>
            <a:off x="3965558" y="424774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7DBE86C-F19B-AA16-EE16-F0D08E3610A9}"/>
              </a:ext>
            </a:extLst>
          </p:cNvPr>
          <p:cNvSpPr/>
          <p:nvPr/>
        </p:nvSpPr>
        <p:spPr>
          <a:xfrm>
            <a:off x="8730326" y="3089468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BF9E316-4000-1168-7BC2-8A08DA646762}"/>
              </a:ext>
            </a:extLst>
          </p:cNvPr>
          <p:cNvSpPr/>
          <p:nvPr/>
        </p:nvSpPr>
        <p:spPr>
          <a:xfrm>
            <a:off x="2798860" y="165300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3DDD50-E60D-F11C-E057-B881A4C56337}"/>
              </a:ext>
            </a:extLst>
          </p:cNvPr>
          <p:cNvSpPr/>
          <p:nvPr/>
        </p:nvSpPr>
        <p:spPr>
          <a:xfrm>
            <a:off x="11261469" y="2373652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E45DC0FC-F285-C8E8-7570-BE506560A090}"/>
              </a:ext>
            </a:extLst>
          </p:cNvPr>
          <p:cNvGraphicFramePr>
            <a:graphicFrameLocks noGrp="1"/>
          </p:cNvGraphicFramePr>
          <p:nvPr/>
        </p:nvGraphicFramePr>
        <p:xfrm>
          <a:off x="1024844" y="4937551"/>
          <a:ext cx="20042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204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TYPEVEHICULE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CodeTypeVehicule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LibelleType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PersNum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1957779-F4D7-39DC-A533-BF922BFF8B2C}"/>
              </a:ext>
            </a:extLst>
          </p:cNvPr>
          <p:cNvGraphicFramePr>
            <a:graphicFrameLocks noGrp="1"/>
          </p:cNvGraphicFramePr>
          <p:nvPr/>
        </p:nvGraphicFramePr>
        <p:xfrm>
          <a:off x="7005698" y="3966192"/>
          <a:ext cx="20042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204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VEHICULE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NumVeh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DateAchat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Capacité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MontantCaution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4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CumulKms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41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CodeTypeVéhicule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74176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CAF25F8-591C-B74E-FA17-BE281D6D3664}"/>
              </a:ext>
            </a:extLst>
          </p:cNvPr>
          <p:cNvGraphicFramePr>
            <a:graphicFrameLocks noGrp="1"/>
          </p:cNvGraphicFramePr>
          <p:nvPr/>
        </p:nvGraphicFramePr>
        <p:xfrm>
          <a:off x="1064873" y="1206820"/>
          <a:ext cx="190057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577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GARAGE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NumGarage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NomGarage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AdresseGarage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VilleGarage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2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MelGarage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9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TelGarage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72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0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CodeTypeVehicule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56144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EE09767-2F2F-7141-60A7-A25E0CF375C3}"/>
              </a:ext>
            </a:extLst>
          </p:cNvPr>
          <p:cNvGraphicFramePr>
            <a:graphicFrameLocks noGrp="1"/>
          </p:cNvGraphicFramePr>
          <p:nvPr/>
        </p:nvGraphicFramePr>
        <p:xfrm>
          <a:off x="6977701" y="1151452"/>
          <a:ext cx="188874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49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RAPPORT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NumRapport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DateRapport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MontantTravaux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426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HorsUsage</a:t>
                      </a:r>
                      <a:r>
                        <a:rPr lang="fr-FR" dirty="0"/>
                        <a:t>(O/N)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30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NumExpert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284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NumIntervention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01244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E8BD283-DD5B-EEA1-B00A-C1795C9F10E1}"/>
              </a:ext>
            </a:extLst>
          </p:cNvPr>
          <p:cNvGraphicFramePr>
            <a:graphicFrameLocks noGrp="1"/>
          </p:cNvGraphicFramePr>
          <p:nvPr/>
        </p:nvGraphicFramePr>
        <p:xfrm>
          <a:off x="9691172" y="1183162"/>
          <a:ext cx="16625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EXPERT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NumExpert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NomExpert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PrenomExpert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AdresseExpert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1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CPExpert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75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VilleExpert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98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MelExpert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20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TelExpert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71291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8F7C655-3D0A-DF9D-D331-85C8F5CF237D}"/>
              </a:ext>
            </a:extLst>
          </p:cNvPr>
          <p:cNvGraphicFramePr>
            <a:graphicFrameLocks noGrp="1"/>
          </p:cNvGraphicFramePr>
          <p:nvPr/>
        </p:nvGraphicFramePr>
        <p:xfrm>
          <a:off x="4053310" y="1183162"/>
          <a:ext cx="183574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743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INTERVENTION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NumIntervention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none" dirty="0" err="1"/>
                        <a:t>DateIntervention</a:t>
                      </a:r>
                      <a:endParaRPr lang="fr-FR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Objet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Durée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46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Origine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89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MontantFacture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70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NumVeh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4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NumGarage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27667"/>
                  </a:ext>
                </a:extLst>
              </a:tr>
            </a:tbl>
          </a:graphicData>
        </a:graphic>
      </p:graphicFrame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98AB07BC-60BD-15C0-A14A-0A264CAAADD2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10800000" flipH="1" flipV="1">
            <a:off x="977121" y="4327014"/>
            <a:ext cx="382" cy="1159609"/>
          </a:xfrm>
          <a:prstGeom prst="bentConnector3">
            <a:avLst>
              <a:gd name="adj1" fmla="val -5984293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32BB11C1-113D-F343-0D57-8F0597E75090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5916872" y="3954885"/>
            <a:ext cx="1040706" cy="5277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F4A7A398-AE23-A87B-2F8B-08AF539D1F18}"/>
              </a:ext>
            </a:extLst>
          </p:cNvPr>
          <p:cNvCxnSpPr>
            <a:cxnSpLocks/>
            <a:stCxn id="18" idx="2"/>
            <a:endCxn id="17" idx="6"/>
          </p:cNvCxnSpPr>
          <p:nvPr/>
        </p:nvCxnSpPr>
        <p:spPr>
          <a:xfrm rot="10800000">
            <a:off x="5916872" y="1725249"/>
            <a:ext cx="1040706" cy="18833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F2EAF5C6-3F7D-8175-614E-2FA178C68690}"/>
              </a:ext>
            </a:extLst>
          </p:cNvPr>
          <p:cNvCxnSpPr>
            <a:cxnSpLocks/>
            <a:stCxn id="19" idx="6"/>
            <a:endCxn id="56" idx="2"/>
          </p:cNvCxnSpPr>
          <p:nvPr/>
        </p:nvCxnSpPr>
        <p:spPr>
          <a:xfrm flipV="1">
            <a:off x="8910326" y="1752624"/>
            <a:ext cx="776116" cy="142684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4F91F790-2B15-1E73-BB2B-D617E8B205A9}"/>
              </a:ext>
            </a:extLst>
          </p:cNvPr>
          <p:cNvCxnSpPr>
            <a:cxnSpLocks/>
            <a:stCxn id="16" idx="2"/>
            <a:endCxn id="37" idx="6"/>
          </p:cNvCxnSpPr>
          <p:nvPr/>
        </p:nvCxnSpPr>
        <p:spPr>
          <a:xfrm rot="10800000">
            <a:off x="2978860" y="1743002"/>
            <a:ext cx="986698" cy="259473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re 1">
            <a:extLst>
              <a:ext uri="{FF2B5EF4-FFF2-40B4-BE49-F238E27FC236}">
                <a16:creationId xmlns:a16="http://schemas.microsoft.com/office/drawing/2014/main" id="{B88D89E7-7C4B-8E81-44E2-3FDE01CEF4AD}"/>
              </a:ext>
            </a:extLst>
          </p:cNvPr>
          <p:cNvSpPr txBox="1">
            <a:spLocks/>
          </p:cNvSpPr>
          <p:nvPr/>
        </p:nvSpPr>
        <p:spPr>
          <a:xfrm>
            <a:off x="1524000" y="249644"/>
            <a:ext cx="9144000" cy="6416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2016 Correction</a:t>
            </a:r>
          </a:p>
        </p:txBody>
      </p: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93AB4447-91AA-993F-19F2-1610864BE173}"/>
              </a:ext>
            </a:extLst>
          </p:cNvPr>
          <p:cNvCxnSpPr>
            <a:cxnSpLocks/>
            <a:stCxn id="64" idx="2"/>
            <a:endCxn id="80" idx="6"/>
          </p:cNvCxnSpPr>
          <p:nvPr/>
        </p:nvCxnSpPr>
        <p:spPr>
          <a:xfrm rot="10800000">
            <a:off x="3098414" y="5489179"/>
            <a:ext cx="3859164" cy="8417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1115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Grand écran</PresentationFormat>
  <Paragraphs>104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PARLANT François</dc:creator>
  <cp:lastModifiedBy>PARLANT François</cp:lastModifiedBy>
  <cp:revision>1</cp:revision>
  <dcterms:created xsi:type="dcterms:W3CDTF">2023-03-02T10:33:02Z</dcterms:created>
  <dcterms:modified xsi:type="dcterms:W3CDTF">2023-03-02T10:33:44Z</dcterms:modified>
</cp:coreProperties>
</file>