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C4A67-4084-4553-B89C-24F5B7ADAA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E4807C-F599-4681-82A3-86125E37DC81}">
      <dgm:prSet/>
      <dgm:spPr/>
      <dgm:t>
        <a:bodyPr/>
        <a:lstStyle/>
        <a:p>
          <a:r>
            <a:rPr lang="en-US" b="0" i="0"/>
            <a:t>Ethereum is a decentralized, open-source blockchain with smart contract functionality. Ether is the native cryptocurrency of the platform.</a:t>
          </a:r>
          <a:endParaRPr lang="en-US"/>
        </a:p>
      </dgm:t>
    </dgm:pt>
    <dgm:pt modelId="{E9A36979-FA1B-4CED-B166-DE5F4B338895}" type="parTrans" cxnId="{543E7FD4-EE89-4ECD-B515-5F4E24939B6D}">
      <dgm:prSet/>
      <dgm:spPr/>
      <dgm:t>
        <a:bodyPr/>
        <a:lstStyle/>
        <a:p>
          <a:endParaRPr lang="en-US"/>
        </a:p>
      </dgm:t>
    </dgm:pt>
    <dgm:pt modelId="{957C706E-7103-42FB-8449-86028A0A0242}" type="sibTrans" cxnId="{543E7FD4-EE89-4ECD-B515-5F4E24939B6D}">
      <dgm:prSet/>
      <dgm:spPr/>
      <dgm:t>
        <a:bodyPr/>
        <a:lstStyle/>
        <a:p>
          <a:endParaRPr lang="en-US"/>
        </a:p>
      </dgm:t>
    </dgm:pt>
    <dgm:pt modelId="{2F309832-7825-4B2D-B748-D973D8CBC4CB}">
      <dgm:prSet/>
      <dgm:spPr/>
      <dgm:t>
        <a:bodyPr/>
        <a:lstStyle/>
        <a:p>
          <a:r>
            <a:rPr lang="en-US" b="0" i="0"/>
            <a:t>Ethereum is a technology that lets you send cryptocurrency to anyone for a small fee. It also powers applications that everyone can use and no one can take down.</a:t>
          </a:r>
          <a:endParaRPr lang="en-US"/>
        </a:p>
      </dgm:t>
    </dgm:pt>
    <dgm:pt modelId="{24B378A6-17E4-4469-A688-355DA4CC6193}" type="parTrans" cxnId="{21C0AF1B-2997-46FF-8E8E-28CFA7F99463}">
      <dgm:prSet/>
      <dgm:spPr/>
      <dgm:t>
        <a:bodyPr/>
        <a:lstStyle/>
        <a:p>
          <a:endParaRPr lang="en-US"/>
        </a:p>
      </dgm:t>
    </dgm:pt>
    <dgm:pt modelId="{A155C501-A4D6-4EEE-909B-9CFCE922AE60}" type="sibTrans" cxnId="{21C0AF1B-2997-46FF-8E8E-28CFA7F99463}">
      <dgm:prSet/>
      <dgm:spPr/>
      <dgm:t>
        <a:bodyPr/>
        <a:lstStyle/>
        <a:p>
          <a:endParaRPr lang="en-US"/>
        </a:p>
      </dgm:t>
    </dgm:pt>
    <dgm:pt modelId="{F38C1924-EBF0-4AEA-B334-67137D23FEA7}">
      <dgm:prSet/>
      <dgm:spPr/>
      <dgm:t>
        <a:bodyPr/>
        <a:lstStyle/>
        <a:p>
          <a:r>
            <a:rPr lang="en-US" b="0" i="0"/>
            <a:t>Ethereum is open access to digital money and data-friendly services for everyone – no matter your background or location. It's a community-built technology behind the cryptocurrency ether (ETH) and thousands of applications you can use today.</a:t>
          </a:r>
          <a:endParaRPr lang="en-US"/>
        </a:p>
      </dgm:t>
    </dgm:pt>
    <dgm:pt modelId="{CAADB842-BC14-4B22-88F1-588E15C9955B}" type="parTrans" cxnId="{191BC7EA-5102-4D95-BEEF-E3ED8A526B4E}">
      <dgm:prSet/>
      <dgm:spPr/>
      <dgm:t>
        <a:bodyPr/>
        <a:lstStyle/>
        <a:p>
          <a:endParaRPr lang="en-US"/>
        </a:p>
      </dgm:t>
    </dgm:pt>
    <dgm:pt modelId="{F31F8CE3-66C2-445E-B13D-1980E22840F2}" type="sibTrans" cxnId="{191BC7EA-5102-4D95-BEEF-E3ED8A526B4E}">
      <dgm:prSet/>
      <dgm:spPr/>
      <dgm:t>
        <a:bodyPr/>
        <a:lstStyle/>
        <a:p>
          <a:endParaRPr lang="en-US"/>
        </a:p>
      </dgm:t>
    </dgm:pt>
    <dgm:pt modelId="{1696E5C7-52F1-4AFF-A563-AAC0DCB67022}">
      <dgm:prSet/>
      <dgm:spPr/>
      <dgm:t>
        <a:bodyPr/>
        <a:lstStyle/>
        <a:p>
          <a:r>
            <a:rPr lang="en-US" b="0" i="0"/>
            <a:t>This  means Ethereum is for more than payments. It's a marketplace of financial services, games and apps that can't steal your data or censor you.</a:t>
          </a:r>
          <a:endParaRPr lang="en-US"/>
        </a:p>
      </dgm:t>
    </dgm:pt>
    <dgm:pt modelId="{52E822F6-E21C-4AB5-AA3A-AFEF83574E06}" type="parTrans" cxnId="{5C7C591D-172A-4B14-8229-BD7443F7580E}">
      <dgm:prSet/>
      <dgm:spPr/>
      <dgm:t>
        <a:bodyPr/>
        <a:lstStyle/>
        <a:p>
          <a:endParaRPr lang="en-US"/>
        </a:p>
      </dgm:t>
    </dgm:pt>
    <dgm:pt modelId="{B52A07EC-788F-4376-A660-5AA2D6BDB962}" type="sibTrans" cxnId="{5C7C591D-172A-4B14-8229-BD7443F7580E}">
      <dgm:prSet/>
      <dgm:spPr/>
      <dgm:t>
        <a:bodyPr/>
        <a:lstStyle/>
        <a:p>
          <a:endParaRPr lang="en-US"/>
        </a:p>
      </dgm:t>
    </dgm:pt>
    <dgm:pt modelId="{07427B0F-0D0F-4085-B189-9556F11A2392}" type="pres">
      <dgm:prSet presAssocID="{BDDC4A67-4084-4553-B89C-24F5B7ADAA0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7A3646E2-8F84-4025-AEC0-8175CDD233A2}" type="pres">
      <dgm:prSet presAssocID="{A4E4807C-F599-4681-82A3-86125E37DC81}" presName="thickLine" presStyleLbl="alignNode1" presStyleIdx="0" presStyleCnt="4"/>
      <dgm:spPr/>
    </dgm:pt>
    <dgm:pt modelId="{416371D3-F0FD-456B-8CCD-F41C50A29F9C}" type="pres">
      <dgm:prSet presAssocID="{A4E4807C-F599-4681-82A3-86125E37DC81}" presName="horz1" presStyleCnt="0"/>
      <dgm:spPr/>
    </dgm:pt>
    <dgm:pt modelId="{8354EF1B-ACE4-4926-8856-1B6CC678BA25}" type="pres">
      <dgm:prSet presAssocID="{A4E4807C-F599-4681-82A3-86125E37DC81}" presName="tx1" presStyleLbl="revTx" presStyleIdx="0" presStyleCnt="4"/>
      <dgm:spPr/>
      <dgm:t>
        <a:bodyPr/>
        <a:lstStyle/>
        <a:p>
          <a:endParaRPr lang="en-IN"/>
        </a:p>
      </dgm:t>
    </dgm:pt>
    <dgm:pt modelId="{E30FD887-9375-4E5F-A7D8-8291AB3F7342}" type="pres">
      <dgm:prSet presAssocID="{A4E4807C-F599-4681-82A3-86125E37DC81}" presName="vert1" presStyleCnt="0"/>
      <dgm:spPr/>
    </dgm:pt>
    <dgm:pt modelId="{A2D1A6EC-93BF-4A6B-8CD7-5C229DB1B7A1}" type="pres">
      <dgm:prSet presAssocID="{2F309832-7825-4B2D-B748-D973D8CBC4CB}" presName="thickLine" presStyleLbl="alignNode1" presStyleIdx="1" presStyleCnt="4"/>
      <dgm:spPr/>
    </dgm:pt>
    <dgm:pt modelId="{E3B0BA60-3AAA-43C0-AD85-6BC29A39394A}" type="pres">
      <dgm:prSet presAssocID="{2F309832-7825-4B2D-B748-D973D8CBC4CB}" presName="horz1" presStyleCnt="0"/>
      <dgm:spPr/>
    </dgm:pt>
    <dgm:pt modelId="{51ECA5A5-9E33-4FAF-AD63-21BED3BDDC19}" type="pres">
      <dgm:prSet presAssocID="{2F309832-7825-4B2D-B748-D973D8CBC4CB}" presName="tx1" presStyleLbl="revTx" presStyleIdx="1" presStyleCnt="4"/>
      <dgm:spPr/>
      <dgm:t>
        <a:bodyPr/>
        <a:lstStyle/>
        <a:p>
          <a:endParaRPr lang="en-IN"/>
        </a:p>
      </dgm:t>
    </dgm:pt>
    <dgm:pt modelId="{59314220-B407-4EBF-8A5B-F70872B591A4}" type="pres">
      <dgm:prSet presAssocID="{2F309832-7825-4B2D-B748-D973D8CBC4CB}" presName="vert1" presStyleCnt="0"/>
      <dgm:spPr/>
    </dgm:pt>
    <dgm:pt modelId="{9C791B28-FB40-4B16-90D9-AA54051B1F36}" type="pres">
      <dgm:prSet presAssocID="{F38C1924-EBF0-4AEA-B334-67137D23FEA7}" presName="thickLine" presStyleLbl="alignNode1" presStyleIdx="2" presStyleCnt="4"/>
      <dgm:spPr/>
    </dgm:pt>
    <dgm:pt modelId="{A4660A37-0A16-4EB6-8732-2F5A9A2D8AA3}" type="pres">
      <dgm:prSet presAssocID="{F38C1924-EBF0-4AEA-B334-67137D23FEA7}" presName="horz1" presStyleCnt="0"/>
      <dgm:spPr/>
    </dgm:pt>
    <dgm:pt modelId="{3EC65B8B-EB1D-415C-92CD-44038806F887}" type="pres">
      <dgm:prSet presAssocID="{F38C1924-EBF0-4AEA-B334-67137D23FEA7}" presName="tx1" presStyleLbl="revTx" presStyleIdx="2" presStyleCnt="4"/>
      <dgm:spPr/>
      <dgm:t>
        <a:bodyPr/>
        <a:lstStyle/>
        <a:p>
          <a:endParaRPr lang="en-IN"/>
        </a:p>
      </dgm:t>
    </dgm:pt>
    <dgm:pt modelId="{3F5C0239-8E8C-4C2C-B9A4-48465A8856FC}" type="pres">
      <dgm:prSet presAssocID="{F38C1924-EBF0-4AEA-B334-67137D23FEA7}" presName="vert1" presStyleCnt="0"/>
      <dgm:spPr/>
    </dgm:pt>
    <dgm:pt modelId="{43F08620-2ADA-4CC2-9F74-D1C82531B267}" type="pres">
      <dgm:prSet presAssocID="{1696E5C7-52F1-4AFF-A563-AAC0DCB67022}" presName="thickLine" presStyleLbl="alignNode1" presStyleIdx="3" presStyleCnt="4"/>
      <dgm:spPr/>
    </dgm:pt>
    <dgm:pt modelId="{01AFAA6C-EF0B-45A2-ADB9-FC813BDF8426}" type="pres">
      <dgm:prSet presAssocID="{1696E5C7-52F1-4AFF-A563-AAC0DCB67022}" presName="horz1" presStyleCnt="0"/>
      <dgm:spPr/>
    </dgm:pt>
    <dgm:pt modelId="{592172D1-63DC-4560-B711-9B25FA6F4E42}" type="pres">
      <dgm:prSet presAssocID="{1696E5C7-52F1-4AFF-A563-AAC0DCB67022}" presName="tx1" presStyleLbl="revTx" presStyleIdx="3" presStyleCnt="4"/>
      <dgm:spPr/>
      <dgm:t>
        <a:bodyPr/>
        <a:lstStyle/>
        <a:p>
          <a:endParaRPr lang="en-IN"/>
        </a:p>
      </dgm:t>
    </dgm:pt>
    <dgm:pt modelId="{3ACBA09D-0E39-45C8-B216-7068BA5632C4}" type="pres">
      <dgm:prSet presAssocID="{1696E5C7-52F1-4AFF-A563-AAC0DCB67022}" presName="vert1" presStyleCnt="0"/>
      <dgm:spPr/>
    </dgm:pt>
  </dgm:ptLst>
  <dgm:cxnLst>
    <dgm:cxn modelId="{191BC7EA-5102-4D95-BEEF-E3ED8A526B4E}" srcId="{BDDC4A67-4084-4553-B89C-24F5B7ADAA09}" destId="{F38C1924-EBF0-4AEA-B334-67137D23FEA7}" srcOrd="2" destOrd="0" parTransId="{CAADB842-BC14-4B22-88F1-588E15C9955B}" sibTransId="{F31F8CE3-66C2-445E-B13D-1980E22840F2}"/>
    <dgm:cxn modelId="{3B372576-676D-4AB0-986D-1F28CC2D0BF3}" type="presOf" srcId="{BDDC4A67-4084-4553-B89C-24F5B7ADAA09}" destId="{07427B0F-0D0F-4085-B189-9556F11A2392}" srcOrd="0" destOrd="0" presId="urn:microsoft.com/office/officeart/2008/layout/LinedList"/>
    <dgm:cxn modelId="{543E7FD4-EE89-4ECD-B515-5F4E24939B6D}" srcId="{BDDC4A67-4084-4553-B89C-24F5B7ADAA09}" destId="{A4E4807C-F599-4681-82A3-86125E37DC81}" srcOrd="0" destOrd="0" parTransId="{E9A36979-FA1B-4CED-B166-DE5F4B338895}" sibTransId="{957C706E-7103-42FB-8449-86028A0A0242}"/>
    <dgm:cxn modelId="{21C0AF1B-2997-46FF-8E8E-28CFA7F99463}" srcId="{BDDC4A67-4084-4553-B89C-24F5B7ADAA09}" destId="{2F309832-7825-4B2D-B748-D973D8CBC4CB}" srcOrd="1" destOrd="0" parTransId="{24B378A6-17E4-4469-A688-355DA4CC6193}" sibTransId="{A155C501-A4D6-4EEE-909B-9CFCE922AE60}"/>
    <dgm:cxn modelId="{AFBDC114-E07F-4214-A460-CB5CA39D3049}" type="presOf" srcId="{1696E5C7-52F1-4AFF-A563-AAC0DCB67022}" destId="{592172D1-63DC-4560-B711-9B25FA6F4E42}" srcOrd="0" destOrd="0" presId="urn:microsoft.com/office/officeart/2008/layout/LinedList"/>
    <dgm:cxn modelId="{65A8A5ED-8400-4DAC-9C5D-1D2763C8E221}" type="presOf" srcId="{2F309832-7825-4B2D-B748-D973D8CBC4CB}" destId="{51ECA5A5-9E33-4FAF-AD63-21BED3BDDC19}" srcOrd="0" destOrd="0" presId="urn:microsoft.com/office/officeart/2008/layout/LinedList"/>
    <dgm:cxn modelId="{0D34871D-342B-4590-8EC1-033C7CE5DF41}" type="presOf" srcId="{F38C1924-EBF0-4AEA-B334-67137D23FEA7}" destId="{3EC65B8B-EB1D-415C-92CD-44038806F887}" srcOrd="0" destOrd="0" presId="urn:microsoft.com/office/officeart/2008/layout/LinedList"/>
    <dgm:cxn modelId="{C4B052F8-3ECA-4BE7-AD99-C0C1794A8D48}" type="presOf" srcId="{A4E4807C-F599-4681-82A3-86125E37DC81}" destId="{8354EF1B-ACE4-4926-8856-1B6CC678BA25}" srcOrd="0" destOrd="0" presId="urn:microsoft.com/office/officeart/2008/layout/LinedList"/>
    <dgm:cxn modelId="{5C7C591D-172A-4B14-8229-BD7443F7580E}" srcId="{BDDC4A67-4084-4553-B89C-24F5B7ADAA09}" destId="{1696E5C7-52F1-4AFF-A563-AAC0DCB67022}" srcOrd="3" destOrd="0" parTransId="{52E822F6-E21C-4AB5-AA3A-AFEF83574E06}" sibTransId="{B52A07EC-788F-4376-A660-5AA2D6BDB962}"/>
    <dgm:cxn modelId="{4C4E7259-AD1B-441F-A04F-76FAB13C33DA}" type="presParOf" srcId="{07427B0F-0D0F-4085-B189-9556F11A2392}" destId="{7A3646E2-8F84-4025-AEC0-8175CDD233A2}" srcOrd="0" destOrd="0" presId="urn:microsoft.com/office/officeart/2008/layout/LinedList"/>
    <dgm:cxn modelId="{F0F4665A-31A6-41FA-9424-61FD1806A11E}" type="presParOf" srcId="{07427B0F-0D0F-4085-B189-9556F11A2392}" destId="{416371D3-F0FD-456B-8CCD-F41C50A29F9C}" srcOrd="1" destOrd="0" presId="urn:microsoft.com/office/officeart/2008/layout/LinedList"/>
    <dgm:cxn modelId="{9F9A9EC1-8628-4251-98F5-E322DBFC8CD8}" type="presParOf" srcId="{416371D3-F0FD-456B-8CCD-F41C50A29F9C}" destId="{8354EF1B-ACE4-4926-8856-1B6CC678BA25}" srcOrd="0" destOrd="0" presId="urn:microsoft.com/office/officeart/2008/layout/LinedList"/>
    <dgm:cxn modelId="{3604F66B-8661-4BDA-89CA-B18DE814727D}" type="presParOf" srcId="{416371D3-F0FD-456B-8CCD-F41C50A29F9C}" destId="{E30FD887-9375-4E5F-A7D8-8291AB3F7342}" srcOrd="1" destOrd="0" presId="urn:microsoft.com/office/officeart/2008/layout/LinedList"/>
    <dgm:cxn modelId="{DCD86151-198A-4B1A-BC33-07CB583A827E}" type="presParOf" srcId="{07427B0F-0D0F-4085-B189-9556F11A2392}" destId="{A2D1A6EC-93BF-4A6B-8CD7-5C229DB1B7A1}" srcOrd="2" destOrd="0" presId="urn:microsoft.com/office/officeart/2008/layout/LinedList"/>
    <dgm:cxn modelId="{C373BC7B-66F3-474C-8856-12B2B47E3FBC}" type="presParOf" srcId="{07427B0F-0D0F-4085-B189-9556F11A2392}" destId="{E3B0BA60-3AAA-43C0-AD85-6BC29A39394A}" srcOrd="3" destOrd="0" presId="urn:microsoft.com/office/officeart/2008/layout/LinedList"/>
    <dgm:cxn modelId="{D9BA538B-6052-4562-A2DA-C36FA71CE51C}" type="presParOf" srcId="{E3B0BA60-3AAA-43C0-AD85-6BC29A39394A}" destId="{51ECA5A5-9E33-4FAF-AD63-21BED3BDDC19}" srcOrd="0" destOrd="0" presId="urn:microsoft.com/office/officeart/2008/layout/LinedList"/>
    <dgm:cxn modelId="{07343596-82C1-4B18-BB22-00D5B7211C41}" type="presParOf" srcId="{E3B0BA60-3AAA-43C0-AD85-6BC29A39394A}" destId="{59314220-B407-4EBF-8A5B-F70872B591A4}" srcOrd="1" destOrd="0" presId="urn:microsoft.com/office/officeart/2008/layout/LinedList"/>
    <dgm:cxn modelId="{5F291C5D-4305-49D5-93FC-1D49564D45C8}" type="presParOf" srcId="{07427B0F-0D0F-4085-B189-9556F11A2392}" destId="{9C791B28-FB40-4B16-90D9-AA54051B1F36}" srcOrd="4" destOrd="0" presId="urn:microsoft.com/office/officeart/2008/layout/LinedList"/>
    <dgm:cxn modelId="{B27F573E-E792-4CA7-BF82-11454E0BB688}" type="presParOf" srcId="{07427B0F-0D0F-4085-B189-9556F11A2392}" destId="{A4660A37-0A16-4EB6-8732-2F5A9A2D8AA3}" srcOrd="5" destOrd="0" presId="urn:microsoft.com/office/officeart/2008/layout/LinedList"/>
    <dgm:cxn modelId="{9AC9FD1F-404B-4A24-957B-D3FD58530F30}" type="presParOf" srcId="{A4660A37-0A16-4EB6-8732-2F5A9A2D8AA3}" destId="{3EC65B8B-EB1D-415C-92CD-44038806F887}" srcOrd="0" destOrd="0" presId="urn:microsoft.com/office/officeart/2008/layout/LinedList"/>
    <dgm:cxn modelId="{A1F75342-DC45-4A5B-B358-6078796B17C9}" type="presParOf" srcId="{A4660A37-0A16-4EB6-8732-2F5A9A2D8AA3}" destId="{3F5C0239-8E8C-4C2C-B9A4-48465A8856FC}" srcOrd="1" destOrd="0" presId="urn:microsoft.com/office/officeart/2008/layout/LinedList"/>
    <dgm:cxn modelId="{A1224A0F-45F1-4235-B777-C9D4447C1AB3}" type="presParOf" srcId="{07427B0F-0D0F-4085-B189-9556F11A2392}" destId="{43F08620-2ADA-4CC2-9F74-D1C82531B267}" srcOrd="6" destOrd="0" presId="urn:microsoft.com/office/officeart/2008/layout/LinedList"/>
    <dgm:cxn modelId="{DC05831B-9744-4EEC-A710-99C9E5026FFB}" type="presParOf" srcId="{07427B0F-0D0F-4085-B189-9556F11A2392}" destId="{01AFAA6C-EF0B-45A2-ADB9-FC813BDF8426}" srcOrd="7" destOrd="0" presId="urn:microsoft.com/office/officeart/2008/layout/LinedList"/>
    <dgm:cxn modelId="{D5F44C88-2474-479B-94D0-5101726BF7BA}" type="presParOf" srcId="{01AFAA6C-EF0B-45A2-ADB9-FC813BDF8426}" destId="{592172D1-63DC-4560-B711-9B25FA6F4E42}" srcOrd="0" destOrd="0" presId="urn:microsoft.com/office/officeart/2008/layout/LinedList"/>
    <dgm:cxn modelId="{D273FD4C-2738-4D0B-9F9F-5AB41248658A}" type="presParOf" srcId="{01AFAA6C-EF0B-45A2-ADB9-FC813BDF8426}" destId="{3ACBA09D-0E39-45C8-B216-7068BA5632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A0A739-052D-4E83-A49C-07983568462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4AD299-C8B3-4490-8900-6E64BAB7E8ED}">
      <dgm:prSet/>
      <dgm:spPr/>
      <dgm:t>
        <a:bodyPr/>
        <a:lstStyle/>
        <a:p>
          <a:r>
            <a:rPr lang="en-US"/>
            <a:t>Banking for everyone</a:t>
          </a:r>
        </a:p>
      </dgm:t>
    </dgm:pt>
    <dgm:pt modelId="{25EE1F40-5E50-4B93-AD00-49EA3FF16980}" type="parTrans" cxnId="{92EE4298-21AA-4140-938C-9019998D6FC2}">
      <dgm:prSet/>
      <dgm:spPr/>
      <dgm:t>
        <a:bodyPr/>
        <a:lstStyle/>
        <a:p>
          <a:endParaRPr lang="en-US"/>
        </a:p>
      </dgm:t>
    </dgm:pt>
    <dgm:pt modelId="{D32070F9-F808-4550-A707-F99E1CCE3D96}" type="sibTrans" cxnId="{92EE4298-21AA-4140-938C-9019998D6FC2}">
      <dgm:prSet/>
      <dgm:spPr/>
      <dgm:t>
        <a:bodyPr/>
        <a:lstStyle/>
        <a:p>
          <a:endParaRPr lang="en-US"/>
        </a:p>
      </dgm:t>
    </dgm:pt>
    <dgm:pt modelId="{0BF8C3D4-9E6A-44DD-B004-8B656E4CDC79}">
      <dgm:prSet/>
      <dgm:spPr/>
      <dgm:t>
        <a:bodyPr/>
        <a:lstStyle/>
        <a:p>
          <a:r>
            <a:rPr lang="en-US"/>
            <a:t>A more private internet</a:t>
          </a:r>
        </a:p>
      </dgm:t>
    </dgm:pt>
    <dgm:pt modelId="{4AE09F66-E21F-42C1-894B-D817A1691E20}" type="parTrans" cxnId="{17230B92-EC70-4209-A48C-AEA76B7726C0}">
      <dgm:prSet/>
      <dgm:spPr/>
      <dgm:t>
        <a:bodyPr/>
        <a:lstStyle/>
        <a:p>
          <a:endParaRPr lang="en-US"/>
        </a:p>
      </dgm:t>
    </dgm:pt>
    <dgm:pt modelId="{DB46C807-A037-45EA-9963-9F2DE1CD7808}" type="sibTrans" cxnId="{17230B92-EC70-4209-A48C-AEA76B7726C0}">
      <dgm:prSet/>
      <dgm:spPr/>
      <dgm:t>
        <a:bodyPr/>
        <a:lstStyle/>
        <a:p>
          <a:endParaRPr lang="en-US"/>
        </a:p>
      </dgm:t>
    </dgm:pt>
    <dgm:pt modelId="{BF890132-3E68-47B3-AC15-25D5CAF85631}">
      <dgm:prSet/>
      <dgm:spPr/>
      <dgm:t>
        <a:bodyPr/>
        <a:lstStyle/>
        <a:p>
          <a:r>
            <a:rPr lang="en-US"/>
            <a:t>A peer-to-peer network</a:t>
          </a:r>
        </a:p>
      </dgm:t>
    </dgm:pt>
    <dgm:pt modelId="{3DC3D117-EF28-47E2-85BF-E4EAA2B2E6DB}" type="parTrans" cxnId="{59BCE99F-A063-4B52-BD8F-0170DB9A9F62}">
      <dgm:prSet/>
      <dgm:spPr/>
      <dgm:t>
        <a:bodyPr/>
        <a:lstStyle/>
        <a:p>
          <a:endParaRPr lang="en-US"/>
        </a:p>
      </dgm:t>
    </dgm:pt>
    <dgm:pt modelId="{A7F38D4B-7010-47FB-9548-9E3D2321AF9E}" type="sibTrans" cxnId="{59BCE99F-A063-4B52-BD8F-0170DB9A9F62}">
      <dgm:prSet/>
      <dgm:spPr/>
      <dgm:t>
        <a:bodyPr/>
        <a:lstStyle/>
        <a:p>
          <a:endParaRPr lang="en-US"/>
        </a:p>
      </dgm:t>
    </dgm:pt>
    <dgm:pt modelId="{223890D0-EE7A-4A3F-A63C-CE3F24B92F43}">
      <dgm:prSet/>
      <dgm:spPr/>
      <dgm:t>
        <a:bodyPr/>
        <a:lstStyle/>
        <a:p>
          <a:r>
            <a:rPr lang="en-US"/>
            <a:t>Censorship-resistant</a:t>
          </a:r>
        </a:p>
      </dgm:t>
    </dgm:pt>
    <dgm:pt modelId="{755A70EA-CB59-44C7-A9D8-75AA0858590B}" type="parTrans" cxnId="{73B187E1-0D50-40AE-93DF-19F9FEC438DB}">
      <dgm:prSet/>
      <dgm:spPr/>
      <dgm:t>
        <a:bodyPr/>
        <a:lstStyle/>
        <a:p>
          <a:endParaRPr lang="en-US"/>
        </a:p>
      </dgm:t>
    </dgm:pt>
    <dgm:pt modelId="{FCAD7DF5-DCB9-41A4-9D3F-DE8F36F9B91B}" type="sibTrans" cxnId="{73B187E1-0D50-40AE-93DF-19F9FEC438DB}">
      <dgm:prSet/>
      <dgm:spPr/>
      <dgm:t>
        <a:bodyPr/>
        <a:lstStyle/>
        <a:p>
          <a:endParaRPr lang="en-US"/>
        </a:p>
      </dgm:t>
    </dgm:pt>
    <dgm:pt modelId="{4018660C-3799-46E0-AF95-D49A9280F136}">
      <dgm:prSet/>
      <dgm:spPr/>
      <dgm:t>
        <a:bodyPr/>
        <a:lstStyle/>
        <a:p>
          <a:r>
            <a:rPr lang="en-US"/>
            <a:t>Commerce guarantees</a:t>
          </a:r>
        </a:p>
      </dgm:t>
    </dgm:pt>
    <dgm:pt modelId="{6D7C3B0B-364B-4973-B269-01F7C9D0835F}" type="parTrans" cxnId="{0A8CC270-C3E5-49F6-B8F1-C0B3581B19F9}">
      <dgm:prSet/>
      <dgm:spPr/>
      <dgm:t>
        <a:bodyPr/>
        <a:lstStyle/>
        <a:p>
          <a:endParaRPr lang="en-US"/>
        </a:p>
      </dgm:t>
    </dgm:pt>
    <dgm:pt modelId="{3183E54A-3A4D-458E-8C03-80C5BF0FF9F4}" type="sibTrans" cxnId="{0A8CC270-C3E5-49F6-B8F1-C0B3581B19F9}">
      <dgm:prSet/>
      <dgm:spPr/>
      <dgm:t>
        <a:bodyPr/>
        <a:lstStyle/>
        <a:p>
          <a:endParaRPr lang="en-US"/>
        </a:p>
      </dgm:t>
    </dgm:pt>
    <dgm:pt modelId="{18BD499B-D0F7-44C2-B161-EE2809F76F58}">
      <dgm:prSet/>
      <dgm:spPr/>
      <dgm:t>
        <a:bodyPr/>
        <a:lstStyle/>
        <a:p>
          <a:r>
            <a:rPr lang="en-US"/>
            <a:t>Compatibility for the win</a:t>
          </a:r>
        </a:p>
      </dgm:t>
    </dgm:pt>
    <dgm:pt modelId="{E8560264-7BB5-4A1B-B499-8B3D65FE13E1}" type="parTrans" cxnId="{0709DFFE-03E6-4239-B642-82FBB9DDA1E9}">
      <dgm:prSet/>
      <dgm:spPr/>
      <dgm:t>
        <a:bodyPr/>
        <a:lstStyle/>
        <a:p>
          <a:endParaRPr lang="en-US"/>
        </a:p>
      </dgm:t>
    </dgm:pt>
    <dgm:pt modelId="{74CFAB1A-CA39-4C8A-91E7-4CF509CE492F}" type="sibTrans" cxnId="{0709DFFE-03E6-4239-B642-82FBB9DDA1E9}">
      <dgm:prSet/>
      <dgm:spPr/>
      <dgm:t>
        <a:bodyPr/>
        <a:lstStyle/>
        <a:p>
          <a:endParaRPr lang="en-US"/>
        </a:p>
      </dgm:t>
    </dgm:pt>
    <dgm:pt modelId="{21E3D3C1-9B87-41CC-BDB4-95C8000C1CB7}" type="pres">
      <dgm:prSet presAssocID="{9CA0A739-052D-4E83-A49C-07983568462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9C5BD46-0C5A-403B-8800-ABE465572C70}" type="pres">
      <dgm:prSet presAssocID="{F34AD299-C8B3-4490-8900-6E64BAB7E8E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639135-3BA4-4CD9-BA53-16FB05B96593}" type="pres">
      <dgm:prSet presAssocID="{D32070F9-F808-4550-A707-F99E1CCE3D96}" presName="sibTrans" presStyleCnt="0"/>
      <dgm:spPr/>
    </dgm:pt>
    <dgm:pt modelId="{126B9EF5-0BEF-4532-A658-46F3A2A18EA9}" type="pres">
      <dgm:prSet presAssocID="{0BF8C3D4-9E6A-44DD-B004-8B656E4CDC7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BC79E8-2EC8-4D69-BBFC-95BC4051996F}" type="pres">
      <dgm:prSet presAssocID="{DB46C807-A037-45EA-9963-9F2DE1CD7808}" presName="sibTrans" presStyleCnt="0"/>
      <dgm:spPr/>
    </dgm:pt>
    <dgm:pt modelId="{371BE509-4914-40D0-8E6A-1D1ABA60B903}" type="pres">
      <dgm:prSet presAssocID="{BF890132-3E68-47B3-AC15-25D5CAF8563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A3EB8B-8928-42F8-8D5D-2A2DE09229CD}" type="pres">
      <dgm:prSet presAssocID="{A7F38D4B-7010-47FB-9548-9E3D2321AF9E}" presName="sibTrans" presStyleCnt="0"/>
      <dgm:spPr/>
    </dgm:pt>
    <dgm:pt modelId="{F0C9BBDA-2A31-4940-88CA-81A5E5012DC2}" type="pres">
      <dgm:prSet presAssocID="{223890D0-EE7A-4A3F-A63C-CE3F24B92F4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02BD25-2255-43AD-A778-F8453A68089E}" type="pres">
      <dgm:prSet presAssocID="{FCAD7DF5-DCB9-41A4-9D3F-DE8F36F9B91B}" presName="sibTrans" presStyleCnt="0"/>
      <dgm:spPr/>
    </dgm:pt>
    <dgm:pt modelId="{0E7D282A-7AD9-4066-AB95-6D25526BF060}" type="pres">
      <dgm:prSet presAssocID="{4018660C-3799-46E0-AF95-D49A9280F13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BEE21A-D227-49AD-A1FF-B0CCFFFDC6AD}" type="pres">
      <dgm:prSet presAssocID="{3183E54A-3A4D-458E-8C03-80C5BF0FF9F4}" presName="sibTrans" presStyleCnt="0"/>
      <dgm:spPr/>
    </dgm:pt>
    <dgm:pt modelId="{1C223CAF-CE3D-4890-8800-488AC4692BCE}" type="pres">
      <dgm:prSet presAssocID="{18BD499B-D0F7-44C2-B161-EE2809F76F5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ED571A1-9360-422E-9CEF-A4D6DEFB8D9C}" type="presOf" srcId="{9CA0A739-052D-4E83-A49C-07983568462E}" destId="{21E3D3C1-9B87-41CC-BDB4-95C8000C1CB7}" srcOrd="0" destOrd="0" presId="urn:microsoft.com/office/officeart/2005/8/layout/default"/>
    <dgm:cxn modelId="{2E9A3EB1-361A-4514-BB19-FAAAA5EABD43}" type="presOf" srcId="{BF890132-3E68-47B3-AC15-25D5CAF85631}" destId="{371BE509-4914-40D0-8E6A-1D1ABA60B903}" srcOrd="0" destOrd="0" presId="urn:microsoft.com/office/officeart/2005/8/layout/default"/>
    <dgm:cxn modelId="{73B187E1-0D50-40AE-93DF-19F9FEC438DB}" srcId="{9CA0A739-052D-4E83-A49C-07983568462E}" destId="{223890D0-EE7A-4A3F-A63C-CE3F24B92F43}" srcOrd="3" destOrd="0" parTransId="{755A70EA-CB59-44C7-A9D8-75AA0858590B}" sibTransId="{FCAD7DF5-DCB9-41A4-9D3F-DE8F36F9B91B}"/>
    <dgm:cxn modelId="{0709DFFE-03E6-4239-B642-82FBB9DDA1E9}" srcId="{9CA0A739-052D-4E83-A49C-07983568462E}" destId="{18BD499B-D0F7-44C2-B161-EE2809F76F58}" srcOrd="5" destOrd="0" parTransId="{E8560264-7BB5-4A1B-B499-8B3D65FE13E1}" sibTransId="{74CFAB1A-CA39-4C8A-91E7-4CF509CE492F}"/>
    <dgm:cxn modelId="{52AC8CD9-5F33-4CB6-A1DC-03C8836ADD0C}" type="presOf" srcId="{F34AD299-C8B3-4490-8900-6E64BAB7E8ED}" destId="{19C5BD46-0C5A-403B-8800-ABE465572C70}" srcOrd="0" destOrd="0" presId="urn:microsoft.com/office/officeart/2005/8/layout/default"/>
    <dgm:cxn modelId="{92EE4298-21AA-4140-938C-9019998D6FC2}" srcId="{9CA0A739-052D-4E83-A49C-07983568462E}" destId="{F34AD299-C8B3-4490-8900-6E64BAB7E8ED}" srcOrd="0" destOrd="0" parTransId="{25EE1F40-5E50-4B93-AD00-49EA3FF16980}" sibTransId="{D32070F9-F808-4550-A707-F99E1CCE3D96}"/>
    <dgm:cxn modelId="{B5E322C9-FE62-476D-92C9-575941A6EF2C}" type="presOf" srcId="{4018660C-3799-46E0-AF95-D49A9280F136}" destId="{0E7D282A-7AD9-4066-AB95-6D25526BF060}" srcOrd="0" destOrd="0" presId="urn:microsoft.com/office/officeart/2005/8/layout/default"/>
    <dgm:cxn modelId="{7A9EE8BC-644F-4942-A7EA-0288768B618B}" type="presOf" srcId="{18BD499B-D0F7-44C2-B161-EE2809F76F58}" destId="{1C223CAF-CE3D-4890-8800-488AC4692BCE}" srcOrd="0" destOrd="0" presId="urn:microsoft.com/office/officeart/2005/8/layout/default"/>
    <dgm:cxn modelId="{17A41F58-54D7-4FA2-A3AC-D707DC359DEF}" type="presOf" srcId="{0BF8C3D4-9E6A-44DD-B004-8B656E4CDC79}" destId="{126B9EF5-0BEF-4532-A658-46F3A2A18EA9}" srcOrd="0" destOrd="0" presId="urn:microsoft.com/office/officeart/2005/8/layout/default"/>
    <dgm:cxn modelId="{0A8CC270-C3E5-49F6-B8F1-C0B3581B19F9}" srcId="{9CA0A739-052D-4E83-A49C-07983568462E}" destId="{4018660C-3799-46E0-AF95-D49A9280F136}" srcOrd="4" destOrd="0" parTransId="{6D7C3B0B-364B-4973-B269-01F7C9D0835F}" sibTransId="{3183E54A-3A4D-458E-8C03-80C5BF0FF9F4}"/>
    <dgm:cxn modelId="{B7828EBA-769C-4B70-86CF-E56AF7E20E5E}" type="presOf" srcId="{223890D0-EE7A-4A3F-A63C-CE3F24B92F43}" destId="{F0C9BBDA-2A31-4940-88CA-81A5E5012DC2}" srcOrd="0" destOrd="0" presId="urn:microsoft.com/office/officeart/2005/8/layout/default"/>
    <dgm:cxn modelId="{59BCE99F-A063-4B52-BD8F-0170DB9A9F62}" srcId="{9CA0A739-052D-4E83-A49C-07983568462E}" destId="{BF890132-3E68-47B3-AC15-25D5CAF85631}" srcOrd="2" destOrd="0" parTransId="{3DC3D117-EF28-47E2-85BF-E4EAA2B2E6DB}" sibTransId="{A7F38D4B-7010-47FB-9548-9E3D2321AF9E}"/>
    <dgm:cxn modelId="{17230B92-EC70-4209-A48C-AEA76B7726C0}" srcId="{9CA0A739-052D-4E83-A49C-07983568462E}" destId="{0BF8C3D4-9E6A-44DD-B004-8B656E4CDC79}" srcOrd="1" destOrd="0" parTransId="{4AE09F66-E21F-42C1-894B-D817A1691E20}" sibTransId="{DB46C807-A037-45EA-9963-9F2DE1CD7808}"/>
    <dgm:cxn modelId="{C6A65FDD-3B6E-4335-9E2C-79DDB9F45A2D}" type="presParOf" srcId="{21E3D3C1-9B87-41CC-BDB4-95C8000C1CB7}" destId="{19C5BD46-0C5A-403B-8800-ABE465572C70}" srcOrd="0" destOrd="0" presId="urn:microsoft.com/office/officeart/2005/8/layout/default"/>
    <dgm:cxn modelId="{E23A079A-ADCE-4AF9-8BC1-6D1FA99715BB}" type="presParOf" srcId="{21E3D3C1-9B87-41CC-BDB4-95C8000C1CB7}" destId="{B8639135-3BA4-4CD9-BA53-16FB05B96593}" srcOrd="1" destOrd="0" presId="urn:microsoft.com/office/officeart/2005/8/layout/default"/>
    <dgm:cxn modelId="{D3006C59-41FB-4E30-98FE-51BC54C3B775}" type="presParOf" srcId="{21E3D3C1-9B87-41CC-BDB4-95C8000C1CB7}" destId="{126B9EF5-0BEF-4532-A658-46F3A2A18EA9}" srcOrd="2" destOrd="0" presId="urn:microsoft.com/office/officeart/2005/8/layout/default"/>
    <dgm:cxn modelId="{CC329391-E53B-4BD5-A1C9-CDC971C54056}" type="presParOf" srcId="{21E3D3C1-9B87-41CC-BDB4-95C8000C1CB7}" destId="{83BC79E8-2EC8-4D69-BBFC-95BC4051996F}" srcOrd="3" destOrd="0" presId="urn:microsoft.com/office/officeart/2005/8/layout/default"/>
    <dgm:cxn modelId="{F2DFCD82-EC63-4824-BCD4-0DD9CD700374}" type="presParOf" srcId="{21E3D3C1-9B87-41CC-BDB4-95C8000C1CB7}" destId="{371BE509-4914-40D0-8E6A-1D1ABA60B903}" srcOrd="4" destOrd="0" presId="urn:microsoft.com/office/officeart/2005/8/layout/default"/>
    <dgm:cxn modelId="{28B5AC01-0546-46B2-9FE1-1459EAEAFA81}" type="presParOf" srcId="{21E3D3C1-9B87-41CC-BDB4-95C8000C1CB7}" destId="{FAA3EB8B-8928-42F8-8D5D-2A2DE09229CD}" srcOrd="5" destOrd="0" presId="urn:microsoft.com/office/officeart/2005/8/layout/default"/>
    <dgm:cxn modelId="{90D233E2-9EF4-4E41-B6AE-3D0B199FD504}" type="presParOf" srcId="{21E3D3C1-9B87-41CC-BDB4-95C8000C1CB7}" destId="{F0C9BBDA-2A31-4940-88CA-81A5E5012DC2}" srcOrd="6" destOrd="0" presId="urn:microsoft.com/office/officeart/2005/8/layout/default"/>
    <dgm:cxn modelId="{6359F084-F62A-4081-A6C4-1BCF58AD5F3A}" type="presParOf" srcId="{21E3D3C1-9B87-41CC-BDB4-95C8000C1CB7}" destId="{8802BD25-2255-43AD-A778-F8453A68089E}" srcOrd="7" destOrd="0" presId="urn:microsoft.com/office/officeart/2005/8/layout/default"/>
    <dgm:cxn modelId="{1307B84E-0147-4472-9239-6AFD7B6B594F}" type="presParOf" srcId="{21E3D3C1-9B87-41CC-BDB4-95C8000C1CB7}" destId="{0E7D282A-7AD9-4066-AB95-6D25526BF060}" srcOrd="8" destOrd="0" presId="urn:microsoft.com/office/officeart/2005/8/layout/default"/>
    <dgm:cxn modelId="{5FB337FD-1E2D-479A-9E9F-318EC164E927}" type="presParOf" srcId="{21E3D3C1-9B87-41CC-BDB4-95C8000C1CB7}" destId="{85BEE21A-D227-49AD-A1FF-B0CCFFFDC6AD}" srcOrd="9" destOrd="0" presId="urn:microsoft.com/office/officeart/2005/8/layout/default"/>
    <dgm:cxn modelId="{7C66C723-BC23-43AE-B52D-C208CC07C919}" type="presParOf" srcId="{21E3D3C1-9B87-41CC-BDB4-95C8000C1CB7}" destId="{1C223CAF-CE3D-4890-8800-488AC4692BC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646E2-8F84-4025-AEC0-8175CDD233A2}">
      <dsp:nvSpPr>
        <dsp:cNvPr id="0" name=""/>
        <dsp:cNvSpPr/>
      </dsp:nvSpPr>
      <dsp:spPr>
        <a:xfrm>
          <a:off x="0" y="0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4EF1B-ACE4-4926-8856-1B6CC678BA25}">
      <dsp:nvSpPr>
        <dsp:cNvPr id="0" name=""/>
        <dsp:cNvSpPr/>
      </dsp:nvSpPr>
      <dsp:spPr>
        <a:xfrm>
          <a:off x="0" y="0"/>
          <a:ext cx="10131425" cy="1240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/>
            <a:t>Ethereum is a decentralized, open-source blockchain with smart contract functionality. Ether is the native cryptocurrency of the platform.</a:t>
          </a:r>
          <a:endParaRPr lang="en-US" sz="2300" kern="1200"/>
        </a:p>
      </dsp:txBody>
      <dsp:txXfrm>
        <a:off x="0" y="0"/>
        <a:ext cx="10131425" cy="1240654"/>
      </dsp:txXfrm>
    </dsp:sp>
    <dsp:sp modelId="{A2D1A6EC-93BF-4A6B-8CD7-5C229DB1B7A1}">
      <dsp:nvSpPr>
        <dsp:cNvPr id="0" name=""/>
        <dsp:cNvSpPr/>
      </dsp:nvSpPr>
      <dsp:spPr>
        <a:xfrm>
          <a:off x="0" y="1240654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CA5A5-9E33-4FAF-AD63-21BED3BDDC19}">
      <dsp:nvSpPr>
        <dsp:cNvPr id="0" name=""/>
        <dsp:cNvSpPr/>
      </dsp:nvSpPr>
      <dsp:spPr>
        <a:xfrm>
          <a:off x="0" y="1240654"/>
          <a:ext cx="10131425" cy="1240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/>
            <a:t>Ethereum is a technology that lets you send cryptocurrency to anyone for a small fee. It also powers applications that everyone can use and no one can take down.</a:t>
          </a:r>
          <a:endParaRPr lang="en-US" sz="2300" kern="1200"/>
        </a:p>
      </dsp:txBody>
      <dsp:txXfrm>
        <a:off x="0" y="1240654"/>
        <a:ext cx="10131425" cy="1240654"/>
      </dsp:txXfrm>
    </dsp:sp>
    <dsp:sp modelId="{9C791B28-FB40-4B16-90D9-AA54051B1F36}">
      <dsp:nvSpPr>
        <dsp:cNvPr id="0" name=""/>
        <dsp:cNvSpPr/>
      </dsp:nvSpPr>
      <dsp:spPr>
        <a:xfrm>
          <a:off x="0" y="2481308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65B8B-EB1D-415C-92CD-44038806F887}">
      <dsp:nvSpPr>
        <dsp:cNvPr id="0" name=""/>
        <dsp:cNvSpPr/>
      </dsp:nvSpPr>
      <dsp:spPr>
        <a:xfrm>
          <a:off x="0" y="2481308"/>
          <a:ext cx="10131425" cy="1240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/>
            <a:t>Ethereum is open access to digital money and data-friendly services for everyone – no matter your background or location. It's a community-built technology behind the cryptocurrency ether (ETH) and thousands of applications you can use today.</a:t>
          </a:r>
          <a:endParaRPr lang="en-US" sz="2300" kern="1200"/>
        </a:p>
      </dsp:txBody>
      <dsp:txXfrm>
        <a:off x="0" y="2481308"/>
        <a:ext cx="10131425" cy="1240654"/>
      </dsp:txXfrm>
    </dsp:sp>
    <dsp:sp modelId="{43F08620-2ADA-4CC2-9F74-D1C82531B267}">
      <dsp:nvSpPr>
        <dsp:cNvPr id="0" name=""/>
        <dsp:cNvSpPr/>
      </dsp:nvSpPr>
      <dsp:spPr>
        <a:xfrm>
          <a:off x="0" y="3721962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172D1-63DC-4560-B711-9B25FA6F4E42}">
      <dsp:nvSpPr>
        <dsp:cNvPr id="0" name=""/>
        <dsp:cNvSpPr/>
      </dsp:nvSpPr>
      <dsp:spPr>
        <a:xfrm>
          <a:off x="0" y="3721962"/>
          <a:ext cx="10131425" cy="1240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/>
            <a:t>This  means Ethereum is for more than payments. It's a marketplace of financial services, games and apps that can't steal your data or censor you.</a:t>
          </a:r>
          <a:endParaRPr lang="en-US" sz="2300" kern="1200"/>
        </a:p>
      </dsp:txBody>
      <dsp:txXfrm>
        <a:off x="0" y="3721962"/>
        <a:ext cx="10131425" cy="1240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5BD46-0C5A-403B-8800-ABE465572C70}">
      <dsp:nvSpPr>
        <dsp:cNvPr id="0" name=""/>
        <dsp:cNvSpPr/>
      </dsp:nvSpPr>
      <dsp:spPr>
        <a:xfrm>
          <a:off x="902330" y="1025"/>
          <a:ext cx="2602114" cy="15612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Banking for everyone</a:t>
          </a:r>
        </a:p>
      </dsp:txBody>
      <dsp:txXfrm>
        <a:off x="902330" y="1025"/>
        <a:ext cx="2602114" cy="1561268"/>
      </dsp:txXfrm>
    </dsp:sp>
    <dsp:sp modelId="{126B9EF5-0BEF-4532-A658-46F3A2A18EA9}">
      <dsp:nvSpPr>
        <dsp:cNvPr id="0" name=""/>
        <dsp:cNvSpPr/>
      </dsp:nvSpPr>
      <dsp:spPr>
        <a:xfrm>
          <a:off x="3764655" y="1025"/>
          <a:ext cx="2602114" cy="1561268"/>
        </a:xfrm>
        <a:prstGeom prst="rect">
          <a:avLst/>
        </a:prstGeom>
        <a:solidFill>
          <a:schemeClr val="accent2">
            <a:hueOff val="-622030"/>
            <a:satOff val="-3291"/>
            <a:lumOff val="-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A more private internet</a:t>
          </a:r>
        </a:p>
      </dsp:txBody>
      <dsp:txXfrm>
        <a:off x="3764655" y="1025"/>
        <a:ext cx="2602114" cy="1561268"/>
      </dsp:txXfrm>
    </dsp:sp>
    <dsp:sp modelId="{371BE509-4914-40D0-8E6A-1D1ABA60B903}">
      <dsp:nvSpPr>
        <dsp:cNvPr id="0" name=""/>
        <dsp:cNvSpPr/>
      </dsp:nvSpPr>
      <dsp:spPr>
        <a:xfrm>
          <a:off x="6626980" y="1025"/>
          <a:ext cx="2602114" cy="1561268"/>
        </a:xfrm>
        <a:prstGeom prst="rect">
          <a:avLst/>
        </a:prstGeom>
        <a:solidFill>
          <a:schemeClr val="accent2">
            <a:hueOff val="-1244059"/>
            <a:satOff val="-6581"/>
            <a:lumOff val="-2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A peer-to-peer network</a:t>
          </a:r>
        </a:p>
      </dsp:txBody>
      <dsp:txXfrm>
        <a:off x="6626980" y="1025"/>
        <a:ext cx="2602114" cy="1561268"/>
      </dsp:txXfrm>
    </dsp:sp>
    <dsp:sp modelId="{F0C9BBDA-2A31-4940-88CA-81A5E5012DC2}">
      <dsp:nvSpPr>
        <dsp:cNvPr id="0" name=""/>
        <dsp:cNvSpPr/>
      </dsp:nvSpPr>
      <dsp:spPr>
        <a:xfrm>
          <a:off x="902330" y="1822505"/>
          <a:ext cx="2602114" cy="1561268"/>
        </a:xfrm>
        <a:prstGeom prst="rect">
          <a:avLst/>
        </a:prstGeom>
        <a:solidFill>
          <a:schemeClr val="accent2">
            <a:hueOff val="-1866089"/>
            <a:satOff val="-9872"/>
            <a:lumOff val="-3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Censorship-resistant</a:t>
          </a:r>
        </a:p>
      </dsp:txBody>
      <dsp:txXfrm>
        <a:off x="902330" y="1822505"/>
        <a:ext cx="2602114" cy="1561268"/>
      </dsp:txXfrm>
    </dsp:sp>
    <dsp:sp modelId="{0E7D282A-7AD9-4066-AB95-6D25526BF060}">
      <dsp:nvSpPr>
        <dsp:cNvPr id="0" name=""/>
        <dsp:cNvSpPr/>
      </dsp:nvSpPr>
      <dsp:spPr>
        <a:xfrm>
          <a:off x="3764655" y="1822505"/>
          <a:ext cx="2602114" cy="1561268"/>
        </a:xfrm>
        <a:prstGeom prst="rect">
          <a:avLst/>
        </a:prstGeom>
        <a:solidFill>
          <a:schemeClr val="accent2">
            <a:hueOff val="-2488118"/>
            <a:satOff val="-13162"/>
            <a:lumOff val="-50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Commerce guarantees</a:t>
          </a:r>
        </a:p>
      </dsp:txBody>
      <dsp:txXfrm>
        <a:off x="3764655" y="1822505"/>
        <a:ext cx="2602114" cy="1561268"/>
      </dsp:txXfrm>
    </dsp:sp>
    <dsp:sp modelId="{1C223CAF-CE3D-4890-8800-488AC4692BCE}">
      <dsp:nvSpPr>
        <dsp:cNvPr id="0" name=""/>
        <dsp:cNvSpPr/>
      </dsp:nvSpPr>
      <dsp:spPr>
        <a:xfrm>
          <a:off x="6626980" y="1822505"/>
          <a:ext cx="2602114" cy="1561268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Compatibility for the win</a:t>
          </a:r>
        </a:p>
      </dsp:txBody>
      <dsp:txXfrm>
        <a:off x="6626980" y="1822505"/>
        <a:ext cx="2602114" cy="1561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gramming_language" TargetMode="External"/><Relationship Id="rId13" Type="http://schemas.openxmlformats.org/officeDocument/2006/relationships/hyperlink" Target="https://en.wikipedia.org/wiki/Java_(programming_language)" TargetMode="External"/><Relationship Id="rId18" Type="http://schemas.openxmlformats.org/officeDocument/2006/relationships/hyperlink" Target="https://en.wikipedia.org/wiki/Software_license" TargetMode="External"/><Relationship Id="rId3" Type="http://schemas.openxmlformats.org/officeDocument/2006/relationships/hyperlink" Target="https://en.wikipedia.org/wiki/Software_design" TargetMode="External"/><Relationship Id="rId7" Type="http://schemas.openxmlformats.org/officeDocument/2006/relationships/hyperlink" Target="https://en.wikipedia.org/wiki/Software_release_life_cycle" TargetMode="External"/><Relationship Id="rId12" Type="http://schemas.openxmlformats.org/officeDocument/2006/relationships/hyperlink" Target="https://en.wikipedia.org/wiki/C++" TargetMode="External"/><Relationship Id="rId17" Type="http://schemas.openxmlformats.org/officeDocument/2006/relationships/hyperlink" Target="https://en.wikipedia.org/wiki/Distributed_computing" TargetMode="External"/><Relationship Id="rId2" Type="http://schemas.openxmlformats.org/officeDocument/2006/relationships/image" Target="../media/image1.jpeg"/><Relationship Id="rId16" Type="http://schemas.openxmlformats.org/officeDocument/2006/relationships/hyperlink" Target="https://en.wikipedia.org/wiki/List_of_software_catego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developer" TargetMode="External"/><Relationship Id="rId11" Type="http://schemas.openxmlformats.org/officeDocument/2006/relationships/hyperlink" Target="https://en.wikipedia.org/wiki/C_Sharp_(programming_language)" TargetMode="External"/><Relationship Id="rId5" Type="http://schemas.openxmlformats.org/officeDocument/2006/relationships/hyperlink" Target="https://en.wikipedia.org/wiki/Gavin_Wood" TargetMode="External"/><Relationship Id="rId15" Type="http://schemas.openxmlformats.org/officeDocument/2006/relationships/hyperlink" Target="https://en.wikipedia.org/wiki/File_size" TargetMode="External"/><Relationship Id="rId10" Type="http://schemas.openxmlformats.org/officeDocument/2006/relationships/hyperlink" Target="https://en.wikipedia.org/wiki/Rust_(programming_language)" TargetMode="External"/><Relationship Id="rId19" Type="http://schemas.openxmlformats.org/officeDocument/2006/relationships/hyperlink" Target="https://en.wikipedia.org/wiki/Open-source_license" TargetMode="External"/><Relationship Id="rId4" Type="http://schemas.openxmlformats.org/officeDocument/2006/relationships/hyperlink" Target="https://en.wikipedia.org/wiki/Vitalik_Buterin" TargetMode="External"/><Relationship Id="rId9" Type="http://schemas.openxmlformats.org/officeDocument/2006/relationships/hyperlink" Target="https://en.wikipedia.org/wiki/Go_(programming_language)" TargetMode="External"/><Relationship Id="rId14" Type="http://schemas.openxmlformats.org/officeDocument/2006/relationships/hyperlink" Target="https://en.wikipedia.org/wiki/Python_(programming_language)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4DD59FE-FA13-487A-9BF3-6DFC75DC9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65" y="5726260"/>
            <a:ext cx="3342968" cy="182825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RAHUL KULKARNI</a:t>
            </a:r>
            <a:endParaRPr lang="en-IN" sz="3200" dirty="0">
              <a:solidFill>
                <a:srgbClr val="FFC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C275C04-7C23-458F-BAFC-B7FAAAE4A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0" y="1510780"/>
            <a:ext cx="6921364" cy="3841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97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6B5BE70-4451-4286-9D79-27C26F755F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176C668-3F88-414B-AAEE-1785E38D5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927BA-E459-4F4F-B415-0F57D579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28" y="1151677"/>
            <a:ext cx="5218897" cy="4554647"/>
          </a:xfrm>
        </p:spPr>
        <p:txBody>
          <a:bodyPr anchor="ctr">
            <a:normAutofit/>
          </a:bodyPr>
          <a:lstStyle/>
          <a:p>
            <a:r>
              <a:rPr lang="en-US" sz="4800"/>
              <a:t>WHERE TO BUY ETHEREUM?</a:t>
            </a:r>
            <a:endParaRPr lang="en-IN" sz="4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58C5A54-E70B-4B9B-A7FE-D3A05561B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E9EB4A-CC68-4CF3-9B96-C968047C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151677"/>
            <a:ext cx="3968492" cy="4718897"/>
          </a:xfrm>
        </p:spPr>
        <p:txBody>
          <a:bodyPr anchor="ctr">
            <a:normAutofit/>
          </a:bodyPr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There are a few options when it comes to cryptocurrencies with some of the top platforms including: Coinbase, Kraken, Bitstamp, Gemini, Binance, and Bitfinex. All of these exchanges offer </a:t>
            </a:r>
            <a:r>
              <a:rPr lang="en-US" b="1" i="0">
                <a:effectLst/>
                <a:latin typeface="arial" panose="020B0604020202020204" pitchFamily="34" charset="0"/>
              </a:rPr>
              <a:t>ethereum</a:t>
            </a:r>
            <a:r>
              <a:rPr lang="en-US" b="0" i="0">
                <a:effectLst/>
                <a:latin typeface="arial" panose="020B0604020202020204" pitchFamily="34" charset="0"/>
              </a:rPr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0E53EDA-3B94-4F6B-9E86-D3BB9EBB96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0EFD79F-7790-479B-B7DB-BD0D8C101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8F7370-0B57-4744-B02B-071F863F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874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6B856-59A0-40D0-A136-1E16FA33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ETHEREUM?</a:t>
            </a:r>
            <a:endParaRPr lang="en-IN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xmlns="" id="{F67FA46F-4461-4F07-840C-3C98BBE899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1748901"/>
          <a:ext cx="10131425" cy="4962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1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7F0EC1-07FB-4AE6-AE71-BEE7AFCC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991" y="0"/>
            <a:ext cx="4474060" cy="1453363"/>
          </a:xfrm>
        </p:spPr>
        <p:txBody>
          <a:bodyPr>
            <a:normAutofit/>
          </a:bodyPr>
          <a:lstStyle/>
          <a:p>
            <a:r>
              <a:rPr lang="en-US" b="1" dirty="0"/>
              <a:t>HISTORY OF ETHEREUM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E4E543-4746-4E5B-87CB-FD263CAF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23" y="1542329"/>
            <a:ext cx="4002936" cy="3637935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</a:rPr>
              <a:t>Ethereum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was proposed in 2013 by programmer Vitalik Buterin. Development was crowdfunded in 2014, and the network went live on 30 July 2015, with an initial supply of 72 million coins.</a:t>
            </a:r>
          </a:p>
          <a:p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699A024-D451-47BC-81DF-F6C1A0E5B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358"/>
              </p:ext>
            </p:extLst>
          </p:nvPr>
        </p:nvGraphicFramePr>
        <p:xfrm>
          <a:off x="5424257" y="1178344"/>
          <a:ext cx="5452590" cy="5482320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2132751">
                  <a:extLst>
                    <a:ext uri="{9D8B030D-6E8A-4147-A177-3AD203B41FA5}">
                      <a16:colId xmlns:a16="http://schemas.microsoft.com/office/drawing/2014/main" xmlns="" val="1901047803"/>
                    </a:ext>
                  </a:extLst>
                </a:gridCol>
                <a:gridCol w="3319839">
                  <a:extLst>
                    <a:ext uri="{9D8B030D-6E8A-4147-A177-3AD203B41FA5}">
                      <a16:colId xmlns:a16="http://schemas.microsoft.com/office/drawing/2014/main" xmlns="" val="1170585015"/>
                    </a:ext>
                  </a:extLst>
                </a:gridCol>
              </a:tblGrid>
              <a:tr h="375203">
                <a:tc gridSpan="2">
                  <a:txBody>
                    <a:bodyPr/>
                    <a:lstStyle/>
                    <a:p>
                      <a:pPr algn="ctr" fontAlgn="t"/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8619380"/>
                  </a:ext>
                </a:extLst>
              </a:tr>
              <a:tr h="63339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  <a:hlinkClick r:id="rId3" tooltip="Software design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Original author(s)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  <a:hlinkClick r:id="rId4" tooltip="Vitalik Buterin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Vitalik Buterin</a:t>
                      </a: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  <a:hlinkClick r:id="rId5" tooltip="Gavin Wood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Gavin Wood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2503059"/>
                  </a:ext>
                </a:extLst>
              </a:tr>
              <a:tr h="89158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linkClick r:id="rId6" tooltip="Software developer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Developer(s)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Ethereum Foundation, Hyperledger, Nethermind, OpenEthereum, EthereumJS</a:t>
                      </a: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449221"/>
                  </a:ext>
                </a:extLst>
              </a:tr>
              <a:tr h="375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Initial release</a:t>
                      </a: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30 July 2015; 5 years ago</a:t>
                      </a: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3417100"/>
                  </a:ext>
                </a:extLst>
              </a:tr>
              <a:tr h="63339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  <a:hlinkClick r:id="rId7" tooltip="Software release life cycle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Stable release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Muir Glacier / 1 January 2020; 15 months ago</a:t>
                      </a: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1565927"/>
                  </a:ext>
                </a:extLst>
              </a:tr>
              <a:tr h="375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Development status</a:t>
                      </a: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Active</a:t>
                      </a: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0768723"/>
                  </a:ext>
                </a:extLst>
              </a:tr>
              <a:tr h="375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linkClick r:id="rId8" tooltip="Programming language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Written in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800" u="none" strike="noStrike" dirty="0">
                          <a:solidFill>
                            <a:schemeClr val="tx1"/>
                          </a:solidFill>
                          <a:effectLst/>
                          <a:hlinkClick r:id="rId9" tooltip="Go (programming language)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Go</a:t>
                      </a:r>
                      <a:r>
                        <a:rPr lang="pl-PL" sz="18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pl-PL" sz="1800" u="none" strike="noStrike" dirty="0">
                          <a:solidFill>
                            <a:schemeClr val="tx1"/>
                          </a:solidFill>
                          <a:effectLst/>
                          <a:hlinkClick r:id="rId10" tooltip="Rust (programming language)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Rust</a:t>
                      </a:r>
                      <a:r>
                        <a:rPr lang="pl-PL" sz="18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pl-PL" sz="1800" u="none" strike="noStrike" dirty="0">
                          <a:solidFill>
                            <a:schemeClr val="tx1"/>
                          </a:solidFill>
                          <a:effectLst/>
                          <a:hlinkClick r:id="rId11" tooltip="C Sharp (programming language)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C#</a:t>
                      </a:r>
                      <a:r>
                        <a:rPr lang="pl-PL" sz="18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pl-PL" sz="1800" u="none" strike="noStrike" dirty="0">
                          <a:solidFill>
                            <a:schemeClr val="tx1"/>
                          </a:solidFill>
                          <a:effectLst/>
                          <a:hlinkClick r:id="rId12" tooltip="C++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C++</a:t>
                      </a:r>
                      <a:r>
                        <a:rPr lang="pl-PL" sz="18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pl-PL" sz="1800" u="none" strike="noStrike" dirty="0">
                          <a:solidFill>
                            <a:schemeClr val="tx1"/>
                          </a:solidFill>
                          <a:effectLst/>
                          <a:hlinkClick r:id="rId13" tooltip="Java (programming language)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Java</a:t>
                      </a:r>
                      <a:r>
                        <a:rPr lang="pl-PL" sz="18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pl-PL" sz="1800" u="none" strike="noStrike" dirty="0">
                          <a:solidFill>
                            <a:schemeClr val="tx1"/>
                          </a:solidFill>
                          <a:effectLst/>
                          <a:hlinkClick r:id="rId14" tooltip="Python (programming language)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Python</a:t>
                      </a:r>
                      <a:endParaRPr lang="pl-PL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06420034"/>
                  </a:ext>
                </a:extLst>
              </a:tr>
              <a:tr h="375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linkClick r:id="rId15" tooltip="File size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Size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300 GB (2020-03)</a:t>
                      </a: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7414038"/>
                  </a:ext>
                </a:extLst>
              </a:tr>
              <a:tr h="375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linkClick r:id="rId16" tooltip="List of software categories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Type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linkClick r:id="rId17" tooltip="Distributed computing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Distributed computing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6893020"/>
                  </a:ext>
                </a:extLst>
              </a:tr>
              <a:tr h="375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linkClick r:id="rId18" tooltip="Software license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License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linkClick r:id="rId19" tooltip="Open-source license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Open-source licenses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7694568"/>
                  </a:ext>
                </a:extLst>
              </a:tr>
              <a:tr h="375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Active hosts</a:t>
                      </a: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10,335 (2021-01)</a:t>
                      </a:r>
                    </a:p>
                  </a:txBody>
                  <a:tcPr marL="124320" marR="93239" marT="62160" marB="62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5661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4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B2A8B43-E288-418B-8561-C979F7B9CC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584CD3-40DA-4BB8-B4B7-D8D04BB31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F40D237A-4D9F-42DC-BAEB-E07EDD74BE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5E6153-AC71-4D37-978C-18E6D58E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LAW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BANKING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ENERGY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 ESTATE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IDENTITY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OIL AND GAS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INSURANCE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SUPPLY CHAIN</a:t>
            </a: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46FD867-B7C9-41B1-B1BF-F13B08F08113}"/>
              </a:ext>
            </a:extLst>
          </p:cNvPr>
          <p:cNvSpPr txBox="1"/>
          <p:nvPr/>
        </p:nvSpPr>
        <p:spPr>
          <a:xfrm>
            <a:off x="754602" y="630315"/>
            <a:ext cx="6107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Ethereum industrial use cases</a:t>
            </a:r>
          </a:p>
          <a:p>
            <a:endParaRPr lang="en-IN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75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61F2D-F9B3-45AE-B9D5-31F2633B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 dirty="0"/>
              <a:t>ADVANTAGES OF ETHEREUM</a:t>
            </a:r>
            <a:endParaRPr lang="en-IN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E8C40F9-C71B-49B4-AEE2-EA088CFEA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33176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6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0E53EDA-3B94-4F6B-9E86-D3BB9EBB96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66520-2006-406F-8B42-C4CDA6C9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PLATFORMS WHICH ACCEPTS THE etH</a:t>
            </a:r>
            <a:endParaRPr lang="en-IN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0EFD79F-7790-479B-B7DB-BD0D8C101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68AA89-48AD-4166-B7EE-7C28EB58E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GamerAll</a:t>
            </a:r>
            <a:endParaRPr lang="en-IN" b="0" i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CryptoKitties</a:t>
            </a:r>
            <a:endParaRPr lang="en-IN" b="0" i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Crypto-Games</a:t>
            </a:r>
            <a:endParaRPr lang="en-IN" b="0" i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My Crypto Heroes</a:t>
            </a:r>
            <a:endParaRPr lang="en-IN" b="0" i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0xUniverse</a:t>
            </a:r>
            <a:endParaRPr lang="en-IN" b="0" i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Instant Gaming</a:t>
            </a:r>
            <a:endParaRPr lang="en-IN" b="0" i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Everdragons</a:t>
            </a:r>
            <a:endParaRPr lang="en-IN" b="0" i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MMOGA.com</a:t>
            </a:r>
            <a:endParaRPr lang="en-IN" b="0" i="0">
              <a:effectLst/>
              <a:latin typeface="arial" panose="020B0604020202020204" pitchFamily="34" charset="0"/>
            </a:endParaRPr>
          </a:p>
          <a:p>
            <a:r>
              <a:rPr lang="en-IN" b="0" i="0" dirty="0">
                <a:effectLst/>
                <a:latin typeface="graphik regular"/>
              </a:rPr>
              <a:t>Airstream Jets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9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1">
            <a:extLst>
              <a:ext uri="{FF2B5EF4-FFF2-40B4-BE49-F238E27FC236}">
                <a16:creationId xmlns:a16="http://schemas.microsoft.com/office/drawing/2014/main" xmlns="" id="{5C819037-A607-4A7B-ADF1-B04516199C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1" name="Rectangle 43">
            <a:extLst>
              <a:ext uri="{FF2B5EF4-FFF2-40B4-BE49-F238E27FC236}">
                <a16:creationId xmlns:a16="http://schemas.microsoft.com/office/drawing/2014/main" xmlns="" id="{DF4972D9-F510-4C84-8BDA-31BAECC23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xmlns="" id="{D8E2D96C-A214-42D7-8C0F-E4CCBD8C39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xmlns="" id="{17C746F4-1536-4E83-B247-DD6BBE09CD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099" y="636104"/>
            <a:ext cx="5372468" cy="5585792"/>
          </a:xfrm>
          <a:prstGeom prst="rect">
            <a:avLst/>
          </a:prstGeom>
          <a:ln cap="sq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27D511-8A29-4746-9460-23448526D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04" y="2230965"/>
            <a:ext cx="4396460" cy="2396070"/>
          </a:xfrm>
          <a:prstGeom prst="rect">
            <a:avLst/>
          </a:prstGeom>
        </p:spPr>
      </p:pic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xmlns="" id="{901B7213-0CDE-44D8-9FC1-9995E8AD4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76433" y="636104"/>
            <a:ext cx="5372468" cy="5585792"/>
          </a:xfrm>
          <a:prstGeom prst="rect">
            <a:avLst/>
          </a:prstGeom>
          <a:ln cap="sq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7E8E0DA-7015-4E62-9001-61936F35B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51" y="2242509"/>
            <a:ext cx="4414845" cy="237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43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1EB41F2-E181-4D4D-9131-A30F6B0AE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D63CC92-C517-4C71-9222-4579252CD6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0A39FDC-39F4-4CB7-873B-8D786EC025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CC3B8-6D56-4EF5-93B7-09AC14DB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HOW DOES ETHEREUM MAKE MONEY?</a:t>
            </a: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1C732F-A802-45F9-A804-66F02EC8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most popular way to </a:t>
            </a:r>
            <a:r>
              <a:rPr lang="en-US" b="1" i="0" dirty="0">
                <a:effectLst/>
                <a:latin typeface="arial" panose="020B0604020202020204" pitchFamily="34" charset="0"/>
              </a:rPr>
              <a:t>earn money</a:t>
            </a:r>
            <a:r>
              <a:rPr lang="en-US" b="0" i="0" dirty="0">
                <a:effectLst/>
                <a:latin typeface="arial" panose="020B0604020202020204" pitchFamily="34" charset="0"/>
              </a:rPr>
              <a:t> from </a:t>
            </a:r>
            <a:r>
              <a:rPr lang="en-US" b="1" i="0" dirty="0">
                <a:effectLst/>
                <a:latin typeface="arial" panose="020B0604020202020204" pitchFamily="34" charset="0"/>
              </a:rPr>
              <a:t>Ethereum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through long-term investing. Long-term investing is similar to trading — you'll watch the market and convert fiat </a:t>
            </a:r>
            <a:r>
              <a:rPr lang="en-US" b="1" i="0" dirty="0">
                <a:effectLst/>
                <a:latin typeface="arial" panose="020B0604020202020204" pitchFamily="34" charset="0"/>
              </a:rPr>
              <a:t>currency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into </a:t>
            </a:r>
            <a:r>
              <a:rPr lang="en-US" b="1" i="0" dirty="0">
                <a:effectLst/>
                <a:latin typeface="arial" panose="020B0604020202020204" pitchFamily="34" charset="0"/>
              </a:rPr>
              <a:t>Ether</a:t>
            </a:r>
            <a:r>
              <a:rPr lang="en-US" b="0" i="0" dirty="0">
                <a:effectLst/>
                <a:latin typeface="arial" panose="020B0604020202020204" pitchFamily="34" charset="0"/>
              </a:rPr>
              <a:t> when you believe the cryptocurrency's token is undervalued.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b="0" i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price of 1 ETH is 2107.50 $ (</a:t>
            </a:r>
            <a:r>
              <a:rPr lang="en-IN" b="0" i="0" dirty="0">
                <a:effectLst/>
                <a:latin typeface="Google Sans"/>
              </a:rPr>
              <a:t>1,54,665.21 Indian Rupee)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474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8110217-B61A-406D-AFF6-1D8E72851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183209"/>
            <a:ext cx="6897878" cy="45008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ACEFDBD8-C5F2-4246-B540-568EADFF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/>
              <a:t>Daily Ethereum value from August 2015 to March 30, 2021 in U.S. dollars</a:t>
            </a:r>
          </a:p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{1C912A73-AF4B-4691-95D6-6F2D83E38B26}tf03457452</Template>
  <TotalTime>186</TotalTime>
  <Words>304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Google Sans</vt:lpstr>
      <vt:lpstr>graphik regular</vt:lpstr>
      <vt:lpstr>Celestial</vt:lpstr>
      <vt:lpstr>PowerPoint Presentation</vt:lpstr>
      <vt:lpstr>WHAT IS ETHEREUM?</vt:lpstr>
      <vt:lpstr>HISTORY OF ETHEREUM</vt:lpstr>
      <vt:lpstr>PowerPoint Presentation</vt:lpstr>
      <vt:lpstr>ADVANTAGES OF ETHEREUM</vt:lpstr>
      <vt:lpstr>PLATFORMS WHICH ACCEPTS THE etH</vt:lpstr>
      <vt:lpstr>PowerPoint Presentation</vt:lpstr>
      <vt:lpstr>HOW DOES ETHEREUM MAKE MONEY?</vt:lpstr>
      <vt:lpstr>PowerPoint Presentation</vt:lpstr>
      <vt:lpstr>WHERE TO BUY ETHEREUM?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KULKARNI</dc:creator>
  <cp:lastModifiedBy>rahul</cp:lastModifiedBy>
  <cp:revision>13</cp:revision>
  <dcterms:created xsi:type="dcterms:W3CDTF">2021-04-05T19:40:52Z</dcterms:created>
  <dcterms:modified xsi:type="dcterms:W3CDTF">2021-04-07T05:20:16Z</dcterms:modified>
</cp:coreProperties>
</file>