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8" r:id="rId3"/>
    <p:sldId id="298" r:id="rId4"/>
    <p:sldId id="300" r:id="rId5"/>
    <p:sldId id="301" r:id="rId6"/>
    <p:sldId id="304" r:id="rId7"/>
    <p:sldId id="305" r:id="rId8"/>
    <p:sldId id="306" r:id="rId9"/>
    <p:sldId id="307" r:id="rId10"/>
    <p:sldId id="309" r:id="rId11"/>
    <p:sldId id="310" r:id="rId12"/>
    <p:sldId id="311" r:id="rId13"/>
    <p:sldId id="312" r:id="rId14"/>
    <p:sldId id="313" r:id="rId15"/>
    <p:sldId id="31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61913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26811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087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103755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885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13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98465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64645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8723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746447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78703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广度优先搜索及其优化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张良正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750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AcWing 175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电路维修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29672" y="1450110"/>
            <a:ext cx="10972800" cy="4937760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Consolas" panose="020B0609020204030204" pitchFamily="49" charset="0"/>
              </a:rPr>
              <a:t>如何抽象图模型</a:t>
            </a:r>
            <a:r>
              <a:rPr lang="en-US" altLang="zh-CN" sz="2400">
                <a:latin typeface="Consolas" panose="020B0609020204030204" pitchFamily="49" charset="0"/>
              </a:rPr>
              <a:t>?</a:t>
            </a:r>
          </a:p>
          <a:p>
            <a:r>
              <a:rPr lang="zh-CN" altLang="en-US" sz="2400">
                <a:latin typeface="Consolas" panose="020B0609020204030204" pitchFamily="49" charset="0"/>
              </a:rPr>
              <a:t>可以把电路板上的每个格点看作无向图中的节点。若两个节点</a:t>
            </a:r>
            <a:r>
              <a:rPr lang="en-US" altLang="zh-CN" sz="2400">
                <a:latin typeface="Consolas" panose="020B0609020204030204" pitchFamily="49" charset="0"/>
              </a:rPr>
              <a:t>x</a:t>
            </a:r>
            <a:r>
              <a:rPr lang="zh-CN" altLang="en-US" sz="2400">
                <a:latin typeface="Consolas" panose="020B0609020204030204" pitchFamily="49" charset="0"/>
              </a:rPr>
              <a:t>和</a:t>
            </a:r>
            <a:r>
              <a:rPr lang="en-US" altLang="zh-CN" sz="2400">
                <a:latin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</a:rPr>
              <a:t>是某个小方格的两个对角，则在</a:t>
            </a:r>
            <a:r>
              <a:rPr lang="en-US" altLang="zh-CN" sz="2400">
                <a:latin typeface="Consolas" panose="020B0609020204030204" pitchFamily="49" charset="0"/>
              </a:rPr>
              <a:t>x</a:t>
            </a:r>
            <a:r>
              <a:rPr lang="zh-CN" altLang="en-US" sz="2400">
                <a:latin typeface="Consolas" panose="020B0609020204030204" pitchFamily="49" charset="0"/>
              </a:rPr>
              <a:t>和</a:t>
            </a:r>
            <a:r>
              <a:rPr lang="en-US" altLang="zh-CN" sz="2400">
                <a:latin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</a:rPr>
              <a:t>之间连边。若方格中对角线与</a:t>
            </a:r>
            <a:r>
              <a:rPr lang="en-US" altLang="zh-CN" sz="2400">
                <a:latin typeface="Consolas" panose="020B0609020204030204" pitchFamily="49" charset="0"/>
              </a:rPr>
              <a:t>x</a:t>
            </a:r>
            <a:r>
              <a:rPr lang="zh-CN" altLang="en-US" sz="2400">
                <a:latin typeface="Consolas" panose="020B0609020204030204" pitchFamily="49" charset="0"/>
              </a:rPr>
              <a:t>到</a:t>
            </a:r>
            <a:r>
              <a:rPr lang="en-US" altLang="zh-CN" sz="2400">
                <a:latin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</a:rPr>
              <a:t>的线段重合，则边权为</a:t>
            </a:r>
            <a:r>
              <a:rPr lang="en-US" altLang="zh-CN" sz="2400">
                <a:latin typeface="Consolas" panose="020B0609020204030204" pitchFamily="49" charset="0"/>
              </a:rPr>
              <a:t>0</a:t>
            </a:r>
            <a:r>
              <a:rPr lang="zh-CN" altLang="en-US" sz="2400">
                <a:latin typeface="Consolas" panose="020B0609020204030204" pitchFamily="49" charset="0"/>
              </a:rPr>
              <a:t>，反之，边权为</a:t>
            </a:r>
            <a:r>
              <a:rPr lang="en-US" altLang="zh-CN" sz="2400">
                <a:latin typeface="Consolas" panose="020B0609020204030204" pitchFamily="49" charset="0"/>
              </a:rPr>
              <a:t>1</a:t>
            </a:r>
            <a:r>
              <a:rPr lang="zh-CN" altLang="en-US" sz="2400">
                <a:latin typeface="Consolas" panose="020B0609020204030204" pitchFamily="49" charset="0"/>
              </a:rPr>
              <a:t>，接下来我们在这个无向图求出左上角到右下角的最短路，即为答案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怎么求最短路？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双端队列广搜，在每个节点沿分支扩展时，如果边权为</a:t>
            </a:r>
            <a:r>
              <a:rPr lang="en-US" altLang="zh-CN" sz="2400">
                <a:latin typeface="Consolas" panose="020B0609020204030204" pitchFamily="49" charset="0"/>
              </a:rPr>
              <a:t>0</a:t>
            </a:r>
            <a:r>
              <a:rPr lang="zh-CN" altLang="en-US" sz="2400">
                <a:latin typeface="Consolas" panose="020B0609020204030204" pitchFamily="49" charset="0"/>
              </a:rPr>
              <a:t>，则将新节点从队头入队，如果边权为</a:t>
            </a:r>
            <a:r>
              <a:rPr lang="en-US" altLang="zh-CN" sz="2400">
                <a:latin typeface="Consolas" panose="020B0609020204030204" pitchFamily="49" charset="0"/>
              </a:rPr>
              <a:t>1</a:t>
            </a:r>
            <a:r>
              <a:rPr lang="zh-CN" altLang="en-US" sz="2400">
                <a:latin typeface="Consolas" panose="020B0609020204030204" pitchFamily="49" charset="0"/>
              </a:rPr>
              <a:t>，则将新节点从队尾入队。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该算法的复杂度？</a:t>
            </a:r>
          </a:p>
          <a:p>
            <a:pPr marL="0" indent="0">
              <a:buNone/>
            </a:pP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5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AcWing 176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装满的油箱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29672" y="1450110"/>
            <a:ext cx="10972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有</a:t>
            </a:r>
            <a:r>
              <a:rPr lang="en-US" altLang="zh-CN" sz="2400">
                <a:latin typeface="Consolas" panose="020B0609020204030204" pitchFamily="49" charset="0"/>
              </a:rPr>
              <a:t>N</a:t>
            </a:r>
            <a:r>
              <a:rPr lang="zh-CN" altLang="en-US" sz="2400">
                <a:latin typeface="Consolas" panose="020B0609020204030204" pitchFamily="49" charset="0"/>
              </a:rPr>
              <a:t>个城市</a:t>
            </a:r>
            <a:r>
              <a:rPr lang="en-US" altLang="zh-CN" sz="2400">
                <a:latin typeface="Consolas" panose="020B0609020204030204" pitchFamily="49" charset="0"/>
              </a:rPr>
              <a:t>(</a:t>
            </a:r>
            <a:r>
              <a:rPr lang="zh-CN" altLang="en-US" sz="2400">
                <a:latin typeface="Consolas" panose="020B0609020204030204" pitchFamily="49" charset="0"/>
              </a:rPr>
              <a:t>编号</a:t>
            </a:r>
            <a:r>
              <a:rPr lang="en-US" altLang="zh-CN" sz="2400">
                <a:latin typeface="Consolas" panose="020B0609020204030204" pitchFamily="49" charset="0"/>
              </a:rPr>
              <a:t>0</a:t>
            </a:r>
            <a:r>
              <a:rPr lang="zh-CN" altLang="en-US" sz="2400">
                <a:latin typeface="Consolas" panose="020B0609020204030204" pitchFamily="49" charset="0"/>
              </a:rPr>
              <a:t>、</a:t>
            </a:r>
            <a:r>
              <a:rPr lang="en-US" altLang="zh-CN" sz="2400">
                <a:latin typeface="Consolas" panose="020B0609020204030204" pitchFamily="49" charset="0"/>
              </a:rPr>
              <a:t>1…N−1)</a:t>
            </a:r>
            <a:r>
              <a:rPr lang="zh-CN" altLang="en-US" sz="2400">
                <a:latin typeface="Consolas" panose="020B0609020204030204" pitchFamily="49" charset="0"/>
              </a:rPr>
              <a:t>和</a:t>
            </a:r>
            <a:r>
              <a:rPr lang="en-US" altLang="zh-CN" sz="2400">
                <a:latin typeface="Consolas" panose="020B0609020204030204" pitchFamily="49" charset="0"/>
              </a:rPr>
              <a:t>M</a:t>
            </a:r>
            <a:r>
              <a:rPr lang="zh-CN" altLang="en-US" sz="2400">
                <a:latin typeface="Consolas" panose="020B0609020204030204" pitchFamily="49" charset="0"/>
              </a:rPr>
              <a:t>条道路，构成一张无向图。</a:t>
            </a:r>
          </a:p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在每个城市里边都有一个加油站，不同的加油站的单位油价不一样，城市</a:t>
            </a:r>
            <a:r>
              <a:rPr lang="en-US" altLang="zh-CN" sz="2400">
                <a:latin typeface="Consolas" panose="020B0609020204030204" pitchFamily="49" charset="0"/>
              </a:rPr>
              <a:t>u</a:t>
            </a:r>
            <a:r>
              <a:rPr lang="zh-CN" altLang="en-US" sz="2400">
                <a:latin typeface="Consolas" panose="020B0609020204030204" pitchFamily="49" charset="0"/>
              </a:rPr>
              <a:t>，</a:t>
            </a:r>
            <a:r>
              <a:rPr lang="en-US" altLang="zh-CN" sz="2400">
                <a:latin typeface="Consolas" panose="020B0609020204030204" pitchFamily="49" charset="0"/>
              </a:rPr>
              <a:t>v</a:t>
            </a:r>
            <a:r>
              <a:rPr lang="zh-CN" altLang="en-US" sz="2400">
                <a:latin typeface="Consolas" panose="020B0609020204030204" pitchFamily="49" charset="0"/>
              </a:rPr>
              <a:t>之间存在道路，且需要消耗</a:t>
            </a:r>
            <a:r>
              <a:rPr lang="en-US" altLang="zh-CN" sz="2400">
                <a:latin typeface="Consolas" panose="020B0609020204030204" pitchFamily="49" charset="0"/>
              </a:rPr>
              <a:t>d</a:t>
            </a:r>
            <a:r>
              <a:rPr lang="zh-CN" altLang="en-US" sz="2400">
                <a:latin typeface="Consolas" panose="020B0609020204030204" pitchFamily="49" charset="0"/>
              </a:rPr>
              <a:t>的油量。</a:t>
            </a:r>
          </a:p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现在你需要回答不超过</a:t>
            </a:r>
            <a:r>
              <a:rPr lang="en-US" altLang="zh-CN" sz="2400">
                <a:latin typeface="Consolas" panose="020B0609020204030204" pitchFamily="49" charset="0"/>
              </a:rPr>
              <a:t>100</a:t>
            </a:r>
            <a:r>
              <a:rPr lang="zh-CN" altLang="en-US" sz="2400">
                <a:latin typeface="Consolas" panose="020B0609020204030204" pitchFamily="49" charset="0"/>
              </a:rPr>
              <a:t>个问题，在每个问题中，请计算出一架油箱容量为</a:t>
            </a:r>
            <a:r>
              <a:rPr lang="en-US" altLang="zh-CN" sz="2400">
                <a:latin typeface="Consolas" panose="020B0609020204030204" pitchFamily="49" charset="0"/>
              </a:rPr>
              <a:t>C</a:t>
            </a:r>
            <a:r>
              <a:rPr lang="zh-CN" altLang="en-US" sz="2400">
                <a:latin typeface="Consolas" panose="020B0609020204030204" pitchFamily="49" charset="0"/>
              </a:rPr>
              <a:t>的车子，从起点城市</a:t>
            </a:r>
            <a:r>
              <a:rPr lang="en-US" altLang="zh-CN" sz="2400">
                <a:latin typeface="Consolas" panose="020B0609020204030204" pitchFamily="49" charset="0"/>
              </a:rPr>
              <a:t>S</a:t>
            </a:r>
            <a:r>
              <a:rPr lang="zh-CN" altLang="en-US" sz="2400">
                <a:latin typeface="Consolas" panose="020B0609020204030204" pitchFamily="49" charset="0"/>
              </a:rPr>
              <a:t>开到终点城市</a:t>
            </a:r>
            <a:r>
              <a:rPr lang="en-US" altLang="zh-CN" sz="2400">
                <a:latin typeface="Consolas" panose="020B0609020204030204" pitchFamily="49" charset="0"/>
              </a:rPr>
              <a:t>E</a:t>
            </a:r>
            <a:r>
              <a:rPr lang="zh-CN" altLang="en-US" sz="2400">
                <a:latin typeface="Consolas" panose="020B0609020204030204" pitchFamily="49" charset="0"/>
              </a:rPr>
              <a:t>至少要花多少油钱？</a:t>
            </a:r>
          </a:p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注意：假定车子初始时油箱是空的。</a:t>
            </a:r>
            <a:endParaRPr lang="en-US" altLang="zh-CN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数据范围：</a:t>
            </a:r>
            <a:endParaRPr lang="en-US" altLang="zh-CN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zh-CN" sz="180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1≤𝑁≤1000,</a:t>
            </a:r>
            <a:br>
              <a:rPr lang="zh-CN" altLang="zh-CN" sz="1050">
                <a:latin typeface="Arial" panose="020B0604020202020204" pitchFamily="34" charset="0"/>
              </a:rPr>
            </a:br>
            <a:r>
              <a:rPr lang="zh-CN" altLang="zh-CN" sz="180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1≤𝑀≤10000,</a:t>
            </a:r>
            <a:br>
              <a:rPr lang="zh-CN" altLang="zh-CN" sz="1050">
                <a:latin typeface="Arial" panose="020B0604020202020204" pitchFamily="34" charset="0"/>
              </a:rPr>
            </a:br>
            <a:r>
              <a:rPr lang="zh-CN" altLang="zh-CN" sz="180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1≤𝑝𝑖≤100,</a:t>
            </a:r>
            <a:br>
              <a:rPr lang="zh-CN" altLang="zh-CN" sz="1050">
                <a:latin typeface="Arial" panose="020B0604020202020204" pitchFamily="34" charset="0"/>
              </a:rPr>
            </a:br>
            <a:r>
              <a:rPr lang="zh-CN" altLang="zh-CN" sz="180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1≤𝑑≤100,</a:t>
            </a:r>
            <a:br>
              <a:rPr lang="zh-CN" altLang="zh-CN" sz="1050">
                <a:latin typeface="Arial" panose="020B0604020202020204" pitchFamily="34" charset="0"/>
              </a:rPr>
            </a:br>
            <a:r>
              <a:rPr lang="zh-CN" altLang="zh-CN" sz="180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1≤𝐶≤100,</a:t>
            </a:r>
            <a:br>
              <a:rPr lang="zh-CN" altLang="zh-CN" sz="1050">
                <a:latin typeface="Arial" panose="020B0604020202020204" pitchFamily="34" charset="0"/>
              </a:rPr>
            </a:br>
            <a:r>
              <a:rPr lang="zh-CN" altLang="zh-CN" sz="180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1≤𝑞≤100</a:t>
            </a:r>
            <a:endParaRPr lang="en-US" altLang="zh-CN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1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AcWing 176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装满的油箱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29672" y="1450110"/>
            <a:ext cx="10972800" cy="4937760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Consolas" panose="020B0609020204030204" pitchFamily="49" charset="0"/>
              </a:rPr>
              <a:t>思考：为什么</a:t>
            </a:r>
            <a:r>
              <a:rPr lang="en-US" altLang="zh-CN" sz="2400">
                <a:latin typeface="Consolas" panose="020B0609020204030204" pitchFamily="49" charset="0"/>
              </a:rPr>
              <a:t>N&lt;=1000,C&lt;=100</a:t>
            </a:r>
            <a:r>
              <a:rPr lang="zh-CN" altLang="en-US" sz="2400">
                <a:latin typeface="Consolas" panose="020B0609020204030204" pitchFamily="49" charset="0"/>
              </a:rPr>
              <a:t>？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拆点，分层图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思考：建立分层图之后如何更新节点？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定义状态</a:t>
            </a:r>
            <a:r>
              <a:rPr lang="en-US" altLang="zh-CN" sz="2400">
                <a:latin typeface="Consolas" panose="020B0609020204030204" pitchFamily="49" charset="0"/>
              </a:rPr>
              <a:t>dis[u][c]</a:t>
            </a:r>
            <a:r>
              <a:rPr lang="zh-CN" altLang="en-US" sz="2400">
                <a:latin typeface="Consolas" panose="020B0609020204030204" pitchFamily="49" charset="0"/>
              </a:rPr>
              <a:t>为节点</a:t>
            </a:r>
            <a:r>
              <a:rPr lang="en-US" altLang="zh-CN" sz="2400">
                <a:latin typeface="Consolas" panose="020B0609020204030204" pitchFamily="49" charset="0"/>
              </a:rPr>
              <a:t>u</a:t>
            </a:r>
            <a:r>
              <a:rPr lang="zh-CN" altLang="en-US" sz="2400">
                <a:latin typeface="Consolas" panose="020B0609020204030204" pitchFamily="49" charset="0"/>
              </a:rPr>
              <a:t>在</a:t>
            </a:r>
            <a:r>
              <a:rPr lang="en-US" altLang="zh-CN" sz="2400">
                <a:latin typeface="Consolas" panose="020B0609020204030204" pitchFamily="49" charset="0"/>
              </a:rPr>
              <a:t>c</a:t>
            </a:r>
            <a:r>
              <a:rPr lang="zh-CN" altLang="en-US" sz="2400">
                <a:latin typeface="Consolas" panose="020B0609020204030204" pitchFamily="49" charset="0"/>
              </a:rPr>
              <a:t>升汽油时的最小花费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如果</a:t>
            </a:r>
            <a:r>
              <a:rPr lang="en-US" altLang="zh-CN" sz="2400">
                <a:latin typeface="Consolas" panose="020B0609020204030204" pitchFamily="49" charset="0"/>
              </a:rPr>
              <a:t>c+1≤C</a:t>
            </a:r>
            <a:r>
              <a:rPr lang="zh-CN" altLang="en-US" sz="2400">
                <a:latin typeface="Consolas" panose="020B0609020204030204" pitchFamily="49" charset="0"/>
              </a:rPr>
              <a:t>，说明油箱至少还能加一升油，那么我们可以在该点加一升油，然后更新加一升油的状态</a:t>
            </a:r>
            <a:r>
              <a:rPr lang="en-US" altLang="zh-CN" sz="2400">
                <a:latin typeface="Consolas" panose="020B0609020204030204" pitchFamily="49" charset="0"/>
              </a:rPr>
              <a:t>(u,c+1)</a:t>
            </a:r>
          </a:p>
          <a:p>
            <a:r>
              <a:rPr lang="zh-CN" altLang="en-US" sz="2400">
                <a:latin typeface="Consolas" panose="020B0609020204030204" pitchFamily="49" charset="0"/>
              </a:rPr>
              <a:t>如果对于从该点出发的某条边</a:t>
            </a:r>
            <a:r>
              <a:rPr lang="en-US" altLang="zh-CN" sz="2400">
                <a:latin typeface="Consolas" panose="020B0609020204030204" pitchFamily="49" charset="0"/>
              </a:rPr>
              <a:t>edge</a:t>
            </a:r>
            <a:r>
              <a:rPr lang="zh-CN" altLang="en-US" sz="2400">
                <a:latin typeface="Consolas" panose="020B0609020204030204" pitchFamily="49" charset="0"/>
              </a:rPr>
              <a:t>，走该边的花费</a:t>
            </a:r>
            <a:r>
              <a:rPr lang="en-US" altLang="zh-CN" sz="2400">
                <a:latin typeface="Consolas" panose="020B0609020204030204" pitchFamily="49" charset="0"/>
              </a:rPr>
              <a:t>edge.cost≤c</a:t>
            </a:r>
            <a:r>
              <a:rPr lang="zh-CN" altLang="en-US" sz="2400">
                <a:latin typeface="Consolas" panose="020B0609020204030204" pitchFamily="49" charset="0"/>
              </a:rPr>
              <a:t>，那么我们就可以从该边走过去，更新到达下一个点的状态</a:t>
            </a:r>
            <a:r>
              <a:rPr lang="en-US" altLang="zh-CN" sz="2400">
                <a:latin typeface="Consolas" panose="020B0609020204030204" pitchFamily="49" charset="0"/>
              </a:rPr>
              <a:t>(edge.to,c−edge.cost)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AcWing 177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噩梦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3491" y="1293092"/>
            <a:ext cx="10972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>
                <a:latin typeface="Consolas" panose="020B0609020204030204" pitchFamily="49" charset="0"/>
              </a:rPr>
              <a:t>给定一张 </a:t>
            </a:r>
            <a:r>
              <a:rPr lang="en-US" altLang="zh-CN" sz="2000">
                <a:latin typeface="Consolas" panose="020B0609020204030204" pitchFamily="49" charset="0"/>
              </a:rPr>
              <a:t>N×M</a:t>
            </a:r>
            <a:r>
              <a:rPr lang="zh-CN" altLang="en-US" sz="2000">
                <a:latin typeface="Consolas" panose="020B0609020204030204" pitchFamily="49" charset="0"/>
              </a:rPr>
              <a:t>的地图，地图中有 </a:t>
            </a:r>
            <a:r>
              <a:rPr lang="en-US" altLang="zh-CN" sz="2000">
                <a:latin typeface="Consolas" panose="020B0609020204030204" pitchFamily="49" charset="0"/>
              </a:rPr>
              <a:t>1</a:t>
            </a:r>
            <a:r>
              <a:rPr lang="zh-CN" altLang="en-US" sz="2000">
                <a:latin typeface="Consolas" panose="020B0609020204030204" pitchFamily="49" charset="0"/>
              </a:rPr>
              <a:t>个男孩，</a:t>
            </a:r>
            <a:r>
              <a:rPr lang="en-US" altLang="zh-CN" sz="2000">
                <a:latin typeface="Consolas" panose="020B0609020204030204" pitchFamily="49" charset="0"/>
              </a:rPr>
              <a:t>1</a:t>
            </a:r>
            <a:r>
              <a:rPr lang="zh-CN" altLang="en-US" sz="2000">
                <a:latin typeface="Consolas" panose="020B0609020204030204" pitchFamily="49" charset="0"/>
              </a:rPr>
              <a:t>个女孩和 </a:t>
            </a:r>
            <a:r>
              <a:rPr lang="en-US" altLang="zh-CN" sz="2000">
                <a:latin typeface="Consolas" panose="020B0609020204030204" pitchFamily="49" charset="0"/>
              </a:rPr>
              <a:t>2</a:t>
            </a:r>
            <a:r>
              <a:rPr lang="zh-CN" altLang="en-US" sz="2000">
                <a:latin typeface="Consolas" panose="020B0609020204030204" pitchFamily="49" charset="0"/>
              </a:rPr>
              <a:t>个鬼。</a:t>
            </a:r>
            <a:endParaRPr lang="en-US" altLang="zh-CN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pitchFamily="49" charset="0"/>
              </a:rPr>
              <a:t>字符 </a:t>
            </a:r>
            <a:r>
              <a:rPr lang="en-US" altLang="zh-CN" sz="2000">
                <a:latin typeface="Consolas" panose="020B0609020204030204" pitchFamily="49" charset="0"/>
              </a:rPr>
              <a:t>. </a:t>
            </a:r>
            <a:r>
              <a:rPr lang="zh-CN" altLang="en-US" sz="2000">
                <a:latin typeface="Consolas" panose="020B0609020204030204" pitchFamily="49" charset="0"/>
              </a:rPr>
              <a:t>表示道路，字符 </a:t>
            </a:r>
            <a:r>
              <a:rPr lang="en-US" altLang="zh-CN" sz="2000">
                <a:latin typeface="Consolas" panose="020B0609020204030204" pitchFamily="49" charset="0"/>
              </a:rPr>
              <a:t>X </a:t>
            </a:r>
            <a:r>
              <a:rPr lang="zh-CN" altLang="en-US" sz="2000">
                <a:latin typeface="Consolas" panose="020B0609020204030204" pitchFamily="49" charset="0"/>
              </a:rPr>
              <a:t>表示墙，字符 </a:t>
            </a:r>
            <a:r>
              <a:rPr lang="en-US" altLang="zh-CN" sz="2000">
                <a:latin typeface="Consolas" panose="020B0609020204030204" pitchFamily="49" charset="0"/>
              </a:rPr>
              <a:t>M </a:t>
            </a:r>
            <a:r>
              <a:rPr lang="zh-CN" altLang="en-US" sz="2000">
                <a:latin typeface="Consolas" panose="020B0609020204030204" pitchFamily="49" charset="0"/>
              </a:rPr>
              <a:t>表示男孩的位置，字符 </a:t>
            </a:r>
            <a:r>
              <a:rPr lang="en-US" altLang="zh-CN" sz="2000">
                <a:latin typeface="Consolas" panose="020B0609020204030204" pitchFamily="49" charset="0"/>
              </a:rPr>
              <a:t>G </a:t>
            </a:r>
            <a:r>
              <a:rPr lang="zh-CN" altLang="en-US" sz="2000">
                <a:latin typeface="Consolas" panose="020B0609020204030204" pitchFamily="49" charset="0"/>
              </a:rPr>
              <a:t>表示女孩的位置，字符 </a:t>
            </a:r>
            <a:r>
              <a:rPr lang="en-US" altLang="zh-CN" sz="2000">
                <a:latin typeface="Consolas" panose="020B0609020204030204" pitchFamily="49" charset="0"/>
              </a:rPr>
              <a:t>Z </a:t>
            </a:r>
            <a:r>
              <a:rPr lang="zh-CN" altLang="en-US" sz="2000">
                <a:latin typeface="Consolas" panose="020B0609020204030204" pitchFamily="49" charset="0"/>
              </a:rPr>
              <a:t>表示鬼的位置。</a:t>
            </a:r>
            <a:endParaRPr lang="en-US" altLang="zh-CN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pitchFamily="49" charset="0"/>
              </a:rPr>
              <a:t>男孩每秒可以移动 </a:t>
            </a:r>
            <a:r>
              <a:rPr lang="en-US" altLang="zh-CN" sz="2000">
                <a:latin typeface="Consolas" panose="020B0609020204030204" pitchFamily="49" charset="0"/>
              </a:rPr>
              <a:t>3</a:t>
            </a:r>
            <a:r>
              <a:rPr lang="zh-CN" altLang="en-US" sz="2000">
                <a:latin typeface="Consolas" panose="020B0609020204030204" pitchFamily="49" charset="0"/>
              </a:rPr>
              <a:t>个单位距离，女孩每秒可以移动</a:t>
            </a:r>
            <a:r>
              <a:rPr lang="en-US" altLang="zh-CN" sz="2000">
                <a:latin typeface="Consolas" panose="020B0609020204030204" pitchFamily="49" charset="0"/>
              </a:rPr>
              <a:t>1</a:t>
            </a:r>
            <a:r>
              <a:rPr lang="zh-CN" altLang="en-US" sz="2000">
                <a:latin typeface="Consolas" panose="020B0609020204030204" pitchFamily="49" charset="0"/>
              </a:rPr>
              <a:t>个单位距离，男孩和女孩只能朝上下左右四个方向移动。每个鬼占据的区域每秒可以向四周扩张</a:t>
            </a:r>
            <a:r>
              <a:rPr lang="en-US" altLang="zh-CN" sz="2000">
                <a:latin typeface="Consolas" panose="020B0609020204030204" pitchFamily="49" charset="0"/>
              </a:rPr>
              <a:t>2</a:t>
            </a:r>
            <a:r>
              <a:rPr lang="zh-CN" altLang="en-US" sz="2000">
                <a:latin typeface="Consolas" panose="020B0609020204030204" pitchFamily="49" charset="0"/>
              </a:rPr>
              <a:t>单位距离，并且无视墙的阻挡，也就是在第</a:t>
            </a:r>
            <a:r>
              <a:rPr lang="en-US" altLang="zh-CN" sz="2000">
                <a:latin typeface="Consolas" panose="020B0609020204030204" pitchFamily="49" charset="0"/>
              </a:rPr>
              <a:t>k</a:t>
            </a:r>
            <a:r>
              <a:rPr lang="zh-CN" altLang="en-US" sz="2000">
                <a:latin typeface="Consolas" panose="020B0609020204030204" pitchFamily="49" charset="0"/>
              </a:rPr>
              <a:t>秒后所有与鬼的曼哈顿距离不超</a:t>
            </a:r>
            <a:r>
              <a:rPr lang="en-US" altLang="zh-CN" sz="2000">
                <a:latin typeface="Consolas" panose="020B0609020204030204" pitchFamily="49" charset="0"/>
              </a:rPr>
              <a:t>2k</a:t>
            </a:r>
            <a:r>
              <a:rPr lang="zh-CN" altLang="en-US" sz="2000">
                <a:latin typeface="Consolas" panose="020B0609020204030204" pitchFamily="49" charset="0"/>
              </a:rPr>
              <a:t>的位置都会被鬼占领。</a:t>
            </a:r>
            <a:r>
              <a:rPr lang="zh-CN" altLang="en-US" sz="2000" b="1"/>
              <a:t>注意：</a:t>
            </a:r>
            <a:r>
              <a:rPr lang="zh-CN" altLang="en-US" sz="2000"/>
              <a:t> 每一秒鬼会先扩展，扩展完毕后男孩和女孩才可以移动。</a:t>
            </a:r>
          </a:p>
          <a:p>
            <a:pPr marL="0" indent="0">
              <a:buNone/>
            </a:pPr>
            <a:r>
              <a:rPr lang="zh-CN" altLang="en-US" sz="2000"/>
              <a:t>求在不进入鬼的占领区的前提下，男孩和女孩能否会合，若能会合，求出最短会合时间。</a:t>
            </a:r>
          </a:p>
          <a:p>
            <a:pPr marL="0" indent="0">
              <a:buNone/>
            </a:pPr>
            <a:endParaRPr lang="zh-CN" altLang="en-US" sz="2400" dirty="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F3C481-B33A-5B52-CD16-6498A3530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1" y="4064065"/>
            <a:ext cx="1131961" cy="231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AcWing 177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噩梦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29672" y="1450110"/>
            <a:ext cx="10972800" cy="4937760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Consolas" panose="020B0609020204030204" pitchFamily="49" charset="0"/>
              </a:rPr>
              <a:t>使用双向</a:t>
            </a:r>
            <a:r>
              <a:rPr lang="en-US" altLang="zh-CN" sz="2400">
                <a:latin typeface="Consolas" panose="020B0609020204030204" pitchFamily="49" charset="0"/>
              </a:rPr>
              <a:t>BFS</a:t>
            </a:r>
            <a:r>
              <a:rPr lang="zh-CN" altLang="en-US" sz="2400">
                <a:latin typeface="Consolas" panose="020B0609020204030204" pitchFamily="49" charset="0"/>
              </a:rPr>
              <a:t>算法，建立两个队列，分别从男孩的初始位置、女孩的初始位置开始进行</a:t>
            </a:r>
            <a:r>
              <a:rPr lang="en-US" altLang="zh-CN" sz="2400">
                <a:latin typeface="Consolas" panose="020B0609020204030204" pitchFamily="49" charset="0"/>
              </a:rPr>
              <a:t>BFS</a:t>
            </a:r>
            <a:r>
              <a:rPr lang="zh-CN" altLang="en-US" sz="2400">
                <a:latin typeface="Consolas" panose="020B0609020204030204" pitchFamily="49" charset="0"/>
              </a:rPr>
              <a:t>，两边轮流进行。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如何查询两人能够同时到达的位置？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在每一轮中，男孩</a:t>
            </a:r>
            <a:r>
              <a:rPr lang="en-US" altLang="zh-CN" sz="2400">
                <a:latin typeface="Consolas" panose="020B0609020204030204" pitchFamily="49" charset="0"/>
              </a:rPr>
              <a:t>BFS</a:t>
            </a:r>
            <a:r>
              <a:rPr lang="zh-CN" altLang="en-US" sz="2400">
                <a:latin typeface="Consolas" panose="020B0609020204030204" pitchFamily="49" charset="0"/>
              </a:rPr>
              <a:t>三层</a:t>
            </a:r>
            <a:r>
              <a:rPr lang="en-US" altLang="zh-CN" sz="2400">
                <a:latin typeface="Consolas" panose="020B0609020204030204" pitchFamily="49" charset="0"/>
              </a:rPr>
              <a:t>(</a:t>
            </a:r>
            <a:r>
              <a:rPr lang="zh-CN" altLang="en-US" sz="2400">
                <a:latin typeface="Consolas" panose="020B0609020204030204" pitchFamily="49" charset="0"/>
              </a:rPr>
              <a:t>可移动三步</a:t>
            </a:r>
            <a:r>
              <a:rPr lang="en-US" altLang="zh-CN" sz="2400">
                <a:latin typeface="Consolas" panose="020B0609020204030204" pitchFamily="49" charset="0"/>
              </a:rPr>
              <a:t>)</a:t>
            </a:r>
            <a:r>
              <a:rPr lang="zh-CN" altLang="en-US" sz="2400">
                <a:latin typeface="Consolas" panose="020B0609020204030204" pitchFamily="49" charset="0"/>
              </a:rPr>
              <a:t>，女孩</a:t>
            </a:r>
            <a:r>
              <a:rPr lang="en-US" altLang="zh-CN" sz="2400">
                <a:latin typeface="Consolas" panose="020B0609020204030204" pitchFamily="49" charset="0"/>
              </a:rPr>
              <a:t>BFS</a:t>
            </a:r>
            <a:r>
              <a:rPr lang="zh-CN" altLang="en-US" sz="2400">
                <a:latin typeface="Consolas" panose="020B0609020204030204" pitchFamily="49" charset="0"/>
              </a:rPr>
              <a:t>一层，使用数组</a:t>
            </a:r>
            <a:r>
              <a:rPr lang="en-US" altLang="zh-CN" sz="2400">
                <a:latin typeface="Consolas" panose="020B0609020204030204" pitchFamily="49" charset="0"/>
              </a:rPr>
              <a:t>st</a:t>
            </a:r>
            <a:r>
              <a:rPr lang="zh-CN" altLang="en-US" sz="2400">
                <a:latin typeface="Consolas" panose="020B0609020204030204" pitchFamily="49" charset="0"/>
              </a:rPr>
              <a:t>记录每个位置对于男孩和女孩的可达性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如何衡量鬼对结果的影响？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每次</a:t>
            </a:r>
            <a:r>
              <a:rPr lang="en-US" altLang="zh-CN" sz="2400">
                <a:latin typeface="Consolas" panose="020B0609020204030204" pitchFamily="49" charset="0"/>
              </a:rPr>
              <a:t>BFS</a:t>
            </a:r>
            <a:r>
              <a:rPr lang="zh-CN" altLang="en-US" sz="2400">
                <a:latin typeface="Consolas" panose="020B0609020204030204" pitchFamily="49" charset="0"/>
              </a:rPr>
              <a:t>扩展时，实时计算新状态与鬼之间的曼哈顿距离</a:t>
            </a:r>
            <a:endParaRPr lang="en-US" altLang="zh-CN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4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CA528A5-4CB4-168D-DDE8-1511A451C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3" y="332751"/>
            <a:ext cx="8229600" cy="619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7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广度优先搜索及其优化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</a:rPr>
              <a:t>BFS</a:t>
            </a:r>
          </a:p>
          <a:p>
            <a:r>
              <a:rPr lang="en-US" altLang="zh-CN">
                <a:latin typeface="Consolas" panose="020B0609020204030204" pitchFamily="49" charset="0"/>
              </a:rPr>
              <a:t>BFS</a:t>
            </a:r>
            <a:r>
              <a:rPr lang="zh-CN" altLang="en-US">
                <a:latin typeface="Consolas" panose="020B0609020204030204" pitchFamily="49" charset="0"/>
              </a:rPr>
              <a:t>变形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8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BFS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广搜一般只会到达每个状态一次</a:t>
            </a:r>
            <a:r>
              <a:rPr lang="en-US" altLang="zh-CN"/>
              <a:t>,</a:t>
            </a:r>
            <a:r>
              <a:rPr lang="zh-CN" altLang="en-US"/>
              <a:t>对每个状态只找到步数最少的方案</a:t>
            </a:r>
            <a:r>
              <a:rPr lang="en-US" altLang="zh-CN"/>
              <a:t>,</a:t>
            </a:r>
            <a:r>
              <a:rPr lang="zh-CN" altLang="en-US"/>
              <a:t>在此之后如果再遇到这个状态就直接跳过。 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广搜的一般步骤： 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将初始状态压入队列 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取队首状态</a:t>
            </a:r>
            <a:r>
              <a:rPr lang="en-US" altLang="zh-CN"/>
              <a:t>,</a:t>
            </a:r>
            <a:r>
              <a:rPr lang="zh-CN" altLang="en-US"/>
              <a:t>用队首状态扩展出新的状态压入队列，直到队首为空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找到需要的状态时可以直接结束搜索 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一般我们使用一个标记</a:t>
            </a:r>
            <a:r>
              <a:rPr lang="en-US" altLang="zh-CN"/>
              <a:t>(vis)</a:t>
            </a:r>
            <a:r>
              <a:rPr lang="zh-CN" altLang="en-US"/>
              <a:t>来记录某个状态是否被到达过或到达这个状态消耗的步数。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0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BFS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例：每次可以将一个数加</a:t>
            </a:r>
            <a:r>
              <a:rPr lang="en-US" altLang="zh-CN"/>
              <a:t>a</a:t>
            </a:r>
            <a:r>
              <a:rPr lang="zh-CN" altLang="en-US"/>
              <a:t>或减</a:t>
            </a:r>
            <a:r>
              <a:rPr lang="en-US" altLang="zh-CN"/>
              <a:t>b</a:t>
            </a:r>
            <a:r>
              <a:rPr lang="zh-CN" altLang="en-US"/>
              <a:t>，加完减完后这个数必须在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100000 </a:t>
            </a:r>
            <a:r>
              <a:rPr lang="zh-CN" altLang="en-US"/>
              <a:t>之间，问把</a:t>
            </a:r>
            <a:r>
              <a:rPr lang="en-US" altLang="zh-CN"/>
              <a:t>x</a:t>
            </a:r>
            <a:r>
              <a:rPr lang="zh-CN" altLang="en-US"/>
              <a:t>变成</a:t>
            </a:r>
            <a:r>
              <a:rPr lang="en-US" altLang="zh-CN"/>
              <a:t>y</a:t>
            </a:r>
            <a:r>
              <a:rPr lang="zh-CN" altLang="en-US"/>
              <a:t>最少需要多少步。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状态：</a:t>
            </a:r>
            <a:r>
              <a:rPr lang="en-US" altLang="zh-CN"/>
              <a:t>x</a:t>
            </a:r>
            <a:r>
              <a:rPr lang="zh-CN" altLang="en-US"/>
              <a:t>是多少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定义一个 </a:t>
            </a:r>
            <a:r>
              <a:rPr lang="en-US" altLang="zh-CN"/>
              <a:t>vis </a:t>
            </a:r>
            <a:r>
              <a:rPr lang="zh-CN" altLang="en-US"/>
              <a:t>数组来记录把</a:t>
            </a:r>
            <a:r>
              <a:rPr lang="en-US" altLang="zh-CN"/>
              <a:t>x</a:t>
            </a:r>
            <a:r>
              <a:rPr lang="zh-CN" altLang="en-US"/>
              <a:t>变成这个数需要的步数，初始全为</a:t>
            </a:r>
            <a:r>
              <a:rPr lang="en-US" altLang="zh-CN"/>
              <a:t>-1</a:t>
            </a:r>
            <a:r>
              <a:rPr lang="zh-CN" altLang="en-US"/>
              <a:t>，表示 无法到达。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首先将</a:t>
            </a:r>
            <a:r>
              <a:rPr lang="en-US" altLang="zh-CN"/>
              <a:t>x</a:t>
            </a:r>
            <a:r>
              <a:rPr lang="zh-CN" altLang="en-US"/>
              <a:t>放入队列，令 </a:t>
            </a:r>
            <a:r>
              <a:rPr lang="en-US" altLang="zh-CN"/>
              <a:t>vis[x]=1</a:t>
            </a:r>
            <a:r>
              <a:rPr lang="zh-CN" altLang="en-US"/>
              <a:t>。 然后每次取队首</a:t>
            </a:r>
            <a:r>
              <a:rPr lang="en-US" altLang="zh-CN"/>
              <a:t>p</a:t>
            </a:r>
            <a:r>
              <a:rPr lang="zh-CN" altLang="en-US"/>
              <a:t>，看</a:t>
            </a:r>
            <a:r>
              <a:rPr lang="en-US" altLang="zh-CN"/>
              <a:t>p+a</a:t>
            </a:r>
            <a:r>
              <a:rPr lang="zh-CN" altLang="en-US"/>
              <a:t>和</a:t>
            </a:r>
            <a:r>
              <a:rPr lang="en-US" altLang="zh-CN"/>
              <a:t>p-b</a:t>
            </a:r>
            <a:r>
              <a:rPr lang="zh-CN" altLang="en-US"/>
              <a:t>有没有被访问过，没访问过就让 </a:t>
            </a:r>
            <a:r>
              <a:rPr lang="en-US" altLang="zh-CN"/>
              <a:t>vis[p+a]=vis[p]+1 </a:t>
            </a:r>
            <a:r>
              <a:rPr lang="zh-CN" altLang="en-US"/>
              <a:t>，然后放进队列。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4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BFS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A40E1A-5F5A-3F59-119A-6776B2CC474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348509"/>
            <a:ext cx="6377625" cy="4558434"/>
          </a:xfrm>
        </p:spPr>
      </p:pic>
    </p:spTree>
    <p:extLst>
      <p:ext uri="{BB962C8B-B14F-4D97-AF65-F5344CB8AC3E}">
        <p14:creationId xmlns:p14="http://schemas.microsoft.com/office/powerpoint/2010/main" val="35465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</a:t>
            </a:r>
            <a:r>
              <a:rPr lang="en-US" altLang="zh-CN"/>
              <a:t>1514 [NOIP2010 </a:t>
            </a:r>
            <a:r>
              <a:rPr lang="zh-CN" altLang="en-US"/>
              <a:t>提高组</a:t>
            </a:r>
            <a:r>
              <a:rPr lang="en-US" altLang="zh-CN"/>
              <a:t>] </a:t>
            </a:r>
            <a:r>
              <a:rPr lang="zh-CN" altLang="en-US"/>
              <a:t>引水入城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>
                <a:latin typeface="+mn-ea"/>
              </a:rPr>
              <a:t>在一个遥远的国度，一侧是风景秀美的湖泊，另一侧则是漫无边际的沙漠。该国的行政区划十分特殊，刚好构成一个 𝑁行 𝑀列的矩形，如上图所示，其中每个格子都代表一座城市，每座城市都有一个海拔高度。</a:t>
            </a:r>
            <a:endParaRPr lang="en-US" altLang="zh-CN" sz="1800">
              <a:latin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+mn-ea"/>
              </a:rPr>
              <a:t>为了使居民们都尽可能饮用到清澈的湖水，现在要在某些城市建造水利设施。水利设施有两种，分别为蓄水厂和输水站。蓄水厂的功能是利用水泵将湖泊中的水抽取到所在城市的蓄水池中。</a:t>
            </a:r>
            <a:endParaRPr lang="en-US" altLang="zh-CN" sz="1800">
              <a:latin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+mn-ea"/>
              </a:rPr>
              <a:t>因此，只有与湖泊毗邻的第 </a:t>
            </a:r>
            <a:r>
              <a:rPr lang="en-US" altLang="zh-CN" sz="1800">
                <a:latin typeface="+mn-ea"/>
              </a:rPr>
              <a:t>11</a:t>
            </a:r>
            <a:r>
              <a:rPr lang="zh-CN" altLang="en-US" sz="1800">
                <a:latin typeface="+mn-ea"/>
              </a:rPr>
              <a:t> 行的城市可以建造蓄水厂。而输水站的功能则是通过输水管线利用高度落差，将湖水从高处向低处输送。故一座城市能建造输水站的前提，是存在比它海拔更高且拥有公共边的相邻城市，已经建有水利设施。由于第 𝑁</a:t>
            </a:r>
            <a:r>
              <a:rPr lang="en-US" altLang="zh-CN" sz="1800" i="1">
                <a:latin typeface="+mn-ea"/>
              </a:rPr>
              <a:t>N</a:t>
            </a:r>
            <a:r>
              <a:rPr lang="zh-CN" altLang="en-US" sz="1800">
                <a:latin typeface="+mn-ea"/>
              </a:rPr>
              <a:t> 行的城市靠近沙漠，是该国的干旱区，所以要求其中的每座城市都建有水利设施。那么，这个要求能否满足呢？如果能，请计算最少建造几个蓄水厂；如果不能，求干旱区中不可能建有水利设施的城市数目。</a:t>
            </a:r>
            <a:endParaRPr lang="zh-CN" altLang="en-US" sz="1800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8EE71-4F75-8A08-5A78-FE898A1AE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90198"/>
            <a:ext cx="3415290" cy="2342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1F2F159-79BE-ACE1-8D69-1EF1C65174FD}"/>
              </a:ext>
            </a:extLst>
          </p:cNvPr>
          <p:cNvSpPr txBox="1"/>
          <p:nvPr/>
        </p:nvSpPr>
        <p:spPr>
          <a:xfrm>
            <a:off x="3825328" y="3964198"/>
            <a:ext cx="371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数据范围：𝑁</a:t>
            </a:r>
            <a:r>
              <a:rPr lang="en-US" altLang="zh-CN"/>
              <a:t>,</a:t>
            </a:r>
            <a:r>
              <a:rPr lang="zh-CN" altLang="en-US"/>
              <a:t>𝑀</a:t>
            </a:r>
            <a:r>
              <a:rPr lang="en-US" altLang="zh-CN"/>
              <a:t>&lt;=500</a:t>
            </a:r>
          </a:p>
          <a:p>
            <a:r>
              <a:rPr lang="zh-CN" altLang="en-US"/>
              <a:t>请问如何快速抽象题意？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187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</a:t>
            </a:r>
            <a:r>
              <a:rPr lang="en-US" altLang="zh-CN"/>
              <a:t>1514 [NOIP2010 </a:t>
            </a:r>
            <a:r>
              <a:rPr lang="zh-CN" altLang="en-US"/>
              <a:t>提高组</a:t>
            </a:r>
            <a:r>
              <a:rPr lang="en-US" altLang="zh-CN"/>
              <a:t>] </a:t>
            </a:r>
            <a:r>
              <a:rPr lang="zh-CN" altLang="en-US"/>
              <a:t>引水入城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</a:rPr>
              <a:t>思考如何判断是否能够满足要求？</a:t>
            </a:r>
            <a:endParaRPr lang="en-US" altLang="zh-CN">
              <a:latin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</a:rPr>
              <a:t>从最后一排的每个点倒着搜索，看看是否能够到达</a:t>
            </a:r>
            <a:endParaRPr lang="en-US" altLang="zh-CN">
              <a:latin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</a:rPr>
              <a:t>如何计算最少建造几个蓄水厂？</a:t>
            </a:r>
            <a:endParaRPr lang="en-US" altLang="zh-CN">
              <a:latin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</a:rPr>
              <a:t>性质：</a:t>
            </a:r>
            <a:r>
              <a:rPr lang="zh-CN" altLang="en-US"/>
              <a:t>如果有解，我们每个点覆盖的城市</a:t>
            </a:r>
            <a:r>
              <a:rPr lang="en-US" altLang="zh-CN"/>
              <a:t>(</a:t>
            </a:r>
            <a:r>
              <a:rPr lang="zh-CN" altLang="en-US"/>
              <a:t>线段</a:t>
            </a:r>
            <a:r>
              <a:rPr lang="en-US" altLang="zh-CN"/>
              <a:t>)</a:t>
            </a:r>
            <a:r>
              <a:rPr lang="zh-CN" altLang="en-US"/>
              <a:t>一定是连续的</a:t>
            </a:r>
            <a:r>
              <a:rPr lang="en-US" altLang="zh-CN"/>
              <a:t>(</a:t>
            </a:r>
            <a:r>
              <a:rPr lang="zh-CN" altLang="en-US"/>
              <a:t>思考为什么？</a:t>
            </a:r>
            <a:r>
              <a:rPr lang="en-US" altLang="zh-CN"/>
              <a:t>)</a:t>
            </a:r>
          </a:p>
          <a:p>
            <a:r>
              <a:rPr lang="zh-CN" altLang="en-US">
                <a:latin typeface="Consolas" panose="020B0609020204030204" pitchFamily="49" charset="0"/>
              </a:rPr>
              <a:t>因此，我们只需要求出</a:t>
            </a:r>
            <a:r>
              <a:rPr lang="zh-CN" altLang="en-US"/>
              <a:t>每个点能到达最左和最右的点</a:t>
            </a:r>
            <a:r>
              <a:rPr lang="en-US" altLang="zh-CN"/>
              <a:t>,</a:t>
            </a:r>
            <a:r>
              <a:rPr lang="zh-CN" altLang="en-US"/>
              <a:t>用</a:t>
            </a:r>
            <a:r>
              <a:rPr lang="en-US" altLang="zh-CN"/>
              <a:t>l[i][j],r[i][j]</a:t>
            </a:r>
            <a:r>
              <a:rPr lang="zh-CN" altLang="en-US"/>
              <a:t>分别表示该点能到达的最左和最右</a:t>
            </a:r>
            <a:endParaRPr lang="en-US" altLang="zh-CN"/>
          </a:p>
          <a:p>
            <a:r>
              <a:rPr lang="zh-CN" altLang="en-US"/>
              <a:t>最后转化为经典的区间覆盖问题</a:t>
            </a:r>
            <a:endParaRPr lang="en-US" altLang="zh-CN"/>
          </a:p>
          <a:p>
            <a:endParaRPr lang="en-US" altLang="zh-CN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3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变形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</a:rPr>
              <a:t>双端队列</a:t>
            </a:r>
            <a:r>
              <a:rPr lang="en-US" altLang="zh-CN">
                <a:latin typeface="Consolas" panose="020B0609020204030204" pitchFamily="49" charset="0"/>
              </a:rPr>
              <a:t>BFS</a:t>
            </a:r>
          </a:p>
          <a:p>
            <a:r>
              <a:rPr lang="zh-CN" altLang="en-US">
                <a:latin typeface="Consolas" panose="020B0609020204030204" pitchFamily="49" charset="0"/>
              </a:rPr>
              <a:t>优先队列</a:t>
            </a:r>
            <a:r>
              <a:rPr lang="en-US" altLang="zh-CN">
                <a:latin typeface="Consolas" panose="020B0609020204030204" pitchFamily="49" charset="0"/>
              </a:rPr>
              <a:t>BFS</a:t>
            </a:r>
          </a:p>
          <a:p>
            <a:r>
              <a:rPr lang="zh-CN" altLang="en-US">
                <a:latin typeface="Consolas" panose="020B0609020204030204" pitchFamily="49" charset="0"/>
              </a:rPr>
              <a:t>双向</a:t>
            </a:r>
            <a:r>
              <a:rPr lang="en-US" altLang="zh-CN">
                <a:latin typeface="Consolas" panose="020B0609020204030204" pitchFamily="49" charset="0"/>
              </a:rPr>
              <a:t>BFS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AcWing 175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电路维修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29672" y="1450110"/>
            <a:ext cx="10972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电路板的整体结构是一个</a:t>
            </a:r>
            <a:r>
              <a:rPr lang="en-US" altLang="zh-CN" sz="2400">
                <a:latin typeface="Consolas" panose="020B0609020204030204" pitchFamily="49" charset="0"/>
              </a:rPr>
              <a:t>R</a:t>
            </a:r>
            <a:r>
              <a:rPr lang="zh-CN" altLang="en-US" sz="2400">
                <a:latin typeface="Consolas" panose="020B0609020204030204" pitchFamily="49" charset="0"/>
              </a:rPr>
              <a:t>行</a:t>
            </a:r>
            <a:r>
              <a:rPr lang="en-US" altLang="zh-CN" sz="2400">
                <a:latin typeface="Consolas" panose="020B0609020204030204" pitchFamily="49" charset="0"/>
              </a:rPr>
              <a:t>C</a:t>
            </a:r>
            <a:r>
              <a:rPr lang="zh-CN" altLang="en-US" sz="2400">
                <a:latin typeface="Consolas" panose="020B0609020204030204" pitchFamily="49" charset="0"/>
              </a:rPr>
              <a:t>列的网格</a:t>
            </a:r>
            <a:r>
              <a:rPr lang="en-US" altLang="zh-CN" sz="2400">
                <a:latin typeface="Consolas" panose="020B0609020204030204" pitchFamily="49" charset="0"/>
              </a:rPr>
              <a:t>(R,C≤500)</a:t>
            </a:r>
            <a:r>
              <a:rPr lang="zh-CN" altLang="en-US" sz="2400">
                <a:latin typeface="Consolas" panose="020B0609020204030204" pitchFamily="49" charset="0"/>
              </a:rPr>
              <a:t>，如图所示。</a:t>
            </a:r>
            <a:endParaRPr lang="en-US" altLang="zh-CN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每个格点都是电线的接点，每个格子都包含一个电子元件。电子元件的主要部分是一个可旋转的、连接一条对角线上的两个接点的短电缆。在旋转之后，它就可以连接另一条对角线的两个接点。电路板左上角的接点接入直流电源，右下角的接点接入飞行车的发动装置。</a:t>
            </a:r>
          </a:p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求旋转最少数量的元件，使电源与发动装置相连。</a:t>
            </a:r>
          </a:p>
          <a:p>
            <a:pPr marL="0" indent="0">
              <a:buNone/>
            </a:pPr>
            <a:endParaRPr lang="zh-CN" altLang="en-US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2400" dirty="0">
              <a:latin typeface="Consolas" panose="020B06090202040302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CD072F6-002A-BA62-D101-F1E7290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5" y="3918990"/>
            <a:ext cx="3715616" cy="242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2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0F6578EE-EA9D-4485-A6ED-A19452A54D44}" vid="{BB56E80B-FAA9-42BD-9C7F-61A95342C8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1400</TotalTime>
  <Words>1494</Words>
  <Application>Microsoft Office PowerPoint</Application>
  <PresentationFormat>宽屏</PresentationFormat>
  <Paragraphs>74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Bookman Old Style</vt:lpstr>
      <vt:lpstr>Consolas</vt:lpstr>
      <vt:lpstr>Gill Sans MT</vt:lpstr>
      <vt:lpstr>Times New Roman</vt:lpstr>
      <vt:lpstr>Wingdings</vt:lpstr>
      <vt:lpstr>Wingdings 3</vt:lpstr>
      <vt:lpstr>主题1</vt:lpstr>
      <vt:lpstr>广度优先搜索及其优化</vt:lpstr>
      <vt:lpstr>广度优先搜索及其优化</vt:lpstr>
      <vt:lpstr>BFS</vt:lpstr>
      <vt:lpstr>BFS</vt:lpstr>
      <vt:lpstr>BFS</vt:lpstr>
      <vt:lpstr>洛谷1514 [NOIP2010 提高组] 引水入城</vt:lpstr>
      <vt:lpstr>洛谷1514 [NOIP2010 提高组] 引水入城</vt:lpstr>
      <vt:lpstr>BFS变形</vt:lpstr>
      <vt:lpstr>AcWing 175电路维修</vt:lpstr>
      <vt:lpstr>AcWing 175电路维修</vt:lpstr>
      <vt:lpstr>AcWing 176装满的油箱</vt:lpstr>
      <vt:lpstr>AcWing 176装满的油箱</vt:lpstr>
      <vt:lpstr>AcWing 177噩梦</vt:lpstr>
      <vt:lpstr>AcWing 177噩梦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基础算法</dc:title>
  <dc:creator>吴 清月</dc:creator>
  <cp:lastModifiedBy>小石 冯</cp:lastModifiedBy>
  <cp:revision>96</cp:revision>
  <dcterms:created xsi:type="dcterms:W3CDTF">2019-09-15T09:55:24Z</dcterms:created>
  <dcterms:modified xsi:type="dcterms:W3CDTF">2024-07-09T15:37:01Z</dcterms:modified>
</cp:coreProperties>
</file>