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25" r:id="rId4"/>
    <p:sldId id="309" r:id="rId5"/>
    <p:sldId id="310" r:id="rId6"/>
    <p:sldId id="311" r:id="rId7"/>
    <p:sldId id="312" r:id="rId8"/>
    <p:sldId id="326" r:id="rId9"/>
    <p:sldId id="313" r:id="rId10"/>
    <p:sldId id="314" r:id="rId11"/>
    <p:sldId id="315" r:id="rId12"/>
    <p:sldId id="316" r:id="rId13"/>
    <p:sldId id="329" r:id="rId14"/>
    <p:sldId id="330" r:id="rId15"/>
    <p:sldId id="317" r:id="rId16"/>
    <p:sldId id="318" r:id="rId17"/>
    <p:sldId id="320" r:id="rId18"/>
    <p:sldId id="322" r:id="rId19"/>
    <p:sldId id="331" r:id="rId20"/>
    <p:sldId id="323" r:id="rId21"/>
    <p:sldId id="324" r:id="rId22"/>
    <p:sldId id="327" r:id="rId23"/>
    <p:sldId id="328" r:id="rId24"/>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D2211B5-1CB6-42A0-B1B9-C582DE3947EB}">
          <p14:sldIdLst>
            <p14:sldId id="256"/>
            <p14:sldId id="257"/>
            <p14:sldId id="325"/>
            <p14:sldId id="309"/>
            <p14:sldId id="310"/>
            <p14:sldId id="311"/>
            <p14:sldId id="312"/>
            <p14:sldId id="326"/>
            <p14:sldId id="313"/>
            <p14:sldId id="314"/>
            <p14:sldId id="315"/>
            <p14:sldId id="316"/>
            <p14:sldId id="329"/>
            <p14:sldId id="330"/>
            <p14:sldId id="317"/>
            <p14:sldId id="318"/>
            <p14:sldId id="320"/>
            <p14:sldId id="322"/>
            <p14:sldId id="331"/>
            <p14:sldId id="323"/>
            <p14:sldId id="324"/>
            <p14:sldId id="327"/>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BB7D2888-8C8F-4C2C-AA0A-D0307A3F1B58}" type="datetimeFigureOut">
              <a:rPr lang="zh-CN" altLang="en-US" smtClean="0"/>
              <a:t>2024/7/14</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6846DCD3-E8B7-40AC-B2BA-441C30453554}" type="slidenum">
              <a:rPr lang="zh-CN" altLang="en-US" smtClean="0"/>
              <a:t>‹#›</a:t>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BB7D2888-8C8F-4C2C-AA0A-D0307A3F1B58}" type="datetimeFigureOut">
              <a:rPr lang="zh-CN" altLang="en-US" smtClean="0"/>
              <a:t>2024/7/14</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6846DCD3-E8B7-40AC-B2BA-441C30453554}" type="slidenum">
              <a:rPr lang="zh-CN" altLang="en-US" smtClean="0"/>
              <a:t>‹#›</a:t>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BB7D2888-8C8F-4C2C-AA0A-D0307A3F1B58}" type="datetimeFigureOut">
              <a:rPr lang="zh-CN" altLang="en-US" smtClean="0"/>
              <a:t>2024/7/14</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6846DCD3-E8B7-40AC-B2BA-441C30453554}"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mn-ea"/>
                <a:ea typeface="+mn-ea"/>
              </a:rPr>
              <a:t>线性</a:t>
            </a:r>
            <a:r>
              <a:rPr lang="en-US" altLang="zh-CN">
                <a:latin typeface="+mn-ea"/>
                <a:ea typeface="+mn-ea"/>
              </a:rPr>
              <a:t>dp</a:t>
            </a:r>
            <a:r>
              <a:rPr lang="zh-CN" altLang="en-US">
                <a:latin typeface="+mn-ea"/>
                <a:ea typeface="+mn-ea"/>
              </a:rPr>
              <a:t>与区间</a:t>
            </a:r>
            <a:r>
              <a:rPr lang="en-US" altLang="zh-CN">
                <a:latin typeface="+mn-ea"/>
                <a:ea typeface="+mn-ea"/>
              </a:rPr>
              <a:t>dp</a:t>
            </a:r>
            <a:endParaRPr lang="zh-CN" altLang="en-US" dirty="0">
              <a:latin typeface="+mn-ea"/>
              <a:ea typeface="+mn-ea"/>
            </a:endParaRPr>
          </a:p>
        </p:txBody>
      </p:sp>
      <p:sp>
        <p:nvSpPr>
          <p:cNvPr id="3" name="副标题 2"/>
          <p:cNvSpPr>
            <a:spLocks noGrp="1"/>
          </p:cNvSpPr>
          <p:nvPr>
            <p:ph type="subTitle" idx="1"/>
          </p:nvPr>
        </p:nvSpPr>
        <p:spPr/>
        <p:txBody>
          <a:bodyPr/>
          <a:lstStyle/>
          <a:p>
            <a:r>
              <a:rPr lang="zh-CN" altLang="en-US">
                <a:latin typeface="+mn-ea"/>
                <a:ea typeface="+mn-ea"/>
              </a:rPr>
              <a:t>张良正</a:t>
            </a:r>
            <a:endParaRPr lang="zh-CN" altLang="en-US"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1D08A-2194-1D0C-359C-22E859A549BF}"/>
              </a:ext>
            </a:extLst>
          </p:cNvPr>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AcWing</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277</a:t>
            </a:r>
            <a:r>
              <a:rPr lang="zh-CN" altLang="en-US">
                <a:latin typeface="Times New Roman" panose="02020603050405020304" pitchFamily="18" charset="0"/>
                <a:cs typeface="Times New Roman" panose="02020603050405020304" pitchFamily="18" charset="0"/>
              </a:rPr>
              <a:t>饼干</a:t>
            </a:r>
            <a:endParaRPr lang="zh-CN" altLang="en-US"/>
          </a:p>
        </p:txBody>
      </p:sp>
      <p:sp>
        <p:nvSpPr>
          <p:cNvPr id="3" name="内容占位符 2">
            <a:extLst>
              <a:ext uri="{FF2B5EF4-FFF2-40B4-BE49-F238E27FC236}">
                <a16:creationId xmlns:a16="http://schemas.microsoft.com/office/drawing/2014/main" id="{D1C517E9-326B-D16B-02FB-7005F2021684}"/>
              </a:ext>
            </a:extLst>
          </p:cNvPr>
          <p:cNvSpPr>
            <a:spLocks noGrp="1"/>
          </p:cNvSpPr>
          <p:nvPr>
            <p:ph sz="quarter" idx="1"/>
          </p:nvPr>
        </p:nvSpPr>
        <p:spPr>
          <a:xfrm>
            <a:off x="609600" y="1219200"/>
            <a:ext cx="11323782" cy="4937760"/>
          </a:xfrm>
        </p:spPr>
        <p:txBody>
          <a:bodyPr>
            <a:normAutofit/>
          </a:bodyPr>
          <a:lstStyle/>
          <a:p>
            <a:r>
              <a:rPr lang="zh-CN" altLang="en-US">
                <a:latin typeface="Times New Roman" panose="02020603050405020304" pitchFamily="18" charset="0"/>
                <a:cs typeface="Times New Roman" panose="02020603050405020304" pitchFamily="18" charset="0"/>
              </a:rPr>
              <a:t>思考可以发现：贪婪度大的孩子应该获得更多的饼干。</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为什么？</a:t>
            </a:r>
            <a:r>
              <a:rPr lang="en-US" altLang="zh-CN">
                <a:latin typeface="Times New Roman" panose="02020603050405020304" pitchFamily="18" charset="0"/>
                <a:cs typeface="Times New Roman" panose="02020603050405020304" pitchFamily="18" charset="0"/>
              </a:rPr>
              <a:t>)</a:t>
            </a:r>
          </a:p>
          <a:p>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个孩子按照贪婪度从大到小排序</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设</a:t>
            </a:r>
            <a:r>
              <a:rPr lang="en-US" altLang="zh-CN">
                <a:latin typeface="Times New Roman" panose="02020603050405020304" pitchFamily="18" charset="0"/>
                <a:cs typeface="Times New Roman" panose="02020603050405020304" pitchFamily="18" charset="0"/>
              </a:rPr>
              <a:t>F[i][j]</a:t>
            </a:r>
            <a:r>
              <a:rPr lang="zh-CN" altLang="en-US">
                <a:latin typeface="Times New Roman" panose="02020603050405020304" pitchFamily="18" charset="0"/>
                <a:cs typeface="Times New Roman" panose="02020603050405020304" pitchFamily="18" charset="0"/>
              </a:rPr>
              <a:t>表示前</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个孩子分配</a:t>
            </a:r>
            <a:r>
              <a:rPr lang="en-US" altLang="zh-CN">
                <a:latin typeface="Times New Roman" panose="02020603050405020304" pitchFamily="18" charset="0"/>
                <a:cs typeface="Times New Roman" panose="02020603050405020304" pitchFamily="18" charset="0"/>
              </a:rPr>
              <a:t>j</a:t>
            </a:r>
            <a:r>
              <a:rPr lang="zh-CN" altLang="en-US">
                <a:latin typeface="Times New Roman" panose="02020603050405020304" pitchFamily="18" charset="0"/>
                <a:cs typeface="Times New Roman" panose="02020603050405020304" pitchFamily="18" charset="0"/>
              </a:rPr>
              <a:t>块饼干的最优解，考虑转移方程</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必须知道上一个孩子的饼干数以及前边有多少个孩子与</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获得的饼干数相同</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因此需要考虑</a:t>
            </a:r>
            <a:r>
              <a:rPr lang="en-US" altLang="zh-CN">
                <a:latin typeface="Times New Roman" panose="02020603050405020304" pitchFamily="18" charset="0"/>
                <a:cs typeface="Times New Roman" panose="02020603050405020304" pitchFamily="18" charset="0"/>
              </a:rPr>
              <a:t>DP</a:t>
            </a:r>
            <a:r>
              <a:rPr lang="zh-CN" altLang="en-US">
                <a:latin typeface="Times New Roman" panose="02020603050405020304" pitchFamily="18" charset="0"/>
                <a:cs typeface="Times New Roman" panose="02020603050405020304" pitchFamily="18" charset="0"/>
              </a:rPr>
              <a:t>优化</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73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5A1B5-9775-931F-8DCB-45CC345AF7C5}"/>
              </a:ext>
            </a:extLst>
          </p:cNvPr>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AcWing</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277</a:t>
            </a:r>
            <a:r>
              <a:rPr lang="zh-CN" altLang="en-US">
                <a:latin typeface="Times New Roman" panose="02020603050405020304" pitchFamily="18" charset="0"/>
                <a:cs typeface="Times New Roman" panose="02020603050405020304" pitchFamily="18" charset="0"/>
              </a:rPr>
              <a:t>饼干</a:t>
            </a:r>
            <a:endParaRPr lang="zh-CN" altLang="en-US"/>
          </a:p>
        </p:txBody>
      </p:sp>
      <p:sp>
        <p:nvSpPr>
          <p:cNvPr id="3" name="内容占位符 2">
            <a:extLst>
              <a:ext uri="{FF2B5EF4-FFF2-40B4-BE49-F238E27FC236}">
                <a16:creationId xmlns:a16="http://schemas.microsoft.com/office/drawing/2014/main" id="{9804FF7C-176E-AA24-7FD1-73909BD697CE}"/>
              </a:ext>
            </a:extLst>
          </p:cNvPr>
          <p:cNvSpPr>
            <a:spLocks noGrp="1"/>
          </p:cNvSpPr>
          <p:nvPr>
            <p:ph sz="quarter" idx="1"/>
          </p:nvPr>
        </p:nvSpPr>
        <p:spPr/>
        <p:txBody>
          <a:bodyPr/>
          <a:lstStyle/>
          <a:p>
            <a:r>
              <a:rPr lang="zh-CN" altLang="en-US"/>
              <a:t>优化</a:t>
            </a:r>
            <a:r>
              <a:rPr lang="en-US" altLang="zh-CN"/>
              <a:t>1</a:t>
            </a:r>
            <a:r>
              <a:rPr lang="zh-CN" altLang="en-US"/>
              <a:t>：若第</a:t>
            </a:r>
            <a:r>
              <a:rPr lang="en-US" altLang="zh-CN">
                <a:latin typeface="Times New Roman" panose="02020603050405020304" pitchFamily="18" charset="0"/>
                <a:cs typeface="Times New Roman" panose="02020603050405020304" pitchFamily="18" charset="0"/>
              </a:rPr>
              <a:t>i</a:t>
            </a:r>
            <a:r>
              <a:rPr lang="zh-CN" altLang="en-US"/>
              <a:t>个孩子获得的饼干数大于</a:t>
            </a:r>
            <a:r>
              <a:rPr lang="en-US" altLang="zh-CN">
                <a:latin typeface="Times New Roman" panose="02020603050405020304" pitchFamily="18" charset="0"/>
                <a:cs typeface="Times New Roman" panose="02020603050405020304" pitchFamily="18" charset="0"/>
              </a:rPr>
              <a:t>1</a:t>
            </a:r>
            <a:r>
              <a:rPr lang="zh-CN" altLang="en-US"/>
              <a:t>，则等价于分配</a:t>
            </a:r>
            <a:r>
              <a:rPr lang="en-US" altLang="zh-CN">
                <a:latin typeface="Times New Roman" panose="02020603050405020304" pitchFamily="18" charset="0"/>
                <a:cs typeface="Times New Roman" panose="02020603050405020304" pitchFamily="18" charset="0"/>
              </a:rPr>
              <a:t>j-i</a:t>
            </a:r>
            <a:r>
              <a:rPr lang="zh-CN" altLang="en-US">
                <a:latin typeface="Times New Roman" panose="02020603050405020304" pitchFamily="18" charset="0"/>
                <a:cs typeface="Times New Roman" panose="02020603050405020304" pitchFamily="18" charset="0"/>
              </a:rPr>
              <a:t>个饼干给前</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个孩子，每人少拿一块饼干，获得的饼干数的相对大小顺序不变，从而怨气之和也不变。</a:t>
            </a:r>
          </a:p>
        </p:txBody>
      </p:sp>
      <p:pic>
        <p:nvPicPr>
          <p:cNvPr id="5" name="图片 4">
            <a:extLst>
              <a:ext uri="{FF2B5EF4-FFF2-40B4-BE49-F238E27FC236}">
                <a16:creationId xmlns:a16="http://schemas.microsoft.com/office/drawing/2014/main" id="{6A4E3759-6ACD-14F3-A47B-E3861DDDC76C}"/>
              </a:ext>
            </a:extLst>
          </p:cNvPr>
          <p:cNvPicPr>
            <a:picLocks noChangeAspect="1"/>
          </p:cNvPicPr>
          <p:nvPr/>
        </p:nvPicPr>
        <p:blipFill>
          <a:blip r:embed="rId2"/>
          <a:stretch>
            <a:fillRect/>
          </a:stretch>
        </p:blipFill>
        <p:spPr>
          <a:xfrm>
            <a:off x="985404" y="2670607"/>
            <a:ext cx="9334500" cy="3419475"/>
          </a:xfrm>
          <a:prstGeom prst="rect">
            <a:avLst/>
          </a:prstGeom>
        </p:spPr>
      </p:pic>
    </p:spTree>
    <p:extLst>
      <p:ext uri="{BB962C8B-B14F-4D97-AF65-F5344CB8AC3E}">
        <p14:creationId xmlns:p14="http://schemas.microsoft.com/office/powerpoint/2010/main" val="426821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5A1B5-9775-931F-8DCB-45CC345AF7C5}"/>
              </a:ext>
            </a:extLst>
          </p:cNvPr>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AcWing</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277</a:t>
            </a:r>
            <a:r>
              <a:rPr lang="zh-CN" altLang="en-US">
                <a:latin typeface="Times New Roman" panose="02020603050405020304" pitchFamily="18" charset="0"/>
                <a:cs typeface="Times New Roman" panose="02020603050405020304" pitchFamily="18" charset="0"/>
              </a:rPr>
              <a:t>饼干</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804FF7C-176E-AA24-7FD1-73909BD697CE}"/>
                  </a:ext>
                </a:extLst>
              </p:cNvPr>
              <p:cNvSpPr>
                <a:spLocks noGrp="1"/>
              </p:cNvSpPr>
              <p:nvPr>
                <p:ph sz="quarter" idx="1"/>
              </p:nvPr>
            </p:nvSpPr>
            <p:spPr/>
            <p:txBody>
              <a:bodyPr/>
              <a:lstStyle/>
              <a:p>
                <a:r>
                  <a:rPr lang="zh-CN" altLang="en-US"/>
                  <a:t>优化</a:t>
                </a:r>
                <a:r>
                  <a:rPr lang="en-US" altLang="zh-CN"/>
                  <a:t>II</a:t>
                </a:r>
                <a:r>
                  <a:rPr lang="zh-CN" altLang="en-US"/>
                  <a:t>：若第</a:t>
                </a:r>
                <a:r>
                  <a:rPr lang="en-US" altLang="zh-CN">
                    <a:latin typeface="Times New Roman" panose="02020603050405020304" pitchFamily="18" charset="0"/>
                    <a:cs typeface="Times New Roman" panose="02020603050405020304" pitchFamily="18" charset="0"/>
                  </a:rPr>
                  <a:t>i</a:t>
                </a:r>
                <a:r>
                  <a:rPr lang="zh-CN" altLang="en-US"/>
                  <a:t>个孩子获得的饼干数为</a:t>
                </a:r>
                <a:r>
                  <a:rPr lang="en-US" altLang="zh-CN">
                    <a:latin typeface="Times New Roman" panose="02020603050405020304" pitchFamily="18" charset="0"/>
                    <a:cs typeface="Times New Roman" panose="02020603050405020304" pitchFamily="18" charset="0"/>
                  </a:rPr>
                  <a:t>1</a:t>
                </a:r>
                <a:r>
                  <a:rPr lang="zh-CN" altLang="en-US"/>
                  <a:t>，则枚举</a:t>
                </a:r>
                <a:r>
                  <a:rPr lang="en-US" altLang="zh-CN">
                    <a:latin typeface="Times New Roman" panose="02020603050405020304" pitchFamily="18" charset="0"/>
                    <a:cs typeface="Times New Roman" panose="02020603050405020304" pitchFamily="18" charset="0"/>
                  </a:rPr>
                  <a:t>i</a:t>
                </a:r>
                <a:r>
                  <a:rPr lang="zh-CN" altLang="en-US"/>
                  <a:t>前面有多少个孩子也获得</a:t>
                </a:r>
                <a:r>
                  <a:rPr lang="en-US" altLang="zh-CN">
                    <a:latin typeface="Times New Roman" panose="02020603050405020304" pitchFamily="18" charset="0"/>
                    <a:cs typeface="Times New Roman" panose="02020603050405020304" pitchFamily="18" charset="0"/>
                  </a:rPr>
                  <a:t>1</a:t>
                </a:r>
                <a:r>
                  <a:rPr lang="zh-CN" altLang="en-US"/>
                  <a:t>块饼干</a:t>
                </a:r>
                <a:endParaRPr lang="en-US" altLang="zh-CN"/>
              </a:p>
              <a:p>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DP</a:t>
                </a:r>
                <a:r>
                  <a:rPr lang="zh-CN" altLang="en-US">
                    <a:latin typeface="Times New Roman" panose="02020603050405020304" pitchFamily="18" charset="0"/>
                    <a:cs typeface="Times New Roman" panose="02020603050405020304" pitchFamily="18" charset="0"/>
                  </a:rPr>
                  <a:t>转移方程：</a:t>
                </a:r>
                <a:endParaRPr lang="en-US" altLang="zh-CN">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𝐹</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𝑗</m:t>
                          </m:r>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𝑚𝑖𝑛</m:t>
                      </m:r>
                      <m:d>
                        <m:dPr>
                          <m:begChr m:val="{"/>
                          <m:endChr m:val=""/>
                          <m:ctrlPr>
                            <a:rPr lang="en-US" altLang="zh-CN" b="0" i="1" smtClean="0">
                              <a:latin typeface="Cambria Math" panose="02040503050406030204" pitchFamily="18" charset="0"/>
                              <a:cs typeface="Times New Roman" panose="02020603050405020304" pitchFamily="18" charset="0"/>
                            </a:rPr>
                          </m:ctrlPr>
                        </m:dPr>
                        <m:e>
                          <m:eqArr>
                            <m:eqArrPr>
                              <m:ctrlPr>
                                <a:rPr lang="en-US" altLang="zh-CN" b="0" i="1" smtClean="0">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𝐹</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e>
                            <m:e>
                              <m:func>
                                <m:funcPr>
                                  <m:ctrlPr>
                                    <a:rPr lang="en-US" altLang="zh-CN" b="0" i="1" smtClean="0">
                                      <a:latin typeface="Cambria Math" panose="02040503050406030204" pitchFamily="18" charset="0"/>
                                      <a:cs typeface="Times New Roman" panose="02020603050405020304" pitchFamily="18" charset="0"/>
                                    </a:rPr>
                                  </m:ctrlPr>
                                </m:funcPr>
                                <m:fName>
                                  <m:limLow>
                                    <m:limLowPr>
                                      <m:ctrlPr>
                                        <a:rPr lang="en-US" altLang="zh-CN" b="0" i="1" smtClean="0">
                                          <a:latin typeface="Cambria Math" panose="02040503050406030204" pitchFamily="18" charset="0"/>
                                          <a:cs typeface="Times New Roman" panose="02020603050405020304" pitchFamily="18" charset="0"/>
                                        </a:rPr>
                                      </m:ctrlPr>
                                    </m:limLowPr>
                                    <m:e>
                                      <m:r>
                                        <m:rPr>
                                          <m:sty m:val="p"/>
                                        </m:rPr>
                                        <a:rPr lang="en-US" altLang="zh-CN" b="0" i="0" smtClean="0">
                                          <a:latin typeface="Cambria Math" panose="02040503050406030204" pitchFamily="18" charset="0"/>
                                          <a:cs typeface="Times New Roman" panose="02020603050405020304" pitchFamily="18" charset="0"/>
                                        </a:rPr>
                                        <m:t>min</m:t>
                                      </m:r>
                                    </m:e>
                                    <m:lim>
                                      <m:r>
                                        <a:rPr lang="en-US" altLang="zh-CN" b="0" i="1" smtClean="0">
                                          <a:latin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&lt;</m:t>
                                      </m:r>
                                      <m:r>
                                        <a:rPr lang="en-US" altLang="zh-CN" b="0" i="1" smtClean="0">
                                          <a:latin typeface="Cambria Math" panose="02040503050406030204" pitchFamily="18" charset="0"/>
                                          <a:cs typeface="Times New Roman" panose="02020603050405020304" pitchFamily="18" charset="0"/>
                                        </a:rPr>
                                        <m:t>𝑖</m:t>
                                      </m:r>
                                    </m:lim>
                                  </m:limLow>
                                </m:fName>
                                <m:e>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𝐹</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e>
                                          </m:d>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𝑝</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e>
                                          <m:r>
                                            <a:rPr lang="en-US" altLang="zh-CN" b="0" i="1" smtClean="0">
                                              <a:latin typeface="Cambria Math" panose="02040503050406030204" pitchFamily="18" charset="0"/>
                                              <a:cs typeface="Times New Roman" panose="02020603050405020304" pitchFamily="18" charset="0"/>
                                            </a:rPr>
                                            <m:t>𝑔</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𝑝</m:t>
                                              </m:r>
                                            </m:e>
                                          </m:d>
                                        </m:e>
                                      </m:nary>
                                    </m:e>
                                  </m:d>
                                </m:e>
                              </m:func>
                            </m:e>
                          </m:eqArr>
                        </m:e>
                      </m:d>
                    </m:oMath>
                  </m:oMathPara>
                </a14:m>
                <a:endParaRPr lang="en-US" altLang="zh-CN">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804FF7C-176E-AA24-7FD1-73909BD697CE}"/>
                  </a:ext>
                </a:extLst>
              </p:cNvPr>
              <p:cNvSpPr>
                <a:spLocks noGrp="1" noRot="1" noChangeAspect="1" noMove="1" noResize="1" noEditPoints="1" noAdjustHandles="1" noChangeArrowheads="1" noChangeShapeType="1" noTextEdit="1"/>
              </p:cNvSpPr>
              <p:nvPr>
                <p:ph sz="quarter" idx="1"/>
              </p:nvPr>
            </p:nvSpPr>
            <p:spPr>
              <a:blipFill>
                <a:blip r:embed="rId2"/>
                <a:stretch>
                  <a:fillRect l="-500" t="-1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35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5A1B5-9775-931F-8DCB-45CC345AF7C5}"/>
              </a:ext>
            </a:extLst>
          </p:cNvPr>
          <p:cNvSpPr>
            <a:spLocks noGrp="1"/>
          </p:cNvSpPr>
          <p:nvPr>
            <p:ph type="title"/>
          </p:nvPr>
        </p:nvSpPr>
        <p:spPr/>
        <p:txBody>
          <a:bodyPr/>
          <a:lstStyle/>
          <a:p>
            <a:r>
              <a:rPr lang="zh-CN" altLang="en-US"/>
              <a:t>洛谷</a:t>
            </a:r>
            <a:r>
              <a:rPr lang="en-US" altLang="zh-CN"/>
              <a:t>P9236 [</a:t>
            </a:r>
            <a:r>
              <a:rPr lang="zh-CN" altLang="en-US"/>
              <a:t>蓝桥杯 </a:t>
            </a:r>
            <a:r>
              <a:rPr lang="en-US" altLang="zh-CN"/>
              <a:t>2023 </a:t>
            </a:r>
            <a:r>
              <a:rPr lang="zh-CN" altLang="en-US"/>
              <a:t>省 </a:t>
            </a:r>
            <a:r>
              <a:rPr lang="en-US" altLang="zh-CN"/>
              <a:t>A] </a:t>
            </a:r>
            <a:r>
              <a:rPr lang="zh-CN" altLang="en-US"/>
              <a:t>异或和之和</a:t>
            </a:r>
          </a:p>
        </p:txBody>
      </p:sp>
      <p:sp>
        <p:nvSpPr>
          <p:cNvPr id="3" name="内容占位符 2">
            <a:extLst>
              <a:ext uri="{FF2B5EF4-FFF2-40B4-BE49-F238E27FC236}">
                <a16:creationId xmlns:a16="http://schemas.microsoft.com/office/drawing/2014/main" id="{9804FF7C-176E-AA24-7FD1-73909BD697CE}"/>
              </a:ext>
            </a:extLst>
          </p:cNvPr>
          <p:cNvSpPr>
            <a:spLocks noGrp="1"/>
          </p:cNvSpPr>
          <p:nvPr>
            <p:ph sz="quarter" idx="1"/>
          </p:nvPr>
        </p:nvSpPr>
        <p:spPr/>
        <p:txBody>
          <a:bodyPr/>
          <a:lstStyle/>
          <a:p>
            <a:pPr marL="0" indent="0">
              <a:buNone/>
            </a:pPr>
            <a:r>
              <a:rPr lang="zh-CN" altLang="en-US">
                <a:latin typeface="Times New Roman" panose="02020603050405020304" pitchFamily="18" charset="0"/>
                <a:cs typeface="Times New Roman" panose="02020603050405020304" pitchFamily="18" charset="0"/>
              </a:rPr>
              <a:t>给定一个数组 𝐴𝑖，分别求其每个子段的异或和，并求出它们的和。或者说，对于每组满足</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𝐿≤𝑅≤𝑛的 𝐿</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𝑅求出数组中第 𝐿至第𝑅个元素的异或和。然后输出每组 𝐿</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𝑅得到的结果加起来的值。</a:t>
            </a:r>
            <a:endParaRPr lang="en-US" altLang="zh-CN">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1EB6F93-A101-4C9D-7FE6-839C97AD37E0}"/>
              </a:ext>
            </a:extLst>
          </p:cNvPr>
          <p:cNvPicPr>
            <a:picLocks noChangeAspect="1"/>
          </p:cNvPicPr>
          <p:nvPr/>
        </p:nvPicPr>
        <p:blipFill>
          <a:blip r:embed="rId2"/>
          <a:stretch>
            <a:fillRect/>
          </a:stretch>
        </p:blipFill>
        <p:spPr>
          <a:xfrm>
            <a:off x="609600" y="2580848"/>
            <a:ext cx="8007927" cy="3393694"/>
          </a:xfrm>
          <a:prstGeom prst="rect">
            <a:avLst/>
          </a:prstGeom>
        </p:spPr>
      </p:pic>
    </p:spTree>
    <p:extLst>
      <p:ext uri="{BB962C8B-B14F-4D97-AF65-F5344CB8AC3E}">
        <p14:creationId xmlns:p14="http://schemas.microsoft.com/office/powerpoint/2010/main" val="418491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5A1B5-9775-931F-8DCB-45CC345AF7C5}"/>
              </a:ext>
            </a:extLst>
          </p:cNvPr>
          <p:cNvSpPr>
            <a:spLocks noGrp="1"/>
          </p:cNvSpPr>
          <p:nvPr>
            <p:ph type="title"/>
          </p:nvPr>
        </p:nvSpPr>
        <p:spPr/>
        <p:txBody>
          <a:bodyPr/>
          <a:lstStyle/>
          <a:p>
            <a:r>
              <a:rPr lang="zh-CN" altLang="en-US"/>
              <a:t>洛谷</a:t>
            </a:r>
            <a:r>
              <a:rPr lang="en-US" altLang="zh-CN"/>
              <a:t>P9236 [</a:t>
            </a:r>
            <a:r>
              <a:rPr lang="zh-CN" altLang="en-US"/>
              <a:t>蓝桥杯 </a:t>
            </a:r>
            <a:r>
              <a:rPr lang="en-US" altLang="zh-CN"/>
              <a:t>2023 </a:t>
            </a:r>
            <a:r>
              <a:rPr lang="zh-CN" altLang="en-US"/>
              <a:t>省 </a:t>
            </a:r>
            <a:r>
              <a:rPr lang="en-US" altLang="zh-CN"/>
              <a:t>A] </a:t>
            </a:r>
            <a:r>
              <a:rPr lang="zh-CN" altLang="en-US"/>
              <a:t>异或和之和</a:t>
            </a:r>
          </a:p>
        </p:txBody>
      </p:sp>
      <p:sp>
        <p:nvSpPr>
          <p:cNvPr id="3" name="内容占位符 2">
            <a:extLst>
              <a:ext uri="{FF2B5EF4-FFF2-40B4-BE49-F238E27FC236}">
                <a16:creationId xmlns:a16="http://schemas.microsoft.com/office/drawing/2014/main" id="{9804FF7C-176E-AA24-7FD1-73909BD697CE}"/>
              </a:ext>
            </a:extLst>
          </p:cNvPr>
          <p:cNvSpPr>
            <a:spLocks noGrp="1"/>
          </p:cNvSpPr>
          <p:nvPr>
            <p:ph sz="quarter" idx="1"/>
          </p:nvPr>
        </p:nvSpPr>
        <p:spPr/>
        <p:txBody>
          <a:bodyPr/>
          <a:lstStyle/>
          <a:p>
            <a:r>
              <a:rPr lang="zh-CN" altLang="en-US">
                <a:latin typeface="Times New Roman" panose="02020603050405020304" pitchFamily="18" charset="0"/>
                <a:cs typeface="Times New Roman" panose="02020603050405020304" pitchFamily="18" charset="0"/>
              </a:rPr>
              <a:t>区间异或</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经典做法：考虑拆位</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定义状态</a:t>
            </a:r>
            <a:r>
              <a:rPr lang="en-US" altLang="zh-CN">
                <a:latin typeface="Times New Roman" panose="02020603050405020304" pitchFamily="18" charset="0"/>
                <a:cs typeface="Times New Roman" panose="02020603050405020304" pitchFamily="18" charset="0"/>
              </a:rPr>
              <a:t>sum1[i]</a:t>
            </a:r>
            <a:r>
              <a:rPr lang="zh-CN" altLang="en-US">
                <a:latin typeface="Times New Roman" panose="02020603050405020304" pitchFamily="18" charset="0"/>
                <a:cs typeface="Times New Roman" panose="02020603050405020304" pitchFamily="18" charset="0"/>
              </a:rPr>
              <a:t>表示以</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结尾所有</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的个数奇数的区间的个数，</a:t>
            </a:r>
            <a:r>
              <a:rPr lang="en-US" altLang="zh-CN">
                <a:latin typeface="Times New Roman" panose="02020603050405020304" pitchFamily="18" charset="0"/>
                <a:cs typeface="Times New Roman" panose="02020603050405020304" pitchFamily="18" charset="0"/>
              </a:rPr>
              <a:t>sum2[i]</a:t>
            </a:r>
            <a:r>
              <a:rPr lang="zh-CN" altLang="en-US">
                <a:latin typeface="Times New Roman" panose="02020603050405020304" pitchFamily="18" charset="0"/>
                <a:cs typeface="Times New Roman" panose="02020603050405020304" pitchFamily="18" charset="0"/>
              </a:rPr>
              <a:t>表示以</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结尾所有</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的个数偶数的区间的个数。</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如何更新</a:t>
            </a:r>
            <a:r>
              <a:rPr lang="en-US" altLang="zh-CN">
                <a:latin typeface="Times New Roman" panose="02020603050405020304" pitchFamily="18" charset="0"/>
                <a:cs typeface="Times New Roman" panose="02020603050405020304" pitchFamily="18" charset="0"/>
              </a:rPr>
              <a:t>DP</a:t>
            </a:r>
            <a:r>
              <a:rPr lang="zh-CN" altLang="en-US">
                <a:latin typeface="Times New Roman" panose="02020603050405020304" pitchFamily="18" charset="0"/>
                <a:cs typeface="Times New Roman" panose="02020603050405020304" pitchFamily="18" charset="0"/>
              </a:rPr>
              <a:t>方程</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42C0F55-ADEA-8290-1700-7205DCD22F68}"/>
              </a:ext>
            </a:extLst>
          </p:cNvPr>
          <p:cNvPicPr>
            <a:picLocks noChangeAspect="1"/>
          </p:cNvPicPr>
          <p:nvPr/>
        </p:nvPicPr>
        <p:blipFill>
          <a:blip r:embed="rId2"/>
          <a:stretch>
            <a:fillRect/>
          </a:stretch>
        </p:blipFill>
        <p:spPr>
          <a:xfrm>
            <a:off x="876589" y="3497054"/>
            <a:ext cx="5939847" cy="2890901"/>
          </a:xfrm>
          <a:prstGeom prst="rect">
            <a:avLst/>
          </a:prstGeom>
        </p:spPr>
      </p:pic>
    </p:spTree>
    <p:extLst>
      <p:ext uri="{BB962C8B-B14F-4D97-AF65-F5344CB8AC3E}">
        <p14:creationId xmlns:p14="http://schemas.microsoft.com/office/powerpoint/2010/main" val="20522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77965-1416-45C4-09B4-B755CCF76979}"/>
              </a:ext>
            </a:extLst>
          </p:cNvPr>
          <p:cNvSpPr>
            <a:spLocks noGrp="1"/>
          </p:cNvSpPr>
          <p:nvPr>
            <p:ph type="title"/>
          </p:nvPr>
        </p:nvSpPr>
        <p:spPr/>
        <p:txBody>
          <a:bodyPr/>
          <a:lstStyle/>
          <a:p>
            <a:r>
              <a:rPr lang="zh-CN" altLang="en-US"/>
              <a:t>区间</a:t>
            </a:r>
            <a:r>
              <a:rPr lang="en-US" altLang="zh-CN"/>
              <a:t>DP</a:t>
            </a:r>
            <a:endParaRPr lang="zh-CN" altLang="en-US"/>
          </a:p>
        </p:txBody>
      </p:sp>
      <p:sp>
        <p:nvSpPr>
          <p:cNvPr id="3" name="内容占位符 2">
            <a:extLst>
              <a:ext uri="{FF2B5EF4-FFF2-40B4-BE49-F238E27FC236}">
                <a16:creationId xmlns:a16="http://schemas.microsoft.com/office/drawing/2014/main" id="{59047E78-A2AD-8701-BBD8-4E0437151E45}"/>
              </a:ext>
            </a:extLst>
          </p:cNvPr>
          <p:cNvSpPr>
            <a:spLocks noGrp="1"/>
          </p:cNvSpPr>
          <p:nvPr>
            <p:ph sz="quarter" idx="1"/>
          </p:nvPr>
        </p:nvSpPr>
        <p:spPr/>
        <p:txBody>
          <a:bodyPr/>
          <a:lstStyle/>
          <a:p>
            <a:r>
              <a:rPr lang="zh-CN" altLang="en-US"/>
              <a:t>区间</a:t>
            </a:r>
            <a:r>
              <a:rPr lang="en-US" altLang="zh-CN"/>
              <a:t>DP</a:t>
            </a:r>
            <a:r>
              <a:rPr lang="zh-CN" altLang="en-US"/>
              <a:t>属于线性</a:t>
            </a:r>
            <a:r>
              <a:rPr lang="en-US" altLang="zh-CN"/>
              <a:t>DP</a:t>
            </a:r>
            <a:r>
              <a:rPr lang="zh-CN" altLang="en-US"/>
              <a:t>中的一种，以“区间长度”作为</a:t>
            </a:r>
            <a:r>
              <a:rPr lang="en-US" altLang="zh-CN"/>
              <a:t>DP</a:t>
            </a:r>
            <a:r>
              <a:rPr lang="zh-CN" altLang="en-US"/>
              <a:t>的“阶段”，使用两个坐标</a:t>
            </a:r>
            <a:r>
              <a:rPr lang="en-US" altLang="zh-CN"/>
              <a:t>(</a:t>
            </a:r>
            <a:r>
              <a:rPr lang="zh-CN" altLang="en-US"/>
              <a:t>区间的左右端点</a:t>
            </a:r>
            <a:r>
              <a:rPr lang="en-US" altLang="zh-CN"/>
              <a:t>)</a:t>
            </a:r>
            <a:r>
              <a:rPr lang="zh-CN" altLang="en-US"/>
              <a:t>描述每个维度。</a:t>
            </a:r>
            <a:endParaRPr lang="en-US" altLang="zh-CN"/>
          </a:p>
          <a:p>
            <a:r>
              <a:rPr lang="zh-CN" altLang="en-US"/>
              <a:t>在区间</a:t>
            </a:r>
            <a:r>
              <a:rPr lang="en-US" altLang="zh-CN"/>
              <a:t>DP</a:t>
            </a:r>
            <a:r>
              <a:rPr lang="zh-CN" altLang="en-US"/>
              <a:t>中，一个状态由若干个比它更小且包含于它的区间的状态转移而来。</a:t>
            </a:r>
          </a:p>
        </p:txBody>
      </p:sp>
    </p:spTree>
    <p:extLst>
      <p:ext uri="{BB962C8B-B14F-4D97-AF65-F5344CB8AC3E}">
        <p14:creationId xmlns:p14="http://schemas.microsoft.com/office/powerpoint/2010/main" val="233856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zh-CN" altLang="en-US"/>
              <a:t>洛谷</a:t>
            </a:r>
            <a:r>
              <a:rPr lang="en-US" altLang="zh-CN"/>
              <a:t>1880 [NOI1995] </a:t>
            </a:r>
            <a:r>
              <a:rPr lang="zh-CN" altLang="en-US"/>
              <a:t>石子合并</a:t>
            </a:r>
          </a:p>
        </p:txBody>
      </p:sp>
      <p:sp>
        <p:nvSpPr>
          <p:cNvPr id="3" name="内容占位符 2">
            <a:extLst>
              <a:ext uri="{FF2B5EF4-FFF2-40B4-BE49-F238E27FC236}">
                <a16:creationId xmlns:a16="http://schemas.microsoft.com/office/drawing/2014/main" id="{073D5C9D-9F06-18AE-8D80-085CEFE65979}"/>
              </a:ext>
            </a:extLst>
          </p:cNvPr>
          <p:cNvSpPr>
            <a:spLocks noGrp="1"/>
          </p:cNvSpPr>
          <p:nvPr>
            <p:ph sz="quarter" idx="1"/>
          </p:nvPr>
        </p:nvSpPr>
        <p:spPr/>
        <p:txBody>
          <a:bodyPr/>
          <a:lstStyle/>
          <a:p>
            <a:pPr algn="l"/>
            <a:r>
              <a:rPr lang="zh-CN" altLang="en-US" b="0" i="0">
                <a:effectLst/>
                <a:highlight>
                  <a:srgbClr val="FFFFFF"/>
                </a:highlight>
                <a:latin typeface="-apple-system"/>
              </a:rPr>
              <a:t>在一个圆形操场的四周摆放 </a:t>
            </a:r>
            <a:r>
              <a:rPr lang="zh-CN" altLang="en-US" b="0" i="0">
                <a:effectLst/>
                <a:highlight>
                  <a:srgbClr val="FFFFFF"/>
                </a:highlight>
                <a:latin typeface="KaTeX_Main"/>
              </a:rPr>
              <a:t>𝑁</a:t>
            </a:r>
            <a:r>
              <a:rPr lang="en-US" altLang="zh-CN" b="0" i="1">
                <a:effectLst/>
                <a:highlight>
                  <a:srgbClr val="FFFFFF"/>
                </a:highlight>
                <a:latin typeface="KaTeX_Math"/>
              </a:rPr>
              <a:t>N</a:t>
            </a:r>
            <a:r>
              <a:rPr lang="zh-CN" altLang="en-US" b="0" i="0">
                <a:effectLst/>
                <a:highlight>
                  <a:srgbClr val="FFFFFF"/>
                </a:highlight>
                <a:latin typeface="-apple-system"/>
              </a:rPr>
              <a:t>堆石子，现要将石子有次序地合并成一堆，规定每次只能选相邻的</a:t>
            </a:r>
            <a:r>
              <a:rPr lang="en-US" altLang="zh-CN" b="0" i="0">
                <a:effectLst/>
                <a:highlight>
                  <a:srgbClr val="FFFFFF"/>
                </a:highlight>
                <a:latin typeface="KaTeX_Main"/>
              </a:rPr>
              <a:t>2</a:t>
            </a:r>
            <a:r>
              <a:rPr lang="zh-CN" altLang="en-US" b="0" i="0">
                <a:effectLst/>
                <a:highlight>
                  <a:srgbClr val="FFFFFF"/>
                </a:highlight>
                <a:latin typeface="-apple-system"/>
              </a:rPr>
              <a:t>堆合并成新的一堆，并将新的一堆的石子数，记为该次合并的得分。</a:t>
            </a:r>
          </a:p>
          <a:p>
            <a:pPr algn="l"/>
            <a:r>
              <a:rPr lang="zh-CN" altLang="en-US" b="0" i="0">
                <a:effectLst/>
                <a:highlight>
                  <a:srgbClr val="FFFFFF"/>
                </a:highlight>
                <a:latin typeface="-apple-system"/>
              </a:rPr>
              <a:t>试设计出一个算法</a:t>
            </a:r>
            <a:r>
              <a:rPr lang="en-US" altLang="zh-CN" b="0" i="0">
                <a:effectLst/>
                <a:highlight>
                  <a:srgbClr val="FFFFFF"/>
                </a:highlight>
                <a:latin typeface="-apple-system"/>
              </a:rPr>
              <a:t>,</a:t>
            </a:r>
            <a:r>
              <a:rPr lang="zh-CN" altLang="en-US" b="0" i="0">
                <a:effectLst/>
                <a:highlight>
                  <a:srgbClr val="FFFFFF"/>
                </a:highlight>
                <a:latin typeface="-apple-system"/>
              </a:rPr>
              <a:t>计算出将 </a:t>
            </a:r>
            <a:r>
              <a:rPr lang="zh-CN" altLang="en-US" b="0" i="0">
                <a:effectLst/>
                <a:highlight>
                  <a:srgbClr val="FFFFFF"/>
                </a:highlight>
                <a:latin typeface="KaTeX_Main"/>
              </a:rPr>
              <a:t>𝑁</a:t>
            </a:r>
            <a:r>
              <a:rPr lang="zh-CN" altLang="en-US" b="0" i="0">
                <a:effectLst/>
                <a:highlight>
                  <a:srgbClr val="FFFFFF"/>
                </a:highlight>
                <a:latin typeface="-apple-system"/>
              </a:rPr>
              <a:t>堆石子合并成</a:t>
            </a:r>
            <a:r>
              <a:rPr lang="en-US" altLang="zh-CN" b="0" i="0">
                <a:effectLst/>
                <a:highlight>
                  <a:srgbClr val="FFFFFF"/>
                </a:highlight>
                <a:latin typeface="KaTeX_Main"/>
              </a:rPr>
              <a:t>1</a:t>
            </a:r>
            <a:r>
              <a:rPr lang="zh-CN" altLang="en-US" b="0" i="0">
                <a:effectLst/>
                <a:highlight>
                  <a:srgbClr val="FFFFFF"/>
                </a:highlight>
                <a:latin typeface="-apple-system"/>
              </a:rPr>
              <a:t>堆的最小得分和最大得分。</a:t>
            </a:r>
          </a:p>
          <a:p>
            <a:r>
              <a:rPr lang="zh-CN" altLang="en-US"/>
              <a:t>数据范围：</a:t>
            </a:r>
            <a:r>
              <a:rPr lang="en-US" altLang="zh-CN" b="0" i="0">
                <a:effectLst/>
                <a:highlight>
                  <a:srgbClr val="FFFFFF"/>
                </a:highlight>
                <a:latin typeface="KaTeX_Main"/>
              </a:rPr>
              <a:t>1≤</a:t>
            </a:r>
            <a:r>
              <a:rPr lang="en-US" altLang="zh-CN" b="0" i="1">
                <a:effectLst/>
                <a:highlight>
                  <a:srgbClr val="FFFFFF"/>
                </a:highlight>
                <a:latin typeface="KaTeX_Math"/>
              </a:rPr>
              <a:t>N</a:t>
            </a:r>
            <a:r>
              <a:rPr lang="en-US" altLang="zh-CN" b="0" i="0">
                <a:effectLst/>
                <a:highlight>
                  <a:srgbClr val="FFFFFF"/>
                </a:highlight>
                <a:latin typeface="KaTeX_Main"/>
              </a:rPr>
              <a:t>≤100</a:t>
            </a:r>
            <a:r>
              <a:rPr lang="zh-CN" altLang="en-US">
                <a:highlight>
                  <a:srgbClr val="FFFFFF"/>
                </a:highlight>
                <a:latin typeface="-apple-system"/>
              </a:rPr>
              <a:t>，</a:t>
            </a:r>
            <a:r>
              <a:rPr lang="en-US" altLang="zh-CN" b="0" i="0">
                <a:effectLst/>
                <a:highlight>
                  <a:srgbClr val="FFFFFF"/>
                </a:highlight>
                <a:latin typeface="KaTeX_Main"/>
              </a:rPr>
              <a:t>0≤</a:t>
            </a:r>
            <a:r>
              <a:rPr lang="zh-CN" altLang="en-US" b="0" i="0">
                <a:effectLst/>
                <a:highlight>
                  <a:srgbClr val="FFFFFF"/>
                </a:highlight>
                <a:latin typeface="KaTeX_Main"/>
              </a:rPr>
              <a:t>𝑎𝑖≤</a:t>
            </a:r>
            <a:r>
              <a:rPr lang="en-US" altLang="zh-CN" b="0" i="0">
                <a:effectLst/>
                <a:highlight>
                  <a:srgbClr val="FFFFFF"/>
                </a:highlight>
                <a:latin typeface="KaTeX_Main"/>
              </a:rPr>
              <a:t>20</a:t>
            </a:r>
            <a:endParaRPr lang="zh-CN" altLang="en-US"/>
          </a:p>
        </p:txBody>
      </p:sp>
    </p:spTree>
    <p:extLst>
      <p:ext uri="{BB962C8B-B14F-4D97-AF65-F5344CB8AC3E}">
        <p14:creationId xmlns:p14="http://schemas.microsoft.com/office/powerpoint/2010/main" val="330535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zh-CN" altLang="en-US"/>
              <a:t>洛谷</a:t>
            </a:r>
            <a:r>
              <a:rPr lang="en-US" altLang="zh-CN"/>
              <a:t>1880 [NOI1995] </a:t>
            </a:r>
            <a:r>
              <a:rPr lang="zh-CN" altLang="en-US"/>
              <a:t>石子合并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3D5C9D-9F06-18AE-8D80-085CEFE65979}"/>
                  </a:ext>
                </a:extLst>
              </p:cNvPr>
              <p:cNvSpPr>
                <a:spLocks noGrp="1"/>
              </p:cNvSpPr>
              <p:nvPr>
                <p:ph sz="quarter" idx="1"/>
              </p:nvPr>
            </p:nvSpPr>
            <p:spPr/>
            <p:txBody>
              <a:bodyPr/>
              <a:lstStyle/>
              <a:p>
                <a:pPr algn="l"/>
                <a:r>
                  <a:rPr lang="zh-CN" altLang="en-US"/>
                  <a:t>定义</a:t>
                </a:r>
                <a:r>
                  <a:rPr lang="en-US" altLang="zh-CN">
                    <a:latin typeface="Times New Roman" panose="02020603050405020304" pitchFamily="18" charset="0"/>
                    <a:cs typeface="Times New Roman" panose="02020603050405020304" pitchFamily="18" charset="0"/>
                  </a:rPr>
                  <a:t>F1[i][j]</a:t>
                </a:r>
                <a:r>
                  <a:rPr lang="zh-CN" altLang="en-US"/>
                  <a:t>为将第</a:t>
                </a:r>
                <a:r>
                  <a:rPr lang="en-US" altLang="zh-CN"/>
                  <a:t>i</a:t>
                </a:r>
                <a:r>
                  <a:rPr lang="zh-CN" altLang="en-US"/>
                  <a:t>堆到第</a:t>
                </a:r>
                <a:r>
                  <a:rPr lang="en-US" altLang="zh-CN"/>
                  <a:t>j</a:t>
                </a:r>
                <a:r>
                  <a:rPr lang="zh-CN" altLang="en-US"/>
                  <a:t>堆石子合并成一堆所需的最大体力，</a:t>
                </a:r>
                <a:r>
                  <a:rPr lang="en-US" altLang="zh-CN">
                    <a:latin typeface="Times New Roman" panose="02020603050405020304" pitchFamily="18" charset="0"/>
                    <a:cs typeface="Times New Roman" panose="02020603050405020304" pitchFamily="18" charset="0"/>
                  </a:rPr>
                  <a:t>F2</a:t>
                </a:r>
                <a:r>
                  <a:rPr lang="zh-CN" altLang="en-US"/>
                  <a:t>为最小体力</a:t>
                </a:r>
                <a:endParaRPr lang="en-US" altLang="zh-CN"/>
              </a:p>
              <a:p>
                <a:pPr algn="l"/>
                <a:r>
                  <a:rPr lang="zh-CN" altLang="en-US"/>
                  <a:t>给出转移方程：</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lim>
                        </m:limLow>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𝐹</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func>
                  </m:oMath>
                </a14:m>
                <a:endParaRPr lang="zh-CN" altLang="en-US"/>
              </a:p>
            </p:txBody>
          </p:sp>
        </mc:Choice>
        <mc:Fallback xmlns="">
          <p:sp>
            <p:nvSpPr>
              <p:cNvPr id="3" name="内容占位符 2">
                <a:extLst>
                  <a:ext uri="{FF2B5EF4-FFF2-40B4-BE49-F238E27FC236}">
                    <a16:creationId xmlns:a16="http://schemas.microsoft.com/office/drawing/2014/main" id="{073D5C9D-9F06-18AE-8D80-085CEFE65979}"/>
                  </a:ext>
                </a:extLst>
              </p:cNvPr>
              <p:cNvSpPr>
                <a:spLocks noGrp="1" noRot="1" noChangeAspect="1" noMove="1" noResize="1" noEditPoints="1" noAdjustHandles="1" noChangeArrowheads="1" noChangeShapeType="1" noTextEdit="1"/>
              </p:cNvSpPr>
              <p:nvPr>
                <p:ph sz="quarter" idx="1"/>
              </p:nvPr>
            </p:nvSpPr>
            <p:spPr>
              <a:blipFill>
                <a:blip r:embed="rId2"/>
                <a:stretch>
                  <a:fillRect l="-500" t="-135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66F9F4C-1351-B4EE-7FC5-FDB08A898B7B}"/>
              </a:ext>
            </a:extLst>
          </p:cNvPr>
          <p:cNvPicPr>
            <a:picLocks noChangeAspect="1"/>
          </p:cNvPicPr>
          <p:nvPr/>
        </p:nvPicPr>
        <p:blipFill>
          <a:blip r:embed="rId3"/>
          <a:stretch>
            <a:fillRect/>
          </a:stretch>
        </p:blipFill>
        <p:spPr>
          <a:xfrm>
            <a:off x="903720" y="2908935"/>
            <a:ext cx="8020050" cy="3248025"/>
          </a:xfrm>
          <a:prstGeom prst="rect">
            <a:avLst/>
          </a:prstGeom>
        </p:spPr>
      </p:pic>
    </p:spTree>
    <p:extLst>
      <p:ext uri="{BB962C8B-B14F-4D97-AF65-F5344CB8AC3E}">
        <p14:creationId xmlns:p14="http://schemas.microsoft.com/office/powerpoint/2010/main" val="4863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en-US" altLang="zh-CN"/>
              <a:t>AcWing 283</a:t>
            </a:r>
            <a:r>
              <a:rPr lang="zh-CN" altLang="en-US"/>
              <a:t>多边形</a:t>
            </a:r>
          </a:p>
        </p:txBody>
      </p:sp>
      <p:sp>
        <p:nvSpPr>
          <p:cNvPr id="3" name="内容占位符 2">
            <a:extLst>
              <a:ext uri="{FF2B5EF4-FFF2-40B4-BE49-F238E27FC236}">
                <a16:creationId xmlns:a16="http://schemas.microsoft.com/office/drawing/2014/main" id="{073D5C9D-9F06-18AE-8D80-085CEFE65979}"/>
              </a:ext>
            </a:extLst>
          </p:cNvPr>
          <p:cNvSpPr>
            <a:spLocks noGrp="1"/>
          </p:cNvSpPr>
          <p:nvPr>
            <p:ph sz="quarter" idx="1"/>
          </p:nvPr>
        </p:nvSpPr>
        <p:spPr/>
        <p:txBody>
          <a:bodyPr>
            <a:normAutofit lnSpcReduction="10000"/>
          </a:bodyPr>
          <a:lstStyle/>
          <a:p>
            <a:pPr marL="0" indent="0">
              <a:buNone/>
            </a:pPr>
            <a:r>
              <a:rPr lang="zh-CN" altLang="en-US" sz="2400">
                <a:latin typeface="Times New Roman" panose="02020603050405020304" pitchFamily="18" charset="0"/>
                <a:cs typeface="Times New Roman" panose="02020603050405020304" pitchFamily="18" charset="0"/>
              </a:rPr>
              <a:t>“多边形游戏”是一款单人益智游戏。游戏开始时，给定玩家一个具有 </a:t>
            </a:r>
            <a:r>
              <a:rPr lang="en-US" altLang="zh-CN" sz="240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个顶点 </a:t>
            </a:r>
            <a:r>
              <a:rPr lang="en-US" altLang="zh-CN" sz="240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条边</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编号 </a:t>
            </a:r>
            <a:r>
              <a:rPr lang="en-US" altLang="zh-CN" sz="2400">
                <a:latin typeface="Times New Roman" panose="02020603050405020304" pitchFamily="18" charset="0"/>
                <a:cs typeface="Times New Roman" panose="02020603050405020304" pitchFamily="18" charset="0"/>
              </a:rPr>
              <a:t>1∼N)</a:t>
            </a:r>
            <a:r>
              <a:rPr lang="zh-CN" altLang="en-US" sz="2400">
                <a:latin typeface="Times New Roman" panose="02020603050405020304" pitchFamily="18" charset="0"/>
                <a:cs typeface="Times New Roman" panose="02020603050405020304" pitchFamily="18" charset="0"/>
              </a:rPr>
              <a:t>的多边形，如图所示，其中 </a:t>
            </a:r>
            <a:r>
              <a:rPr lang="en-US" altLang="zh-CN" sz="2400">
                <a:latin typeface="Times New Roman" panose="02020603050405020304" pitchFamily="18" charset="0"/>
                <a:cs typeface="Times New Roman" panose="02020603050405020304" pitchFamily="18" charset="0"/>
              </a:rPr>
              <a:t>N=4</a:t>
            </a:r>
            <a:r>
              <a:rPr lang="zh-CN" altLang="en-US" sz="2400">
                <a:latin typeface="Times New Roman" panose="02020603050405020304" pitchFamily="18" charset="0"/>
                <a:cs typeface="Times New Roman" panose="02020603050405020304" pitchFamily="18" charset="0"/>
              </a:rPr>
              <a:t>。</a:t>
            </a:r>
          </a:p>
          <a:p>
            <a:pPr marL="0" indent="0">
              <a:buNone/>
            </a:pPr>
            <a:r>
              <a:rPr lang="zh-CN" altLang="en-US" sz="2400">
                <a:latin typeface="Times New Roman" panose="02020603050405020304" pitchFamily="18" charset="0"/>
                <a:cs typeface="Times New Roman" panose="02020603050405020304" pitchFamily="18" charset="0"/>
              </a:rPr>
              <a:t>每个顶点上写有一个整数，每个边上标有一个运算符 </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加号</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或运算符 *</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乘号</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pPr marL="0" indent="0">
              <a:buNone/>
            </a:pPr>
            <a:r>
              <a:rPr lang="zh-CN" altLang="en-US" sz="2400">
                <a:latin typeface="Times New Roman" panose="02020603050405020304" pitchFamily="18" charset="0"/>
                <a:cs typeface="Times New Roman" panose="02020603050405020304" pitchFamily="18" charset="0"/>
              </a:rPr>
              <a:t>第一步，玩家选择一条边，将它删除。接下来在进行 </a:t>
            </a:r>
            <a:r>
              <a:rPr lang="en-US" altLang="zh-CN" sz="2400">
                <a:latin typeface="Times New Roman" panose="02020603050405020304" pitchFamily="18" charset="0"/>
                <a:cs typeface="Times New Roman" panose="02020603050405020304" pitchFamily="18" charset="0"/>
              </a:rPr>
              <a:t>N−1</a:t>
            </a:r>
            <a:r>
              <a:rPr lang="zh-CN" altLang="en-US" sz="2400">
                <a:latin typeface="Times New Roman" panose="02020603050405020304" pitchFamily="18" charset="0"/>
                <a:cs typeface="Times New Roman" panose="02020603050405020304" pitchFamily="18" charset="0"/>
              </a:rPr>
              <a:t>步，在每一步中，玩家选择一条边，把这条边以及该边连接的两个顶点用一个新的顶点代替，新顶点上的整数值等于删去的两个顶点上的数按照删去的边上标有的符号进行计算得到的结果。</a:t>
            </a:r>
            <a:endParaRPr lang="en-US" altLang="zh-CN" sz="2400">
              <a:latin typeface="Times New Roman" panose="02020603050405020304" pitchFamily="18" charset="0"/>
              <a:cs typeface="Times New Roman" panose="02020603050405020304" pitchFamily="18" charset="0"/>
            </a:endParaRPr>
          </a:p>
          <a:p>
            <a:pPr marL="0" indent="0">
              <a:buNone/>
            </a:pPr>
            <a:r>
              <a:rPr lang="zh-CN" altLang="en-US" sz="2400"/>
              <a:t>输出格式</a:t>
            </a:r>
          </a:p>
          <a:p>
            <a:pPr marL="0" indent="0">
              <a:buNone/>
            </a:pPr>
            <a:r>
              <a:rPr lang="zh-CN" altLang="en-US" sz="2400"/>
              <a:t>第一行输出最高分数。</a:t>
            </a:r>
          </a:p>
          <a:p>
            <a:pPr marL="0" indent="0">
              <a:buNone/>
            </a:pPr>
            <a:r>
              <a:rPr lang="zh-CN" altLang="en-US" sz="2400"/>
              <a:t>第二行将满足得到最高分数的情况下，所有的可以在第一步删</a:t>
            </a:r>
            <a:endParaRPr lang="en-US" altLang="zh-CN" sz="2400"/>
          </a:p>
          <a:p>
            <a:pPr marL="0" indent="0">
              <a:buNone/>
            </a:pPr>
            <a:r>
              <a:rPr lang="zh-CN" altLang="en-US" sz="2400"/>
              <a:t>除的边的编号从小到大输出</a:t>
            </a:r>
            <a:endParaRPr lang="en-US" altLang="zh-CN" sz="2400"/>
          </a:p>
          <a:p>
            <a:pPr marL="0" indent="0">
              <a:buNone/>
            </a:pPr>
            <a:r>
              <a:rPr lang="en-US" altLang="zh-CN" sz="2400">
                <a:latin typeface="Times New Roman" panose="02020603050405020304" pitchFamily="18" charset="0"/>
                <a:cs typeface="Times New Roman" panose="02020603050405020304" pitchFamily="18" charset="0"/>
              </a:rPr>
              <a:t>3≤N≤50</a:t>
            </a:r>
            <a:endParaRPr lang="zh-CN" altLang="en-US" sz="2400">
              <a:latin typeface="Times New Roman" panose="02020603050405020304" pitchFamily="18" charset="0"/>
              <a:cs typeface="Times New Roman" panose="02020603050405020304" pitchFamily="18" charset="0"/>
            </a:endParaRPr>
          </a:p>
          <a:p>
            <a:pPr marL="0" indent="0">
              <a:buNone/>
            </a:pPr>
            <a:endParaRPr lang="zh-CN" altLang="en-US" sz="240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FF7D18A6-1E14-D9A3-8783-50CE9E8E993E}"/>
              </a:ext>
            </a:extLst>
          </p:cNvPr>
          <p:cNvPicPr>
            <a:picLocks noChangeAspect="1"/>
          </p:cNvPicPr>
          <p:nvPr/>
        </p:nvPicPr>
        <p:blipFill>
          <a:blip r:embed="rId2"/>
          <a:stretch>
            <a:fillRect/>
          </a:stretch>
        </p:blipFill>
        <p:spPr>
          <a:xfrm>
            <a:off x="8996218" y="3775421"/>
            <a:ext cx="2390775" cy="2162175"/>
          </a:xfrm>
          <a:prstGeom prst="rect">
            <a:avLst/>
          </a:prstGeom>
        </p:spPr>
      </p:pic>
    </p:spTree>
    <p:extLst>
      <p:ext uri="{BB962C8B-B14F-4D97-AF65-F5344CB8AC3E}">
        <p14:creationId xmlns:p14="http://schemas.microsoft.com/office/powerpoint/2010/main" val="292712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en-US" altLang="zh-CN"/>
              <a:t>AcWing 283</a:t>
            </a:r>
            <a:r>
              <a:rPr lang="zh-CN" altLang="en-US"/>
              <a:t>多边形</a:t>
            </a:r>
          </a:p>
        </p:txBody>
      </p:sp>
      <p:pic>
        <p:nvPicPr>
          <p:cNvPr id="7" name="图片 6">
            <a:extLst>
              <a:ext uri="{FF2B5EF4-FFF2-40B4-BE49-F238E27FC236}">
                <a16:creationId xmlns:a16="http://schemas.microsoft.com/office/drawing/2014/main" id="{FF7D18A6-1E14-D9A3-8783-50CE9E8E993E}"/>
              </a:ext>
            </a:extLst>
          </p:cNvPr>
          <p:cNvPicPr>
            <a:picLocks noChangeAspect="1"/>
          </p:cNvPicPr>
          <p:nvPr/>
        </p:nvPicPr>
        <p:blipFill>
          <a:blip r:embed="rId2"/>
          <a:stretch>
            <a:fillRect/>
          </a:stretch>
        </p:blipFill>
        <p:spPr>
          <a:xfrm>
            <a:off x="609600" y="1266825"/>
            <a:ext cx="2390775" cy="2162175"/>
          </a:xfrm>
          <a:prstGeom prst="rect">
            <a:avLst/>
          </a:prstGeom>
        </p:spPr>
      </p:pic>
      <p:pic>
        <p:nvPicPr>
          <p:cNvPr id="8" name="图片 7">
            <a:extLst>
              <a:ext uri="{FF2B5EF4-FFF2-40B4-BE49-F238E27FC236}">
                <a16:creationId xmlns:a16="http://schemas.microsoft.com/office/drawing/2014/main" id="{82F3D1BC-97EE-5B22-457B-1FF0E3EEEBF4}"/>
              </a:ext>
            </a:extLst>
          </p:cNvPr>
          <p:cNvPicPr>
            <a:picLocks noChangeAspect="1"/>
          </p:cNvPicPr>
          <p:nvPr/>
        </p:nvPicPr>
        <p:blipFill>
          <a:blip r:embed="rId3"/>
          <a:stretch>
            <a:fillRect/>
          </a:stretch>
        </p:blipFill>
        <p:spPr>
          <a:xfrm>
            <a:off x="4682836" y="1143000"/>
            <a:ext cx="7188129" cy="4268812"/>
          </a:xfrm>
          <a:prstGeom prst="rect">
            <a:avLst/>
          </a:prstGeom>
        </p:spPr>
      </p:pic>
      <p:pic>
        <p:nvPicPr>
          <p:cNvPr id="10" name="图片 9">
            <a:extLst>
              <a:ext uri="{FF2B5EF4-FFF2-40B4-BE49-F238E27FC236}">
                <a16:creationId xmlns:a16="http://schemas.microsoft.com/office/drawing/2014/main" id="{9EB0CB31-D008-CB97-1ADB-D70B24904FF9}"/>
              </a:ext>
            </a:extLst>
          </p:cNvPr>
          <p:cNvPicPr>
            <a:picLocks noChangeAspect="1"/>
          </p:cNvPicPr>
          <p:nvPr/>
        </p:nvPicPr>
        <p:blipFill>
          <a:blip r:embed="rId4"/>
          <a:stretch>
            <a:fillRect/>
          </a:stretch>
        </p:blipFill>
        <p:spPr>
          <a:xfrm>
            <a:off x="609600" y="3429000"/>
            <a:ext cx="2667000" cy="2466975"/>
          </a:xfrm>
          <a:prstGeom prst="rect">
            <a:avLst/>
          </a:prstGeom>
        </p:spPr>
      </p:pic>
      <p:sp>
        <p:nvSpPr>
          <p:cNvPr id="11" name="文本框 10">
            <a:extLst>
              <a:ext uri="{FF2B5EF4-FFF2-40B4-BE49-F238E27FC236}">
                <a16:creationId xmlns:a16="http://schemas.microsoft.com/office/drawing/2014/main" id="{6BF62B1B-2F2D-5733-B7D7-590FB3BD31D3}"/>
              </a:ext>
            </a:extLst>
          </p:cNvPr>
          <p:cNvSpPr txBox="1"/>
          <p:nvPr/>
        </p:nvSpPr>
        <p:spPr>
          <a:xfrm>
            <a:off x="849745" y="5819544"/>
            <a:ext cx="3214255" cy="369332"/>
          </a:xfrm>
          <a:prstGeom prst="rect">
            <a:avLst/>
          </a:prstGeom>
          <a:noFill/>
        </p:spPr>
        <p:txBody>
          <a:bodyPr wrap="square" rtlCol="0">
            <a:spAutoFit/>
          </a:bodyPr>
          <a:lstStyle/>
          <a:p>
            <a:r>
              <a:rPr lang="en-US" altLang="zh-CN"/>
              <a:t>t</a:t>
            </a:r>
            <a:r>
              <a:rPr lang="zh-CN" altLang="en-US"/>
              <a:t>表示乘号，</a:t>
            </a:r>
            <a:r>
              <a:rPr lang="en-US" altLang="zh-CN"/>
              <a:t>x</a:t>
            </a:r>
            <a:r>
              <a:rPr lang="zh-CN" altLang="en-US"/>
              <a:t>表示加号</a:t>
            </a:r>
            <a:endParaRPr lang="en-US" altLang="zh-CN"/>
          </a:p>
        </p:txBody>
      </p:sp>
    </p:spTree>
    <p:extLst>
      <p:ext uri="{BB962C8B-B14F-4D97-AF65-F5344CB8AC3E}">
        <p14:creationId xmlns:p14="http://schemas.microsoft.com/office/powerpoint/2010/main" val="323698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a:t>
            </a:r>
            <a:r>
              <a:rPr lang="en-US" altLang="zh-CN"/>
              <a:t>dp</a:t>
            </a:r>
            <a:r>
              <a:rPr lang="zh-CN" altLang="en-US"/>
              <a:t>与区间</a:t>
            </a:r>
            <a:r>
              <a:rPr lang="en-US" altLang="zh-CN"/>
              <a:t>dp</a:t>
            </a:r>
            <a:endParaRPr lang="zh-CN" altLang="en-US" dirty="0"/>
          </a:p>
        </p:txBody>
      </p:sp>
      <p:sp>
        <p:nvSpPr>
          <p:cNvPr id="3" name="内容占位符 2"/>
          <p:cNvSpPr>
            <a:spLocks noGrp="1"/>
          </p:cNvSpPr>
          <p:nvPr>
            <p:ph sz="quarter" idx="1"/>
          </p:nvPr>
        </p:nvSpPr>
        <p:spPr/>
        <p:txBody>
          <a:bodyPr/>
          <a:lstStyle/>
          <a:p>
            <a:r>
              <a:rPr lang="zh-CN" altLang="en-US"/>
              <a:t>线性</a:t>
            </a:r>
            <a:r>
              <a:rPr lang="en-US" altLang="zh-CN"/>
              <a:t>dp</a:t>
            </a:r>
            <a:endParaRPr lang="en-US" altLang="zh-CN" dirty="0">
              <a:latin typeface="Times New Roman" panose="02020603050405020304" pitchFamily="18" charset="0"/>
              <a:cs typeface="Times New Roman" panose="02020603050405020304" pitchFamily="18" charset="0"/>
            </a:endParaRPr>
          </a:p>
          <a:p>
            <a:r>
              <a:rPr lang="zh-CN" altLang="en-US"/>
              <a:t>区间</a:t>
            </a:r>
            <a:r>
              <a:rPr lang="en-US" altLang="zh-CN"/>
              <a:t>dp</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en-US" altLang="zh-CN"/>
              <a:t>AcWing 283</a:t>
            </a:r>
            <a:r>
              <a:rPr lang="zh-CN" altLang="en-US"/>
              <a:t>多边形</a:t>
            </a:r>
          </a:p>
        </p:txBody>
      </p:sp>
      <p:sp>
        <p:nvSpPr>
          <p:cNvPr id="3" name="内容占位符 2">
            <a:extLst>
              <a:ext uri="{FF2B5EF4-FFF2-40B4-BE49-F238E27FC236}">
                <a16:creationId xmlns:a16="http://schemas.microsoft.com/office/drawing/2014/main" id="{073D5C9D-9F06-18AE-8D80-085CEFE65979}"/>
              </a:ext>
            </a:extLst>
          </p:cNvPr>
          <p:cNvSpPr>
            <a:spLocks noGrp="1"/>
          </p:cNvSpPr>
          <p:nvPr>
            <p:ph sz="quarter" idx="1"/>
          </p:nvPr>
        </p:nvSpPr>
        <p:spPr/>
        <p:txBody>
          <a:bodyPr>
            <a:normAutofit/>
          </a:bodyPr>
          <a:lstStyle/>
          <a:p>
            <a:r>
              <a:rPr lang="zh-CN" altLang="en-US" sz="2400">
                <a:latin typeface="Times New Roman" panose="02020603050405020304" pitchFamily="18" charset="0"/>
                <a:cs typeface="Times New Roman" panose="02020603050405020304" pitchFamily="18" charset="0"/>
              </a:rPr>
              <a:t>思考该题与石子合并的关系</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当删掉一条边之后，该题与石子合并类似</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每次删边之后如何进行区间</a:t>
            </a:r>
            <a:r>
              <a:rPr lang="en-US" altLang="zh-CN" sz="2400">
                <a:latin typeface="Times New Roman" panose="02020603050405020304" pitchFamily="18" charset="0"/>
                <a:cs typeface="Times New Roman" panose="02020603050405020304" pitchFamily="18" charset="0"/>
              </a:rPr>
              <a:t>DP</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破环成链，同时注意对</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的处理</a:t>
            </a:r>
          </a:p>
        </p:txBody>
      </p:sp>
    </p:spTree>
    <p:extLst>
      <p:ext uri="{BB962C8B-B14F-4D97-AF65-F5344CB8AC3E}">
        <p14:creationId xmlns:p14="http://schemas.microsoft.com/office/powerpoint/2010/main" val="67918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en-US" altLang="zh-CN"/>
              <a:t>AcWing 283</a:t>
            </a:r>
            <a:r>
              <a:rPr lang="zh-CN" altLang="en-US"/>
              <a:t>多边形</a:t>
            </a:r>
          </a:p>
        </p:txBody>
      </p:sp>
      <p:pic>
        <p:nvPicPr>
          <p:cNvPr id="7" name="图片 6">
            <a:extLst>
              <a:ext uri="{FF2B5EF4-FFF2-40B4-BE49-F238E27FC236}">
                <a16:creationId xmlns:a16="http://schemas.microsoft.com/office/drawing/2014/main" id="{51E47EB2-7D15-D828-D771-2D016A7E1A34}"/>
              </a:ext>
            </a:extLst>
          </p:cNvPr>
          <p:cNvPicPr>
            <a:picLocks noChangeAspect="1"/>
          </p:cNvPicPr>
          <p:nvPr/>
        </p:nvPicPr>
        <p:blipFill>
          <a:blip r:embed="rId2"/>
          <a:stretch>
            <a:fillRect/>
          </a:stretch>
        </p:blipFill>
        <p:spPr>
          <a:xfrm>
            <a:off x="522305" y="1310109"/>
            <a:ext cx="6053986" cy="4870593"/>
          </a:xfrm>
          <a:prstGeom prst="rect">
            <a:avLst/>
          </a:prstGeom>
        </p:spPr>
      </p:pic>
    </p:spTree>
    <p:extLst>
      <p:ext uri="{BB962C8B-B14F-4D97-AF65-F5344CB8AC3E}">
        <p14:creationId xmlns:p14="http://schemas.microsoft.com/office/powerpoint/2010/main" val="367389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zh-CN" altLang="en-US"/>
              <a:t>洛谷</a:t>
            </a:r>
            <a:r>
              <a:rPr lang="en-US" altLang="zh-CN"/>
              <a:t>P1220 </a:t>
            </a:r>
            <a:r>
              <a:rPr lang="zh-CN" altLang="en-US"/>
              <a:t>关路灯</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9DF1E2CA-6EB4-9F09-7317-12808B07D273}"/>
                  </a:ext>
                </a:extLst>
              </p:cNvPr>
              <p:cNvSpPr>
                <a:spLocks noGrp="1"/>
              </p:cNvSpPr>
              <p:nvPr>
                <p:ph sz="quarter" idx="1"/>
              </p:nvPr>
            </p:nvSpPr>
            <p:spPr>
              <a:xfrm>
                <a:off x="609600" y="1209963"/>
                <a:ext cx="10972800" cy="4937760"/>
              </a:xfrm>
            </p:spPr>
            <p:txBody>
              <a:bodyPr>
                <a:normAutofit/>
              </a:bodyPr>
              <a:lstStyle/>
              <a:p>
                <a:pPr marL="0" indent="0" algn="l">
                  <a:buNone/>
                </a:pPr>
                <a:r>
                  <a:rPr lang="zh-CN" altLang="en-US" sz="2200" b="0" i="0">
                    <a:effectLst/>
                    <a:highlight>
                      <a:srgbClr val="FFFFFF"/>
                    </a:highlight>
                    <a:latin typeface="-apple-system"/>
                  </a:rPr>
                  <a:t>一条路线上有 </a:t>
                </a:r>
                <a:r>
                  <a:rPr lang="zh-CN" altLang="en-US" sz="2200" b="0" i="0">
                    <a:effectLst/>
                    <a:highlight>
                      <a:srgbClr val="FFFFFF"/>
                    </a:highlight>
                    <a:latin typeface="KaTeX_Main"/>
                  </a:rPr>
                  <a:t>𝑛</a:t>
                </a:r>
                <a:r>
                  <a:rPr lang="zh-CN" altLang="en-US" sz="2200" b="0" i="0">
                    <a:effectLst/>
                    <a:highlight>
                      <a:srgbClr val="FFFFFF"/>
                    </a:highlight>
                    <a:latin typeface="-apple-system"/>
                  </a:rPr>
                  <a:t> 盏路灯，每盏灯有一个功率和位置，老张要用最省电的方式关掉所有的灯。他首先关掉自己所处位置的路灯，然后可以向左也可以向右去关灯，在关的过程中可以调头。现在已知老张走的速度为 </a:t>
                </a:r>
                <a:r>
                  <a:rPr lang="en-US" altLang="zh-CN" sz="2200" b="0" i="0">
                    <a:effectLst/>
                    <a:highlight>
                      <a:srgbClr val="FFFFFF"/>
                    </a:highlight>
                    <a:latin typeface="KaTeX_Main"/>
                  </a:rPr>
                  <a:t>1</a:t>
                </a:r>
                <a:r>
                  <a:rPr lang="zh-CN" altLang="en-US" sz="2200" b="0" i="0">
                    <a:effectLst/>
                    <a:highlight>
                      <a:srgbClr val="FFFFFF"/>
                    </a:highlight>
                    <a:latin typeface="KaTeX_Main"/>
                  </a:rPr>
                  <a:t>𝑚</a:t>
                </a:r>
                <a:r>
                  <a:rPr lang="en-US" altLang="zh-CN" sz="2200" b="0" i="0">
                    <a:effectLst/>
                    <a:highlight>
                      <a:srgbClr val="FFFFFF"/>
                    </a:highlight>
                    <a:latin typeface="KaTeX_Main"/>
                  </a:rPr>
                  <a:t>/</a:t>
                </a:r>
                <a:r>
                  <a:rPr lang="zh-CN" altLang="en-US" sz="2200" b="0" i="0">
                    <a:effectLst/>
                    <a:highlight>
                      <a:srgbClr val="FFFFFF"/>
                    </a:highlight>
                    <a:latin typeface="KaTeX_Main"/>
                  </a:rPr>
                  <a:t>𝑠</a:t>
                </a:r>
                <a:r>
                  <a:rPr lang="zh-CN" altLang="en-US" sz="2200" b="0" i="0">
                    <a:effectLst/>
                    <a:highlight>
                      <a:srgbClr val="FFFFFF"/>
                    </a:highlight>
                    <a:latin typeface="-apple-system"/>
                  </a:rPr>
                  <a:t>，每个路灯的位置</a:t>
                </a:r>
                <a:r>
                  <a:rPr lang="en-US" altLang="zh-CN" sz="2200" b="0" i="0">
                    <a:effectLst/>
                    <a:highlight>
                      <a:srgbClr val="FFFFFF"/>
                    </a:highlight>
                    <a:latin typeface="-apple-system"/>
                  </a:rPr>
                  <a:t>(</a:t>
                </a:r>
                <a:r>
                  <a:rPr lang="zh-CN" altLang="en-US" sz="2200" b="0" i="0">
                    <a:effectLst/>
                    <a:highlight>
                      <a:srgbClr val="FFFFFF"/>
                    </a:highlight>
                    <a:latin typeface="-apple-system"/>
                  </a:rPr>
                  <a:t>单位：</a:t>
                </a:r>
                <a:r>
                  <a:rPr lang="zh-CN" altLang="en-US" sz="2200" b="0" i="0">
                    <a:effectLst/>
                    <a:highlight>
                      <a:srgbClr val="FFFFFF"/>
                    </a:highlight>
                    <a:latin typeface="KaTeX_Main"/>
                  </a:rPr>
                  <a:t>𝑚</a:t>
                </a:r>
                <a:r>
                  <a:rPr lang="en-US" altLang="zh-CN" sz="2200">
                    <a:highlight>
                      <a:srgbClr val="FFFFFF"/>
                    </a:highlight>
                    <a:latin typeface="-apple-system"/>
                  </a:rPr>
                  <a:t>)</a:t>
                </a:r>
                <a:r>
                  <a:rPr lang="zh-CN" altLang="en-US" sz="2200" b="0" i="0">
                    <a:effectLst/>
                    <a:highlight>
                      <a:srgbClr val="FFFFFF"/>
                    </a:highlight>
                    <a:latin typeface="-apple-system"/>
                  </a:rPr>
                  <a:t>、功率</a:t>
                </a:r>
                <a:r>
                  <a:rPr lang="en-US" altLang="zh-CN" sz="2200" b="0" i="0">
                    <a:effectLst/>
                    <a:highlight>
                      <a:srgbClr val="FFFFFF"/>
                    </a:highlight>
                    <a:latin typeface="-apple-system"/>
                  </a:rPr>
                  <a:t>(</a:t>
                </a:r>
                <a:r>
                  <a:rPr lang="zh-CN" altLang="en-US" sz="2200" b="0" i="0">
                    <a:effectLst/>
                    <a:highlight>
                      <a:srgbClr val="FFFFFF"/>
                    </a:highlight>
                    <a:latin typeface="KaTeX_Main"/>
                  </a:rPr>
                  <a:t>𝑊</a:t>
                </a:r>
                <a:r>
                  <a:rPr lang="en-US" altLang="zh-CN" sz="2200">
                    <a:highlight>
                      <a:srgbClr val="FFFFFF"/>
                    </a:highlight>
                    <a:latin typeface="-apple-system"/>
                  </a:rPr>
                  <a:t>)</a:t>
                </a:r>
                <a:r>
                  <a:rPr lang="zh-CN" altLang="en-US" sz="2200" b="0" i="0">
                    <a:effectLst/>
                    <a:highlight>
                      <a:srgbClr val="FFFFFF"/>
                    </a:highlight>
                    <a:latin typeface="-apple-system"/>
                  </a:rPr>
                  <a:t>，</a:t>
                </a:r>
              </a:p>
              <a:p>
                <a:pPr marL="0" indent="0" algn="l">
                  <a:buNone/>
                </a:pPr>
                <a:r>
                  <a:rPr lang="zh-CN" altLang="en-US" sz="2200" b="0" i="0">
                    <a:effectLst/>
                    <a:highlight>
                      <a:srgbClr val="FFFFFF"/>
                    </a:highlight>
                    <a:latin typeface="-apple-system"/>
                  </a:rPr>
                  <a:t>问最小耗电。</a:t>
                </a:r>
                <a:endParaRPr lang="en-US" altLang="zh-CN" sz="2200" b="0" i="0">
                  <a:effectLst/>
                  <a:highlight>
                    <a:srgbClr val="FFFFFF"/>
                  </a:highlight>
                  <a:latin typeface="-apple-system"/>
                </a:endParaRPr>
              </a:p>
              <a:p>
                <a:pPr marL="0" indent="0" algn="l">
                  <a:buNone/>
                </a:pPr>
                <a14:m>
                  <m:oMathPara xmlns:m="http://schemas.openxmlformats.org/officeDocument/2006/math">
                    <m:oMathParaPr>
                      <m:jc m:val="left"/>
                    </m:oMathParaPr>
                    <m:oMath xmlns:m="http://schemas.openxmlformats.org/officeDocument/2006/math">
                      <m:r>
                        <a:rPr lang="en-US" altLang="zh-CN" sz="2200" b="0" i="1" smtClean="0">
                          <a:latin typeface="Cambria Math" panose="02040503050406030204" pitchFamily="18" charset="0"/>
                          <a:cs typeface="Times New Roman" panose="02020603050405020304" pitchFamily="18" charset="0"/>
                        </a:rPr>
                        <m:t>1≤</m:t>
                      </m:r>
                      <m:r>
                        <a:rPr lang="en-US" altLang="zh-CN" sz="2200" b="0" i="1" smtClean="0">
                          <a:latin typeface="Cambria Math" panose="02040503050406030204" pitchFamily="18" charset="0"/>
                          <a:cs typeface="Times New Roman" panose="02020603050405020304" pitchFamily="18" charset="0"/>
                        </a:rPr>
                        <m:t>𝑛</m:t>
                      </m:r>
                      <m:r>
                        <a:rPr lang="en-US" altLang="zh-CN" sz="2200" b="0" i="1" smtClean="0">
                          <a:latin typeface="Cambria Math" panose="02040503050406030204" pitchFamily="18" charset="0"/>
                          <a:cs typeface="Times New Roman" panose="02020603050405020304" pitchFamily="18" charset="0"/>
                        </a:rPr>
                        <m:t>≤50,1≤</m:t>
                      </m:r>
                      <m:sSub>
                        <m:sSubPr>
                          <m:ctrlPr>
                            <a:rPr lang="en-US" altLang="zh-CN" sz="2200" b="0" i="1" smtClean="0">
                              <a:latin typeface="Cambria Math" panose="02040503050406030204" pitchFamily="18" charset="0"/>
                              <a:cs typeface="Times New Roman" panose="02020603050405020304" pitchFamily="18" charset="0"/>
                            </a:rPr>
                          </m:ctrlPr>
                        </m:sSubPr>
                        <m:e>
                          <m:r>
                            <a:rPr lang="en-US" altLang="zh-CN" sz="2200" b="0" i="1" smtClean="0">
                              <a:latin typeface="Cambria Math" panose="02040503050406030204" pitchFamily="18" charset="0"/>
                              <a:cs typeface="Times New Roman" panose="02020603050405020304" pitchFamily="18" charset="0"/>
                            </a:rPr>
                            <m:t>𝑊</m:t>
                          </m:r>
                        </m:e>
                        <m:sub>
                          <m:r>
                            <a:rPr lang="en-US" altLang="zh-CN" sz="2200" b="0" i="1" smtClean="0">
                              <a:latin typeface="Cambria Math" panose="02040503050406030204" pitchFamily="18" charset="0"/>
                              <a:cs typeface="Times New Roman" panose="02020603050405020304" pitchFamily="18" charset="0"/>
                            </a:rPr>
                            <m:t>𝑖</m:t>
                          </m:r>
                        </m:sub>
                      </m:sSub>
                      <m:r>
                        <a:rPr lang="en-US" altLang="zh-CN" sz="2200" b="0" i="1" smtClean="0">
                          <a:latin typeface="Cambria Math" panose="02040503050406030204" pitchFamily="18" charset="0"/>
                          <a:cs typeface="Times New Roman" panose="02020603050405020304" pitchFamily="18" charset="0"/>
                        </a:rPr>
                        <m:t>≤100</m:t>
                      </m:r>
                    </m:oMath>
                  </m:oMathPara>
                </a14:m>
                <a:endParaRPr lang="en-US" altLang="zh-CN" sz="2200">
                  <a:latin typeface="Times New Roman" panose="02020603050405020304" pitchFamily="18" charset="0"/>
                  <a:cs typeface="Times New Roman" panose="02020603050405020304" pitchFamily="18" charset="0"/>
                </a:endParaRPr>
              </a:p>
              <a:p>
                <a:pPr marL="0" indent="0">
                  <a:buNone/>
                </a:pPr>
                <a:endParaRPr lang="en-US" altLang="zh-CN" sz="2200"/>
              </a:p>
              <a:p>
                <a:pPr marL="0" indent="0">
                  <a:buNone/>
                </a:pPr>
                <a:endParaRPr lang="en-US" altLang="zh-CN" sz="2200"/>
              </a:p>
              <a:p>
                <a:pPr marL="0" indent="0">
                  <a:buNone/>
                </a:pPr>
                <a:endParaRPr lang="en-US" altLang="zh-CN" sz="2200"/>
              </a:p>
              <a:p>
                <a:pPr marL="0" indent="0">
                  <a:buNone/>
                </a:pPr>
                <a:endParaRPr lang="en-US" altLang="zh-CN" sz="2200"/>
              </a:p>
              <a:p>
                <a:pPr marL="0" indent="0">
                  <a:buNone/>
                </a:pPr>
                <a:endParaRPr lang="en-US" altLang="zh-CN" sz="2200"/>
              </a:p>
              <a:p>
                <a:pPr marL="0" indent="0">
                  <a:buNone/>
                </a:pPr>
                <a:r>
                  <a:rPr lang="zh-CN" altLang="en-US" sz="2200"/>
                  <a:t>此时关灯顺序为 </a:t>
                </a:r>
                <a:r>
                  <a:rPr lang="en-US" altLang="zh-CN" sz="2200">
                    <a:latin typeface="Times New Roman" panose="02020603050405020304" pitchFamily="18" charset="0"/>
                    <a:cs typeface="Times New Roman" panose="02020603050405020304" pitchFamily="18" charset="0"/>
                  </a:rPr>
                  <a:t>3 4 2 1 5</a:t>
                </a:r>
                <a:r>
                  <a:rPr lang="zh-CN" altLang="en-US" sz="2200">
                    <a:latin typeface="Times New Roman" panose="02020603050405020304" pitchFamily="18" charset="0"/>
                    <a:cs typeface="Times New Roman" panose="02020603050405020304" pitchFamily="18" charset="0"/>
                  </a:rPr>
                  <a:t>。</a:t>
                </a:r>
                <a:endParaRPr lang="en-US" altLang="zh-CN" sz="2200">
                  <a:latin typeface="Times New Roman" panose="02020603050405020304" pitchFamily="18" charset="0"/>
                  <a:cs typeface="Times New Roman" panose="02020603050405020304" pitchFamily="18" charset="0"/>
                </a:endParaRPr>
              </a:p>
              <a:p>
                <a:pPr marL="0" indent="0">
                  <a:buNone/>
                </a:pPr>
                <a:endParaRPr lang="en-US" altLang="zh-CN" sz="2200"/>
              </a:p>
              <a:p>
                <a:pPr marL="0" indent="0">
                  <a:buNone/>
                </a:pPr>
                <a:endParaRPr lang="zh-CN" altLang="en-US" sz="2200"/>
              </a:p>
            </p:txBody>
          </p:sp>
        </mc:Choice>
        <mc:Fallback xmlns="">
          <p:sp>
            <p:nvSpPr>
              <p:cNvPr id="4" name="内容占位符 3">
                <a:extLst>
                  <a:ext uri="{FF2B5EF4-FFF2-40B4-BE49-F238E27FC236}">
                    <a16:creationId xmlns:a16="http://schemas.microsoft.com/office/drawing/2014/main" id="{9DF1E2CA-6EB4-9F09-7317-12808B07D273}"/>
                  </a:ext>
                </a:extLst>
              </p:cNvPr>
              <p:cNvSpPr>
                <a:spLocks noGrp="1" noRot="1" noChangeAspect="1" noMove="1" noResize="1" noEditPoints="1" noAdjustHandles="1" noChangeArrowheads="1" noChangeShapeType="1" noTextEdit="1"/>
              </p:cNvSpPr>
              <p:nvPr>
                <p:ph sz="quarter" idx="1"/>
              </p:nvPr>
            </p:nvSpPr>
            <p:spPr>
              <a:xfrm>
                <a:off x="609600" y="1209963"/>
                <a:ext cx="10972800" cy="4937760"/>
              </a:xfrm>
              <a:blipFill>
                <a:blip r:embed="rId2"/>
                <a:stretch>
                  <a:fillRect l="-722" t="-98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13B6F0E0-CF34-913B-B926-E92296F3B461}"/>
              </a:ext>
            </a:extLst>
          </p:cNvPr>
          <p:cNvPicPr>
            <a:picLocks noChangeAspect="1"/>
          </p:cNvPicPr>
          <p:nvPr/>
        </p:nvPicPr>
        <p:blipFill>
          <a:blip r:embed="rId3"/>
          <a:stretch>
            <a:fillRect/>
          </a:stretch>
        </p:blipFill>
        <p:spPr>
          <a:xfrm>
            <a:off x="609600" y="3110570"/>
            <a:ext cx="6031296" cy="1925960"/>
          </a:xfrm>
          <a:prstGeom prst="rect">
            <a:avLst/>
          </a:prstGeom>
        </p:spPr>
      </p:pic>
    </p:spTree>
    <p:extLst>
      <p:ext uri="{BB962C8B-B14F-4D97-AF65-F5344CB8AC3E}">
        <p14:creationId xmlns:p14="http://schemas.microsoft.com/office/powerpoint/2010/main" val="279289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zh-CN" altLang="en-US"/>
              <a:t>洛谷</a:t>
            </a:r>
            <a:r>
              <a:rPr lang="en-US" altLang="zh-CN"/>
              <a:t>P1220 </a:t>
            </a:r>
            <a:r>
              <a:rPr lang="zh-CN" altLang="en-US"/>
              <a:t>关路灯</a:t>
            </a:r>
          </a:p>
        </p:txBody>
      </p:sp>
      <p:sp>
        <p:nvSpPr>
          <p:cNvPr id="5" name="内容占位符 4">
            <a:extLst>
              <a:ext uri="{FF2B5EF4-FFF2-40B4-BE49-F238E27FC236}">
                <a16:creationId xmlns:a16="http://schemas.microsoft.com/office/drawing/2014/main" id="{DFE12D61-4CB1-3B55-66CF-BC4646F07BCF}"/>
              </a:ext>
            </a:extLst>
          </p:cNvPr>
          <p:cNvSpPr>
            <a:spLocks noGrp="1"/>
          </p:cNvSpPr>
          <p:nvPr>
            <p:ph sz="quarter" idx="1"/>
          </p:nvPr>
        </p:nvSpPr>
        <p:spPr/>
        <p:txBody>
          <a:bodyPr>
            <a:normAutofit/>
          </a:bodyPr>
          <a:lstStyle/>
          <a:p>
            <a:r>
              <a:rPr lang="zh-CN" altLang="en-US" sz="2400">
                <a:latin typeface="Times New Roman" panose="02020603050405020304" pitchFamily="18" charset="0"/>
                <a:cs typeface="Times New Roman" panose="02020603050405020304" pitchFamily="18" charset="0"/>
              </a:rPr>
              <a:t>该题是较为典型的区间</a:t>
            </a:r>
            <a:r>
              <a:rPr lang="en-US" altLang="zh-CN" sz="2400">
                <a:latin typeface="Times New Roman" panose="02020603050405020304" pitchFamily="18" charset="0"/>
                <a:cs typeface="Times New Roman" panose="02020603050405020304" pitchFamily="18" charset="0"/>
              </a:rPr>
              <a:t>DP</a:t>
            </a:r>
            <a:r>
              <a:rPr lang="zh-CN" altLang="en-US" sz="2400">
                <a:latin typeface="Times New Roman" panose="02020603050405020304" pitchFamily="18" charset="0"/>
                <a:cs typeface="Times New Roman" panose="02020603050405020304" pitchFamily="18" charset="0"/>
              </a:rPr>
              <a:t>，重点需要思考如何构建</a:t>
            </a:r>
            <a:r>
              <a:rPr lang="en-US" altLang="zh-CN" sz="2400">
                <a:latin typeface="Times New Roman" panose="02020603050405020304" pitchFamily="18" charset="0"/>
                <a:cs typeface="Times New Roman" panose="02020603050405020304" pitchFamily="18" charset="0"/>
              </a:rPr>
              <a:t>DP</a:t>
            </a:r>
            <a:r>
              <a:rPr lang="zh-CN" altLang="en-US" sz="2400">
                <a:latin typeface="Times New Roman" panose="02020603050405020304" pitchFamily="18" charset="0"/>
                <a:cs typeface="Times New Roman" panose="02020603050405020304" pitchFamily="18" charset="0"/>
              </a:rPr>
              <a:t>方程</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思考：在</a:t>
            </a:r>
            <a:r>
              <a:rPr lang="en-US" altLang="zh-CN" sz="2400">
                <a:latin typeface="Times New Roman" panose="02020603050405020304" pitchFamily="18" charset="0"/>
                <a:cs typeface="Times New Roman" panose="02020603050405020304" pitchFamily="18" charset="0"/>
              </a:rPr>
              <a:t>DP</a:t>
            </a:r>
            <a:r>
              <a:rPr lang="zh-CN" altLang="en-US" sz="2400">
                <a:latin typeface="Times New Roman" panose="02020603050405020304" pitchFamily="18" charset="0"/>
                <a:cs typeface="Times New Roman" panose="02020603050405020304" pitchFamily="18" charset="0"/>
              </a:rPr>
              <a:t>方程时，如何快速求解区间</a:t>
            </a:r>
            <a:r>
              <a:rPr lang="en-US" altLang="zh-CN" sz="2400">
                <a:latin typeface="Times New Roman" panose="02020603050405020304" pitchFamily="18" charset="0"/>
                <a:cs typeface="Times New Roman" panose="02020603050405020304" pitchFamily="18" charset="0"/>
              </a:rPr>
              <a:t>i~j</a:t>
            </a:r>
            <a:r>
              <a:rPr lang="zh-CN" altLang="en-US" sz="2400">
                <a:latin typeface="Times New Roman" panose="02020603050405020304" pitchFamily="18" charset="0"/>
                <a:cs typeface="Times New Roman" panose="02020603050405020304" pitchFamily="18" charset="0"/>
              </a:rPr>
              <a:t>的功率和</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前缀和优化</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如何定义</a:t>
            </a:r>
            <a:r>
              <a:rPr lang="en-US" altLang="zh-CN" sz="2400">
                <a:latin typeface="Times New Roman" panose="02020603050405020304" pitchFamily="18" charset="0"/>
                <a:cs typeface="Times New Roman" panose="02020603050405020304" pitchFamily="18" charset="0"/>
              </a:rPr>
              <a:t>DP</a:t>
            </a:r>
            <a:r>
              <a:rPr lang="zh-CN" altLang="en-US" sz="2400">
                <a:latin typeface="Times New Roman" panose="02020603050405020304" pitchFamily="18" charset="0"/>
                <a:cs typeface="Times New Roman" panose="02020603050405020304" pitchFamily="18" charset="0"/>
              </a:rPr>
              <a:t>状态</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老张关掉区间</a:t>
            </a:r>
            <a:r>
              <a:rPr lang="en-US" altLang="zh-CN" sz="2400">
                <a:latin typeface="Times New Roman" panose="02020603050405020304" pitchFamily="18" charset="0"/>
                <a:cs typeface="Times New Roman" panose="02020603050405020304" pitchFamily="18" charset="0"/>
              </a:rPr>
              <a:t>i~j</a:t>
            </a:r>
            <a:r>
              <a:rPr lang="zh-CN" altLang="en-US" sz="2400">
                <a:latin typeface="Times New Roman" panose="02020603050405020304" pitchFamily="18" charset="0"/>
                <a:cs typeface="Times New Roman" panose="02020603050405020304" pitchFamily="18" charset="0"/>
              </a:rPr>
              <a:t>的灯之后一定会出现在区间的端点，因此，我们不妨假设</a:t>
            </a:r>
            <a:r>
              <a:rPr lang="en-US" altLang="zh-CN" sz="2400">
                <a:latin typeface="Times New Roman" panose="02020603050405020304" pitchFamily="18" charset="0"/>
                <a:cs typeface="Times New Roman" panose="02020603050405020304" pitchFamily="18" charset="0"/>
              </a:rPr>
              <a:t>f[i][j][0]</a:t>
            </a:r>
            <a:r>
              <a:rPr lang="zh-CN" altLang="en-US" sz="2400">
                <a:latin typeface="Times New Roman" panose="02020603050405020304" pitchFamily="18" charset="0"/>
                <a:cs typeface="Times New Roman" panose="02020603050405020304" pitchFamily="18" charset="0"/>
              </a:rPr>
              <a:t>表示老张关掉灯最后出现在左端点，</a:t>
            </a:r>
            <a:r>
              <a:rPr lang="en-US" altLang="zh-CN" sz="2400">
                <a:latin typeface="Times New Roman" panose="02020603050405020304" pitchFamily="18" charset="0"/>
                <a:cs typeface="Times New Roman" panose="02020603050405020304" pitchFamily="18" charset="0"/>
              </a:rPr>
              <a:t>f[i][j][1]</a:t>
            </a:r>
            <a:r>
              <a:rPr lang="zh-CN" altLang="en-US" sz="2400">
                <a:latin typeface="Times New Roman" panose="02020603050405020304" pitchFamily="18" charset="0"/>
                <a:cs typeface="Times New Roman" panose="02020603050405020304" pitchFamily="18" charset="0"/>
              </a:rPr>
              <a:t>出现在右端点</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如何确定</a:t>
            </a:r>
            <a:r>
              <a:rPr lang="en-US" altLang="zh-CN" sz="2400">
                <a:latin typeface="Times New Roman" panose="02020603050405020304" pitchFamily="18" charset="0"/>
                <a:cs typeface="Times New Roman" panose="02020603050405020304" pitchFamily="18" charset="0"/>
              </a:rPr>
              <a:t>DP</a:t>
            </a:r>
            <a:r>
              <a:rPr lang="zh-CN" altLang="en-US" sz="2400">
                <a:latin typeface="Times New Roman" panose="02020603050405020304" pitchFamily="18" charset="0"/>
                <a:cs typeface="Times New Roman" panose="02020603050405020304" pitchFamily="18" charset="0"/>
              </a:rPr>
              <a:t>方程</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对于</a:t>
            </a:r>
            <a:r>
              <a:rPr lang="en-US" altLang="zh-CN" sz="2400">
                <a:latin typeface="Times New Roman" panose="02020603050405020304" pitchFamily="18" charset="0"/>
                <a:cs typeface="Times New Roman" panose="02020603050405020304" pitchFamily="18" charset="0"/>
              </a:rPr>
              <a:t>f[i][j][0]</a:t>
            </a:r>
            <a:r>
              <a:rPr lang="zh-CN" altLang="en-US" sz="2400">
                <a:latin typeface="Times New Roman" panose="02020603050405020304" pitchFamily="18" charset="0"/>
                <a:cs typeface="Times New Roman" panose="02020603050405020304" pitchFamily="18" charset="0"/>
              </a:rPr>
              <a:t>，如果直接走到</a:t>
            </a:r>
            <a:r>
              <a:rPr lang="en-US" altLang="zh-CN" sz="2400">
                <a:latin typeface="Times New Roman" panose="02020603050405020304" pitchFamily="18" charset="0"/>
                <a:cs typeface="Times New Roman" panose="02020603050405020304" pitchFamily="18" charset="0"/>
              </a:rPr>
              <a:t>i</a:t>
            </a:r>
            <a:r>
              <a:rPr lang="zh-CN" altLang="en-US" sz="2400">
                <a:latin typeface="Times New Roman" panose="02020603050405020304" pitchFamily="18" charset="0"/>
                <a:cs typeface="Times New Roman" panose="02020603050405020304" pitchFamily="18" charset="0"/>
              </a:rPr>
              <a:t>，那么便由</a:t>
            </a:r>
            <a:r>
              <a:rPr lang="en-US" altLang="zh-CN" sz="2400">
                <a:latin typeface="Times New Roman" panose="02020603050405020304" pitchFamily="18" charset="0"/>
                <a:cs typeface="Times New Roman" panose="02020603050405020304" pitchFamily="18" charset="0"/>
              </a:rPr>
              <a:t>f[i+1][j][0]</a:t>
            </a:r>
            <a:r>
              <a:rPr lang="zh-CN" altLang="en-US" sz="2400">
                <a:latin typeface="Times New Roman" panose="02020603050405020304" pitchFamily="18" charset="0"/>
                <a:cs typeface="Times New Roman" panose="02020603050405020304" pitchFamily="18" charset="0"/>
              </a:rPr>
              <a:t>更新过来，如果是折返到</a:t>
            </a:r>
            <a:r>
              <a:rPr lang="en-US" altLang="zh-CN" sz="2400">
                <a:latin typeface="Times New Roman" panose="02020603050405020304" pitchFamily="18" charset="0"/>
                <a:cs typeface="Times New Roman" panose="02020603050405020304" pitchFamily="18" charset="0"/>
              </a:rPr>
              <a:t>i,</a:t>
            </a:r>
            <a:r>
              <a:rPr lang="zh-CN" altLang="en-US" sz="2400">
                <a:latin typeface="Times New Roman" panose="02020603050405020304" pitchFamily="18" charset="0"/>
                <a:cs typeface="Times New Roman" panose="02020603050405020304" pitchFamily="18" charset="0"/>
              </a:rPr>
              <a:t>根据贪心原理，从</a:t>
            </a:r>
            <a:r>
              <a:rPr lang="en-US" altLang="zh-CN" sz="2400">
                <a:latin typeface="Times New Roman" panose="02020603050405020304" pitchFamily="18" charset="0"/>
                <a:cs typeface="Times New Roman" panose="02020603050405020304" pitchFamily="18" charset="0"/>
              </a:rPr>
              <a:t>j</a:t>
            </a:r>
            <a:r>
              <a:rPr lang="zh-CN" altLang="en-US" sz="2400">
                <a:latin typeface="Times New Roman" panose="02020603050405020304" pitchFamily="18" charset="0"/>
                <a:cs typeface="Times New Roman" panose="02020603050405020304" pitchFamily="18" charset="0"/>
              </a:rPr>
              <a:t>走过来一定是最优，因此它由</a:t>
            </a:r>
            <a:r>
              <a:rPr lang="en-US" altLang="zh-CN" sz="2400">
                <a:latin typeface="Times New Roman" panose="02020603050405020304" pitchFamily="18" charset="0"/>
                <a:cs typeface="Times New Roman" panose="02020603050405020304" pitchFamily="18" charset="0"/>
              </a:rPr>
              <a:t>f[i+1][j][1]</a:t>
            </a:r>
            <a:r>
              <a:rPr lang="zh-CN" altLang="en-US" sz="2400">
                <a:latin typeface="Times New Roman" panose="02020603050405020304" pitchFamily="18" charset="0"/>
                <a:cs typeface="Times New Roman" panose="02020603050405020304" pitchFamily="18" charset="0"/>
              </a:rPr>
              <a:t>更新过来</a:t>
            </a:r>
            <a:endParaRPr lang="en-US" altLang="zh-CN" sz="2400">
              <a:latin typeface="Times New Roman" panose="02020603050405020304" pitchFamily="18" charset="0"/>
              <a:cs typeface="Times New Roman" panose="02020603050405020304" pitchFamily="18" charset="0"/>
            </a:endParaRPr>
          </a:p>
          <a:p>
            <a:pPr marL="0" indent="0">
              <a:buNone/>
            </a:pPr>
            <a:endParaRPr lang="en-US" altLang="zh-CN" sz="2400">
              <a:latin typeface="Times New Roman" panose="02020603050405020304" pitchFamily="18" charset="0"/>
              <a:cs typeface="Times New Roman" panose="02020603050405020304" pitchFamily="18" charset="0"/>
            </a:endParaRPr>
          </a:p>
          <a:p>
            <a:pPr marL="0" indent="0">
              <a:buNone/>
            </a:pPr>
            <a:endParaRPr lang="en-US" altLang="zh-CN" sz="240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E1380A4-1620-84FE-97D3-758D3B6B21E9}"/>
              </a:ext>
            </a:extLst>
          </p:cNvPr>
          <p:cNvPicPr>
            <a:picLocks noChangeAspect="1"/>
          </p:cNvPicPr>
          <p:nvPr/>
        </p:nvPicPr>
        <p:blipFill>
          <a:blip r:embed="rId2"/>
          <a:stretch>
            <a:fillRect/>
          </a:stretch>
        </p:blipFill>
        <p:spPr>
          <a:xfrm>
            <a:off x="794327" y="5081099"/>
            <a:ext cx="7395874" cy="1115402"/>
          </a:xfrm>
          <a:prstGeom prst="rect">
            <a:avLst/>
          </a:prstGeom>
        </p:spPr>
      </p:pic>
    </p:spTree>
    <p:extLst>
      <p:ext uri="{BB962C8B-B14F-4D97-AF65-F5344CB8AC3E}">
        <p14:creationId xmlns:p14="http://schemas.microsoft.com/office/powerpoint/2010/main" val="385521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a:t>
            </a:r>
            <a:r>
              <a:rPr lang="en-US" altLang="zh-CN"/>
              <a:t>dp</a:t>
            </a:r>
            <a:endParaRPr lang="zh-CN" altLang="en-US" dirty="0"/>
          </a:p>
        </p:txBody>
      </p:sp>
      <p:sp>
        <p:nvSpPr>
          <p:cNvPr id="3" name="内容占位符 2"/>
          <p:cNvSpPr>
            <a:spLocks noGrp="1"/>
          </p:cNvSpPr>
          <p:nvPr>
            <p:ph sz="quarter" idx="1"/>
          </p:nvPr>
        </p:nvSpPr>
        <p:spPr/>
        <p:txBody>
          <a:bodyPr/>
          <a:lstStyle/>
          <a:p>
            <a:r>
              <a:rPr lang="zh-CN" altLang="en-US"/>
              <a:t>什么是线性</a:t>
            </a:r>
            <a:r>
              <a:rPr lang="en-US" altLang="zh-CN"/>
              <a:t>DP</a:t>
            </a:r>
            <a:r>
              <a:rPr lang="en-US" altLang="zh-CN">
                <a:latin typeface="Times New Roman" panose="02020603050405020304" pitchFamily="18" charset="0"/>
                <a:cs typeface="Times New Roman" panose="02020603050405020304" pitchFamily="18" charset="0"/>
              </a:rPr>
              <a:t>?</a:t>
            </a:r>
          </a:p>
          <a:p>
            <a:r>
              <a:rPr lang="zh-CN" altLang="en-US"/>
              <a:t>具有线性阶段划分的动态规划算法被统称为线性</a:t>
            </a:r>
            <a:r>
              <a:rPr lang="en-US" altLang="zh-CN"/>
              <a:t>dp</a:t>
            </a:r>
            <a:r>
              <a:rPr lang="zh-CN" altLang="en-US"/>
              <a:t>。</a:t>
            </a:r>
            <a:endParaRPr lang="en-US" altLang="zh-CN"/>
          </a:p>
          <a:p>
            <a:r>
              <a:rPr lang="zh-CN" altLang="en-US"/>
              <a:t>在线性</a:t>
            </a:r>
            <a:r>
              <a:rPr lang="en-US" altLang="zh-CN"/>
              <a:t>dp</a:t>
            </a:r>
            <a:r>
              <a:rPr lang="zh-CN" altLang="en-US"/>
              <a:t>的问题中，动态规划都体现为“作用点在线性空间上的递推”</a:t>
            </a:r>
            <a:r>
              <a:rPr lang="en-US" altLang="zh-CN"/>
              <a:t>——dp</a:t>
            </a:r>
            <a:r>
              <a:rPr lang="zh-CN" altLang="en-US"/>
              <a:t>的阶 段沿着各个维度线性增长，从一个或多个边界点开始有方向地向整个状态空间转移、扩展， 最后每个状态上都保留了以自身为“目标”的子问题的最优解。</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29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1108 </a:t>
            </a:r>
            <a:r>
              <a:rPr lang="zh-CN" altLang="en-US">
                <a:latin typeface="Times New Roman" panose="02020603050405020304" pitchFamily="18" charset="0"/>
                <a:cs typeface="Times New Roman" panose="02020603050405020304" pitchFamily="18" charset="0"/>
              </a:rPr>
              <a:t>低价购买</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1800"/>
              <a:t>低价购买”这条建议是在奶牛股票市场取得成功的一半规则。要想被认为是伟大的投资者，你必须遵循以下的问题建议</a:t>
            </a:r>
            <a:r>
              <a:rPr lang="en-US" altLang="zh-CN" sz="1800"/>
              <a:t>:“</a:t>
            </a:r>
            <a:r>
              <a:rPr lang="zh-CN" altLang="en-US" sz="1800"/>
              <a:t>低价购买；再低价购买”。每次你购买一支股票</a:t>
            </a:r>
            <a:r>
              <a:rPr lang="en-US" altLang="zh-CN" sz="1800"/>
              <a:t>,</a:t>
            </a:r>
            <a:r>
              <a:rPr lang="zh-CN" altLang="en-US" sz="1800"/>
              <a:t>你必须用低于你上次购买它的价格购买它。买的次数越多越好</a:t>
            </a:r>
            <a:r>
              <a:rPr lang="en-US" altLang="zh-CN" sz="1800"/>
              <a:t>!</a:t>
            </a:r>
            <a:r>
              <a:rPr lang="zh-CN" altLang="en-US" sz="1800"/>
              <a:t>你的目标是在遵循以上建议的前提下，求你最多能购买股票的次数。你将被给出一段时间内一支股票每天的出售价，你可以选择在哪些天购买这支股票。每次购买都必须遵循“低价购买；再低价购买”的原则。写一个程序计算最大购买次数。</a:t>
            </a:r>
          </a:p>
          <a:p>
            <a:pPr marL="0" indent="0">
              <a:buNone/>
            </a:pPr>
            <a:r>
              <a:rPr lang="zh-CN" altLang="en-US" sz="1800"/>
              <a:t>这里是某支股票的价格清单：</a:t>
            </a:r>
          </a:p>
          <a:p>
            <a:pPr marL="0" indent="0">
              <a:buNone/>
            </a:pPr>
            <a:endParaRPr lang="en-US" altLang="zh-CN"/>
          </a:p>
          <a:p>
            <a:pPr marL="0" indent="0">
              <a:buNone/>
            </a:pPr>
            <a:endParaRPr lang="en-US" altLang="zh-CN"/>
          </a:p>
          <a:p>
            <a:pPr marL="0" indent="0">
              <a:buNone/>
            </a:pPr>
            <a:r>
              <a:rPr lang="zh-CN" altLang="en-US" sz="1800"/>
              <a:t>最优秀的投资者可以购买最多</a:t>
            </a:r>
            <a:r>
              <a:rPr lang="en-US" altLang="zh-CN" sz="1800"/>
              <a:t>4</a:t>
            </a:r>
            <a:r>
              <a:rPr lang="zh-CN" altLang="en-US" sz="1800"/>
              <a:t>次股票，可行方案中的一种是：</a:t>
            </a:r>
            <a:endParaRPr lang="en-US" altLang="zh-CN" sz="1800"/>
          </a:p>
        </p:txBody>
      </p:sp>
      <p:pic>
        <p:nvPicPr>
          <p:cNvPr id="8" name="图片 7">
            <a:extLst>
              <a:ext uri="{FF2B5EF4-FFF2-40B4-BE49-F238E27FC236}">
                <a16:creationId xmlns:a16="http://schemas.microsoft.com/office/drawing/2014/main" id="{4AC432A9-0AFF-AE20-27EE-A6C198F8B17B}"/>
              </a:ext>
            </a:extLst>
          </p:cNvPr>
          <p:cNvPicPr>
            <a:picLocks noChangeAspect="1"/>
          </p:cNvPicPr>
          <p:nvPr/>
        </p:nvPicPr>
        <p:blipFill>
          <a:blip r:embed="rId2"/>
          <a:stretch>
            <a:fillRect/>
          </a:stretch>
        </p:blipFill>
        <p:spPr>
          <a:xfrm>
            <a:off x="609600" y="3012787"/>
            <a:ext cx="7096125" cy="1009650"/>
          </a:xfrm>
          <a:prstGeom prst="rect">
            <a:avLst/>
          </a:prstGeom>
        </p:spPr>
      </p:pic>
      <p:pic>
        <p:nvPicPr>
          <p:cNvPr id="10" name="图片 9">
            <a:extLst>
              <a:ext uri="{FF2B5EF4-FFF2-40B4-BE49-F238E27FC236}">
                <a16:creationId xmlns:a16="http://schemas.microsoft.com/office/drawing/2014/main" id="{F17C69E6-C80E-FA69-5CED-65ACF72D82AD}"/>
              </a:ext>
            </a:extLst>
          </p:cNvPr>
          <p:cNvPicPr>
            <a:picLocks noChangeAspect="1"/>
          </p:cNvPicPr>
          <p:nvPr/>
        </p:nvPicPr>
        <p:blipFill>
          <a:blip r:embed="rId3"/>
          <a:stretch>
            <a:fillRect/>
          </a:stretch>
        </p:blipFill>
        <p:spPr>
          <a:xfrm>
            <a:off x="609600" y="4363605"/>
            <a:ext cx="2990850" cy="110490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267994-8CC0-E5F2-5BEA-FE5054BDF600}"/>
                  </a:ext>
                </a:extLst>
              </p:cNvPr>
              <p:cNvSpPr txBox="1"/>
              <p:nvPr/>
            </p:nvSpPr>
            <p:spPr>
              <a:xfrm>
                <a:off x="4232852" y="4478834"/>
                <a:ext cx="7211003" cy="1477328"/>
              </a:xfrm>
              <a:prstGeom prst="rect">
                <a:avLst/>
              </a:prstGeom>
              <a:noFill/>
            </p:spPr>
            <p:txBody>
              <a:bodyPr wrap="square" rtlCol="0">
                <a:spAutoFit/>
              </a:bodyPr>
              <a:lstStyle/>
              <a:p>
                <a:pPr algn="l"/>
                <a:r>
                  <a:rPr lang="zh-CN" altLang="en-US" b="1" i="0">
                    <a:effectLst/>
                    <a:highlight>
                      <a:srgbClr val="FFFFFF"/>
                    </a:highlight>
                    <a:latin typeface="-apple-system"/>
                  </a:rPr>
                  <a:t>输出格式</a:t>
                </a:r>
              </a:p>
              <a:p>
                <a:pPr algn="l"/>
                <a:r>
                  <a:rPr lang="zh-CN" altLang="en-US" b="0" i="0">
                    <a:effectLst/>
                    <a:highlight>
                      <a:srgbClr val="FFFFFF"/>
                    </a:highlight>
                    <a:latin typeface="-apple-system"/>
                  </a:rPr>
                  <a:t>输出共一行两个整数，分别为最大购买次数和拥有最大购买次数的方案数（数据保证 </a:t>
                </a:r>
                <a:r>
                  <a:rPr lang="zh-CN" altLang="en-US" b="0" i="0">
                    <a:effectLst/>
                    <a:highlight>
                      <a:srgbClr val="FFFFFF"/>
                    </a:highlight>
                    <a:latin typeface="KaTeX_Main"/>
                  </a:rPr>
                  <a:t>≤</a:t>
                </a:r>
                <a14:m>
                  <m:oMath xmlns:m="http://schemas.openxmlformats.org/officeDocument/2006/math">
                    <m:sSup>
                      <m:sSupPr>
                        <m:ctrlPr>
                          <a:rPr lang="en-US" altLang="zh-CN" b="0" i="1" smtClean="0">
                            <a:effectLst/>
                            <a:highlight>
                              <a:srgbClr val="FFFFFF"/>
                            </a:highlight>
                            <a:latin typeface="Cambria Math" panose="02040503050406030204" pitchFamily="18" charset="0"/>
                          </a:rPr>
                        </m:ctrlPr>
                      </m:sSupPr>
                      <m:e>
                        <m:r>
                          <a:rPr lang="en-US" altLang="zh-CN" b="0" i="1" smtClean="0">
                            <a:effectLst/>
                            <a:highlight>
                              <a:srgbClr val="FFFFFF"/>
                            </a:highlight>
                            <a:latin typeface="Cambria Math" panose="02040503050406030204" pitchFamily="18" charset="0"/>
                          </a:rPr>
                          <m:t>2</m:t>
                        </m:r>
                      </m:e>
                      <m:sup>
                        <m:r>
                          <a:rPr lang="en-US" altLang="zh-CN" b="0" i="1" smtClean="0">
                            <a:effectLst/>
                            <a:highlight>
                              <a:srgbClr val="FFFFFF"/>
                            </a:highlight>
                            <a:latin typeface="Cambria Math" panose="02040503050406030204" pitchFamily="18" charset="0"/>
                          </a:rPr>
                          <m:t>31</m:t>
                        </m:r>
                      </m:sup>
                    </m:sSup>
                  </m:oMath>
                </a14:m>
                <a:r>
                  <a:rPr lang="zh-CN" altLang="en-US" b="0" i="0">
                    <a:effectLst/>
                    <a:highlight>
                      <a:srgbClr val="FFFFFF"/>
                    </a:highlight>
                    <a:latin typeface="-apple-system"/>
                  </a:rPr>
                  <a:t>）当二种方案“看起来一样”时（就是说它们构成的价格队列一样的时候）</a:t>
                </a:r>
                <a:r>
                  <a:rPr lang="en-US" altLang="zh-CN" b="0" i="0">
                    <a:effectLst/>
                    <a:highlight>
                      <a:srgbClr val="FFFFFF"/>
                    </a:highlight>
                    <a:latin typeface="-apple-system"/>
                  </a:rPr>
                  <a:t>,</a:t>
                </a:r>
                <a:r>
                  <a:rPr lang="zh-CN" altLang="en-US" b="0" i="0">
                    <a:effectLst/>
                    <a:highlight>
                      <a:srgbClr val="FFFFFF"/>
                    </a:highlight>
                    <a:latin typeface="-apple-system"/>
                  </a:rPr>
                  <a:t>这 </a:t>
                </a:r>
                <a:r>
                  <a:rPr lang="en-US" altLang="zh-CN" b="0" i="0">
                    <a:effectLst/>
                    <a:highlight>
                      <a:srgbClr val="FFFFFF"/>
                    </a:highlight>
                    <a:latin typeface="KaTeX_Main"/>
                  </a:rPr>
                  <a:t>2</a:t>
                </a:r>
                <a:r>
                  <a:rPr lang="zh-CN" altLang="en-US" b="0" i="0">
                    <a:effectLst/>
                    <a:highlight>
                      <a:srgbClr val="FFFFFF"/>
                    </a:highlight>
                    <a:latin typeface="-apple-system"/>
                  </a:rPr>
                  <a:t> 种方案被认为是相同的。</a:t>
                </a:r>
              </a:p>
              <a:p>
                <a:endParaRPr lang="zh-CN" altLang="en-US"/>
              </a:p>
            </p:txBody>
          </p:sp>
        </mc:Choice>
        <mc:Fallback xmlns="">
          <p:sp>
            <p:nvSpPr>
              <p:cNvPr id="11" name="文本框 10">
                <a:extLst>
                  <a:ext uri="{FF2B5EF4-FFF2-40B4-BE49-F238E27FC236}">
                    <a16:creationId xmlns:a16="http://schemas.microsoft.com/office/drawing/2014/main" id="{21267994-8CC0-E5F2-5BEA-FE5054BDF600}"/>
                  </a:ext>
                </a:extLst>
              </p:cNvPr>
              <p:cNvSpPr txBox="1">
                <a:spLocks noRot="1" noChangeAspect="1" noMove="1" noResize="1" noEditPoints="1" noAdjustHandles="1" noChangeArrowheads="1" noChangeShapeType="1" noTextEdit="1"/>
              </p:cNvSpPr>
              <p:nvPr/>
            </p:nvSpPr>
            <p:spPr>
              <a:xfrm>
                <a:off x="4232852" y="4478834"/>
                <a:ext cx="7211003" cy="1477328"/>
              </a:xfrm>
              <a:prstGeom prst="rect">
                <a:avLst/>
              </a:prstGeom>
              <a:blipFill>
                <a:blip r:embed="rId4"/>
                <a:stretch>
                  <a:fillRect l="-676" t="-206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1108 </a:t>
            </a:r>
            <a:r>
              <a:rPr lang="zh-CN" altLang="en-US">
                <a:latin typeface="Times New Roman" panose="02020603050405020304" pitchFamily="18" charset="0"/>
                <a:cs typeface="Times New Roman" panose="02020603050405020304" pitchFamily="18" charset="0"/>
              </a:rPr>
              <a:t>低价购买</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第一问：求最长下降子序列</a:t>
            </a:r>
            <a:r>
              <a:rPr lang="en-US" altLang="zh-CN"/>
              <a:t>,f[i]</a:t>
            </a:r>
            <a:r>
              <a:rPr lang="zh-CN" altLang="en-US"/>
              <a:t>的状态转移方程</a:t>
            </a:r>
            <a:endParaRPr lang="en-US" altLang="zh-CN"/>
          </a:p>
          <a:p>
            <a:pPr marL="0" indent="0">
              <a:buNone/>
            </a:pPr>
            <a:endParaRPr lang="en-US" altLang="zh-CN"/>
          </a:p>
          <a:p>
            <a:r>
              <a:rPr lang="zh-CN" altLang="en-US"/>
              <a:t>第二问：求不同的最长下降子序列的个数</a:t>
            </a:r>
            <a:endParaRPr lang="en-US" altLang="zh-CN"/>
          </a:p>
          <a:p>
            <a:r>
              <a:rPr lang="zh-CN" altLang="en-US"/>
              <a:t>设</a:t>
            </a:r>
            <a:r>
              <a:rPr lang="en-US" altLang="zh-CN" i="1"/>
              <a:t>t</a:t>
            </a:r>
            <a:r>
              <a:rPr lang="en-US" altLang="zh-CN"/>
              <a:t>[</a:t>
            </a:r>
            <a:r>
              <a:rPr lang="en-US" altLang="zh-CN" i="1"/>
              <a:t>i</a:t>
            </a:r>
            <a:r>
              <a:rPr lang="en-US" altLang="zh-CN"/>
              <a:t>]</a:t>
            </a:r>
            <a:r>
              <a:rPr lang="zh-CN" altLang="en-US"/>
              <a:t>表示以第</a:t>
            </a:r>
            <a:r>
              <a:rPr lang="en-US" altLang="zh-CN"/>
              <a:t>i</a:t>
            </a:r>
            <a:r>
              <a:rPr lang="zh-CN" altLang="en-US"/>
              <a:t>个元素结尾的最长的下降子序列的个数</a:t>
            </a:r>
            <a:endParaRPr lang="en-US" altLang="zh-CN"/>
          </a:p>
          <a:p>
            <a:r>
              <a:rPr lang="zh-CN" altLang="en-US"/>
              <a:t>思考状态转移方程</a:t>
            </a:r>
            <a:endParaRPr lang="en-US" altLang="zh-CN"/>
          </a:p>
          <a:p>
            <a:endParaRPr lang="en-US" altLang="zh-CN"/>
          </a:p>
          <a:p>
            <a:r>
              <a:rPr lang="zh-CN" altLang="en-US"/>
              <a:t>思考如何去重？</a:t>
            </a:r>
            <a:endParaRPr lang="en-US" altLang="zh-CN"/>
          </a:p>
          <a:p>
            <a:r>
              <a:rPr lang="zh-CN" altLang="en-US"/>
              <a:t>在前一个元素和后一个元素相同的时候，我们只保留后一个元素的</a:t>
            </a:r>
            <a:r>
              <a:rPr lang="en-US" altLang="zh-CN"/>
              <a:t>f</a:t>
            </a:r>
            <a:r>
              <a:rPr lang="zh-CN" altLang="en-US"/>
              <a:t>值和</a:t>
            </a:r>
            <a:r>
              <a:rPr lang="en-US" altLang="zh-CN"/>
              <a:t>t</a:t>
            </a:r>
            <a:r>
              <a:rPr lang="zh-CN" altLang="en-US"/>
              <a:t>值</a:t>
            </a:r>
            <a:endParaRPr lang="en-US" altLang="zh-CN"/>
          </a:p>
        </p:txBody>
      </p:sp>
      <p:pic>
        <p:nvPicPr>
          <p:cNvPr id="5" name="图片 4">
            <a:extLst>
              <a:ext uri="{FF2B5EF4-FFF2-40B4-BE49-F238E27FC236}">
                <a16:creationId xmlns:a16="http://schemas.microsoft.com/office/drawing/2014/main" id="{A86BC2B5-94BC-9423-ECB6-4F866A5E4537}"/>
              </a:ext>
            </a:extLst>
          </p:cNvPr>
          <p:cNvPicPr>
            <a:picLocks noChangeAspect="1"/>
          </p:cNvPicPr>
          <p:nvPr/>
        </p:nvPicPr>
        <p:blipFill>
          <a:blip r:embed="rId2"/>
          <a:stretch>
            <a:fillRect/>
          </a:stretch>
        </p:blipFill>
        <p:spPr>
          <a:xfrm>
            <a:off x="877455" y="3548612"/>
            <a:ext cx="4429125" cy="609600"/>
          </a:xfrm>
          <a:prstGeom prst="rect">
            <a:avLst/>
          </a:prstGeom>
        </p:spPr>
      </p:pic>
      <p:pic>
        <p:nvPicPr>
          <p:cNvPr id="7" name="图片 6">
            <a:extLst>
              <a:ext uri="{FF2B5EF4-FFF2-40B4-BE49-F238E27FC236}">
                <a16:creationId xmlns:a16="http://schemas.microsoft.com/office/drawing/2014/main" id="{C5932056-D74A-E7E6-2873-4CE900885587}"/>
              </a:ext>
            </a:extLst>
          </p:cNvPr>
          <p:cNvPicPr>
            <a:picLocks noChangeAspect="1"/>
          </p:cNvPicPr>
          <p:nvPr/>
        </p:nvPicPr>
        <p:blipFill>
          <a:blip r:embed="rId3"/>
          <a:stretch>
            <a:fillRect/>
          </a:stretch>
        </p:blipFill>
        <p:spPr>
          <a:xfrm>
            <a:off x="877455" y="5324475"/>
            <a:ext cx="3209925" cy="476250"/>
          </a:xfrm>
          <a:prstGeom prst="rect">
            <a:avLst/>
          </a:prstGeom>
        </p:spPr>
      </p:pic>
      <p:pic>
        <p:nvPicPr>
          <p:cNvPr id="6" name="图片 5">
            <a:extLst>
              <a:ext uri="{FF2B5EF4-FFF2-40B4-BE49-F238E27FC236}">
                <a16:creationId xmlns:a16="http://schemas.microsoft.com/office/drawing/2014/main" id="{E65AE63A-BDC3-D7A4-AB22-1FF2F2981D02}"/>
              </a:ext>
            </a:extLst>
          </p:cNvPr>
          <p:cNvPicPr>
            <a:picLocks noChangeAspect="1"/>
          </p:cNvPicPr>
          <p:nvPr/>
        </p:nvPicPr>
        <p:blipFill>
          <a:blip r:embed="rId4"/>
          <a:stretch>
            <a:fillRect/>
          </a:stretch>
        </p:blipFill>
        <p:spPr>
          <a:xfrm>
            <a:off x="730682" y="1628024"/>
            <a:ext cx="5114925" cy="514350"/>
          </a:xfrm>
          <a:prstGeom prst="rect">
            <a:avLst/>
          </a:prstGeom>
        </p:spPr>
      </p:pic>
    </p:spTree>
    <p:extLst>
      <p:ext uri="{BB962C8B-B14F-4D97-AF65-F5344CB8AC3E}">
        <p14:creationId xmlns:p14="http://schemas.microsoft.com/office/powerpoint/2010/main" val="10524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1450 [HAOI2008] </a:t>
            </a:r>
            <a:r>
              <a:rPr lang="zh-CN" altLang="en-US">
                <a:latin typeface="Times New Roman" panose="02020603050405020304" pitchFamily="18" charset="0"/>
                <a:cs typeface="Times New Roman" panose="02020603050405020304" pitchFamily="18" charset="0"/>
              </a:rPr>
              <a:t>硬币购物</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a:t>共有</a:t>
                </a:r>
                <a:r>
                  <a:rPr lang="en-US" altLang="zh-CN"/>
                  <a:t>4</a:t>
                </a:r>
                <a:r>
                  <a:rPr lang="zh-CN" altLang="en-US"/>
                  <a:t>种硬币。面值分别为 𝑐</a:t>
                </a:r>
                <a:r>
                  <a:rPr lang="en-US" altLang="zh-CN"/>
                  <a:t>1,</a:t>
                </a:r>
                <a:r>
                  <a:rPr lang="zh-CN" altLang="en-US"/>
                  <a:t>𝑐</a:t>
                </a:r>
                <a:r>
                  <a:rPr lang="en-US" altLang="zh-CN"/>
                  <a:t>2,</a:t>
                </a:r>
                <a:r>
                  <a:rPr lang="zh-CN" altLang="en-US"/>
                  <a:t>𝑐</a:t>
                </a:r>
                <a:r>
                  <a:rPr lang="en-US" altLang="zh-CN"/>
                  <a:t>3,</a:t>
                </a:r>
                <a:r>
                  <a:rPr lang="zh-CN" altLang="en-US"/>
                  <a:t>𝑐</a:t>
                </a:r>
                <a:r>
                  <a:rPr lang="en-US" altLang="zh-CN"/>
                  <a:t>4</a:t>
                </a:r>
                <a:r>
                  <a:rPr lang="zh-CN" altLang="en-US" i="1"/>
                  <a:t>。</a:t>
                </a:r>
                <a:r>
                  <a:rPr lang="zh-CN" altLang="en-US"/>
                  <a:t>某人去商店买东西，去了 𝑛次，对于每次购买，他带了𝑑𝑖枚𝑖种硬币，想购买𝑠的价值的东西。请问每次有多少种付款方法。</a:t>
                </a:r>
              </a:p>
              <a:p>
                <a:r>
                  <a:rPr lang="zh-CN" altLang="en-US"/>
                  <a:t>对于</a:t>
                </a:r>
                <a:r>
                  <a:rPr lang="en-US" altLang="zh-CN"/>
                  <a:t>100%</a:t>
                </a:r>
                <a:r>
                  <a:rPr lang="zh-CN" altLang="en-US"/>
                  <a:t>的数据，保证 </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𝑐𝑖</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𝑑𝑖</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𝑠≤</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𝑛≤</a:t>
                </a:r>
                <a:r>
                  <a:rPr lang="en-US" altLang="zh-CN">
                    <a:latin typeface="Times New Roman" panose="02020603050405020304" pitchFamily="18" charset="0"/>
                    <a:cs typeface="Times New Roman" panose="02020603050405020304" pitchFamily="18" charset="0"/>
                  </a:rPr>
                  <a:t>1000</a:t>
                </a:r>
                <a:r>
                  <a:rPr lang="zh-CN" altLang="en-US"/>
                  <a:t>。</a:t>
                </a:r>
              </a:p>
              <a:p>
                <a:endParaRPr lang="en-US" altLang="zh-CN"/>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00" t="-1358" r="-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80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1D08A-2194-1D0C-359C-22E859A549BF}"/>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1450 [HAOI2008] </a:t>
            </a:r>
            <a:r>
              <a:rPr lang="zh-CN" altLang="en-US">
                <a:latin typeface="Times New Roman" panose="02020603050405020304" pitchFamily="18" charset="0"/>
                <a:cs typeface="Times New Roman" panose="02020603050405020304" pitchFamily="18" charset="0"/>
              </a:rPr>
              <a:t>硬币购物</a:t>
            </a:r>
            <a:endParaRPr lang="zh-CN" altLang="en-US"/>
          </a:p>
        </p:txBody>
      </p:sp>
      <p:sp>
        <p:nvSpPr>
          <p:cNvPr id="3" name="内容占位符 2">
            <a:extLst>
              <a:ext uri="{FF2B5EF4-FFF2-40B4-BE49-F238E27FC236}">
                <a16:creationId xmlns:a16="http://schemas.microsoft.com/office/drawing/2014/main" id="{D1C517E9-326B-D16B-02FB-7005F2021684}"/>
              </a:ext>
            </a:extLst>
          </p:cNvPr>
          <p:cNvSpPr>
            <a:spLocks noGrp="1"/>
          </p:cNvSpPr>
          <p:nvPr>
            <p:ph sz="quarter" idx="1"/>
          </p:nvPr>
        </p:nvSpPr>
        <p:spPr>
          <a:xfrm>
            <a:off x="609600" y="1219200"/>
            <a:ext cx="11323782" cy="4937760"/>
          </a:xfrm>
        </p:spPr>
        <p:txBody>
          <a:bodyPr>
            <a:normAutofit/>
          </a:bodyPr>
          <a:lstStyle/>
          <a:p>
            <a:r>
              <a:rPr lang="zh-CN" altLang="en-US" sz="2000"/>
              <a:t>当数据范围较小时</a:t>
            </a:r>
            <a:endParaRPr lang="en-US" altLang="zh-CN" sz="2000"/>
          </a:p>
          <a:p>
            <a:r>
              <a:rPr lang="zh-CN" altLang="en-US" sz="2000"/>
              <a:t>考虑把每种硬币看成单个硬币，则题目转换为多重背包</a:t>
            </a:r>
            <a:endParaRPr lang="en-US" altLang="zh-CN" sz="2000"/>
          </a:p>
          <a:p>
            <a:r>
              <a:rPr lang="zh-CN" altLang="en-US" sz="2000"/>
              <a:t>可过掉小部分数据</a:t>
            </a:r>
            <a:endParaRPr lang="en-US" altLang="zh-CN" sz="2000"/>
          </a:p>
        </p:txBody>
      </p:sp>
    </p:spTree>
    <p:extLst>
      <p:ext uri="{BB962C8B-B14F-4D97-AF65-F5344CB8AC3E}">
        <p14:creationId xmlns:p14="http://schemas.microsoft.com/office/powerpoint/2010/main" val="188149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1D08A-2194-1D0C-359C-22E859A549BF}"/>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1450 [HAOI2008] </a:t>
            </a:r>
            <a:r>
              <a:rPr lang="zh-CN" altLang="en-US">
                <a:latin typeface="Times New Roman" panose="02020603050405020304" pitchFamily="18" charset="0"/>
                <a:cs typeface="Times New Roman" panose="02020603050405020304" pitchFamily="18" charset="0"/>
              </a:rPr>
              <a:t>硬币购物</a:t>
            </a:r>
            <a:endParaRPr lang="zh-CN" altLang="en-US"/>
          </a:p>
        </p:txBody>
      </p:sp>
      <p:sp>
        <p:nvSpPr>
          <p:cNvPr id="3" name="内容占位符 2">
            <a:extLst>
              <a:ext uri="{FF2B5EF4-FFF2-40B4-BE49-F238E27FC236}">
                <a16:creationId xmlns:a16="http://schemas.microsoft.com/office/drawing/2014/main" id="{D1C517E9-326B-D16B-02FB-7005F2021684}"/>
              </a:ext>
            </a:extLst>
          </p:cNvPr>
          <p:cNvSpPr>
            <a:spLocks noGrp="1"/>
          </p:cNvSpPr>
          <p:nvPr>
            <p:ph sz="quarter" idx="1"/>
          </p:nvPr>
        </p:nvSpPr>
        <p:spPr>
          <a:xfrm>
            <a:off x="609600" y="1219200"/>
            <a:ext cx="11323782" cy="4937760"/>
          </a:xfrm>
        </p:spPr>
        <p:txBody>
          <a:bodyPr>
            <a:normAutofit/>
          </a:bodyPr>
          <a:lstStyle/>
          <a:p>
            <a:r>
              <a:rPr lang="zh-CN" altLang="en-US" sz="2000"/>
              <a:t>考虑：满足要求的方法数</a:t>
            </a:r>
            <a:r>
              <a:rPr lang="en-US" altLang="zh-CN" sz="2000"/>
              <a:t>=</a:t>
            </a:r>
            <a:r>
              <a:rPr lang="zh-CN" altLang="en-US" sz="2000"/>
              <a:t>无限种的方法数</a:t>
            </a:r>
            <a:r>
              <a:rPr lang="en-US" altLang="zh-CN" sz="2000"/>
              <a:t>-</a:t>
            </a:r>
            <a:r>
              <a:rPr lang="zh-CN" altLang="en-US" sz="2000"/>
              <a:t>不满足要求</a:t>
            </a:r>
            <a:r>
              <a:rPr lang="en-US" altLang="zh-CN" sz="2000"/>
              <a:t>(</a:t>
            </a:r>
            <a:r>
              <a:rPr lang="zh-CN" altLang="en-US" sz="2000"/>
              <a:t>即超过限制</a:t>
            </a:r>
            <a:r>
              <a:rPr lang="en-US" altLang="zh-CN" sz="2000"/>
              <a:t>)</a:t>
            </a:r>
            <a:r>
              <a:rPr lang="zh-CN" altLang="en-US" sz="2000"/>
              <a:t>方法数</a:t>
            </a:r>
            <a:endParaRPr lang="en-US" altLang="zh-CN" sz="2000"/>
          </a:p>
          <a:p>
            <a:r>
              <a:rPr lang="zh-CN" altLang="en-US" sz="2000"/>
              <a:t>先把问题当成无限背包，预处理出</a:t>
            </a:r>
            <a:r>
              <a:rPr lang="zh-CN" altLang="en-US" sz="2000">
                <a:highlight>
                  <a:srgbClr val="FFFFFF"/>
                </a:highlight>
                <a:latin typeface="KaTeX_Main"/>
              </a:rPr>
              <a:t>𝑓</a:t>
            </a:r>
            <a:r>
              <a:rPr lang="en-US" altLang="zh-CN" sz="2000">
                <a:highlight>
                  <a:srgbClr val="FFFFFF"/>
                </a:highlight>
                <a:latin typeface="KaTeX_Main"/>
              </a:rPr>
              <a:t>[i]</a:t>
            </a:r>
            <a:r>
              <a:rPr lang="zh-CN" altLang="en-US" sz="2000"/>
              <a:t>为无数量限制下空间</a:t>
            </a:r>
            <a:r>
              <a:rPr lang="en-US" altLang="zh-CN" sz="2000"/>
              <a:t>i</a:t>
            </a:r>
            <a:r>
              <a:rPr lang="zh-CN" altLang="en-US" sz="2000"/>
              <a:t>的方案数。因此：</a:t>
            </a:r>
            <a:endParaRPr lang="en-US" altLang="zh-CN" sz="2000"/>
          </a:p>
          <a:p>
            <a:pPr marL="0" indent="0">
              <a:buNone/>
            </a:pPr>
            <a:r>
              <a:rPr lang="zh-CN" altLang="en-US" sz="2000" i="0">
                <a:effectLst/>
                <a:highlight>
                  <a:srgbClr val="FFFFFF"/>
                </a:highlight>
                <a:latin typeface="-apple-system"/>
              </a:rPr>
              <a:t>第</a:t>
            </a:r>
            <a:r>
              <a:rPr lang="en-US" altLang="zh-CN" sz="2000" i="0">
                <a:effectLst/>
                <a:highlight>
                  <a:srgbClr val="FFFFFF"/>
                </a:highlight>
                <a:latin typeface="KaTeX_Main"/>
              </a:rPr>
              <a:t>1</a:t>
            </a:r>
            <a:r>
              <a:rPr lang="zh-CN" altLang="en-US" sz="2000" i="0">
                <a:effectLst/>
                <a:highlight>
                  <a:srgbClr val="FFFFFF"/>
                </a:highlight>
                <a:latin typeface="-apple-system"/>
              </a:rPr>
              <a:t>种硬币超过要求的方法数</a:t>
            </a:r>
            <a:r>
              <a:rPr lang="en-US" altLang="zh-CN" sz="2000" i="0">
                <a:effectLst/>
                <a:highlight>
                  <a:srgbClr val="FFFFFF"/>
                </a:highlight>
                <a:latin typeface="KaTeX_Main"/>
              </a:rPr>
              <a:t>=</a:t>
            </a:r>
            <a:r>
              <a:rPr lang="zh-CN" altLang="en-US" sz="2000" i="0">
                <a:effectLst/>
                <a:highlight>
                  <a:srgbClr val="FFFFFF"/>
                </a:highlight>
                <a:latin typeface="KaTeX_Main"/>
              </a:rPr>
              <a:t>𝑓</a:t>
            </a:r>
            <a:r>
              <a:rPr lang="en-US" altLang="zh-CN" sz="2000" i="0">
                <a:effectLst/>
                <a:highlight>
                  <a:srgbClr val="FFFFFF"/>
                </a:highlight>
                <a:latin typeface="KaTeX_Main"/>
              </a:rPr>
              <a:t>[</a:t>
            </a:r>
            <a:r>
              <a:rPr lang="zh-CN" altLang="en-US" sz="2000" i="0">
                <a:effectLst/>
                <a:highlight>
                  <a:srgbClr val="FFFFFF"/>
                </a:highlight>
                <a:latin typeface="KaTeX_Main"/>
              </a:rPr>
              <a:t>𝑠−𝑐</a:t>
            </a:r>
            <a:r>
              <a:rPr lang="en-US" altLang="zh-CN" sz="2000" i="0">
                <a:effectLst/>
                <a:highlight>
                  <a:srgbClr val="FFFFFF"/>
                </a:highlight>
                <a:latin typeface="KaTeX_Main"/>
              </a:rPr>
              <a:t>[1]∗(</a:t>
            </a:r>
            <a:r>
              <a:rPr lang="zh-CN" altLang="en-US" sz="2000" i="0">
                <a:effectLst/>
                <a:highlight>
                  <a:srgbClr val="FFFFFF"/>
                </a:highlight>
                <a:latin typeface="KaTeX_Main"/>
              </a:rPr>
              <a:t>𝑑</a:t>
            </a:r>
            <a:r>
              <a:rPr lang="en-US" altLang="zh-CN" sz="2000" i="0">
                <a:effectLst/>
                <a:highlight>
                  <a:srgbClr val="FFFFFF"/>
                </a:highlight>
                <a:latin typeface="KaTeX_Main"/>
              </a:rPr>
              <a:t>[1]+1)]</a:t>
            </a:r>
          </a:p>
          <a:p>
            <a:r>
              <a:rPr lang="zh-CN" altLang="en-US" sz="2000">
                <a:highlight>
                  <a:srgbClr val="FFFFFF"/>
                </a:highlight>
                <a:latin typeface="KaTeX_Main"/>
              </a:rPr>
              <a:t>考虑容斥：</a:t>
            </a:r>
            <a:endParaRPr lang="zh-CN" altLang="en-US" sz="2000"/>
          </a:p>
        </p:txBody>
      </p:sp>
      <p:pic>
        <p:nvPicPr>
          <p:cNvPr id="5" name="图片 4">
            <a:extLst>
              <a:ext uri="{FF2B5EF4-FFF2-40B4-BE49-F238E27FC236}">
                <a16:creationId xmlns:a16="http://schemas.microsoft.com/office/drawing/2014/main" id="{BBDBAD9C-1CED-A25B-95DB-EB1199459377}"/>
              </a:ext>
            </a:extLst>
          </p:cNvPr>
          <p:cNvPicPr>
            <a:picLocks noChangeAspect="1"/>
          </p:cNvPicPr>
          <p:nvPr/>
        </p:nvPicPr>
        <p:blipFill>
          <a:blip r:embed="rId2"/>
          <a:stretch>
            <a:fillRect/>
          </a:stretch>
        </p:blipFill>
        <p:spPr>
          <a:xfrm>
            <a:off x="2346036" y="2658230"/>
            <a:ext cx="5677622" cy="2980570"/>
          </a:xfrm>
          <a:prstGeom prst="rect">
            <a:avLst/>
          </a:prstGeom>
        </p:spPr>
      </p:pic>
    </p:spTree>
    <p:extLst>
      <p:ext uri="{BB962C8B-B14F-4D97-AF65-F5344CB8AC3E}">
        <p14:creationId xmlns:p14="http://schemas.microsoft.com/office/powerpoint/2010/main" val="41397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1D08A-2194-1D0C-359C-22E859A549BF}"/>
              </a:ext>
            </a:extLst>
          </p:cNvPr>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AcWing</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277</a:t>
            </a:r>
            <a:r>
              <a:rPr lang="zh-CN" altLang="en-US">
                <a:latin typeface="Times New Roman" panose="02020603050405020304" pitchFamily="18" charset="0"/>
                <a:cs typeface="Times New Roman" panose="02020603050405020304" pitchFamily="18" charset="0"/>
              </a:rPr>
              <a:t>饼干</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1C517E9-326B-D16B-02FB-7005F2021684}"/>
                  </a:ext>
                </a:extLst>
              </p:cNvPr>
              <p:cNvSpPr>
                <a:spLocks noGrp="1"/>
              </p:cNvSpPr>
              <p:nvPr>
                <p:ph sz="quarter" idx="1"/>
              </p:nvPr>
            </p:nvSpPr>
            <p:spPr>
              <a:xfrm>
                <a:off x="609600" y="1219200"/>
                <a:ext cx="11323782" cy="4937760"/>
              </a:xfrm>
            </p:spPr>
            <p:txBody>
              <a:bodyPr>
                <a:normAutofit/>
              </a:bodyPr>
              <a:lstStyle/>
              <a:p>
                <a:pPr marL="0" indent="0">
                  <a:buNone/>
                </a:pPr>
                <a:r>
                  <a:rPr lang="zh-CN" altLang="en-US" sz="2000"/>
                  <a:t>圣诞老人共有 </a:t>
                </a:r>
                <a:r>
                  <a:rPr lang="en-US" altLang="zh-CN" sz="2000"/>
                  <a:t>M</a:t>
                </a:r>
                <a:r>
                  <a:rPr lang="zh-CN" altLang="en-US" sz="2000"/>
                  <a:t>个饼干，准备全部分给 </a:t>
                </a:r>
                <a:r>
                  <a:rPr lang="en-US" altLang="zh-CN" sz="2000"/>
                  <a:t>N</a:t>
                </a:r>
                <a:r>
                  <a:rPr lang="zh-CN" altLang="en-US" sz="2000"/>
                  <a:t>个孩子。每个孩子有一个贪婪度，第 </a:t>
                </a:r>
                <a:r>
                  <a:rPr lang="en-US" altLang="zh-CN" sz="2000"/>
                  <a:t>i</a:t>
                </a:r>
                <a:r>
                  <a:rPr lang="zh-CN" altLang="en-US" sz="2000"/>
                  <a:t>个孩子的贪婪度为 </a:t>
                </a:r>
                <a:r>
                  <a:rPr lang="en-US" altLang="zh-CN" sz="2000"/>
                  <a:t>g[i]</a:t>
                </a:r>
                <a:r>
                  <a:rPr lang="zh-CN" altLang="en-US" sz="2000"/>
                  <a:t>。如果有 </a:t>
                </a:r>
                <a:r>
                  <a:rPr lang="en-US" altLang="zh-CN" sz="2000"/>
                  <a:t>a[i]</a:t>
                </a:r>
                <a:r>
                  <a:rPr lang="zh-CN" altLang="en-US" sz="2000"/>
                  <a:t>个孩子拿到的饼干数比第 </a:t>
                </a:r>
                <a:r>
                  <a:rPr lang="en-US" altLang="zh-CN" sz="2000"/>
                  <a:t>i</a:t>
                </a:r>
                <a:r>
                  <a:rPr lang="zh-CN" altLang="en-US" sz="2000"/>
                  <a:t>个孩子多，那么第 </a:t>
                </a:r>
                <a:r>
                  <a:rPr lang="en-US" altLang="zh-CN" sz="2000"/>
                  <a:t>i</a:t>
                </a:r>
                <a:r>
                  <a:rPr lang="zh-CN" altLang="en-US" sz="2000"/>
                  <a:t>个孩子会产生 </a:t>
                </a:r>
                <a:r>
                  <a:rPr lang="en-US" altLang="zh-CN" sz="2000"/>
                  <a:t>g[i]×a[i]</a:t>
                </a:r>
                <a:r>
                  <a:rPr lang="zh-CN" altLang="en-US" sz="2000"/>
                  <a:t>的怨气。</a:t>
                </a:r>
              </a:p>
              <a:p>
                <a:pPr marL="0" indent="0">
                  <a:buNone/>
                </a:pPr>
                <a:r>
                  <a:rPr lang="zh-CN" altLang="en-US" sz="2000"/>
                  <a:t>给定 </a:t>
                </a:r>
                <a:r>
                  <a:rPr lang="en-US" altLang="zh-CN" sz="2000"/>
                  <a:t>N</a:t>
                </a:r>
                <a:r>
                  <a:rPr lang="zh-CN" altLang="en-US" sz="2000"/>
                  <a:t>、</a:t>
                </a:r>
                <a:r>
                  <a:rPr lang="en-US" altLang="zh-CN" sz="2000"/>
                  <a:t>M</a:t>
                </a:r>
                <a:r>
                  <a:rPr lang="zh-CN" altLang="en-US" sz="2000"/>
                  <a:t>和序列 </a:t>
                </a:r>
                <a:r>
                  <a:rPr lang="en-US" altLang="zh-CN" sz="2000"/>
                  <a:t>g</a:t>
                </a:r>
                <a:r>
                  <a:rPr lang="zh-CN" altLang="en-US" sz="2000"/>
                  <a:t>，圣诞老人请你帮他安排一种分配方式，使得每个孩子至少分到一块饼干，并且所有孩子的怨气总和最小。</a:t>
                </a:r>
                <a:endParaRPr lang="en-US" altLang="zh-CN" sz="2000"/>
              </a:p>
              <a:p>
                <a:pPr marL="0" indent="0">
                  <a:buNone/>
                </a:pPr>
                <a:r>
                  <a:rPr lang="zh-CN" altLang="en-US" sz="2000"/>
                  <a:t>数据范围：</a:t>
                </a:r>
              </a:p>
              <a:p>
                <a:pPr marL="0" indent="0">
                  <a:buNone/>
                </a:pPr>
                <a:r>
                  <a:rPr lang="en-US" altLang="zh-CN" sz="2000">
                    <a:latin typeface="Times New Roman" panose="02020603050405020304" pitchFamily="18" charset="0"/>
                    <a:cs typeface="Times New Roman" panose="02020603050405020304" pitchFamily="18" charset="0"/>
                  </a:rPr>
                  <a:t>1≤N≤30</a:t>
                </a:r>
              </a:p>
              <a:p>
                <a:pPr marL="0" indent="0">
                  <a:buNone/>
                </a:pPr>
                <a:r>
                  <a:rPr lang="en-US" altLang="zh-CN" sz="2000">
                    <a:latin typeface="Times New Roman" panose="02020603050405020304" pitchFamily="18" charset="0"/>
                    <a:cs typeface="Times New Roman" panose="02020603050405020304" pitchFamily="18" charset="0"/>
                  </a:rPr>
                  <a:t>N≤M≤5000</a:t>
                </a:r>
              </a:p>
              <a:p>
                <a:pPr marL="0" indent="0">
                  <a:buNone/>
                </a:pPr>
                <a:r>
                  <a:rPr lang="en-US" altLang="zh-CN" sz="2000">
                    <a:latin typeface="Times New Roman" panose="02020603050405020304" pitchFamily="18" charset="0"/>
                    <a:cs typeface="Times New Roman" panose="02020603050405020304" pitchFamily="18" charset="0"/>
                  </a:rPr>
                  <a:t>1≤gi≤</a:t>
                </a:r>
                <a14:m>
                  <m:oMath xmlns:m="http://schemas.openxmlformats.org/officeDocument/2006/math">
                    <m:sSup>
                      <m:sSupPr>
                        <m:ctrlPr>
                          <a:rPr lang="en-US" altLang="zh-CN" sz="200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10</m:t>
                        </m:r>
                      </m:e>
                      <m:sup>
                        <m:r>
                          <a:rPr lang="en-US" altLang="zh-CN" sz="2000" b="0" i="1" smtClean="0">
                            <a:latin typeface="Cambria Math" panose="02040503050406030204" pitchFamily="18" charset="0"/>
                            <a:cs typeface="Times New Roman" panose="02020603050405020304" pitchFamily="18" charset="0"/>
                          </a:rPr>
                          <m:t>7</m:t>
                        </m:r>
                      </m:sup>
                    </m:sSup>
                  </m:oMath>
                </a14:m>
                <a:endParaRPr lang="zh-CN" altLang="en-US" sz="200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1C517E9-326B-D16B-02FB-7005F2021684}"/>
                  </a:ext>
                </a:extLst>
              </p:cNvPr>
              <p:cNvSpPr>
                <a:spLocks noGrp="1" noRot="1" noChangeAspect="1" noMove="1" noResize="1" noEditPoints="1" noAdjustHandles="1" noChangeArrowheads="1" noChangeShapeType="1" noTextEdit="1"/>
              </p:cNvSpPr>
              <p:nvPr>
                <p:ph sz="quarter" idx="1"/>
              </p:nvPr>
            </p:nvSpPr>
            <p:spPr>
              <a:xfrm>
                <a:off x="609600" y="1219200"/>
                <a:ext cx="11323782" cy="4937760"/>
              </a:xfrm>
              <a:blipFill>
                <a:blip r:embed="rId2"/>
                <a:stretch>
                  <a:fillRect l="-538" t="-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947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ZiZjdkMThlNTY5ZTJkZTkyYmMyYTc1MTQyNmIwODA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378</TotalTime>
  <Words>1839</Words>
  <Application>Microsoft Office PowerPoint</Application>
  <PresentationFormat>宽屏</PresentationFormat>
  <Paragraphs>109</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-apple-system</vt:lpstr>
      <vt:lpstr>KaTeX_Main</vt:lpstr>
      <vt:lpstr>KaTeX_Math</vt:lpstr>
      <vt:lpstr>Bookman Old Style</vt:lpstr>
      <vt:lpstr>Cambria Math</vt:lpstr>
      <vt:lpstr>Gill Sans MT</vt:lpstr>
      <vt:lpstr>Times New Roman</vt:lpstr>
      <vt:lpstr>Wingdings</vt:lpstr>
      <vt:lpstr>Wingdings 3</vt:lpstr>
      <vt:lpstr>主题1</vt:lpstr>
      <vt:lpstr>线性dp与区间dp</vt:lpstr>
      <vt:lpstr>线性dp与区间dp</vt:lpstr>
      <vt:lpstr>线性dp</vt:lpstr>
      <vt:lpstr>洛谷1108 低价购买</vt:lpstr>
      <vt:lpstr>洛谷1108 低价购买</vt:lpstr>
      <vt:lpstr>洛谷1450 [HAOI2008] 硬币购物</vt:lpstr>
      <vt:lpstr>洛谷1450 [HAOI2008] 硬币购物</vt:lpstr>
      <vt:lpstr>洛谷1450 [HAOI2008] 硬币购物</vt:lpstr>
      <vt:lpstr>AcWing 277饼干</vt:lpstr>
      <vt:lpstr>AcWing 277饼干</vt:lpstr>
      <vt:lpstr>AcWing 277饼干</vt:lpstr>
      <vt:lpstr>AcWing 277饼干</vt:lpstr>
      <vt:lpstr>洛谷P9236 [蓝桥杯 2023 省 A] 异或和之和</vt:lpstr>
      <vt:lpstr>洛谷P9236 [蓝桥杯 2023 省 A] 异或和之和</vt:lpstr>
      <vt:lpstr>区间DP</vt:lpstr>
      <vt:lpstr>洛谷1880 [NOI1995] 石子合并</vt:lpstr>
      <vt:lpstr>洛谷1880 [NOI1995] 石子合并</vt:lpstr>
      <vt:lpstr>AcWing 283多边形</vt:lpstr>
      <vt:lpstr>AcWing 283多边形</vt:lpstr>
      <vt:lpstr>AcWing 283多边形</vt:lpstr>
      <vt:lpstr>AcWing 283多边形</vt:lpstr>
      <vt:lpstr>洛谷P1220 关路灯</vt:lpstr>
      <vt:lpstr>洛谷P1220 关路灯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基础算法</dc:title>
  <dc:creator>吴 清月</dc:creator>
  <cp:lastModifiedBy>小石 冯</cp:lastModifiedBy>
  <cp:revision>111</cp:revision>
  <dcterms:created xsi:type="dcterms:W3CDTF">2019-09-15T09:55:00Z</dcterms:created>
  <dcterms:modified xsi:type="dcterms:W3CDTF">2024-07-14T04:24:08Z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D598384F805C43AF9D279414AABF9006_12</vt:lpwstr>
  </property>
  <property fmtid="{D5CDD505-2E9C-101B-9397-08002B2CF9AE}" pid="3" name="KSOProductBuildVer">
    <vt:lpwstr>2052-12.1.0.16929</vt:lpwstr>
  </property>
</Properties>
</file>