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98" r:id="rId5"/>
    <p:sldId id="300" r:id="rId6"/>
    <p:sldId id="301" r:id="rId7"/>
    <p:sldId id="302" r:id="rId8"/>
    <p:sldId id="303" r:id="rId9"/>
    <p:sldId id="304" r:id="rId10"/>
    <p:sldId id="305" r:id="rId11"/>
    <p:sldId id="306" r:id="rId12"/>
    <p:sldId id="307" r:id="rId13"/>
    <p:sldId id="308" r:id="rId14"/>
    <p:sldId id="317" r:id="rId15"/>
    <p:sldId id="318" r:id="rId16"/>
    <p:sldId id="319" r:id="rId17"/>
    <p:sldId id="309" r:id="rId18"/>
    <p:sldId id="310" r:id="rId19"/>
    <p:sldId id="311" r:id="rId20"/>
    <p:sldId id="312" r:id="rId21"/>
    <p:sldId id="313" r:id="rId22"/>
    <p:sldId id="314" r:id="rId23"/>
    <p:sldId id="326" r:id="rId24"/>
    <p:sldId id="327" r:id="rId25"/>
    <p:sldId id="315" r:id="rId26"/>
    <p:sldId id="316" r:id="rId27"/>
    <p:sldId id="320" r:id="rId28"/>
    <p:sldId id="321" r:id="rId29"/>
    <p:sldId id="325" r:id="rId30"/>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3" d="100"/>
          <a:sy n="83" d="100"/>
        </p:scale>
        <p:origin x="64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1.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8534400" y="6355080"/>
            <a:ext cx="3048000" cy="365760"/>
          </a:xfrm>
        </p:spPr>
        <p:txBody>
          <a:bodyPr/>
          <a:lstStyle>
            <a:lvl1pPr>
              <a:defRPr sz="1400"/>
            </a:lvl1pPr>
          </a:lstStyle>
          <a:p>
            <a:fld id="{BB7D2888-8C8F-4C2C-AA0A-D0307A3F1B58}" type="datetimeFigureOut">
              <a:rPr lang="zh-CN" altLang="en-US" smtClean="0"/>
            </a:fld>
            <a:endParaRPr lang="zh-CN" altLang="en-US"/>
          </a:p>
        </p:txBody>
      </p:sp>
      <p:sp>
        <p:nvSpPr>
          <p:cNvPr id="17" name="页脚占位符 16"/>
          <p:cNvSpPr>
            <a:spLocks noGrp="1"/>
          </p:cNvSpPr>
          <p:nvPr>
            <p:ph type="ftr" sz="quarter" idx="11"/>
          </p:nvPr>
        </p:nvSpPr>
        <p:spPr>
          <a:xfrm>
            <a:off x="3864864" y="6355080"/>
            <a:ext cx="4632960" cy="365760"/>
          </a:xfrm>
        </p:spPr>
        <p:txBody>
          <a:bodyPr/>
          <a:lstStyle/>
          <a:p>
            <a:endParaRPr lang="zh-CN" altLang="en-US"/>
          </a:p>
        </p:txBody>
      </p:sp>
      <p:sp>
        <p:nvSpPr>
          <p:cNvPr id="29" name="灯片编号占位符 28"/>
          <p:cNvSpPr>
            <a:spLocks noGrp="1"/>
          </p:cNvSpPr>
          <p:nvPr>
            <p:ph type="sldNum" sz="quarter" idx="12"/>
          </p:nvPr>
        </p:nvSpPr>
        <p:spPr>
          <a:xfrm>
            <a:off x="1621536" y="6355080"/>
            <a:ext cx="1625600" cy="365760"/>
          </a:xfrm>
        </p:spPr>
        <p:txBody>
          <a:bodyPr/>
          <a:lstStyle/>
          <a:p>
            <a:fld id="{6846DCD3-E8B7-40AC-B2BA-441C30453554}" type="slidenum">
              <a:rPr lang="zh-CN" altLang="en-US" smtClean="0"/>
            </a:fld>
            <a:endParaRPr lang="zh-CN" altLang="en-US"/>
          </a:p>
        </p:txBody>
      </p:sp>
      <p:sp>
        <p:nvSpPr>
          <p:cNvPr id="21" name="矩形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矩形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矩形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矩形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609600" y="274639"/>
            <a:ext cx="8026400" cy="5851525"/>
          </a:xfrm>
        </p:spPr>
        <p:txBody>
          <a:bodyPr vert="eaVert"/>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fld>
            <a:endParaRPr lang="zh-CN" altLang="en-US"/>
          </a:p>
        </p:txBody>
      </p:sp>
      <p:sp>
        <p:nvSpPr>
          <p:cNvPr id="7" name="直接连接符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等腰三角形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直接连接符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fld id="{BB7D2888-8C8F-4C2C-AA0A-D0307A3F1B5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846DCD3-E8B7-40AC-B2BA-441C30453554}" type="slidenum">
              <a:rPr lang="zh-CN" altLang="en-US" smtClean="0"/>
            </a:fld>
            <a:endParaRPr lang="zh-CN" altLang="en-US"/>
          </a:p>
        </p:txBody>
      </p:sp>
      <p:sp>
        <p:nvSpPr>
          <p:cNvPr id="8" name="内容占位符 7"/>
          <p:cNvSpPr>
            <a:spLocks noGrp="1"/>
          </p:cNvSpPr>
          <p:nvPr>
            <p:ph sz="quarter" idx="1"/>
          </p:nvPr>
        </p:nvSpPr>
        <p:spPr>
          <a:xfrm>
            <a:off x="609600" y="1219200"/>
            <a:ext cx="10972800" cy="493776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endParaRPr kumimoji="0" lang="zh-CN" altLang="en-US"/>
          </a:p>
        </p:txBody>
      </p:sp>
      <p:sp>
        <p:nvSpPr>
          <p:cNvPr id="4" name="日期占位符 3"/>
          <p:cNvSpPr>
            <a:spLocks noGrp="1"/>
          </p:cNvSpPr>
          <p:nvPr>
            <p:ph type="dt" sz="half" idx="10"/>
          </p:nvPr>
        </p:nvSpPr>
        <p:spPr>
          <a:xfrm>
            <a:off x="8534400" y="6355080"/>
            <a:ext cx="3048000" cy="365760"/>
          </a:xfrm>
        </p:spPr>
        <p:txBody>
          <a:bodyPr/>
          <a:lstStyle/>
          <a:p>
            <a:fld id="{BB7D2888-8C8F-4C2C-AA0A-D0307A3F1B58}" type="datetimeFigureOut">
              <a:rPr lang="zh-CN" altLang="en-US" smtClean="0"/>
            </a:fld>
            <a:endParaRPr lang="zh-CN" altLang="en-US"/>
          </a:p>
        </p:txBody>
      </p:sp>
      <p:sp>
        <p:nvSpPr>
          <p:cNvPr id="5" name="页脚占位符 4"/>
          <p:cNvSpPr>
            <a:spLocks noGrp="1"/>
          </p:cNvSpPr>
          <p:nvPr>
            <p:ph type="ftr" sz="quarter" idx="11"/>
          </p:nvPr>
        </p:nvSpPr>
        <p:spPr>
          <a:xfrm>
            <a:off x="3864864" y="6355080"/>
            <a:ext cx="4632960" cy="365760"/>
          </a:xfrm>
        </p:spPr>
        <p:txBody>
          <a:bodyPr/>
          <a:lstStyle/>
          <a:p>
            <a:endParaRPr lang="zh-CN" altLang="en-US"/>
          </a:p>
        </p:txBody>
      </p:sp>
      <p:sp>
        <p:nvSpPr>
          <p:cNvPr id="6" name="灯片编号占位符 5"/>
          <p:cNvSpPr>
            <a:spLocks noGrp="1"/>
          </p:cNvSpPr>
          <p:nvPr>
            <p:ph type="sldNum" sz="quarter" idx="12"/>
          </p:nvPr>
        </p:nvSpPr>
        <p:spPr>
          <a:xfrm>
            <a:off x="1426464" y="6355080"/>
            <a:ext cx="2027936" cy="365760"/>
          </a:xfrm>
        </p:spPr>
        <p:txBody>
          <a:bodyPr/>
          <a:lstStyle/>
          <a:p>
            <a:fld id="{6846DCD3-E8B7-40AC-B2BA-441C30453554}" type="slidenum">
              <a:rPr lang="zh-CN" altLang="en-US" smtClean="0"/>
            </a:fld>
            <a:endParaRPr lang="zh-CN" altLang="en-US"/>
          </a:p>
        </p:txBody>
      </p:sp>
      <p:sp>
        <p:nvSpPr>
          <p:cNvPr id="7" name="矩形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矩形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fld id="{BB7D2888-8C8F-4C2C-AA0A-D0307A3F1B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fld>
            <a:endParaRPr lang="zh-CN" altLang="en-US"/>
          </a:p>
        </p:txBody>
      </p:sp>
      <p:sp>
        <p:nvSpPr>
          <p:cNvPr id="9" name="内容占位符 8"/>
          <p:cNvSpPr>
            <a:spLocks noGrp="1"/>
          </p:cNvSpPr>
          <p:nvPr>
            <p:ph sz="quarter" idx="1"/>
          </p:nvPr>
        </p:nvSpPr>
        <p:spPr>
          <a:xfrm>
            <a:off x="609600" y="1219200"/>
            <a:ext cx="5388864" cy="493776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6176264" y="1216152"/>
            <a:ext cx="5388864" cy="493776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4" name="文本占位符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endParaRPr kumimoji="0" lang="zh-CN" altLang="en-US"/>
          </a:p>
        </p:txBody>
      </p:sp>
      <p:sp>
        <p:nvSpPr>
          <p:cNvPr id="7" name="日期占位符 6"/>
          <p:cNvSpPr>
            <a:spLocks noGrp="1"/>
          </p:cNvSpPr>
          <p:nvPr>
            <p:ph type="dt" sz="half" idx="10"/>
          </p:nvPr>
        </p:nvSpPr>
        <p:spPr/>
        <p:txBody>
          <a:bodyPr/>
          <a:lstStyle/>
          <a:p>
            <a:fld id="{BB7D2888-8C8F-4C2C-AA0A-D0307A3F1B5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846DCD3-E8B7-40AC-B2BA-441C30453554}" type="slidenum">
              <a:rPr lang="zh-CN" altLang="en-US" smtClean="0"/>
            </a:fld>
            <a:endParaRPr lang="zh-CN" altLang="en-US"/>
          </a:p>
        </p:txBody>
      </p:sp>
      <p:sp>
        <p:nvSpPr>
          <p:cNvPr id="11" name="内容占位符 10"/>
          <p:cNvSpPr>
            <a:spLocks noGrp="1"/>
          </p:cNvSpPr>
          <p:nvPr>
            <p:ph sz="quarter" idx="2"/>
          </p:nvPr>
        </p:nvSpPr>
        <p:spPr>
          <a:xfrm>
            <a:off x="609600" y="2133600"/>
            <a:ext cx="5384800" cy="40386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6197600" y="2133600"/>
            <a:ext cx="5384800" cy="40386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28600"/>
            <a:ext cx="109728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BB7D2888-8C8F-4C2C-AA0A-D0307A3F1B5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846DCD3-E8B7-40AC-B2BA-441C30453554}" type="slidenum">
              <a:rPr lang="zh-CN" altLang="en-US" smtClean="0"/>
            </a:fld>
            <a:endParaRPr lang="zh-CN" altLang="en-US"/>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B7D2888-8C8F-4C2C-AA0A-D0307A3F1B5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846DCD3-E8B7-40AC-B2BA-441C30453554}" type="slidenum">
              <a:rPr lang="zh-CN" altLang="en-US" smtClean="0"/>
            </a:fld>
            <a:endParaRPr lang="zh-CN" altLang="en-US"/>
          </a:p>
        </p:txBody>
      </p:sp>
      <p:sp>
        <p:nvSpPr>
          <p:cNvPr id="5" name="直接连接符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等腰三角形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BB7D2888-8C8F-4C2C-AA0A-D0307A3F1B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直接连接符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内容占位符 11"/>
          <p:cNvSpPr>
            <a:spLocks noGrp="1"/>
          </p:cNvSpPr>
          <p:nvPr>
            <p:ph sz="quarter" idx="1"/>
          </p:nvPr>
        </p:nvSpPr>
        <p:spPr>
          <a:xfrm>
            <a:off x="406400" y="304800"/>
            <a:ext cx="7620000" cy="5715000"/>
          </a:xfrm>
        </p:spPr>
        <p:txBody>
          <a:bodyPr/>
          <a:lstStyle/>
          <a:p>
            <a:pPr lvl="0" eaLnBrk="1" latinLnBrk="0" hangingPunct="1"/>
            <a:r>
              <a:rPr lang="zh-CN" altLang="en-US"/>
              <a:t>单击此处编辑母版文本样式</a:t>
            </a:r>
            <a:endParaRPr lang="zh-CN" altLang="en-US"/>
          </a:p>
          <a:p>
            <a:pPr lvl="1" eaLnBrk="1" latinLnBrk="0" hangingPunct="1"/>
            <a:r>
              <a:rPr lang="zh-CN" altLang="en-US"/>
              <a:t>第二级</a:t>
            </a:r>
            <a:endParaRPr lang="zh-CN" altLang="en-US"/>
          </a:p>
          <a:p>
            <a:pPr lvl="2" eaLnBrk="1" latinLnBrk="0" hangingPunct="1"/>
            <a:r>
              <a:rPr lang="zh-CN" altLang="en-US"/>
              <a:t>第三级</a:t>
            </a:r>
            <a:endParaRPr lang="zh-CN" altLang="en-US"/>
          </a:p>
          <a:p>
            <a:pPr lvl="3" eaLnBrk="1" latinLnBrk="0" hangingPunct="1"/>
            <a:r>
              <a:rPr lang="zh-CN" altLang="en-US"/>
              <a:t>第四级</a:t>
            </a:r>
            <a:endParaRPr lang="zh-CN" altLang="en-US"/>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endParaRPr kumimoji="0" lang="zh-CN" altLang="en-US"/>
          </a:p>
        </p:txBody>
      </p:sp>
      <p:sp>
        <p:nvSpPr>
          <p:cNvPr id="5" name="日期占位符 4"/>
          <p:cNvSpPr>
            <a:spLocks noGrp="1"/>
          </p:cNvSpPr>
          <p:nvPr>
            <p:ph type="dt" sz="half" idx="10"/>
          </p:nvPr>
        </p:nvSpPr>
        <p:spPr/>
        <p:txBody>
          <a:bodyPr/>
          <a:lstStyle/>
          <a:p>
            <a:fld id="{BB7D2888-8C8F-4C2C-AA0A-D0307A3F1B5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846DCD3-E8B7-40AC-B2BA-441C30453554}" type="slidenum">
              <a:rPr lang="zh-CN" altLang="en-US" smtClean="0"/>
            </a:fld>
            <a:endParaRPr lang="zh-CN" altLang="en-US"/>
          </a:p>
        </p:txBody>
      </p:sp>
      <p:sp>
        <p:nvSpPr>
          <p:cNvPr id="8" name="直接连接符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等腰三角形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矩形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609600" y="152400"/>
            <a:ext cx="109728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zh-CN" altLang="en-US"/>
              <a:t>单击此处编辑母版文本样式</a:t>
            </a:r>
            <a:endParaRPr kumimoji="0" lang="zh-CN" altLang="en-US"/>
          </a:p>
          <a:p>
            <a:pPr lvl="1" eaLnBrk="1" latinLnBrk="0" hangingPunct="1"/>
            <a:r>
              <a:rPr kumimoji="0" lang="zh-CN" altLang="en-US"/>
              <a:t>第二级</a:t>
            </a:r>
            <a:endParaRPr kumimoji="0" lang="zh-CN" altLang="en-US"/>
          </a:p>
          <a:p>
            <a:pPr lvl="2" eaLnBrk="1" latinLnBrk="0" hangingPunct="1"/>
            <a:r>
              <a:rPr kumimoji="0" lang="zh-CN" altLang="en-US"/>
              <a:t>第三级</a:t>
            </a:r>
            <a:endParaRPr kumimoji="0" lang="zh-CN" altLang="en-US"/>
          </a:p>
          <a:p>
            <a:pPr lvl="3" eaLnBrk="1" latinLnBrk="0" hangingPunct="1"/>
            <a:r>
              <a:rPr kumimoji="0" lang="zh-CN" altLang="en-US"/>
              <a:t>第四级</a:t>
            </a:r>
            <a:endParaRPr kumimoji="0" lang="zh-CN" altLang="en-US"/>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fld id="{BB7D2888-8C8F-4C2C-AA0A-D0307A3F1B58}" type="datetimeFigureOut">
              <a:rPr lang="zh-CN" altLang="en-US" smtClean="0"/>
            </a:fld>
            <a:endParaRPr lang="zh-CN" altLang="en-US"/>
          </a:p>
        </p:txBody>
      </p:sp>
      <p:sp>
        <p:nvSpPr>
          <p:cNvPr id="3" name="页脚占位符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6846DCD3-E8B7-40AC-B2BA-441C30453554}" type="slidenum">
              <a:rPr lang="zh-CN" altLang="en-US" smtClean="0"/>
            </a:fld>
            <a:endParaRPr lang="zh-CN" altLang="en-US"/>
          </a:p>
        </p:txBody>
      </p:sp>
      <p:sp>
        <p:nvSpPr>
          <p:cNvPr id="28" name="直接连接符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直接连接符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等腰三角形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ogu.com.cn/problem/P2668" TargetMode="Externa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a:latin typeface="+mn-ea"/>
                <a:ea typeface="+mn-ea"/>
              </a:rPr>
              <a:t>深度优先搜索及其优化</a:t>
            </a:r>
            <a:endParaRPr lang="zh-CN" altLang="en-US" dirty="0">
              <a:latin typeface="+mn-ea"/>
              <a:ea typeface="+mn-ea"/>
            </a:endParaRPr>
          </a:p>
        </p:txBody>
      </p:sp>
      <p:sp>
        <p:nvSpPr>
          <p:cNvPr id="3" name="副标题 2"/>
          <p:cNvSpPr>
            <a:spLocks noGrp="1"/>
          </p:cNvSpPr>
          <p:nvPr>
            <p:ph type="subTitle" idx="1"/>
          </p:nvPr>
        </p:nvSpPr>
        <p:spPr/>
        <p:txBody>
          <a:bodyPr/>
          <a:lstStyle/>
          <a:p>
            <a:r>
              <a:rPr lang="zh-CN" altLang="en-US">
                <a:latin typeface="+mn-ea"/>
                <a:ea typeface="+mn-ea"/>
              </a:rPr>
              <a:t>张良正</a:t>
            </a:r>
            <a:endParaRPr lang="zh-CN" altLang="en-US" dirty="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常用的剪枝有两种：可行性剪枝、最优性剪枝 </a:t>
            </a:r>
            <a:endParaRPr lang="en-US" altLang="zh-CN"/>
          </a:p>
          <a:p>
            <a:pPr marL="0" indent="0">
              <a:buNone/>
            </a:pPr>
            <a:r>
              <a:rPr lang="zh-CN" altLang="en-US"/>
              <a:t>剪枝配合改变搜索顺序使用更佳 </a:t>
            </a:r>
            <a:endParaRPr lang="en-US" altLang="zh-CN"/>
          </a:p>
          <a:p>
            <a:r>
              <a:rPr lang="zh-CN" altLang="en-US"/>
              <a:t>可行性剪枝 </a:t>
            </a:r>
            <a:endParaRPr lang="en-US" altLang="zh-CN"/>
          </a:p>
          <a:p>
            <a:pPr marL="0" indent="0">
              <a:buNone/>
            </a:pPr>
            <a:r>
              <a:rPr lang="zh-CN" altLang="en-US"/>
              <a:t>如果当前状态非法，或从这一步开始，所有的方法最终都会走向一个非 法的状态，那么可以直接剪去当前状态。 </a:t>
            </a:r>
            <a:endParaRPr lang="en-US" altLang="zh-CN"/>
          </a:p>
          <a:p>
            <a:r>
              <a:rPr lang="zh-CN" altLang="en-US"/>
              <a:t>最优化剪枝 </a:t>
            </a:r>
            <a:endParaRPr lang="en-US" altLang="zh-CN"/>
          </a:p>
          <a:p>
            <a:pPr marL="0" indent="0">
              <a:buNone/>
            </a:pPr>
            <a:r>
              <a:rPr lang="zh-CN" altLang="en-US"/>
              <a:t>在解决最优化问题时，从这一步开始，永远都到不了一个比目前最优解 更优的状态，可以直接剪枝</a:t>
            </a:r>
            <a:endParaRPr lang="en-US" altLang="zh-CN">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sz="2800"/>
              <a:t>可行性剪枝 </a:t>
            </a:r>
            <a:endParaRPr lang="en-US" altLang="zh-CN" sz="2800"/>
          </a:p>
          <a:p>
            <a:pPr marL="0" indent="0">
              <a:buNone/>
            </a:pPr>
            <a:r>
              <a:rPr lang="zh-CN" altLang="en-US"/>
              <a:t>一个不恰当的例子： </a:t>
            </a:r>
            <a:endParaRPr lang="en-US" altLang="zh-CN"/>
          </a:p>
          <a:p>
            <a:pPr marL="0" indent="0">
              <a:buNone/>
            </a:pPr>
            <a:r>
              <a:rPr lang="zh-CN" altLang="en-US"/>
              <a:t>找出所有第五项为</a:t>
            </a:r>
            <a:r>
              <a:rPr lang="en-US" altLang="zh-CN"/>
              <a:t>5</a:t>
            </a:r>
            <a:r>
              <a:rPr lang="zh-CN" altLang="en-US"/>
              <a:t>的长度为</a:t>
            </a:r>
            <a:r>
              <a:rPr lang="en-US" altLang="zh-CN"/>
              <a:t>5</a:t>
            </a:r>
            <a:r>
              <a:rPr lang="zh-CN" altLang="en-US"/>
              <a:t>的排列。 </a:t>
            </a:r>
            <a:endParaRPr lang="en-US" altLang="zh-CN"/>
          </a:p>
          <a:p>
            <a:pPr marL="0" indent="0">
              <a:buNone/>
            </a:pPr>
            <a:r>
              <a:rPr lang="zh-CN" altLang="en-US"/>
              <a:t>在搜索时，如果我们将</a:t>
            </a:r>
            <a:r>
              <a:rPr lang="en-US" altLang="zh-CN"/>
              <a:t>5</a:t>
            </a:r>
            <a:r>
              <a:rPr lang="zh-CN" altLang="en-US"/>
              <a:t>放到了第一项，那么我们无论第二、三、四项 放什么，最终都是不合法的，这个状态就不可行。 </a:t>
            </a:r>
            <a:endParaRPr lang="en-US" altLang="zh-CN"/>
          </a:p>
          <a:p>
            <a:pPr marL="0" indent="0">
              <a:buNone/>
            </a:pPr>
            <a:r>
              <a:rPr lang="zh-CN" altLang="en-US"/>
              <a:t>在搜索时，前四步每次检测</a:t>
            </a:r>
            <a:r>
              <a:rPr lang="en-US" altLang="zh-CN"/>
              <a:t>5</a:t>
            </a:r>
            <a:r>
              <a:rPr lang="zh-CN" altLang="en-US"/>
              <a:t>有没有被使用，如果用过了就直接 ，这样可以减少很多搜索量。 </a:t>
            </a:r>
            <a:endParaRPr lang="en-US" altLang="zh-CN"/>
          </a:p>
          <a:p>
            <a:pPr marL="0" indent="0">
              <a:buNone/>
            </a:pPr>
            <a:r>
              <a:rPr lang="zh-CN" altLang="en-US"/>
              <a:t>当然也可以先把</a:t>
            </a:r>
            <a:r>
              <a:rPr lang="en-US" altLang="zh-CN"/>
              <a:t>5</a:t>
            </a:r>
            <a:r>
              <a:rPr lang="zh-CN" altLang="en-US"/>
              <a:t>放在第五项（改变搜索顺序）。</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剪枝</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sz="2800"/>
              <a:t>最优化剪枝 </a:t>
            </a:r>
            <a:endParaRPr lang="en-US" altLang="zh-CN" sz="2800"/>
          </a:p>
          <a:p>
            <a:pPr marL="0" indent="0">
              <a:buNone/>
            </a:pPr>
            <a:r>
              <a:rPr lang="zh-CN" altLang="en-US"/>
              <a:t>一个不恰当的例子： </a:t>
            </a:r>
            <a:endParaRPr lang="en-US" altLang="zh-CN"/>
          </a:p>
          <a:p>
            <a:pPr marL="0" indent="0">
              <a:buNone/>
            </a:pPr>
            <a:r>
              <a:rPr lang="zh-CN" altLang="en-US"/>
              <a:t>从</a:t>
            </a:r>
            <a:r>
              <a:rPr lang="en-US" altLang="zh-CN"/>
              <a:t>5</a:t>
            </a:r>
            <a:r>
              <a:rPr lang="zh-CN" altLang="en-US"/>
              <a:t>个正数中选</a:t>
            </a:r>
            <a:r>
              <a:rPr lang="en-US" altLang="zh-CN"/>
              <a:t>3</a:t>
            </a:r>
            <a:r>
              <a:rPr lang="zh-CN" altLang="en-US"/>
              <a:t>个数使得和最小。 </a:t>
            </a:r>
            <a:endParaRPr lang="en-US" altLang="zh-CN"/>
          </a:p>
          <a:p>
            <a:pPr marL="0" indent="0">
              <a:buNone/>
            </a:pPr>
            <a:r>
              <a:rPr lang="zh-CN" altLang="en-US"/>
              <a:t>假设我们先搜到了一个和为</a:t>
            </a:r>
            <a:r>
              <a:rPr lang="en-US" altLang="zh-CN"/>
              <a:t>6</a:t>
            </a:r>
            <a:r>
              <a:rPr lang="zh-CN" altLang="en-US"/>
              <a:t>的结果，然后我们现在在枚举选的第一个 数，并且我们选到了</a:t>
            </a:r>
            <a:r>
              <a:rPr lang="en-US" altLang="zh-CN"/>
              <a:t>6</a:t>
            </a:r>
            <a:r>
              <a:rPr lang="zh-CN" altLang="en-US"/>
              <a:t>，那么后面两个数无论我们怎么选，都无法使得 和小于</a:t>
            </a:r>
            <a:r>
              <a:rPr lang="en-US" altLang="zh-CN"/>
              <a:t>6</a:t>
            </a:r>
            <a:r>
              <a:rPr lang="zh-CN" altLang="en-US"/>
              <a:t>，都无法比之前找到的方案更优，所以我们可以直接剪去这个 状态。 </a:t>
            </a:r>
            <a:endParaRPr lang="en-US" altLang="zh-CN"/>
          </a:p>
          <a:p>
            <a:pPr marL="0" indent="0">
              <a:buNone/>
            </a:pPr>
            <a:r>
              <a:rPr lang="zh-CN" altLang="en-US"/>
              <a:t>当然此题直接选</a:t>
            </a:r>
            <a:r>
              <a:rPr lang="en-US" altLang="zh-CN"/>
              <a:t>3</a:t>
            </a:r>
            <a:r>
              <a:rPr lang="zh-CN" altLang="en-US"/>
              <a:t>个最小的即可</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pPr marL="0" indent="0">
              <a:buNone/>
            </a:pPr>
            <a:r>
              <a:rPr lang="zh-CN" altLang="en-US" sz="2400"/>
              <a:t>在一个长方形框子里，最多有 𝑁个相异的点，在其中任意一点上放置油滴，那么这个油滴会一直扩展，直到接触到其他油滴或者框子的边界。必须等一个油滴扩展完毕才能放置下一个油滴。</a:t>
            </a:r>
            <a:endParaRPr lang="en-US" altLang="zh-CN" sz="2400"/>
          </a:p>
          <a:p>
            <a:pPr marL="0" indent="0">
              <a:buNone/>
            </a:pPr>
            <a:r>
              <a:rPr lang="zh-CN" altLang="en-US" sz="2400"/>
              <a:t>求按照怎样的顺序放置油滴，使总面积最大（不同的油滴不会相互融合）</a:t>
            </a:r>
            <a:r>
              <a:rPr lang="zh-CN" altLang="en-US" sz="2000"/>
              <a:t> </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3928"/>
            <a:ext cx="10972800" cy="990600"/>
          </a:xfrm>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基本思路：该题是一个难度较低的深度优先搜索，采用枚举子集法搜索即可，但是细节处理上较为恶心。</a:t>
            </a:r>
            <a:endParaRPr lang="en-US" altLang="zh-CN"/>
          </a:p>
          <a:p>
            <a:r>
              <a:rPr lang="zh-CN" altLang="en-US"/>
              <a:t>首先我们来确立搜索框架：</a:t>
            </a:r>
            <a:endParaRPr lang="en-US" altLang="zh-CN"/>
          </a:p>
          <a:p>
            <a:pPr marL="0" indent="0">
              <a:buNone/>
            </a:pPr>
            <a:r>
              <a:rPr lang="en-US" altLang="zh-CN"/>
              <a:t>	</a:t>
            </a:r>
            <a:r>
              <a:rPr lang="zh-CN" altLang="en-US"/>
              <a:t>可行性剪枝？</a:t>
            </a:r>
            <a:endParaRPr lang="en-US" altLang="zh-CN"/>
          </a:p>
          <a:p>
            <a:pPr marL="0" indent="0">
              <a:buNone/>
            </a:pPr>
            <a:r>
              <a:rPr lang="en-US" altLang="zh-CN"/>
              <a:t>	</a:t>
            </a:r>
            <a:r>
              <a:rPr lang="zh-CN" altLang="en-US"/>
              <a:t>最优剪枝？</a:t>
            </a:r>
            <a:br>
              <a:rPr lang="en-US" altLang="zh-CN"/>
            </a:br>
            <a:endParaRPr lang="en-US" altLang="zh-CN"/>
          </a:p>
        </p:txBody>
      </p:sp>
      <p:pic>
        <p:nvPicPr>
          <p:cNvPr id="7" name="图片 6"/>
          <p:cNvPicPr>
            <a:picLocks noChangeAspect="1"/>
          </p:cNvPicPr>
          <p:nvPr/>
        </p:nvPicPr>
        <p:blipFill>
          <a:blip r:embed="rId1"/>
          <a:stretch>
            <a:fillRect/>
          </a:stretch>
        </p:blipFill>
        <p:spPr>
          <a:xfrm>
            <a:off x="5642196" y="2061968"/>
            <a:ext cx="5679130" cy="428202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33928"/>
            <a:ext cx="10972800" cy="990600"/>
          </a:xfrm>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1378 </a:t>
            </a:r>
            <a:r>
              <a:rPr lang="zh-CN" altLang="en-US">
                <a:latin typeface="Times New Roman" panose="02020603050405020304" pitchFamily="18" charset="0"/>
                <a:cs typeface="Times New Roman" panose="02020603050405020304" pitchFamily="18" charset="0"/>
              </a:rPr>
              <a:t>油滴扩展</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r>
              <a:rPr lang="zh-CN" altLang="en-US"/>
              <a:t>如何确定当前油滴能够获得的扩展面积？</a:t>
            </a:r>
            <a:endParaRPr lang="en-US" altLang="zh-CN"/>
          </a:p>
          <a:p>
            <a:pPr marL="0" indent="0">
              <a:buNone/>
            </a:pPr>
            <a:r>
              <a:rPr lang="en-US" altLang="zh-CN"/>
              <a:t>  </a:t>
            </a:r>
            <a:r>
              <a:rPr lang="zh-CN" altLang="en-US"/>
              <a:t>（</a:t>
            </a:r>
            <a:r>
              <a:rPr lang="en-US" altLang="zh-CN"/>
              <a:t>1</a:t>
            </a:r>
            <a:r>
              <a:rPr lang="zh-CN" altLang="en-US"/>
              <a:t>）考虑与当前已扩展油滴接触</a:t>
            </a:r>
            <a:endParaRPr lang="en-US" altLang="zh-CN"/>
          </a:p>
          <a:p>
            <a:pPr marL="0" indent="0">
              <a:buNone/>
            </a:pPr>
            <a:r>
              <a:rPr lang="en-US" altLang="zh-CN"/>
              <a:t>  </a:t>
            </a:r>
            <a:r>
              <a:rPr lang="zh-CN" altLang="en-US"/>
              <a:t>（</a:t>
            </a:r>
            <a:r>
              <a:rPr lang="en-US" altLang="zh-CN"/>
              <a:t>2</a:t>
            </a:r>
            <a:r>
              <a:rPr lang="zh-CN" altLang="en-US"/>
              <a:t>）到达长方形框的边界</a:t>
            </a:r>
            <a:endParaRPr lang="en-US" altLang="zh-CN"/>
          </a:p>
          <a:p>
            <a:endParaRPr lang="en-US" altLang="zh-CN"/>
          </a:p>
        </p:txBody>
      </p:sp>
      <p:pic>
        <p:nvPicPr>
          <p:cNvPr id="5" name="图片 4"/>
          <p:cNvPicPr>
            <a:picLocks noChangeAspect="1"/>
          </p:cNvPicPr>
          <p:nvPr/>
        </p:nvPicPr>
        <p:blipFill>
          <a:blip r:embed="rId1"/>
          <a:stretch>
            <a:fillRect/>
          </a:stretch>
        </p:blipFill>
        <p:spPr>
          <a:xfrm>
            <a:off x="849745" y="2743199"/>
            <a:ext cx="6611533" cy="36323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normAutofit/>
          </a:bodyPr>
          <a:lstStyle/>
          <a:p>
            <a:pPr marL="0" indent="0">
              <a:buNone/>
            </a:pPr>
            <a:r>
              <a:rPr lang="zh-CN" altLang="en-US" sz="2400"/>
              <a:t>数独，但是每个格子有对应的分数，最终完成的得分为每个格子对应的 分数乘上格子上的数，求最高得分。 </a:t>
            </a:r>
            <a:endParaRPr lang="en-US" altLang="zh-CN" sz="2400"/>
          </a:p>
          <a:p>
            <a:pPr marL="0" indent="0">
              <a:buNone/>
            </a:pPr>
            <a:r>
              <a:rPr lang="zh-CN" altLang="en-US" sz="2400"/>
              <a:t>最中间的格子分数为</a:t>
            </a:r>
            <a:r>
              <a:rPr lang="en-US" altLang="zh-CN" sz="2400"/>
              <a:t>10</a:t>
            </a:r>
            <a:r>
              <a:rPr lang="zh-CN" altLang="en-US" sz="2400"/>
              <a:t>，每往外一圈就减。</a:t>
            </a:r>
            <a:endParaRPr lang="en-US" altLang="zh-CN" sz="2400"/>
          </a:p>
          <a:p>
            <a:pPr marL="0" indent="0">
              <a:buNone/>
            </a:pPr>
            <a:r>
              <a:rPr lang="zh-CN" altLang="en-US" sz="2400"/>
              <a:t> 数据范围：非</a:t>
            </a:r>
            <a:r>
              <a:rPr lang="en-US" altLang="zh-CN" sz="2400"/>
              <a:t>0</a:t>
            </a:r>
            <a:r>
              <a:rPr lang="zh-CN" altLang="en-US" sz="2400"/>
              <a:t>的格子个数大于等于</a:t>
            </a:r>
            <a:r>
              <a:rPr lang="en-US" altLang="zh-CN" sz="2400"/>
              <a:t>24</a:t>
            </a:r>
            <a:r>
              <a:rPr lang="zh-CN" altLang="en-US" sz="2400"/>
              <a:t>个。 </a:t>
            </a:r>
            <a:endParaRPr lang="en-US" altLang="zh-CN" sz="2400"/>
          </a:p>
        </p:txBody>
      </p:sp>
      <p:pic>
        <p:nvPicPr>
          <p:cNvPr id="5" name="图片 4"/>
          <p:cNvPicPr>
            <a:picLocks noChangeAspect="1"/>
          </p:cNvPicPr>
          <p:nvPr/>
        </p:nvPicPr>
        <p:blipFill>
          <a:blip r:embed="rId1"/>
          <a:stretch>
            <a:fillRect/>
          </a:stretch>
        </p:blipFill>
        <p:spPr>
          <a:xfrm>
            <a:off x="6622473" y="1995054"/>
            <a:ext cx="4692514" cy="388712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anim calcmode="lin" valueType="num">
                                      <p:cBhvr>
                                        <p:cTn id="27" dur="1000" fill="hold"/>
                                        <p:tgtEl>
                                          <p:spTgt spid="5"/>
                                        </p:tgtEl>
                                        <p:attrNameLst>
                                          <p:attrName>ppt_x</p:attrName>
                                        </p:attrNameLst>
                                      </p:cBhvr>
                                      <p:tavLst>
                                        <p:tav tm="0">
                                          <p:val>
                                            <p:strVal val="#ppt_x"/>
                                          </p:val>
                                        </p:tav>
                                        <p:tav tm="100000">
                                          <p:val>
                                            <p:strVal val="#ppt_x"/>
                                          </p:val>
                                        </p:tav>
                                      </p:tavLst>
                                    </p:anim>
                                    <p:anim calcmode="lin" valueType="num">
                                      <p:cBhvr>
                                        <p:cTn id="2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a:xfrm>
                <a:off x="609600" y="1219200"/>
                <a:ext cx="10972800" cy="3186545"/>
              </a:xfrm>
            </p:spPr>
            <p:txBody>
              <a:bodyPr>
                <a:normAutofit/>
              </a:bodyPr>
              <a:lstStyle/>
              <a:p>
                <a:r>
                  <a:rPr lang="zh-CN" altLang="en-US"/>
                  <a:t>首先要求最大值，除了找出所有可能的方案取最大值外似乎没有什么更 好的方法，所以我们直接搜索找出所有方案。 </a:t>
                </a:r>
                <a:endParaRPr lang="en-US" altLang="zh-CN"/>
              </a:p>
              <a:p>
                <a:r>
                  <a:rPr lang="zh-CN" altLang="en-US"/>
                  <a:t>最朴素的搜索，直接从第一排第一个往后扫，遇到一个空位就找一个数 填上去，直到全填满，然后算一下分数。</a:t>
                </a:r>
                <a:endParaRPr lang="en-US" altLang="zh-CN"/>
              </a:p>
              <a:p>
                <a:r>
                  <a:rPr lang="zh-CN" altLang="en-US"/>
                  <a:t>如果每个空位都把</a:t>
                </a:r>
                <a:r>
                  <a:rPr lang="en-US" altLang="zh-CN"/>
                  <a:t>1-9</a:t>
                </a:r>
                <a:r>
                  <a:rPr lang="zh-CN" altLang="en-US"/>
                  <a:t>试一遍，那么需要枚举</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9</m:t>
                        </m:r>
                      </m:e>
                      <m:sup>
                        <m:r>
                          <a:rPr lang="en-US" altLang="zh-CN" b="0" i="1" smtClean="0">
                            <a:latin typeface="Cambria Math" panose="02040503050406030204" pitchFamily="18" charset="0"/>
                          </a:rPr>
                          <m:t>51</m:t>
                        </m:r>
                      </m:sup>
                    </m:sSup>
                  </m:oMath>
                </a14:m>
                <a:r>
                  <a:rPr lang="zh-CN" altLang="en-US"/>
                  <a:t>种情况，显然无法通过 此题。 所以我们需要进行剪枝和改变搜索顺序。 </a:t>
                </a:r>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
              </p:nvPr>
            </p:nvSpPr>
            <p:spPr>
              <a:xfrm>
                <a:off x="609600" y="1219200"/>
                <a:ext cx="10972800" cy="3186545"/>
              </a:xfrm>
              <a:blipFill rotWithShape="1">
                <a:blip r:embed="rId1"/>
                <a:stretch>
                  <a:fillRect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p:sp>
        <p:nvSpPr>
          <p:cNvPr id="3" name="内容占位符 2"/>
          <p:cNvSpPr>
            <a:spLocks noGrp="1"/>
          </p:cNvSpPr>
          <p:nvPr>
            <p:ph sz="quarter" idx="1"/>
          </p:nvPr>
        </p:nvSpPr>
        <p:spPr/>
        <p:txBody>
          <a:bodyPr/>
          <a:lstStyle/>
          <a:p>
            <a:r>
              <a:rPr lang="zh-CN" altLang="en-US"/>
              <a:t>可行性剪枝 </a:t>
            </a:r>
            <a:endParaRPr lang="en-US" altLang="zh-CN"/>
          </a:p>
          <a:p>
            <a:r>
              <a:rPr lang="zh-CN" altLang="en-US"/>
              <a:t>如果某一行或某一列或某个九宫格出现了相同的数，那么显然不合法， 直接剪掉，或者在填的时候就只填可以填的数。 </a:t>
            </a:r>
            <a:endParaRPr lang="en-US" altLang="zh-CN"/>
          </a:p>
          <a:p>
            <a:pPr marL="0" indent="0">
              <a:buNone/>
            </a:pPr>
            <a:r>
              <a:rPr lang="zh-CN" altLang="en-US"/>
              <a:t>   如果填完某个数，出现了某个位置没有可填的数的情况，那么显然也不 合法，直接剪掉。 </a:t>
            </a:r>
            <a:endParaRPr lang="en-US" altLang="zh-CN"/>
          </a:p>
          <a:p>
            <a:r>
              <a:rPr lang="zh-CN" altLang="en-US"/>
              <a:t>最优化剪枝 </a:t>
            </a:r>
            <a:endParaRPr lang="en-US" altLang="zh-CN"/>
          </a:p>
          <a:p>
            <a:r>
              <a:rPr lang="zh-CN" altLang="en-US"/>
              <a:t>如果在剩下的格子里全填</a:t>
            </a:r>
            <a:r>
              <a:rPr lang="en-US" altLang="zh-CN"/>
              <a:t>9</a:t>
            </a:r>
            <a:r>
              <a:rPr lang="zh-CN" altLang="en-US"/>
              <a:t>都无法比最优解更优，直接剪掉。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latin typeface="Times New Roman" panose="02020603050405020304" pitchFamily="18" charset="0"/>
                <a:cs typeface="Times New Roman" panose="02020603050405020304" pitchFamily="18" charset="0"/>
              </a:rPr>
              <a:t>洛谷</a:t>
            </a:r>
            <a:r>
              <a:rPr lang="en-US" altLang="zh-CN">
                <a:latin typeface="Times New Roman" panose="02020603050405020304" pitchFamily="18" charset="0"/>
                <a:cs typeface="Times New Roman" panose="02020603050405020304" pitchFamily="18" charset="0"/>
              </a:rPr>
              <a:t>1074 [NOIP2009 </a:t>
            </a:r>
            <a:r>
              <a:rPr lang="zh-CN" altLang="en-US">
                <a:latin typeface="Times New Roman" panose="02020603050405020304" pitchFamily="18" charset="0"/>
                <a:cs typeface="Times New Roman" panose="02020603050405020304" pitchFamily="18" charset="0"/>
              </a:rPr>
              <a:t>提高组</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靶形数独</a:t>
            </a:r>
            <a:endParaRPr lang="zh-CN" altLang="en-US"/>
          </a:p>
        </p:txBody>
      </p:sp>
      <p:sp>
        <p:nvSpPr>
          <p:cNvPr id="3" name="内容占位符 2"/>
          <p:cNvSpPr>
            <a:spLocks noGrp="1"/>
          </p:cNvSpPr>
          <p:nvPr>
            <p:ph sz="quarter" idx="1"/>
          </p:nvPr>
        </p:nvSpPr>
        <p:spPr/>
        <p:txBody>
          <a:bodyPr/>
          <a:lstStyle/>
          <a:p>
            <a:r>
              <a:rPr lang="zh-CN" altLang="en-US" sz="2800"/>
              <a:t>改变搜索顺序 </a:t>
            </a:r>
            <a:endParaRPr lang="en-US" altLang="zh-CN" sz="2800"/>
          </a:p>
          <a:p>
            <a:r>
              <a:rPr lang="zh-CN" altLang="en-US"/>
              <a:t>有很多种方法，这里列举两个。 </a:t>
            </a:r>
            <a:endParaRPr lang="en-US" altLang="zh-CN"/>
          </a:p>
          <a:p>
            <a:pPr marL="0" indent="0">
              <a:buNone/>
            </a:pPr>
            <a:r>
              <a:rPr lang="zh-CN" altLang="en-US"/>
              <a:t>   每次找到空位最少的一行，然后把这一行填满。 </a:t>
            </a:r>
            <a:endParaRPr lang="en-US" altLang="zh-CN"/>
          </a:p>
          <a:p>
            <a:pPr marL="0" indent="0">
              <a:buNone/>
            </a:pPr>
            <a:r>
              <a:rPr lang="zh-CN" altLang="en-US"/>
              <a:t>   每次找到可填的数最少的格子，先填这一个。 </a:t>
            </a:r>
            <a:endParaRPr lang="en-US" altLang="zh-CN"/>
          </a:p>
          <a:p>
            <a:r>
              <a:rPr lang="zh-CN" altLang="en-US"/>
              <a:t>注意，改变搜索顺序并不会直接导致搜索的状态数减少，但可以在剪枝 的时候剪去更多不合法的情况，达到加快搜索顺序的效果。</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深度优先搜索及其优化</a:t>
            </a:r>
            <a:endParaRPr lang="zh-CN" altLang="en-US" dirty="0"/>
          </a:p>
        </p:txBody>
      </p:sp>
      <p:sp>
        <p:nvSpPr>
          <p:cNvPr id="3" name="内容占位符 2"/>
          <p:cNvSpPr>
            <a:spLocks noGrp="1"/>
          </p:cNvSpPr>
          <p:nvPr>
            <p:ph sz="quarter" idx="1"/>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a:p>
            <a:r>
              <a:rPr lang="zh-CN" altLang="en-US"/>
              <a:t>剪枝</a:t>
            </a: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洛谷</a:t>
            </a:r>
            <a:r>
              <a:rPr lang="en-US" altLang="zh-CN"/>
              <a:t>2567 [SCOI2010] </a:t>
            </a:r>
            <a:r>
              <a:rPr lang="zh-CN" altLang="en-US"/>
              <a:t>幸运数字</a:t>
            </a:r>
            <a:endParaRPr lang="zh-CN" altLang="en-US"/>
          </a:p>
        </p:txBody>
      </p:sp>
      <p:sp>
        <p:nvSpPr>
          <p:cNvPr id="3" name="内容占位符 2"/>
          <p:cNvSpPr>
            <a:spLocks noGrp="1"/>
          </p:cNvSpPr>
          <p:nvPr>
            <p:ph sz="quarter" idx="1"/>
          </p:nvPr>
        </p:nvSpPr>
        <p:spPr/>
        <p:txBody>
          <a:bodyPr>
            <a:normAutofit/>
          </a:bodyPr>
          <a:lstStyle/>
          <a:p>
            <a:pPr algn="l"/>
            <a:r>
              <a:rPr lang="zh-CN" altLang="en-US" sz="2400" b="0" i="0">
                <a:effectLst/>
                <a:highlight>
                  <a:srgbClr val="FFFFFF"/>
                </a:highlight>
                <a:latin typeface="-apple-system"/>
              </a:rPr>
              <a:t>“幸运号码”是十进制表示中只包含数字 </a:t>
            </a:r>
            <a:r>
              <a:rPr lang="en-US" altLang="zh-CN" sz="2400" b="0" i="0">
                <a:effectLst/>
                <a:highlight>
                  <a:srgbClr val="FFFFFF"/>
                </a:highlight>
                <a:latin typeface="KaTeX_Main"/>
              </a:rPr>
              <a:t>66</a:t>
            </a:r>
            <a:r>
              <a:rPr lang="zh-CN" altLang="en-US" sz="2400" b="0" i="0">
                <a:effectLst/>
                <a:highlight>
                  <a:srgbClr val="FFFFFF"/>
                </a:highlight>
                <a:latin typeface="-apple-system"/>
              </a:rPr>
              <a:t> 和 </a:t>
            </a:r>
            <a:r>
              <a:rPr lang="en-US" altLang="zh-CN" sz="2400" b="0" i="0">
                <a:effectLst/>
                <a:highlight>
                  <a:srgbClr val="FFFFFF"/>
                </a:highlight>
                <a:latin typeface="KaTeX_Main"/>
              </a:rPr>
              <a:t>88</a:t>
            </a:r>
            <a:r>
              <a:rPr lang="zh-CN" altLang="en-US" sz="2400" b="0" i="0">
                <a:effectLst/>
                <a:highlight>
                  <a:srgbClr val="FFFFFF"/>
                </a:highlight>
                <a:latin typeface="-apple-system"/>
              </a:rPr>
              <a:t> 的那些号码，比如 </a:t>
            </a:r>
            <a:r>
              <a:rPr lang="en-US" altLang="zh-CN" sz="2400" b="0" i="0">
                <a:effectLst/>
                <a:highlight>
                  <a:srgbClr val="FFFFFF"/>
                </a:highlight>
                <a:latin typeface="KaTeX_Main"/>
              </a:rPr>
              <a:t>68</a:t>
            </a:r>
            <a:r>
              <a:rPr lang="zh-CN" altLang="en-US" sz="2400" b="0" i="0">
                <a:effectLst/>
                <a:highlight>
                  <a:srgbClr val="FFFFFF"/>
                </a:highlight>
                <a:latin typeface="-apple-system"/>
              </a:rPr>
              <a:t>，</a:t>
            </a:r>
            <a:r>
              <a:rPr lang="en-US" altLang="zh-CN" sz="2400" b="0" i="0">
                <a:effectLst/>
                <a:highlight>
                  <a:srgbClr val="FFFFFF"/>
                </a:highlight>
                <a:latin typeface="KaTeX_Main"/>
              </a:rPr>
              <a:t>666</a:t>
            </a:r>
            <a:r>
              <a:rPr lang="zh-CN" altLang="en-US" sz="2400" b="0" i="0">
                <a:effectLst/>
                <a:highlight>
                  <a:srgbClr val="FFFFFF"/>
                </a:highlight>
                <a:latin typeface="-apple-system"/>
              </a:rPr>
              <a:t>，</a:t>
            </a:r>
            <a:r>
              <a:rPr lang="en-US" altLang="zh-CN" sz="2400" b="0" i="0">
                <a:effectLst/>
                <a:highlight>
                  <a:srgbClr val="FFFFFF"/>
                </a:highlight>
                <a:latin typeface="KaTeX_Main"/>
              </a:rPr>
              <a:t>888</a:t>
            </a:r>
            <a:r>
              <a:rPr lang="zh-CN" altLang="en-US" sz="2400" b="0" i="0">
                <a:effectLst/>
                <a:highlight>
                  <a:srgbClr val="FFFFFF"/>
                </a:highlight>
                <a:latin typeface="-apple-system"/>
              </a:rPr>
              <a:t>都是“幸运号码”！但是这种“幸运号码”总是太少了，比如在 </a:t>
            </a:r>
            <a:r>
              <a:rPr lang="en-US" altLang="zh-CN" sz="2400" b="0" i="0">
                <a:effectLst/>
                <a:highlight>
                  <a:srgbClr val="FFFFFF"/>
                </a:highlight>
                <a:latin typeface="KaTeX_Main"/>
              </a:rPr>
              <a:t>[1,100</a:t>
            </a:r>
            <a:r>
              <a:rPr lang="zh-CN" altLang="en-US" sz="2400" b="0" i="0">
                <a:effectLst/>
                <a:highlight>
                  <a:srgbClr val="FFFFFF"/>
                </a:highlight>
                <a:latin typeface="-apple-system"/>
              </a:rPr>
              <a:t>的区间内就只有 </a:t>
            </a:r>
            <a:r>
              <a:rPr lang="en-US" altLang="zh-CN" sz="2400" b="0" i="0">
                <a:effectLst/>
                <a:highlight>
                  <a:srgbClr val="FFFFFF"/>
                </a:highlight>
                <a:latin typeface="KaTeX_Main"/>
              </a:rPr>
              <a:t>6</a:t>
            </a:r>
            <a:r>
              <a:rPr lang="zh-CN" altLang="en-US" sz="2400" b="0" i="0">
                <a:effectLst/>
                <a:highlight>
                  <a:srgbClr val="FFFFFF"/>
                </a:highlight>
                <a:latin typeface="-apple-system"/>
              </a:rPr>
              <a:t> 个（</a:t>
            </a:r>
            <a:r>
              <a:rPr lang="en-US" altLang="zh-CN" sz="2400" b="0" i="0">
                <a:effectLst/>
                <a:highlight>
                  <a:srgbClr val="FFFFFF"/>
                </a:highlight>
                <a:latin typeface="KaTeX_Main"/>
              </a:rPr>
              <a:t>6</a:t>
            </a:r>
            <a:r>
              <a:rPr lang="zh-CN" altLang="en-US" sz="2400" b="0" i="0">
                <a:effectLst/>
                <a:highlight>
                  <a:srgbClr val="FFFFFF"/>
                </a:highlight>
                <a:latin typeface="-apple-system"/>
              </a:rPr>
              <a:t>，</a:t>
            </a:r>
            <a:r>
              <a:rPr lang="en-US" altLang="zh-CN" sz="2400" b="0" i="0">
                <a:effectLst/>
                <a:highlight>
                  <a:srgbClr val="FFFFFF"/>
                </a:highlight>
                <a:latin typeface="KaTeX_Main"/>
              </a:rPr>
              <a:t>8</a:t>
            </a:r>
            <a:r>
              <a:rPr lang="zh-CN" altLang="en-US" sz="2400" b="0" i="0">
                <a:effectLst/>
                <a:highlight>
                  <a:srgbClr val="FFFFFF"/>
                </a:highlight>
                <a:latin typeface="-apple-system"/>
              </a:rPr>
              <a:t>，</a:t>
            </a:r>
            <a:r>
              <a:rPr lang="en-US" altLang="zh-CN" sz="2400" b="0" i="0">
                <a:effectLst/>
                <a:highlight>
                  <a:srgbClr val="FFFFFF"/>
                </a:highlight>
                <a:latin typeface="KaTeX_Main"/>
              </a:rPr>
              <a:t>66</a:t>
            </a:r>
            <a:r>
              <a:rPr lang="zh-CN" altLang="en-US" sz="2400" b="0" i="0">
                <a:effectLst/>
                <a:highlight>
                  <a:srgbClr val="FFFFFF"/>
                </a:highlight>
                <a:latin typeface="-apple-system"/>
              </a:rPr>
              <a:t>，</a:t>
            </a:r>
            <a:r>
              <a:rPr lang="en-US" altLang="zh-CN" sz="2400" b="0" i="0">
                <a:effectLst/>
                <a:highlight>
                  <a:srgbClr val="FFFFFF"/>
                </a:highlight>
                <a:latin typeface="KaTeX_Main"/>
              </a:rPr>
              <a:t>68</a:t>
            </a:r>
            <a:r>
              <a:rPr lang="zh-CN" altLang="en-US" sz="2400" b="0" i="0">
                <a:effectLst/>
                <a:highlight>
                  <a:srgbClr val="FFFFFF"/>
                </a:highlight>
                <a:latin typeface="-apple-system"/>
              </a:rPr>
              <a:t>，</a:t>
            </a:r>
            <a:r>
              <a:rPr lang="en-US" altLang="zh-CN" sz="2400" b="0" i="0">
                <a:effectLst/>
                <a:highlight>
                  <a:srgbClr val="FFFFFF"/>
                </a:highlight>
                <a:latin typeface="KaTeX_Main"/>
              </a:rPr>
              <a:t>86</a:t>
            </a:r>
            <a:r>
              <a:rPr lang="zh-CN" altLang="en-US" sz="2400" b="0" i="0">
                <a:effectLst/>
                <a:highlight>
                  <a:srgbClr val="FFFFFF"/>
                </a:highlight>
                <a:latin typeface="-apple-system"/>
              </a:rPr>
              <a:t>，</a:t>
            </a:r>
            <a:r>
              <a:rPr lang="en-US" altLang="zh-CN" sz="2400" b="0" i="0">
                <a:effectLst/>
                <a:highlight>
                  <a:srgbClr val="FFFFFF"/>
                </a:highlight>
                <a:latin typeface="KaTeX_Main"/>
              </a:rPr>
              <a:t>88</a:t>
            </a:r>
            <a:r>
              <a:rPr lang="zh-CN" altLang="en-US" sz="2400" b="0" i="0">
                <a:effectLst/>
                <a:highlight>
                  <a:srgbClr val="FFFFFF"/>
                </a:highlight>
                <a:latin typeface="-apple-system"/>
              </a:rPr>
              <a:t>），于是又定义了一种“近似幸运号码”，凡是“幸运号码”的倍数都是“近似幸运号码”，当然，任何的“幸运号码”也都是“近似幸运号码”，比如 </a:t>
            </a:r>
            <a:r>
              <a:rPr lang="en-US" altLang="zh-CN" sz="2400" b="0" i="0">
                <a:effectLst/>
                <a:highlight>
                  <a:srgbClr val="FFFFFF"/>
                </a:highlight>
                <a:latin typeface="KaTeX_Main"/>
              </a:rPr>
              <a:t>12</a:t>
            </a:r>
            <a:r>
              <a:rPr lang="zh-CN" altLang="en-US" sz="2400" b="0" i="0">
                <a:effectLst/>
                <a:highlight>
                  <a:srgbClr val="FFFFFF"/>
                </a:highlight>
                <a:latin typeface="-apple-system"/>
              </a:rPr>
              <a:t>，</a:t>
            </a:r>
            <a:r>
              <a:rPr lang="en-US" altLang="zh-CN" sz="2400" b="0" i="0">
                <a:effectLst/>
                <a:highlight>
                  <a:srgbClr val="FFFFFF"/>
                </a:highlight>
                <a:latin typeface="KaTeX_Main"/>
              </a:rPr>
              <a:t>16</a:t>
            </a:r>
            <a:r>
              <a:rPr lang="zh-CN" altLang="en-US" sz="2400" b="0" i="0">
                <a:effectLst/>
                <a:highlight>
                  <a:srgbClr val="FFFFFF"/>
                </a:highlight>
                <a:latin typeface="-apple-system"/>
              </a:rPr>
              <a:t>，</a:t>
            </a:r>
            <a:r>
              <a:rPr lang="en-US" altLang="zh-CN" sz="2400" b="0" i="0">
                <a:effectLst/>
                <a:highlight>
                  <a:srgbClr val="FFFFFF"/>
                </a:highlight>
                <a:latin typeface="KaTeX_Main"/>
              </a:rPr>
              <a:t>666</a:t>
            </a:r>
            <a:r>
              <a:rPr lang="zh-CN" altLang="en-US" sz="2400" b="0" i="0">
                <a:effectLst/>
                <a:highlight>
                  <a:srgbClr val="FFFFFF"/>
                </a:highlight>
                <a:latin typeface="-apple-system"/>
              </a:rPr>
              <a:t> 都是“近似幸运号码”。</a:t>
            </a:r>
            <a:endParaRPr lang="zh-CN" altLang="en-US" sz="2400" b="0" i="0">
              <a:effectLst/>
              <a:highlight>
                <a:srgbClr val="FFFFFF"/>
              </a:highlight>
              <a:latin typeface="-apple-system"/>
            </a:endParaRPr>
          </a:p>
          <a:p>
            <a:pPr marL="0" indent="0" algn="l">
              <a:buNone/>
            </a:pPr>
            <a:r>
              <a:rPr lang="zh-CN" altLang="en-US" sz="2400" b="0" i="0">
                <a:effectLst/>
                <a:highlight>
                  <a:srgbClr val="FFFFFF"/>
                </a:highlight>
                <a:latin typeface="-apple-system"/>
              </a:rPr>
              <a:t>    求一段闭区间 </a:t>
            </a:r>
            <a:r>
              <a:rPr lang="en-US" altLang="zh-CN" sz="2400" b="0" i="0">
                <a:effectLst/>
                <a:highlight>
                  <a:srgbClr val="FFFFFF"/>
                </a:highlight>
                <a:latin typeface="KaTeX_Main"/>
              </a:rPr>
              <a:t>[</a:t>
            </a:r>
            <a:r>
              <a:rPr lang="zh-CN" altLang="en-US" sz="2400" b="0" i="0">
                <a:effectLst/>
                <a:highlight>
                  <a:srgbClr val="FFFFFF"/>
                </a:highlight>
                <a:latin typeface="KaTeX_Main"/>
              </a:rPr>
              <a:t>𝑎</a:t>
            </a:r>
            <a:r>
              <a:rPr lang="en-US" altLang="zh-CN" sz="2400" b="0" i="0">
                <a:effectLst/>
                <a:highlight>
                  <a:srgbClr val="FFFFFF"/>
                </a:highlight>
                <a:latin typeface="KaTeX_Main"/>
              </a:rPr>
              <a:t>,</a:t>
            </a:r>
            <a:r>
              <a:rPr lang="zh-CN" altLang="en-US" sz="2400" b="0" i="0">
                <a:effectLst/>
                <a:highlight>
                  <a:srgbClr val="FFFFFF"/>
                </a:highlight>
                <a:latin typeface="KaTeX_Main"/>
              </a:rPr>
              <a:t>𝑏</a:t>
            </a:r>
            <a:r>
              <a:rPr lang="en-US" altLang="zh-CN" sz="2400" b="0" i="0">
                <a:effectLst/>
                <a:highlight>
                  <a:srgbClr val="FFFFFF"/>
                </a:highlight>
                <a:latin typeface="KaTeX_Main"/>
              </a:rPr>
              <a:t>]</a:t>
            </a:r>
            <a:r>
              <a:rPr lang="zh-CN" altLang="en-US" sz="2400" b="0" i="0">
                <a:effectLst/>
                <a:highlight>
                  <a:srgbClr val="FFFFFF"/>
                </a:highlight>
                <a:latin typeface="-apple-system"/>
              </a:rPr>
              <a:t>内，“近似幸运号码”的个数。</a:t>
            </a:r>
            <a:endParaRPr lang="en-US" altLang="zh-CN" sz="2400"/>
          </a:p>
          <a:p>
            <a:pPr algn="l"/>
            <a:r>
              <a:rPr lang="zh-CN" altLang="en-US" sz="2400" b="0" i="0">
                <a:effectLst/>
                <a:highlight>
                  <a:srgbClr val="FFFFFF"/>
                </a:highlight>
                <a:latin typeface="-apple-system"/>
              </a:rPr>
              <a:t>对于 </a:t>
            </a:r>
            <a:r>
              <a:rPr lang="en-US" altLang="zh-CN" sz="2400" b="0" i="0">
                <a:effectLst/>
                <a:highlight>
                  <a:srgbClr val="FFFFFF"/>
                </a:highlight>
                <a:latin typeface="KaTeX_Main"/>
              </a:rPr>
              <a:t>30%</a:t>
            </a:r>
            <a:r>
              <a:rPr lang="zh-CN" altLang="en-US" sz="2400" b="0" i="0">
                <a:effectLst/>
                <a:highlight>
                  <a:srgbClr val="FFFFFF"/>
                </a:highlight>
                <a:latin typeface="-apple-system"/>
              </a:rPr>
              <a:t>的数据，保证 </a:t>
            </a:r>
            <a:r>
              <a:rPr lang="en-US" altLang="zh-CN" sz="2400" b="0" i="0">
                <a:effectLst/>
                <a:highlight>
                  <a:srgbClr val="FFFFFF"/>
                </a:highlight>
                <a:latin typeface="KaTeX_Main"/>
              </a:rPr>
              <a:t>1≤</a:t>
            </a:r>
            <a:r>
              <a:rPr lang="zh-CN" altLang="en-US" sz="2400" b="0" i="0">
                <a:effectLst/>
                <a:highlight>
                  <a:srgbClr val="FFFFFF"/>
                </a:highlight>
                <a:latin typeface="KaTeX_Main"/>
              </a:rPr>
              <a:t>𝑎≤𝑏≤</a:t>
            </a:r>
            <a:r>
              <a:rPr lang="en-US" altLang="zh-CN" sz="2400" b="0" i="0">
                <a:effectLst/>
                <a:highlight>
                  <a:srgbClr val="FFFFFF"/>
                </a:highlight>
                <a:latin typeface="KaTeX_Main"/>
              </a:rPr>
              <a:t>1e6</a:t>
            </a:r>
            <a:endParaRPr lang="zh-CN" altLang="en-US" sz="2400" b="0" i="0">
              <a:effectLst/>
              <a:highlight>
                <a:srgbClr val="FFFFFF"/>
              </a:highlight>
              <a:latin typeface="-apple-system"/>
            </a:endParaRPr>
          </a:p>
          <a:p>
            <a:pPr marL="0" indent="0" algn="l">
              <a:buNone/>
            </a:pPr>
            <a:r>
              <a:rPr lang="zh-CN" altLang="en-US" sz="2400" b="0" i="0">
                <a:effectLst/>
                <a:highlight>
                  <a:srgbClr val="FFFFFF"/>
                </a:highlight>
                <a:latin typeface="-apple-system"/>
              </a:rPr>
              <a:t>    对于 </a:t>
            </a:r>
            <a:r>
              <a:rPr lang="en-US" altLang="zh-CN" sz="2400" b="0" i="0">
                <a:effectLst/>
                <a:highlight>
                  <a:srgbClr val="FFFFFF"/>
                </a:highlight>
                <a:latin typeface="KaTeX_Main"/>
              </a:rPr>
              <a:t>100%</a:t>
            </a:r>
            <a:r>
              <a:rPr lang="zh-CN" altLang="en-US" sz="2400" b="0" i="0">
                <a:effectLst/>
                <a:highlight>
                  <a:srgbClr val="FFFFFF"/>
                </a:highlight>
                <a:latin typeface="-apple-system"/>
              </a:rPr>
              <a:t>的数据，保证 </a:t>
            </a:r>
            <a:r>
              <a:rPr lang="en-US" altLang="zh-CN" sz="2400" b="0" i="0">
                <a:effectLst/>
                <a:highlight>
                  <a:srgbClr val="FFFFFF"/>
                </a:highlight>
                <a:latin typeface="KaTeX_Main"/>
              </a:rPr>
              <a:t>1≤</a:t>
            </a:r>
            <a:r>
              <a:rPr lang="zh-CN" altLang="en-US" sz="2400" b="0" i="0">
                <a:effectLst/>
                <a:highlight>
                  <a:srgbClr val="FFFFFF"/>
                </a:highlight>
                <a:latin typeface="KaTeX_Main"/>
              </a:rPr>
              <a:t>𝑎≤𝑏≤</a:t>
            </a:r>
            <a:r>
              <a:rPr lang="en-US" altLang="zh-CN" sz="2400" b="0" i="0">
                <a:effectLst/>
                <a:highlight>
                  <a:srgbClr val="FFFFFF"/>
                </a:highlight>
                <a:latin typeface="KaTeX_Main"/>
              </a:rPr>
              <a:t>1e10</a:t>
            </a:r>
            <a:endParaRPr lang="zh-CN" altLang="en-US" sz="2400" b="0" i="0">
              <a:effectLst/>
              <a:highlight>
                <a:srgbClr val="FFFFFF"/>
              </a:highlight>
              <a:latin typeface="-apple-system"/>
            </a:endParaRPr>
          </a:p>
          <a:p>
            <a:endParaRPr lang="zh-CN"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洛谷</a:t>
            </a:r>
            <a:r>
              <a:rPr lang="en-US" altLang="zh-CN"/>
              <a:t>2567 [SCOI2010] </a:t>
            </a:r>
            <a:r>
              <a:rPr lang="zh-CN" altLang="en-US"/>
              <a:t>幸运数字</a:t>
            </a:r>
            <a:endParaRPr lang="zh-CN" altLang="en-US"/>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normAutofit/>
              </a:bodyPr>
              <a:lstStyle/>
              <a:p>
                <a:r>
                  <a:rPr lang="zh-CN" altLang="en-US"/>
                  <a:t>首先搜索预处理出所有的幸运号码</a:t>
                </a:r>
                <a:endParaRPr lang="en-US" altLang="zh-CN"/>
              </a:p>
              <a:p>
                <a:endParaRPr lang="en-US" altLang="zh-CN"/>
              </a:p>
              <a:p>
                <a:endParaRPr lang="en-US" altLang="zh-CN"/>
              </a:p>
              <a:p>
                <a:endParaRPr lang="en-US" altLang="zh-CN"/>
              </a:p>
              <a:p>
                <a:pPr marL="0" indent="0">
                  <a:buNone/>
                </a:pPr>
                <a:endParaRPr lang="en-US" altLang="zh-CN"/>
              </a:p>
              <a:p>
                <a:r>
                  <a:rPr lang="zh-CN" altLang="en-US"/>
                  <a:t>易知：</a:t>
                </a:r>
                <a:r>
                  <a:rPr lang="zh-CN" altLang="en-US" b="0" i="0">
                    <a:effectLst/>
                    <a:highlight>
                      <a:srgbClr val="FFFFFF"/>
                    </a:highlight>
                    <a:latin typeface="-apple-system"/>
                  </a:rPr>
                  <a:t>对于一个幸运号码</a:t>
                </a:r>
                <a:r>
                  <a:rPr lang="zh-CN" altLang="en-US" b="0" i="0">
                    <a:effectLst/>
                    <a:highlight>
                      <a:srgbClr val="FFFFFF"/>
                    </a:highlight>
                    <a:latin typeface="KaTeX_Main"/>
                  </a:rPr>
                  <a:t>𝑋</a:t>
                </a:r>
                <a:r>
                  <a:rPr lang="en-US" altLang="zh-CN" b="0" i="1">
                    <a:effectLst/>
                    <a:highlight>
                      <a:srgbClr val="FFFFFF"/>
                    </a:highlight>
                    <a:latin typeface="KaTeX_Math"/>
                  </a:rPr>
                  <a:t>X</a:t>
                </a:r>
                <a:r>
                  <a:rPr lang="zh-CN" altLang="en-US" b="0" i="0">
                    <a:effectLst/>
                    <a:highlight>
                      <a:srgbClr val="FFFFFF"/>
                    </a:highlight>
                    <a:latin typeface="-apple-system"/>
                  </a:rPr>
                  <a:t>，在</a:t>
                </a:r>
                <a:r>
                  <a:rPr lang="en-US" altLang="zh-CN" b="0" i="0">
                    <a:effectLst/>
                    <a:highlight>
                      <a:srgbClr val="FFFFFF"/>
                    </a:highlight>
                    <a:latin typeface="KaTeX_Main"/>
                  </a:rPr>
                  <a:t>[</a:t>
                </a:r>
                <a:r>
                  <a:rPr lang="zh-CN" altLang="en-US" b="0" i="0">
                    <a:effectLst/>
                    <a:highlight>
                      <a:srgbClr val="FFFFFF"/>
                    </a:highlight>
                    <a:latin typeface="KaTeX_Main"/>
                  </a:rPr>
                  <a:t>𝐴</a:t>
                </a:r>
                <a:r>
                  <a:rPr lang="en-US" altLang="zh-CN" b="0" i="0">
                    <a:effectLst/>
                    <a:highlight>
                      <a:srgbClr val="FFFFFF"/>
                    </a:highlight>
                    <a:latin typeface="KaTeX_Main"/>
                  </a:rPr>
                  <a:t>,</a:t>
                </a:r>
                <a:r>
                  <a:rPr lang="zh-CN" altLang="en-US" b="0" i="0">
                    <a:effectLst/>
                    <a:highlight>
                      <a:srgbClr val="FFFFFF"/>
                    </a:highlight>
                    <a:latin typeface="KaTeX_Main"/>
                  </a:rPr>
                  <a:t>𝐵</a:t>
                </a:r>
                <a:r>
                  <a:rPr lang="en-US" altLang="zh-CN" b="0" i="0">
                    <a:effectLst/>
                    <a:highlight>
                      <a:srgbClr val="FFFFFF"/>
                    </a:highlight>
                    <a:latin typeface="KaTeX_Main"/>
                  </a:rPr>
                  <a:t>]</a:t>
                </a:r>
                <a:r>
                  <a:rPr lang="zh-CN" altLang="en-US" b="0" i="0">
                    <a:effectLst/>
                    <a:highlight>
                      <a:srgbClr val="FFFFFF"/>
                    </a:highlight>
                    <a:latin typeface="-apple-system"/>
                  </a:rPr>
                  <a:t>中</a:t>
                </a:r>
                <a:r>
                  <a:rPr lang="zh-CN" altLang="en-US" b="0" i="0">
                    <a:effectLst/>
                    <a:highlight>
                      <a:srgbClr val="FFFFFF"/>
                    </a:highlight>
                    <a:latin typeface="KaTeX_Main"/>
                  </a:rPr>
                  <a:t>𝑋</a:t>
                </a:r>
                <a:r>
                  <a:rPr lang="zh-CN" altLang="en-US" b="0" i="0">
                    <a:effectLst/>
                    <a:highlight>
                      <a:srgbClr val="FFFFFF"/>
                    </a:highlight>
                    <a:latin typeface="-apple-system"/>
                  </a:rPr>
                  <a:t>的倍数的个数：</a:t>
                </a:r>
                <a14:m>
                  <m:oMath xmlns:m="http://schemas.openxmlformats.org/officeDocument/2006/math">
                    <m:d>
                      <m:dPr>
                        <m:begChr m:val="⌊"/>
                        <m:endChr m:val="⌋"/>
                        <m:ctrlPr>
                          <a:rPr lang="zh-CN" altLang="en-US" b="0" i="1" smtClean="0">
                            <a:solidFill>
                              <a:srgbClr val="836967"/>
                            </a:solidFill>
                            <a:effectLst/>
                            <a:highlight>
                              <a:srgbClr val="FFFFFF"/>
                            </a:highlight>
                            <a:latin typeface="Cambria Math" panose="02040503050406030204" pitchFamily="18" charset="0"/>
                          </a:rPr>
                        </m:ctrlPr>
                      </m:dPr>
                      <m:e>
                        <m:f>
                          <m:fPr>
                            <m:ctrlPr>
                              <a:rPr lang="en-US" altLang="zh-CN" b="0" i="1" smtClean="0">
                                <a:solidFill>
                                  <a:srgbClr val="836967"/>
                                </a:solidFill>
                                <a:effectLst/>
                                <a:highlight>
                                  <a:srgbClr val="FFFFFF"/>
                                </a:highlight>
                                <a:latin typeface="Cambria Math" panose="02040503050406030204" pitchFamily="18" charset="0"/>
                              </a:rPr>
                            </m:ctrlPr>
                          </m:fPr>
                          <m:num>
                            <m:r>
                              <m:rPr>
                                <m:sty m:val="p"/>
                              </m:rPr>
                              <a:rPr lang="en-US" altLang="zh-CN" i="1">
                                <a:solidFill>
                                  <a:srgbClr val="836967"/>
                                </a:solidFill>
                                <a:highlight>
                                  <a:srgbClr val="FFFFFF"/>
                                </a:highlight>
                                <a:latin typeface="Cambria Math" panose="02040503050406030204" pitchFamily="18" charset="0"/>
                              </a:rPr>
                              <m:t>B</m:t>
                            </m:r>
                          </m:num>
                          <m:den>
                            <m:r>
                              <a:rPr lang="en-US" altLang="zh-CN" b="0" i="1" smtClean="0">
                                <a:solidFill>
                                  <a:srgbClr val="836967"/>
                                </a:solidFill>
                                <a:effectLst/>
                                <a:highlight>
                                  <a:srgbClr val="FFFFFF"/>
                                </a:highlight>
                                <a:latin typeface="Cambria Math" panose="02040503050406030204" pitchFamily="18" charset="0"/>
                              </a:rPr>
                              <m:t>𝑋</m:t>
                            </m:r>
                          </m:den>
                        </m:f>
                      </m:e>
                    </m:d>
                    <m:r>
                      <a:rPr lang="en-US" altLang="zh-CN" b="0" i="1" smtClean="0">
                        <a:effectLst/>
                        <a:highlight>
                          <a:srgbClr val="FFFFFF"/>
                        </a:highlight>
                        <a:latin typeface="Cambria Math" panose="02040503050406030204" pitchFamily="18" charset="0"/>
                      </a:rPr>
                      <m:t>−</m:t>
                    </m:r>
                    <m:d>
                      <m:dPr>
                        <m:begChr m:val="⌊"/>
                        <m:endChr m:val="⌋"/>
                        <m:ctrlPr>
                          <a:rPr lang="zh-CN" altLang="en-US" i="1">
                            <a:solidFill>
                              <a:srgbClr val="836967"/>
                            </a:solidFill>
                            <a:highlight>
                              <a:srgbClr val="FFFFFF"/>
                            </a:highlight>
                            <a:latin typeface="Cambria Math" panose="02040503050406030204" pitchFamily="18" charset="0"/>
                          </a:rPr>
                        </m:ctrlPr>
                      </m:dPr>
                      <m:e>
                        <m:f>
                          <m:fPr>
                            <m:ctrlPr>
                              <a:rPr lang="en-US" altLang="zh-CN" i="1">
                                <a:solidFill>
                                  <a:srgbClr val="836967"/>
                                </a:solidFill>
                                <a:highlight>
                                  <a:srgbClr val="FFFFFF"/>
                                </a:highlight>
                                <a:latin typeface="Cambria Math" panose="02040503050406030204" pitchFamily="18" charset="0"/>
                              </a:rPr>
                            </m:ctrlPr>
                          </m:fPr>
                          <m:num>
                            <m:r>
                              <a:rPr lang="en-US" altLang="zh-CN" b="0" i="1" smtClean="0">
                                <a:solidFill>
                                  <a:srgbClr val="836967"/>
                                </a:solidFill>
                                <a:highlight>
                                  <a:srgbClr val="FFFFFF"/>
                                </a:highlight>
                                <a:latin typeface="Cambria Math" panose="02040503050406030204" pitchFamily="18" charset="0"/>
                              </a:rPr>
                              <m:t>𝐴</m:t>
                            </m:r>
                          </m:num>
                          <m:den>
                            <m:r>
                              <a:rPr lang="en-US" altLang="zh-CN" i="1">
                                <a:solidFill>
                                  <a:srgbClr val="836967"/>
                                </a:solidFill>
                                <a:highlight>
                                  <a:srgbClr val="FFFFFF"/>
                                </a:highlight>
                                <a:latin typeface="Cambria Math" panose="02040503050406030204" pitchFamily="18" charset="0"/>
                              </a:rPr>
                              <m:t>𝑋</m:t>
                            </m:r>
                          </m:den>
                        </m:f>
                      </m:e>
                    </m:d>
                    <m:r>
                      <a:rPr lang="en-US" altLang="zh-CN" b="0" i="1" smtClean="0">
                        <a:solidFill>
                          <a:srgbClr val="836967"/>
                        </a:solidFill>
                        <a:highlight>
                          <a:srgbClr val="FFFFFF"/>
                        </a:highlight>
                        <a:latin typeface="Cambria Math" panose="02040503050406030204" pitchFamily="18" charset="0"/>
                      </a:rPr>
                      <m:t>+</m:t>
                    </m:r>
                    <m:r>
                      <a:rPr lang="en-US" altLang="zh-CN" b="0" i="1" smtClean="0">
                        <a:solidFill>
                          <a:srgbClr val="836967"/>
                        </a:solidFill>
                        <a:highlight>
                          <a:srgbClr val="FFFFFF"/>
                        </a:highlight>
                        <a:latin typeface="Cambria Math" panose="02040503050406030204" pitchFamily="18" charset="0"/>
                      </a:rPr>
                      <m:t>1</m:t>
                    </m:r>
                  </m:oMath>
                </a14:m>
                <a:endParaRPr lang="en-US" altLang="zh-CN"/>
              </a:p>
              <a:p>
                <a:pPr algn="l"/>
                <a:r>
                  <a:rPr lang="zh-CN" altLang="en-US" b="0" i="0">
                    <a:effectLst/>
                    <a:highlight>
                      <a:srgbClr val="FFFFFF"/>
                    </a:highlight>
                    <a:latin typeface="-apple-system"/>
                  </a:rPr>
                  <a:t>然而，两个幸运号码对应的近似幸运号码可能有交集。考虑到这一点，就可以用容斥</a:t>
                </a:r>
                <a:endParaRPr lang="en-US" altLang="zh-CN" b="0" i="0">
                  <a:effectLst/>
                  <a:highlight>
                    <a:srgbClr val="FFFFFF"/>
                  </a:highlight>
                  <a:latin typeface="-apple-system"/>
                </a:endParaRPr>
              </a:p>
              <a:p>
                <a:pPr algn="l"/>
                <a:r>
                  <a:rPr lang="zh-CN" altLang="en-US" b="0" i="0">
                    <a:effectLst/>
                    <a:highlight>
                      <a:srgbClr val="FFFFFF"/>
                    </a:highlight>
                    <a:latin typeface="-apple-system"/>
                  </a:rPr>
                  <a:t>也就是：选</a:t>
                </a:r>
                <a:r>
                  <a:rPr lang="en-US" altLang="zh-CN" b="0" i="0">
                    <a:effectLst/>
                    <a:highlight>
                      <a:srgbClr val="FFFFFF"/>
                    </a:highlight>
                    <a:latin typeface="KaTeX_Main"/>
                  </a:rPr>
                  <a:t>1</a:t>
                </a:r>
                <a:r>
                  <a:rPr lang="zh-CN" altLang="en-US" b="0" i="0">
                    <a:effectLst/>
                    <a:highlight>
                      <a:srgbClr val="FFFFFF"/>
                    </a:highlight>
                    <a:latin typeface="-apple-system"/>
                  </a:rPr>
                  <a:t>个幸运号码</a:t>
                </a:r>
                <a:r>
                  <a:rPr lang="zh-CN" altLang="en-US" b="0" i="0">
                    <a:effectLst/>
                    <a:highlight>
                      <a:srgbClr val="FFFFFF"/>
                    </a:highlight>
                    <a:latin typeface="KaTeX_Main"/>
                  </a:rPr>
                  <a:t>−</a:t>
                </a:r>
                <a:r>
                  <a:rPr lang="zh-CN" altLang="en-US" b="0" i="0">
                    <a:effectLst/>
                    <a:highlight>
                      <a:srgbClr val="FFFFFF"/>
                    </a:highlight>
                    <a:latin typeface="-apple-system"/>
                  </a:rPr>
                  <a:t>选</a:t>
                </a:r>
                <a:r>
                  <a:rPr lang="en-US" altLang="zh-CN" b="0" i="0">
                    <a:effectLst/>
                    <a:highlight>
                      <a:srgbClr val="FFFFFF"/>
                    </a:highlight>
                    <a:latin typeface="KaTeX_Main"/>
                  </a:rPr>
                  <a:t>2</a:t>
                </a:r>
                <a:r>
                  <a:rPr lang="zh-CN" altLang="en-US" b="0" i="0">
                    <a:effectLst/>
                    <a:highlight>
                      <a:srgbClr val="FFFFFF"/>
                    </a:highlight>
                    <a:latin typeface="-apple-system"/>
                  </a:rPr>
                  <a:t>个幸运号码的</a:t>
                </a:r>
                <a:r>
                  <a:rPr lang="en-US" altLang="zh-CN" b="0" i="0">
                    <a:effectLst/>
                    <a:highlight>
                      <a:srgbClr val="FFFFFF"/>
                    </a:highlight>
                    <a:latin typeface="-apple-system"/>
                  </a:rPr>
                  <a:t>lcm</a:t>
                </a:r>
                <a:r>
                  <a:rPr lang="en-US" altLang="zh-CN" b="0" i="0">
                    <a:effectLst/>
                    <a:highlight>
                      <a:srgbClr val="FFFFFF"/>
                    </a:highlight>
                    <a:latin typeface="KaTeX_Main"/>
                  </a:rPr>
                  <a:t>+</a:t>
                </a:r>
                <a:r>
                  <a:rPr lang="zh-CN" altLang="en-US" b="0" i="0">
                    <a:effectLst/>
                    <a:highlight>
                      <a:srgbClr val="FFFFFF"/>
                    </a:highlight>
                    <a:latin typeface="-apple-system"/>
                  </a:rPr>
                  <a:t>选</a:t>
                </a:r>
                <a:r>
                  <a:rPr lang="en-US" altLang="zh-CN" b="0" i="0">
                    <a:effectLst/>
                    <a:highlight>
                      <a:srgbClr val="FFFFFF"/>
                    </a:highlight>
                    <a:latin typeface="KaTeX_Main"/>
                  </a:rPr>
                  <a:t>3</a:t>
                </a:r>
                <a:r>
                  <a:rPr lang="zh-CN" altLang="en-US" b="0" i="0">
                    <a:effectLst/>
                    <a:highlight>
                      <a:srgbClr val="FFFFFF"/>
                    </a:highlight>
                    <a:latin typeface="-apple-system"/>
                  </a:rPr>
                  <a:t>个幸运号码的</a:t>
                </a:r>
                <a:r>
                  <a:rPr lang="en-US" altLang="zh-CN" b="0" i="0">
                    <a:effectLst/>
                    <a:highlight>
                      <a:srgbClr val="FFFFFF"/>
                    </a:highlight>
                    <a:latin typeface="-apple-system"/>
                  </a:rPr>
                  <a:t>lcm</a:t>
                </a:r>
                <a:r>
                  <a:rPr lang="en-US" altLang="zh-CN">
                    <a:highlight>
                      <a:srgbClr val="FFFFFF"/>
                    </a:highlight>
                    <a:latin typeface="KaTeX_Main"/>
                  </a:rPr>
                  <a:t>…</a:t>
                </a:r>
                <a:endParaRPr lang="en-US" altLang="zh-CN">
                  <a:highlight>
                    <a:srgbClr val="FFFFFF"/>
                  </a:highlight>
                  <a:latin typeface="KaTeX_Main"/>
                </a:endParaRPr>
              </a:p>
              <a:p>
                <a:pPr algn="l"/>
                <a:r>
                  <a:rPr lang="zh-CN" altLang="en-US">
                    <a:highlight>
                      <a:srgbClr val="FFFFFF"/>
                    </a:highlight>
                    <a:latin typeface="KaTeX_Main"/>
                  </a:rPr>
                  <a:t>复杂度：</a:t>
                </a:r>
                <a14:m>
                  <m:oMath xmlns:m="http://schemas.openxmlformats.org/officeDocument/2006/math">
                    <m:sSup>
                      <m:sSupPr>
                        <m:ctrlPr>
                          <a:rPr lang="en-US" altLang="zh-CN" i="1" smtClean="0">
                            <a:highlight>
                              <a:srgbClr val="FFFFFF"/>
                            </a:highlight>
                            <a:latin typeface="Cambria Math" panose="02040503050406030204" pitchFamily="18" charset="0"/>
                          </a:rPr>
                        </m:ctrlPr>
                      </m:sSupPr>
                      <m:e>
                        <m:r>
                          <a:rPr lang="en-US" altLang="zh-CN" b="0" i="1" smtClean="0">
                            <a:highlight>
                              <a:srgbClr val="FFFFFF"/>
                            </a:highlight>
                            <a:latin typeface="Cambria Math" panose="02040503050406030204" pitchFamily="18" charset="0"/>
                          </a:rPr>
                          <m:t>2</m:t>
                        </m:r>
                      </m:e>
                      <m:sup>
                        <m:r>
                          <a:rPr lang="en-US" altLang="zh-CN" b="0" i="1" smtClean="0">
                            <a:highlight>
                              <a:srgbClr val="FFFFFF"/>
                            </a:highlight>
                            <a:latin typeface="Cambria Math" panose="02040503050406030204" pitchFamily="18" charset="0"/>
                          </a:rPr>
                          <m:t>2046</m:t>
                        </m:r>
                      </m:sup>
                    </m:sSup>
                  </m:oMath>
                </a14:m>
                <a:r>
                  <a:rPr lang="zh-CN" altLang="en-US" b="0" i="0">
                    <a:effectLst/>
                    <a:highlight>
                      <a:srgbClr val="FFFFFF"/>
                    </a:highlight>
                    <a:latin typeface="-apple-system"/>
                  </a:rPr>
                  <a:t>，考虑剪枝</a:t>
                </a:r>
                <a:endParaRPr lang="zh-CN" altLang="en-US" b="0" i="0">
                  <a:effectLst/>
                  <a:highlight>
                    <a:srgbClr val="FFFFFF"/>
                  </a:highlight>
                  <a:latin typeface="-apple-system"/>
                </a:endParaRPr>
              </a:p>
              <a:p>
                <a:endParaRPr lang="en-US" altLang="zh-CN"/>
              </a:p>
              <a:p>
                <a:endParaRPr lang="zh-CN" altLang="en-US"/>
              </a:p>
            </p:txBody>
          </p:sp>
        </mc:Choice>
        <mc:Fallback>
          <p:sp>
            <p:nvSpPr>
              <p:cNvPr id="3" name="内容占位符 2"/>
              <p:cNvSpPr>
                <a:spLocks noRot="1" noChangeAspect="1" noMove="1" noResize="1" noEditPoints="1" noAdjustHandles="1" noChangeArrowheads="1" noChangeShapeType="1" noTextEdit="1"/>
              </p:cNvSpPr>
              <p:nvPr>
                <p:ph sz="quarter" idx="1"/>
              </p:nvPr>
            </p:nvSpPr>
            <p:spPr>
              <a:blipFill rotWithShape="1">
                <a:blip r:embed="rId1"/>
                <a:stretch>
                  <a:fillRect b="-26119"/>
                </a:stretch>
              </a:blipFill>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997526" y="1736437"/>
            <a:ext cx="2318210" cy="193184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1000"/>
                                        <p:tgtEl>
                                          <p:spTgt spid="3">
                                            <p:txEl>
                                              <p:pRg st="7" end="7"/>
                                            </p:txEl>
                                          </p:spTgt>
                                        </p:tgtEl>
                                      </p:cBhvr>
                                    </p:animEffect>
                                    <p:anim calcmode="lin" valueType="num">
                                      <p:cBhvr>
                                        <p:cTn id="3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洛谷</a:t>
            </a:r>
            <a:r>
              <a:rPr lang="en-US" altLang="zh-CN"/>
              <a:t>2567 [SCOI2010] </a:t>
            </a:r>
            <a:r>
              <a:rPr lang="zh-CN" altLang="en-US"/>
              <a:t>幸运数字</a:t>
            </a:r>
            <a:endParaRPr lang="zh-CN" altLang="en-US"/>
          </a:p>
        </p:txBody>
      </p:sp>
      <p:sp>
        <p:nvSpPr>
          <p:cNvPr id="3" name="内容占位符 2"/>
          <p:cNvSpPr>
            <a:spLocks noGrp="1"/>
          </p:cNvSpPr>
          <p:nvPr>
            <p:ph sz="quarter" idx="1"/>
          </p:nvPr>
        </p:nvSpPr>
        <p:spPr/>
        <p:txBody>
          <a:bodyPr>
            <a:normAutofit/>
          </a:bodyPr>
          <a:lstStyle/>
          <a:p>
            <a:endParaRPr lang="en-US" altLang="zh-CN"/>
          </a:p>
          <a:p>
            <a:endParaRPr lang="zh-CN" altLang="en-US"/>
          </a:p>
        </p:txBody>
      </p:sp>
      <p:pic>
        <p:nvPicPr>
          <p:cNvPr id="6" name="图片 5"/>
          <p:cNvPicPr>
            <a:picLocks noChangeAspect="1"/>
          </p:cNvPicPr>
          <p:nvPr/>
        </p:nvPicPr>
        <p:blipFill>
          <a:blip r:embed="rId1"/>
          <a:stretch>
            <a:fillRect/>
          </a:stretch>
        </p:blipFill>
        <p:spPr>
          <a:xfrm>
            <a:off x="609600" y="1625654"/>
            <a:ext cx="8626763" cy="401314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洛谷</a:t>
            </a:r>
            <a:r>
              <a:rPr lang="en-US" altLang="zh-CN"/>
              <a:t>2567 [SCOI2010] </a:t>
            </a:r>
            <a:r>
              <a:rPr lang="zh-CN" altLang="en-US"/>
              <a:t>幸运数字</a:t>
            </a:r>
            <a:endParaRPr lang="zh-CN" altLang="en-US"/>
          </a:p>
        </p:txBody>
      </p:sp>
      <p:pic>
        <p:nvPicPr>
          <p:cNvPr id="5" name="内容占位符 4"/>
          <p:cNvPicPr>
            <a:picLocks noGrp="1" noChangeAspect="1"/>
          </p:cNvPicPr>
          <p:nvPr>
            <p:ph sz="quarter" idx="1"/>
          </p:nvPr>
        </p:nvPicPr>
        <p:blipFill>
          <a:blip r:embed="rId1"/>
          <a:stretch>
            <a:fillRect/>
          </a:stretch>
        </p:blipFill>
        <p:spPr>
          <a:xfrm>
            <a:off x="738909" y="1422401"/>
            <a:ext cx="8759537" cy="450256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洛谷</a:t>
            </a:r>
            <a:r>
              <a:rPr lang="en-US" altLang="zh-CN"/>
              <a:t>2567 [SCOI2010] </a:t>
            </a:r>
            <a:r>
              <a:rPr lang="zh-CN" altLang="en-US"/>
              <a:t>幸运数字</a:t>
            </a:r>
            <a:endParaRPr lang="zh-CN" altLang="en-US"/>
          </a:p>
        </p:txBody>
      </p:sp>
      <p:sp>
        <p:nvSpPr>
          <p:cNvPr id="3" name="内容占位符 2"/>
          <p:cNvSpPr>
            <a:spLocks noGrp="1"/>
          </p:cNvSpPr>
          <p:nvPr>
            <p:ph sz="quarter" idx="1"/>
          </p:nvPr>
        </p:nvSpPr>
        <p:spPr/>
        <p:txBody>
          <a:bodyPr/>
          <a:lstStyle/>
          <a:p>
            <a:pPr marL="0" indent="0">
              <a:buNone/>
            </a:pPr>
            <a:r>
              <a:rPr lang="zh-CN" altLang="en-US"/>
              <a:t>如何进行剪枝？</a:t>
            </a:r>
            <a:endParaRPr lang="en-US" altLang="zh-CN"/>
          </a:p>
          <a:p>
            <a:r>
              <a:rPr lang="en-US" altLang="zh-CN" b="0" i="0">
                <a:effectLst/>
                <a:highlight>
                  <a:srgbClr val="FFFFFF"/>
                </a:highlight>
                <a:latin typeface="-apple-system"/>
              </a:rPr>
              <a:t>1</a:t>
            </a:r>
            <a:r>
              <a:rPr lang="zh-CN" altLang="en-US" b="0" i="0">
                <a:effectLst/>
                <a:highlight>
                  <a:srgbClr val="FFFFFF"/>
                </a:highlight>
                <a:latin typeface="-apple-system"/>
              </a:rPr>
              <a:t>、发现对于两个幸运号码</a:t>
            </a:r>
            <a:r>
              <a:rPr lang="zh-CN" altLang="en-US" b="0" i="0">
                <a:effectLst/>
                <a:highlight>
                  <a:srgbClr val="FFFFFF"/>
                </a:highlight>
                <a:latin typeface="KaTeX_Main"/>
              </a:rPr>
              <a:t>𝑎</a:t>
            </a:r>
            <a:r>
              <a:rPr lang="en-US" altLang="zh-CN" b="0" i="0">
                <a:effectLst/>
                <a:highlight>
                  <a:srgbClr val="FFFFFF"/>
                </a:highlight>
                <a:latin typeface="KaTeX_Main"/>
              </a:rPr>
              <a:t>,</a:t>
            </a:r>
            <a:r>
              <a:rPr lang="zh-CN" altLang="en-US" b="0" i="0">
                <a:effectLst/>
                <a:highlight>
                  <a:srgbClr val="FFFFFF"/>
                </a:highlight>
                <a:latin typeface="KaTeX_Main"/>
              </a:rPr>
              <a:t>𝑏</a:t>
            </a:r>
            <a:r>
              <a:rPr lang="zh-CN" altLang="en-US" b="0" i="0">
                <a:effectLst/>
                <a:highlight>
                  <a:srgbClr val="FFFFFF"/>
                </a:highlight>
                <a:latin typeface="-apple-system"/>
              </a:rPr>
              <a:t>，如果</a:t>
            </a:r>
            <a:r>
              <a:rPr lang="zh-CN" altLang="en-US" b="0" i="0">
                <a:effectLst/>
                <a:highlight>
                  <a:srgbClr val="FFFFFF"/>
                </a:highlight>
                <a:latin typeface="KaTeX_Main"/>
              </a:rPr>
              <a:t>𝑎∣𝑏</a:t>
            </a:r>
            <a:r>
              <a:rPr lang="zh-CN" altLang="en-US" b="0" i="0">
                <a:effectLst/>
                <a:highlight>
                  <a:srgbClr val="FFFFFF"/>
                </a:highlight>
                <a:latin typeface="-apple-system"/>
              </a:rPr>
              <a:t>，那么对于所有的</a:t>
            </a:r>
            <a:r>
              <a:rPr lang="zh-CN" altLang="en-US" b="0" i="0">
                <a:effectLst/>
                <a:highlight>
                  <a:srgbClr val="FFFFFF"/>
                </a:highlight>
                <a:latin typeface="KaTeX_Main"/>
              </a:rPr>
              <a:t>𝑏∣𝑥</a:t>
            </a:r>
            <a:r>
              <a:rPr lang="zh-CN" altLang="en-US" b="0" i="0">
                <a:effectLst/>
                <a:highlight>
                  <a:srgbClr val="FFFFFF"/>
                </a:highlight>
                <a:latin typeface="-apple-system"/>
              </a:rPr>
              <a:t>就一定有</a:t>
            </a:r>
            <a:r>
              <a:rPr lang="zh-CN" altLang="en-US" b="0" i="0">
                <a:effectLst/>
                <a:highlight>
                  <a:srgbClr val="FFFFFF"/>
                </a:highlight>
                <a:latin typeface="KaTeX_Main"/>
              </a:rPr>
              <a:t>𝑎∣𝑥</a:t>
            </a:r>
            <a:r>
              <a:rPr lang="zh-CN" altLang="en-US" b="0" i="0">
                <a:effectLst/>
                <a:highlight>
                  <a:srgbClr val="FFFFFF"/>
                </a:highlight>
                <a:latin typeface="-apple-system"/>
              </a:rPr>
              <a:t>，因此这样的</a:t>
            </a:r>
            <a:r>
              <a:rPr lang="zh-CN" altLang="en-US" b="0" i="0">
                <a:effectLst/>
                <a:highlight>
                  <a:srgbClr val="FFFFFF"/>
                </a:highlight>
                <a:latin typeface="KaTeX_Main"/>
              </a:rPr>
              <a:t>𝑏</a:t>
            </a:r>
            <a:r>
              <a:rPr lang="zh-CN" altLang="en-US" b="0" i="0">
                <a:effectLst/>
                <a:highlight>
                  <a:srgbClr val="FFFFFF"/>
                </a:highlight>
                <a:latin typeface="-apple-system"/>
              </a:rPr>
              <a:t>是不必要的。去掉所有这样的</a:t>
            </a:r>
            <a:r>
              <a:rPr lang="zh-CN" altLang="en-US" b="0" i="0">
                <a:effectLst/>
                <a:highlight>
                  <a:srgbClr val="FFFFFF"/>
                </a:highlight>
                <a:latin typeface="KaTeX_Main"/>
              </a:rPr>
              <a:t>𝑏</a:t>
            </a:r>
            <a:r>
              <a:rPr lang="zh-CN" altLang="en-US" b="0" i="0">
                <a:effectLst/>
                <a:highlight>
                  <a:srgbClr val="FFFFFF"/>
                </a:highlight>
                <a:latin typeface="-apple-system"/>
              </a:rPr>
              <a:t>后，还剩下</a:t>
            </a:r>
            <a:r>
              <a:rPr lang="en-US" altLang="zh-CN" b="0" i="0">
                <a:effectLst/>
                <a:highlight>
                  <a:srgbClr val="FFFFFF"/>
                </a:highlight>
                <a:latin typeface="KaTeX_Main"/>
              </a:rPr>
              <a:t>943</a:t>
            </a:r>
            <a:r>
              <a:rPr lang="zh-CN" altLang="en-US" b="0" i="0">
                <a:effectLst/>
                <a:highlight>
                  <a:srgbClr val="FFFFFF"/>
                </a:highlight>
                <a:latin typeface="-apple-system"/>
              </a:rPr>
              <a:t>个幸运号码。</a:t>
            </a:r>
            <a:endParaRPr lang="en-US" altLang="zh-CN" b="0" i="0">
              <a:effectLst/>
              <a:highlight>
                <a:srgbClr val="FFFFFF"/>
              </a:highlight>
              <a:latin typeface="-apple-system"/>
            </a:endParaRPr>
          </a:p>
          <a:p>
            <a:r>
              <a:rPr lang="en-US" altLang="zh-CN" b="0" i="0">
                <a:effectLst/>
                <a:highlight>
                  <a:srgbClr val="FFFFFF"/>
                </a:highlight>
                <a:latin typeface="-apple-system"/>
              </a:rPr>
              <a:t>2</a:t>
            </a:r>
            <a:r>
              <a:rPr lang="zh-CN" altLang="en-US" b="0" i="0">
                <a:effectLst/>
                <a:highlight>
                  <a:srgbClr val="FFFFFF"/>
                </a:highlight>
                <a:latin typeface="-apple-system"/>
              </a:rPr>
              <a:t>、当前的</a:t>
            </a:r>
            <a:r>
              <a:rPr lang="en-US" altLang="zh-CN" b="0" i="0">
                <a:effectLst/>
                <a:highlight>
                  <a:srgbClr val="FFFFFF"/>
                </a:highlight>
                <a:latin typeface="-apple-system"/>
              </a:rPr>
              <a:t>lcm</a:t>
            </a:r>
            <a:r>
              <a:rPr lang="zh-CN" altLang="en-US" b="0" i="0">
                <a:effectLst/>
                <a:highlight>
                  <a:srgbClr val="FFFFFF"/>
                </a:highlight>
                <a:latin typeface="-apple-system"/>
              </a:rPr>
              <a:t>一旦大于</a:t>
            </a:r>
            <a:r>
              <a:rPr lang="zh-CN" altLang="en-US" b="0" i="0">
                <a:effectLst/>
                <a:highlight>
                  <a:srgbClr val="FFFFFF"/>
                </a:highlight>
                <a:latin typeface="KaTeX_Main"/>
              </a:rPr>
              <a:t>𝐵</a:t>
            </a:r>
            <a:r>
              <a:rPr lang="zh-CN" altLang="en-US" b="0" i="0">
                <a:effectLst/>
                <a:highlight>
                  <a:srgbClr val="FFFFFF"/>
                </a:highlight>
                <a:latin typeface="-apple-system"/>
              </a:rPr>
              <a:t>就不再继续搜索。这样复杂度就能大大降低。</a:t>
            </a:r>
            <a:endParaRPr lang="en-US" altLang="zh-CN" b="0" i="0">
              <a:effectLst/>
              <a:highlight>
                <a:srgbClr val="FFFFFF"/>
              </a:highlight>
              <a:latin typeface="-apple-system"/>
            </a:endParaRPr>
          </a:p>
          <a:p>
            <a:r>
              <a:rPr lang="en-US" altLang="zh-CN" b="0" i="0">
                <a:effectLst/>
                <a:highlight>
                  <a:srgbClr val="FFFFFF"/>
                </a:highlight>
                <a:latin typeface="-apple-system"/>
              </a:rPr>
              <a:t>3</a:t>
            </a:r>
            <a:r>
              <a:rPr lang="zh-CN" altLang="en-US" b="0" i="0">
                <a:effectLst/>
                <a:highlight>
                  <a:srgbClr val="FFFFFF"/>
                </a:highlight>
                <a:latin typeface="-apple-system"/>
              </a:rPr>
              <a:t>、将预处理出的幸运号码从大到小排序，使</a:t>
            </a:r>
            <a:r>
              <a:rPr lang="en-US" altLang="zh-CN" b="0" i="0">
                <a:effectLst/>
                <a:highlight>
                  <a:srgbClr val="FFFFFF"/>
                </a:highlight>
                <a:latin typeface="-apple-system"/>
              </a:rPr>
              <a:t>lcm</a:t>
            </a:r>
            <a:r>
              <a:rPr lang="zh-CN" altLang="en-US" b="0" i="0">
                <a:effectLst/>
                <a:highlight>
                  <a:srgbClr val="FFFFFF"/>
                </a:highlight>
                <a:latin typeface="-apple-system"/>
              </a:rPr>
              <a:t>能更快地超越上界</a:t>
            </a:r>
            <a:r>
              <a:rPr lang="zh-CN" altLang="en-US" b="0" i="0">
                <a:effectLst/>
                <a:highlight>
                  <a:srgbClr val="FFFFFF"/>
                </a:highlight>
                <a:latin typeface="KaTeX_Main"/>
              </a:rPr>
              <a:t>𝐵</a:t>
            </a:r>
            <a:r>
              <a:rPr lang="zh-CN" altLang="en-US" b="0" i="0">
                <a:effectLst/>
                <a:highlight>
                  <a:srgbClr val="FFFFFF"/>
                </a:highlight>
                <a:latin typeface="-apple-system"/>
              </a:rPr>
              <a:t>。</a:t>
            </a:r>
            <a:endParaRPr lang="en-US" altLang="zh-CN" b="0" i="0">
              <a:effectLst/>
              <a:highlight>
                <a:srgbClr val="FFFFFF"/>
              </a:highlight>
              <a:latin typeface="-apple-system"/>
            </a:endParaRPr>
          </a:p>
          <a:p>
            <a:r>
              <a:rPr lang="en-US" altLang="zh-CN">
                <a:highlight>
                  <a:srgbClr val="FFFFFF"/>
                </a:highlight>
                <a:latin typeface="-apple-system"/>
              </a:rPr>
              <a:t>4</a:t>
            </a:r>
            <a:r>
              <a:rPr lang="zh-CN" altLang="en-US">
                <a:highlight>
                  <a:srgbClr val="FFFFFF"/>
                </a:highlight>
                <a:latin typeface="-apple-system"/>
              </a:rPr>
              <a:t>、</a:t>
            </a:r>
            <a:r>
              <a:rPr lang="zh-CN" altLang="en-US" b="0" i="0">
                <a:effectLst/>
                <a:highlight>
                  <a:srgbClr val="FFFFFF"/>
                </a:highlight>
                <a:latin typeface="-apple-system"/>
              </a:rPr>
              <a:t>对于所有</a:t>
            </a:r>
            <a:r>
              <a:rPr lang="en-US" altLang="zh-CN" b="0" i="0">
                <a:effectLst/>
                <a:highlight>
                  <a:srgbClr val="FFFFFF"/>
                </a:highlight>
                <a:latin typeface="KaTeX_Main"/>
              </a:rPr>
              <a:t>&gt;</a:t>
            </a:r>
            <a:r>
              <a:rPr lang="zh-CN" altLang="en-US" b="0" i="0">
                <a:effectLst/>
                <a:highlight>
                  <a:srgbClr val="FFFFFF"/>
                </a:highlight>
                <a:latin typeface="KaTeX_Main"/>
              </a:rPr>
              <a:t>𝑟</a:t>
            </a:r>
            <a:r>
              <a:rPr lang="en-US" altLang="zh-CN" b="0" i="0">
                <a:effectLst/>
                <a:highlight>
                  <a:srgbClr val="FFFFFF"/>
                </a:highlight>
                <a:latin typeface="KaTeX_Main"/>
              </a:rPr>
              <a:t>/3</a:t>
            </a:r>
            <a:r>
              <a:rPr lang="zh-CN" altLang="en-US" b="0" i="0">
                <a:effectLst/>
                <a:highlight>
                  <a:srgbClr val="FFFFFF"/>
                </a:highlight>
                <a:latin typeface="-apple-system"/>
              </a:rPr>
              <a:t>的合法数字，显然不能够和任何一个数合并了，</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endParaRPr lang="zh-CN" altLang="en-US"/>
          </a:p>
        </p:txBody>
      </p:sp>
      <p:sp>
        <p:nvSpPr>
          <p:cNvPr id="3" name="内容占位符 2"/>
          <p:cNvSpPr>
            <a:spLocks noGrp="1"/>
          </p:cNvSpPr>
          <p:nvPr>
            <p:ph sz="quarter" idx="1"/>
          </p:nvPr>
        </p:nvSpPr>
        <p:spPr/>
        <p:txBody>
          <a:bodyPr/>
          <a:lstStyle/>
          <a:p>
            <a:r>
              <a:rPr lang="en-US" altLang="zh-CN">
                <a:hlinkClick r:id="rId1"/>
              </a:rPr>
              <a:t>P2668 [NOIP2015 </a:t>
            </a:r>
            <a:r>
              <a:rPr lang="zh-CN" altLang="en-US">
                <a:hlinkClick r:id="rId1"/>
              </a:rPr>
              <a:t>提高组</a:t>
            </a:r>
            <a:r>
              <a:rPr lang="en-US" altLang="zh-CN">
                <a:hlinkClick r:id="rId1"/>
              </a:rPr>
              <a:t>] </a:t>
            </a:r>
            <a:r>
              <a:rPr lang="zh-CN" altLang="en-US">
                <a:hlinkClick r:id="rId1"/>
              </a:rPr>
              <a:t>斗地主 </a:t>
            </a:r>
            <a:r>
              <a:rPr lang="en-US" altLang="zh-CN">
                <a:hlinkClick r:id="rId1"/>
              </a:rPr>
              <a:t>- </a:t>
            </a:r>
            <a:r>
              <a:rPr lang="zh-CN" altLang="en-US">
                <a:hlinkClick r:id="rId1"/>
              </a:rPr>
              <a:t>洛谷 </a:t>
            </a:r>
            <a:r>
              <a:rPr lang="en-US" altLang="zh-CN">
                <a:hlinkClick r:id="rId1"/>
              </a:rPr>
              <a:t>| </a:t>
            </a:r>
            <a:r>
              <a:rPr lang="zh-CN" altLang="en-US">
                <a:hlinkClick r:id="rId1"/>
              </a:rPr>
              <a:t>计算机科学教育新生态 </a:t>
            </a:r>
            <a:r>
              <a:rPr lang="en-US" altLang="zh-CN">
                <a:hlinkClick r:id="rId1"/>
              </a:rPr>
              <a:t>(luogu.com.cn)</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endParaRPr lang="zh-CN" altLang="en-US"/>
          </a:p>
        </p:txBody>
      </p:sp>
      <p:sp>
        <p:nvSpPr>
          <p:cNvPr id="6" name="内容占位符 5"/>
          <p:cNvSpPr>
            <a:spLocks noGrp="1"/>
          </p:cNvSpPr>
          <p:nvPr>
            <p:ph sz="quarter" idx="1"/>
          </p:nvPr>
        </p:nvSpPr>
        <p:spPr/>
        <p:txBody>
          <a:bodyPr/>
          <a:lstStyle/>
          <a:p>
            <a:r>
              <a:rPr lang="zh-CN" altLang="en-US"/>
              <a:t>贪心</a:t>
            </a:r>
            <a:r>
              <a:rPr lang="en-US" altLang="zh-CN"/>
              <a:t>+</a:t>
            </a:r>
            <a:r>
              <a:rPr lang="zh-CN" altLang="en-US"/>
              <a:t>暴力模拟</a:t>
            </a:r>
            <a:endParaRPr lang="en-US" altLang="zh-CN"/>
          </a:p>
          <a:p>
            <a:r>
              <a:rPr lang="zh-CN" altLang="en-US"/>
              <a:t>确定好出牌顺序，然后一点一点模拟</a:t>
            </a:r>
            <a:endParaRPr lang="en-US" altLang="zh-CN"/>
          </a:p>
        </p:txBody>
      </p:sp>
      <p:pic>
        <p:nvPicPr>
          <p:cNvPr id="102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17964" y="2134755"/>
            <a:ext cx="7620000"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1000"/>
                                        <p:tgtEl>
                                          <p:spTgt spid="1028"/>
                                        </p:tgtEl>
                                      </p:cBhvr>
                                    </p:animEffect>
                                    <p:anim calcmode="lin" valueType="num">
                                      <p:cBhvr>
                                        <p:cTn id="22" dur="1000" fill="hold"/>
                                        <p:tgtEl>
                                          <p:spTgt spid="1028"/>
                                        </p:tgtEl>
                                        <p:attrNameLst>
                                          <p:attrName>ppt_x</p:attrName>
                                        </p:attrNameLst>
                                      </p:cBhvr>
                                      <p:tavLst>
                                        <p:tav tm="0">
                                          <p:val>
                                            <p:strVal val="#ppt_x"/>
                                          </p:val>
                                        </p:tav>
                                        <p:tav tm="100000">
                                          <p:val>
                                            <p:strVal val="#ppt_x"/>
                                          </p:val>
                                        </p:tav>
                                      </p:tavLst>
                                    </p:anim>
                                    <p:anim calcmode="lin" valueType="num">
                                      <p:cBhvr>
                                        <p:cTn id="23"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endParaRPr lang="zh-CN" altLang="en-US"/>
          </a:p>
        </p:txBody>
      </p:sp>
      <p:sp>
        <p:nvSpPr>
          <p:cNvPr id="6" name="内容占位符 5"/>
          <p:cNvSpPr>
            <a:spLocks noGrp="1"/>
          </p:cNvSpPr>
          <p:nvPr>
            <p:ph sz="quarter" idx="1"/>
          </p:nvPr>
        </p:nvSpPr>
        <p:spPr/>
        <p:txBody>
          <a:bodyPr/>
          <a:lstStyle/>
          <a:p>
            <a:r>
              <a:rPr lang="zh-CN" altLang="en-US"/>
              <a:t>（</a:t>
            </a:r>
            <a:r>
              <a:rPr lang="en-US" altLang="zh-CN"/>
              <a:t>1</a:t>
            </a:r>
            <a:r>
              <a:rPr lang="zh-CN" altLang="en-US"/>
              <a:t>）顺子（双顺子，三顺子类似）</a:t>
            </a:r>
            <a:endParaRPr lang="en-US" altLang="zh-CN"/>
          </a:p>
        </p:txBody>
      </p:sp>
      <p:pic>
        <p:nvPicPr>
          <p:cNvPr id="4" name="图片 3"/>
          <p:cNvPicPr>
            <a:picLocks noChangeAspect="1"/>
          </p:cNvPicPr>
          <p:nvPr/>
        </p:nvPicPr>
        <p:blipFill>
          <a:blip r:embed="rId1"/>
          <a:stretch>
            <a:fillRect/>
          </a:stretch>
        </p:blipFill>
        <p:spPr>
          <a:xfrm>
            <a:off x="1092344" y="1877434"/>
            <a:ext cx="6238875" cy="39528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洛谷</a:t>
            </a:r>
            <a:r>
              <a:rPr lang="en-US" altLang="zh-CN"/>
              <a:t>2668 [NOIP2015 </a:t>
            </a:r>
            <a:r>
              <a:rPr lang="zh-CN" altLang="en-US"/>
              <a:t>提高组</a:t>
            </a:r>
            <a:r>
              <a:rPr lang="en-US" altLang="zh-CN"/>
              <a:t>] </a:t>
            </a:r>
            <a:r>
              <a:rPr lang="zh-CN" altLang="en-US"/>
              <a:t>斗地主</a:t>
            </a:r>
            <a:endParaRPr lang="zh-CN" altLang="en-US"/>
          </a:p>
        </p:txBody>
      </p:sp>
      <p:sp>
        <p:nvSpPr>
          <p:cNvPr id="6" name="内容占位符 5"/>
          <p:cNvSpPr>
            <a:spLocks noGrp="1"/>
          </p:cNvSpPr>
          <p:nvPr>
            <p:ph sz="quarter" idx="1"/>
          </p:nvPr>
        </p:nvSpPr>
        <p:spPr/>
        <p:txBody>
          <a:bodyPr/>
          <a:lstStyle/>
          <a:p>
            <a:r>
              <a:rPr lang="zh-CN" altLang="en-US"/>
              <a:t>（</a:t>
            </a:r>
            <a:r>
              <a:rPr lang="en-US" altLang="zh-CN"/>
              <a:t>2</a:t>
            </a:r>
            <a:r>
              <a:rPr lang="zh-CN" altLang="en-US"/>
              <a:t>）四张相同牌（三张类似）</a:t>
            </a:r>
            <a:endParaRPr lang="en-US" altLang="zh-CN"/>
          </a:p>
        </p:txBody>
      </p:sp>
      <p:pic>
        <p:nvPicPr>
          <p:cNvPr id="8" name="图片 7"/>
          <p:cNvPicPr>
            <a:picLocks noChangeAspect="1"/>
          </p:cNvPicPr>
          <p:nvPr/>
        </p:nvPicPr>
        <p:blipFill>
          <a:blip r:embed="rId1"/>
          <a:stretch>
            <a:fillRect/>
          </a:stretch>
        </p:blipFill>
        <p:spPr>
          <a:xfrm>
            <a:off x="609600" y="1791942"/>
            <a:ext cx="3072986" cy="2905673"/>
          </a:xfrm>
          <a:prstGeom prst="rect">
            <a:avLst/>
          </a:prstGeom>
        </p:spPr>
      </p:pic>
      <p:pic>
        <p:nvPicPr>
          <p:cNvPr id="10" name="图片 9"/>
          <p:cNvPicPr>
            <a:picLocks noChangeAspect="1"/>
          </p:cNvPicPr>
          <p:nvPr/>
        </p:nvPicPr>
        <p:blipFill>
          <a:blip r:embed="rId2"/>
          <a:stretch>
            <a:fillRect/>
          </a:stretch>
        </p:blipFill>
        <p:spPr>
          <a:xfrm>
            <a:off x="3682586" y="1791942"/>
            <a:ext cx="3072986" cy="2986342"/>
          </a:xfrm>
          <a:prstGeom prst="rect">
            <a:avLst/>
          </a:prstGeom>
        </p:spPr>
      </p:pic>
      <p:pic>
        <p:nvPicPr>
          <p:cNvPr id="14" name="图片 13"/>
          <p:cNvPicPr>
            <a:picLocks noChangeAspect="1"/>
          </p:cNvPicPr>
          <p:nvPr/>
        </p:nvPicPr>
        <p:blipFill>
          <a:blip r:embed="rId3"/>
          <a:stretch>
            <a:fillRect/>
          </a:stretch>
        </p:blipFill>
        <p:spPr>
          <a:xfrm>
            <a:off x="7107909" y="1246228"/>
            <a:ext cx="3252380" cy="2420303"/>
          </a:xfrm>
          <a:prstGeom prst="rect">
            <a:avLst/>
          </a:prstGeom>
        </p:spPr>
      </p:pic>
      <p:pic>
        <p:nvPicPr>
          <p:cNvPr id="16" name="图片 15"/>
          <p:cNvPicPr>
            <a:picLocks noChangeAspect="1"/>
          </p:cNvPicPr>
          <p:nvPr/>
        </p:nvPicPr>
        <p:blipFill>
          <a:blip r:embed="rId4"/>
          <a:stretch>
            <a:fillRect/>
          </a:stretch>
        </p:blipFill>
        <p:spPr>
          <a:xfrm>
            <a:off x="7107909" y="3885485"/>
            <a:ext cx="3180058" cy="2052521"/>
          </a:xfrm>
          <a:prstGeom prst="rect">
            <a:avLst/>
          </a:prstGeom>
        </p:spPr>
      </p:pic>
      <p:sp>
        <p:nvSpPr>
          <p:cNvPr id="17" name="文本框 16"/>
          <p:cNvSpPr txBox="1"/>
          <p:nvPr/>
        </p:nvSpPr>
        <p:spPr>
          <a:xfrm>
            <a:off x="812800" y="4932218"/>
            <a:ext cx="3072986" cy="461665"/>
          </a:xfrm>
          <a:prstGeom prst="rect">
            <a:avLst/>
          </a:prstGeom>
          <a:noFill/>
        </p:spPr>
        <p:txBody>
          <a:bodyPr wrap="square" rtlCol="0">
            <a:spAutoFit/>
          </a:bodyPr>
          <a:lstStyle/>
          <a:p>
            <a:r>
              <a:rPr lang="zh-CN" altLang="en-US" sz="2400"/>
              <a:t>每次搜索确定边界：</a:t>
            </a:r>
            <a:endParaRPr lang="zh-CN" altLang="en-US" sz="2400"/>
          </a:p>
        </p:txBody>
      </p:sp>
      <p:pic>
        <p:nvPicPr>
          <p:cNvPr id="19" name="图片 18"/>
          <p:cNvPicPr>
            <a:picLocks noChangeAspect="1"/>
          </p:cNvPicPr>
          <p:nvPr/>
        </p:nvPicPr>
        <p:blipFill>
          <a:blip r:embed="rId5"/>
          <a:stretch>
            <a:fillRect/>
          </a:stretch>
        </p:blipFill>
        <p:spPr>
          <a:xfrm>
            <a:off x="812800" y="5404485"/>
            <a:ext cx="5391150" cy="752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1000"/>
                                        <p:tgtEl>
                                          <p:spTgt spid="14"/>
                                        </p:tgtEl>
                                      </p:cBhvr>
                                    </p:animEffect>
                                    <p:anim calcmode="lin" valueType="num">
                                      <p:cBhvr>
                                        <p:cTn id="29" dur="1000" fill="hold"/>
                                        <p:tgtEl>
                                          <p:spTgt spid="14"/>
                                        </p:tgtEl>
                                        <p:attrNameLst>
                                          <p:attrName>ppt_x</p:attrName>
                                        </p:attrNameLst>
                                      </p:cBhvr>
                                      <p:tavLst>
                                        <p:tav tm="0">
                                          <p:val>
                                            <p:strVal val="#ppt_x"/>
                                          </p:val>
                                        </p:tav>
                                        <p:tav tm="100000">
                                          <p:val>
                                            <p:strVal val="#ppt_x"/>
                                          </p:val>
                                        </p:tav>
                                      </p:tavLst>
                                    </p:anim>
                                    <p:anim calcmode="lin" valueType="num">
                                      <p:cBhvr>
                                        <p:cTn id="3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1000"/>
                                        <p:tgtEl>
                                          <p:spTgt spid="19"/>
                                        </p:tgtEl>
                                      </p:cBhvr>
                                    </p:animEffect>
                                    <p:anim calcmode="lin" valueType="num">
                                      <p:cBhvr>
                                        <p:cTn id="43" dur="1000" fill="hold"/>
                                        <p:tgtEl>
                                          <p:spTgt spid="19"/>
                                        </p:tgtEl>
                                        <p:attrNameLst>
                                          <p:attrName>ppt_x</p:attrName>
                                        </p:attrNameLst>
                                      </p:cBhvr>
                                      <p:tavLst>
                                        <p:tav tm="0">
                                          <p:val>
                                            <p:strVal val="#ppt_x"/>
                                          </p:val>
                                        </p:tav>
                                        <p:tav tm="100000">
                                          <p:val>
                                            <p:strVal val="#ppt_x"/>
                                          </p:val>
                                        </p:tav>
                                      </p:tavLst>
                                    </p:anim>
                                    <p:anim calcmode="lin" valueType="num">
                                      <p:cBhvr>
                                        <p:cTn id="44" dur="1000" fill="hold"/>
                                        <p:tgtEl>
                                          <p:spTgt spid="19"/>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1000"/>
                                        <p:tgtEl>
                                          <p:spTgt spid="17"/>
                                        </p:tgtEl>
                                      </p:cBhvr>
                                    </p:animEffect>
                                    <p:anim calcmode="lin" valueType="num">
                                      <p:cBhvr>
                                        <p:cTn id="48" dur="1000" fill="hold"/>
                                        <p:tgtEl>
                                          <p:spTgt spid="17"/>
                                        </p:tgtEl>
                                        <p:attrNameLst>
                                          <p:attrName>ppt_x</p:attrName>
                                        </p:attrNameLst>
                                      </p:cBhvr>
                                      <p:tavLst>
                                        <p:tav tm="0">
                                          <p:val>
                                            <p:strVal val="#ppt_x"/>
                                          </p:val>
                                        </p:tav>
                                        <p:tav tm="100000">
                                          <p:val>
                                            <p:strVal val="#ppt_x"/>
                                          </p:val>
                                        </p:tav>
                                      </p:tavLst>
                                    </p:anim>
                                    <p:anim calcmode="lin" valueType="num">
                                      <p:cBhvr>
                                        <p:cTn id="4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搜索的本质是一种枚举，枚举所有的可能来找到可能的解或者最优解， 在一堆结果中找到所需要的，所以叫做搜索。搜索与纯粹的枚举（有时也被分类进搜索）不同的是，搜索可以在过程中判断接下来的结果是否为满足要求的，如果接下来的结果全不满足要求，可以直接不搜索下一步的结果（被称为剪枝）。 根据枚举方式的不同，搜索大致可以分为两种： </a:t>
            </a:r>
            <a:endParaRPr lang="en-US" altLang="zh-CN"/>
          </a:p>
          <a:p>
            <a:r>
              <a:rPr lang="zh-CN" altLang="en-US"/>
              <a:t>深度优先搜索（</a:t>
            </a:r>
            <a:r>
              <a:rPr lang="en-US" altLang="zh-CN"/>
              <a:t>DFS</a:t>
            </a:r>
            <a:r>
              <a:rPr lang="zh-CN" altLang="en-US"/>
              <a:t>） </a:t>
            </a:r>
            <a:endParaRPr lang="en-US" altLang="zh-CN"/>
          </a:p>
          <a:p>
            <a:pPr marL="0" indent="0">
              <a:buNone/>
            </a:pPr>
            <a:r>
              <a:rPr lang="en-US" altLang="zh-CN"/>
              <a:t>   </a:t>
            </a:r>
            <a:r>
              <a:rPr lang="zh-CN" altLang="en-US"/>
              <a:t>广度优先搜索（</a:t>
            </a:r>
            <a:r>
              <a:rPr lang="en-US" altLang="zh-CN"/>
              <a:t>BFS</a:t>
            </a:r>
            <a:r>
              <a:rPr lang="zh-CN" altLang="en-US"/>
              <a:t>） </a:t>
            </a:r>
            <a:endParaRPr lang="zh-CN" altLang="en-US"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深搜的基本步骤：</a:t>
            </a:r>
            <a:endParaRPr lang="en-US" altLang="zh-CN"/>
          </a:p>
          <a:p>
            <a:pPr marL="0" indent="0">
              <a:buNone/>
            </a:pPr>
            <a:r>
              <a:rPr lang="zh-CN" altLang="en-US"/>
              <a:t>   （</a:t>
            </a:r>
            <a:r>
              <a:rPr lang="en-US" altLang="zh-CN"/>
              <a:t>1</a:t>
            </a:r>
            <a:r>
              <a:rPr lang="zh-CN" altLang="en-US"/>
              <a:t>）为了求得问题的解，先选择某一种可能情况向前探索；</a:t>
            </a:r>
            <a:endParaRPr lang="en-US" altLang="zh-CN"/>
          </a:p>
          <a:p>
            <a:pPr marL="0" indent="0">
              <a:buNone/>
            </a:pPr>
            <a:r>
              <a:rPr lang="en-US" altLang="zh-CN"/>
              <a:t>   </a:t>
            </a:r>
            <a:r>
              <a:rPr lang="zh-CN" altLang="en-US"/>
              <a:t>（</a:t>
            </a:r>
            <a:r>
              <a:rPr lang="en-US" altLang="zh-CN"/>
              <a:t>2</a:t>
            </a:r>
            <a:r>
              <a:rPr lang="zh-CN" altLang="en-US"/>
              <a:t>）在探索过程中，一旦发现原来的选择是错误的，就退回一步重新选择，继续向前探索；</a:t>
            </a:r>
            <a:endParaRPr lang="zh-CN" altLang="en-US"/>
          </a:p>
          <a:p>
            <a:pPr marL="0" indent="0">
              <a:buNone/>
            </a:pPr>
            <a:r>
              <a:rPr lang="zh-CN" altLang="en-US"/>
              <a:t>   （</a:t>
            </a:r>
            <a:r>
              <a:rPr lang="en-US" altLang="zh-CN"/>
              <a:t>3</a:t>
            </a:r>
            <a:r>
              <a:rPr lang="zh-CN" altLang="en-US"/>
              <a:t>）如此反复进行，直至得到解或证明无解。</a:t>
            </a:r>
            <a:endParaRPr lang="zh-CN" altLang="en-US"/>
          </a:p>
          <a:p>
            <a:r>
              <a:rPr lang="zh-CN" altLang="en-US"/>
              <a:t>注意深搜时在终止状态要结束搜索，否则会导致死递归，同时要注意逻 辑上是否会出现死递归的情况。 </a:t>
            </a:r>
            <a:endParaRPr lang="en-US" altLang="zh-CN"/>
          </a:p>
          <a:p>
            <a:r>
              <a:rPr lang="zh-CN" altLang="en-US"/>
              <a:t>在递归函数的内部，不要开太多变量（包含形参），比如开一个很长的 一维数组，本地运行可能会爆栈（运行错误的一种） </a:t>
            </a:r>
            <a:endParaRPr lang="zh-CN" altLang="en-US" dirty="0">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1000"/>
                                        <p:tgtEl>
                                          <p:spTgt spid="3">
                                            <p:txEl>
                                              <p:pRg st="5" end="5"/>
                                            </p:txEl>
                                          </p:spTgt>
                                        </p:tgtEl>
                                      </p:cBhvr>
                                    </p:animEffect>
                                    <p:anim calcmode="lin" valueType="num">
                                      <p:cBhvr>
                                        <p:cTn id="3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latin typeface="Consolas" panose="020B0609020204030204" pitchFamily="49" charset="0"/>
              </a:rPr>
              <a:t>简单举例：用于枚举排列的简单搜索</a:t>
            </a:r>
            <a:endParaRPr lang="en-US" altLang="zh-CN">
              <a:latin typeface="Consolas" panose="020B0609020204030204" pitchFamily="49" charset="0"/>
            </a:endParaRPr>
          </a:p>
        </p:txBody>
      </p:sp>
      <p:pic>
        <p:nvPicPr>
          <p:cNvPr id="14" name="图片 13"/>
          <p:cNvPicPr>
            <a:picLocks noChangeAspect="1"/>
          </p:cNvPicPr>
          <p:nvPr/>
        </p:nvPicPr>
        <p:blipFill>
          <a:blip r:embed="rId1"/>
          <a:stretch>
            <a:fillRect/>
          </a:stretch>
        </p:blipFill>
        <p:spPr>
          <a:xfrm>
            <a:off x="749734" y="1971898"/>
            <a:ext cx="7969394" cy="391951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1000"/>
                                        <p:tgtEl>
                                          <p:spTgt spid="14"/>
                                        </p:tgtEl>
                                      </p:cBhvr>
                                    </p:animEffect>
                                    <p:anim calcmode="lin" valueType="num">
                                      <p:cBhvr>
                                        <p:cTn id="15" dur="1000" fill="hold"/>
                                        <p:tgtEl>
                                          <p:spTgt spid="14"/>
                                        </p:tgtEl>
                                        <p:attrNameLst>
                                          <p:attrName>ppt_x</p:attrName>
                                        </p:attrNameLst>
                                      </p:cBhvr>
                                      <p:tavLst>
                                        <p:tav tm="0">
                                          <p:val>
                                            <p:strVal val="#ppt_x"/>
                                          </p:val>
                                        </p:tav>
                                        <p:tav tm="100000">
                                          <p:val>
                                            <p:strVal val="#ppt_x"/>
                                          </p:val>
                                        </p:tav>
                                      </p:tavLst>
                                    </p:anim>
                                    <p:anim calcmode="lin" valueType="num">
                                      <p:cBhvr>
                                        <p:cTn id="1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sz="quarter" idx="1"/>
          </p:nvPr>
        </p:nvSpPr>
        <p:spPr/>
        <p:txBody>
          <a:bodyPr/>
          <a:lstStyle/>
          <a:p>
            <a:r>
              <a:rPr lang="zh-CN" altLang="en-US"/>
              <a:t>有时我们可以将状态空间消耗较小的一部分当作参数传递以减少不必要 的撤回，并且使代码变得更清晰简短</a:t>
            </a:r>
            <a:endParaRPr lang="en-US" altLang="zh-CN">
              <a:latin typeface="Consolas" panose="020B0609020204030204" pitchFamily="49" charset="0"/>
            </a:endParaRPr>
          </a:p>
        </p:txBody>
      </p:sp>
      <p:pic>
        <p:nvPicPr>
          <p:cNvPr id="13" name="图片 12"/>
          <p:cNvPicPr>
            <a:picLocks noChangeAspect="1"/>
          </p:cNvPicPr>
          <p:nvPr/>
        </p:nvPicPr>
        <p:blipFill>
          <a:blip r:embed="rId1"/>
          <a:stretch>
            <a:fillRect/>
          </a:stretch>
        </p:blipFill>
        <p:spPr>
          <a:xfrm>
            <a:off x="813233" y="2443769"/>
            <a:ext cx="9420225" cy="2876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1</a:t>
                </a:r>
                <a:r>
                  <a:rPr lang="zh-CN" altLang="en-US">
                    <a:latin typeface="Consolas" panose="020B0609020204030204" pitchFamily="49" charset="0"/>
                  </a:rPr>
                  <a:t>）枚举全排列：</a:t>
                </a:r>
                <a:r>
                  <a:rPr lang="en-US" altLang="zh-CN"/>
                  <a:t> </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r>
                          <a:rPr lang="en-US" altLang="zh-CN" i="1">
                            <a:latin typeface="Cambria Math" panose="02040503050406030204" pitchFamily="18" charset="0"/>
                          </a:rPr>
                          <m:t>𝑛</m:t>
                        </m:r>
                        <m:r>
                          <a:rPr lang="en-US" altLang="zh-CN" i="1">
                            <a:latin typeface="Cambria Math" panose="02040503050406030204" pitchFamily="18" charset="0"/>
                          </a:rPr>
                          <m:t>!</m:t>
                        </m:r>
                      </m:e>
                    </m:d>
                  </m:oMath>
                </a14:m>
                <a:endParaRPr lang="en-US" altLang="zh-CN">
                  <a:latin typeface="Consolas" panose="020B0609020204030204" pitchFamily="49" charset="0"/>
                </a:endParaRPr>
              </a:p>
              <a:p>
                <a:pPr marL="0" indent="0">
                  <a:buNone/>
                </a:pPr>
                <a:endParaRPr lang="en-US" altLang="zh-CN">
                  <a:latin typeface="Consolas" panose="020B0609020204030204" pitchFamily="49" charset="0"/>
                </a:endParaRPr>
              </a:p>
            </p:txBody>
          </p:sp>
        </mc:Choice>
        <mc:Fallback>
          <p:sp>
            <p:nvSpPr>
              <p:cNvPr id="3" name="内容占位符 2"/>
              <p:cNvSpPr>
                <a:spLocks noRot="1" noChangeAspect="1" noMove="1" noResize="1" noEditPoints="1" noAdjustHandles="1" noChangeArrowheads="1" noChangeShapeType="1" noTextEdit="1"/>
              </p:cNvSpPr>
              <p:nvPr>
                <p:ph sz="quarter" idx="1"/>
              </p:nvPr>
            </p:nvSpPr>
            <p:spPr>
              <a:blipFill rotWithShape="1">
                <a:blip r:embed="rId1"/>
                <a:stretch>
                  <a:fillRect/>
                </a:stretch>
              </a:blipFill>
            </p:spPr>
            <p:txBody>
              <a:bodyPr/>
              <a:lstStyle/>
              <a:p>
                <a:r>
                  <a:rPr lang="zh-CN" altLang="en-US">
                    <a:noFill/>
                  </a:rPr>
                  <a:t> </a:t>
                </a:r>
              </a:p>
            </p:txBody>
          </p:sp>
        </mc:Fallback>
      </mc:AlternateContent>
      <p:pic>
        <p:nvPicPr>
          <p:cNvPr id="4" name="图片 3"/>
          <p:cNvPicPr>
            <a:picLocks noChangeAspect="1"/>
          </p:cNvPicPr>
          <p:nvPr/>
        </p:nvPicPr>
        <p:blipFill>
          <a:blip r:embed="rId2"/>
          <a:stretch>
            <a:fillRect/>
          </a:stretch>
        </p:blipFill>
        <p:spPr>
          <a:xfrm>
            <a:off x="798373" y="2344367"/>
            <a:ext cx="7404463" cy="36416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2</a:t>
                </a:r>
                <a:r>
                  <a:rPr lang="zh-CN" altLang="en-US">
                    <a:latin typeface="Consolas" panose="020B0609020204030204" pitchFamily="49" charset="0"/>
                  </a:rPr>
                  <a:t>）枚举子集：</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2</m:t>
                            </m:r>
                          </m:e>
                          <m:sup>
                            <m:r>
                              <a:rPr lang="en-US" altLang="zh-CN" i="1">
                                <a:latin typeface="Cambria Math" panose="02040503050406030204" pitchFamily="18" charset="0"/>
                              </a:rPr>
                              <m:t>𝑛</m:t>
                            </m:r>
                          </m:sup>
                        </m:sSup>
                      </m:e>
                    </m:d>
                  </m:oMath>
                </a14:m>
                <a:endParaRPr lang="en-US" altLang="zh-CN">
                  <a:latin typeface="Consolas" panose="020B0609020204030204" pitchFamily="49" charset="0"/>
                </a:endParaRPr>
              </a:p>
              <a:p>
                <a:pPr marL="0" indent="0">
                  <a:buNone/>
                </a:pPr>
                <a:endParaRPr lang="en-US" altLang="zh-CN">
                  <a:latin typeface="Consolas" panose="020B0609020204030204" pitchFamily="49" charset="0"/>
                </a:endParaRPr>
              </a:p>
            </p:txBody>
          </p:sp>
        </mc:Choice>
        <mc:Fallback>
          <p:sp>
            <p:nvSpPr>
              <p:cNvPr id="3" name="内容占位符 2"/>
              <p:cNvSpPr>
                <a:spLocks noRot="1" noChangeAspect="1" noMove="1" noResize="1" noEditPoints="1" noAdjustHandles="1" noChangeArrowheads="1" noChangeShapeType="1" noTextEdit="1"/>
              </p:cNvSpPr>
              <p:nvPr>
                <p:ph sz="quarter" idx="1"/>
              </p:nvPr>
            </p:nvSpPr>
            <p:spPr>
              <a:blipFill rotWithShape="1">
                <a:blip r:embed="rId1"/>
                <a:stretch>
                  <a:fillRect/>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609600" y="2194069"/>
            <a:ext cx="7991475" cy="3019425"/>
          </a:xfrm>
          <a:prstGeom prst="rect">
            <a:avLst/>
          </a:prstGeom>
        </p:spPr>
      </p:pic>
      <p:sp>
        <p:nvSpPr>
          <p:cNvPr id="7" name="箭头: 右 6"/>
          <p:cNvSpPr/>
          <p:nvPr/>
        </p:nvSpPr>
        <p:spPr>
          <a:xfrm>
            <a:off x="4830618" y="3429000"/>
            <a:ext cx="618837" cy="274782"/>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a:blip r:embed="rId3"/>
          <a:stretch>
            <a:fillRect/>
          </a:stretch>
        </p:blipFill>
        <p:spPr>
          <a:xfrm>
            <a:off x="5833485" y="3233016"/>
            <a:ext cx="4343400" cy="6667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基础</a:t>
            </a:r>
            <a:r>
              <a:rPr lang="en-US" altLang="zh-CN">
                <a:latin typeface="Times New Roman" panose="02020603050405020304" pitchFamily="18" charset="0"/>
                <a:cs typeface="Times New Roman" panose="02020603050405020304" pitchFamily="18" charset="0"/>
              </a:rPr>
              <a:t>DFS</a:t>
            </a:r>
            <a:endParaRPr lang="en-US" altLang="zh-CN"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a:xfrm>
                <a:off x="591127" y="1200727"/>
                <a:ext cx="10972800" cy="4937760"/>
              </a:xfrm>
            </p:spPr>
            <p:txBody>
              <a:bodyPr>
                <a:normAutofit/>
              </a:bodyPr>
              <a:lstStyle/>
              <a:p>
                <a:r>
                  <a:rPr lang="zh-CN" altLang="en-US">
                    <a:latin typeface="Consolas" panose="020B0609020204030204" pitchFamily="49" charset="0"/>
                  </a:rPr>
                  <a:t>三种常见的搜索方式：</a:t>
                </a:r>
                <a:endParaRPr lang="en-US" altLang="zh-CN">
                  <a:latin typeface="Consolas" panose="020B0609020204030204" pitchFamily="49" charset="0"/>
                </a:endParaRPr>
              </a:p>
              <a:p>
                <a:pPr marL="0" indent="0">
                  <a:buNone/>
                </a:pPr>
                <a:r>
                  <a:rPr lang="zh-CN" altLang="en-US">
                    <a:latin typeface="Consolas" panose="020B0609020204030204" pitchFamily="49" charset="0"/>
                  </a:rPr>
                  <a:t>（</a:t>
                </a:r>
                <a:r>
                  <a:rPr lang="en-US" altLang="zh-CN">
                    <a:latin typeface="Consolas" panose="020B0609020204030204" pitchFamily="49" charset="0"/>
                  </a:rPr>
                  <a:t>3</a:t>
                </a:r>
                <a:r>
                  <a:rPr lang="zh-CN" altLang="en-US">
                    <a:latin typeface="Consolas" panose="020B0609020204030204" pitchFamily="49" charset="0"/>
                  </a:rPr>
                  <a:t>）枚举</a:t>
                </a:r>
                <a:r>
                  <a:rPr lang="zh-CN" altLang="en-US"/>
                  <a:t>子集的子集</a:t>
                </a:r>
                <a:r>
                  <a:rPr lang="zh-CN" altLang="en-US">
                    <a:latin typeface="Consolas" panose="020B0609020204030204" pitchFamily="49" charset="0"/>
                  </a:rPr>
                  <a:t>：</a:t>
                </a:r>
                <a14:m>
                  <m:oMath xmlns:m="http://schemas.openxmlformats.org/officeDocument/2006/math">
                    <m:r>
                      <a:rPr lang="en-US" altLang="zh-CN" i="1">
                        <a:latin typeface="Cambria Math" panose="02040503050406030204" pitchFamily="18" charset="0"/>
                      </a:rPr>
                      <m:t>𝑂</m:t>
                    </m:r>
                    <m:d>
                      <m:dPr>
                        <m:ctrlPr>
                          <a:rPr lang="en-US" altLang="zh-CN" i="1">
                            <a:latin typeface="Cambria Math" panose="02040503050406030204" pitchFamily="18" charset="0"/>
                          </a:rPr>
                        </m:ctrlPr>
                      </m:dPr>
                      <m:e>
                        <m:sSup>
                          <m:sSupPr>
                            <m:ctrlPr>
                              <a:rPr lang="en-US" altLang="zh-CN" i="1">
                                <a:latin typeface="Cambria Math" panose="02040503050406030204" pitchFamily="18" charset="0"/>
                              </a:rPr>
                            </m:ctrlPr>
                          </m:sSupPr>
                          <m:e>
                            <m:r>
                              <a:rPr lang="en-US" altLang="zh-CN" i="1">
                                <a:latin typeface="Cambria Math" panose="02040503050406030204" pitchFamily="18" charset="0"/>
                              </a:rPr>
                              <m:t>3</m:t>
                            </m:r>
                          </m:e>
                          <m:sup>
                            <m:r>
                              <a:rPr lang="en-US" altLang="zh-CN" i="1">
                                <a:latin typeface="Cambria Math" panose="02040503050406030204" pitchFamily="18" charset="0"/>
                              </a:rPr>
                              <m:t>𝑛</m:t>
                            </m:r>
                          </m:sup>
                        </m:sSup>
                      </m:e>
                    </m:d>
                  </m:oMath>
                </a14:m>
                <a:endParaRPr lang="en-US" altLang="zh-CN">
                  <a:latin typeface="Consolas" panose="020B0609020204030204" pitchFamily="49" charset="0"/>
                </a:endParaRPr>
              </a:p>
              <a:p>
                <a:pPr marL="0" indent="0">
                  <a:buNone/>
                </a:pPr>
                <a:r>
                  <a:rPr lang="en-US" altLang="zh-CN">
                    <a:latin typeface="Consolas" panose="020B0609020204030204" pitchFamily="49" charset="0"/>
                  </a:rPr>
                  <a:t> </a:t>
                </a:r>
                <a:r>
                  <a:rPr lang="zh-CN" altLang="en-US">
                    <a:latin typeface="Consolas" panose="020B0609020204030204" pitchFamily="49" charset="0"/>
                  </a:rPr>
                  <a:t>给定</a:t>
                </a:r>
                <a:r>
                  <a:rPr lang="en-US" altLang="zh-CN">
                    <a:latin typeface="Consolas" panose="020B0609020204030204" pitchFamily="49" charset="0"/>
                  </a:rPr>
                  <a:t>n</a:t>
                </a:r>
                <a:r>
                  <a:rPr lang="zh-CN" altLang="en-US">
                    <a:latin typeface="Consolas" panose="020B0609020204030204" pitchFamily="49" charset="0"/>
                  </a:rPr>
                  <a:t>个元素，问这</a:t>
                </a:r>
                <a:r>
                  <a:rPr lang="en-US" altLang="zh-CN">
                    <a:latin typeface="Consolas" panose="020B0609020204030204" pitchFamily="49" charset="0"/>
                  </a:rPr>
                  <a:t>n</a:t>
                </a:r>
                <a:r>
                  <a:rPr lang="zh-CN" altLang="en-US">
                    <a:latin typeface="Consolas" panose="020B0609020204030204" pitchFamily="49" charset="0"/>
                  </a:rPr>
                  <a:t>个元素组成的每一个集合的所有子集（</a:t>
                </a:r>
                <a:r>
                  <a:rPr lang="en-US" altLang="zh-CN">
                    <a:latin typeface="Consolas" panose="020B0609020204030204" pitchFamily="49" charset="0"/>
                  </a:rPr>
                  <a:t>n&lt;=15</a:t>
                </a:r>
                <a:r>
                  <a:rPr lang="zh-CN" altLang="en-US">
                    <a:latin typeface="Consolas" panose="020B0609020204030204" pitchFamily="49" charset="0"/>
                  </a:rPr>
                  <a:t>）</a:t>
                </a:r>
                <a:endParaRPr lang="en-US" altLang="zh-CN">
                  <a:latin typeface="Consolas" panose="020B0609020204030204" pitchFamily="49" charset="0"/>
                </a:endParaRPr>
              </a:p>
            </p:txBody>
          </p:sp>
        </mc:Choice>
        <mc:Fallback>
          <p:sp>
            <p:nvSpPr>
              <p:cNvPr id="3" name="内容占位符 2"/>
              <p:cNvSpPr>
                <a:spLocks noRot="1" noChangeAspect="1" noMove="1" noResize="1" noEditPoints="1" noAdjustHandles="1" noChangeArrowheads="1" noChangeShapeType="1" noTextEdit="1"/>
              </p:cNvSpPr>
              <p:nvPr>
                <p:ph sz="quarter" idx="1"/>
              </p:nvPr>
            </p:nvSpPr>
            <p:spPr>
              <a:xfrm>
                <a:off x="591127" y="1200727"/>
                <a:ext cx="10972800" cy="4937760"/>
              </a:xfrm>
              <a:blipFill rotWithShape="1">
                <a:blip r:embed="rId1"/>
                <a:stretch>
                  <a:fillRect l="-5" t="-12" r="5" b="12"/>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794327" y="3077873"/>
            <a:ext cx="5105400" cy="923925"/>
          </a:xfrm>
          <a:prstGeom prst="rect">
            <a:avLst/>
          </a:prstGeom>
        </p:spPr>
      </p:pic>
      <p:sp>
        <p:nvSpPr>
          <p:cNvPr id="7" name="文本框 6"/>
          <p:cNvSpPr txBox="1"/>
          <p:nvPr/>
        </p:nvSpPr>
        <p:spPr>
          <a:xfrm>
            <a:off x="711200" y="4321108"/>
            <a:ext cx="8756073" cy="1754326"/>
          </a:xfrm>
          <a:prstGeom prst="rect">
            <a:avLst/>
          </a:prstGeom>
          <a:noFill/>
        </p:spPr>
        <p:txBody>
          <a:bodyPr wrap="square" rtlCol="0">
            <a:spAutoFit/>
          </a:bodyPr>
          <a:lstStyle/>
          <a:p>
            <a:pPr algn="l"/>
            <a:r>
              <a:rPr lang="zh-CN" altLang="en-US" i="0">
                <a:effectLst/>
                <a:highlight>
                  <a:srgbClr val="FFFFFF"/>
                </a:highlight>
                <a:latin typeface="+mn-ea"/>
              </a:rPr>
              <a:t>考虑</a:t>
            </a:r>
            <a:r>
              <a:rPr lang="en-US" altLang="zh-CN" i="0">
                <a:effectLst/>
                <a:highlight>
                  <a:srgbClr val="FFFFFF"/>
                </a:highlight>
                <a:latin typeface="+mn-ea"/>
              </a:rPr>
              <a:t>S</a:t>
            </a:r>
            <a:r>
              <a:rPr lang="zh-CN" altLang="en-US" i="0">
                <a:effectLst/>
                <a:highlight>
                  <a:srgbClr val="FFFFFF"/>
                </a:highlight>
                <a:latin typeface="+mn-ea"/>
              </a:rPr>
              <a:t>的子集，在二进制上从大到小排成一排，那么大的通过减若干个</a:t>
            </a:r>
            <a:r>
              <a:rPr lang="en-US" altLang="zh-CN" i="0">
                <a:effectLst/>
                <a:highlight>
                  <a:srgbClr val="FFFFFF"/>
                </a:highlight>
                <a:latin typeface="+mn-ea"/>
              </a:rPr>
              <a:t>1</a:t>
            </a:r>
            <a:r>
              <a:rPr lang="zh-CN" altLang="en-US" i="0">
                <a:effectLst/>
                <a:highlight>
                  <a:srgbClr val="FFFFFF"/>
                </a:highlight>
                <a:latin typeface="+mn-ea"/>
              </a:rPr>
              <a:t>就一定能到小的，但是中间会产生大量的状态，这些状态中包含了一些</a:t>
            </a:r>
            <a:r>
              <a:rPr lang="en-US" altLang="zh-CN" i="0">
                <a:effectLst/>
                <a:highlight>
                  <a:srgbClr val="FFFFFF"/>
                </a:highlight>
                <a:latin typeface="+mn-ea"/>
              </a:rPr>
              <a:t>S</a:t>
            </a:r>
            <a:r>
              <a:rPr lang="zh-CN" altLang="en-US" i="0">
                <a:effectLst/>
                <a:highlight>
                  <a:srgbClr val="FFFFFF"/>
                </a:highlight>
                <a:latin typeface="+mn-ea"/>
              </a:rPr>
              <a:t>中不包含的</a:t>
            </a:r>
            <a:r>
              <a:rPr lang="en-US" altLang="zh-CN" i="0">
                <a:effectLst/>
                <a:highlight>
                  <a:srgbClr val="FFFFFF"/>
                </a:highlight>
                <a:latin typeface="+mn-ea"/>
              </a:rPr>
              <a:t>1</a:t>
            </a:r>
            <a:r>
              <a:rPr lang="zh-CN" altLang="en-US" i="0">
                <a:effectLst/>
                <a:highlight>
                  <a:srgbClr val="FFFFFF"/>
                </a:highlight>
                <a:latin typeface="+mn-ea"/>
              </a:rPr>
              <a:t>，故和</a:t>
            </a:r>
            <a:r>
              <a:rPr lang="en-US" altLang="zh-CN" i="0">
                <a:effectLst/>
                <a:highlight>
                  <a:srgbClr val="FFFFFF"/>
                </a:highlight>
                <a:latin typeface="+mn-ea"/>
              </a:rPr>
              <a:t>S</a:t>
            </a:r>
            <a:r>
              <a:rPr lang="zh-CN" altLang="en-US" i="0">
                <a:effectLst/>
                <a:highlight>
                  <a:srgbClr val="FFFFFF"/>
                </a:highlight>
                <a:latin typeface="+mn-ea"/>
              </a:rPr>
              <a:t>与一下，去冗即可</a:t>
            </a:r>
            <a:endParaRPr lang="zh-CN" altLang="en-US" i="0">
              <a:effectLst/>
              <a:highlight>
                <a:srgbClr val="FFFFFF"/>
              </a:highlight>
              <a:latin typeface="+mn-ea"/>
            </a:endParaRPr>
          </a:p>
          <a:p>
            <a:pPr algn="l"/>
            <a:r>
              <a:rPr lang="zh-CN" altLang="en-US" i="0">
                <a:effectLst/>
                <a:highlight>
                  <a:srgbClr val="FFFFFF"/>
                </a:highlight>
                <a:latin typeface="+mn-ea"/>
              </a:rPr>
              <a:t>从而每两个相邻的状态就都是</a:t>
            </a:r>
            <a:r>
              <a:rPr lang="en-US" altLang="zh-CN" i="0">
                <a:effectLst/>
                <a:highlight>
                  <a:srgbClr val="FFFFFF"/>
                </a:highlight>
                <a:latin typeface="+mn-ea"/>
              </a:rPr>
              <a:t>S</a:t>
            </a:r>
            <a:r>
              <a:rPr lang="zh-CN" altLang="en-US" i="0">
                <a:effectLst/>
                <a:highlight>
                  <a:srgbClr val="FFFFFF"/>
                </a:highlight>
                <a:latin typeface="+mn-ea"/>
              </a:rPr>
              <a:t>的子集，由于降序从而任意两个状态不重复，即任意子集状态均可达</a:t>
            </a:r>
            <a:endParaRPr lang="zh-CN" altLang="en-US" i="0">
              <a:effectLst/>
              <a:highlight>
                <a:srgbClr val="FFFFFF"/>
              </a:highlight>
              <a:latin typeface="+mn-ea"/>
            </a:endParaRPr>
          </a:p>
          <a:p>
            <a:endParaRPr lang="zh-CN" altLang="en-US">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Lst>
  </p:timing>
</p:sld>
</file>

<file path=ppt/tags/tag1.xml><?xml version="1.0" encoding="utf-8"?>
<p:tagLst xmlns:p="http://schemas.openxmlformats.org/presentationml/2006/main">
  <p:tag name="commondata" val="eyJoZGlkIjoiNjZiZjdkMThlNTY5ZTJkZTkyYmMyYTc1MTQyNmIwODAifQ=="/>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3082</Words>
  <Application>WPS 演示</Application>
  <PresentationFormat>宽屏</PresentationFormat>
  <Paragraphs>182</Paragraphs>
  <Slides>28</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28</vt:i4>
      </vt:variant>
    </vt:vector>
  </HeadingPairs>
  <TitlesOfParts>
    <vt:vector size="48" baseType="lpstr">
      <vt:lpstr>Arial</vt:lpstr>
      <vt:lpstr>宋体</vt:lpstr>
      <vt:lpstr>Wingdings</vt:lpstr>
      <vt:lpstr>Wingdings 3</vt:lpstr>
      <vt:lpstr>Wingdings</vt:lpstr>
      <vt:lpstr>Times New Roman</vt:lpstr>
      <vt:lpstr>Consolas</vt:lpstr>
      <vt:lpstr>Cambria Math</vt:lpstr>
      <vt:lpstr>Gill Sans MT</vt:lpstr>
      <vt:lpstr>华文新魏</vt:lpstr>
      <vt:lpstr>微软雅黑</vt:lpstr>
      <vt:lpstr>Arial Unicode MS</vt:lpstr>
      <vt:lpstr>Bookman Old Style</vt:lpstr>
      <vt:lpstr>Calibri</vt:lpstr>
      <vt:lpstr>-apple-system</vt:lpstr>
      <vt:lpstr>Segoe Print</vt:lpstr>
      <vt:lpstr>KaTeX_Main</vt:lpstr>
      <vt:lpstr>KaTeX_Math</vt:lpstr>
      <vt:lpstr>BatangChe</vt:lpstr>
      <vt:lpstr>主题1</vt:lpstr>
      <vt:lpstr>深度优先搜索及其优化</vt:lpstr>
      <vt:lpstr>深度优先搜索及其优化</vt:lpstr>
      <vt:lpstr>基础DFS</vt:lpstr>
      <vt:lpstr>基础DFS</vt:lpstr>
      <vt:lpstr>基础DFS</vt:lpstr>
      <vt:lpstr>基础DFS</vt:lpstr>
      <vt:lpstr>基础DFS</vt:lpstr>
      <vt:lpstr>基础DFS</vt:lpstr>
      <vt:lpstr>基础DFS</vt:lpstr>
      <vt:lpstr>剪枝</vt:lpstr>
      <vt:lpstr>剪枝</vt:lpstr>
      <vt:lpstr>剪枝</vt:lpstr>
      <vt:lpstr>洛谷1378 油滴扩展</vt:lpstr>
      <vt:lpstr>洛谷1378 油滴扩展</vt:lpstr>
      <vt:lpstr>洛谷1378 油滴扩展</vt:lpstr>
      <vt:lpstr>洛谷1074 [NOIP2009 提高组] 靶形数独</vt:lpstr>
      <vt:lpstr>洛谷1074 [NOIP2009 提高组] 靶形数独</vt:lpstr>
      <vt:lpstr>洛谷1074 [NOIP2009 提高组] 靶形数独</vt:lpstr>
      <vt:lpstr>洛谷1074 [NOIP2009 提高组] 靶形数独</vt:lpstr>
      <vt:lpstr>洛谷2567 [SCOI2010] 幸运数字</vt:lpstr>
      <vt:lpstr>洛谷2567 [SCOI2010] 幸运数字</vt:lpstr>
      <vt:lpstr>洛谷2567 [SCOI2010] 幸运数字</vt:lpstr>
      <vt:lpstr>洛谷2567 [SCOI2010] 幸运数字</vt:lpstr>
      <vt:lpstr>洛谷2567 [SCOI2010] 幸运数字</vt:lpstr>
      <vt:lpstr>洛谷2668 [NOIP2015 提高组] 斗地主</vt:lpstr>
      <vt:lpstr>洛谷2668 [NOIP2015 提高组] 斗地主</vt:lpstr>
      <vt:lpstr>洛谷2668 [NOIP2015 提高组] 斗地主</vt:lpstr>
      <vt:lpstr>洛谷2668 [NOIP2015 提高组] 斗地主</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基础算法</dc:title>
  <dc:creator>吴 清月</dc:creator>
  <cp:lastModifiedBy>WPS_1646593081</cp:lastModifiedBy>
  <cp:revision>76</cp:revision>
  <dcterms:created xsi:type="dcterms:W3CDTF">2019-09-15T09:55:00Z</dcterms:created>
  <dcterms:modified xsi:type="dcterms:W3CDTF">2024-07-09T11:32:32Z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18882F6C87404889B6D08595D14BDC29_12</vt:lpwstr>
  </property>
  <property fmtid="{D5CDD505-2E9C-101B-9397-08002B2CF9AE}" pid="3" name="KSOProductBuildVer">
    <vt:lpwstr>2052-12.1.0.16929</vt:lpwstr>
  </property>
</Properties>
</file>