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79" r:id="rId11"/>
    <p:sldId id="289" r:id="rId12"/>
    <p:sldId id="280" r:id="rId13"/>
    <p:sldId id="265" r:id="rId14"/>
    <p:sldId id="266" r:id="rId15"/>
    <p:sldId id="267" r:id="rId16"/>
    <p:sldId id="268" r:id="rId17"/>
    <p:sldId id="269" r:id="rId18"/>
    <p:sldId id="270" r:id="rId19"/>
    <p:sldId id="290" r:id="rId20"/>
    <p:sldId id="271" r:id="rId21"/>
    <p:sldId id="287" r:id="rId22"/>
    <p:sldId id="288" r:id="rId23"/>
    <p:sldId id="291" r:id="rId24"/>
    <p:sldId id="272" r:id="rId25"/>
    <p:sldId id="295" r:id="rId26"/>
    <p:sldId id="293" r:id="rId27"/>
    <p:sldId id="274" r:id="rId28"/>
    <p:sldId id="296" r:id="rId29"/>
    <p:sldId id="273" r:id="rId30"/>
    <p:sldId id="281" r:id="rId31"/>
    <p:sldId id="292" r:id="rId32"/>
    <p:sldId id="283" r:id="rId33"/>
    <p:sldId id="275" r:id="rId34"/>
    <p:sldId id="284" r:id="rId35"/>
    <p:sldId id="285" r:id="rId36"/>
    <p:sldId id="276" r:id="rId37"/>
    <p:sldId id="277" r:id="rId38"/>
    <p:sldId id="286" r:id="rId39"/>
    <p:sldId id="278" r:id="rId4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华文新魏" panose="020108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华文新魏" panose="020108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华文新魏" panose="020108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华文新魏" panose="020108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BDB21E4A-26C6-48EA-92FC-4FF7F0525328}"/>
              </a:ext>
            </a:extLst>
          </p:cNvPr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5" name="Straight Connector 31">
              <a:extLst>
                <a:ext uri="{FF2B5EF4-FFF2-40B4-BE49-F238E27FC236}">
                  <a16:creationId xmlns:a16="http://schemas.microsoft.com/office/drawing/2014/main" id="{117D2C7B-23D7-4590-8050-C770A34905D9}"/>
                </a:ext>
              </a:extLst>
            </p:cNvPr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0">
              <a:extLst>
                <a:ext uri="{FF2B5EF4-FFF2-40B4-BE49-F238E27FC236}">
                  <a16:creationId xmlns:a16="http://schemas.microsoft.com/office/drawing/2014/main" id="{2A00FFF6-39A2-41B3-A68D-2D55D315CD5C}"/>
                </a:ext>
              </a:extLst>
            </p:cNvPr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3894DC4C-3066-4168-946F-9099C4117EED}"/>
                </a:ext>
              </a:extLst>
            </p:cNvPr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D3101AC2-875E-4095-8C3A-571BEE968B66}"/>
                </a:ext>
              </a:extLst>
            </p:cNvPr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26">
              <a:extLst>
                <a:ext uri="{FF2B5EF4-FFF2-40B4-BE49-F238E27FC236}">
                  <a16:creationId xmlns:a16="http://schemas.microsoft.com/office/drawing/2014/main" id="{2BF88D23-84E3-4B21-9ABE-BC18C8E0D5EF}"/>
                </a:ext>
              </a:extLst>
            </p:cNvPr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BD3A3B0C-8E3F-417C-98F0-B63C051A9F3B}"/>
                </a:ext>
              </a:extLst>
            </p:cNvPr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1F19313E-25F6-4ACD-96AD-4E3D97CA0F9E}"/>
                </a:ext>
              </a:extLst>
            </p:cNvPr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3A4550B3-AF2E-4C5C-B54D-10405018F417}"/>
                </a:ext>
              </a:extLst>
            </p:cNvPr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30">
              <a:extLst>
                <a:ext uri="{FF2B5EF4-FFF2-40B4-BE49-F238E27FC236}">
                  <a16:creationId xmlns:a16="http://schemas.microsoft.com/office/drawing/2014/main" id="{B3A5FBEE-1028-41B2-BBB2-CA3BF2AAE5A7}"/>
                </a:ext>
              </a:extLst>
            </p:cNvPr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8">
              <a:extLst>
                <a:ext uri="{FF2B5EF4-FFF2-40B4-BE49-F238E27FC236}">
                  <a16:creationId xmlns:a16="http://schemas.microsoft.com/office/drawing/2014/main" id="{D4D71BF9-AEAA-4DC4-AF7A-2F71B753CF19}"/>
                </a:ext>
              </a:extLst>
            </p:cNvPr>
            <p:cNvSpPr/>
            <p:nvPr/>
          </p:nvSpPr>
          <p:spPr>
            <a:xfrm rot="10800000">
              <a:off x="0" y="-528"/>
              <a:ext cx="842963" cy="566622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0BC1F99-BD0F-450B-8630-FA23DB4F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99031-8721-47F9-BC04-14682F7997CB}" type="datetimeFigureOut">
              <a:rPr lang="zh-CN" altLang="en-US"/>
              <a:pPr>
                <a:defRPr/>
              </a:pPr>
              <a:t>2022/1/17</a:t>
            </a:fld>
            <a:endParaRPr lang="zh-CN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A9532846-FCF9-4386-80DE-4B61D180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8AEB155-D8DD-4B58-ABEB-8D6662D0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498E5-0303-401F-A826-39E8E20552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9864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DF642-2121-414A-AFF5-3FC79E450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82192-D533-434C-A841-E1F953548A69}" type="datetimeFigureOut">
              <a:rPr lang="zh-CN" altLang="en-US"/>
              <a:pPr>
                <a:defRPr/>
              </a:pPr>
              <a:t>2022/1/17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480C8-8518-49F3-B565-57ABEB0D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B43DE-9650-4D7A-83D4-F81108A4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832F6-5290-4F7B-8606-7703AE41DE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2760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>
            <a:extLst>
              <a:ext uri="{FF2B5EF4-FFF2-40B4-BE49-F238E27FC236}">
                <a16:creationId xmlns:a16="http://schemas.microsoft.com/office/drawing/2014/main" id="{71E6E862-E2CB-46C7-901D-C091E1164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D8F6218A-EE56-4C1A-9C58-265909A3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  <a:endParaRPr lang="en-US" altLang="zh-CN">
              <a:solidFill>
                <a:srgbClr val="C0E474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6B74104-E926-4275-9C58-821758C2ACE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E0D92-70F8-4232-BEA2-2F264999E063}" type="datetimeFigureOut">
              <a:rPr lang="zh-CN" altLang="en-US"/>
              <a:pPr>
                <a:defRPr/>
              </a:pPr>
              <a:t>2022/1/17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132D6C9-838D-4DB5-9788-C00F9CFFA4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C0C80DC-746E-4DAF-BF26-CA1C7BC633D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D1FF0-A440-42F6-93B4-2BF14BDB9C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6341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D3315-4011-4BD3-9AB4-FE10F4E32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4DF81-AA74-45D9-B7EF-433849ECB96D}" type="datetimeFigureOut">
              <a:rPr lang="zh-CN" altLang="en-US"/>
              <a:pPr>
                <a:defRPr/>
              </a:pPr>
              <a:t>2022/1/17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89B23-B912-4754-A698-A36D9E63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77678-042B-4A81-84C1-807A0E39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0700C-6802-493F-A41E-CF83593724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704916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1024485C-41DC-4901-84E6-64E3DFFEC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rgbClr val="C0E474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6A4C27D3-1728-4B78-8383-834D3CB1F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8000">
                <a:solidFill>
                  <a:srgbClr val="C0E474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7A25D5-9A3F-4174-A464-86CADF9E2C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BBDC6-F0B1-4DC1-B292-49F32D2BFD2C}" type="datetimeFigureOut">
              <a:rPr lang="zh-CN" altLang="en-US"/>
              <a:pPr>
                <a:defRPr/>
              </a:pPr>
              <a:t>2022/1/17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0941F12-FC6C-4968-950F-7469371AB2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3CE08E-8824-44EF-B543-E9E8A0B177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0A4A7-C64F-44D3-94F9-DD55F40107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719048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7C0D23-FB7D-4C91-A3DC-A5ECC7A5639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AAD98-7E62-4696-8A58-5FA6C8187D57}" type="datetimeFigureOut">
              <a:rPr lang="zh-CN" altLang="en-US"/>
              <a:pPr>
                <a:defRPr/>
              </a:pPr>
              <a:t>2022/1/17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27CD617-A89A-4A6E-9ED3-31D9E0BA6D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CA1F60-4236-4482-B533-491ADD2716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492E1-2F25-49DE-99F7-55D8A40B3F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54160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30945-4DA4-4633-8FC4-A96684DE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94F15-A295-4666-BC7D-480A0CC25762}" type="datetimeFigureOut">
              <a:rPr lang="zh-CN" altLang="en-US"/>
              <a:pPr>
                <a:defRPr/>
              </a:pPr>
              <a:t>2022/1/17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CB319-C778-436E-8A07-7966319A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BADE2-320A-4741-B8AF-F9C62B9A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E675F-FA9B-48F3-B2C5-F21AB8D844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056451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F7892-F893-43C4-BAC7-F46D91F2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E161E-D0DF-405E-A7C7-217B00F8392F}" type="datetimeFigureOut">
              <a:rPr lang="zh-CN" altLang="en-US"/>
              <a:pPr>
                <a:defRPr/>
              </a:pPr>
              <a:t>2022/1/17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28809-D2C3-4AEA-A776-7F80426D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49A75-3BB1-463B-A42C-2221988D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DB328-3DD1-43B8-A00D-A1E04C2AD4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1804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F6168-F08D-4E94-86FF-88AF58C8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25582-0C64-4644-AB1E-25B8AFE6EBBA}" type="datetimeFigureOut">
              <a:rPr lang="zh-CN" altLang="en-US"/>
              <a:pPr>
                <a:defRPr/>
              </a:pPr>
              <a:t>2022/1/17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22D79-3D42-4B53-8EFA-C9B18161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342D8-95AB-4AC5-A17D-C171202D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58F32-05F3-409A-952C-45AB6848D1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99056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222EE-1750-4AEF-964E-4A7FDD38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E4181-C09E-4529-9D81-749B157D1F49}" type="datetimeFigureOut">
              <a:rPr lang="zh-CN" altLang="en-US"/>
              <a:pPr>
                <a:defRPr/>
              </a:pPr>
              <a:t>2022/1/17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14914-F633-48DC-971D-1F339C32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201D3-889A-4C77-BA41-C3E53998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B4742-5501-4789-827C-FEDE79855C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03582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354EB8-5E79-4AF0-A6F3-076B7611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E357A4-2702-4641-A4E4-CF5864B59104}" type="datetimeFigureOut">
              <a:rPr lang="zh-CN" altLang="en-US"/>
              <a:pPr>
                <a:defRPr/>
              </a:pPr>
              <a:t>2022/1/17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7F3396-F63F-428A-8D7F-F1D6EB33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71556C-3D5D-49AD-9FF6-B965C170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480E1-B9C5-4288-A8D1-E587B5C7FF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78637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F38FC71-EA30-48F3-90B2-22692821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A3159C-B68D-4029-964A-E8E3D6EC8D38}" type="datetimeFigureOut">
              <a:rPr lang="zh-CN" altLang="en-US"/>
              <a:pPr>
                <a:defRPr/>
              </a:pPr>
              <a:t>2022/1/17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58D41E5-14EB-4288-848A-E48E3BCE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3830550-688C-4F81-89EC-F0D3C9EC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B72CC-366B-4D08-975C-EDF4B1D0FC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4614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EAF302-45E2-4401-871B-5898BA48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C3AE3-EABC-4276-9F42-B47EBC6253D2}" type="datetimeFigureOut">
              <a:rPr lang="zh-CN" altLang="en-US"/>
              <a:pPr>
                <a:defRPr/>
              </a:pPr>
              <a:t>2022/1/17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30896C7-B3DC-44F6-B739-78DCC704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4170049-5C21-4841-8FAB-8AD72F04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6DD27-145F-4D79-8FC0-5F274E6F86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282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F542B9D-0DDC-4A2C-B331-53124E500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7E309B-1C38-4886-9C01-9E72179BD884}" type="datetimeFigureOut">
              <a:rPr lang="zh-CN" altLang="en-US"/>
              <a:pPr>
                <a:defRPr/>
              </a:pPr>
              <a:t>2022/1/17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F9C13E7-A9AC-45CE-9ACE-FF2EC86ED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AB2ABA-3665-4F73-9101-610C6B8E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58CB3-651B-4EAA-BCD6-B1F955D9DA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51588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A4B9D8E-9A10-4CAD-954B-4EAA2920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4DA9B-5786-41A3-BF38-E7CB0D47E18B}" type="datetimeFigureOut">
              <a:rPr lang="zh-CN" altLang="en-US"/>
              <a:pPr>
                <a:defRPr/>
              </a:pPr>
              <a:t>2022/1/17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DC51AD-7E64-430F-9B7A-8F4D43FE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8DD0AC9-3801-4F8D-A24D-D73D698A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544B9-7537-4F9A-8E2C-3E784212C4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0283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1288EE-D009-46AB-8CED-AA3A1C1E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A8961-CEFE-4F24-A08E-3D44C0500F21}" type="datetimeFigureOut">
              <a:rPr lang="zh-CN" altLang="en-US"/>
              <a:pPr>
                <a:defRPr/>
              </a:pPr>
              <a:t>2022/1/17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7D948D4-1F96-40A5-99C3-FFEA2933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E764CA0-2E90-4AB9-AD71-B91AD6E3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93E8-1F0A-4EE8-917B-0FE3E34D28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6797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>
            <a:extLst>
              <a:ext uri="{FF2B5EF4-FFF2-40B4-BE49-F238E27FC236}">
                <a16:creationId xmlns:a16="http://schemas.microsoft.com/office/drawing/2014/main" id="{D2FEC117-4905-444D-8189-CC7151D34CA1}"/>
              </a:ext>
            </a:extLst>
          </p:cNvPr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681C64-EAF2-4245-B059-9E387ECA543A}"/>
                </a:ext>
              </a:extLst>
            </p:cNvPr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3E11302-5181-4C23-B02A-9617E3AE23A3}"/>
                </a:ext>
              </a:extLst>
            </p:cNvPr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C60975A0-1420-4982-B595-6B9300D32C69}"/>
                </a:ext>
              </a:extLst>
            </p:cNvPr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7A0B4E47-4B07-4D3B-909A-18489C9CC026}"/>
                </a:ext>
              </a:extLst>
            </p:cNvPr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E275F891-B43E-4747-95C8-AE2FF0FD9607}"/>
                </a:ext>
              </a:extLst>
            </p:cNvPr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BA1945B0-8EE3-4EEE-AA33-ADC64760A2D4}"/>
                </a:ext>
              </a:extLst>
            </p:cNvPr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B03ABB11-A449-4D52-A940-E31F2FF252F4}"/>
                </a:ext>
              </a:extLst>
            </p:cNvPr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EBB041DD-AAB0-4334-B342-CA2CDF69DB73}"/>
                </a:ext>
              </a:extLst>
            </p:cNvPr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583416A7-0125-4864-8676-AA157865630E}"/>
                </a:ext>
              </a:extLst>
            </p:cNvPr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424F475-AC2E-426D-8BEB-DD62EC7B32F1}"/>
                </a:ext>
              </a:extLst>
            </p:cNvPr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8252FB17-229D-4DF3-AF21-76D21E06D74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77863" y="609600"/>
            <a:ext cx="859631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455150AE-51A3-4D98-80B0-4EC6E6B818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77863" y="2160588"/>
            <a:ext cx="8596312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C009-F157-4FA4-B040-9870C0143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5663" y="6042025"/>
            <a:ext cx="911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185B46-1021-487A-910F-91969E1DC300}" type="datetimeFigureOut">
              <a:rPr lang="zh-CN" altLang="en-US"/>
              <a:pPr>
                <a:defRPr/>
              </a:pPr>
              <a:t>2022/1/17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134D4-105B-487E-8FE1-30991549C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863" y="604202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7A3A9-6453-44B7-A6D5-9728AD83B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9963" y="6042025"/>
            <a:ext cx="684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A00CFFA-2F9E-4F97-B06D-3C3CA81504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32" r:id="rId11"/>
    <p:sldLayoutId id="2147483727" r:id="rId12"/>
    <p:sldLayoutId id="2147483733" r:id="rId13"/>
    <p:sldLayoutId id="2147483728" r:id="rId14"/>
    <p:sldLayoutId id="2147483729" r:id="rId15"/>
    <p:sldLayoutId id="2147483730" r:id="rId16"/>
  </p:sldLayoutIdLst>
  <p:transition spd="slow">
    <p:fade/>
  </p:transition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02DE1CC5-1364-4129-8924-6A688B59B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6538" y="2405063"/>
            <a:ext cx="7767637" cy="1646237"/>
          </a:xfrm>
        </p:spPr>
        <p:txBody>
          <a:bodyPr/>
          <a:lstStyle/>
          <a:p>
            <a:pPr eaLnBrk="1" hangingPunct="1"/>
            <a:r>
              <a:rPr lang="zh-CN" altLang="en-US"/>
              <a:t>图的连通性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B4D69C-876C-46C5-8F93-8A2B9204B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6538" y="4051300"/>
            <a:ext cx="7767637" cy="1096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zh-CN" altLang="en-US" dirty="0"/>
              <a:t>衡水中学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F0175EB8-D0B7-4EC6-9D9F-ACD1DE13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题库</a:t>
            </a:r>
            <a:r>
              <a:rPr lang="en-US" altLang="zh-CN"/>
              <a:t>T1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5DE00-B3A0-4ABD-9FA4-08BD221A0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519238"/>
            <a:ext cx="8956675" cy="4935537"/>
          </a:xfrm>
        </p:spPr>
        <p:txBody>
          <a:bodyPr/>
          <a:lstStyle/>
          <a:p>
            <a:pPr eaLnBrk="1" hangingPunct="1"/>
            <a:r>
              <a:rPr lang="zh-CN" altLang="en-US" sz="2400"/>
              <a:t>建好有向图</a:t>
            </a:r>
            <a:endParaRPr lang="en-US" altLang="zh-CN" sz="2400"/>
          </a:p>
          <a:p>
            <a:pPr eaLnBrk="1" hangingPunct="1"/>
            <a:r>
              <a:rPr lang="zh-CN" altLang="en-US" sz="2400"/>
              <a:t>找强连通分量，同时记录每个强连通分量中节点的个数</a:t>
            </a:r>
            <a:endParaRPr lang="en-US" altLang="zh-CN" sz="2400"/>
          </a:p>
          <a:p>
            <a:pPr eaLnBrk="1" hangingPunct="1"/>
            <a:r>
              <a:rPr lang="zh-CN" altLang="en-US" sz="2400"/>
              <a:t>找节点个数最小的强连通分量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CA332965-5D8A-41BC-897E-F17D6032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POJ1236 Network of Schools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3BDEE-65EA-4DE0-8D99-1E9A07BD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519238"/>
            <a:ext cx="8956675" cy="4935537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一些学校联接在一个计算机网络上，学校之间存在软件支援协议，每个学校都有它应支援的学校名单（</a:t>
            </a:r>
            <a:r>
              <a:rPr lang="en-US" altLang="zh-CN" sz="2400" dirty="0"/>
              <a:t>A</a:t>
            </a:r>
            <a:r>
              <a:rPr lang="zh-CN" altLang="en-US" sz="2400" dirty="0"/>
              <a:t>学校支援学校</a:t>
            </a:r>
            <a:r>
              <a:rPr lang="en-US" altLang="zh-CN" sz="2400" dirty="0"/>
              <a:t>B</a:t>
            </a:r>
            <a:r>
              <a:rPr lang="zh-CN" altLang="en-US" sz="2400" dirty="0"/>
              <a:t>，并不表示</a:t>
            </a:r>
            <a:r>
              <a:rPr lang="en-US" altLang="zh-CN" sz="2400" dirty="0"/>
              <a:t>B</a:t>
            </a:r>
            <a:r>
              <a:rPr lang="zh-CN" altLang="en-US" sz="2400" dirty="0"/>
              <a:t>学校一定支援学校</a:t>
            </a:r>
            <a:r>
              <a:rPr lang="en-US" altLang="zh-CN" sz="2400" dirty="0"/>
              <a:t>A</a:t>
            </a:r>
            <a:r>
              <a:rPr lang="zh-CN" altLang="en-US" sz="2400" dirty="0"/>
              <a:t>）。当某校获得一个新软件时，无论是直接获得还是通过网络获得，该校都应立即将这个软件通过网络传送给它应支援的学校。因此，一个新软件若想让所有联接在网络上的学校都能使用，只需将其提供给一些学校即可。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1. </a:t>
            </a:r>
            <a:r>
              <a:rPr lang="zh-CN" altLang="en-US" sz="2400" dirty="0"/>
              <a:t>最少需要将一个新软件直接提供给多少个学校，才能使软件能够通过网络被传送到所有学校？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2.</a:t>
            </a:r>
            <a:r>
              <a:rPr lang="zh-CN" altLang="en-US" sz="2400" dirty="0"/>
              <a:t>最少需要添加几条新的支援关系，使得将一个新软件提供给任何一个学校，其他所有学校就都可以通过网络获得该软件。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求强连通分量，缩点。第一问是零入度点个数；第二问是</a:t>
            </a:r>
            <a:r>
              <a:rPr lang="en-US" altLang="zh-CN" sz="2400" dirty="0"/>
              <a:t>Max(</a:t>
            </a:r>
            <a:r>
              <a:rPr lang="zh-CN" altLang="en-US" sz="2400" dirty="0"/>
              <a:t>零入度点个数，零出度点个数</a:t>
            </a:r>
            <a:r>
              <a:rPr lang="en-US" altLang="zh-CN" sz="2400" dirty="0"/>
              <a:t>)</a:t>
            </a:r>
            <a:r>
              <a:rPr lang="zh-CN" altLang="en-US" sz="2400" dirty="0"/>
              <a:t>，只有一个</a:t>
            </a:r>
            <a:r>
              <a:rPr lang="en-US" altLang="zh-CN" sz="2400" dirty="0"/>
              <a:t>SCC</a:t>
            </a:r>
            <a:r>
              <a:rPr lang="zh-CN" altLang="en-US" sz="2400" dirty="0"/>
              <a:t>时特判。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18A77D78-3E11-4F5C-AAD8-3E8C7136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Poj2762 Going from u to v or v to 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4938D-AFC9-43FE-A436-B4B0E853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判断一个有向图是否单向连通，即对于图中任意两点</a:t>
            </a:r>
            <a:r>
              <a:rPr lang="en-US" altLang="zh-CN" sz="2400" dirty="0"/>
              <a:t>u</a:t>
            </a:r>
            <a:r>
              <a:rPr lang="zh-CN" altLang="en-US" sz="2400" dirty="0"/>
              <a:t>和</a:t>
            </a:r>
            <a:r>
              <a:rPr lang="en-US" altLang="zh-CN" sz="2400" dirty="0"/>
              <a:t>v</a:t>
            </a:r>
            <a:r>
              <a:rPr lang="zh-CN" altLang="en-US" sz="2400" dirty="0"/>
              <a:t>，若</a:t>
            </a:r>
            <a:r>
              <a:rPr lang="en-US" altLang="zh-CN" sz="2400" dirty="0"/>
              <a:t>u</a:t>
            </a:r>
            <a:r>
              <a:rPr lang="zh-CN" altLang="en-US" sz="2400" dirty="0"/>
              <a:t>能到</a:t>
            </a:r>
            <a:r>
              <a:rPr lang="en-US" altLang="zh-CN" sz="2400" dirty="0"/>
              <a:t>v</a:t>
            </a:r>
            <a:r>
              <a:rPr lang="zh-CN" altLang="en-US" sz="2400" dirty="0"/>
              <a:t>，或者</a:t>
            </a:r>
            <a:r>
              <a:rPr lang="en-US" altLang="zh-CN" sz="2400" dirty="0"/>
              <a:t>v</a:t>
            </a:r>
            <a:r>
              <a:rPr lang="zh-CN" altLang="en-US" sz="2400" dirty="0"/>
              <a:t>能到</a:t>
            </a:r>
            <a:r>
              <a:rPr lang="en-US" altLang="zh-CN" sz="2400" dirty="0"/>
              <a:t>u</a:t>
            </a:r>
            <a:r>
              <a:rPr lang="zh-CN" altLang="en-US" sz="2400" dirty="0"/>
              <a:t>，二者满足其一，这两点就连通。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首先用</a:t>
            </a:r>
            <a:r>
              <a:rPr lang="en-US" altLang="zh-CN" sz="2400" dirty="0" err="1"/>
              <a:t>tarjan</a:t>
            </a:r>
            <a:r>
              <a:rPr lang="zh-CN" altLang="en-US" sz="2400" dirty="0"/>
              <a:t>求出所有强连通分量并缩点，只有最后所有缩点能连成一条链时，满足要求。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因此寻找一个入度为</a:t>
            </a:r>
            <a:r>
              <a:rPr lang="en-US" altLang="zh-CN" sz="2400" dirty="0"/>
              <a:t>0</a:t>
            </a:r>
            <a:r>
              <a:rPr lang="zh-CN" altLang="en-US" sz="2400" dirty="0"/>
              <a:t>的点，用</a:t>
            </a:r>
            <a:r>
              <a:rPr lang="en-US" altLang="zh-CN" sz="2400" dirty="0"/>
              <a:t>DP</a:t>
            </a:r>
            <a:r>
              <a:rPr lang="zh-CN" altLang="en-US" sz="2400" dirty="0"/>
              <a:t>往下找一个最长链，看链上的点的个数是否等于所有缩点的个数即可。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第二步也可以用拓扑排序，队列中一直只有一个入度为</a:t>
            </a:r>
            <a:r>
              <a:rPr lang="en-US" altLang="zh-CN" sz="2400" dirty="0"/>
              <a:t>0</a:t>
            </a:r>
            <a:r>
              <a:rPr lang="zh-CN" altLang="en-US" sz="2400" dirty="0"/>
              <a:t>的点时满足要求。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E141ED3D-35A4-4DF8-BFDB-E5B427A7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无向图上</a:t>
            </a:r>
            <a:r>
              <a:rPr lang="en-US" altLang="zh-CN"/>
              <a:t>Tarjan</a:t>
            </a:r>
            <a:r>
              <a:rPr lang="zh-CN" altLang="en-US"/>
              <a:t>算法的应用</a:t>
            </a:r>
            <a:br>
              <a:rPr lang="en-US" altLang="zh-CN"/>
            </a:br>
            <a:r>
              <a:rPr lang="zh-CN" altLang="en-US"/>
              <a:t>一些定义：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0E5859-979A-49D5-911B-6C9DF1767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1.</a:t>
            </a:r>
            <a:r>
              <a:rPr lang="zh-CN" altLang="en-US" sz="2400"/>
              <a:t>割点：若删掉某点后，原连通图分裂为多个子图，则称该点为</a:t>
            </a:r>
            <a:r>
              <a:rPr lang="zh-CN" altLang="en-US" sz="2400" b="1"/>
              <a:t>割点</a:t>
            </a:r>
            <a:r>
              <a:rPr lang="zh-CN" altLang="en-US" sz="2400"/>
              <a:t>。</a:t>
            </a:r>
          </a:p>
          <a:p>
            <a:pPr eaLnBrk="1" hangingPunct="1"/>
            <a:r>
              <a:rPr lang="en-US" altLang="zh-CN" sz="2400"/>
              <a:t>2.</a:t>
            </a:r>
            <a:r>
              <a:rPr lang="zh-CN" altLang="en-US" sz="2400"/>
              <a:t>割点集合：在一个无向连通图中，如果有一个顶点集合，删除这个顶点集合，以及这个集合中所有顶点相关联的边以后，原图变成多个连通块，就称这个点集为</a:t>
            </a:r>
            <a:r>
              <a:rPr lang="zh-CN" altLang="en-US" sz="2400" b="1"/>
              <a:t>割点集合</a:t>
            </a:r>
            <a:r>
              <a:rPr lang="zh-CN" altLang="en-US" sz="2400"/>
              <a:t>。</a:t>
            </a:r>
          </a:p>
          <a:p>
            <a:pPr eaLnBrk="1" hangingPunct="1"/>
            <a:r>
              <a:rPr lang="en-US" altLang="zh-CN" sz="2400"/>
              <a:t>3.</a:t>
            </a:r>
            <a:r>
              <a:rPr lang="zh-CN" altLang="en-US" sz="2400"/>
              <a:t>点连通度：最小割点集合中的顶点数。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BB3837A5-9F04-462D-8AB0-0777F6EC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无向图上</a:t>
            </a:r>
            <a:r>
              <a:rPr lang="en-US" altLang="zh-CN"/>
              <a:t>Tarjan</a:t>
            </a:r>
            <a:r>
              <a:rPr lang="zh-CN" altLang="en-US"/>
              <a:t>算法的应用</a:t>
            </a:r>
            <a:br>
              <a:rPr lang="en-US" altLang="zh-CN"/>
            </a:br>
            <a:r>
              <a:rPr lang="zh-CN" altLang="en-US"/>
              <a:t>一些定义：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90D37-B394-4BA0-A8AC-26EAC2883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4.</a:t>
            </a:r>
            <a:r>
              <a:rPr lang="zh-CN" altLang="en-US" sz="2400"/>
              <a:t>割边</a:t>
            </a:r>
            <a:r>
              <a:rPr lang="en-US" altLang="zh-CN" sz="2400"/>
              <a:t>(</a:t>
            </a:r>
            <a:r>
              <a:rPr lang="zh-CN" altLang="en-US" sz="2400"/>
              <a:t>桥</a:t>
            </a:r>
            <a:r>
              <a:rPr lang="en-US" altLang="zh-CN" sz="2400"/>
              <a:t>)</a:t>
            </a:r>
            <a:r>
              <a:rPr lang="zh-CN" altLang="en-US" sz="2400"/>
              <a:t>：删掉它之后，图必然会分裂为两个或两个以上的子图。 </a:t>
            </a:r>
          </a:p>
          <a:p>
            <a:pPr eaLnBrk="1" hangingPunct="1"/>
            <a:r>
              <a:rPr lang="en-US" altLang="zh-CN" sz="2400"/>
              <a:t>5.</a:t>
            </a:r>
            <a:r>
              <a:rPr lang="zh-CN" altLang="en-US" sz="2400"/>
              <a:t>割边集合：如果有一个边集合，删除这个边集合以后，原图变成多个连通块，就称这个点集为</a:t>
            </a:r>
            <a:r>
              <a:rPr lang="zh-CN" altLang="en-US" sz="2400" b="1"/>
              <a:t>割边集合</a:t>
            </a:r>
            <a:r>
              <a:rPr lang="zh-CN" altLang="en-US" sz="2400"/>
              <a:t>。</a:t>
            </a:r>
          </a:p>
          <a:p>
            <a:pPr eaLnBrk="1" hangingPunct="1"/>
            <a:r>
              <a:rPr lang="en-US" altLang="zh-CN" sz="2400"/>
              <a:t>6.</a:t>
            </a:r>
            <a:r>
              <a:rPr lang="zh-CN" altLang="en-US" sz="2400"/>
              <a:t>边连通度：一个图的</a:t>
            </a:r>
            <a:r>
              <a:rPr lang="zh-CN" altLang="en-US" sz="2400" b="1"/>
              <a:t>边连通度</a:t>
            </a:r>
            <a:r>
              <a:rPr lang="zh-CN" altLang="en-US" sz="2400"/>
              <a:t>的定义为，最小割边集合中的边数。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50690158-B2AC-4C7E-AFB1-67361830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无向图上</a:t>
            </a:r>
            <a:r>
              <a:rPr lang="en-US" altLang="zh-CN"/>
              <a:t>Tarjan</a:t>
            </a:r>
            <a:r>
              <a:rPr lang="zh-CN" altLang="en-US"/>
              <a:t>算法的应用</a:t>
            </a:r>
            <a:br>
              <a:rPr lang="en-US" altLang="zh-CN"/>
            </a:br>
            <a:r>
              <a:rPr lang="zh-CN" altLang="en-US"/>
              <a:t>一些定义：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21170A-71F8-47A2-A7EE-E53A07104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930400"/>
            <a:ext cx="8596312" cy="4268788"/>
          </a:xfrm>
        </p:spPr>
        <p:txBody>
          <a:bodyPr/>
          <a:lstStyle/>
          <a:p>
            <a:pPr eaLnBrk="1" hangingPunct="1"/>
            <a:r>
              <a:rPr lang="en-US" altLang="zh-CN" sz="2400"/>
              <a:t>7.</a:t>
            </a:r>
            <a:r>
              <a:rPr lang="zh-CN" altLang="en-US" sz="2400"/>
              <a:t>缩点：把没有割边的连通子图缩为一个点，此时满足任意两点之间都有两条或更多路径可达。</a:t>
            </a:r>
          </a:p>
          <a:p>
            <a:pPr eaLnBrk="1" hangingPunct="1"/>
            <a:r>
              <a:rPr lang="zh-CN" altLang="en-US" sz="2400"/>
              <a:t>缩点后变成一棵</a:t>
            </a:r>
            <a:r>
              <a:rPr lang="en-US" altLang="zh-CN" sz="2400"/>
              <a:t>k</a:t>
            </a:r>
            <a:r>
              <a:rPr lang="zh-CN" altLang="en-US" sz="2400"/>
              <a:t>个点</a:t>
            </a:r>
            <a:r>
              <a:rPr lang="en-US" altLang="zh-CN" sz="2400"/>
              <a:t>k-1</a:t>
            </a:r>
            <a:r>
              <a:rPr lang="zh-CN" altLang="en-US" sz="2400"/>
              <a:t>条割边连接成的树。</a:t>
            </a:r>
          </a:p>
          <a:p>
            <a:pPr eaLnBrk="1" hangingPunct="1"/>
            <a:r>
              <a:rPr lang="en-US" altLang="zh-CN" sz="2400"/>
              <a:t>8.</a:t>
            </a:r>
            <a:r>
              <a:rPr lang="zh-CN" altLang="en-US" sz="2400"/>
              <a:t>双连通分量：分为点双连通和边双连通。它的标准定义为：点连通度大于</a:t>
            </a:r>
            <a:r>
              <a:rPr lang="en-US" altLang="zh-CN" sz="2400"/>
              <a:t>1</a:t>
            </a:r>
            <a:r>
              <a:rPr lang="zh-CN" altLang="en-US" sz="2400"/>
              <a:t>的图称为</a:t>
            </a:r>
            <a:r>
              <a:rPr lang="zh-CN" altLang="en-US" sz="2400" b="1"/>
              <a:t>点双连通图</a:t>
            </a:r>
            <a:r>
              <a:rPr lang="zh-CN" altLang="en-US" sz="2400"/>
              <a:t>，边连通度大于</a:t>
            </a:r>
            <a:r>
              <a:rPr lang="en-US" altLang="zh-CN" sz="2400"/>
              <a:t>1</a:t>
            </a:r>
            <a:r>
              <a:rPr lang="zh-CN" altLang="en-US" sz="2400"/>
              <a:t>的图称为</a:t>
            </a:r>
            <a:r>
              <a:rPr lang="zh-CN" altLang="en-US" sz="2400" b="1"/>
              <a:t>边双连通图</a:t>
            </a:r>
            <a:r>
              <a:rPr lang="zh-CN" altLang="en-US" sz="2400"/>
              <a:t>。通俗地讲，满足任意两点之间，能通过两条或两条以上没有任何重复边的路到达的图称为双连通图。无向图</a:t>
            </a:r>
            <a:r>
              <a:rPr lang="en-US" altLang="zh-CN" sz="2400"/>
              <a:t>G</a:t>
            </a:r>
            <a:r>
              <a:rPr lang="zh-CN" altLang="en-US" sz="2400"/>
              <a:t>的</a:t>
            </a:r>
            <a:r>
              <a:rPr lang="zh-CN" altLang="en-US" sz="2400" b="1"/>
              <a:t>极大</a:t>
            </a:r>
            <a:r>
              <a:rPr lang="zh-CN" altLang="en-US" sz="2400"/>
              <a:t>双连通子图称为</a:t>
            </a:r>
            <a:r>
              <a:rPr lang="zh-CN" altLang="en-US" sz="2400" b="1"/>
              <a:t>双连通分量</a:t>
            </a:r>
            <a:r>
              <a:rPr lang="zh-CN" altLang="en-US" sz="2400"/>
              <a:t>。</a:t>
            </a:r>
            <a:endParaRPr lang="en-US" altLang="zh-CN" sz="2400"/>
          </a:p>
          <a:p>
            <a:pPr eaLnBrk="1" hangingPunct="1"/>
            <a:r>
              <a:rPr lang="en-US" altLang="zh-CN" sz="2400"/>
              <a:t>9.</a:t>
            </a:r>
            <a:r>
              <a:rPr lang="zh-CN" altLang="en-US" sz="2400"/>
              <a:t>最近公共祖先：同时是</a:t>
            </a:r>
            <a:r>
              <a:rPr lang="en-US" altLang="zh-CN" sz="2400"/>
              <a:t>x</a:t>
            </a:r>
            <a:r>
              <a:rPr lang="zh-CN" altLang="en-US" sz="2400"/>
              <a:t>和</a:t>
            </a:r>
            <a:r>
              <a:rPr lang="en-US" altLang="zh-CN" sz="2400"/>
              <a:t>y</a:t>
            </a:r>
            <a:r>
              <a:rPr lang="zh-CN" altLang="en-US" sz="2400"/>
              <a:t>的祖先的深度最大的节点称为</a:t>
            </a:r>
            <a:r>
              <a:rPr lang="en-US" altLang="zh-CN" sz="2400"/>
              <a:t>x</a:t>
            </a:r>
            <a:r>
              <a:rPr lang="zh-CN" altLang="en-US" sz="2400"/>
              <a:t>和</a:t>
            </a:r>
            <a:r>
              <a:rPr lang="en-US" altLang="zh-CN" sz="2400"/>
              <a:t>y</a:t>
            </a:r>
            <a:r>
              <a:rPr lang="zh-CN" altLang="en-US" sz="2400"/>
              <a:t>的最近公共祖先，记为</a:t>
            </a:r>
            <a:r>
              <a:rPr lang="en-US" altLang="zh-CN" sz="2400"/>
              <a:t>LCA(x,y)</a:t>
            </a:r>
            <a:r>
              <a:rPr lang="zh-CN" altLang="en-US" sz="2400"/>
              <a:t>。</a:t>
            </a:r>
          </a:p>
          <a:p>
            <a:pPr eaLnBrk="1" hangingPunct="1"/>
            <a:endParaRPr lang="zh-CN" altLang="en-US" sz="24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632DB2BB-F532-4F42-B3AE-086BD540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Tarjan</a:t>
            </a:r>
            <a:r>
              <a:rPr lang="zh-CN" altLang="en-US"/>
              <a:t>求割点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F1E5B-9BD2-4523-9773-3FCCF50E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Tarjan</a:t>
            </a:r>
            <a:r>
              <a:rPr lang="zh-CN" altLang="en-US" sz="2400"/>
              <a:t>算法中，我们得到了</a:t>
            </a:r>
            <a:r>
              <a:rPr lang="en-US" altLang="zh-CN" sz="2400"/>
              <a:t>dfn</a:t>
            </a:r>
            <a:r>
              <a:rPr lang="zh-CN" altLang="en-US" sz="2400"/>
              <a:t>和</a:t>
            </a:r>
            <a:r>
              <a:rPr lang="en-US" altLang="zh-CN" sz="2400"/>
              <a:t>low</a:t>
            </a:r>
            <a:r>
              <a:rPr lang="zh-CN" altLang="en-US" sz="2400"/>
              <a:t>两个数组，</a:t>
            </a:r>
          </a:p>
          <a:p>
            <a:pPr eaLnBrk="1" hangingPunct="1"/>
            <a:r>
              <a:rPr lang="en-US" altLang="zh-CN" sz="2400"/>
              <a:t>low[u]:=min(low[u],dfn[v])——(u,v)</a:t>
            </a:r>
            <a:r>
              <a:rPr lang="zh-CN" altLang="en-US" sz="2400"/>
              <a:t>为后向边；</a:t>
            </a:r>
          </a:p>
          <a:p>
            <a:pPr eaLnBrk="1" hangingPunct="1"/>
            <a:r>
              <a:rPr lang="en-US" altLang="zh-CN" sz="2400"/>
              <a:t>low[u]:=min(low[u],low[v])——(u,v)</a:t>
            </a:r>
            <a:r>
              <a:rPr lang="zh-CN" altLang="en-US" sz="2400"/>
              <a:t>为树枝边，</a:t>
            </a:r>
            <a:r>
              <a:rPr lang="en-US" altLang="zh-CN" sz="2400"/>
              <a:t>v</a:t>
            </a:r>
            <a:r>
              <a:rPr lang="zh-CN" altLang="en-US" sz="2400"/>
              <a:t>为</a:t>
            </a:r>
            <a:r>
              <a:rPr lang="en-US" altLang="zh-CN" sz="2400"/>
              <a:t>u</a:t>
            </a:r>
            <a:r>
              <a:rPr lang="zh-CN" altLang="en-US" sz="2400"/>
              <a:t>的子树；</a:t>
            </a:r>
            <a:endParaRPr lang="en-US" altLang="zh-CN" sz="2400" b="1"/>
          </a:p>
          <a:p>
            <a:pPr eaLnBrk="1" hangingPunct="1"/>
            <a:r>
              <a:rPr lang="zh-CN" altLang="en-US" sz="2400" b="1"/>
              <a:t>若</a:t>
            </a:r>
            <a:r>
              <a:rPr lang="en-US" altLang="zh-CN" sz="2400" b="1"/>
              <a:t>low[v]&gt;=dfn[u],</a:t>
            </a:r>
            <a:r>
              <a:rPr lang="zh-CN" altLang="en-US" sz="2400" b="1"/>
              <a:t>则</a:t>
            </a:r>
            <a:r>
              <a:rPr lang="en-US" altLang="zh-CN" sz="2400" b="1"/>
              <a:t>u</a:t>
            </a:r>
            <a:r>
              <a:rPr lang="zh-CN" altLang="en-US" sz="2400" b="1"/>
              <a:t>为割点</a:t>
            </a:r>
            <a:r>
              <a:rPr lang="zh-CN" altLang="en-US" sz="2400"/>
              <a:t>，节点</a:t>
            </a:r>
            <a:r>
              <a:rPr lang="en-US" altLang="zh-CN" sz="2400"/>
              <a:t>v</a:t>
            </a:r>
            <a:r>
              <a:rPr lang="zh-CN" altLang="en-US" sz="2400"/>
              <a:t>的子孙和节点</a:t>
            </a:r>
            <a:r>
              <a:rPr lang="en-US" altLang="zh-CN" sz="2400"/>
              <a:t>u</a:t>
            </a:r>
            <a:r>
              <a:rPr lang="zh-CN" altLang="en-US" sz="2400"/>
              <a:t>形成一个块。因为这说明</a:t>
            </a:r>
            <a:r>
              <a:rPr lang="en-US" altLang="zh-CN" sz="2400"/>
              <a:t>v</a:t>
            </a:r>
            <a:r>
              <a:rPr lang="zh-CN" altLang="en-US" sz="2400"/>
              <a:t>的子孙不能够通过其他边到达</a:t>
            </a:r>
            <a:r>
              <a:rPr lang="en-US" altLang="zh-CN" sz="2400"/>
              <a:t>u</a:t>
            </a:r>
            <a:r>
              <a:rPr lang="zh-CN" altLang="en-US" sz="2400"/>
              <a:t>的祖先，这样去掉</a:t>
            </a:r>
            <a:r>
              <a:rPr lang="en-US" altLang="zh-CN" sz="2400"/>
              <a:t>u</a:t>
            </a:r>
            <a:r>
              <a:rPr lang="zh-CN" altLang="en-US" sz="2400"/>
              <a:t>之后，图必然分裂为两个子图。这样我们处理点</a:t>
            </a:r>
            <a:r>
              <a:rPr lang="en-US" altLang="zh-CN" sz="2400"/>
              <a:t>u</a:t>
            </a:r>
            <a:r>
              <a:rPr lang="zh-CN" altLang="en-US" sz="2400"/>
              <a:t>时，首先递归</a:t>
            </a:r>
            <a:r>
              <a:rPr lang="en-US" altLang="zh-CN" sz="2400"/>
              <a:t>u</a:t>
            </a:r>
            <a:r>
              <a:rPr lang="zh-CN" altLang="en-US" sz="2400"/>
              <a:t>的子节点</a:t>
            </a:r>
            <a:r>
              <a:rPr lang="en-US" altLang="zh-CN" sz="2400"/>
              <a:t>v</a:t>
            </a:r>
            <a:r>
              <a:rPr lang="zh-CN" altLang="en-US" sz="2400"/>
              <a:t>，然后从</a:t>
            </a:r>
            <a:r>
              <a:rPr lang="en-US" altLang="zh-CN" sz="2400"/>
              <a:t>v</a:t>
            </a:r>
            <a:r>
              <a:rPr lang="zh-CN" altLang="en-US" sz="2400"/>
              <a:t>回溯至</a:t>
            </a:r>
            <a:r>
              <a:rPr lang="en-US" altLang="zh-CN" sz="2400"/>
              <a:t>u</a:t>
            </a:r>
            <a:r>
              <a:rPr lang="zh-CN" altLang="en-US" sz="2400"/>
              <a:t>后，如果发现上述不等式成立，则找到了一个割点</a:t>
            </a:r>
            <a:r>
              <a:rPr lang="en-US" altLang="zh-CN" sz="2400"/>
              <a:t>u</a:t>
            </a:r>
            <a:r>
              <a:rPr lang="zh-CN" altLang="en-US" sz="2400"/>
              <a:t>，并且</a:t>
            </a:r>
            <a:r>
              <a:rPr lang="en-US" altLang="zh-CN" sz="2400"/>
              <a:t>u</a:t>
            </a:r>
            <a:r>
              <a:rPr lang="zh-CN" altLang="en-US" sz="2400"/>
              <a:t>和</a:t>
            </a:r>
            <a:r>
              <a:rPr lang="en-US" altLang="zh-CN" sz="2400"/>
              <a:t>v</a:t>
            </a:r>
            <a:r>
              <a:rPr lang="zh-CN" altLang="en-US" sz="2400"/>
              <a:t>的子树构成一个块。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F6800952-538A-4613-9D98-8309CB6A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Tarjan</a:t>
            </a:r>
            <a:r>
              <a:rPr lang="zh-CN" altLang="en-US"/>
              <a:t>求割点</a:t>
            </a:r>
            <a:br>
              <a:rPr lang="en-US" altLang="zh-CN"/>
            </a:br>
            <a:r>
              <a:rPr lang="zh-CN" altLang="en-US"/>
              <a:t>代码实现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B9F134-C14B-4C10-B480-3CB3F355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490" y="1266234"/>
            <a:ext cx="8691079" cy="5591766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CCC24FF-64F0-4254-ACF6-73564DF7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Tarjan</a:t>
            </a:r>
            <a:r>
              <a:rPr lang="zh-CN" altLang="en-US"/>
              <a:t>求割点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016673-A7BF-43B5-A364-2DAB07D75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题库例题</a:t>
            </a:r>
            <a:r>
              <a:rPr lang="en-US" altLang="zh-CN" sz="2400"/>
              <a:t>D </a:t>
            </a:r>
            <a:r>
              <a:rPr lang="zh-CN" altLang="en-US" sz="2400"/>
              <a:t>备用交换机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973802CA-DE65-40F7-B7E3-9F3CDFA4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Tarjan</a:t>
            </a:r>
            <a:r>
              <a:rPr lang="zh-CN" altLang="en-US"/>
              <a:t>求割边（桥）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EC6D6-DF86-4077-931E-5FA015AEC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/>
              <a:t>若</a:t>
            </a:r>
            <a:r>
              <a:rPr lang="en-US" altLang="zh-CN" sz="2400" b="1"/>
              <a:t>low[v]&gt;dfn[u],</a:t>
            </a:r>
            <a:r>
              <a:rPr lang="zh-CN" altLang="en-US" sz="2400" b="1"/>
              <a:t>则</a:t>
            </a:r>
            <a:r>
              <a:rPr lang="en-US" altLang="zh-CN" sz="2400" b="1"/>
              <a:t>(u,v)</a:t>
            </a:r>
            <a:r>
              <a:rPr lang="zh-CN" altLang="en-US" sz="2400" b="1"/>
              <a:t>为割边</a:t>
            </a:r>
            <a:r>
              <a:rPr lang="zh-CN" altLang="en-US" sz="2400"/>
              <a:t>。但是实际处理时我们并不这样判断，因为有的图上可能有重边，这样不好处理。我们记录每条边的标号（一条无向边拆成的两条有向边标号相同），记录每个点的父亲到它的边的标号，如果边</a:t>
            </a:r>
            <a:r>
              <a:rPr lang="en-US" altLang="zh-CN" sz="2400"/>
              <a:t>(u,v)</a:t>
            </a:r>
            <a:r>
              <a:rPr lang="zh-CN" altLang="en-US" sz="2400"/>
              <a:t>是</a:t>
            </a:r>
            <a:r>
              <a:rPr lang="en-US" altLang="zh-CN" sz="2400"/>
              <a:t>v</a:t>
            </a:r>
            <a:r>
              <a:rPr lang="zh-CN" altLang="en-US" sz="2400"/>
              <a:t>的父亲边，就不能用</a:t>
            </a:r>
            <a:r>
              <a:rPr lang="en-US" altLang="zh-CN" sz="2400"/>
              <a:t>dfn[u]</a:t>
            </a:r>
            <a:r>
              <a:rPr lang="zh-CN" altLang="en-US" sz="2400"/>
              <a:t>更新</a:t>
            </a:r>
            <a:r>
              <a:rPr lang="en-US" altLang="zh-CN" sz="2400"/>
              <a:t>low[v]</a:t>
            </a:r>
            <a:r>
              <a:rPr lang="zh-CN" altLang="en-US" sz="2400"/>
              <a:t>。这样如果遍历完</a:t>
            </a:r>
            <a:r>
              <a:rPr lang="en-US" altLang="zh-CN" sz="2400"/>
              <a:t>v</a:t>
            </a:r>
            <a:r>
              <a:rPr lang="zh-CN" altLang="en-US" sz="2400"/>
              <a:t>的所有子节点后，发现</a:t>
            </a:r>
            <a:r>
              <a:rPr lang="en-US" altLang="zh-CN" sz="2400"/>
              <a:t>low[v]=dfn[v]</a:t>
            </a:r>
            <a:r>
              <a:rPr lang="zh-CN" altLang="en-US" sz="2400"/>
              <a:t>，说明</a:t>
            </a:r>
            <a:r>
              <a:rPr lang="en-US" altLang="zh-CN" sz="2400"/>
              <a:t>u</a:t>
            </a:r>
            <a:r>
              <a:rPr lang="zh-CN" altLang="en-US" sz="2400"/>
              <a:t>的父亲边</a:t>
            </a:r>
            <a:r>
              <a:rPr lang="en-US" altLang="zh-CN" sz="2400"/>
              <a:t>(u,v)</a:t>
            </a:r>
            <a:r>
              <a:rPr lang="zh-CN" altLang="en-US" sz="2400"/>
              <a:t>为割边。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F165B46B-7887-40F4-A261-D337035B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有向图的强连通分量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3F7AE026-343C-4430-A228-D207428C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在有向图</a:t>
            </a:r>
            <a:r>
              <a:rPr lang="en-US" altLang="zh-CN" sz="2400"/>
              <a:t>G</a:t>
            </a:r>
            <a:r>
              <a:rPr lang="zh-CN" altLang="en-US" sz="2400"/>
              <a:t>中，如果两个顶点间至少存在一条路径，称两个顶点</a:t>
            </a:r>
            <a:r>
              <a:rPr lang="zh-CN" altLang="en-US" sz="2400" b="1"/>
              <a:t>强连通</a:t>
            </a:r>
            <a:r>
              <a:rPr lang="zh-CN" altLang="en-US" sz="2400"/>
              <a:t>。</a:t>
            </a:r>
            <a:endParaRPr lang="en-US" altLang="zh-CN" sz="2400"/>
          </a:p>
          <a:p>
            <a:pPr eaLnBrk="1" hangingPunct="1"/>
            <a:r>
              <a:rPr lang="zh-CN" altLang="en-US" sz="2400"/>
              <a:t>如果有向图</a:t>
            </a:r>
            <a:r>
              <a:rPr lang="en-US" altLang="zh-CN" sz="2400"/>
              <a:t>G</a:t>
            </a:r>
            <a:r>
              <a:rPr lang="zh-CN" altLang="en-US" sz="2400"/>
              <a:t>的每两个顶点都强连通，称</a:t>
            </a:r>
            <a:r>
              <a:rPr lang="en-US" altLang="zh-CN" sz="2400"/>
              <a:t>G</a:t>
            </a:r>
            <a:r>
              <a:rPr lang="zh-CN" altLang="en-US" sz="2400"/>
              <a:t>是一个</a:t>
            </a:r>
            <a:r>
              <a:rPr lang="zh-CN" altLang="en-US" sz="2400" b="1"/>
              <a:t>强连通图</a:t>
            </a:r>
            <a:r>
              <a:rPr lang="zh-CN" altLang="en-US" sz="2400"/>
              <a:t>。</a:t>
            </a:r>
            <a:endParaRPr lang="en-US" altLang="zh-CN" sz="2400"/>
          </a:p>
          <a:p>
            <a:pPr eaLnBrk="1" hangingPunct="1"/>
            <a:r>
              <a:rPr lang="zh-CN" altLang="en-US" sz="2400"/>
              <a:t>非强连通图有向图的极大强连通子图，称为</a:t>
            </a:r>
            <a:r>
              <a:rPr lang="zh-CN" altLang="en-US" sz="2400" b="1"/>
              <a:t>强连通分量。</a:t>
            </a:r>
            <a:endParaRPr lang="zh-CN" altLang="en-US" sz="2400"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4516DBA0-3ABC-4AA3-8D1B-1FC7DB53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Tarjan</a:t>
            </a:r>
            <a:r>
              <a:rPr lang="zh-CN" altLang="en-US"/>
              <a:t>求割边（桥）</a:t>
            </a:r>
            <a:br>
              <a:rPr lang="en-US" altLang="zh-CN"/>
            </a:br>
            <a:r>
              <a:rPr lang="zh-CN" altLang="en-US"/>
              <a:t>方法一：判断</a:t>
            </a:r>
            <a:r>
              <a:rPr lang="en-US" altLang="zh-CN"/>
              <a:t>low[v]==dfn[v]</a:t>
            </a:r>
            <a:endParaRPr lang="zh-CN" altLang="en-US"/>
          </a:p>
        </p:txBody>
      </p:sp>
      <p:pic>
        <p:nvPicPr>
          <p:cNvPr id="24579" name="图片 4">
            <a:extLst>
              <a:ext uri="{FF2B5EF4-FFF2-40B4-BE49-F238E27FC236}">
                <a16:creationId xmlns:a16="http://schemas.microsoft.com/office/drawing/2014/main" id="{BE43FCBB-681C-4068-929C-BBEB1976F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868488"/>
            <a:ext cx="7383463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4E9ABAF5-98F3-4522-B28A-4C7C9C7B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Tarjan</a:t>
            </a:r>
            <a:r>
              <a:rPr lang="zh-CN" altLang="en-US"/>
              <a:t>求割边（桥）</a:t>
            </a:r>
            <a:br>
              <a:rPr lang="en-US" altLang="zh-CN"/>
            </a:br>
            <a:r>
              <a:rPr lang="zh-CN" altLang="en-US"/>
              <a:t>方法二：判断</a:t>
            </a:r>
            <a:r>
              <a:rPr lang="en-US" altLang="zh-CN"/>
              <a:t>dfn[u] &lt; low[v]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93216D-CB8A-4761-AAD7-3C84333E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696" y="1815865"/>
            <a:ext cx="5117390" cy="50421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EB193311-B25E-42CD-9B12-EFAFAD7E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Tarjan</a:t>
            </a:r>
            <a:r>
              <a:rPr lang="zh-CN" altLang="en-US"/>
              <a:t>求割边（桥）</a:t>
            </a:r>
            <a:br>
              <a:rPr lang="en-US" altLang="zh-CN"/>
            </a:br>
            <a:r>
              <a:rPr lang="zh-CN" altLang="en-US"/>
              <a:t>方法三：前面两种综合一下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FD7E22-E7F4-4682-8D58-7F4D71CD7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06" y="1845645"/>
            <a:ext cx="6340717" cy="501235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B4A636DA-DE00-4163-B67F-B5A2A5DF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Tarjan</a:t>
            </a:r>
            <a:r>
              <a:rPr lang="zh-CN" altLang="en-US"/>
              <a:t>求割边（桥）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FB23A90-AE2D-40A3-B250-A37DD3B0E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题库例题</a:t>
            </a:r>
            <a:r>
              <a:rPr lang="en-US" altLang="zh-CN" sz="2400" dirty="0"/>
              <a:t>G </a:t>
            </a:r>
            <a:r>
              <a:rPr lang="zh-CN" altLang="en-US" sz="2400" dirty="0"/>
              <a:t>旅游航道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EC28F457-D3B1-4C9F-800F-9ED9A399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Tarjan</a:t>
            </a:r>
            <a:r>
              <a:rPr lang="zh-CN" altLang="en-US" dirty="0"/>
              <a:t>求双连通分量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20D827C5-BDB2-4D05-B250-4F63A5FE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若一个无向图中的去掉任意一个节点（一条边）都不会改变此图的连通性，即不存在割点（桥），则称作点（边）双连通图。</a:t>
            </a:r>
            <a:endParaRPr lang="en-US" altLang="zh-CN" sz="24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eaLnBrk="1" hangingPunct="1"/>
            <a:endParaRPr lang="en-US" altLang="zh-CN" sz="2400" dirty="0">
              <a:solidFill>
                <a:srgbClr val="333333"/>
              </a:solidFill>
              <a:latin typeface="PingFang SC"/>
            </a:endParaRPr>
          </a:p>
          <a:p>
            <a:pPr eaLnBrk="1" hangingPunct="1"/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一个无向图中的每一个极大点（边）双连通子图称作此无向图的点（边）双连通分量。求双连通分量可用</a:t>
            </a:r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PingFang SC"/>
              </a:rPr>
              <a:t>Tarjan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PingFang SC"/>
              </a:rPr>
              <a:t>算法。</a:t>
            </a:r>
            <a:endParaRPr lang="en-US" altLang="zh-CN" sz="2400" dirty="0">
              <a:solidFill>
                <a:srgbClr val="333333"/>
              </a:solidFill>
              <a:latin typeface="PingFang SC"/>
            </a:endParaRP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EC28F457-D3B1-4C9F-800F-9ED9A399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Tarjan</a:t>
            </a:r>
            <a:r>
              <a:rPr lang="zh-CN" altLang="en-US" dirty="0"/>
              <a:t>求双连通分量</a:t>
            </a:r>
            <a:br>
              <a:rPr lang="en-US" altLang="zh-CN" dirty="0"/>
            </a:br>
            <a:r>
              <a:rPr lang="en-US" altLang="zh-CN" dirty="0"/>
              <a:t>1.</a:t>
            </a:r>
            <a:r>
              <a:rPr lang="zh-CN" altLang="en-US" dirty="0"/>
              <a:t>点双连通分量</a:t>
            </a:r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20D827C5-BDB2-4D05-B250-4F63A5FEA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/>
              <a:t>对于</a:t>
            </a:r>
            <a:r>
              <a:rPr lang="zh-CN" altLang="en-US" sz="2400" b="1" dirty="0"/>
              <a:t>点双连通分支</a:t>
            </a:r>
            <a:r>
              <a:rPr lang="zh-CN" altLang="en-US" sz="2400" dirty="0"/>
              <a:t>，实际上在</a:t>
            </a:r>
            <a:r>
              <a:rPr lang="zh-CN" altLang="en-US" sz="2400" b="1" dirty="0"/>
              <a:t>求割点</a:t>
            </a:r>
            <a:r>
              <a:rPr lang="zh-CN" altLang="en-US" sz="2400" dirty="0"/>
              <a:t>的过程中就能顺便把每个点双连通分支求出。建立一个栈，存储当前双连通分支，访问每个点时把这个点入栈。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如果某时满足</a:t>
            </a:r>
            <a:r>
              <a:rPr lang="en-US" altLang="zh-CN" sz="2400" dirty="0" err="1"/>
              <a:t>dfn</a:t>
            </a:r>
            <a:r>
              <a:rPr lang="en-US" altLang="zh-CN" sz="2400" dirty="0"/>
              <a:t>(u)&lt;=low(v)</a:t>
            </a:r>
            <a:r>
              <a:rPr lang="zh-CN" altLang="en-US" sz="2400" dirty="0"/>
              <a:t>，说明</a:t>
            </a:r>
            <a:r>
              <a:rPr lang="en-US" altLang="zh-CN" sz="2400" dirty="0"/>
              <a:t>u</a:t>
            </a:r>
            <a:r>
              <a:rPr lang="zh-CN" altLang="en-US" sz="2400" dirty="0"/>
              <a:t>是一个割点，那么把点从栈顶一个个取出，直到遇到了点</a:t>
            </a:r>
            <a:r>
              <a:rPr lang="en-US" altLang="zh-CN" sz="2400" dirty="0"/>
              <a:t>u</a:t>
            </a:r>
            <a:r>
              <a:rPr lang="zh-CN" altLang="en-US" sz="2400" dirty="0"/>
              <a:t>（</a:t>
            </a:r>
            <a:r>
              <a:rPr lang="en-US" altLang="zh-CN" sz="2400" dirty="0"/>
              <a:t>u</a:t>
            </a:r>
            <a:r>
              <a:rPr lang="zh-CN" altLang="en-US" sz="2400" dirty="0"/>
              <a:t>不取出），取出的这些点和</a:t>
            </a:r>
            <a:r>
              <a:rPr lang="en-US" altLang="zh-CN" sz="2400" dirty="0"/>
              <a:t>u</a:t>
            </a:r>
            <a:r>
              <a:rPr lang="zh-CN" altLang="en-US" sz="2400" dirty="0"/>
              <a:t>组成一个点双连通分支。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割点可以属于多个点双连通分支，其余点和每条边只属于且属于一个点双连通分支。</a:t>
            </a:r>
          </a:p>
        </p:txBody>
      </p:sp>
    </p:spTree>
    <p:extLst>
      <p:ext uri="{BB962C8B-B14F-4D97-AF65-F5344CB8AC3E}">
        <p14:creationId xmlns:p14="http://schemas.microsoft.com/office/powerpoint/2010/main" val="1312885794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EC28F457-D3B1-4C9F-800F-9ED9A399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Tarjan</a:t>
            </a:r>
            <a:r>
              <a:rPr lang="zh-CN" altLang="en-US" dirty="0"/>
              <a:t>求双连通分量</a:t>
            </a:r>
            <a:br>
              <a:rPr lang="en-US" altLang="zh-CN" dirty="0"/>
            </a:br>
            <a:r>
              <a:rPr lang="en-US" altLang="zh-CN" dirty="0"/>
              <a:t>1.</a:t>
            </a:r>
            <a:r>
              <a:rPr lang="zh-CN" altLang="en-US" dirty="0"/>
              <a:t>点双连通分量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0CEEB27-2EDA-4C23-8FC5-FD130E706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4141152" cy="3881437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找割点，栈中割点上面的点构成一个点双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/>
              <a:t>注意重边的处理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B525F5-5055-4DBA-9C71-87201385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19" y="0"/>
            <a:ext cx="4835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383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B4DD2088-C0ED-4113-96AC-ECDE7A9D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Tarjan</a:t>
            </a:r>
            <a:r>
              <a:rPr lang="zh-CN" altLang="en-US"/>
              <a:t>求双连通分量</a:t>
            </a:r>
            <a:br>
              <a:rPr lang="en-US" altLang="zh-CN"/>
            </a:br>
            <a:r>
              <a:rPr lang="en-US" altLang="zh-CN"/>
              <a:t>2.</a:t>
            </a:r>
            <a:r>
              <a:rPr lang="zh-CN" altLang="en-US"/>
              <a:t>边双连通分量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8AF5B734-D01D-4FAE-97B7-E0E0068C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对于</a:t>
            </a:r>
            <a:r>
              <a:rPr lang="zh-CN" altLang="en-US" sz="2400" b="1"/>
              <a:t>边双连通分支</a:t>
            </a:r>
            <a:r>
              <a:rPr lang="zh-CN" altLang="en-US" sz="2400"/>
              <a:t>，求法更为简单。只需在</a:t>
            </a:r>
            <a:r>
              <a:rPr lang="zh-CN" altLang="en-US" sz="2400" b="1"/>
              <a:t>求出所有的桥</a:t>
            </a:r>
            <a:r>
              <a:rPr lang="zh-CN" altLang="en-US" sz="2400"/>
              <a:t>以后，把桥边删除，原图变成了多个连通块，则每个连通块就是一个边双连通分支。</a:t>
            </a:r>
            <a:endParaRPr lang="en-US" altLang="zh-CN" sz="2400"/>
          </a:p>
          <a:p>
            <a:pPr eaLnBrk="1" hangingPunct="1"/>
            <a:r>
              <a:rPr lang="zh-CN" altLang="en-US" sz="2400"/>
              <a:t>桥不属于任何一个边双连通分支，其余的边和每个顶点都属于且只属于一个边双连通分支。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B4DD2088-C0ED-4113-96AC-ECDE7A9D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Tarjan</a:t>
            </a:r>
            <a:r>
              <a:rPr lang="zh-CN" altLang="en-US"/>
              <a:t>求双连通分量</a:t>
            </a:r>
            <a:br>
              <a:rPr lang="en-US" altLang="zh-CN"/>
            </a:br>
            <a:r>
              <a:rPr lang="en-US" altLang="zh-CN"/>
              <a:t>2.</a:t>
            </a:r>
            <a:r>
              <a:rPr lang="zh-CN" altLang="en-US"/>
              <a:t>边双连通分量</a:t>
            </a:r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8AF5B734-D01D-4FAE-97B7-E0E0068C8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2160588"/>
            <a:ext cx="4298156" cy="3881437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找割点，栈中</a:t>
            </a:r>
            <a:r>
              <a:rPr lang="en-US" altLang="zh-CN" sz="2400" dirty="0"/>
              <a:t>now</a:t>
            </a:r>
            <a:r>
              <a:rPr lang="zh-CN" altLang="en-US" sz="2400" dirty="0"/>
              <a:t>及上面的点构成一个边双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/>
              <a:t>由于要记录桥的编号，因此处理重边问题就直接用边的编号来处理了，当然也可以用上个代码中的</a:t>
            </a:r>
            <a:r>
              <a:rPr lang="en-US" altLang="zh-CN" sz="2400" dirty="0"/>
              <a:t>first</a:t>
            </a:r>
            <a:r>
              <a:rPr lang="zh-CN" altLang="en-US" sz="2400" dirty="0"/>
              <a:t>判断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16311B-BAED-4971-8BE4-B699F030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731" y="0"/>
            <a:ext cx="5816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97592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5629379E-713F-4C8E-BC3F-D4D43D74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边双联通分量的构造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11171-09C0-42D1-835F-F26C78612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423988"/>
            <a:ext cx="8943975" cy="4991100"/>
          </a:xfrm>
        </p:spPr>
        <p:txBody>
          <a:bodyPr/>
          <a:lstStyle/>
          <a:p>
            <a:pPr eaLnBrk="1" hangingPunct="1"/>
            <a:r>
              <a:rPr lang="zh-CN" altLang="en-US" sz="2400" b="1" dirty="0"/>
              <a:t>一个有桥的连通图，如何把它通过加边变成边双连通图</a:t>
            </a:r>
            <a:r>
              <a:rPr lang="zh-CN" altLang="en-US" sz="2400" dirty="0"/>
              <a:t>？方法为首先求出所有的桥，然后删除这些桥边，剩下的每个连通块都是一个双连通子图。把每个双连通子图收缩为一个顶点，再把桥边加回来，最后的这个图一定是一棵树，边连通度为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  <a:p>
            <a:pPr eaLnBrk="1" hangingPunct="1"/>
            <a:r>
              <a:rPr lang="zh-CN" altLang="en-US" sz="2400" dirty="0"/>
              <a:t>统计出树中度为</a:t>
            </a:r>
            <a:r>
              <a:rPr lang="en-US" altLang="zh-CN" sz="2400" dirty="0"/>
              <a:t>1</a:t>
            </a:r>
            <a:r>
              <a:rPr lang="zh-CN" altLang="en-US" sz="2400" dirty="0"/>
              <a:t>的节点的个数，即为叶节点的个数，记为</a:t>
            </a:r>
            <a:r>
              <a:rPr lang="en-US" altLang="zh-CN" sz="2400" dirty="0"/>
              <a:t>leaf</a:t>
            </a:r>
            <a:r>
              <a:rPr lang="zh-CN" altLang="en-US" sz="2400" dirty="0"/>
              <a:t>。则至少在树上添加</a:t>
            </a:r>
            <a:r>
              <a:rPr lang="en-US" altLang="zh-CN" sz="2400" dirty="0"/>
              <a:t>(leaf+1)/2</a:t>
            </a:r>
            <a:r>
              <a:rPr lang="zh-CN" altLang="en-US" sz="2400" dirty="0"/>
              <a:t>条边，就能使树达到边双连通。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具体方法为，首先在两个最近公共祖先最远的两个叶节点之间连接一条边，这样可以把这两个点到祖先的路径上所有点收缩到一起，因为一个形成的环一定是双连通的。然后再找两个最近公共祖先最远的两个叶节点，这样一对一对找完，恰好是</a:t>
            </a:r>
            <a:r>
              <a:rPr lang="en-US" altLang="zh-CN" sz="2400" dirty="0"/>
              <a:t>(leaf+1)/2</a:t>
            </a:r>
            <a:r>
              <a:rPr lang="zh-CN" altLang="en-US" sz="2400" dirty="0"/>
              <a:t>次，把所有点收缩到了一起。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95FC268F-7356-4426-9514-D8117BCB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Tarjan</a:t>
            </a:r>
            <a:r>
              <a:rPr lang="zh-CN" altLang="en-US"/>
              <a:t>算法</a:t>
            </a: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86343878-47E9-4EE1-8186-E66F8DE01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Tarjan</a:t>
            </a:r>
            <a:r>
              <a:rPr lang="zh-CN" altLang="en-US" sz="2400"/>
              <a:t>算法是基于对图深度优先搜索的算法。它维护了一个栈，搜索时，把与当前点相连的未访问的节点入栈，回溯时可以判断栈顶到栈中的节点是否为一个强连通分量。</a:t>
            </a:r>
            <a:endParaRPr lang="en-US" altLang="zh-CN" sz="2400"/>
          </a:p>
          <a:p>
            <a:pPr eaLnBrk="1" hangingPunct="1"/>
            <a:r>
              <a:rPr lang="zh-CN" altLang="en-US" sz="2400"/>
              <a:t>该算法引入了两个很重要的变量：</a:t>
            </a:r>
            <a:endParaRPr lang="en-US" altLang="zh-CN" sz="2400"/>
          </a:p>
          <a:p>
            <a:pPr eaLnBrk="1" hangingPunct="1"/>
            <a:r>
              <a:rPr lang="en-US" altLang="zh-CN" sz="2400"/>
              <a:t>dfn(u)</a:t>
            </a:r>
            <a:r>
              <a:rPr lang="zh-CN" altLang="en-US" sz="2400"/>
              <a:t>是节点</a:t>
            </a:r>
            <a:r>
              <a:rPr lang="en-US" altLang="zh-CN" sz="2400"/>
              <a:t>u</a:t>
            </a:r>
            <a:r>
              <a:rPr lang="zh-CN" altLang="en-US" sz="2400"/>
              <a:t>的时间戳，表示点</a:t>
            </a:r>
            <a:r>
              <a:rPr lang="en-US" altLang="zh-CN" sz="2400"/>
              <a:t>u</a:t>
            </a:r>
            <a:r>
              <a:rPr lang="zh-CN" altLang="en-US" sz="2400"/>
              <a:t>是第几个被访问的节点。</a:t>
            </a:r>
            <a:endParaRPr lang="en-US" altLang="zh-CN" sz="2400"/>
          </a:p>
          <a:p>
            <a:pPr eaLnBrk="1" hangingPunct="1"/>
            <a:r>
              <a:rPr lang="en-US" altLang="zh-CN" sz="2400"/>
              <a:t>low(u)</a:t>
            </a:r>
            <a:r>
              <a:rPr lang="zh-CN" altLang="en-US" sz="2400"/>
              <a:t>是</a:t>
            </a:r>
            <a:r>
              <a:rPr lang="en-US" altLang="zh-CN" sz="2400"/>
              <a:t>u</a:t>
            </a:r>
            <a:r>
              <a:rPr lang="zh-CN" altLang="en-US" sz="2400"/>
              <a:t>或</a:t>
            </a:r>
            <a:r>
              <a:rPr lang="en-US" altLang="zh-CN" sz="2400"/>
              <a:t>u</a:t>
            </a:r>
            <a:r>
              <a:rPr lang="zh-CN" altLang="en-US" sz="2400"/>
              <a:t>的子树能够追溯到的</a:t>
            </a:r>
            <a:r>
              <a:rPr lang="zh-CN" altLang="en-US" sz="2400">
                <a:solidFill>
                  <a:srgbClr val="FF0000"/>
                </a:solidFill>
              </a:rPr>
              <a:t>最早的栈中节点</a:t>
            </a:r>
            <a:r>
              <a:rPr lang="zh-CN" altLang="en-US" sz="2400"/>
              <a:t>的时间戳。</a:t>
            </a:r>
            <a:endParaRPr lang="en-US" altLang="zh-CN" sz="2400"/>
          </a:p>
          <a:p>
            <a:pPr eaLnBrk="1" hangingPunct="1"/>
            <a:r>
              <a:rPr lang="zh-CN" altLang="en-US" sz="2400"/>
              <a:t>当</a:t>
            </a:r>
            <a:r>
              <a:rPr lang="en-US" altLang="zh-CN" sz="2400"/>
              <a:t>dfn(u)=low(u)</a:t>
            </a:r>
            <a:r>
              <a:rPr lang="zh-CN" altLang="en-US" sz="2400"/>
              <a:t>时，以</a:t>
            </a:r>
            <a:r>
              <a:rPr lang="en-US" altLang="zh-CN" sz="2400"/>
              <a:t>u</a:t>
            </a:r>
            <a:r>
              <a:rPr lang="zh-CN" altLang="en-US" sz="2400"/>
              <a:t>为根的搜索子树上所有节点（从栈顶到</a:t>
            </a:r>
            <a:r>
              <a:rPr lang="en-US" altLang="zh-CN" sz="2400"/>
              <a:t>u</a:t>
            </a:r>
            <a:r>
              <a:rPr lang="zh-CN" altLang="en-US" sz="2400"/>
              <a:t>的所有节点）是一个强连通分量。</a:t>
            </a:r>
            <a:endParaRPr lang="en-US" altLang="zh-CN" sz="2400"/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E18B82E3-4777-47ED-93E0-6FFC0496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题库</a:t>
            </a:r>
            <a:r>
              <a:rPr lang="en-US" altLang="zh-CN" dirty="0"/>
              <a:t>H</a:t>
            </a:r>
            <a:r>
              <a:rPr lang="zh-CN" altLang="en-US" b="1" dirty="0">
                <a:latin typeface="-apple-system"/>
              </a:rPr>
              <a:t>分离的路径</a:t>
            </a:r>
            <a:br>
              <a:rPr lang="zh-CN" altLang="en-US" b="1" dirty="0">
                <a:latin typeface="-apple-system"/>
              </a:rPr>
            </a:br>
            <a:endParaRPr lang="zh-CN" altLang="en-US" dirty="0"/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EFEC52DA-19B1-4C01-AB24-5095DF07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Poj2942 Knights of the Round Table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E9AB9-5E29-47F7-98AA-D1D3309E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题目大意：给定</a:t>
            </a:r>
            <a:r>
              <a:rPr lang="en-US" altLang="zh-CN" sz="2400"/>
              <a:t>n</a:t>
            </a:r>
            <a:r>
              <a:rPr lang="zh-CN" altLang="en-US" sz="2400"/>
              <a:t>个骑士和他们之间的仇恨关系，规定召开圆桌会议时，两个有仇恨的骑士不能坐在相邻位置，且召开一次圆桌会议的骑士人数必须为奇数，求有多少骑士永远不可能参加某一次圆桌会议。</a:t>
            </a:r>
          </a:p>
          <a:p>
            <a:pPr eaLnBrk="1" hangingPunct="1"/>
            <a:r>
              <a:rPr lang="zh-CN" altLang="en-US" sz="2400"/>
              <a:t>模型转化：首先建立原图的补图，即没有仇恨的骑士间连边。容易想到，</a:t>
            </a:r>
            <a:r>
              <a:rPr lang="zh-CN" altLang="en-US" sz="2400" b="1"/>
              <a:t>几个骑士可以召开圆桌会议的条件是它们构成一个奇环</a:t>
            </a:r>
            <a:r>
              <a:rPr lang="zh-CN" altLang="en-US" sz="2400"/>
              <a:t>，那么它们就可以按照这个奇环坐到桌子旁边开会。那么问题转化为：</a:t>
            </a:r>
            <a:r>
              <a:rPr lang="zh-CN" altLang="en-US" sz="2400" b="1"/>
              <a:t>求有多少个骑士不包含在任何奇环内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5942C270-11F7-40F4-8D61-B22BD264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Poj2942 Knights of the Round Table 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6929F-1A3F-49D9-AA87-9B3D1E6B5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560513"/>
            <a:ext cx="8596312" cy="4594225"/>
          </a:xfrm>
        </p:spPr>
        <p:txBody>
          <a:bodyPr/>
          <a:lstStyle/>
          <a:p>
            <a:pPr eaLnBrk="1" hangingPunct="1"/>
            <a:r>
              <a:rPr lang="zh-CN" altLang="en-US" sz="2400"/>
              <a:t>引理：若某个点双连通分量中有一个奇环，则在该点双联通分量中，奇环外的点一定也在某一个奇环内。</a:t>
            </a:r>
            <a:endParaRPr lang="en-US" altLang="zh-CN" sz="2400"/>
          </a:p>
          <a:p>
            <a:pPr eaLnBrk="1" hangingPunct="1"/>
            <a:r>
              <a:rPr lang="zh-CN" altLang="en-US" sz="2400"/>
              <a:t>证明：如果双连通分量内有一个奇环，由点双连通分量性质，奇环外的某个点</a:t>
            </a:r>
            <a:r>
              <a:rPr lang="en-US" altLang="zh-CN" sz="2400"/>
              <a:t>A</a:t>
            </a:r>
            <a:r>
              <a:rPr lang="zh-CN" altLang="en-US" sz="2400"/>
              <a:t>一定可以通过某些边与奇环上两个不相同的点</a:t>
            </a:r>
            <a:r>
              <a:rPr lang="en-US" altLang="zh-CN" sz="2400"/>
              <a:t>B</a:t>
            </a:r>
            <a:r>
              <a:rPr lang="zh-CN" altLang="en-US" sz="2400"/>
              <a:t>、</a:t>
            </a:r>
            <a:r>
              <a:rPr lang="en-US" altLang="zh-CN" sz="2400"/>
              <a:t>C</a:t>
            </a:r>
            <a:r>
              <a:rPr lang="zh-CN" altLang="en-US" sz="2400"/>
              <a:t>相连。假设</a:t>
            </a:r>
            <a:r>
              <a:rPr lang="en-US" altLang="zh-CN" sz="2400"/>
              <a:t>A</a:t>
            </a:r>
            <a:r>
              <a:rPr lang="zh-CN" altLang="en-US" sz="2400"/>
              <a:t>连到</a:t>
            </a:r>
            <a:r>
              <a:rPr lang="en-US" altLang="zh-CN" sz="2400"/>
              <a:t>B</a:t>
            </a:r>
            <a:r>
              <a:rPr lang="zh-CN" altLang="en-US" sz="2400"/>
              <a:t>、</a:t>
            </a:r>
            <a:r>
              <a:rPr lang="en-US" altLang="zh-CN" sz="2400"/>
              <a:t>C</a:t>
            </a:r>
            <a:r>
              <a:rPr lang="zh-CN" altLang="en-US" sz="2400"/>
              <a:t>的过程中一共途径了</a:t>
            </a:r>
            <a:r>
              <a:rPr lang="en-US" altLang="zh-CN" sz="2400"/>
              <a:t>K</a:t>
            </a:r>
            <a:r>
              <a:rPr lang="zh-CN" altLang="en-US" sz="2400"/>
              <a:t>个点，并且</a:t>
            </a:r>
            <a:r>
              <a:rPr lang="zh-CN" altLang="en-US" sz="2400" b="1"/>
              <a:t>点</a:t>
            </a:r>
            <a:r>
              <a:rPr lang="en-US" altLang="zh-CN" sz="2400"/>
              <a:t>B</a:t>
            </a:r>
            <a:r>
              <a:rPr lang="zh-CN" altLang="en-US" sz="2400"/>
              <a:t>、</a:t>
            </a:r>
            <a:r>
              <a:rPr lang="en-US" altLang="zh-CN" sz="2400"/>
              <a:t>C</a:t>
            </a:r>
            <a:r>
              <a:rPr lang="zh-CN" altLang="en-US" sz="2400"/>
              <a:t>一定把奇环分为了两部分，一半有奇数个点，一半有偶数个点。假如</a:t>
            </a:r>
            <a:r>
              <a:rPr lang="en-US" altLang="zh-CN" sz="2400"/>
              <a:t>k</a:t>
            </a:r>
            <a:r>
              <a:rPr lang="zh-CN" altLang="en-US" sz="2400"/>
              <a:t>为偶数，则这</a:t>
            </a:r>
            <a:r>
              <a:rPr lang="en-US" altLang="zh-CN" sz="2400"/>
              <a:t>k</a:t>
            </a:r>
            <a:r>
              <a:rPr lang="zh-CN" altLang="en-US" sz="2400"/>
              <a:t>个点与奇数个点的一半可以构成一个奇环；假如</a:t>
            </a:r>
            <a:r>
              <a:rPr lang="en-US" altLang="zh-CN" sz="2400"/>
              <a:t>k</a:t>
            </a:r>
            <a:r>
              <a:rPr lang="zh-CN" altLang="en-US" sz="2400"/>
              <a:t>为奇数，</a:t>
            </a:r>
            <a:r>
              <a:rPr lang="en-US" altLang="zh-CN" sz="2400"/>
              <a:t>k</a:t>
            </a:r>
            <a:r>
              <a:rPr lang="zh-CN" altLang="en-US" sz="2400"/>
              <a:t>与偶数个点的一半构成一个奇环。证毕。</a:t>
            </a:r>
            <a:endParaRPr lang="en-US" altLang="zh-CN" sz="2400"/>
          </a:p>
          <a:p>
            <a:pPr eaLnBrk="1" hangingPunct="1"/>
            <a:r>
              <a:rPr lang="zh-CN" altLang="en-US" sz="2400"/>
              <a:t>所以我们用</a:t>
            </a:r>
            <a:r>
              <a:rPr lang="en-US" altLang="zh-CN" sz="2400"/>
              <a:t>Tarjan</a:t>
            </a:r>
            <a:r>
              <a:rPr lang="zh-CN" altLang="en-US" sz="2400"/>
              <a:t>算法找出所有点双联通分量，然后判定每个点双联通分量是不是二分图，就可以知道它有没有奇环。</a:t>
            </a:r>
            <a:endParaRPr lang="en-US" altLang="zh-CN" sz="24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843EB434-3AE6-4101-ACC1-23A847C4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最近公共祖先</a:t>
            </a:r>
            <a:r>
              <a:rPr lang="en-US" altLang="zh-CN"/>
              <a:t>LCA</a:t>
            </a:r>
            <a:br>
              <a:rPr lang="en-US" altLang="zh-CN"/>
            </a:br>
            <a:r>
              <a:rPr lang="zh-CN" altLang="en-US"/>
              <a:t>倍增法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73BDA-31AD-4ED4-9518-51578E21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f[i][j]</a:t>
            </a:r>
            <a:r>
              <a:rPr lang="zh-CN" altLang="en-US" sz="2400"/>
              <a:t>表示节点</a:t>
            </a:r>
            <a:r>
              <a:rPr lang="en-US" altLang="zh-CN" sz="2400"/>
              <a:t>i</a:t>
            </a:r>
            <a:r>
              <a:rPr lang="zh-CN" altLang="en-US" sz="2400"/>
              <a:t>的</a:t>
            </a:r>
            <a:r>
              <a:rPr lang="en-US" altLang="zh-CN" sz="2400"/>
              <a:t>2^j</a:t>
            </a:r>
            <a:r>
              <a:rPr lang="zh-CN" altLang="en-US" sz="2400"/>
              <a:t>次祖先。</a:t>
            </a:r>
            <a:endParaRPr lang="en-US" altLang="zh-CN" sz="2400"/>
          </a:p>
          <a:p>
            <a:pPr eaLnBrk="1" hangingPunct="1"/>
            <a:r>
              <a:rPr lang="en-US" altLang="zh-CN" sz="2400"/>
              <a:t>f[i][j]=f[f[i][j-1]][j-1]</a:t>
            </a:r>
          </a:p>
          <a:p>
            <a:pPr eaLnBrk="1" hangingPunct="1"/>
            <a:r>
              <a:rPr lang="zh-CN" altLang="en-US" sz="2400"/>
              <a:t>可以通过一次</a:t>
            </a:r>
            <a:r>
              <a:rPr lang="en-US" altLang="zh-CN" sz="2400"/>
              <a:t>bfs</a:t>
            </a:r>
            <a:r>
              <a:rPr lang="zh-CN" altLang="en-US" sz="2400"/>
              <a:t>求出</a:t>
            </a:r>
            <a:r>
              <a:rPr lang="en-US" altLang="zh-CN" sz="2400"/>
              <a:t>f</a:t>
            </a:r>
            <a:r>
              <a:rPr lang="zh-CN" altLang="en-US" sz="2400"/>
              <a:t>数组。</a:t>
            </a:r>
            <a:endParaRPr lang="en-US" altLang="zh-CN" sz="2400"/>
          </a:p>
          <a:p>
            <a:pPr eaLnBrk="1" hangingPunct="1"/>
            <a:r>
              <a:rPr lang="zh-CN" altLang="en-US" sz="2400"/>
              <a:t>询问</a:t>
            </a:r>
            <a:r>
              <a:rPr lang="en-US" altLang="zh-CN" sz="2400"/>
              <a:t>lca(x,y)</a:t>
            </a:r>
            <a:r>
              <a:rPr lang="zh-CN" altLang="en-US" sz="2400"/>
              <a:t>时，假设</a:t>
            </a:r>
            <a:r>
              <a:rPr lang="en-US" altLang="zh-CN" sz="2400"/>
              <a:t>x</a:t>
            </a:r>
            <a:r>
              <a:rPr lang="zh-CN" altLang="en-US" sz="2400"/>
              <a:t>的深度比</a:t>
            </a:r>
            <a:r>
              <a:rPr lang="en-US" altLang="zh-CN" sz="2400"/>
              <a:t>y</a:t>
            </a:r>
            <a:r>
              <a:rPr lang="zh-CN" altLang="en-US" sz="2400"/>
              <a:t>大，否则交换</a:t>
            </a:r>
            <a:r>
              <a:rPr lang="en-US" altLang="zh-CN" sz="2400"/>
              <a:t>x</a:t>
            </a:r>
            <a:r>
              <a:rPr lang="zh-CN" altLang="en-US" sz="2400"/>
              <a:t>、</a:t>
            </a:r>
            <a:r>
              <a:rPr lang="en-US" altLang="zh-CN" sz="2400"/>
              <a:t>y</a:t>
            </a:r>
            <a:r>
              <a:rPr lang="zh-CN" altLang="en-US" sz="2400"/>
              <a:t>。</a:t>
            </a:r>
            <a:endParaRPr lang="en-US" altLang="zh-CN" sz="2400"/>
          </a:p>
          <a:p>
            <a:pPr eaLnBrk="1" hangingPunct="1"/>
            <a:r>
              <a:rPr lang="zh-CN" altLang="en-US" sz="2400"/>
              <a:t>把</a:t>
            </a:r>
            <a:r>
              <a:rPr lang="en-US" altLang="zh-CN" sz="2400"/>
              <a:t>x</a:t>
            </a:r>
            <a:r>
              <a:rPr lang="zh-CN" altLang="en-US" sz="2400"/>
              <a:t>调整到与</a:t>
            </a:r>
            <a:r>
              <a:rPr lang="en-US" altLang="zh-CN" sz="2400"/>
              <a:t>y</a:t>
            </a:r>
            <a:r>
              <a:rPr lang="zh-CN" altLang="en-US" sz="2400"/>
              <a:t>同一深度，然后</a:t>
            </a:r>
            <a:r>
              <a:rPr lang="en-US" altLang="zh-CN" sz="2400"/>
              <a:t>x</a:t>
            </a:r>
            <a:r>
              <a:rPr lang="zh-CN" altLang="en-US" sz="2400"/>
              <a:t>、</a:t>
            </a:r>
            <a:r>
              <a:rPr lang="en-US" altLang="zh-CN" sz="2400"/>
              <a:t>y</a:t>
            </a:r>
            <a:r>
              <a:rPr lang="zh-CN" altLang="en-US" sz="2400"/>
              <a:t>再同时向上走直到汇合。</a:t>
            </a:r>
            <a:endParaRPr lang="en-US" altLang="zh-CN" sz="2400"/>
          </a:p>
          <a:p>
            <a:pPr eaLnBrk="1" hangingPunct="1"/>
            <a:r>
              <a:rPr lang="zh-CN" altLang="en-US" sz="2400"/>
              <a:t>这是一个在线算法，时间复杂度为</a:t>
            </a:r>
            <a:r>
              <a:rPr lang="en-US" altLang="zh-CN" sz="2400"/>
              <a:t>O(NlogN)-O(logN)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EBD15B35-2B6D-4DBD-B824-EC4DB54A6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倍增法求</a:t>
            </a:r>
            <a:r>
              <a:rPr lang="en-US" altLang="zh-CN"/>
              <a:t>LCA——</a:t>
            </a:r>
            <a:r>
              <a:rPr lang="zh-CN" altLang="en-US"/>
              <a:t>代码实现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180B695E-02D1-46D8-8458-991C1B8D9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382713"/>
            <a:ext cx="8596312" cy="4949825"/>
          </a:xfrm>
        </p:spPr>
        <p:txBody>
          <a:bodyPr/>
          <a:lstStyle/>
          <a:p>
            <a:pPr eaLnBrk="1" hangingPunct="1"/>
            <a:r>
              <a:rPr lang="en-US" altLang="zh-CN" sz="2000"/>
              <a:t>void bfs()</a:t>
            </a:r>
            <a:br>
              <a:rPr lang="en-US" altLang="zh-CN" sz="2000"/>
            </a:br>
            <a:r>
              <a:rPr lang="en-US" altLang="zh-CN" sz="2000"/>
              <a:t>{</a:t>
            </a:r>
            <a:br>
              <a:rPr lang="en-US" altLang="zh-CN" sz="2000"/>
            </a:br>
            <a:r>
              <a:rPr lang="en-US" altLang="zh-CN" sz="2000"/>
              <a:t>	q.push(1); v[1]=1; d[1]=1;</a:t>
            </a:r>
            <a:br>
              <a:rPr lang="en-US" altLang="zh-CN" sz="2000"/>
            </a:br>
            <a:r>
              <a:rPr lang="en-US" altLang="zh-CN" sz="2000"/>
              <a:t>	while(q.size())</a:t>
            </a:r>
            <a:br>
              <a:rPr lang="en-US" altLang="zh-CN" sz="2000"/>
            </a:br>
            <a:r>
              <a:rPr lang="en-US" altLang="zh-CN" sz="2000"/>
              <a:t>	{</a:t>
            </a:r>
            <a:br>
              <a:rPr lang="en-US" altLang="zh-CN" sz="2000"/>
            </a:br>
            <a:r>
              <a:rPr lang="en-US" altLang="zh-CN" sz="2000"/>
              <a:t>		x=q.front(); q.pop();</a:t>
            </a:r>
            <a:br>
              <a:rPr lang="en-US" altLang="zh-CN" sz="2000"/>
            </a:br>
            <a:r>
              <a:rPr lang="en-US" altLang="zh-CN" sz="2000"/>
              <a:t>		for(i=head[x];i;i=next[i])</a:t>
            </a:r>
            <a:br>
              <a:rPr lang="en-US" altLang="zh-CN" sz="2000"/>
            </a:br>
            <a:r>
              <a:rPr lang="en-US" altLang="zh-CN" sz="2000"/>
              <a:t>			if(!v[y=ver[i]])</a:t>
            </a:r>
            <a:br>
              <a:rPr lang="en-US" altLang="zh-CN" sz="2000"/>
            </a:br>
            <a:r>
              <a:rPr lang="en-US" altLang="zh-CN" sz="2000"/>
              <a:t>			{</a:t>
            </a:r>
            <a:br>
              <a:rPr lang="en-US" altLang="zh-CN" sz="2000"/>
            </a:br>
            <a:r>
              <a:rPr lang="en-US" altLang="zh-CN" sz="2000"/>
              <a:t>				q.push(y); v[y]=1;</a:t>
            </a:r>
            <a:br>
              <a:rPr lang="en-US" altLang="zh-CN" sz="2000"/>
            </a:br>
            <a:r>
              <a:rPr lang="en-US" altLang="zh-CN" sz="2000"/>
              <a:t>				d[y]=d[x]+1;</a:t>
            </a:r>
            <a:br>
              <a:rPr lang="en-US" altLang="zh-CN" sz="2000"/>
            </a:br>
            <a:r>
              <a:rPr lang="en-US" altLang="zh-CN" sz="2000"/>
              <a:t>				f[y][0]=x;</a:t>
            </a:r>
            <a:br>
              <a:rPr lang="en-US" altLang="zh-CN" sz="2000"/>
            </a:br>
            <a:r>
              <a:rPr lang="en-US" altLang="zh-CN" sz="2000"/>
              <a:t>				for(j=1;j&lt;20;j++) f[y][j]=f[f[y][j-1]][j-1];</a:t>
            </a:r>
            <a:br>
              <a:rPr lang="en-US" altLang="zh-CN" sz="2000"/>
            </a:br>
            <a:r>
              <a:rPr lang="en-US" altLang="zh-CN" sz="2000"/>
              <a:t>			}</a:t>
            </a:r>
            <a:br>
              <a:rPr lang="en-US" altLang="zh-CN" sz="2000"/>
            </a:br>
            <a:r>
              <a:rPr lang="en-US" altLang="zh-CN" sz="2000"/>
              <a:t>	}</a:t>
            </a:r>
            <a:br>
              <a:rPr lang="en-US" altLang="zh-CN" sz="2000"/>
            </a:br>
            <a:r>
              <a:rPr lang="en-US" altLang="zh-CN" sz="2000"/>
              <a:t>}</a:t>
            </a:r>
            <a:endParaRPr lang="zh-CN" altLang="zh-CN" sz="2000"/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F2D20D9C-56D4-4080-86DA-F4B546BC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倍增法求</a:t>
            </a:r>
            <a:r>
              <a:rPr lang="en-US" altLang="zh-CN"/>
              <a:t>LCA——</a:t>
            </a:r>
            <a:r>
              <a:rPr lang="zh-CN" altLang="en-US"/>
              <a:t>代码实现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900591A3-A862-42BE-9CA5-CB3ECF41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930400"/>
            <a:ext cx="8097837" cy="4459288"/>
          </a:xfrm>
        </p:spPr>
        <p:txBody>
          <a:bodyPr/>
          <a:lstStyle/>
          <a:p>
            <a:pPr eaLnBrk="1" hangingPunct="1"/>
            <a:r>
              <a:rPr lang="en-US" altLang="zh-CN" sz="2000"/>
              <a:t>int lca(int x,int y)</a:t>
            </a:r>
            <a:br>
              <a:rPr lang="en-US" altLang="zh-CN" sz="2000"/>
            </a:br>
            <a:r>
              <a:rPr lang="en-US" altLang="zh-CN" sz="2000"/>
              <a:t>{</a:t>
            </a:r>
            <a:br>
              <a:rPr lang="en-US" altLang="zh-CN" sz="2000"/>
            </a:br>
            <a:r>
              <a:rPr lang="en-US" altLang="zh-CN" sz="2000"/>
              <a:t>	if(d[x]&gt;d[y]) swap(x,y);</a:t>
            </a:r>
            <a:br>
              <a:rPr lang="en-US" altLang="zh-CN" sz="2000"/>
            </a:br>
            <a:r>
              <a:rPr lang="en-US" altLang="zh-CN" sz="2000"/>
              <a:t>	for(int i=t;i&gt;=0;i--)</a:t>
            </a:r>
            <a:br>
              <a:rPr lang="en-US" altLang="zh-CN" sz="2000"/>
            </a:br>
            <a:r>
              <a:rPr lang="en-US" altLang="zh-CN" sz="2000"/>
              <a:t>		if(d[f[y][i]]&gt;=d[x]) y=f[y][i];</a:t>
            </a:r>
            <a:br>
              <a:rPr lang="en-US" altLang="zh-CN" sz="2000"/>
            </a:br>
            <a:r>
              <a:rPr lang="en-US" altLang="zh-CN" sz="2000"/>
              <a:t>	if(x==y) return x;</a:t>
            </a:r>
            <a:br>
              <a:rPr lang="en-US" altLang="zh-CN" sz="2000"/>
            </a:br>
            <a:r>
              <a:rPr lang="en-US" altLang="zh-CN" sz="2000"/>
              <a:t>	for(int i=t;i&gt;=0;i--)</a:t>
            </a:r>
            <a:br>
              <a:rPr lang="en-US" altLang="zh-CN" sz="2000"/>
            </a:br>
            <a:r>
              <a:rPr lang="en-US" altLang="zh-CN" sz="2000"/>
              <a:t>		if(f[x][i]!=f[y][i]) x=f[x][i],y=f[y][i];</a:t>
            </a:r>
            <a:br>
              <a:rPr lang="en-US" altLang="zh-CN" sz="2000"/>
            </a:br>
            <a:r>
              <a:rPr lang="en-US" altLang="zh-CN" sz="2000"/>
              <a:t>	return f[x][0];</a:t>
            </a:r>
            <a:br>
              <a:rPr lang="en-US" altLang="zh-CN" sz="2000"/>
            </a:br>
            <a:r>
              <a:rPr lang="en-US" altLang="zh-CN" sz="2000"/>
              <a:t>}</a:t>
            </a:r>
            <a:endParaRPr lang="zh-CN" altLang="zh-CN" sz="2000"/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EAE3BC4D-1132-48DE-935D-7E3B726C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最近公共祖先</a:t>
            </a:r>
            <a:r>
              <a:rPr lang="en-US" altLang="zh-CN"/>
              <a:t>LCA</a:t>
            </a:r>
            <a:br>
              <a:rPr lang="en-US" altLang="zh-CN"/>
            </a:br>
            <a:r>
              <a:rPr lang="zh-CN" altLang="en-US"/>
              <a:t>欧拉序</a:t>
            </a:r>
            <a:r>
              <a:rPr lang="en-US" altLang="zh-CN"/>
              <a:t>+ST</a:t>
            </a:r>
            <a:r>
              <a:rPr lang="zh-CN" altLang="en-US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CDB73-97A9-4ED7-8EDB-2873F513F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欧拉序：对树进行一次深度优先搜索，每当经过一个点时，就把它的时间戳记录下来，这样形成的序列被称为这棵树的欧拉序。</a:t>
            </a:r>
            <a:endParaRPr lang="en-US" altLang="zh-CN" sz="2400"/>
          </a:p>
          <a:p>
            <a:pPr eaLnBrk="1" hangingPunct="1"/>
            <a:r>
              <a:rPr lang="zh-CN" altLang="en-US" sz="2400"/>
              <a:t>树上两个点的最近公共祖先，就是欧拉序中这两个点第一次出现的位置之间时间戳最小的节点。</a:t>
            </a:r>
            <a:endParaRPr lang="en-US" altLang="zh-CN" sz="2400"/>
          </a:p>
          <a:p>
            <a:pPr eaLnBrk="1" hangingPunct="1"/>
            <a:r>
              <a:rPr lang="zh-CN" altLang="en-US" sz="2400"/>
              <a:t>因此可以用</a:t>
            </a:r>
            <a:r>
              <a:rPr lang="en-US" altLang="zh-CN" sz="2400"/>
              <a:t>RMQ</a:t>
            </a:r>
            <a:r>
              <a:rPr lang="zh-CN" altLang="en-US" sz="2400"/>
              <a:t>问题中的</a:t>
            </a:r>
            <a:r>
              <a:rPr lang="en-US" altLang="zh-CN" sz="2400"/>
              <a:t>ST</a:t>
            </a:r>
            <a:r>
              <a:rPr lang="zh-CN" altLang="en-US" sz="2400"/>
              <a:t>算法来维护欧拉序。</a:t>
            </a:r>
            <a:endParaRPr lang="en-US" altLang="zh-CN" sz="2400"/>
          </a:p>
          <a:p>
            <a:pPr eaLnBrk="1" hangingPunct="1"/>
            <a:r>
              <a:rPr lang="zh-CN" altLang="en-US" sz="2400"/>
              <a:t>这也是一个在线算法，时间复杂度为</a:t>
            </a:r>
            <a:r>
              <a:rPr lang="en-US" altLang="zh-CN" sz="2400"/>
              <a:t>O(NlogN)-O(1)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EFEF967B-79F7-442D-9007-436FFA17F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最近公共祖先</a:t>
            </a:r>
            <a:r>
              <a:rPr lang="en-US" altLang="zh-CN"/>
              <a:t>LCA</a:t>
            </a:r>
            <a:br>
              <a:rPr lang="en-US" altLang="zh-CN"/>
            </a:br>
            <a:r>
              <a:rPr lang="en-US" altLang="zh-CN"/>
              <a:t>Tarjan</a:t>
            </a:r>
            <a:r>
              <a:rPr lang="zh-CN" altLang="en-US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27B86-9F77-42BB-8457-B93C18FA8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828800"/>
            <a:ext cx="9012238" cy="4694238"/>
          </a:xfrm>
        </p:spPr>
        <p:txBody>
          <a:bodyPr/>
          <a:lstStyle/>
          <a:p>
            <a:pPr eaLnBrk="1" hangingPunct="1"/>
            <a:r>
              <a:rPr lang="zh-CN" altLang="en-US" sz="2400"/>
              <a:t>我们先读入所有的询问并对这些询问构建一个邻接表。</a:t>
            </a:r>
            <a:endParaRPr lang="en-US" altLang="zh-CN" sz="2400"/>
          </a:p>
          <a:p>
            <a:pPr eaLnBrk="1" hangingPunct="1"/>
            <a:r>
              <a:rPr lang="zh-CN" altLang="en-US" sz="2400"/>
              <a:t>在遍历到</a:t>
            </a:r>
            <a:r>
              <a:rPr lang="en-US" altLang="zh-CN" sz="2400"/>
              <a:t>u</a:t>
            </a:r>
            <a:r>
              <a:rPr lang="zh-CN" altLang="en-US" sz="2400"/>
              <a:t>时，先</a:t>
            </a:r>
            <a:r>
              <a:rPr lang="en-US" altLang="zh-CN" sz="2400"/>
              <a:t>tarjan</a:t>
            </a:r>
            <a:r>
              <a:rPr lang="zh-CN" altLang="en-US" sz="2400"/>
              <a:t>遍历完</a:t>
            </a:r>
            <a:r>
              <a:rPr lang="en-US" altLang="zh-CN" sz="2400"/>
              <a:t>u</a:t>
            </a:r>
            <a:r>
              <a:rPr lang="zh-CN" altLang="en-US" sz="2400"/>
              <a:t>的子树，则</a:t>
            </a:r>
            <a:r>
              <a:rPr lang="en-US" altLang="zh-CN" sz="2400"/>
              <a:t>u</a:t>
            </a:r>
            <a:r>
              <a:rPr lang="zh-CN" altLang="en-US" sz="2400"/>
              <a:t>和</a:t>
            </a:r>
            <a:r>
              <a:rPr lang="en-US" altLang="zh-CN" sz="2400"/>
              <a:t>u</a:t>
            </a:r>
            <a:r>
              <a:rPr lang="zh-CN" altLang="en-US" sz="2400"/>
              <a:t>的子树中的节点的最近公共祖先就是</a:t>
            </a:r>
            <a:r>
              <a:rPr lang="en-US" altLang="zh-CN" sz="2400"/>
              <a:t>u</a:t>
            </a:r>
            <a:r>
              <a:rPr lang="zh-CN" altLang="en-US" sz="2400"/>
              <a:t>，并且</a:t>
            </a:r>
            <a:r>
              <a:rPr lang="en-US" altLang="zh-CN" sz="2400"/>
              <a:t>u</a:t>
            </a:r>
            <a:r>
              <a:rPr lang="zh-CN" altLang="en-US" sz="2400"/>
              <a:t>和</a:t>
            </a:r>
            <a:r>
              <a:rPr lang="en-US" altLang="zh-CN" sz="2400"/>
              <a:t>【u</a:t>
            </a:r>
            <a:r>
              <a:rPr lang="zh-CN" altLang="en-US" sz="2400"/>
              <a:t>的兄弟节点及其子树</a:t>
            </a:r>
            <a:r>
              <a:rPr lang="en-US" altLang="zh-CN" sz="2400"/>
              <a:t>】</a:t>
            </a:r>
            <a:r>
              <a:rPr lang="zh-CN" altLang="en-US" sz="2400"/>
              <a:t>的最近公共祖先就是</a:t>
            </a:r>
            <a:r>
              <a:rPr lang="en-US" altLang="zh-CN" sz="2400"/>
              <a:t>u</a:t>
            </a:r>
            <a:r>
              <a:rPr lang="zh-CN" altLang="en-US" sz="2400"/>
              <a:t>的父亲。</a:t>
            </a:r>
            <a:endParaRPr lang="en-US" altLang="zh-CN" sz="2400"/>
          </a:p>
          <a:p>
            <a:pPr eaLnBrk="1" hangingPunct="1"/>
            <a:r>
              <a:rPr lang="zh-CN" altLang="en-US" sz="2400"/>
              <a:t>用一个</a:t>
            </a:r>
            <a:r>
              <a:rPr lang="en-US" altLang="zh-CN" sz="2400"/>
              <a:t>color</a:t>
            </a:r>
            <a:r>
              <a:rPr lang="zh-CN" altLang="en-US" sz="2400"/>
              <a:t>数组，正在访问的节点标记为</a:t>
            </a:r>
            <a:r>
              <a:rPr lang="en-US" altLang="zh-CN" sz="2400"/>
              <a:t>1</a:t>
            </a:r>
            <a:r>
              <a:rPr lang="zh-CN" altLang="en-US" sz="2400"/>
              <a:t>，未访问的标记为</a:t>
            </a:r>
            <a:r>
              <a:rPr lang="en-US" altLang="zh-CN" sz="2400"/>
              <a:t>0</a:t>
            </a:r>
            <a:r>
              <a:rPr lang="zh-CN" altLang="en-US" sz="2400"/>
              <a:t>，已经访问到的即在</a:t>
            </a:r>
            <a:r>
              <a:rPr lang="en-US" altLang="zh-CN" sz="2400"/>
              <a:t>【u</a:t>
            </a:r>
            <a:r>
              <a:rPr lang="zh-CN" altLang="en-US" sz="2400"/>
              <a:t>的子树中的</a:t>
            </a:r>
            <a:r>
              <a:rPr lang="en-US" altLang="zh-CN" sz="2400"/>
              <a:t>】</a:t>
            </a:r>
            <a:r>
              <a:rPr lang="zh-CN" altLang="en-US" sz="2400"/>
              <a:t>及</a:t>
            </a:r>
            <a:r>
              <a:rPr lang="en-US" altLang="zh-CN" sz="2400"/>
              <a:t>【u</a:t>
            </a:r>
            <a:r>
              <a:rPr lang="zh-CN" altLang="en-US" sz="2400"/>
              <a:t>的已访问的兄弟节点及其子树中的</a:t>
            </a:r>
            <a:r>
              <a:rPr lang="en-US" altLang="zh-CN" sz="2400"/>
              <a:t>】</a:t>
            </a:r>
            <a:r>
              <a:rPr lang="zh-CN" altLang="en-US" sz="2400"/>
              <a:t>标记为</a:t>
            </a:r>
            <a:r>
              <a:rPr lang="en-US" altLang="zh-CN" sz="2400"/>
              <a:t>2</a:t>
            </a:r>
            <a:r>
              <a:rPr lang="zh-CN" altLang="en-US" sz="2400"/>
              <a:t>。</a:t>
            </a:r>
            <a:endParaRPr lang="en-US" altLang="zh-CN" sz="2400"/>
          </a:p>
          <a:p>
            <a:pPr eaLnBrk="1" hangingPunct="1"/>
            <a:r>
              <a:rPr lang="zh-CN" altLang="en-US" sz="2400"/>
              <a:t>再维护一个并查集，访问完节点</a:t>
            </a:r>
            <a:r>
              <a:rPr lang="en-US" altLang="zh-CN" sz="2400"/>
              <a:t>u</a:t>
            </a:r>
            <a:r>
              <a:rPr lang="zh-CN" altLang="en-US" sz="2400"/>
              <a:t>的一个子树时，就把这个子树的根节点的</a:t>
            </a:r>
            <a:r>
              <a:rPr lang="en-US" altLang="zh-CN" sz="2400"/>
              <a:t>fa</a:t>
            </a:r>
            <a:r>
              <a:rPr lang="zh-CN" altLang="en-US" sz="2400"/>
              <a:t>改为</a:t>
            </a:r>
            <a:r>
              <a:rPr lang="en-US" altLang="zh-CN" sz="2400"/>
              <a:t>u</a:t>
            </a:r>
            <a:r>
              <a:rPr lang="zh-CN" altLang="en-US" sz="2400"/>
              <a:t>。访问完</a:t>
            </a:r>
            <a:r>
              <a:rPr lang="en-US" altLang="zh-CN" sz="2400"/>
              <a:t>u</a:t>
            </a:r>
            <a:r>
              <a:rPr lang="zh-CN" altLang="en-US" sz="2400"/>
              <a:t>的所有子树后，考虑所有与</a:t>
            </a:r>
            <a:r>
              <a:rPr lang="en-US" altLang="zh-CN" sz="2400"/>
              <a:t>u</a:t>
            </a:r>
            <a:r>
              <a:rPr lang="zh-CN" altLang="en-US" sz="2400"/>
              <a:t>相关的询问</a:t>
            </a:r>
            <a:r>
              <a:rPr lang="en-US" altLang="zh-CN" sz="2400"/>
              <a:t>lca(u,v)</a:t>
            </a:r>
            <a:r>
              <a:rPr lang="zh-CN" altLang="en-US" sz="2400"/>
              <a:t>，那么</a:t>
            </a:r>
            <a:r>
              <a:rPr lang="en-US" altLang="zh-CN" sz="2400"/>
              <a:t>lca(u,v)</a:t>
            </a:r>
            <a:r>
              <a:rPr lang="zh-CN" altLang="en-US" sz="2400"/>
              <a:t>就是</a:t>
            </a:r>
            <a:r>
              <a:rPr lang="en-US" altLang="zh-CN" sz="2400"/>
              <a:t>v</a:t>
            </a:r>
            <a:r>
              <a:rPr lang="zh-CN" altLang="en-US" sz="2400"/>
              <a:t>所在并查集的根。</a:t>
            </a:r>
            <a:endParaRPr lang="en-US" altLang="zh-CN" sz="2400"/>
          </a:p>
          <a:p>
            <a:pPr eaLnBrk="1" hangingPunct="1"/>
            <a:r>
              <a:rPr lang="zh-CN" altLang="en-US" sz="2400"/>
              <a:t>这是一个离线算法，时间复杂度为</a:t>
            </a:r>
            <a:r>
              <a:rPr lang="en-US" altLang="zh-CN" sz="2400"/>
              <a:t>O(Nα(N))</a:t>
            </a:r>
            <a:r>
              <a:rPr lang="zh-CN" altLang="en-US" sz="2400"/>
              <a:t>，约为</a:t>
            </a:r>
            <a:r>
              <a:rPr lang="en-US" altLang="zh-CN" sz="2400"/>
              <a:t>O(N)</a:t>
            </a:r>
            <a:r>
              <a:rPr lang="zh-CN" altLang="en-US" sz="2400"/>
              <a:t>。</a:t>
            </a:r>
            <a:endParaRPr lang="en-US" altLang="zh-CN" sz="240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575A7429-F92C-4551-8C46-E9A89F81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Tarjan</a:t>
            </a:r>
            <a:r>
              <a:rPr lang="zh-CN" altLang="en-US"/>
              <a:t>算法求</a:t>
            </a:r>
            <a:r>
              <a:rPr lang="en-US" altLang="zh-CN"/>
              <a:t>LCA——</a:t>
            </a:r>
            <a:r>
              <a:rPr lang="zh-CN" altLang="en-US"/>
              <a:t>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EFDFAD-9980-4F0A-A234-EC0373F63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113" y="1573213"/>
            <a:ext cx="8596312" cy="46228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void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tarjan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x)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[x]=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x,color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[x]=1;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i,y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for(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=head[x];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i;i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=next[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if(color[y=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]]==0)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{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tarjan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(y);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[y]=x;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}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for(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headquery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[x];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i;i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nextquery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])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if(color[y=query[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]]==2)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ans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]=get(y);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color[x]=2;</a:t>
            </a:r>
            <a:b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6F14592F-AF6B-4679-9CB3-A85E1F41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2-SAT</a:t>
            </a:r>
            <a:r>
              <a:rPr lang="zh-CN" altLang="en-US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CF1A3-31B1-4841-BE0D-B3A36CA1F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423988"/>
            <a:ext cx="8596312" cy="5003800"/>
          </a:xfrm>
        </p:spPr>
        <p:txBody>
          <a:bodyPr/>
          <a:lstStyle/>
          <a:p>
            <a:pPr eaLnBrk="1" hangingPunct="1"/>
            <a:r>
              <a:rPr lang="en-US" altLang="zh-CN" sz="2400"/>
              <a:t>2-SAT</a:t>
            </a:r>
            <a:r>
              <a:rPr lang="zh-CN" altLang="en-US" sz="2400"/>
              <a:t>问题的基本模型：给定</a:t>
            </a:r>
            <a:r>
              <a:rPr lang="en-US" altLang="zh-CN" sz="2400"/>
              <a:t>n</a:t>
            </a:r>
            <a:r>
              <a:rPr lang="zh-CN" altLang="en-US" sz="2400"/>
              <a:t>对数，每一对中必须且仅能取一个数，某些数</a:t>
            </a:r>
            <a:r>
              <a:rPr lang="en-US" altLang="zh-CN" sz="2400"/>
              <a:t>i</a:t>
            </a:r>
            <a:r>
              <a:rPr lang="zh-CN" altLang="en-US" sz="2400"/>
              <a:t>、</a:t>
            </a:r>
            <a:r>
              <a:rPr lang="en-US" altLang="zh-CN" sz="2400"/>
              <a:t>j</a:t>
            </a:r>
            <a:r>
              <a:rPr lang="zh-CN" altLang="en-US" sz="2400"/>
              <a:t>之间有矛盾不能同时被取，求其可行性以及一种方案。</a:t>
            </a:r>
            <a:endParaRPr lang="en-US" altLang="zh-CN" sz="2400"/>
          </a:p>
          <a:p>
            <a:pPr eaLnBrk="1" hangingPunct="1"/>
            <a:r>
              <a:rPr lang="en-US" altLang="zh-CN" sz="2400"/>
              <a:t>1.</a:t>
            </a:r>
            <a:r>
              <a:rPr lang="zh-CN" altLang="en-US" sz="2400"/>
              <a:t>构图</a:t>
            </a:r>
            <a:r>
              <a:rPr lang="en-US" altLang="zh-CN" sz="2400"/>
              <a:t>(</a:t>
            </a:r>
            <a:r>
              <a:rPr lang="zh-CN" altLang="en-US" sz="2400"/>
              <a:t>若取</a:t>
            </a:r>
            <a:r>
              <a:rPr lang="en-US" altLang="zh-CN" sz="2400"/>
              <a:t>i</a:t>
            </a:r>
            <a:r>
              <a:rPr lang="zh-CN" altLang="en-US" sz="2400"/>
              <a:t>后必须取</a:t>
            </a:r>
            <a:r>
              <a:rPr lang="en-US" altLang="zh-CN" sz="2400"/>
              <a:t>j</a:t>
            </a:r>
            <a:r>
              <a:rPr lang="zh-CN" altLang="en-US" sz="2400"/>
              <a:t>则在</a:t>
            </a:r>
            <a:r>
              <a:rPr lang="en-US" altLang="zh-CN" sz="2400"/>
              <a:t>i</a:t>
            </a:r>
            <a:r>
              <a:rPr lang="zh-CN" altLang="en-US" sz="2400"/>
              <a:t>和</a:t>
            </a:r>
            <a:r>
              <a:rPr lang="en-US" altLang="zh-CN" sz="2400"/>
              <a:t>j</a:t>
            </a:r>
            <a:r>
              <a:rPr lang="zh-CN" altLang="en-US" sz="2400"/>
              <a:t>之间连边</a:t>
            </a:r>
            <a:r>
              <a:rPr lang="en-US" altLang="zh-CN" sz="2400"/>
              <a:t>)</a:t>
            </a:r>
            <a:r>
              <a:rPr lang="zh-CN" altLang="en-US" sz="2400"/>
              <a:t>；</a:t>
            </a:r>
          </a:p>
          <a:p>
            <a:pPr eaLnBrk="1" hangingPunct="1"/>
            <a:r>
              <a:rPr lang="en-US" altLang="zh-CN" sz="2400"/>
              <a:t>2.</a:t>
            </a:r>
            <a:r>
              <a:rPr lang="zh-CN" altLang="en-US" sz="2400"/>
              <a:t>用</a:t>
            </a:r>
            <a:r>
              <a:rPr lang="en-US" altLang="zh-CN" sz="2400"/>
              <a:t>Tarjan</a:t>
            </a:r>
            <a:r>
              <a:rPr lang="zh-CN" altLang="en-US" sz="2400"/>
              <a:t>求强连通分量；</a:t>
            </a:r>
          </a:p>
          <a:p>
            <a:pPr eaLnBrk="1" hangingPunct="1"/>
            <a:r>
              <a:rPr lang="en-US" altLang="zh-CN" sz="2400"/>
              <a:t>3.</a:t>
            </a:r>
            <a:r>
              <a:rPr lang="zh-CN" altLang="en-US" sz="2400"/>
              <a:t>若</a:t>
            </a:r>
            <a:r>
              <a:rPr lang="en-US" altLang="zh-CN" sz="2400"/>
              <a:t>n</a:t>
            </a:r>
            <a:r>
              <a:rPr lang="zh-CN" altLang="en-US" sz="2400"/>
              <a:t>对数中的某一对数在同一个强连通分量里，则无解，否则一定有解；</a:t>
            </a:r>
          </a:p>
          <a:p>
            <a:pPr eaLnBrk="1" hangingPunct="1"/>
            <a:r>
              <a:rPr lang="en-US" altLang="zh-CN" sz="2400"/>
              <a:t>4.</a:t>
            </a:r>
            <a:r>
              <a:rPr lang="zh-CN" altLang="en-US" sz="2400"/>
              <a:t>如果还需要输出一组解，可以自底向上拓扑排序，每次找到能够取出的零出度点</a:t>
            </a:r>
            <a:r>
              <a:rPr lang="en-US" altLang="zh-CN" sz="2400"/>
              <a:t>i</a:t>
            </a:r>
            <a:r>
              <a:rPr lang="zh-CN" altLang="en-US" sz="2400"/>
              <a:t>，标记与</a:t>
            </a:r>
            <a:r>
              <a:rPr lang="en-US" altLang="zh-CN" sz="2400"/>
              <a:t>i</a:t>
            </a:r>
            <a:r>
              <a:rPr lang="zh-CN" altLang="en-US" sz="2400"/>
              <a:t>同一对的点</a:t>
            </a:r>
            <a:r>
              <a:rPr lang="en-US" altLang="zh-CN" sz="2400"/>
              <a:t>i_</a:t>
            </a:r>
            <a:r>
              <a:rPr lang="zh-CN" altLang="en-US" sz="2400"/>
              <a:t>及</a:t>
            </a:r>
            <a:r>
              <a:rPr lang="en-US" altLang="zh-CN" sz="2400"/>
              <a:t>i_</a:t>
            </a:r>
            <a:r>
              <a:rPr lang="zh-CN" altLang="en-US" sz="2400"/>
              <a:t>的前驱结点为不能取。</a:t>
            </a:r>
            <a:endParaRPr lang="en-US" altLang="zh-CN" sz="2400"/>
          </a:p>
          <a:p>
            <a:pPr eaLnBrk="1" hangingPunct="1"/>
            <a:r>
              <a:rPr lang="zh-CN" altLang="en-US" sz="2400"/>
              <a:t>该算法的时间复杂度为</a:t>
            </a:r>
            <a:r>
              <a:rPr lang="en-US" altLang="zh-CN" sz="2400"/>
              <a:t>O(N+M)</a:t>
            </a:r>
            <a:r>
              <a:rPr lang="zh-CN" altLang="en-US" sz="2400"/>
              <a:t>。例题：</a:t>
            </a:r>
            <a:r>
              <a:rPr lang="en-US" altLang="zh-CN" sz="2400"/>
              <a:t>Poj3207</a:t>
            </a:r>
            <a:r>
              <a:rPr lang="zh-CN" altLang="en-US" sz="2400"/>
              <a:t>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3CA88532-53ED-40FA-943E-751AB48F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Tarjan</a:t>
            </a:r>
            <a:r>
              <a:rPr lang="zh-CN" altLang="en-US"/>
              <a:t>算法</a:t>
            </a:r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02E44E02-5594-421F-9BB5-0D568778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low</a:t>
            </a:r>
            <a:r>
              <a:rPr lang="zh-CN" altLang="en-US" sz="2400"/>
              <a:t>数组的计算方法：</a:t>
            </a:r>
            <a:endParaRPr lang="en-US" altLang="zh-CN" sz="2400"/>
          </a:p>
          <a:p>
            <a:pPr eaLnBrk="1" hangingPunct="1"/>
            <a:r>
              <a:rPr lang="zh-CN" altLang="en-US" sz="2400"/>
              <a:t>如果</a:t>
            </a:r>
            <a:r>
              <a:rPr lang="en-US" altLang="zh-CN" sz="2400"/>
              <a:t>x</a:t>
            </a:r>
            <a:r>
              <a:rPr lang="zh-CN" altLang="en-US" sz="2400"/>
              <a:t>→</a:t>
            </a:r>
            <a:r>
              <a:rPr lang="en-US" altLang="zh-CN" sz="2400"/>
              <a:t>y</a:t>
            </a:r>
            <a:r>
              <a:rPr lang="zh-CN" altLang="en-US" sz="2400"/>
              <a:t>是树枝边（在搜索树中的边），那么</a:t>
            </a:r>
            <a:endParaRPr lang="en-US" altLang="zh-CN" sz="2400"/>
          </a:p>
          <a:p>
            <a:pPr eaLnBrk="1" hangingPunct="1"/>
            <a:r>
              <a:rPr lang="en-US" altLang="zh-CN" sz="2400"/>
              <a:t>low[x]=min(low[x], low[y])</a:t>
            </a:r>
          </a:p>
          <a:p>
            <a:pPr eaLnBrk="1" hangingPunct="1"/>
            <a:r>
              <a:rPr lang="zh-CN" altLang="en-US" sz="2400"/>
              <a:t>如果</a:t>
            </a:r>
            <a:r>
              <a:rPr lang="en-US" altLang="zh-CN" sz="2400"/>
              <a:t>x</a:t>
            </a:r>
            <a:r>
              <a:rPr lang="zh-CN" altLang="en-US" sz="2400"/>
              <a:t>→</a:t>
            </a:r>
            <a:r>
              <a:rPr lang="en-US" altLang="zh-CN" sz="2400"/>
              <a:t>y</a:t>
            </a:r>
            <a:r>
              <a:rPr lang="zh-CN" altLang="en-US" sz="2400"/>
              <a:t>是后向边（连接到已在栈中节点的边），那么</a:t>
            </a:r>
            <a:endParaRPr lang="en-US" altLang="zh-CN" sz="2400"/>
          </a:p>
          <a:p>
            <a:pPr eaLnBrk="1" hangingPunct="1"/>
            <a:r>
              <a:rPr lang="en-US" altLang="zh-CN" sz="2400"/>
              <a:t>low[x]=min(low[x], dfn[y])</a:t>
            </a:r>
          </a:p>
          <a:p>
            <a:pPr eaLnBrk="1" hangingPunct="1"/>
            <a:r>
              <a:rPr lang="zh-CN" altLang="en-US" sz="2400"/>
              <a:t>如果</a:t>
            </a:r>
            <a:r>
              <a:rPr lang="en-US" altLang="zh-CN" sz="2400"/>
              <a:t>x</a:t>
            </a:r>
            <a:r>
              <a:rPr lang="zh-CN" altLang="en-US" sz="2400"/>
              <a:t>→</a:t>
            </a:r>
            <a:r>
              <a:rPr lang="en-US" altLang="zh-CN" sz="2400"/>
              <a:t>y</a:t>
            </a:r>
            <a:r>
              <a:rPr lang="zh-CN" altLang="en-US" sz="2400"/>
              <a:t>是横叉边（连接到已经出栈的节点的边），什么也不做。</a:t>
            </a:r>
            <a:endParaRPr lang="en-US" altLang="zh-CN" sz="240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1398F9B8-D8FF-483D-8C12-7152A688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算法演示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00810CC7-ED97-4E70-B37D-8047E40E6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617663"/>
            <a:ext cx="8596312" cy="3881437"/>
          </a:xfrm>
        </p:spPr>
        <p:txBody>
          <a:bodyPr/>
          <a:lstStyle/>
          <a:p>
            <a:pPr eaLnBrk="1" hangingPunct="1"/>
            <a:r>
              <a:rPr lang="zh-CN" altLang="en-US" sz="2400"/>
              <a:t>从节点</a:t>
            </a:r>
            <a:r>
              <a:rPr lang="en-US" altLang="zh-CN" sz="2400"/>
              <a:t>1</a:t>
            </a:r>
            <a:r>
              <a:rPr lang="zh-CN" altLang="en-US" sz="2400"/>
              <a:t>开始</a:t>
            </a:r>
            <a:r>
              <a:rPr lang="en-US" altLang="zh-CN" sz="2400"/>
              <a:t>DFS</a:t>
            </a:r>
            <a:r>
              <a:rPr lang="zh-CN" altLang="en-US" sz="2400"/>
              <a:t>，把遍历到的节点加入栈中。搜索到节点</a:t>
            </a:r>
            <a:r>
              <a:rPr lang="en-US" altLang="zh-CN" sz="2400"/>
              <a:t>u=6</a:t>
            </a:r>
            <a:r>
              <a:rPr lang="zh-CN" altLang="en-US" sz="2400"/>
              <a:t>时，</a:t>
            </a:r>
            <a:r>
              <a:rPr lang="en-US" altLang="zh-CN" sz="2400"/>
              <a:t>dfn[6]=low[6]</a:t>
            </a:r>
            <a:r>
              <a:rPr lang="zh-CN" altLang="en-US" sz="2400"/>
              <a:t>，找到了一个强连通分量。退栈到</a:t>
            </a:r>
            <a:r>
              <a:rPr lang="en-US" altLang="zh-CN" sz="2400"/>
              <a:t>u=v</a:t>
            </a:r>
            <a:r>
              <a:rPr lang="zh-CN" altLang="en-US" sz="2400"/>
              <a:t>为止，</a:t>
            </a:r>
            <a:r>
              <a:rPr lang="en-US" altLang="zh-CN" sz="2400"/>
              <a:t>{6}</a:t>
            </a:r>
            <a:r>
              <a:rPr lang="zh-CN" altLang="en-US" sz="2400"/>
              <a:t>为一个强连通分量。</a:t>
            </a:r>
          </a:p>
        </p:txBody>
      </p:sp>
      <p:pic>
        <p:nvPicPr>
          <p:cNvPr id="9220" name="Picture 6" descr="http://lydrainbowcat.tk:777/wp-content/uploads/2e32ebd0e621c1dea0ec9ced.jpg">
            <a:extLst>
              <a:ext uri="{FF2B5EF4-FFF2-40B4-BE49-F238E27FC236}">
                <a16:creationId xmlns:a16="http://schemas.microsoft.com/office/drawing/2014/main" id="{046FAE70-4302-4C41-B4DB-38C5D7FE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108325"/>
            <a:ext cx="498157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6864429B-6F74-43D5-8668-E0D383597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算法演示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2B2C0F6C-7A05-48BB-9FBD-8C1FBD7B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617663"/>
            <a:ext cx="8596312" cy="3881437"/>
          </a:xfrm>
        </p:spPr>
        <p:txBody>
          <a:bodyPr/>
          <a:lstStyle/>
          <a:p>
            <a:pPr eaLnBrk="1" hangingPunct="1"/>
            <a:r>
              <a:rPr lang="zh-CN" altLang="en-US" sz="2400"/>
              <a:t>返回节点</a:t>
            </a:r>
            <a:r>
              <a:rPr lang="en-US" altLang="zh-CN" sz="2400"/>
              <a:t>5</a:t>
            </a:r>
            <a:r>
              <a:rPr lang="zh-CN" altLang="en-US" sz="2400"/>
              <a:t>，发现</a:t>
            </a:r>
            <a:r>
              <a:rPr lang="en-US" altLang="zh-CN" sz="2400"/>
              <a:t>dfn[5]=low[5]</a:t>
            </a:r>
            <a:r>
              <a:rPr lang="zh-CN" altLang="en-US" sz="2400"/>
              <a:t>，退栈后</a:t>
            </a:r>
            <a:r>
              <a:rPr lang="en-US" altLang="zh-CN" sz="2400"/>
              <a:t>{5}</a:t>
            </a:r>
            <a:r>
              <a:rPr lang="zh-CN" altLang="en-US" sz="2400"/>
              <a:t>为一个强连通分量。</a:t>
            </a:r>
          </a:p>
        </p:txBody>
      </p:sp>
      <p:pic>
        <p:nvPicPr>
          <p:cNvPr id="10244" name="Picture 4" descr="http://lydrainbowcat.tk:777/wp-content/uploads/cf3346fcfb94dad3b901a08f.jpg">
            <a:extLst>
              <a:ext uri="{FF2B5EF4-FFF2-40B4-BE49-F238E27FC236}">
                <a16:creationId xmlns:a16="http://schemas.microsoft.com/office/drawing/2014/main" id="{6F6906E0-3AD6-41F1-BE52-6C7C4766C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2740025"/>
            <a:ext cx="49815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741521C7-8AD0-4BE6-9C56-BFAF5D5B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算法演示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EC2A0EBC-1EB9-427C-B7F8-5D316AE0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477963"/>
            <a:ext cx="8596312" cy="3881437"/>
          </a:xfrm>
        </p:spPr>
        <p:txBody>
          <a:bodyPr/>
          <a:lstStyle/>
          <a:p>
            <a:pPr eaLnBrk="1" hangingPunct="1"/>
            <a:r>
              <a:rPr lang="zh-CN" altLang="en-US" sz="2400"/>
              <a:t>返回节点</a:t>
            </a:r>
            <a:r>
              <a:rPr lang="en-US" altLang="zh-CN" sz="2400"/>
              <a:t>3</a:t>
            </a:r>
            <a:r>
              <a:rPr lang="zh-CN" altLang="en-US" sz="2400"/>
              <a:t>，继续搜索到节点</a:t>
            </a:r>
            <a:r>
              <a:rPr lang="en-US" altLang="zh-CN" sz="2400"/>
              <a:t>4</a:t>
            </a:r>
            <a:r>
              <a:rPr lang="zh-CN" altLang="en-US" sz="2400"/>
              <a:t>，把</a:t>
            </a:r>
            <a:r>
              <a:rPr lang="en-US" altLang="zh-CN" sz="2400"/>
              <a:t>4</a:t>
            </a:r>
            <a:r>
              <a:rPr lang="zh-CN" altLang="en-US" sz="2400"/>
              <a:t>加入堆栈。发现节点</a:t>
            </a:r>
            <a:r>
              <a:rPr lang="en-US" altLang="zh-CN" sz="2400"/>
              <a:t>4</a:t>
            </a:r>
            <a:r>
              <a:rPr lang="zh-CN" altLang="en-US" sz="2400"/>
              <a:t>向节点</a:t>
            </a:r>
            <a:r>
              <a:rPr lang="en-US" altLang="zh-CN" sz="2400"/>
              <a:t>1</a:t>
            </a:r>
            <a:r>
              <a:rPr lang="zh-CN" altLang="en-US" sz="2400"/>
              <a:t>有后向边，节点</a:t>
            </a:r>
            <a:r>
              <a:rPr lang="en-US" altLang="zh-CN" sz="2400"/>
              <a:t>1</a:t>
            </a:r>
            <a:r>
              <a:rPr lang="zh-CN" altLang="en-US" sz="2400"/>
              <a:t>还在栈中，所以</a:t>
            </a:r>
            <a:r>
              <a:rPr lang="en-US" altLang="zh-CN" sz="2400"/>
              <a:t>low[4]=1</a:t>
            </a:r>
            <a:r>
              <a:rPr lang="zh-CN" altLang="en-US" sz="2400"/>
              <a:t>。节点</a:t>
            </a:r>
            <a:r>
              <a:rPr lang="en-US" altLang="zh-CN" sz="2400"/>
              <a:t>6</a:t>
            </a:r>
            <a:r>
              <a:rPr lang="zh-CN" altLang="en-US" sz="2400"/>
              <a:t>已经出栈，</a:t>
            </a:r>
            <a:r>
              <a:rPr lang="en-US" altLang="zh-CN" sz="2400"/>
              <a:t>(4,6)</a:t>
            </a:r>
            <a:r>
              <a:rPr lang="zh-CN" altLang="en-US" sz="2400"/>
              <a:t>是横叉边，返回</a:t>
            </a:r>
            <a:r>
              <a:rPr lang="en-US" altLang="zh-CN" sz="2400"/>
              <a:t>3</a:t>
            </a:r>
            <a:r>
              <a:rPr lang="zh-CN" altLang="en-US" sz="2400"/>
              <a:t>，</a:t>
            </a:r>
            <a:r>
              <a:rPr lang="en-US" altLang="zh-CN" sz="2400"/>
              <a:t>(3,4)</a:t>
            </a:r>
            <a:r>
              <a:rPr lang="zh-CN" altLang="en-US" sz="2400"/>
              <a:t>为树枝边，所以</a:t>
            </a:r>
            <a:r>
              <a:rPr lang="en-US" altLang="zh-CN" sz="2400"/>
              <a:t>low[3]= low[4]=1</a:t>
            </a:r>
            <a:r>
              <a:rPr lang="zh-CN" altLang="en-US" sz="2400"/>
              <a:t>。</a:t>
            </a:r>
          </a:p>
        </p:txBody>
      </p:sp>
      <p:pic>
        <p:nvPicPr>
          <p:cNvPr id="11268" name="Picture 2" descr="http://lydrainbowcat.tk:777/wp-content/uploads/942641951e34fd1ad1135eba.jpg">
            <a:extLst>
              <a:ext uri="{FF2B5EF4-FFF2-40B4-BE49-F238E27FC236}">
                <a16:creationId xmlns:a16="http://schemas.microsoft.com/office/drawing/2014/main" id="{133A9170-39D5-4AC3-BE40-ED1BC1A6C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036888"/>
            <a:ext cx="49815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2026020F-DD1A-46B9-867B-9F8EA416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算法演示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77DFE6AE-9669-4F5A-BFF8-DA083DD1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477963"/>
            <a:ext cx="8596312" cy="3881437"/>
          </a:xfrm>
        </p:spPr>
        <p:txBody>
          <a:bodyPr/>
          <a:lstStyle/>
          <a:p>
            <a:pPr eaLnBrk="1" hangingPunct="1"/>
            <a:r>
              <a:rPr lang="zh-CN" altLang="en-US" sz="2400"/>
              <a:t>继续回到节点</a:t>
            </a:r>
            <a:r>
              <a:rPr lang="en-US" altLang="zh-CN" sz="2400"/>
              <a:t>1</a:t>
            </a:r>
            <a:r>
              <a:rPr lang="zh-CN" altLang="en-US" sz="2400"/>
              <a:t>，最后访问节点</a:t>
            </a:r>
            <a:r>
              <a:rPr lang="en-US" altLang="zh-CN" sz="2400"/>
              <a:t>2</a:t>
            </a:r>
            <a:r>
              <a:rPr lang="zh-CN" altLang="en-US" sz="2400"/>
              <a:t>。访问边</a:t>
            </a:r>
            <a:r>
              <a:rPr lang="en-US" altLang="zh-CN" sz="2400"/>
              <a:t>(2,4)</a:t>
            </a:r>
            <a:r>
              <a:rPr lang="zh-CN" altLang="en-US" sz="2400"/>
              <a:t>，</a:t>
            </a:r>
            <a:r>
              <a:rPr lang="en-US" altLang="zh-CN" sz="2400"/>
              <a:t>4</a:t>
            </a:r>
            <a:r>
              <a:rPr lang="zh-CN" altLang="en-US" sz="2400"/>
              <a:t>还在栈中，所以</a:t>
            </a:r>
            <a:r>
              <a:rPr lang="en-US" altLang="zh-CN" sz="2400"/>
              <a:t>low[2]=dfn[4]=5</a:t>
            </a:r>
            <a:r>
              <a:rPr lang="zh-CN" altLang="en-US" sz="2400"/>
              <a:t>。返回</a:t>
            </a:r>
            <a:r>
              <a:rPr lang="en-US" altLang="zh-CN" sz="2400"/>
              <a:t>1</a:t>
            </a:r>
            <a:r>
              <a:rPr lang="zh-CN" altLang="en-US" sz="2400"/>
              <a:t>后，发现</a:t>
            </a:r>
            <a:r>
              <a:rPr lang="en-US" altLang="zh-CN" sz="2400"/>
              <a:t>dfn[1]=low[1]</a:t>
            </a:r>
            <a:r>
              <a:rPr lang="zh-CN" altLang="en-US" sz="2400"/>
              <a:t>，把栈中节点全部取出，组成一个连通分量</a:t>
            </a:r>
            <a:r>
              <a:rPr lang="en-US" altLang="zh-CN" sz="2400"/>
              <a:t>{1,3,4,2}</a:t>
            </a:r>
            <a:r>
              <a:rPr lang="zh-CN" altLang="en-US" sz="2400"/>
              <a:t>。</a:t>
            </a:r>
          </a:p>
        </p:txBody>
      </p:sp>
      <p:pic>
        <p:nvPicPr>
          <p:cNvPr id="12292" name="Picture 2" descr="http://lydrainbowcat.tk:777/wp-content/uploads/dd47112251715ca2d7cae282.jpg">
            <a:extLst>
              <a:ext uri="{FF2B5EF4-FFF2-40B4-BE49-F238E27FC236}">
                <a16:creationId xmlns:a16="http://schemas.microsoft.com/office/drawing/2014/main" id="{BFC3998C-7F8F-46AA-9B40-B53B46767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036888"/>
            <a:ext cx="49815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3537DDAC-1D3A-4C2A-B936-1A31155F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代码实现</a:t>
            </a:r>
          </a:p>
        </p:txBody>
      </p:sp>
      <p:pic>
        <p:nvPicPr>
          <p:cNvPr id="13315" name="图片 6">
            <a:extLst>
              <a:ext uri="{FF2B5EF4-FFF2-40B4-BE49-F238E27FC236}">
                <a16:creationId xmlns:a16="http://schemas.microsoft.com/office/drawing/2014/main" id="{13D7612D-ADAB-4FFD-8A26-20EC02F39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1352550"/>
            <a:ext cx="660400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1207</TotalTime>
  <Words>3727</Words>
  <Application>Microsoft Office PowerPoint</Application>
  <PresentationFormat>宽屏</PresentationFormat>
  <Paragraphs>132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-apple-system</vt:lpstr>
      <vt:lpstr>PingFang SC</vt:lpstr>
      <vt:lpstr>Arial</vt:lpstr>
      <vt:lpstr>Trebuchet MS</vt:lpstr>
      <vt:lpstr>Wingdings 3</vt:lpstr>
      <vt:lpstr>平面</vt:lpstr>
      <vt:lpstr>图的连通性</vt:lpstr>
      <vt:lpstr>有向图的强连通分量</vt:lpstr>
      <vt:lpstr>Tarjan算法</vt:lpstr>
      <vt:lpstr>Tarjan算法</vt:lpstr>
      <vt:lpstr>算法演示</vt:lpstr>
      <vt:lpstr>算法演示</vt:lpstr>
      <vt:lpstr>算法演示</vt:lpstr>
      <vt:lpstr>算法演示</vt:lpstr>
      <vt:lpstr>代码实现</vt:lpstr>
      <vt:lpstr>题库T1</vt:lpstr>
      <vt:lpstr>POJ1236 Network of Schools</vt:lpstr>
      <vt:lpstr>Poj2762 Going from u to v or v to u</vt:lpstr>
      <vt:lpstr>无向图上Tarjan算法的应用 一些定义：</vt:lpstr>
      <vt:lpstr>无向图上Tarjan算法的应用 一些定义：</vt:lpstr>
      <vt:lpstr>无向图上Tarjan算法的应用 一些定义：</vt:lpstr>
      <vt:lpstr>Tarjan求割点</vt:lpstr>
      <vt:lpstr>Tarjan求割点 代码实现</vt:lpstr>
      <vt:lpstr>Tarjan求割点</vt:lpstr>
      <vt:lpstr>Tarjan求割边（桥）</vt:lpstr>
      <vt:lpstr>Tarjan求割边（桥） 方法一：判断low[v]==dfn[v]</vt:lpstr>
      <vt:lpstr>Tarjan求割边（桥） 方法二：判断dfn[u] &lt; low[v]</vt:lpstr>
      <vt:lpstr>Tarjan求割边（桥） 方法三：前面两种综合一下</vt:lpstr>
      <vt:lpstr>Tarjan求割边（桥）</vt:lpstr>
      <vt:lpstr>Tarjan求双连通分量</vt:lpstr>
      <vt:lpstr>Tarjan求双连通分量 1.点双连通分量</vt:lpstr>
      <vt:lpstr>Tarjan求双连通分量 1.点双连通分量</vt:lpstr>
      <vt:lpstr>Tarjan求双连通分量 2.边双连通分量</vt:lpstr>
      <vt:lpstr>Tarjan求双连通分量 2.边双连通分量</vt:lpstr>
      <vt:lpstr>边双联通分量的构造</vt:lpstr>
      <vt:lpstr>题库H分离的路径 </vt:lpstr>
      <vt:lpstr>Poj2942 Knights of the Round Table </vt:lpstr>
      <vt:lpstr>Poj2942 Knights of the Round Table </vt:lpstr>
      <vt:lpstr>最近公共祖先LCA 倍增法</vt:lpstr>
      <vt:lpstr>倍增法求LCA——代码实现</vt:lpstr>
      <vt:lpstr>倍增法求LCA——代码实现</vt:lpstr>
      <vt:lpstr>最近公共祖先LCA 欧拉序+ST算法</vt:lpstr>
      <vt:lpstr>最近公共祖先LCA Tarjan算法</vt:lpstr>
      <vt:lpstr>Tarjan算法求LCA——代码实现</vt:lpstr>
      <vt:lpstr>2-SAT问题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图的连通性</dc:title>
  <dc:creator>李煜东</dc:creator>
  <cp:lastModifiedBy>朱 文虎</cp:lastModifiedBy>
  <cp:revision>189</cp:revision>
  <dcterms:created xsi:type="dcterms:W3CDTF">2013-07-08T15:24:11Z</dcterms:created>
  <dcterms:modified xsi:type="dcterms:W3CDTF">2022-01-17T04:06:40Z</dcterms:modified>
</cp:coreProperties>
</file>