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3"/>
    <p:sldId id="270" r:id="rId4"/>
    <p:sldId id="257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309" r:id="rId20"/>
    <p:sldId id="298" r:id="rId21"/>
    <p:sldId id="30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1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229CB-1D8D-4AEB-BF43-0CCE3E0704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779A2-CB47-47A6-871C-D88CEA8E507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31AA-158F-410B-83D1-1DA4CCC80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35F7-2B02-427C-97F0-6ECFB1937A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31AA-158F-410B-83D1-1DA4CCC80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35F7-2B02-427C-97F0-6ECFB1937A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31AA-158F-410B-83D1-1DA4CCC80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35F7-2B02-427C-97F0-6ECFB1937AF3}" type="slidenum">
              <a:rPr lang="zh-CN" altLang="en-US" smtClean="0"/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31AA-158F-410B-83D1-1DA4CCC80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35F7-2B02-427C-97F0-6ECFB1937A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31AA-158F-410B-83D1-1DA4CCC80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35F7-2B02-427C-97F0-6ECFB1937AF3}" type="slidenum">
              <a:rPr lang="zh-CN" altLang="en-US" smtClean="0"/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31AA-158F-410B-83D1-1DA4CCC80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35F7-2B02-427C-97F0-6ECFB1937A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31AA-158F-410B-83D1-1DA4CCC80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35F7-2B02-427C-97F0-6ECFB1937A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31AA-158F-410B-83D1-1DA4CCC80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35F7-2B02-427C-97F0-6ECFB1937A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31AA-158F-410B-83D1-1DA4CCC80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35F7-2B02-427C-97F0-6ECFB1937A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31AA-158F-410B-83D1-1DA4CCC80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35F7-2B02-427C-97F0-6ECFB1937A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31AA-158F-410B-83D1-1DA4CCC80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35F7-2B02-427C-97F0-6ECFB1937A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31AA-158F-410B-83D1-1DA4CCC80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35F7-2B02-427C-97F0-6ECFB1937A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31AA-158F-410B-83D1-1DA4CCC80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35F7-2B02-427C-97F0-6ECFB1937A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31AA-158F-410B-83D1-1DA4CCC80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35F7-2B02-427C-97F0-6ECFB1937A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31AA-158F-410B-83D1-1DA4CCC80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35F7-2B02-427C-97F0-6ECFB1937A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31AA-158F-410B-83D1-1DA4CCC80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35F7-2B02-427C-97F0-6ECFB1937A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31AA-158F-410B-83D1-1DA4CCC80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9235F7-2B02-427C-97F0-6ECFB1937A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线段树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zh-CN" altLang="en-US" dirty="0"/>
              <a:t>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63688"/>
            <a:ext cx="8961966" cy="441801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此方法的时间复杂度决定于下标范围的平方。</a:t>
            </a:r>
            <a:endParaRPr lang="zh-CN" altLang="en-US" sz="4000" dirty="0"/>
          </a:p>
          <a:p>
            <a:r>
              <a:rPr lang="zh-CN" altLang="en-US" sz="4000" dirty="0"/>
              <a:t>当下标范围很大时（</a:t>
            </a:r>
            <a:r>
              <a:rPr lang="en-US" altLang="zh-CN" sz="4000" dirty="0"/>
              <a:t>[0,100000]</a:t>
            </a:r>
            <a:r>
              <a:rPr lang="zh-CN" altLang="en-US" sz="4000" dirty="0"/>
              <a:t>），此方法效率太低。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zh-CN" altLang="en-US" dirty="0"/>
              <a:t>好的办法当然是今天要讲的线段树啦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94754" y="3022124"/>
            <a:ext cx="5311986" cy="81375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如何实现？？？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zh-CN" altLang="en-US" dirty="0"/>
              <a:t>线段树的数据结构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77334" y="1563688"/>
            <a:ext cx="8961966" cy="4418012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rgbClr val="FF0000"/>
                </a:solidFill>
              </a:rPr>
              <a:t>完全二叉树</a:t>
            </a:r>
            <a:endParaRPr lang="en-US" altLang="zh-CN" sz="4800" dirty="0">
              <a:solidFill>
                <a:srgbClr val="FF0000"/>
              </a:solidFill>
            </a:endParaRPr>
          </a:p>
          <a:p>
            <a:r>
              <a:rPr lang="zh-CN" altLang="en-US" sz="3200" dirty="0"/>
              <a:t>动态数据结构（知道有这么回事就行，暂时不学指针）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zh-CN" altLang="en-US" dirty="0"/>
              <a:t>线段树的数据结构</a:t>
            </a:r>
            <a:r>
              <a:rPr lang="en-US" altLang="zh-CN" dirty="0"/>
              <a:t>——</a:t>
            </a:r>
            <a:r>
              <a:rPr lang="zh-CN" altLang="en-US" dirty="0"/>
              <a:t>完全二叉树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77334" y="1563688"/>
            <a:ext cx="8961966" cy="4418012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struct Node{</a:t>
            </a:r>
            <a:endParaRPr lang="en-US" altLang="zh-CN" sz="3600" dirty="0">
              <a:solidFill>
                <a:schemeClr val="tx1"/>
              </a:solidFill>
            </a:endParaRPr>
          </a:p>
          <a:p>
            <a:r>
              <a:rPr lang="en-US" altLang="zh-CN" sz="3600" dirty="0">
                <a:solidFill>
                  <a:schemeClr val="tx1"/>
                </a:solidFill>
              </a:rPr>
              <a:t>    </a:t>
            </a:r>
            <a:r>
              <a:rPr lang="en-US" altLang="zh-CN" sz="3600" dirty="0" err="1">
                <a:solidFill>
                  <a:schemeClr val="tx1"/>
                </a:solidFill>
              </a:rPr>
              <a:t>int</a:t>
            </a:r>
            <a:r>
              <a:rPr lang="en-US" altLang="zh-CN" sz="3600" dirty="0">
                <a:solidFill>
                  <a:schemeClr val="tx1"/>
                </a:solidFill>
              </a:rPr>
              <a:t> left, right;</a:t>
            </a:r>
            <a:endParaRPr lang="en-US" altLang="zh-CN" sz="3600" dirty="0">
              <a:solidFill>
                <a:schemeClr val="tx1"/>
              </a:solidFill>
            </a:endParaRPr>
          </a:p>
          <a:p>
            <a:r>
              <a:rPr lang="en-US" altLang="zh-CN" sz="3600" dirty="0">
                <a:solidFill>
                  <a:schemeClr val="tx1"/>
                </a:solidFill>
              </a:rPr>
              <a:t>    … //</a:t>
            </a:r>
            <a:r>
              <a:rPr lang="zh-CN" altLang="en-US" sz="3600" dirty="0">
                <a:solidFill>
                  <a:schemeClr val="tx1"/>
                </a:solidFill>
              </a:rPr>
              <a:t>其他功能变量</a:t>
            </a:r>
            <a:endParaRPr lang="en-US" altLang="zh-CN" sz="3600" dirty="0">
              <a:solidFill>
                <a:schemeClr val="tx1"/>
              </a:solidFill>
            </a:endParaRPr>
          </a:p>
          <a:p>
            <a:r>
              <a:rPr lang="en-US" altLang="zh-CN" sz="3600" dirty="0">
                <a:solidFill>
                  <a:schemeClr val="tx1"/>
                </a:solidFill>
              </a:rPr>
              <a:t>}node[MAXN &lt;&lt; 2];</a:t>
            </a:r>
            <a:endParaRPr lang="en-US" altLang="zh-CN" sz="3600" dirty="0">
              <a:solidFill>
                <a:schemeClr val="tx1"/>
              </a:solidFill>
            </a:endParaRPr>
          </a:p>
          <a:p>
            <a:r>
              <a:rPr lang="en-US" altLang="zh-CN" sz="3600" dirty="0">
                <a:solidFill>
                  <a:schemeClr val="tx1"/>
                </a:solidFill>
              </a:rPr>
              <a:t>// </a:t>
            </a:r>
            <a:r>
              <a:rPr lang="zh-CN" altLang="en-US" sz="3600" dirty="0">
                <a:solidFill>
                  <a:schemeClr val="tx1"/>
                </a:solidFill>
              </a:rPr>
              <a:t>一般大小开成节点数的</a:t>
            </a:r>
            <a:r>
              <a:rPr lang="en-US" altLang="zh-CN" sz="3600" dirty="0">
                <a:solidFill>
                  <a:srgbClr val="FF0000"/>
                </a:solidFill>
              </a:rPr>
              <a:t>4</a:t>
            </a:r>
            <a:r>
              <a:rPr lang="zh-CN" altLang="en-US" sz="3600" dirty="0">
                <a:solidFill>
                  <a:srgbClr val="FF0000"/>
                </a:solidFill>
              </a:rPr>
              <a:t>倍</a:t>
            </a:r>
            <a:r>
              <a:rPr lang="zh-CN" altLang="en-US" sz="3600" dirty="0">
                <a:solidFill>
                  <a:schemeClr val="tx1"/>
                </a:solidFill>
              </a:rPr>
              <a:t>，不需要担</a:t>
            </a:r>
            <a:r>
              <a:rPr lang="en-US" altLang="zh-CN" sz="3600" dirty="0">
                <a:solidFill>
                  <a:schemeClr val="tx1"/>
                </a:solidFill>
              </a:rPr>
              <a:t>// </a:t>
            </a:r>
            <a:r>
              <a:rPr lang="zh-CN" altLang="en-US" sz="3600" dirty="0">
                <a:solidFill>
                  <a:schemeClr val="tx1"/>
                </a:solidFill>
              </a:rPr>
              <a:t>心空间问题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zh-CN" altLang="en-US" dirty="0"/>
              <a:t>线段树的题目分类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77334" y="1563688"/>
            <a:ext cx="9861126" cy="5294312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单点更新（最基础的线段树，只更新叶子结点，然后回溯更新其父亲结点）</a:t>
            </a:r>
            <a:endParaRPr lang="en-US" altLang="zh-CN" sz="3600" dirty="0">
              <a:solidFill>
                <a:schemeClr val="tx1"/>
              </a:solidFill>
            </a:endParaRPr>
          </a:p>
          <a:p>
            <a:r>
              <a:rPr lang="zh-CN" altLang="en-US" sz="3600" dirty="0">
                <a:solidFill>
                  <a:schemeClr val="tx1"/>
                </a:solidFill>
              </a:rPr>
              <a:t>区间更新加延迟标记优化（每次更新的时候，如果可以的话，则不必更新到叶子结点，而且在当前结点做个标记，使得更新操作延迟到以后需要向下更新或者询问的时候再进行）</a:t>
            </a:r>
            <a:endParaRPr lang="en-US" altLang="zh-CN" sz="3600" dirty="0">
              <a:solidFill>
                <a:schemeClr val="tx1"/>
              </a:solidFill>
            </a:endParaRPr>
          </a:p>
          <a:p>
            <a:r>
              <a:rPr lang="zh-CN" altLang="en-US" sz="3600" dirty="0">
                <a:solidFill>
                  <a:schemeClr val="tx1"/>
                </a:solidFill>
              </a:rPr>
              <a:t>区间合并</a:t>
            </a:r>
            <a:endParaRPr lang="en-US" altLang="zh-CN" sz="3600" dirty="0">
              <a:solidFill>
                <a:schemeClr val="tx1"/>
              </a:solidFill>
            </a:endParaRPr>
          </a:p>
          <a:p>
            <a:r>
              <a:rPr lang="zh-CN" altLang="en-US" sz="3600" dirty="0">
                <a:solidFill>
                  <a:schemeClr val="tx1"/>
                </a:solidFill>
              </a:rPr>
              <a:t>扫描线（典型题目：矩形面积并，周长并等）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zh-CN" altLang="en-US" dirty="0"/>
              <a:t>线段树常见的操作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77334" y="1563688"/>
            <a:ext cx="9861126" cy="5294312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建线段树（即初始化 </a:t>
            </a:r>
            <a:r>
              <a:rPr lang="en-US" altLang="zh-CN" sz="3600" dirty="0">
                <a:solidFill>
                  <a:schemeClr val="tx1"/>
                </a:solidFill>
              </a:rPr>
              <a:t>Build</a:t>
            </a:r>
            <a:r>
              <a:rPr lang="zh-CN" altLang="en-US" sz="3600" dirty="0">
                <a:solidFill>
                  <a:schemeClr val="tx1"/>
                </a:solidFill>
              </a:rPr>
              <a:t>）</a:t>
            </a:r>
            <a:endParaRPr lang="en-US" altLang="zh-CN" sz="3600" dirty="0">
              <a:solidFill>
                <a:schemeClr val="tx1"/>
              </a:solidFill>
            </a:endParaRPr>
          </a:p>
          <a:p>
            <a:r>
              <a:rPr lang="zh-CN" altLang="en-US" sz="3600" dirty="0">
                <a:solidFill>
                  <a:schemeClr val="tx1"/>
                </a:solidFill>
              </a:rPr>
              <a:t>更新操作（</a:t>
            </a:r>
            <a:r>
              <a:rPr lang="en-US" altLang="zh-CN" sz="3600" dirty="0">
                <a:solidFill>
                  <a:schemeClr val="tx1"/>
                </a:solidFill>
              </a:rPr>
              <a:t>Update</a:t>
            </a:r>
            <a:r>
              <a:rPr lang="zh-CN" altLang="en-US" sz="3600" dirty="0">
                <a:solidFill>
                  <a:schemeClr val="tx1"/>
                </a:solidFill>
              </a:rPr>
              <a:t>）</a:t>
            </a:r>
            <a:endParaRPr lang="en-US" altLang="zh-CN" sz="3600" dirty="0">
              <a:solidFill>
                <a:schemeClr val="tx1"/>
              </a:solidFill>
            </a:endParaRPr>
          </a:p>
          <a:p>
            <a:r>
              <a:rPr lang="zh-CN" altLang="en-US" sz="3600" dirty="0">
                <a:solidFill>
                  <a:schemeClr val="tx1"/>
                </a:solidFill>
              </a:rPr>
              <a:t>查询操作（</a:t>
            </a:r>
            <a:r>
              <a:rPr lang="en-US" altLang="zh-CN" sz="3600" dirty="0">
                <a:solidFill>
                  <a:schemeClr val="tx1"/>
                </a:solidFill>
              </a:rPr>
              <a:t>Query</a:t>
            </a:r>
            <a:r>
              <a:rPr lang="zh-CN" altLang="en-US" sz="3600" dirty="0">
                <a:solidFill>
                  <a:schemeClr val="tx1"/>
                </a:solidFill>
              </a:rPr>
              <a:t>）</a:t>
            </a:r>
            <a:endParaRPr lang="en-US" altLang="zh-CN" sz="3600" dirty="0">
              <a:solidFill>
                <a:schemeClr val="tx1"/>
              </a:solidFill>
            </a:endParaRPr>
          </a:p>
          <a:p>
            <a:r>
              <a:rPr lang="zh-CN" altLang="en-US" sz="3600" dirty="0">
                <a:solidFill>
                  <a:schemeClr val="tx1"/>
                </a:solidFill>
              </a:rPr>
              <a:t>向上回溯（</a:t>
            </a:r>
            <a:r>
              <a:rPr lang="en-US" altLang="zh-CN" sz="3600" dirty="0">
                <a:solidFill>
                  <a:schemeClr val="tx1"/>
                </a:solidFill>
              </a:rPr>
              <a:t>Pushup</a:t>
            </a:r>
            <a:r>
              <a:rPr lang="zh-CN" altLang="en-US" sz="3600" dirty="0">
                <a:solidFill>
                  <a:schemeClr val="tx1"/>
                </a:solidFill>
              </a:rPr>
              <a:t>）</a:t>
            </a:r>
            <a:endParaRPr lang="en-US" altLang="zh-CN" sz="3600" dirty="0">
              <a:solidFill>
                <a:schemeClr val="tx1"/>
              </a:solidFill>
            </a:endParaRPr>
          </a:p>
          <a:p>
            <a:r>
              <a:rPr lang="zh-CN" altLang="en-US" sz="3600" dirty="0">
                <a:solidFill>
                  <a:schemeClr val="tx1"/>
                </a:solidFill>
              </a:rPr>
              <a:t>向下延迟更新（</a:t>
            </a:r>
            <a:r>
              <a:rPr lang="en-US" altLang="zh-CN" sz="3600" dirty="0">
                <a:solidFill>
                  <a:schemeClr val="tx1"/>
                </a:solidFill>
              </a:rPr>
              <a:t>Pushdown</a:t>
            </a:r>
            <a:r>
              <a:rPr lang="zh-CN" altLang="en-US" sz="3600" dirty="0">
                <a:solidFill>
                  <a:schemeClr val="tx1"/>
                </a:solidFill>
              </a:rPr>
              <a:t>）</a:t>
            </a:r>
            <a:endParaRPr lang="en-US" altLang="zh-CN" sz="3600" dirty="0">
              <a:solidFill>
                <a:schemeClr val="tx1"/>
              </a:solidFill>
            </a:endParaRPr>
          </a:p>
          <a:p>
            <a:endParaRPr lang="en-US" altLang="zh-CN" sz="3600" dirty="0">
              <a:solidFill>
                <a:schemeClr val="tx1"/>
              </a:solidFill>
            </a:endParaRPr>
          </a:p>
          <a:p>
            <a:r>
              <a:rPr lang="zh-CN" altLang="en-US" sz="3600" dirty="0">
                <a:solidFill>
                  <a:schemeClr val="tx1"/>
                </a:solidFill>
              </a:rPr>
              <a:t>一般就这</a:t>
            </a:r>
            <a:r>
              <a:rPr lang="en-US" altLang="zh-CN" sz="3600" dirty="0">
                <a:solidFill>
                  <a:schemeClr val="tx1"/>
                </a:solidFill>
              </a:rPr>
              <a:t>5</a:t>
            </a:r>
            <a:r>
              <a:rPr lang="zh-CN" altLang="en-US" sz="3600" dirty="0">
                <a:solidFill>
                  <a:schemeClr val="tx1"/>
                </a:solidFill>
              </a:rPr>
              <a:t>个函数</a:t>
            </a:r>
            <a:endParaRPr lang="en-US" altLang="zh-CN" sz="36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zh-CN" altLang="en-US" dirty="0"/>
              <a:t>建线段树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255931"/>
            <a:ext cx="846666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表当前结点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//left right 表左区间范围[left,right]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void Build (int rt, int left, int right) {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node[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].l = left;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node[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].r = right; //结点信息的初始化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    if (node[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].l == node[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].r) {//到叶结点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…… //某些赋值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        return;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int mid = (node[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].l + node[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].r)&gt;&gt;1;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Build (rt&lt;&lt;1, left, mid);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Build ((rt&lt;&lt;1)|1, mid+1, right);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Pushup(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); //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更新父结点信息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zh-CN" altLang="en-US" dirty="0"/>
              <a:t>更新操作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255931"/>
            <a:ext cx="93810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void Update(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left,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right,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val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 {</a:t>
            </a:r>
            <a:b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    if (left&lt;=node[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].l&amp;&amp;node[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].r &lt;= right) {</a:t>
            </a:r>
            <a:b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        …….. //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进行某些更改操作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        return ;</a:t>
            </a:r>
            <a:b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    }</a:t>
            </a:r>
            <a:b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  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 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Pushdown(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);  //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需要向下更新了</a:t>
            </a:r>
            <a:b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   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mid = (node[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].l + node[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].r)&gt;&gt;1;</a:t>
            </a:r>
            <a:b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    if (right &lt;= mid) Update(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&lt;&lt;1, left, right,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val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);  //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线段树都这样</a:t>
            </a:r>
            <a:b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    else if (left &gt; mid) Update((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&lt;&lt;1)|1, left, right,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val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    else {</a:t>
            </a:r>
            <a:b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        Update(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&lt;&lt;1, left, mid,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val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        Update((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&lt;&lt;1)|1, mid+1, right,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val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    }</a:t>
            </a:r>
            <a:b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    Pushup(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); //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这里也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一般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有个向上更新，后面有个不需要的例子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zh-CN" altLang="en-US" dirty="0"/>
              <a:t>更新操作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255931"/>
            <a:ext cx="938106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简化一些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void Update(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left,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right,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val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 {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if (left &gt; node[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].r || right &lt; node[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].l) return;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 if (left&lt;=node[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].l&amp;&amp;node[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].r &lt;= right) {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     …….. //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进行某些更改操作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     return ;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 }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  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  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if (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有延迟标记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 Pushdown(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);  //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需要向下更新了</a:t>
            </a:r>
            <a:b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Update(u&lt;&lt;1, left, right,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val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Update((u&lt;&lt;1)|1, left, right,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val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    Pushup(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); //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这里也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一般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有个向上更新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zh-CN" altLang="en-US" dirty="0"/>
              <a:t>查询操作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255931"/>
            <a:ext cx="10615506" cy="4831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Query(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left,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right)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 if (left &lt;= node[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].l&amp;&amp;node[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].r &lt;= right)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     return node[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].sum;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 Pushdown(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);    //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update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操作 视情况可有可无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mid = (node[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].l + node[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].r)&gt;&gt;1;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 if (right &lt;= mid) return Query(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&lt;&lt;1, left, right);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 else if (left &gt; mid) return Query((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&lt;&lt;1)|1, left, right);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 else return (Query(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&lt;&lt;1, left, mid) + Query((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&lt;&lt;1)|1, mid+1,right));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 // Pushup(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611"/>
          </a:xfrm>
        </p:spPr>
        <p:txBody>
          <a:bodyPr/>
          <a:lstStyle/>
          <a:p>
            <a:r>
              <a:rPr lang="zh-CN" altLang="en-US" dirty="0"/>
              <a:t>线段树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26016"/>
            <a:ext cx="8930900" cy="523198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在一类问题中，我们需要经常处理可以映射在一个坐标轴上的一些固定线段，例如映射在</a:t>
            </a:r>
            <a:r>
              <a:rPr lang="en-US" altLang="zh-CN" sz="3200" dirty="0"/>
              <a:t>X</a:t>
            </a:r>
            <a:r>
              <a:rPr lang="zh-CN" altLang="en-US" sz="3200" dirty="0"/>
              <a:t>轴上的线段。</a:t>
            </a:r>
            <a:endParaRPr lang="en-US" altLang="zh-CN" sz="3200" dirty="0"/>
          </a:p>
          <a:p>
            <a:r>
              <a:rPr lang="zh-CN" altLang="en-US" sz="3200" dirty="0"/>
              <a:t>由于线段是可以互相覆盖的，有时需要动态地取线段的并，例如取得并区间的总长度，或者并区间的个数等等。一个线段是对应于一个区间的，因此线段树也可以叫做区间树。</a:t>
            </a:r>
            <a:endParaRPr lang="en-US" altLang="zh-CN" sz="3200" dirty="0"/>
          </a:p>
          <a:p>
            <a:r>
              <a:rPr lang="zh-CN" altLang="en-US" sz="3200" dirty="0"/>
              <a:t>在这类问题中，线段树的一个结点表示一条线段。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zh-CN" altLang="en-US" dirty="0"/>
              <a:t>查询操作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255931"/>
            <a:ext cx="10615506" cy="4831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简化一些：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Query(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left,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right)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if (left &gt; node[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].r || right &lt; node[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].l) return 0;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 if (left &lt;= node[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].l&amp;&amp;node[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].r &lt;= right)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     return node[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].sum;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 if (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有延迟标记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 Pushdown(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);    //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update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操作，视情况可有可无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ret = query(u&lt;&lt;1, l, r) + query((u&lt;&lt;1)|1, l, r);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Pushup(u); //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这里可能不需要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return ret;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zh-CN" altLang="en-US" dirty="0"/>
              <a:t>向上回溯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443841"/>
            <a:ext cx="10615506" cy="353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该函数就是由子结点递归回来，修改父结点中的信息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void Pushup(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 node[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].sum = node[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&lt;&lt;1].sum + node[(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&lt;&lt;1)|1].sum;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…….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…….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zh-CN" altLang="en-US" dirty="0"/>
              <a:t>延迟更新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443841"/>
            <a:ext cx="1061550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调用此函数时，结点中一般有个状态标志位，用来判断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是否需要往下更新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void Pushdown 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 {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if (node[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].state == -1) {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	//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更新父结点，左右子结点信息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} else if (node[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].state == 1) {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	//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更新父结点，左右子结点信息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} else {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	………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72606" cy="646331"/>
          </a:xfrm>
        </p:spPr>
        <p:txBody>
          <a:bodyPr wrap="square">
            <a:spAutoFit/>
          </a:bodyPr>
          <a:lstStyle/>
          <a:p>
            <a:r>
              <a:rPr lang="zh-CN" altLang="en-US" dirty="0"/>
              <a:t>例题：</a:t>
            </a:r>
            <a:r>
              <a:rPr lang="en-US" altLang="zh-CN" dirty="0"/>
              <a:t>POJ 3468 A Simple Problem with Integers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443841"/>
            <a:ext cx="101125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题意：在一组数中执行两种操作</a:t>
            </a:r>
            <a:b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"C a b c" means adding c to each of Aa, Aa+1, ... , Ab. 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-10000 ≤ c ≤ 10000.</a:t>
            </a:r>
            <a:b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"Q a b" means querying the sum of Aa, Aa+1, ... , Ab.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72606" cy="646331"/>
          </a:xfrm>
        </p:spPr>
        <p:txBody>
          <a:bodyPr wrap="square">
            <a:spAutoFit/>
          </a:bodyPr>
          <a:lstStyle/>
          <a:p>
            <a:r>
              <a:rPr lang="zh-CN" altLang="en-US" dirty="0"/>
              <a:t>示例代码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443841"/>
            <a:ext cx="101125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struct Node</a:t>
            </a:r>
            <a:b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b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   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l,r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b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    LL add, sum; //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add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作为延迟更新的标记</a:t>
            </a:r>
            <a:b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}node[M&lt;&lt;2];</a:t>
            </a:r>
            <a:b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b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LL A[M]; // 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原数据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72606" cy="646331"/>
          </a:xfrm>
        </p:spPr>
        <p:txBody>
          <a:bodyPr wrap="square">
            <a:spAutoFit/>
          </a:bodyPr>
          <a:lstStyle/>
          <a:p>
            <a:r>
              <a:rPr lang="zh-CN" altLang="en-US" dirty="0"/>
              <a:t>示例代码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255931"/>
            <a:ext cx="1011258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void Build 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u,int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left,int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right) {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 node[u].l =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left,node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[u].r = right;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 node[u].add = 0;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 if (node[u].l == node[u].r) {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     node[u].sum = A[left];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     return ;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 }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mid = (node[u].l + node[u].r)&gt;&gt;1;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 Build (u&lt;&lt;1,left,mid);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 Build ((u&lt;&lt;1)|1,mid+1,right);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 Pushup(u); //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回溯更新当前结点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sum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值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72606" cy="646331"/>
          </a:xfrm>
        </p:spPr>
        <p:txBody>
          <a:bodyPr wrap="square">
            <a:spAutoFit/>
          </a:bodyPr>
          <a:lstStyle/>
          <a:p>
            <a:r>
              <a:rPr lang="zh-CN" altLang="en-US" dirty="0"/>
              <a:t>示例代码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164134"/>
            <a:ext cx="1151466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void Pushup(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u) {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 node[u].sum = node[u&lt;&lt;1].sum + node[(u&lt;&lt;1)|1].sum;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 return ;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void Pushdown 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u) {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 node[u&lt;&lt;1].add += node[u].add;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 node[u&lt;&lt;1].sum += (node[u&lt;&lt;1].r - node[u&lt;&lt;1].l+1)*node[u].add; //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加上的是父结点的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add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 node[(u&lt;&lt;1)|1].add += node[u].add;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 node[(u&lt;&lt;1)|1].sum += (node[(u&lt;&lt;1)|1].r - node[(u&lt;&lt;1)|1].l+1)*node[u].add;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node[u].add = 0; //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延迟更新的值向下传递完要及时清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72606" cy="646331"/>
          </a:xfrm>
        </p:spPr>
        <p:txBody>
          <a:bodyPr wrap="square">
            <a:spAutoFit/>
          </a:bodyPr>
          <a:lstStyle/>
          <a:p>
            <a:r>
              <a:rPr lang="zh-CN" altLang="en-US" dirty="0"/>
              <a:t>示例代码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443841"/>
            <a:ext cx="10112586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void Update(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u,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l,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r,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val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 {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if(node[u].l&gt;r || node[u].r&lt;l) return ; //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完全没在这个区间，撤！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if(node[u].l&gt;=l &amp;&amp; node[u].r&lt;=r) { //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修改的区间包含当前结点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		node[u].sum += (node[u].r- node[u].l+1)*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val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		node[u].add += val;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	return ;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if(node[u].add) Pushdown(u);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update(u&lt;&lt;1, l, r, val);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update((u&lt;&lt;1|1), l, r, val);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Pushup(u);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72606" cy="646331"/>
          </a:xfrm>
        </p:spPr>
        <p:txBody>
          <a:bodyPr wrap="square">
            <a:spAutoFit/>
          </a:bodyPr>
          <a:lstStyle/>
          <a:p>
            <a:r>
              <a:rPr lang="zh-CN" altLang="en-US" dirty="0"/>
              <a:t>示例代码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255931"/>
            <a:ext cx="10112586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query(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u,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l,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r) {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   if(node[u].l&gt;r || node[u].r&lt;l) return 0;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   if(node[u].l&gt;=l &amp;&amp; node[u].r&lt;=r) {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return node[u].sum;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   if(node[u].add) Pushdown(u);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ret = query(u&lt;&lt;1, l, r) + query((u&lt;&lt;1)|1, l, r);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   Pushup(u); // 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这里可以不需要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	return ret;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72606" cy="646331"/>
          </a:xfrm>
        </p:spPr>
        <p:txBody>
          <a:bodyPr wrap="square">
            <a:spAutoFit/>
          </a:bodyPr>
          <a:lstStyle/>
          <a:p>
            <a:r>
              <a:rPr lang="zh-CN" altLang="en-US" dirty="0"/>
              <a:t>示例代码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255931"/>
            <a:ext cx="10112586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主函数部分</a:t>
            </a:r>
            <a:endParaRPr lang="nn-NO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nn-NO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for(int i=1; i&lt;=n; i++)</a:t>
            </a:r>
            <a:endParaRPr lang="nn-NO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nn-NO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   scanf("%d",&amp;</a:t>
            </a:r>
            <a:r>
              <a:rPr lang="en-US" altLang="nn-NO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nn-NO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[i]);</a:t>
            </a:r>
            <a:endParaRPr lang="nn-NO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nn-NO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build(1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nn-NO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1, n);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zh-CN" altLang="en-US" dirty="0"/>
              <a:t>线段树的构造思想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77334" y="1626016"/>
            <a:ext cx="8930900" cy="388077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线段树是一棵二叉树，树中的每个结点表示了一个区间</a:t>
            </a:r>
            <a:r>
              <a:rPr lang="en-US" altLang="zh-CN" sz="3200" dirty="0"/>
              <a:t>[a, b]</a:t>
            </a:r>
            <a:r>
              <a:rPr lang="zh-CN" altLang="en-US" sz="3200" dirty="0"/>
              <a:t>。每一个叶子结点表示了一个单位区间。</a:t>
            </a:r>
            <a:endParaRPr lang="en-US" altLang="zh-CN" sz="3200" dirty="0"/>
          </a:p>
          <a:p>
            <a:r>
              <a:rPr lang="zh-CN" altLang="en-US" sz="3200" dirty="0"/>
              <a:t>对于每一个非叶子结点所表示的区间</a:t>
            </a:r>
            <a:r>
              <a:rPr lang="en-US" altLang="zh-CN" sz="3200" dirty="0"/>
              <a:t>[a, b]</a:t>
            </a:r>
            <a:r>
              <a:rPr lang="zh-CN" altLang="en-US" sz="3200" dirty="0"/>
              <a:t>，其左儿子表示的区间为</a:t>
            </a:r>
            <a:r>
              <a:rPr lang="en-US" altLang="zh-CN" sz="3200" dirty="0"/>
              <a:t>[a, (</a:t>
            </a:r>
            <a:r>
              <a:rPr lang="en-US" altLang="zh-CN" sz="3200" dirty="0" err="1"/>
              <a:t>a+b</a:t>
            </a:r>
            <a:r>
              <a:rPr lang="en-US" altLang="zh-CN" sz="3200" dirty="0"/>
              <a:t>)/2]</a:t>
            </a:r>
            <a:r>
              <a:rPr lang="zh-CN" altLang="en-US" sz="3200" dirty="0"/>
              <a:t>，右儿子表示的区间为</a:t>
            </a:r>
            <a:r>
              <a:rPr lang="en-US" altLang="zh-CN" sz="3200" dirty="0"/>
              <a:t>[(</a:t>
            </a:r>
            <a:r>
              <a:rPr lang="en-US" altLang="zh-CN" sz="3200" dirty="0" err="1"/>
              <a:t>a+b</a:t>
            </a:r>
            <a:r>
              <a:rPr lang="en-US" altLang="zh-CN" sz="3200" dirty="0"/>
              <a:t>)/2+1, b]</a:t>
            </a:r>
            <a:r>
              <a:rPr lang="zh-CN" altLang="en-US" sz="3200" dirty="0"/>
              <a:t>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线段树大体构造容易实现</a:t>
            </a:r>
            <a:br>
              <a:rPr lang="en-US" altLang="zh-CN" dirty="0"/>
            </a:br>
            <a:r>
              <a:rPr lang="zh-CN" altLang="en-US" dirty="0"/>
              <a:t>关键在于多练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zh-CN" altLang="en-US" dirty="0"/>
              <a:t>线段树的模型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52" y="1602533"/>
            <a:ext cx="8503250" cy="464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zh-CN" altLang="en-US" dirty="0"/>
              <a:t>线段树的运用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9100"/>
            <a:ext cx="8596668" cy="34798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线段树的每个节点上往往都增加了一些其他的域。在这些域中保存了某种动态维护的信息，视不同情况而定。这些域使得线段树具有极大的灵活性，可以适应不同的需求。</a:t>
            </a:r>
            <a:endParaRPr lang="en-US" altLang="zh-CN" sz="3200" dirty="0"/>
          </a:p>
          <a:p>
            <a:r>
              <a:rPr lang="zh-CN" altLang="en-US" sz="3200" dirty="0"/>
              <a:t>例如区间和，区间最值等等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zh-CN" altLang="en-US" dirty="0"/>
              <a:t>例题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63688"/>
            <a:ext cx="4085166" cy="49403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桌子上零散地放着若干个盒子，桌子的后方是一堵墙。如右图所示。现在从桌子的前方射来一束平行光， 把盒子的影子投射到了墙上。问影子的总宽度是多少？</a:t>
            </a:r>
            <a:endParaRPr lang="zh-CN" altLang="en-US" sz="3200" dirty="0"/>
          </a:p>
        </p:txBody>
      </p:sp>
      <p:grpSp>
        <p:nvGrpSpPr>
          <p:cNvPr id="4" name="Group 23"/>
          <p:cNvGrpSpPr/>
          <p:nvPr/>
        </p:nvGrpSpPr>
        <p:grpSpPr bwMode="auto">
          <a:xfrm>
            <a:off x="5148263" y="1196975"/>
            <a:ext cx="3743325" cy="5407025"/>
            <a:chOff x="3198" y="754"/>
            <a:chExt cx="2358" cy="3406"/>
          </a:xfrm>
        </p:grpSpPr>
        <p:sp>
          <p:nvSpPr>
            <p:cNvPr id="5" name="Line 18"/>
            <p:cNvSpPr>
              <a:spLocks noChangeShapeType="1"/>
            </p:cNvSpPr>
            <p:nvPr/>
          </p:nvSpPr>
          <p:spPr bwMode="auto">
            <a:xfrm>
              <a:off x="3198" y="3838"/>
              <a:ext cx="23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432" y="1979"/>
              <a:ext cx="386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995" y="2477"/>
              <a:ext cx="387" cy="5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643" y="3203"/>
              <a:ext cx="457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4593" y="2115"/>
              <a:ext cx="811" cy="127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379" y="1026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3924" y="1026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5421" y="1026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4423" y="1026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4922" y="1026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4241" y="3929"/>
              <a:ext cx="4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</a:rPr>
                <a:t>Wall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4241" y="754"/>
              <a:ext cx="5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</a:rPr>
                <a:t>Light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63688"/>
            <a:ext cx="9171516" cy="20367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/>
              <a:t>这道题目是一个经典的模型。在这里，我们略去某些处理的步骤，直接分析重点问题，可以把题目抽象地描述如下：</a:t>
            </a:r>
            <a:r>
              <a:rPr lang="en-US" altLang="zh-CN" sz="3200" dirty="0"/>
              <a:t>x</a:t>
            </a:r>
            <a:r>
              <a:rPr lang="zh-CN" altLang="en-US" sz="3200" dirty="0"/>
              <a:t>轴上有若干条线段，求线段覆盖的总长度。</a:t>
            </a:r>
            <a:endParaRPr lang="zh-CN" altLang="en-US" sz="3200" dirty="0"/>
          </a:p>
        </p:txBody>
      </p:sp>
      <p:grpSp>
        <p:nvGrpSpPr>
          <p:cNvPr id="17" name="Group 25"/>
          <p:cNvGrpSpPr/>
          <p:nvPr/>
        </p:nvGrpSpPr>
        <p:grpSpPr bwMode="auto">
          <a:xfrm>
            <a:off x="2166673" y="3600450"/>
            <a:ext cx="6192837" cy="2952750"/>
            <a:chOff x="884" y="2296"/>
            <a:chExt cx="3901" cy="1860"/>
          </a:xfrm>
        </p:grpSpPr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1156" y="2659"/>
              <a:ext cx="0" cy="149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2336" y="2659"/>
              <a:ext cx="0" cy="149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2699" y="2659"/>
              <a:ext cx="0" cy="149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4604" y="2659"/>
              <a:ext cx="0" cy="149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884" y="3748"/>
              <a:ext cx="39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>
              <a:off x="1156" y="3566"/>
              <a:ext cx="5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>
              <a:off x="1565" y="3339"/>
              <a:ext cx="7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2699" y="3566"/>
              <a:ext cx="86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3334" y="2976"/>
              <a:ext cx="10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3969" y="3339"/>
              <a:ext cx="6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1156" y="2795"/>
              <a:ext cx="118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2699" y="2795"/>
              <a:ext cx="1905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19"/>
            <p:cNvSpPr txBox="1">
              <a:spLocks noChangeArrowheads="1"/>
            </p:cNvSpPr>
            <p:nvPr/>
          </p:nvSpPr>
          <p:spPr bwMode="auto">
            <a:xfrm>
              <a:off x="2426" y="2296"/>
              <a:ext cx="5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Sum=?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31" name="Line 20"/>
            <p:cNvSpPr>
              <a:spLocks noChangeShapeType="1"/>
            </p:cNvSpPr>
            <p:nvPr/>
          </p:nvSpPr>
          <p:spPr bwMode="auto">
            <a:xfrm flipV="1">
              <a:off x="1701" y="2478"/>
              <a:ext cx="771" cy="31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1"/>
            <p:cNvSpPr>
              <a:spLocks noChangeShapeType="1"/>
            </p:cNvSpPr>
            <p:nvPr/>
          </p:nvSpPr>
          <p:spPr bwMode="auto">
            <a:xfrm flipH="1" flipV="1">
              <a:off x="3016" y="2478"/>
              <a:ext cx="680" cy="31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zh-CN" altLang="en-US" dirty="0"/>
              <a:t>最朴素的做法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63688"/>
            <a:ext cx="8961966" cy="441801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设线段坐标范围为</a:t>
            </a:r>
            <a:r>
              <a:rPr lang="en-US" altLang="zh-CN" sz="3200" dirty="0"/>
              <a:t>[</a:t>
            </a:r>
            <a:r>
              <a:rPr lang="en-US" altLang="zh-CN" sz="3200" dirty="0" err="1"/>
              <a:t>min,max</a:t>
            </a:r>
            <a:r>
              <a:rPr lang="en-US" altLang="zh-CN" sz="3200" dirty="0"/>
              <a:t>]</a:t>
            </a:r>
            <a:r>
              <a:rPr lang="zh-CN" altLang="en-US" sz="3200" dirty="0"/>
              <a:t>。使用一个下标范围为</a:t>
            </a:r>
            <a:r>
              <a:rPr lang="en-US" altLang="zh-CN" sz="3200" dirty="0"/>
              <a:t>[min,max-1]</a:t>
            </a:r>
            <a:r>
              <a:rPr lang="zh-CN" altLang="en-US" sz="3200" dirty="0"/>
              <a:t>的一维数组，其中数组的第</a:t>
            </a:r>
            <a:r>
              <a:rPr lang="en-US" altLang="zh-CN" sz="3200" dirty="0" err="1"/>
              <a:t>i</a:t>
            </a:r>
            <a:r>
              <a:rPr lang="zh-CN" altLang="en-US" sz="3200" dirty="0"/>
              <a:t>个元素表示</a:t>
            </a:r>
            <a:r>
              <a:rPr lang="en-US" altLang="zh-CN" sz="3200" dirty="0"/>
              <a:t>[i,i+1]</a:t>
            </a:r>
            <a:r>
              <a:rPr lang="zh-CN" altLang="en-US" sz="3200" dirty="0"/>
              <a:t>的区间。数组元素初始化全部为</a:t>
            </a:r>
            <a:r>
              <a:rPr lang="en-US" altLang="zh-CN" sz="3200" dirty="0"/>
              <a:t>0</a:t>
            </a:r>
            <a:r>
              <a:rPr lang="zh-CN" altLang="en-US" sz="3200" dirty="0"/>
              <a:t>。</a:t>
            </a:r>
            <a:endParaRPr lang="zh-CN" altLang="en-US" sz="3200" dirty="0"/>
          </a:p>
          <a:p>
            <a:r>
              <a:rPr lang="zh-CN" altLang="en-US" sz="3200" dirty="0"/>
              <a:t>对于每一条区间为</a:t>
            </a:r>
            <a:r>
              <a:rPr lang="en-US" altLang="zh-CN" sz="3200" dirty="0"/>
              <a:t>[</a:t>
            </a:r>
            <a:r>
              <a:rPr lang="en-US" altLang="zh-CN" sz="3200" dirty="0" err="1"/>
              <a:t>a,b</a:t>
            </a:r>
            <a:r>
              <a:rPr lang="en-US" altLang="zh-CN" sz="3200" dirty="0"/>
              <a:t>]</a:t>
            </a:r>
            <a:r>
              <a:rPr lang="zh-CN" altLang="en-US" sz="3200" dirty="0"/>
              <a:t>的线段，将</a:t>
            </a:r>
            <a:r>
              <a:rPr lang="en-US" altLang="zh-CN" sz="3200" dirty="0"/>
              <a:t>[</a:t>
            </a:r>
            <a:r>
              <a:rPr lang="en-US" altLang="zh-CN" sz="3200" dirty="0" err="1"/>
              <a:t>a,b</a:t>
            </a:r>
            <a:r>
              <a:rPr lang="en-US" altLang="zh-CN" sz="3200" dirty="0"/>
              <a:t>]</a:t>
            </a:r>
            <a:r>
              <a:rPr lang="zh-CN" altLang="en-US" sz="3200" dirty="0"/>
              <a:t>内所有对应的数组元素均设为</a:t>
            </a:r>
            <a:r>
              <a:rPr lang="en-US" altLang="zh-CN" sz="3200" dirty="0"/>
              <a:t>1</a:t>
            </a:r>
            <a:r>
              <a:rPr lang="zh-CN" altLang="en-US" sz="3200" dirty="0"/>
              <a:t>。最后统计数组中</a:t>
            </a:r>
            <a:r>
              <a:rPr lang="en-US" altLang="zh-CN" sz="3200" dirty="0"/>
              <a:t>1</a:t>
            </a:r>
            <a:r>
              <a:rPr lang="zh-CN" altLang="en-US" sz="3200" dirty="0"/>
              <a:t>的个数即可。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zh-CN" altLang="en-US" dirty="0"/>
              <a:t>示例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82688" y="1560513"/>
            <a:ext cx="1800225" cy="4114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 dirty="0"/>
              <a:t>初始情况</a:t>
            </a:r>
            <a:endParaRPr lang="zh-CN" altLang="en-US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[1</a:t>
            </a:r>
            <a:r>
              <a:rPr lang="zh-CN" altLang="en-US" sz="2400" dirty="0"/>
              <a:t>，</a:t>
            </a:r>
            <a:r>
              <a:rPr lang="en-US" altLang="zh-CN" sz="2400" dirty="0"/>
              <a:t>2]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[3</a:t>
            </a:r>
            <a:r>
              <a:rPr lang="zh-CN" altLang="en-US" sz="2400" dirty="0"/>
              <a:t>，</a:t>
            </a:r>
            <a:r>
              <a:rPr lang="en-US" altLang="zh-CN" sz="2400" dirty="0"/>
              <a:t>5]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[4</a:t>
            </a:r>
            <a:r>
              <a:rPr lang="zh-CN" altLang="en-US" sz="2400" dirty="0"/>
              <a:t>，</a:t>
            </a:r>
            <a:r>
              <a:rPr lang="en-US" altLang="zh-CN" sz="2400" dirty="0"/>
              <a:t>6]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[5</a:t>
            </a:r>
            <a:r>
              <a:rPr lang="zh-CN" altLang="en-US" sz="2400" dirty="0"/>
              <a:t>，</a:t>
            </a:r>
            <a:r>
              <a:rPr lang="en-US" altLang="zh-CN" sz="2400" dirty="0"/>
              <a:t>6]</a:t>
            </a:r>
            <a:endParaRPr lang="en-US" altLang="zh-CN" sz="2400" dirty="0"/>
          </a:p>
        </p:txBody>
      </p:sp>
      <p:graphicFrame>
        <p:nvGraphicFramePr>
          <p:cNvPr id="7" name="Group 189"/>
          <p:cNvGraphicFramePr/>
          <p:nvPr/>
        </p:nvGraphicFramePr>
        <p:xfrm>
          <a:off x="3071813" y="1806575"/>
          <a:ext cx="2724150" cy="517956"/>
        </p:xfrm>
        <a:graphic>
          <a:graphicData uri="http://schemas.openxmlformats.org/drawingml/2006/table">
            <a:tbl>
              <a:tblPr/>
              <a:tblGrid>
                <a:gridCol w="546100"/>
                <a:gridCol w="544512"/>
                <a:gridCol w="542925"/>
                <a:gridCol w="546100"/>
                <a:gridCol w="544513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88"/>
          <p:cNvGraphicFramePr/>
          <p:nvPr/>
        </p:nvGraphicFramePr>
        <p:xfrm>
          <a:off x="3071813" y="3462338"/>
          <a:ext cx="2724150" cy="517956"/>
        </p:xfrm>
        <a:graphic>
          <a:graphicData uri="http://schemas.openxmlformats.org/drawingml/2006/table">
            <a:tbl>
              <a:tblPr/>
              <a:tblGrid>
                <a:gridCol w="546100"/>
                <a:gridCol w="544512"/>
                <a:gridCol w="542925"/>
                <a:gridCol w="546100"/>
                <a:gridCol w="544513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190"/>
          <p:cNvGraphicFramePr>
            <a:graphicFrameLocks noGrp="1"/>
          </p:cNvGraphicFramePr>
          <p:nvPr/>
        </p:nvGraphicFramePr>
        <p:xfrm>
          <a:off x="2982913" y="2670175"/>
          <a:ext cx="2884487" cy="517956"/>
        </p:xfrm>
        <a:graphic>
          <a:graphicData uri="http://schemas.openxmlformats.org/drawingml/2006/table">
            <a:tbl>
              <a:tblPr/>
              <a:tblGrid>
                <a:gridCol w="577850"/>
                <a:gridCol w="576262"/>
                <a:gridCol w="576263"/>
                <a:gridCol w="577850"/>
                <a:gridCol w="576262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191"/>
          <p:cNvGraphicFramePr>
            <a:graphicFrameLocks noGrp="1"/>
          </p:cNvGraphicFramePr>
          <p:nvPr/>
        </p:nvGraphicFramePr>
        <p:xfrm>
          <a:off x="2982913" y="4254500"/>
          <a:ext cx="2884487" cy="517956"/>
        </p:xfrm>
        <a:graphic>
          <a:graphicData uri="http://schemas.openxmlformats.org/drawingml/2006/table">
            <a:tbl>
              <a:tblPr/>
              <a:tblGrid>
                <a:gridCol w="577850"/>
                <a:gridCol w="576262"/>
                <a:gridCol w="576263"/>
                <a:gridCol w="639762"/>
                <a:gridCol w="5143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187"/>
          <p:cNvGraphicFramePr>
            <a:graphicFrameLocks noGrp="1"/>
          </p:cNvGraphicFramePr>
          <p:nvPr/>
        </p:nvGraphicFramePr>
        <p:xfrm>
          <a:off x="2982913" y="5046663"/>
          <a:ext cx="2884487" cy="517956"/>
        </p:xfrm>
        <a:graphic>
          <a:graphicData uri="http://schemas.openxmlformats.org/drawingml/2006/table">
            <a:tbl>
              <a:tblPr/>
              <a:tblGrid>
                <a:gridCol w="577850"/>
                <a:gridCol w="576262"/>
                <a:gridCol w="576263"/>
                <a:gridCol w="577850"/>
                <a:gridCol w="576262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2" name="AutoShape 176"/>
          <p:cNvCxnSpPr>
            <a:cxnSpLocks noChangeShapeType="1"/>
          </p:cNvCxnSpPr>
          <p:nvPr/>
        </p:nvCxnSpPr>
        <p:spPr bwMode="auto">
          <a:xfrm>
            <a:off x="3271838" y="5564188"/>
            <a:ext cx="1155700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78"/>
          <p:cNvCxnSpPr>
            <a:cxnSpLocks noChangeShapeType="1"/>
          </p:cNvCxnSpPr>
          <p:nvPr/>
        </p:nvCxnSpPr>
        <p:spPr bwMode="auto">
          <a:xfrm>
            <a:off x="4427538" y="5851525"/>
            <a:ext cx="1587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79"/>
          <p:cNvCxnSpPr>
            <a:cxnSpLocks noChangeShapeType="1"/>
          </p:cNvCxnSpPr>
          <p:nvPr/>
        </p:nvCxnSpPr>
        <p:spPr bwMode="auto">
          <a:xfrm flipH="1">
            <a:off x="4427538" y="5564188"/>
            <a:ext cx="574675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81"/>
          <p:cNvCxnSpPr>
            <a:cxnSpLocks noChangeShapeType="1"/>
          </p:cNvCxnSpPr>
          <p:nvPr/>
        </p:nvCxnSpPr>
        <p:spPr bwMode="auto">
          <a:xfrm flipH="1">
            <a:off x="4427538" y="5564188"/>
            <a:ext cx="1152525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 Box 175"/>
          <p:cNvSpPr txBox="1">
            <a:spLocks noChangeArrowheads="1"/>
          </p:cNvSpPr>
          <p:nvPr/>
        </p:nvSpPr>
        <p:spPr bwMode="auto">
          <a:xfrm>
            <a:off x="4108132" y="6062028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</a:rPr>
              <a:t>4</a:t>
            </a:r>
            <a:r>
              <a:rPr lang="zh-CN" altLang="en-US">
                <a:latin typeface="Arial" panose="020B0604020202020204" pitchFamily="34" charset="0"/>
              </a:rPr>
              <a:t>个</a:t>
            </a:r>
            <a:r>
              <a:rPr lang="en-US" altLang="zh-CN">
                <a:latin typeface="Arial" panose="020B0604020202020204" pitchFamily="34" charset="0"/>
              </a:rPr>
              <a:t>1</a:t>
            </a:r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6" grpId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5139</Words>
  <Application>WPS 演示</Application>
  <PresentationFormat>宽屏</PresentationFormat>
  <Paragraphs>259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Arial</vt:lpstr>
      <vt:lpstr>宋体</vt:lpstr>
      <vt:lpstr>Wingdings</vt:lpstr>
      <vt:lpstr>Wingdings 3</vt:lpstr>
      <vt:lpstr>Arial</vt:lpstr>
      <vt:lpstr>Tahoma</vt:lpstr>
      <vt:lpstr>方正姚体</vt:lpstr>
      <vt:lpstr>Trebuchet MS</vt:lpstr>
      <vt:lpstr>微软雅黑</vt:lpstr>
      <vt:lpstr>Arial Unicode MS</vt:lpstr>
      <vt:lpstr>华文新魏</vt:lpstr>
      <vt:lpstr>等线</vt:lpstr>
      <vt:lpstr>Segoe Print</vt:lpstr>
      <vt:lpstr>Times New Roman</vt:lpstr>
      <vt:lpstr>平面</vt:lpstr>
      <vt:lpstr>线段树</vt:lpstr>
      <vt:lpstr>线段树</vt:lpstr>
      <vt:lpstr>线段树的构造思想</vt:lpstr>
      <vt:lpstr>线段树的模型</vt:lpstr>
      <vt:lpstr>线段树的运用</vt:lpstr>
      <vt:lpstr>例题1</vt:lpstr>
      <vt:lpstr>分析</vt:lpstr>
      <vt:lpstr>最朴素的做法</vt:lpstr>
      <vt:lpstr>示例</vt:lpstr>
      <vt:lpstr>缺点</vt:lpstr>
      <vt:lpstr>好的办法当然是今天要讲的线段树啦</vt:lpstr>
      <vt:lpstr>线段树的数据结构</vt:lpstr>
      <vt:lpstr>线段树的数据结构——完全二叉树</vt:lpstr>
      <vt:lpstr>线段树的题目分类</vt:lpstr>
      <vt:lpstr>线段树常见的操作</vt:lpstr>
      <vt:lpstr>建线段树</vt:lpstr>
      <vt:lpstr>更新操作</vt:lpstr>
      <vt:lpstr>更新操作</vt:lpstr>
      <vt:lpstr>查询操作</vt:lpstr>
      <vt:lpstr>查询操作</vt:lpstr>
      <vt:lpstr>向上回溯</vt:lpstr>
      <vt:lpstr>延迟更新</vt:lpstr>
      <vt:lpstr>例题：POJ 3468 A Simple Problem with Integers</vt:lpstr>
      <vt:lpstr>示例代码</vt:lpstr>
      <vt:lpstr>示例代码</vt:lpstr>
      <vt:lpstr>示例代码</vt:lpstr>
      <vt:lpstr>示例代码</vt:lpstr>
      <vt:lpstr>示例代码</vt:lpstr>
      <vt:lpstr>示例代码</vt:lpstr>
      <vt:lpstr>线段树大体构造容易实现 关键在于多练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朱文虎</dc:creator>
  <cp:lastModifiedBy>Administrator</cp:lastModifiedBy>
  <cp:revision>14</cp:revision>
  <dcterms:created xsi:type="dcterms:W3CDTF">2018-02-22T02:29:00Z</dcterms:created>
  <dcterms:modified xsi:type="dcterms:W3CDTF">2018-02-27T00:58:00Z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