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097" autoAdjust="0"/>
  </p:normalViewPr>
  <p:slideViewPr>
    <p:cSldViewPr snapToGrid="0">
      <p:cViewPr varScale="1">
        <p:scale>
          <a:sx n="71" d="100"/>
          <a:sy n="71" d="100"/>
        </p:scale>
        <p:origin x="11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6E9FF-6529-4B9A-AB3B-83DEB24FF1B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084B-25B9-465A-8578-F3DBD7A99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typical REST API will most often work with media types that fall under the application type, text too? In a hierarchical fashion, the media type’s subtype value is subordinate to its type</a:t>
            </a:r>
          </a:p>
          <a:p>
            <a:r>
              <a:rPr lang="en-US" dirty="0"/>
              <a:t>Parameters may be required or optional depending on a media types specification. Parameter names are case insensitive. Parameter values are normally case sensitive and enclosed in quotations. Their order is insignificant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E084B-25B9-465A-8578-F3DBD7A991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42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8B592-6A3C-4336-BCE4-99B575397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D2A43-B6A7-4668-9FF4-50D71AFC7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5554D-0AA6-4580-ABD5-7800F2985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59BA-BBE1-4397-9AF5-EBA6D236B693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DB151-7C13-47BC-9043-33922D88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74592-1C2D-4A44-80D5-EEA1E68D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FB0A-A660-48C6-9ACD-71C60FC5D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36C52-B4DA-4EFC-8CA6-C1D01F28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B2543-7D4F-4771-A9B5-A01CE7B3A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6605A-3C8A-4A03-8453-A50F1736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59BA-BBE1-4397-9AF5-EBA6D236B693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11D4C-1A83-4B85-9810-EC1211A1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684C7-0DE5-4E7C-AE9E-D039942A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FB0A-A660-48C6-9ACD-71C60FC5D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7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E3E2F4-D302-4352-908B-E11CE2630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5142F-15D4-48B9-A9C6-62DC66136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5201A-C62A-41BF-9D82-CAD5D643F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59BA-BBE1-4397-9AF5-EBA6D236B693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FF1BB-A041-4DF4-8909-6C80E9FD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62055-614A-4DF3-B540-F90123C83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FB0A-A660-48C6-9ACD-71C60FC5D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6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AC35-A546-4B26-910C-D5FB6814C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C8B35-CC53-42AF-A00F-1DB57481C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6D360-A6BA-4041-9174-E5F3ED57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59BA-BBE1-4397-9AF5-EBA6D236B693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B811-49C9-4507-AEA5-05C8E1DD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A323A-C62F-4866-9B74-07F6080F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FB0A-A660-48C6-9ACD-71C60FC5D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3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B65F-0897-4AE5-B9BA-52806C125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3BF63-0F9B-4EDA-8537-DCF334228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2F672-6243-4A98-8D73-92D678D4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59BA-BBE1-4397-9AF5-EBA6D236B693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79404-BC15-44BA-B687-26E5DBC4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2B012-5EDC-462F-8EAB-61F7D0A2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FB0A-A660-48C6-9ACD-71C60FC5D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8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55F7-6B73-43F4-9064-DC3CB58E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22432-418F-4B44-B73D-04BB9EE2E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80082-8A8A-4E7D-B2E3-806010DFB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7A7AA-DD45-4356-A9DD-0524E0D37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59BA-BBE1-4397-9AF5-EBA6D236B693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1B04F-2E8F-4982-90AB-25DE84A4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85ADB-6055-4DAE-A13C-B98CB1F5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FB0A-A660-48C6-9ACD-71C60FC5D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6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09B4-C0CF-44A2-ABEC-C60AABD6F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9A800-2026-4DD8-AB18-056671DDC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68C17-D33A-483A-B5E5-ABD2A8E18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B6197-225E-4606-B87E-10AECB65C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1E879-8311-47CE-AC7E-2314CE20E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9C3E97-85B2-47E7-961E-6A4C46B7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59BA-BBE1-4397-9AF5-EBA6D236B693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7C9E2-8FD7-4AFE-94A7-D79C58F5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840D54-4189-4B4E-B774-7CF0B34D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FB0A-A660-48C6-9ACD-71C60FC5D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7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B442-105D-4025-8ED2-64AC10D31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DD262-435E-4E28-AA66-6305268EE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59BA-BBE1-4397-9AF5-EBA6D236B693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9B84E-781C-4122-8634-A6196E212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F3912-7E50-4F64-B8CF-43EB51B8E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FB0A-A660-48C6-9ACD-71C60FC5D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0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DD26B5-FEF9-451D-9AFE-A617E208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59BA-BBE1-4397-9AF5-EBA6D236B693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6A3B4-EBF5-4F08-BB87-092CF33B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C9B9C-03D1-4E26-BDAB-D30104C4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FB0A-A660-48C6-9ACD-71C60FC5D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9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20929-D7E0-41B5-91C2-587B6D795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B8B9F-C1F5-4DF7-A0F7-199B1A7CD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6C7D7-E6B1-4A2A-B553-D97D2F79E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BCE2A-06B3-4471-9F5F-41A099C5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59BA-BBE1-4397-9AF5-EBA6D236B693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D1DB3-0E7B-4FE7-94AB-DA4F74EF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CB7E4-4240-44EC-88B4-0C5B4832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FB0A-A660-48C6-9ACD-71C60FC5D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1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FCB5-387D-47ED-BF9C-820EF30A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0317CF-4D10-43B1-9B95-213553CEA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2E252-A31C-43B9-979A-1A9A7DFD2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2E33C-E6AB-4B57-B297-42DC688F8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59BA-BBE1-4397-9AF5-EBA6D236B693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52C99-83E7-4091-BAF7-F0993C77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05253-76F5-4D8F-8B8C-6033BDB0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FB0A-A660-48C6-9ACD-71C60FC5D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3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C708D6-438F-4697-98CD-446BFAEE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A932E-CE27-4EF6-A609-F7DF0657B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50A0D-7594-46DB-8957-79B4D33C5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C59BA-BBE1-4397-9AF5-EBA6D236B693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AEC29-3ABB-4A48-8C36-0630DFA17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3ED39-5912-46D6-9496-6B65218B9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BFB0A-A660-48C6-9ACD-71C60FC5D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9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4B1E7-EDAE-4F7E-BD4B-16CDE4964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dirty="0"/>
              <a:t>Media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64A51-BF8D-4FC4-B230-939F323C9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 dirty="0"/>
              <a:t>Francisco Segura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88F562-3D0E-4089-A882-55F041452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38" y="837959"/>
            <a:ext cx="4587638" cy="47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7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8FC52-E336-44A8-A0D0-4F27060D4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Media Type?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F12F-9E0A-4866-80C5-069A48CF5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service operations can accept and return data in different formats, the most common being JSON, XML and images.</a:t>
            </a:r>
          </a:p>
          <a:p>
            <a:r>
              <a:rPr lang="en-US" dirty="0"/>
              <a:t>A media type is a format of a request or response body data. </a:t>
            </a:r>
          </a:p>
        </p:txBody>
      </p:sp>
    </p:spTree>
    <p:extLst>
      <p:ext uri="{BB962C8B-B14F-4D97-AF65-F5344CB8AC3E}">
        <p14:creationId xmlns:p14="http://schemas.microsoft.com/office/powerpoint/2010/main" val="217707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B2210-E563-4D5F-9A74-C2243E79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media types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B24C6-F97D-4E8E-AE87-AFE23CA2C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components perform actions on a resource by using a representation to capture the current or intended state of that resource and transferring that representation between components. </a:t>
            </a:r>
          </a:p>
          <a:p>
            <a:pPr lvl="1"/>
            <a:r>
              <a:rPr lang="en-US" dirty="0"/>
              <a:t>Representation: document, file, instance, HTTP message entity (common but less precise names for a representation)</a:t>
            </a:r>
          </a:p>
          <a:p>
            <a:r>
              <a:rPr lang="en-US" dirty="0"/>
              <a:t>A representation consists of data, and the data format of a representation is a media type.</a:t>
            </a:r>
          </a:p>
          <a:p>
            <a:r>
              <a:rPr lang="en-US" dirty="0"/>
              <a:t>The design of a media type can directly impact the user-perceived performance of a distributed hypermedia system.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50B7EE-76C6-4E36-8D7D-52F80DAEB393}"/>
              </a:ext>
            </a:extLst>
          </p:cNvPr>
          <p:cNvSpPr txBox="1"/>
          <p:nvPr/>
        </p:nvSpPr>
        <p:spPr>
          <a:xfrm>
            <a:off x="8876581" y="6176963"/>
            <a:ext cx="203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Roy Fielding, (2000)</a:t>
            </a:r>
          </a:p>
        </p:txBody>
      </p:sp>
    </p:spTree>
    <p:extLst>
      <p:ext uri="{BB962C8B-B14F-4D97-AF65-F5344CB8AC3E}">
        <p14:creationId xmlns:p14="http://schemas.microsoft.com/office/powerpoint/2010/main" val="286813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825A-233B-4827-B531-48000AB5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relation to HTTP Headers and Metadata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83F79-4E6A-4350-9189-5FE9DF52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identify the form of the data contained within a request or response message body, the Content-Type header’s value references a media type.</a:t>
            </a:r>
          </a:p>
        </p:txBody>
      </p:sp>
    </p:spTree>
    <p:extLst>
      <p:ext uri="{BB962C8B-B14F-4D97-AF65-F5344CB8AC3E}">
        <p14:creationId xmlns:p14="http://schemas.microsoft.com/office/powerpoint/2010/main" val="73069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3627-4645-4C6E-AB46-DE8C8E48C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Type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5A2CC-C7F8-4E0F-9558-C87CC8A77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"/" subtype *( ";" parameter )</a:t>
            </a:r>
          </a:p>
          <a:p>
            <a:pPr lvl="1"/>
            <a:r>
              <a:rPr lang="en-US" dirty="0"/>
              <a:t>Type may be: application, audio, image, message, model, multipart, text, or video</a:t>
            </a:r>
          </a:p>
          <a:p>
            <a:pPr lvl="1"/>
            <a:r>
              <a:rPr lang="en-US" dirty="0"/>
              <a:t> In a hierarchical fashion, the media type’s subtype value is subordinate to its type.</a:t>
            </a:r>
          </a:p>
          <a:p>
            <a:pPr lvl="1"/>
            <a:r>
              <a:rPr lang="en-US" dirty="0"/>
              <a:t>Parameters may follow the type/subtype in the form of attribute=value pairs, separated by (;)</a:t>
            </a:r>
          </a:p>
          <a:p>
            <a:pPr lvl="2"/>
            <a:r>
              <a:rPr lang="en-US" dirty="0"/>
              <a:t>Required or optional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EC2EF-6ED4-42C5-B1EC-74C09F966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283" y="5041054"/>
            <a:ext cx="7055433" cy="113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2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F0A55-2865-4C66-BD8F-DDA3DDFDE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Registered Media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CB868-4B10-456A-8806-157B80A56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 Assigned Numbers Authority (IANA) governs the set of registered media types and provides links to each type’s published specification (RFC)</a:t>
            </a:r>
          </a:p>
          <a:p>
            <a:r>
              <a:rPr lang="en-US" dirty="0"/>
              <a:t>The IANA allows anyone to propose a new media type by filling out the “Application for Media Type”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35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F0A55-2865-4C66-BD8F-DDA3DDFDE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Registered Media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CB868-4B10-456A-8806-157B80A56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252"/>
            <a:ext cx="10515600" cy="508362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Common Media Types</a:t>
            </a:r>
          </a:p>
          <a:p>
            <a:r>
              <a:rPr lang="en-US" dirty="0"/>
              <a:t>text/plain</a:t>
            </a:r>
          </a:p>
          <a:p>
            <a:pPr lvl="1"/>
            <a:r>
              <a:rPr lang="en-US" dirty="0"/>
              <a:t>A plain text format with no specific content structure or markup.</a:t>
            </a:r>
          </a:p>
          <a:p>
            <a:r>
              <a:rPr lang="en-US" dirty="0"/>
              <a:t>text/html</a:t>
            </a:r>
          </a:p>
          <a:p>
            <a:pPr lvl="1"/>
            <a:r>
              <a:rPr lang="en-US" dirty="0"/>
              <a:t>Content that is formatted using the </a:t>
            </a:r>
            <a:r>
              <a:rPr lang="en-US" dirty="0" err="1"/>
              <a:t>HyperText</a:t>
            </a:r>
            <a:r>
              <a:rPr lang="en-US" dirty="0"/>
              <a:t> Markup Language (HTML)</a:t>
            </a:r>
          </a:p>
          <a:p>
            <a:r>
              <a:rPr lang="en-US" dirty="0"/>
              <a:t>image/jpeg</a:t>
            </a:r>
          </a:p>
          <a:p>
            <a:pPr lvl="1"/>
            <a:r>
              <a:rPr lang="en-US" dirty="0"/>
              <a:t>An image compression method that was standardized by the Joint Photographic Experts Group (JPEG)</a:t>
            </a:r>
          </a:p>
          <a:p>
            <a:r>
              <a:rPr lang="en-US" dirty="0"/>
              <a:t>application/xml</a:t>
            </a:r>
          </a:p>
          <a:p>
            <a:pPr lvl="1"/>
            <a:r>
              <a:rPr lang="en-US" dirty="0"/>
              <a:t>Content that is structured using the Extensible Markup Language (XML)</a:t>
            </a:r>
          </a:p>
          <a:p>
            <a:r>
              <a:rPr lang="en-US" dirty="0"/>
              <a:t>application/</a:t>
            </a:r>
            <a:r>
              <a:rPr lang="en-US" dirty="0" err="1"/>
              <a:t>atom+xml</a:t>
            </a:r>
            <a:endParaRPr lang="en-US" dirty="0"/>
          </a:p>
          <a:p>
            <a:pPr lvl="1"/>
            <a:r>
              <a:rPr lang="en-US" dirty="0"/>
              <a:t>Content that uses the Atom Syndication Format (Atom), which is an XML-based format that structures data into lists known as feeds.</a:t>
            </a:r>
          </a:p>
          <a:p>
            <a:r>
              <a:rPr lang="en-US" dirty="0"/>
              <a:t>application/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Source code written in the JavaScript programming language</a:t>
            </a:r>
          </a:p>
          <a:p>
            <a:r>
              <a:rPr lang="en-US" dirty="0"/>
              <a:t>application/json</a:t>
            </a:r>
          </a:p>
          <a:p>
            <a:pPr lvl="1"/>
            <a:r>
              <a:rPr lang="en-US" dirty="0"/>
              <a:t>The JavaScript Object Notation (JSON) text-based format that is often used by programs to exchange structured data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52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73BE-1C7F-4176-BD7D-29404D24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 Specific Media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FB183-F823-4A39-9AF4-A7AA0EC73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Media types use the subtype prefix “vnd” to indicate that they are owned or controlled by a “vendor.”</a:t>
            </a:r>
          </a:p>
          <a:p>
            <a:r>
              <a:rPr lang="en-US"/>
              <a:t> Vendor-specific media types convey a clear description of a message’s content to the programs that understand their meaning.</a:t>
            </a:r>
          </a:p>
          <a:p>
            <a:r>
              <a:rPr lang="en-US"/>
              <a:t> Vendor-specific media types impart application-specific metadata that makes a message more meaningful to the web component that receives it.</a:t>
            </a:r>
          </a:p>
          <a:p>
            <a:r>
              <a:rPr lang="en-US"/>
              <a:t>Vendor-specific media types may also be registered with the IANA.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90CBD9-80ED-4249-9FC1-E9DFA2D31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849" y="5519796"/>
            <a:ext cx="4364096" cy="107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06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574</Words>
  <Application>Microsoft Office PowerPoint</Application>
  <PresentationFormat>Widescreen</PresentationFormat>
  <Paragraphs>46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Media Types</vt:lpstr>
      <vt:lpstr>What’s a Media Type?</vt:lpstr>
      <vt:lpstr>Why are media types important?</vt:lpstr>
      <vt:lpstr>In relation to HTTP Headers and Metadata Design</vt:lpstr>
      <vt:lpstr>Media Type Syntax</vt:lpstr>
      <vt:lpstr>Registered Media Types</vt:lpstr>
      <vt:lpstr>Registered Media Types</vt:lpstr>
      <vt:lpstr>Vendor Specific Media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Types</dc:title>
  <dc:creator>Francisco Segura</dc:creator>
  <cp:lastModifiedBy>Francisco Segura</cp:lastModifiedBy>
  <cp:revision>1</cp:revision>
  <dcterms:created xsi:type="dcterms:W3CDTF">2022-01-19T12:29:07Z</dcterms:created>
  <dcterms:modified xsi:type="dcterms:W3CDTF">2022-01-20T08:55:08Z</dcterms:modified>
</cp:coreProperties>
</file>