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CA9"/>
    <a:srgbClr val="FAE096"/>
    <a:srgbClr val="F1B06E"/>
    <a:srgbClr val="C44953"/>
    <a:srgbClr val="5B519D"/>
    <a:srgbClr val="4A87B9"/>
    <a:srgbClr val="7DBFA7"/>
    <a:srgbClr val="B5DBA9"/>
    <a:srgbClr val="E8F3A3"/>
    <a:srgbClr val="F9D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593"/>
  </p:normalViewPr>
  <p:slideViewPr>
    <p:cSldViewPr snapToGrid="0" snapToObjects="1">
      <p:cViewPr>
        <p:scale>
          <a:sx n="170" d="100"/>
          <a:sy n="170" d="100"/>
        </p:scale>
        <p:origin x="6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0407-C13F-8E46-945D-8EEEA21353BD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B6A8-AF74-0844-8505-FAED8E1D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B6A8-AF74-0844-8505-FAED8E1D1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E20D-AAA0-624C-8AB7-E550DD4C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32639-B960-2744-8D9A-D661337B1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9435-8A8B-9548-9329-873FB58E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9D6B-5BBE-E045-885F-263C58DA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A4B8-BA6E-064D-81D4-778E05C5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146B-E78E-914E-8225-5A28BC2B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A55E4-6587-FB4C-B65A-B07D90AB1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E7A0-8FFF-F348-92EA-F807A62E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FCA4-B398-5B43-8D7D-46F058C0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3B44-67A5-ED46-B66D-87D36BA6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843C7-84CF-1643-9A19-FA6CA25E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181A-F5DB-C54C-9DC6-CCA27423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8073-58EF-1D40-9D9F-CA273E3B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B9E8-98C8-4443-B985-E455A16A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5F31-CC68-D543-8089-8A21984C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2EAF-3C3A-CA4A-AD23-28A0E8D9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2606-60AB-7448-A5AE-4EE2F037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F91A0-1AD6-F14E-AA6A-A1710310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08EC-29CC-B540-A0AA-BAAD9516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BF77-921D-3648-A46F-A0A10202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B14E-4439-C146-AC9A-A1AD0576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5486-CD81-6349-82B4-7ADFA998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1A9A-CEE1-8F4D-A358-4672B68F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9CA7-4EC8-C94A-AC71-7555C527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AA5E-EC7A-2046-B916-ABC4633F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D862-A49F-7F49-9F5D-9AC763BE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1ED2-38F8-4E41-98D4-DD8D207F1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2811-8B57-5142-8F20-9D213859E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5F380-5366-014C-BFEB-3BF1128F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4FA0B-A235-2A42-9216-CF4991C2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CDB3-7977-0A48-BD6E-4B278B46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C949-2F0D-DA47-830C-55AD2B74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F0BA-74B8-3C4E-A1E5-CCB11EFC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ABFF4-03EF-174D-80B5-BAA16DA9C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F2DED-1941-B64C-BF7E-8A68419C6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4F450-FED3-4F4D-B811-5299B7AF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A9F2-CE1E-6F43-852C-0C6A3835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03BCC-19E8-C34C-BBDC-A1ED506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87033-762B-AD4D-AB4E-12A48C69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5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82AE-0A7C-BA4A-9BF0-F4C004DD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06B2-9E19-0545-A16D-AAFF611A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02648-64E0-0046-8C20-8E7D9C4D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F7D55-9921-D640-B615-37A026A5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FB66E-0D6C-2843-801D-222A837C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A8C94-9F91-C84B-8B46-C754E591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56D1D-7328-8E40-8DFC-925453BE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3624-EA9E-A24E-AEDA-FDFDCCA3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F8C2-8F12-CA47-80BC-554387AC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42C90-5810-D24A-8C2D-47D59FC8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B75FD-3350-BF4D-8821-AAD20417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2F68-1E14-9049-9150-B139CA7A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32A2-29B6-5C44-B0F7-A7426500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085-783D-ED42-84F6-9E2F1B09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2A9F8-FBE0-4243-B5C1-D7FDEAE90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23D7-3353-854D-8594-242B775B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F2D7-09DD-4E49-93DF-CB94C8F3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4684-4C79-EF4F-9217-CDED4590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F24C7-30AA-1042-B750-6FA62885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48359-683A-DC43-B3B8-E4467945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17BC-7B67-0349-B171-A05B9A9B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21F4-EAB9-924A-8024-83886565B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284E-07AF-7B40-AE5C-5413945713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64FA-A871-874B-87D1-0A733000B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9764-81C1-4A4E-AC44-66E96E55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382B-3744-C841-9DAC-E3E13EE9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BE290-4917-7742-99A5-763A7A58ACBC}"/>
              </a:ext>
            </a:extLst>
          </p:cNvPr>
          <p:cNvSpPr txBox="1"/>
          <p:nvPr/>
        </p:nvSpPr>
        <p:spPr>
          <a:xfrm>
            <a:off x="183662" y="451923"/>
            <a:ext cx="311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LukE</a:t>
            </a:r>
            <a:r>
              <a:rPr lang="en-US" sz="1600" b="1" dirty="0">
                <a:latin typeface="Helvetica" pitchFamily="2" charset="0"/>
              </a:rPr>
              <a:t> Sequence diversity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E4D17-21DF-EC4C-B5A2-CE03C2A3F7FF}"/>
              </a:ext>
            </a:extLst>
          </p:cNvPr>
          <p:cNvSpPr txBox="1"/>
          <p:nvPr/>
        </p:nvSpPr>
        <p:spPr>
          <a:xfrm>
            <a:off x="183662" y="790477"/>
            <a:ext cx="224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Re-aligned after cut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419DE-59F7-884C-8BD6-4F6EE93A7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" r="7068"/>
          <a:stretch/>
        </p:blipFill>
        <p:spPr>
          <a:xfrm>
            <a:off x="1065540" y="1406030"/>
            <a:ext cx="10443808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1F948-8C2F-FA49-B402-A52D29A4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8" t="16686" r="14631" b="25486"/>
          <a:stretch/>
        </p:blipFill>
        <p:spPr>
          <a:xfrm>
            <a:off x="4647694" y="2646284"/>
            <a:ext cx="3015253" cy="308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7CCC2B-003E-EE44-B577-5E629FFB0D7F}"/>
              </a:ext>
            </a:extLst>
          </p:cNvPr>
          <p:cNvSpPr txBox="1"/>
          <p:nvPr/>
        </p:nvSpPr>
        <p:spPr>
          <a:xfrm>
            <a:off x="4709647" y="2923283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D4118-163C-444F-83EC-26F73FC415FA}"/>
              </a:ext>
            </a:extLst>
          </p:cNvPr>
          <p:cNvSpPr txBox="1"/>
          <p:nvPr/>
        </p:nvSpPr>
        <p:spPr>
          <a:xfrm>
            <a:off x="4986475" y="2923283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BF179-2B79-4943-B762-D404F8A97C3A}"/>
              </a:ext>
            </a:extLst>
          </p:cNvPr>
          <p:cNvSpPr txBox="1"/>
          <p:nvPr/>
        </p:nvSpPr>
        <p:spPr>
          <a:xfrm>
            <a:off x="5247675" y="2920919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0AD2C-7A58-3546-BA7B-49E9803FFA53}"/>
              </a:ext>
            </a:extLst>
          </p:cNvPr>
          <p:cNvSpPr txBox="1"/>
          <p:nvPr/>
        </p:nvSpPr>
        <p:spPr>
          <a:xfrm>
            <a:off x="5501985" y="2918018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F5F75-130A-1545-8C85-85D670227EE1}"/>
              </a:ext>
            </a:extLst>
          </p:cNvPr>
          <p:cNvSpPr txBox="1"/>
          <p:nvPr/>
        </p:nvSpPr>
        <p:spPr>
          <a:xfrm>
            <a:off x="5756295" y="2915117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38CC0-8B6C-0245-9AA7-8FF5DE18BE3E}"/>
              </a:ext>
            </a:extLst>
          </p:cNvPr>
          <p:cNvSpPr txBox="1"/>
          <p:nvPr/>
        </p:nvSpPr>
        <p:spPr>
          <a:xfrm>
            <a:off x="6024842" y="2920919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958BA-82D1-5E47-BF48-B0A9F079C668}"/>
              </a:ext>
            </a:extLst>
          </p:cNvPr>
          <p:cNvSpPr txBox="1"/>
          <p:nvPr/>
        </p:nvSpPr>
        <p:spPr>
          <a:xfrm>
            <a:off x="6285818" y="2922746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29F14-1DE5-0644-BAFE-40FCD5ED32CB}"/>
              </a:ext>
            </a:extLst>
          </p:cNvPr>
          <p:cNvSpPr txBox="1"/>
          <p:nvPr/>
        </p:nvSpPr>
        <p:spPr>
          <a:xfrm>
            <a:off x="6510477" y="2912753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8126C-BD69-4A48-9694-0AC7BF32432A}"/>
              </a:ext>
            </a:extLst>
          </p:cNvPr>
          <p:cNvSpPr txBox="1"/>
          <p:nvPr/>
        </p:nvSpPr>
        <p:spPr>
          <a:xfrm>
            <a:off x="6805481" y="2920919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0933B3-BB30-B845-98BF-2CD4A5CCFAB9}"/>
              </a:ext>
            </a:extLst>
          </p:cNvPr>
          <p:cNvSpPr txBox="1"/>
          <p:nvPr/>
        </p:nvSpPr>
        <p:spPr>
          <a:xfrm>
            <a:off x="7062985" y="2920919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1D85C-A21F-984B-9EDA-A22F942221FD}"/>
              </a:ext>
            </a:extLst>
          </p:cNvPr>
          <p:cNvSpPr txBox="1"/>
          <p:nvPr/>
        </p:nvSpPr>
        <p:spPr>
          <a:xfrm>
            <a:off x="7307190" y="2913424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B4418-CDE8-3C48-B677-B1EB39160211}"/>
              </a:ext>
            </a:extLst>
          </p:cNvPr>
          <p:cNvCxnSpPr>
            <a:cxnSpLocks/>
          </p:cNvCxnSpPr>
          <p:nvPr/>
        </p:nvCxnSpPr>
        <p:spPr>
          <a:xfrm flipH="1">
            <a:off x="4709647" y="2093489"/>
            <a:ext cx="1315195" cy="546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9D45BE-64A5-4E47-9E18-1CD0DE28F079}"/>
              </a:ext>
            </a:extLst>
          </p:cNvPr>
          <p:cNvCxnSpPr>
            <a:cxnSpLocks/>
          </p:cNvCxnSpPr>
          <p:nvPr/>
        </p:nvCxnSpPr>
        <p:spPr>
          <a:xfrm>
            <a:off x="6416900" y="2093489"/>
            <a:ext cx="1168261" cy="542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F3554A-38EA-E147-8192-51C01D4A28A7}"/>
              </a:ext>
            </a:extLst>
          </p:cNvPr>
          <p:cNvGrpSpPr/>
          <p:nvPr/>
        </p:nvGrpSpPr>
        <p:grpSpPr>
          <a:xfrm>
            <a:off x="183662" y="2646284"/>
            <a:ext cx="1336016" cy="1307374"/>
            <a:chOff x="266753" y="2017887"/>
            <a:chExt cx="1336016" cy="13073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E75AF-8F9F-9A46-8F70-5338CCCB2349}"/>
                </a:ext>
              </a:extLst>
            </p:cNvPr>
            <p:cNvGrpSpPr/>
            <p:nvPr/>
          </p:nvGrpSpPr>
          <p:grpSpPr>
            <a:xfrm>
              <a:off x="342325" y="2441356"/>
              <a:ext cx="218888" cy="881128"/>
              <a:chOff x="991550" y="5287662"/>
              <a:chExt cx="218888" cy="88112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5B8A1DC-D186-C24C-AA5B-74C5445C3709}"/>
                  </a:ext>
                </a:extLst>
              </p:cNvPr>
              <p:cNvSpPr/>
              <p:nvPr/>
            </p:nvSpPr>
            <p:spPr>
              <a:xfrm>
                <a:off x="993672" y="5287662"/>
                <a:ext cx="216766" cy="219153"/>
              </a:xfrm>
              <a:prstGeom prst="rect">
                <a:avLst/>
              </a:prstGeom>
              <a:solidFill>
                <a:srgbClr val="C4495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9612DC8-3848-CD45-A27F-4B2895FBD878}"/>
                  </a:ext>
                </a:extLst>
              </p:cNvPr>
              <p:cNvSpPr/>
              <p:nvPr/>
            </p:nvSpPr>
            <p:spPr>
              <a:xfrm>
                <a:off x="993672" y="5506815"/>
                <a:ext cx="216766" cy="219153"/>
              </a:xfrm>
              <a:prstGeom prst="rect">
                <a:avLst/>
              </a:prstGeom>
              <a:solidFill>
                <a:srgbClr val="F1B06E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E29876-09B1-144F-91BF-492540B5436E}"/>
                  </a:ext>
                </a:extLst>
              </p:cNvPr>
              <p:cNvSpPr/>
              <p:nvPr/>
            </p:nvSpPr>
            <p:spPr>
              <a:xfrm>
                <a:off x="993673" y="5728226"/>
                <a:ext cx="214642" cy="219153"/>
              </a:xfrm>
              <a:prstGeom prst="rect">
                <a:avLst/>
              </a:prstGeom>
              <a:solidFill>
                <a:srgbClr val="FAE09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871D490-6837-BA49-AD22-9E31072E0866}"/>
                  </a:ext>
                </a:extLst>
              </p:cNvPr>
              <p:cNvSpPr/>
              <p:nvPr/>
            </p:nvSpPr>
            <p:spPr>
              <a:xfrm>
                <a:off x="991550" y="5949637"/>
                <a:ext cx="216764" cy="219153"/>
              </a:xfrm>
              <a:prstGeom prst="rect">
                <a:avLst/>
              </a:prstGeom>
              <a:solidFill>
                <a:srgbClr val="B5DCA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EEF299-9A97-EB43-855B-168CBE9B093D}"/>
                </a:ext>
              </a:extLst>
            </p:cNvPr>
            <p:cNvSpPr txBox="1"/>
            <p:nvPr/>
          </p:nvSpPr>
          <p:spPr>
            <a:xfrm>
              <a:off x="559089" y="3109817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10AC24-FDE4-E845-BB72-4D8B89C0E76A}"/>
                </a:ext>
              </a:extLst>
            </p:cNvPr>
            <p:cNvSpPr txBox="1"/>
            <p:nvPr/>
          </p:nvSpPr>
          <p:spPr>
            <a:xfrm>
              <a:off x="266753" y="2017887"/>
              <a:ext cx="1336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itchFamily="2" charset="0"/>
                </a:rPr>
                <a:t>Mutations compared to </a:t>
              </a:r>
            </a:p>
            <a:p>
              <a:r>
                <a:rPr lang="en-US" sz="800" b="1" dirty="0">
                  <a:latin typeface="Helvetica" pitchFamily="2" charset="0"/>
                </a:rPr>
                <a:t>&gt;USA300_FPR3757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b="1" dirty="0">
                <a:latin typeface="Helvetica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C093DB-78B3-5446-BD8C-86B4A3492F30}"/>
                </a:ext>
              </a:extLst>
            </p:cNvPr>
            <p:cNvSpPr txBox="1"/>
            <p:nvPr/>
          </p:nvSpPr>
          <p:spPr>
            <a:xfrm>
              <a:off x="559089" y="2879143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0-1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EBDA12-EE33-6B45-B9D9-441E40B80F9E}"/>
                </a:ext>
              </a:extLst>
            </p:cNvPr>
            <p:cNvSpPr txBox="1"/>
            <p:nvPr/>
          </p:nvSpPr>
          <p:spPr>
            <a:xfrm>
              <a:off x="559089" y="2647239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1-10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F04FC4-4D32-5340-B188-771DC42615DE}"/>
                </a:ext>
              </a:extLst>
            </p:cNvPr>
            <p:cNvSpPr txBox="1"/>
            <p:nvPr/>
          </p:nvSpPr>
          <p:spPr>
            <a:xfrm>
              <a:off x="559089" y="2444743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10-100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E0F05B7-4AA5-AD41-9EF6-44F41251E8B5}"/>
              </a:ext>
            </a:extLst>
          </p:cNvPr>
          <p:cNvSpPr txBox="1"/>
          <p:nvPr/>
        </p:nvSpPr>
        <p:spPr>
          <a:xfrm>
            <a:off x="259234" y="4389994"/>
            <a:ext cx="413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Helvetica" pitchFamily="2" charset="0"/>
              </a:rPr>
              <a:t>Cut_off</a:t>
            </a:r>
            <a:r>
              <a:rPr lang="en-US" sz="1000" dirty="0">
                <a:latin typeface="Helvetica" pitchFamily="2" charset="0"/>
              </a:rPr>
              <a:t> : 95%</a:t>
            </a:r>
          </a:p>
          <a:p>
            <a:r>
              <a:rPr lang="en-US" sz="1000" dirty="0">
                <a:latin typeface="Helvetica" pitchFamily="2" charset="0"/>
              </a:rPr>
              <a:t>#Strains : 3089 (49.8% of the </a:t>
            </a:r>
            <a:r>
              <a:rPr lang="en-US" sz="1000" dirty="0" err="1">
                <a:latin typeface="Helvetica" pitchFamily="2" charset="0"/>
              </a:rPr>
              <a:t>genbank</a:t>
            </a:r>
            <a:r>
              <a:rPr lang="en-US" sz="1000" dirty="0">
                <a:latin typeface="Helvetica" pitchFamily="2" charset="0"/>
              </a:rPr>
              <a:t> </a:t>
            </a:r>
            <a:r>
              <a:rPr lang="en-US" sz="1000" dirty="0" err="1">
                <a:latin typeface="Helvetica" pitchFamily="2" charset="0"/>
              </a:rPr>
              <a:t>LukE</a:t>
            </a:r>
            <a:r>
              <a:rPr lang="en-US" sz="1000" dirty="0">
                <a:latin typeface="Helvetica" pitchFamily="2" charset="0"/>
              </a:rPr>
              <a:t> accession)</a:t>
            </a:r>
          </a:p>
        </p:txBody>
      </p:sp>
    </p:spTree>
    <p:extLst>
      <p:ext uri="{BB962C8B-B14F-4D97-AF65-F5344CB8AC3E}">
        <p14:creationId xmlns:p14="http://schemas.microsoft.com/office/powerpoint/2010/main" val="16905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CF30C55-2922-5F44-B558-3CFCA4171A8D}"/>
              </a:ext>
            </a:extLst>
          </p:cNvPr>
          <p:cNvSpPr txBox="1"/>
          <p:nvPr/>
        </p:nvSpPr>
        <p:spPr>
          <a:xfrm>
            <a:off x="183662" y="451923"/>
            <a:ext cx="311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LukE</a:t>
            </a:r>
            <a:r>
              <a:rPr lang="en-US" sz="1600" b="1" dirty="0">
                <a:latin typeface="Helvetica" pitchFamily="2" charset="0"/>
              </a:rPr>
              <a:t> Sequence diversity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50D33-1D14-5340-8971-41876A7AEF70}"/>
              </a:ext>
            </a:extLst>
          </p:cNvPr>
          <p:cNvSpPr txBox="1"/>
          <p:nvPr/>
        </p:nvSpPr>
        <p:spPr>
          <a:xfrm>
            <a:off x="183662" y="614870"/>
            <a:ext cx="311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C661A-6F20-A849-9110-4E32E8CE2B82}"/>
              </a:ext>
            </a:extLst>
          </p:cNvPr>
          <p:cNvSpPr txBox="1"/>
          <p:nvPr/>
        </p:nvSpPr>
        <p:spPr>
          <a:xfrm>
            <a:off x="266753" y="1373967"/>
            <a:ext cx="149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Helvetica" pitchFamily="2" charset="0"/>
              </a:rPr>
              <a:t>LukE</a:t>
            </a:r>
            <a:endParaRPr lang="en-US" sz="1200" b="1" dirty="0">
              <a:latin typeface="Helvetica" pitchFamily="2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7BCB5C-FF9C-6D49-AD69-CBE1625516BB}"/>
              </a:ext>
            </a:extLst>
          </p:cNvPr>
          <p:cNvGrpSpPr/>
          <p:nvPr/>
        </p:nvGrpSpPr>
        <p:grpSpPr>
          <a:xfrm>
            <a:off x="266753" y="2017887"/>
            <a:ext cx="1336016" cy="1307374"/>
            <a:chOff x="266753" y="2017887"/>
            <a:chExt cx="1336016" cy="13073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9A056B3-442D-9C40-A274-464294E481DC}"/>
                </a:ext>
              </a:extLst>
            </p:cNvPr>
            <p:cNvGrpSpPr/>
            <p:nvPr/>
          </p:nvGrpSpPr>
          <p:grpSpPr>
            <a:xfrm>
              <a:off x="342325" y="2441356"/>
              <a:ext cx="218888" cy="881128"/>
              <a:chOff x="991550" y="5287662"/>
              <a:chExt cx="218888" cy="8811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BB83C-C7C4-5147-9B40-F0B08A24BC9D}"/>
                  </a:ext>
                </a:extLst>
              </p:cNvPr>
              <p:cNvSpPr/>
              <p:nvPr/>
            </p:nvSpPr>
            <p:spPr>
              <a:xfrm>
                <a:off x="993672" y="5287662"/>
                <a:ext cx="216766" cy="219153"/>
              </a:xfrm>
              <a:prstGeom prst="rect">
                <a:avLst/>
              </a:prstGeom>
              <a:solidFill>
                <a:srgbClr val="C4495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AF3E74-1ADD-8149-ACAC-A596B1A92FD1}"/>
                  </a:ext>
                </a:extLst>
              </p:cNvPr>
              <p:cNvSpPr/>
              <p:nvPr/>
            </p:nvSpPr>
            <p:spPr>
              <a:xfrm>
                <a:off x="993672" y="5506815"/>
                <a:ext cx="216766" cy="219153"/>
              </a:xfrm>
              <a:prstGeom prst="rect">
                <a:avLst/>
              </a:prstGeom>
              <a:solidFill>
                <a:srgbClr val="F1B06E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375A13-A1FE-2944-80D3-FFD06E1ED77B}"/>
                  </a:ext>
                </a:extLst>
              </p:cNvPr>
              <p:cNvSpPr/>
              <p:nvPr/>
            </p:nvSpPr>
            <p:spPr>
              <a:xfrm>
                <a:off x="993673" y="5728226"/>
                <a:ext cx="214642" cy="219153"/>
              </a:xfrm>
              <a:prstGeom prst="rect">
                <a:avLst/>
              </a:prstGeom>
              <a:solidFill>
                <a:srgbClr val="FAE09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715EC-9108-844E-9B80-F933B463B79C}"/>
                  </a:ext>
                </a:extLst>
              </p:cNvPr>
              <p:cNvSpPr/>
              <p:nvPr/>
            </p:nvSpPr>
            <p:spPr>
              <a:xfrm>
                <a:off x="991550" y="5949637"/>
                <a:ext cx="216764" cy="219153"/>
              </a:xfrm>
              <a:prstGeom prst="rect">
                <a:avLst/>
              </a:prstGeom>
              <a:solidFill>
                <a:srgbClr val="B5DCA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303923-3396-1B4B-96A6-98425F9244DA}"/>
                </a:ext>
              </a:extLst>
            </p:cNvPr>
            <p:cNvSpPr txBox="1"/>
            <p:nvPr/>
          </p:nvSpPr>
          <p:spPr>
            <a:xfrm>
              <a:off x="559089" y="3109817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98A71D-5017-1B4A-82F3-6777DA739AE4}"/>
                </a:ext>
              </a:extLst>
            </p:cNvPr>
            <p:cNvSpPr txBox="1"/>
            <p:nvPr/>
          </p:nvSpPr>
          <p:spPr>
            <a:xfrm>
              <a:off x="266753" y="2017887"/>
              <a:ext cx="1336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itchFamily="2" charset="0"/>
                </a:rPr>
                <a:t>Mutations compared to </a:t>
              </a:r>
            </a:p>
            <a:p>
              <a:r>
                <a:rPr lang="en-US" sz="800" b="1" dirty="0">
                  <a:latin typeface="Helvetica" pitchFamily="2" charset="0"/>
                </a:rPr>
                <a:t>&gt;USA300_FPR3757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b="1" dirty="0">
                <a:latin typeface="Helvetica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9D1431-1E6F-6C40-85C6-C651005A158B}"/>
                </a:ext>
              </a:extLst>
            </p:cNvPr>
            <p:cNvSpPr txBox="1"/>
            <p:nvPr/>
          </p:nvSpPr>
          <p:spPr>
            <a:xfrm>
              <a:off x="559089" y="2879143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0-1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E2DE21-168A-FD4B-8069-FD315CDCDC1F}"/>
                </a:ext>
              </a:extLst>
            </p:cNvPr>
            <p:cNvSpPr txBox="1"/>
            <p:nvPr/>
          </p:nvSpPr>
          <p:spPr>
            <a:xfrm>
              <a:off x="559089" y="2647239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1-10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EFC8D6-704F-8541-939D-25370EDC4B4C}"/>
                </a:ext>
              </a:extLst>
            </p:cNvPr>
            <p:cNvSpPr txBox="1"/>
            <p:nvPr/>
          </p:nvSpPr>
          <p:spPr>
            <a:xfrm>
              <a:off x="559089" y="2444743"/>
              <a:ext cx="768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50-100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E014CCF-5EC2-FB41-9C7F-806100CF0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6" t="24116" r="18883" b="35423"/>
          <a:stretch/>
        </p:blipFill>
        <p:spPr>
          <a:xfrm>
            <a:off x="3461271" y="2165184"/>
            <a:ext cx="3972060" cy="2861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939F8A-4C7E-7A4D-9D7A-5CFBC2B72F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0" t="9545" r="6518" b="10633"/>
          <a:stretch/>
        </p:blipFill>
        <p:spPr>
          <a:xfrm>
            <a:off x="851231" y="1194417"/>
            <a:ext cx="10466090" cy="6877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853585-2396-244D-83C4-C11C39444785}"/>
              </a:ext>
            </a:extLst>
          </p:cNvPr>
          <p:cNvCxnSpPr/>
          <p:nvPr/>
        </p:nvCxnSpPr>
        <p:spPr>
          <a:xfrm flipH="1">
            <a:off x="3582186" y="1781666"/>
            <a:ext cx="1611983" cy="383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4C9ED1-DAF0-A646-B37F-DAC541933DA9}"/>
              </a:ext>
            </a:extLst>
          </p:cNvPr>
          <p:cNvCxnSpPr>
            <a:cxnSpLocks/>
          </p:cNvCxnSpPr>
          <p:nvPr/>
        </p:nvCxnSpPr>
        <p:spPr>
          <a:xfrm>
            <a:off x="5525193" y="1781666"/>
            <a:ext cx="1780580" cy="383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393404-C1D1-634E-8927-2D38E65EC342}"/>
              </a:ext>
            </a:extLst>
          </p:cNvPr>
          <p:cNvSpPr txBox="1"/>
          <p:nvPr/>
        </p:nvSpPr>
        <p:spPr>
          <a:xfrm>
            <a:off x="3582186" y="2383355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AABFD0-73BA-E94B-A242-7B69A1F8C5DC}"/>
              </a:ext>
            </a:extLst>
          </p:cNvPr>
          <p:cNvSpPr txBox="1"/>
          <p:nvPr/>
        </p:nvSpPr>
        <p:spPr>
          <a:xfrm>
            <a:off x="3889093" y="2383355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273B84-CE5D-E14C-9F18-1CA7A717DB6F}"/>
              </a:ext>
            </a:extLst>
          </p:cNvPr>
          <p:cNvSpPr txBox="1"/>
          <p:nvPr/>
        </p:nvSpPr>
        <p:spPr>
          <a:xfrm>
            <a:off x="4196000" y="2383354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6F32C6-17C9-4946-BC39-19D31F853A12}"/>
              </a:ext>
            </a:extLst>
          </p:cNvPr>
          <p:cNvSpPr txBox="1"/>
          <p:nvPr/>
        </p:nvSpPr>
        <p:spPr>
          <a:xfrm>
            <a:off x="4456610" y="2383354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714281-5552-CF40-AD1C-800AF9A0BB93}"/>
              </a:ext>
            </a:extLst>
          </p:cNvPr>
          <p:cNvSpPr txBox="1"/>
          <p:nvPr/>
        </p:nvSpPr>
        <p:spPr>
          <a:xfrm>
            <a:off x="4762807" y="2383353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F47F7C-80F8-3B4A-BE56-CF0DE8FE1051}"/>
              </a:ext>
            </a:extLst>
          </p:cNvPr>
          <p:cNvSpPr txBox="1"/>
          <p:nvPr/>
        </p:nvSpPr>
        <p:spPr>
          <a:xfrm>
            <a:off x="5040778" y="2380314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4CECDE-16BD-2C44-B65E-1310D5B8964D}"/>
              </a:ext>
            </a:extLst>
          </p:cNvPr>
          <p:cNvSpPr txBox="1"/>
          <p:nvPr/>
        </p:nvSpPr>
        <p:spPr>
          <a:xfrm>
            <a:off x="5318749" y="2389438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E98AD6-47C5-8547-89A8-90C2FF677CB4}"/>
              </a:ext>
            </a:extLst>
          </p:cNvPr>
          <p:cNvSpPr txBox="1"/>
          <p:nvPr/>
        </p:nvSpPr>
        <p:spPr>
          <a:xfrm>
            <a:off x="5617192" y="2389438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786063-FBEE-3D4E-A77C-9C6FFEFE22B9}"/>
              </a:ext>
            </a:extLst>
          </p:cNvPr>
          <p:cNvSpPr txBox="1"/>
          <p:nvPr/>
        </p:nvSpPr>
        <p:spPr>
          <a:xfrm>
            <a:off x="5902917" y="2387219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879483-E312-1142-AC27-084BE5BB4BE1}"/>
              </a:ext>
            </a:extLst>
          </p:cNvPr>
          <p:cNvSpPr txBox="1"/>
          <p:nvPr/>
        </p:nvSpPr>
        <p:spPr>
          <a:xfrm>
            <a:off x="6192463" y="2387219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78DB2C-237F-504C-A052-B8E0C1472DA8}"/>
              </a:ext>
            </a:extLst>
          </p:cNvPr>
          <p:cNvSpPr txBox="1"/>
          <p:nvPr/>
        </p:nvSpPr>
        <p:spPr>
          <a:xfrm>
            <a:off x="6470434" y="2388936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5D28B-0CCE-0246-82B3-B5738F64A8E3}"/>
              </a:ext>
            </a:extLst>
          </p:cNvPr>
          <p:cNvSpPr txBox="1"/>
          <p:nvPr/>
        </p:nvSpPr>
        <p:spPr>
          <a:xfrm>
            <a:off x="6756159" y="2380313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2095C1-F81D-A044-A503-F380CD699AAD}"/>
              </a:ext>
            </a:extLst>
          </p:cNvPr>
          <p:cNvSpPr txBox="1"/>
          <p:nvPr/>
        </p:nvSpPr>
        <p:spPr>
          <a:xfrm>
            <a:off x="7053459" y="2380312"/>
            <a:ext cx="27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CCFF6D-3F5F-B046-BE42-E1D9815034EF}"/>
              </a:ext>
            </a:extLst>
          </p:cNvPr>
          <p:cNvSpPr txBox="1"/>
          <p:nvPr/>
        </p:nvSpPr>
        <p:spPr>
          <a:xfrm>
            <a:off x="342325" y="3887603"/>
            <a:ext cx="413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Helvetica" pitchFamily="2" charset="0"/>
              </a:rPr>
              <a:t>Cut_off</a:t>
            </a:r>
            <a:r>
              <a:rPr lang="en-US" sz="1200" b="1" dirty="0">
                <a:latin typeface="Helvetica" pitchFamily="2" charset="0"/>
              </a:rPr>
              <a:t> : 95%</a:t>
            </a:r>
          </a:p>
          <a:p>
            <a:r>
              <a:rPr lang="en-US" sz="1200" b="1" dirty="0">
                <a:latin typeface="Helvetica" pitchFamily="2" charset="0"/>
              </a:rPr>
              <a:t>#Strains : 3089 (49.8% of the </a:t>
            </a:r>
            <a:r>
              <a:rPr lang="en-US" sz="1200" b="1" dirty="0" err="1">
                <a:latin typeface="Helvetica" pitchFamily="2" charset="0"/>
              </a:rPr>
              <a:t>genbank</a:t>
            </a:r>
            <a:r>
              <a:rPr lang="en-US" sz="1200" b="1" dirty="0">
                <a:latin typeface="Helvetica" pitchFamily="2" charset="0"/>
              </a:rPr>
              <a:t> </a:t>
            </a:r>
            <a:r>
              <a:rPr lang="en-US" sz="1200" b="1" dirty="0" err="1">
                <a:latin typeface="Helvetica" pitchFamily="2" charset="0"/>
              </a:rPr>
              <a:t>LukE</a:t>
            </a:r>
            <a:r>
              <a:rPr lang="en-US" sz="1200" b="1" dirty="0">
                <a:latin typeface="Helvetica" pitchFamily="2" charset="0"/>
              </a:rPr>
              <a:t> accession)</a:t>
            </a:r>
          </a:p>
        </p:txBody>
      </p:sp>
    </p:spTree>
    <p:extLst>
      <p:ext uri="{BB962C8B-B14F-4D97-AF65-F5344CB8AC3E}">
        <p14:creationId xmlns:p14="http://schemas.microsoft.com/office/powerpoint/2010/main" val="9242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97</Words>
  <Application>Microsoft Macintosh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2019-03-27T18:11:41Z</cp:lastPrinted>
  <dcterms:created xsi:type="dcterms:W3CDTF">2019-03-26T20:50:23Z</dcterms:created>
  <dcterms:modified xsi:type="dcterms:W3CDTF">2019-03-27T20:36:42Z</dcterms:modified>
</cp:coreProperties>
</file>