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65" r:id="rId3"/>
    <p:sldId id="271" r:id="rId4"/>
    <p:sldId id="273" r:id="rId5"/>
    <p:sldId id="267" r:id="rId6"/>
    <p:sldId id="268" r:id="rId7"/>
    <p:sldId id="269" r:id="rId8"/>
    <p:sldId id="270" r:id="rId9"/>
    <p:sldId id="275" r:id="rId10"/>
    <p:sldId id="272" r:id="rId11"/>
    <p:sldId id="277" r:id="rId12"/>
    <p:sldId id="278" r:id="rId13"/>
    <p:sldId id="276" r:id="rId14"/>
    <p:sldId id="274" r:id="rId15"/>
    <p:sldId id="280" r:id="rId16"/>
    <p:sldId id="306" r:id="rId17"/>
    <p:sldId id="281" r:id="rId18"/>
    <p:sldId id="303" r:id="rId19"/>
    <p:sldId id="304" r:id="rId20"/>
    <p:sldId id="305" r:id="rId21"/>
    <p:sldId id="291" r:id="rId22"/>
    <p:sldId id="292" r:id="rId23"/>
    <p:sldId id="283" r:id="rId24"/>
    <p:sldId id="282" r:id="rId25"/>
    <p:sldId id="293" r:id="rId26"/>
    <p:sldId id="294" r:id="rId27"/>
    <p:sldId id="295" r:id="rId28"/>
    <p:sldId id="296" r:id="rId29"/>
    <p:sldId id="297" r:id="rId30"/>
    <p:sldId id="284" r:id="rId31"/>
    <p:sldId id="307" r:id="rId32"/>
    <p:sldId id="308" r:id="rId33"/>
    <p:sldId id="309" r:id="rId34"/>
    <p:sldId id="312" r:id="rId35"/>
    <p:sldId id="310" r:id="rId36"/>
    <p:sldId id="311" r:id="rId37"/>
    <p:sldId id="329" r:id="rId38"/>
    <p:sldId id="330" r:id="rId39"/>
    <p:sldId id="279" r:id="rId40"/>
    <p:sldId id="266" r:id="rId41"/>
  </p:sldIdLst>
  <p:sldSz cx="3200400" cy="1828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4141"/>
    <a:srgbClr val="FFFC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7" autoAdjust="0"/>
    <p:restoredTop sz="94280" autoAdjust="0"/>
  </p:normalViewPr>
  <p:slideViewPr>
    <p:cSldViewPr snapToGrid="0">
      <p:cViewPr varScale="1">
        <p:scale>
          <a:sx n="284" d="100"/>
          <a:sy n="284" d="100"/>
        </p:scale>
        <p:origin x="1133"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notesMaster" Target="notesMasters/notesMaster1.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8DC8F-CB6F-4533-A8E2-F07682B58336}" type="datetimeFigureOut">
              <a:rPr lang="en-US" smtClean="0"/>
            </a:fld>
            <a:endParaRPr lang="en-US"/>
          </a:p>
        </p:txBody>
      </p:sp>
      <p:sp>
        <p:nvSpPr>
          <p:cNvPr id="4" name="Slide Image Placeholder 3"/>
          <p:cNvSpPr>
            <a:spLocks noGrp="1" noRot="1" noChangeAspect="1"/>
          </p:cNvSpPr>
          <p:nvPr>
            <p:ph type="sldImg" idx="2"/>
          </p:nvPr>
        </p:nvSpPr>
        <p:spPr>
          <a:xfrm>
            <a:off x="728663" y="1143000"/>
            <a:ext cx="5400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2AB5F-591D-4B56-9091-1F8F97E4511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0050" y="299297"/>
            <a:ext cx="2400300" cy="636693"/>
          </a:xfrm>
        </p:spPr>
        <p:txBody>
          <a:bodyPr anchor="b"/>
          <a:lstStyle>
            <a:lvl1pPr algn="ctr">
              <a:defRPr sz="1575"/>
            </a:lvl1pPr>
          </a:lstStyle>
          <a:p>
            <a:r>
              <a:rPr lang="en-US"/>
              <a:t>Click to edit Master title style</a:t>
            </a:r>
            <a:endParaRPr lang="en-US" dirty="0"/>
          </a:p>
        </p:txBody>
      </p:sp>
      <p:sp>
        <p:nvSpPr>
          <p:cNvPr id="3" name="Subtitle 2"/>
          <p:cNvSpPr>
            <a:spLocks noGrp="1"/>
          </p:cNvSpPr>
          <p:nvPr>
            <p:ph type="subTitle" idx="1"/>
          </p:nvPr>
        </p:nvSpPr>
        <p:spPr>
          <a:xfrm>
            <a:off x="400050" y="960543"/>
            <a:ext cx="2400300" cy="441537"/>
          </a:xfrm>
        </p:spPr>
        <p:txBody>
          <a:bodyPr/>
          <a:lstStyle>
            <a:lvl1pPr marL="0" indent="0" algn="ctr">
              <a:buNone/>
              <a:defRPr sz="630"/>
            </a:lvl1pPr>
            <a:lvl2pPr marL="120015" indent="0" algn="ctr">
              <a:buNone/>
              <a:defRPr sz="525"/>
            </a:lvl2pPr>
            <a:lvl3pPr marL="240030" indent="0" algn="ctr">
              <a:buNone/>
              <a:defRPr sz="470"/>
            </a:lvl3pPr>
            <a:lvl4pPr marL="360045" indent="0" algn="ctr">
              <a:buNone/>
              <a:defRPr sz="420"/>
            </a:lvl4pPr>
            <a:lvl5pPr marL="480060" indent="0" algn="ctr">
              <a:buNone/>
              <a:defRPr sz="420"/>
            </a:lvl5pPr>
            <a:lvl6pPr marL="600075" indent="0" algn="ctr">
              <a:buNone/>
              <a:defRPr sz="420"/>
            </a:lvl6pPr>
            <a:lvl7pPr marL="720090" indent="0" algn="ctr">
              <a:buNone/>
              <a:defRPr sz="420"/>
            </a:lvl7pPr>
            <a:lvl8pPr marL="840105" indent="0" algn="ctr">
              <a:buNone/>
              <a:defRPr sz="420"/>
            </a:lvl8pPr>
            <a:lvl9pPr marL="960120" indent="0" algn="ctr">
              <a:buNone/>
              <a:defRPr sz="4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C2881D-60FC-4736-B065-0A01D4CDA07A}"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2C2881D-60FC-4736-B065-0A01D4CDA07A}"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90286" y="97367"/>
            <a:ext cx="690086" cy="154982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0027" y="97367"/>
            <a:ext cx="2030254" cy="1549823"/>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2C2881D-60FC-4736-B065-0A01D4CDA07A}"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2C2881D-60FC-4736-B065-0A01D4CDA07A}"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361" y="455930"/>
            <a:ext cx="2760345" cy="760730"/>
          </a:xfrm>
        </p:spPr>
        <p:txBody>
          <a:bodyPr anchor="b"/>
          <a:lstStyle>
            <a:lvl1pPr>
              <a:defRPr sz="1575"/>
            </a:lvl1pPr>
          </a:lstStyle>
          <a:p>
            <a:r>
              <a:rPr lang="en-US"/>
              <a:t>Click to edit Master title style</a:t>
            </a:r>
            <a:endParaRPr lang="en-US" dirty="0"/>
          </a:p>
        </p:txBody>
      </p:sp>
      <p:sp>
        <p:nvSpPr>
          <p:cNvPr id="3" name="Text Placeholder 2"/>
          <p:cNvSpPr>
            <a:spLocks noGrp="1"/>
          </p:cNvSpPr>
          <p:nvPr>
            <p:ph type="body" idx="1"/>
          </p:nvPr>
        </p:nvSpPr>
        <p:spPr>
          <a:xfrm>
            <a:off x="218361" y="1223857"/>
            <a:ext cx="2760345" cy="400050"/>
          </a:xfrm>
        </p:spPr>
        <p:txBody>
          <a:bodyPr/>
          <a:lstStyle>
            <a:lvl1pPr marL="0" indent="0">
              <a:buNone/>
              <a:defRPr sz="630">
                <a:solidFill>
                  <a:schemeClr val="tx1">
                    <a:tint val="75000"/>
                  </a:schemeClr>
                </a:solidFill>
              </a:defRPr>
            </a:lvl1pPr>
            <a:lvl2pPr marL="120015" indent="0">
              <a:buNone/>
              <a:defRPr sz="525">
                <a:solidFill>
                  <a:schemeClr val="tx1">
                    <a:tint val="75000"/>
                  </a:schemeClr>
                </a:solidFill>
              </a:defRPr>
            </a:lvl2pPr>
            <a:lvl3pPr marL="240030" indent="0">
              <a:buNone/>
              <a:defRPr sz="470">
                <a:solidFill>
                  <a:schemeClr val="tx1">
                    <a:tint val="75000"/>
                  </a:schemeClr>
                </a:solidFill>
              </a:defRPr>
            </a:lvl3pPr>
            <a:lvl4pPr marL="360045" indent="0">
              <a:buNone/>
              <a:defRPr sz="420">
                <a:solidFill>
                  <a:schemeClr val="tx1">
                    <a:tint val="75000"/>
                  </a:schemeClr>
                </a:solidFill>
              </a:defRPr>
            </a:lvl4pPr>
            <a:lvl5pPr marL="480060" indent="0">
              <a:buNone/>
              <a:defRPr sz="420">
                <a:solidFill>
                  <a:schemeClr val="tx1">
                    <a:tint val="75000"/>
                  </a:schemeClr>
                </a:solidFill>
              </a:defRPr>
            </a:lvl5pPr>
            <a:lvl6pPr marL="600075" indent="0">
              <a:buNone/>
              <a:defRPr sz="420">
                <a:solidFill>
                  <a:schemeClr val="tx1">
                    <a:tint val="75000"/>
                  </a:schemeClr>
                </a:solidFill>
              </a:defRPr>
            </a:lvl6pPr>
            <a:lvl7pPr marL="720090" indent="0">
              <a:buNone/>
              <a:defRPr sz="420">
                <a:solidFill>
                  <a:schemeClr val="tx1">
                    <a:tint val="75000"/>
                  </a:schemeClr>
                </a:solidFill>
              </a:defRPr>
            </a:lvl7pPr>
            <a:lvl8pPr marL="840105" indent="0">
              <a:buNone/>
              <a:defRPr sz="420">
                <a:solidFill>
                  <a:schemeClr val="tx1">
                    <a:tint val="75000"/>
                  </a:schemeClr>
                </a:solidFill>
              </a:defRPr>
            </a:lvl8pPr>
            <a:lvl9pPr marL="960120" indent="0">
              <a:buNone/>
              <a:defRPr sz="42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22C2881D-60FC-4736-B065-0A01D4CDA07A}"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0028" y="486833"/>
            <a:ext cx="1360170" cy="116035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620203" y="486833"/>
            <a:ext cx="1360170" cy="116035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2C2881D-60FC-4736-B065-0A01D4CDA07A}"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0444" y="97367"/>
            <a:ext cx="2760345" cy="35348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0445" y="448310"/>
            <a:ext cx="1353919" cy="219710"/>
          </a:xfrm>
        </p:spPr>
        <p:txBody>
          <a:bodyPr anchor="b"/>
          <a:lstStyle>
            <a:lvl1pPr marL="0" indent="0">
              <a:buNone/>
              <a:defRPr sz="630" b="1"/>
            </a:lvl1pPr>
            <a:lvl2pPr marL="120015" indent="0">
              <a:buNone/>
              <a:defRPr sz="525" b="1"/>
            </a:lvl2pPr>
            <a:lvl3pPr marL="240030" indent="0">
              <a:buNone/>
              <a:defRPr sz="470" b="1"/>
            </a:lvl3pPr>
            <a:lvl4pPr marL="360045" indent="0">
              <a:buNone/>
              <a:defRPr sz="420" b="1"/>
            </a:lvl4pPr>
            <a:lvl5pPr marL="480060" indent="0">
              <a:buNone/>
              <a:defRPr sz="420" b="1"/>
            </a:lvl5pPr>
            <a:lvl6pPr marL="600075" indent="0">
              <a:buNone/>
              <a:defRPr sz="420" b="1"/>
            </a:lvl6pPr>
            <a:lvl7pPr marL="720090" indent="0">
              <a:buNone/>
              <a:defRPr sz="420" b="1"/>
            </a:lvl7pPr>
            <a:lvl8pPr marL="840105" indent="0">
              <a:buNone/>
              <a:defRPr sz="420" b="1"/>
            </a:lvl8pPr>
            <a:lvl9pPr marL="960120" indent="0">
              <a:buNone/>
              <a:defRPr sz="420" b="1"/>
            </a:lvl9pPr>
          </a:lstStyle>
          <a:p>
            <a:pPr lvl="0"/>
            <a:r>
              <a:rPr lang="en-US"/>
              <a:t>Edit Master text styles</a:t>
            </a:r>
            <a:endParaRPr lang="en-US"/>
          </a:p>
        </p:txBody>
      </p:sp>
      <p:sp>
        <p:nvSpPr>
          <p:cNvPr id="4" name="Content Placeholder 3"/>
          <p:cNvSpPr>
            <a:spLocks noGrp="1"/>
          </p:cNvSpPr>
          <p:nvPr>
            <p:ph sz="half" idx="2"/>
          </p:nvPr>
        </p:nvSpPr>
        <p:spPr>
          <a:xfrm>
            <a:off x="220445" y="668020"/>
            <a:ext cx="1353919" cy="98255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620202" y="448310"/>
            <a:ext cx="1360587" cy="219710"/>
          </a:xfrm>
        </p:spPr>
        <p:txBody>
          <a:bodyPr anchor="b"/>
          <a:lstStyle>
            <a:lvl1pPr marL="0" indent="0">
              <a:buNone/>
              <a:defRPr sz="630" b="1"/>
            </a:lvl1pPr>
            <a:lvl2pPr marL="120015" indent="0">
              <a:buNone/>
              <a:defRPr sz="525" b="1"/>
            </a:lvl2pPr>
            <a:lvl3pPr marL="240030" indent="0">
              <a:buNone/>
              <a:defRPr sz="470" b="1"/>
            </a:lvl3pPr>
            <a:lvl4pPr marL="360045" indent="0">
              <a:buNone/>
              <a:defRPr sz="420" b="1"/>
            </a:lvl4pPr>
            <a:lvl5pPr marL="480060" indent="0">
              <a:buNone/>
              <a:defRPr sz="420" b="1"/>
            </a:lvl5pPr>
            <a:lvl6pPr marL="600075" indent="0">
              <a:buNone/>
              <a:defRPr sz="420" b="1"/>
            </a:lvl6pPr>
            <a:lvl7pPr marL="720090" indent="0">
              <a:buNone/>
              <a:defRPr sz="420" b="1"/>
            </a:lvl7pPr>
            <a:lvl8pPr marL="840105" indent="0">
              <a:buNone/>
              <a:defRPr sz="420" b="1"/>
            </a:lvl8pPr>
            <a:lvl9pPr marL="960120" indent="0">
              <a:buNone/>
              <a:defRPr sz="420" b="1"/>
            </a:lvl9pPr>
          </a:lstStyle>
          <a:p>
            <a:pPr lvl="0"/>
            <a:r>
              <a:rPr lang="en-US"/>
              <a:t>Edit Master text styles</a:t>
            </a:r>
            <a:endParaRPr lang="en-US"/>
          </a:p>
        </p:txBody>
      </p:sp>
      <p:sp>
        <p:nvSpPr>
          <p:cNvPr id="6" name="Content Placeholder 5"/>
          <p:cNvSpPr>
            <a:spLocks noGrp="1"/>
          </p:cNvSpPr>
          <p:nvPr>
            <p:ph sz="quarter" idx="4"/>
          </p:nvPr>
        </p:nvSpPr>
        <p:spPr>
          <a:xfrm>
            <a:off x="1620202" y="668020"/>
            <a:ext cx="1360587" cy="98255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2C2881D-60FC-4736-B065-0A01D4CDA07A}" type="datetimeFigureOut">
              <a:rPr lang="en-GB" smtClean="0"/>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C2881D-60FC-4736-B065-0A01D4CDA07A}" type="datetimeFigureOut">
              <a:rPr lang="en-GB" smtClean="0"/>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2881D-60FC-4736-B065-0A01D4CDA07A}" type="datetimeFigureOut">
              <a:rPr lang="en-GB" smtClean="0"/>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445" y="121920"/>
            <a:ext cx="1032212" cy="426720"/>
          </a:xfrm>
        </p:spPr>
        <p:txBody>
          <a:bodyPr anchor="b"/>
          <a:lstStyle>
            <a:lvl1pPr>
              <a:defRPr sz="840"/>
            </a:lvl1pPr>
          </a:lstStyle>
          <a:p>
            <a:r>
              <a:rPr lang="en-US"/>
              <a:t>Click to edit Master title style</a:t>
            </a:r>
            <a:endParaRPr lang="en-US" dirty="0"/>
          </a:p>
        </p:txBody>
      </p:sp>
      <p:sp>
        <p:nvSpPr>
          <p:cNvPr id="3" name="Content Placeholder 2"/>
          <p:cNvSpPr>
            <a:spLocks noGrp="1"/>
          </p:cNvSpPr>
          <p:nvPr>
            <p:ph idx="1"/>
          </p:nvPr>
        </p:nvSpPr>
        <p:spPr>
          <a:xfrm>
            <a:off x="1360587" y="263314"/>
            <a:ext cx="1620203" cy="1299633"/>
          </a:xfrm>
        </p:spPr>
        <p:txBody>
          <a:bodyPr/>
          <a:lstStyle>
            <a:lvl1pPr>
              <a:defRPr sz="840"/>
            </a:lvl1pPr>
            <a:lvl2pPr>
              <a:defRPr sz="735"/>
            </a:lvl2pPr>
            <a:lvl3pPr>
              <a:defRPr sz="630"/>
            </a:lvl3pPr>
            <a:lvl4pPr>
              <a:defRPr sz="525"/>
            </a:lvl4pPr>
            <a:lvl5pPr>
              <a:defRPr sz="525"/>
            </a:lvl5pPr>
            <a:lvl6pPr>
              <a:defRPr sz="525"/>
            </a:lvl6pPr>
            <a:lvl7pPr>
              <a:defRPr sz="525"/>
            </a:lvl7pPr>
            <a:lvl8pPr>
              <a:defRPr sz="525"/>
            </a:lvl8pPr>
            <a:lvl9pPr>
              <a:defRPr sz="52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20445" y="548640"/>
            <a:ext cx="1032212" cy="1016423"/>
          </a:xfrm>
        </p:spPr>
        <p:txBody>
          <a:bodyPr/>
          <a:lstStyle>
            <a:lvl1pPr marL="0" indent="0">
              <a:buNone/>
              <a:defRPr sz="420"/>
            </a:lvl1pPr>
            <a:lvl2pPr marL="120015" indent="0">
              <a:buNone/>
              <a:defRPr sz="370"/>
            </a:lvl2pPr>
            <a:lvl3pPr marL="240030" indent="0">
              <a:buNone/>
              <a:defRPr sz="315"/>
            </a:lvl3pPr>
            <a:lvl4pPr marL="360045" indent="0">
              <a:buNone/>
              <a:defRPr sz="265"/>
            </a:lvl4pPr>
            <a:lvl5pPr marL="480060" indent="0">
              <a:buNone/>
              <a:defRPr sz="265"/>
            </a:lvl5pPr>
            <a:lvl6pPr marL="600075" indent="0">
              <a:buNone/>
              <a:defRPr sz="265"/>
            </a:lvl6pPr>
            <a:lvl7pPr marL="720090" indent="0">
              <a:buNone/>
              <a:defRPr sz="265"/>
            </a:lvl7pPr>
            <a:lvl8pPr marL="840105" indent="0">
              <a:buNone/>
              <a:defRPr sz="265"/>
            </a:lvl8pPr>
            <a:lvl9pPr marL="960120" indent="0">
              <a:buNone/>
              <a:defRPr sz="265"/>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22C2881D-60FC-4736-B065-0A01D4CDA07A}"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445" y="121920"/>
            <a:ext cx="1032212" cy="426720"/>
          </a:xfrm>
        </p:spPr>
        <p:txBody>
          <a:bodyPr anchor="b"/>
          <a:lstStyle>
            <a:lvl1pPr>
              <a:defRPr sz="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60587" y="263314"/>
            <a:ext cx="1620203" cy="1299633"/>
          </a:xfrm>
        </p:spPr>
        <p:txBody>
          <a:bodyPr anchor="t"/>
          <a:lstStyle>
            <a:lvl1pPr marL="0" indent="0">
              <a:buNone/>
              <a:defRPr sz="840"/>
            </a:lvl1pPr>
            <a:lvl2pPr marL="120015" indent="0">
              <a:buNone/>
              <a:defRPr sz="735"/>
            </a:lvl2pPr>
            <a:lvl3pPr marL="240030" indent="0">
              <a:buNone/>
              <a:defRPr sz="630"/>
            </a:lvl3pPr>
            <a:lvl4pPr marL="360045" indent="0">
              <a:buNone/>
              <a:defRPr sz="525"/>
            </a:lvl4pPr>
            <a:lvl5pPr marL="480060" indent="0">
              <a:buNone/>
              <a:defRPr sz="525"/>
            </a:lvl5pPr>
            <a:lvl6pPr marL="600075" indent="0">
              <a:buNone/>
              <a:defRPr sz="525"/>
            </a:lvl6pPr>
            <a:lvl7pPr marL="720090" indent="0">
              <a:buNone/>
              <a:defRPr sz="525"/>
            </a:lvl7pPr>
            <a:lvl8pPr marL="840105" indent="0">
              <a:buNone/>
              <a:defRPr sz="525"/>
            </a:lvl8pPr>
            <a:lvl9pPr marL="960120" indent="0">
              <a:buNone/>
              <a:defRPr sz="525"/>
            </a:lvl9pPr>
          </a:lstStyle>
          <a:p>
            <a:r>
              <a:rPr lang="en-US" dirty="0"/>
              <a:t>Click icon to add picture</a:t>
            </a:r>
            <a:endParaRPr lang="en-US" dirty="0"/>
          </a:p>
        </p:txBody>
      </p:sp>
      <p:sp>
        <p:nvSpPr>
          <p:cNvPr id="4" name="Text Placeholder 3"/>
          <p:cNvSpPr>
            <a:spLocks noGrp="1"/>
          </p:cNvSpPr>
          <p:nvPr>
            <p:ph type="body" sz="half" idx="2"/>
          </p:nvPr>
        </p:nvSpPr>
        <p:spPr>
          <a:xfrm>
            <a:off x="220445" y="548640"/>
            <a:ext cx="1032212" cy="1016423"/>
          </a:xfrm>
        </p:spPr>
        <p:txBody>
          <a:bodyPr/>
          <a:lstStyle>
            <a:lvl1pPr marL="0" indent="0">
              <a:buNone/>
              <a:defRPr sz="420"/>
            </a:lvl1pPr>
            <a:lvl2pPr marL="120015" indent="0">
              <a:buNone/>
              <a:defRPr sz="370"/>
            </a:lvl2pPr>
            <a:lvl3pPr marL="240030" indent="0">
              <a:buNone/>
              <a:defRPr sz="315"/>
            </a:lvl3pPr>
            <a:lvl4pPr marL="360045" indent="0">
              <a:buNone/>
              <a:defRPr sz="265"/>
            </a:lvl4pPr>
            <a:lvl5pPr marL="480060" indent="0">
              <a:buNone/>
              <a:defRPr sz="265"/>
            </a:lvl5pPr>
            <a:lvl6pPr marL="600075" indent="0">
              <a:buNone/>
              <a:defRPr sz="265"/>
            </a:lvl6pPr>
            <a:lvl7pPr marL="720090" indent="0">
              <a:buNone/>
              <a:defRPr sz="265"/>
            </a:lvl7pPr>
            <a:lvl8pPr marL="840105" indent="0">
              <a:buNone/>
              <a:defRPr sz="265"/>
            </a:lvl8pPr>
            <a:lvl9pPr marL="960120" indent="0">
              <a:buNone/>
              <a:defRPr sz="265"/>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22C2881D-60FC-4736-B065-0A01D4CDA07A}"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028" y="97367"/>
            <a:ext cx="2760345" cy="3534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0028" y="486833"/>
            <a:ext cx="2760345" cy="116035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20028" y="1695027"/>
            <a:ext cx="720090" cy="97367"/>
          </a:xfrm>
          <a:prstGeom prst="rect">
            <a:avLst/>
          </a:prstGeom>
        </p:spPr>
        <p:txBody>
          <a:bodyPr vert="horz" lIns="91440" tIns="45720" rIns="91440" bIns="45720" rtlCol="0" anchor="ctr"/>
          <a:lstStyle>
            <a:lvl1pPr algn="l">
              <a:defRPr sz="315">
                <a:solidFill>
                  <a:schemeClr val="tx1">
                    <a:tint val="75000"/>
                  </a:schemeClr>
                </a:solidFill>
              </a:defRPr>
            </a:lvl1pPr>
          </a:lstStyle>
          <a:p>
            <a:fld id="{22C2881D-60FC-4736-B065-0A01D4CDA07A}" type="datetimeFigureOut">
              <a:rPr lang="en-GB" smtClean="0"/>
            </a:fld>
            <a:endParaRPr lang="en-GB" dirty="0"/>
          </a:p>
        </p:txBody>
      </p:sp>
      <p:sp>
        <p:nvSpPr>
          <p:cNvPr id="5" name="Footer Placeholder 4"/>
          <p:cNvSpPr>
            <a:spLocks noGrp="1"/>
          </p:cNvSpPr>
          <p:nvPr>
            <p:ph type="ftr" sz="quarter" idx="3"/>
          </p:nvPr>
        </p:nvSpPr>
        <p:spPr>
          <a:xfrm>
            <a:off x="1060133" y="1695027"/>
            <a:ext cx="1080135" cy="97367"/>
          </a:xfrm>
          <a:prstGeom prst="rect">
            <a:avLst/>
          </a:prstGeom>
        </p:spPr>
        <p:txBody>
          <a:bodyPr vert="horz" lIns="91440" tIns="45720" rIns="91440" bIns="45720" rtlCol="0" anchor="ctr"/>
          <a:lstStyle>
            <a:lvl1pPr algn="ctr">
              <a:defRPr sz="315">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260283" y="1695027"/>
            <a:ext cx="720090" cy="97367"/>
          </a:xfrm>
          <a:prstGeom prst="rect">
            <a:avLst/>
          </a:prstGeom>
        </p:spPr>
        <p:txBody>
          <a:bodyPr vert="horz" lIns="91440" tIns="45720" rIns="91440" bIns="45720" rtlCol="0" anchor="ctr"/>
          <a:lstStyle>
            <a:lvl1pPr algn="r">
              <a:defRPr sz="315">
                <a:solidFill>
                  <a:schemeClr val="tx1">
                    <a:tint val="75000"/>
                  </a:schemeClr>
                </a:solidFill>
              </a:defRPr>
            </a:lvl1pPr>
          </a:lstStyle>
          <a:p>
            <a:fld id="{00121548-E10E-45A6-B9E2-CA15064B7E56}" type="slidenum">
              <a:rPr lang="en-GB" smtClean="0"/>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40030" rtl="0" eaLnBrk="1" latinLnBrk="0" hangingPunct="1">
        <a:lnSpc>
          <a:spcPct val="90000"/>
        </a:lnSpc>
        <a:spcBef>
          <a:spcPct val="0"/>
        </a:spcBef>
        <a:buNone/>
        <a:defRPr sz="1155" kern="1200">
          <a:solidFill>
            <a:schemeClr val="tx1"/>
          </a:solidFill>
          <a:latin typeface="+mj-lt"/>
          <a:ea typeface="+mj-ea"/>
          <a:cs typeface="+mj-cs"/>
        </a:defRPr>
      </a:lvl1pPr>
    </p:titleStyle>
    <p:bodyStyle>
      <a:lvl1pPr marL="60325" indent="-60325" algn="l" defTabSz="240030" rtl="0" eaLnBrk="1" latinLnBrk="0" hangingPunct="1">
        <a:lnSpc>
          <a:spcPct val="90000"/>
        </a:lnSpc>
        <a:spcBef>
          <a:spcPts val="265"/>
        </a:spcBef>
        <a:buFont typeface="Arial" panose="020B0604020202020204" pitchFamily="34" charset="0"/>
        <a:buChar char="•"/>
        <a:defRPr sz="735" kern="1200">
          <a:solidFill>
            <a:schemeClr val="tx1"/>
          </a:solidFill>
          <a:latin typeface="+mn-lt"/>
          <a:ea typeface="+mn-ea"/>
          <a:cs typeface="+mn-cs"/>
        </a:defRPr>
      </a:lvl1pPr>
      <a:lvl2pPr marL="180340" indent="-60325" algn="l" defTabSz="240030" rtl="0" eaLnBrk="1" latinLnBrk="0" hangingPunct="1">
        <a:lnSpc>
          <a:spcPct val="90000"/>
        </a:lnSpc>
        <a:spcBef>
          <a:spcPts val="130"/>
        </a:spcBef>
        <a:buFont typeface="Arial" panose="020B0604020202020204" pitchFamily="34" charset="0"/>
        <a:buChar char="•"/>
        <a:defRPr sz="630" kern="1200">
          <a:solidFill>
            <a:schemeClr val="tx1"/>
          </a:solidFill>
          <a:latin typeface="+mn-lt"/>
          <a:ea typeface="+mn-ea"/>
          <a:cs typeface="+mn-cs"/>
        </a:defRPr>
      </a:lvl2pPr>
      <a:lvl3pPr marL="300355" indent="-60325" algn="l" defTabSz="240030" rtl="0" eaLnBrk="1" latinLnBrk="0" hangingPunct="1">
        <a:lnSpc>
          <a:spcPct val="90000"/>
        </a:lnSpc>
        <a:spcBef>
          <a:spcPts val="130"/>
        </a:spcBef>
        <a:buFont typeface="Arial" panose="020B0604020202020204" pitchFamily="34" charset="0"/>
        <a:buChar char="•"/>
        <a:defRPr sz="525" kern="1200">
          <a:solidFill>
            <a:schemeClr val="tx1"/>
          </a:solidFill>
          <a:latin typeface="+mn-lt"/>
          <a:ea typeface="+mn-ea"/>
          <a:cs typeface="+mn-cs"/>
        </a:defRPr>
      </a:lvl3pPr>
      <a:lvl4pPr marL="42037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4pPr>
      <a:lvl5pPr marL="54038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5pPr>
      <a:lvl6pPr marL="66040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6pPr>
      <a:lvl7pPr marL="78041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7pPr>
      <a:lvl8pPr marL="90043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8pPr>
      <a:lvl9pPr marL="102044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9pPr>
    </p:bodyStyle>
    <p:otherStyle>
      <a:defPPr>
        <a:defRPr lang="en-US"/>
      </a:defPPr>
      <a:lvl1pPr marL="0" algn="l" defTabSz="240030" rtl="0" eaLnBrk="1" latinLnBrk="0" hangingPunct="1">
        <a:defRPr sz="470" kern="1200">
          <a:solidFill>
            <a:schemeClr val="tx1"/>
          </a:solidFill>
          <a:latin typeface="+mn-lt"/>
          <a:ea typeface="+mn-ea"/>
          <a:cs typeface="+mn-cs"/>
        </a:defRPr>
      </a:lvl1pPr>
      <a:lvl2pPr marL="120015" algn="l" defTabSz="240030" rtl="0" eaLnBrk="1" latinLnBrk="0" hangingPunct="1">
        <a:defRPr sz="470" kern="1200">
          <a:solidFill>
            <a:schemeClr val="tx1"/>
          </a:solidFill>
          <a:latin typeface="+mn-lt"/>
          <a:ea typeface="+mn-ea"/>
          <a:cs typeface="+mn-cs"/>
        </a:defRPr>
      </a:lvl2pPr>
      <a:lvl3pPr marL="240030" algn="l" defTabSz="240030" rtl="0" eaLnBrk="1" latinLnBrk="0" hangingPunct="1">
        <a:defRPr sz="470" kern="1200">
          <a:solidFill>
            <a:schemeClr val="tx1"/>
          </a:solidFill>
          <a:latin typeface="+mn-lt"/>
          <a:ea typeface="+mn-ea"/>
          <a:cs typeface="+mn-cs"/>
        </a:defRPr>
      </a:lvl3pPr>
      <a:lvl4pPr marL="360045" algn="l" defTabSz="240030" rtl="0" eaLnBrk="1" latinLnBrk="0" hangingPunct="1">
        <a:defRPr sz="470" kern="1200">
          <a:solidFill>
            <a:schemeClr val="tx1"/>
          </a:solidFill>
          <a:latin typeface="+mn-lt"/>
          <a:ea typeface="+mn-ea"/>
          <a:cs typeface="+mn-cs"/>
        </a:defRPr>
      </a:lvl4pPr>
      <a:lvl5pPr marL="480060" algn="l" defTabSz="240030" rtl="0" eaLnBrk="1" latinLnBrk="0" hangingPunct="1">
        <a:defRPr sz="470" kern="1200">
          <a:solidFill>
            <a:schemeClr val="tx1"/>
          </a:solidFill>
          <a:latin typeface="+mn-lt"/>
          <a:ea typeface="+mn-ea"/>
          <a:cs typeface="+mn-cs"/>
        </a:defRPr>
      </a:lvl5pPr>
      <a:lvl6pPr marL="600075" algn="l" defTabSz="240030" rtl="0" eaLnBrk="1" latinLnBrk="0" hangingPunct="1">
        <a:defRPr sz="470" kern="1200">
          <a:solidFill>
            <a:schemeClr val="tx1"/>
          </a:solidFill>
          <a:latin typeface="+mn-lt"/>
          <a:ea typeface="+mn-ea"/>
          <a:cs typeface="+mn-cs"/>
        </a:defRPr>
      </a:lvl6pPr>
      <a:lvl7pPr marL="720090" algn="l" defTabSz="240030" rtl="0" eaLnBrk="1" latinLnBrk="0" hangingPunct="1">
        <a:defRPr sz="470" kern="1200">
          <a:solidFill>
            <a:schemeClr val="tx1"/>
          </a:solidFill>
          <a:latin typeface="+mn-lt"/>
          <a:ea typeface="+mn-ea"/>
          <a:cs typeface="+mn-cs"/>
        </a:defRPr>
      </a:lvl7pPr>
      <a:lvl8pPr marL="840105" algn="l" defTabSz="240030" rtl="0" eaLnBrk="1" latinLnBrk="0" hangingPunct="1">
        <a:defRPr sz="470" kern="1200">
          <a:solidFill>
            <a:schemeClr val="tx1"/>
          </a:solidFill>
          <a:latin typeface="+mn-lt"/>
          <a:ea typeface="+mn-ea"/>
          <a:cs typeface="+mn-cs"/>
        </a:defRPr>
      </a:lvl8pPr>
      <a:lvl9pPr marL="960120" algn="l" defTabSz="240030" rtl="0" eaLnBrk="1" latinLnBrk="0" hangingPunct="1">
        <a:defRPr sz="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jpe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a:srcRect l="43361" t="42898" r="5342" b="25328"/>
          <a:stretch>
            <a:fillRect/>
          </a:stretch>
        </p:blipFill>
        <p:spPr>
          <a:xfrm>
            <a:off x="-26035" y="-315"/>
            <a:ext cx="3200400" cy="1828480"/>
          </a:xfrm>
          <a:prstGeom prst="rect">
            <a:avLst/>
          </a:prstGeom>
        </p:spPr>
      </p:pic>
      <p:sp>
        <p:nvSpPr>
          <p:cNvPr id="92" name="TextBox 91"/>
          <p:cNvSpPr txBox="1"/>
          <p:nvPr/>
        </p:nvSpPr>
        <p:spPr>
          <a:xfrm>
            <a:off x="1620339" y="1120535"/>
            <a:ext cx="1553845" cy="334010"/>
          </a:xfrm>
          <a:prstGeom prst="rect">
            <a:avLst/>
          </a:prstGeom>
          <a:noFill/>
        </p:spPr>
        <p:txBody>
          <a:bodyPr wrap="none" rtlCol="0">
            <a:spAutoFit/>
          </a:bodyPr>
          <a:lstStyle/>
          <a:p>
            <a:r>
              <a:rPr lang="en-SG" altLang="en-US" sz="1575" dirty="0">
                <a:solidFill>
                  <a:srgbClr val="363537"/>
                </a:solidFill>
                <a:latin typeface="Aharoni" panose="02010803020104030203" pitchFamily="2" charset="-79"/>
                <a:ea typeface="Roboto Bk" pitchFamily="2" charset="0"/>
                <a:cs typeface="Aharoni" panose="02010803020104030203" pitchFamily="2" charset="-79"/>
              </a:rPr>
              <a:t>How to Handle</a:t>
            </a:r>
            <a:endParaRPr lang="en-SG" altLang="en-US" sz="1575" dirty="0">
              <a:solidFill>
                <a:srgbClr val="363537"/>
              </a:solidFill>
              <a:latin typeface="Aharoni" panose="02010803020104030203" pitchFamily="2" charset="-79"/>
              <a:ea typeface="Roboto Bk" pitchFamily="2" charset="0"/>
              <a:cs typeface="Aharoni" panose="02010803020104030203" pitchFamily="2" charset="-79"/>
            </a:endParaRPr>
          </a:p>
        </p:txBody>
      </p:sp>
      <p:sp>
        <p:nvSpPr>
          <p:cNvPr id="93" name="TextBox 92"/>
          <p:cNvSpPr txBox="1"/>
          <p:nvPr/>
        </p:nvSpPr>
        <p:spPr>
          <a:xfrm>
            <a:off x="1875322" y="1317029"/>
            <a:ext cx="1034415" cy="187960"/>
          </a:xfrm>
          <a:prstGeom prst="rect">
            <a:avLst/>
          </a:prstGeom>
          <a:noFill/>
        </p:spPr>
        <p:txBody>
          <a:bodyPr wrap="none" rtlCol="0">
            <a:spAutoFit/>
          </a:bodyPr>
          <a:lstStyle/>
          <a:p>
            <a:r>
              <a:rPr lang="en-SG" altLang="en-US" sz="630" spc="79" dirty="0">
                <a:solidFill>
                  <a:srgbClr val="363537"/>
                </a:solidFill>
                <a:latin typeface="Roboto"/>
              </a:rPr>
              <a:t>Python Interview</a:t>
            </a:r>
            <a:endParaRPr lang="en-SG" altLang="en-US" sz="630" spc="79" dirty="0">
              <a:solidFill>
                <a:srgbClr val="363537"/>
              </a:solidFill>
              <a:latin typeface="Roboto"/>
            </a:endParaRPr>
          </a:p>
        </p:txBody>
      </p:sp>
      <p:grpSp>
        <p:nvGrpSpPr>
          <p:cNvPr id="3" name="Group 2"/>
          <p:cNvGrpSpPr/>
          <p:nvPr/>
        </p:nvGrpSpPr>
        <p:grpSpPr>
          <a:xfrm>
            <a:off x="2264650" y="622833"/>
            <a:ext cx="351310" cy="347500"/>
            <a:chOff x="2211310" y="622833"/>
            <a:chExt cx="351310" cy="347500"/>
          </a:xfrm>
        </p:grpSpPr>
        <p:sp>
          <p:nvSpPr>
            <p:cNvPr id="2" name="Half Frame 1"/>
            <p:cNvSpPr/>
            <p:nvPr/>
          </p:nvSpPr>
          <p:spPr>
            <a:xfrm>
              <a:off x="2211310" y="622833"/>
              <a:ext cx="332260" cy="332260"/>
            </a:xfrm>
            <a:prstGeom prst="halfFrame">
              <a:avLst>
                <a:gd name="adj1" fmla="val 23013"/>
                <a:gd name="adj2" fmla="val 2071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7" name="Half Frame 6"/>
            <p:cNvSpPr/>
            <p:nvPr/>
          </p:nvSpPr>
          <p:spPr>
            <a:xfrm rot="10800000">
              <a:off x="2230360" y="638073"/>
              <a:ext cx="332260" cy="332260"/>
            </a:xfrm>
            <a:prstGeom prst="halfFrame">
              <a:avLst>
                <a:gd name="adj1" fmla="val 23013"/>
                <a:gd name="adj2" fmla="val 2071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Python Usage</a:t>
            </a:r>
            <a:endParaRPr lang="en-SG" altLang="en-US"/>
          </a:p>
        </p:txBody>
      </p:sp>
      <p:pic>
        <p:nvPicPr>
          <p:cNvPr id="9" name="Content Placeholder 8" descr="pythondata_7-other-lang (1)"/>
          <p:cNvPicPr>
            <a:picLocks noChangeAspect="1"/>
          </p:cNvPicPr>
          <p:nvPr>
            <p:ph idx="1"/>
          </p:nvPr>
        </p:nvPicPr>
        <p:blipFill>
          <a:blip r:embed="rId1"/>
          <a:stretch>
            <a:fillRect/>
          </a:stretch>
        </p:blipFill>
        <p:spPr>
          <a:xfrm>
            <a:off x="689610" y="487045"/>
            <a:ext cx="1820545" cy="11601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How to learn python</a:t>
            </a:r>
            <a:endParaRPr lang="en-SG" altLang="en-US"/>
          </a:p>
        </p:txBody>
      </p:sp>
      <p:sp>
        <p:nvSpPr>
          <p:cNvPr id="3" name="Content Placeholder 2"/>
          <p:cNvSpPr/>
          <p:nvPr>
            <p:ph idx="1"/>
          </p:nvPr>
        </p:nvSpPr>
        <p:spPr/>
        <p:txBody>
          <a:bodyPr/>
          <a:p>
            <a:r>
              <a:rPr lang="en-SG" altLang="en-US"/>
              <a:t>Beginer: https://realpython.com/</a:t>
            </a:r>
            <a:endParaRPr lang="en-SG" altLang="en-US"/>
          </a:p>
          <a:p>
            <a:r>
              <a:rPr lang="en-SG" altLang="en-US"/>
              <a:t>Offical reference document: https://docs.python.org/3/tutorial/index.html</a:t>
            </a:r>
            <a:endParaRPr lang="en-SG" altLang="en-US"/>
          </a:p>
          <a:p>
            <a:r>
              <a:rPr lang="en-SG" altLang="en-US"/>
              <a:t>Tons of tutorial on different python sub subject and levels </a:t>
            </a:r>
            <a:endParaRPr lang="en-SG" altLang="en-US"/>
          </a:p>
          <a:p>
            <a:r>
              <a:rPr lang="en-SG" altLang="en-US"/>
              <a:t>IDEs</a:t>
            </a:r>
            <a:endParaRPr lang="en-SG" altLang="en-US"/>
          </a:p>
          <a:p>
            <a:r>
              <a:rPr lang="en-SG" altLang="en-US"/>
              <a:t>Hands-on</a:t>
            </a:r>
            <a:endParaRPr lang="en-SG" altLang="en-US"/>
          </a:p>
          <a:p>
            <a:r>
              <a:rPr lang="en-SG" altLang="en-US"/>
              <a:t>End to end</a:t>
            </a:r>
            <a:endParaRPr lang="en-SG"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Part(II) </a:t>
            </a:r>
            <a:r>
              <a:rPr lang="en-SG" altLang="en-US"/>
              <a:t>Interview Question Examples</a:t>
            </a:r>
            <a:endParaRPr lang="en-SG" altLang="en-US"/>
          </a:p>
        </p:txBody>
      </p:sp>
      <p:sp>
        <p:nvSpPr>
          <p:cNvPr id="3" name="Content Placeholder 2"/>
          <p:cNvSpPr>
            <a:spLocks noGrp="1"/>
          </p:cNvSpPr>
          <p:nvPr>
            <p:ph idx="1"/>
          </p:nvPr>
        </p:nvSpPr>
        <p:spPr/>
        <p:txBody>
          <a:bodyPr/>
          <a:p>
            <a:r>
              <a:rPr lang="en-SG" altLang="en-US"/>
              <a:t>Group 1 on container data types</a:t>
            </a:r>
            <a:endParaRPr lang="en-SG" altLang="en-US"/>
          </a:p>
          <a:p>
            <a:pPr lvl="1"/>
            <a:r>
              <a:rPr lang="en-SG" altLang="en-US"/>
              <a:t>array, list &amp; tuple</a:t>
            </a:r>
            <a:endParaRPr lang="en-SG" altLang="en-US"/>
          </a:p>
          <a:p>
            <a:pPr lvl="1"/>
            <a:r>
              <a:rPr lang="en-SG" altLang="en-US"/>
              <a:t>set, frozenset</a:t>
            </a:r>
            <a:endParaRPr lang="en-SG" altLang="en-US"/>
          </a:p>
          <a:p>
            <a:pPr lvl="1"/>
            <a:r>
              <a:rPr lang="en-SG" altLang="en-US">
                <a:sym typeface="+mn-ea"/>
              </a:rPr>
              <a:t>dictionary</a:t>
            </a:r>
            <a:endParaRPr lang="en-SG" altLang="en-US"/>
          </a:p>
          <a:p>
            <a:pPr lvl="1"/>
            <a:r>
              <a:rPr lang="en-SG" altLang="en-US"/>
              <a:t>str</a:t>
            </a:r>
            <a:endParaRPr lang="en-SG"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array vs list</a:t>
            </a:r>
            <a:endParaRPr lang="en-SG" altLang="en-US"/>
          </a:p>
        </p:txBody>
      </p:sp>
      <p:pic>
        <p:nvPicPr>
          <p:cNvPr id="5" name="Content Placeholder 4" descr="python-arrays-versus-lists-ipcisco"/>
          <p:cNvPicPr>
            <a:picLocks noChangeAspect="1"/>
          </p:cNvPicPr>
          <p:nvPr>
            <p:ph sz="half" idx="1"/>
          </p:nvPr>
        </p:nvPicPr>
        <p:blipFill>
          <a:blip r:embed="rId1"/>
          <a:stretch>
            <a:fillRect/>
          </a:stretch>
        </p:blipFill>
        <p:spPr>
          <a:xfrm>
            <a:off x="320040" y="487045"/>
            <a:ext cx="1160145" cy="1160145"/>
          </a:xfrm>
          <a:prstGeom prst="rect">
            <a:avLst/>
          </a:prstGeom>
        </p:spPr>
      </p:pic>
      <p:pic>
        <p:nvPicPr>
          <p:cNvPr id="6" name="Content Placeholder 5" descr="images"/>
          <p:cNvPicPr>
            <a:picLocks noChangeAspect="1"/>
          </p:cNvPicPr>
          <p:nvPr>
            <p:ph sz="half" idx="2"/>
          </p:nvPr>
        </p:nvPicPr>
        <p:blipFill>
          <a:blip r:embed="rId2"/>
          <a:stretch>
            <a:fillRect/>
          </a:stretch>
        </p:blipFill>
        <p:spPr>
          <a:xfrm>
            <a:off x="1620520" y="888365"/>
            <a:ext cx="1360170" cy="758825"/>
          </a:xfrm>
          <a:prstGeom prst="rect">
            <a:avLst/>
          </a:prstGeom>
        </p:spPr>
      </p:pic>
      <p:pic>
        <p:nvPicPr>
          <p:cNvPr id="7" name="Picture 6" descr="download"/>
          <p:cNvPicPr>
            <a:picLocks noChangeAspect="1"/>
          </p:cNvPicPr>
          <p:nvPr/>
        </p:nvPicPr>
        <p:blipFill>
          <a:blip r:embed="rId3"/>
          <a:stretch>
            <a:fillRect/>
          </a:stretch>
        </p:blipFill>
        <p:spPr>
          <a:xfrm>
            <a:off x="1620520" y="487045"/>
            <a:ext cx="1417938" cy="2914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array vs list vs set</a:t>
            </a:r>
            <a:endParaRPr lang="en-SG" altLang="en-US"/>
          </a:p>
        </p:txBody>
      </p:sp>
      <p:pic>
        <p:nvPicPr>
          <p:cNvPr id="8" name="Content Placeholder 7" descr="download (1)"/>
          <p:cNvPicPr>
            <a:picLocks noChangeAspect="1"/>
          </p:cNvPicPr>
          <p:nvPr>
            <p:ph sz="half" idx="1"/>
          </p:nvPr>
        </p:nvPicPr>
        <p:blipFill>
          <a:blip r:embed="rId1"/>
          <a:stretch>
            <a:fillRect/>
          </a:stretch>
        </p:blipFill>
        <p:spPr>
          <a:xfrm>
            <a:off x="1711325" y="568960"/>
            <a:ext cx="1360170" cy="690880"/>
          </a:xfrm>
          <a:prstGeom prst="rect">
            <a:avLst/>
          </a:prstGeom>
        </p:spPr>
      </p:pic>
      <p:pic>
        <p:nvPicPr>
          <p:cNvPr id="9" name="Content Placeholder 8" descr="python-sets"/>
          <p:cNvPicPr>
            <a:picLocks noChangeAspect="1"/>
          </p:cNvPicPr>
          <p:nvPr>
            <p:ph sz="half" idx="2"/>
          </p:nvPr>
        </p:nvPicPr>
        <p:blipFill>
          <a:blip r:embed="rId2"/>
          <a:stretch>
            <a:fillRect/>
          </a:stretch>
        </p:blipFill>
        <p:spPr>
          <a:xfrm>
            <a:off x="220345" y="581660"/>
            <a:ext cx="1360170" cy="6654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dictionary</a:t>
            </a:r>
            <a:endParaRPr lang="en-SG" altLang="en-US"/>
          </a:p>
        </p:txBody>
      </p:sp>
      <p:pic>
        <p:nvPicPr>
          <p:cNvPr id="5" name="Content Placeholder 4" descr="dictionaries-in-python"/>
          <p:cNvPicPr>
            <a:picLocks noChangeAspect="1"/>
          </p:cNvPicPr>
          <p:nvPr>
            <p:ph sz="half" idx="1"/>
          </p:nvPr>
        </p:nvPicPr>
        <p:blipFill>
          <a:blip r:embed="rId1"/>
          <a:stretch>
            <a:fillRect/>
          </a:stretch>
        </p:blipFill>
        <p:spPr>
          <a:xfrm>
            <a:off x="220345" y="450850"/>
            <a:ext cx="1360170" cy="833120"/>
          </a:xfrm>
          <a:prstGeom prst="rect">
            <a:avLst/>
          </a:prstGeom>
        </p:spPr>
      </p:pic>
      <p:pic>
        <p:nvPicPr>
          <p:cNvPr id="6" name="Content Placeholder 5"/>
          <p:cNvPicPr>
            <a:picLocks noChangeAspect="1"/>
          </p:cNvPicPr>
          <p:nvPr>
            <p:ph sz="half" idx="2"/>
          </p:nvPr>
        </p:nvPicPr>
        <p:blipFill>
          <a:blip r:embed="rId2"/>
          <a:stretch>
            <a:fillRect/>
          </a:stretch>
        </p:blipFill>
        <p:spPr>
          <a:xfrm>
            <a:off x="1795780" y="206375"/>
            <a:ext cx="771568" cy="425768"/>
          </a:xfrm>
          <a:prstGeom prst="rect">
            <a:avLst/>
          </a:prstGeom>
        </p:spPr>
      </p:pic>
      <p:pic>
        <p:nvPicPr>
          <p:cNvPr id="7" name="Picture 6"/>
          <p:cNvPicPr>
            <a:picLocks noChangeAspect="1"/>
          </p:cNvPicPr>
          <p:nvPr/>
        </p:nvPicPr>
        <p:blipFill>
          <a:blip r:embed="rId3"/>
          <a:stretch>
            <a:fillRect/>
          </a:stretch>
        </p:blipFill>
        <p:spPr>
          <a:xfrm>
            <a:off x="1795780" y="702945"/>
            <a:ext cx="674370" cy="491490"/>
          </a:xfrm>
          <a:prstGeom prst="rect">
            <a:avLst/>
          </a:prstGeom>
        </p:spPr>
      </p:pic>
      <p:pic>
        <p:nvPicPr>
          <p:cNvPr id="10" name="Picture 9"/>
          <p:cNvPicPr>
            <a:picLocks noChangeAspect="1"/>
          </p:cNvPicPr>
          <p:nvPr/>
        </p:nvPicPr>
        <p:blipFill>
          <a:blip r:embed="rId4"/>
          <a:stretch>
            <a:fillRect/>
          </a:stretch>
        </p:blipFill>
        <p:spPr>
          <a:xfrm>
            <a:off x="1795780" y="1281430"/>
            <a:ext cx="722947" cy="485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Part(II) </a:t>
            </a:r>
            <a:r>
              <a:rPr lang="en-SG" altLang="en-US"/>
              <a:t>Interview Question Examples</a:t>
            </a:r>
            <a:endParaRPr lang="en-SG" altLang="en-US"/>
          </a:p>
        </p:txBody>
      </p:sp>
      <p:sp>
        <p:nvSpPr>
          <p:cNvPr id="3" name="Content Placeholder 2"/>
          <p:cNvSpPr>
            <a:spLocks noGrp="1"/>
          </p:cNvSpPr>
          <p:nvPr>
            <p:ph idx="1"/>
          </p:nvPr>
        </p:nvSpPr>
        <p:spPr/>
        <p:txBody>
          <a:bodyPr/>
          <a:p>
            <a:r>
              <a:rPr lang="en-SG" altLang="en-US"/>
              <a:t>Group 2 namespaces, module, packages</a:t>
            </a:r>
            <a:endParaRPr lang="en-SG" altLang="en-US"/>
          </a:p>
          <a:p>
            <a:pPr lvl="1"/>
            <a:r>
              <a:rPr lang="en-SG" altLang="en-US"/>
              <a:t>python namespaces</a:t>
            </a:r>
            <a:endParaRPr lang="en-SG" altLang="en-US"/>
          </a:p>
          <a:p>
            <a:pPr lvl="1"/>
            <a:r>
              <a:rPr lang="en-SG" altLang="en-US">
                <a:sym typeface="+mn-ea"/>
              </a:rPr>
              <a:t>module vs packages</a:t>
            </a:r>
            <a:endParaRPr lang="en-SG" altLang="en-US"/>
          </a:p>
          <a:p>
            <a:pPr lvl="1"/>
            <a:r>
              <a:rPr lang="en-SG" altLang="en-US">
                <a:sym typeface="+mn-ea"/>
              </a:rPr>
              <a:t>local vs global variable</a:t>
            </a:r>
            <a:endParaRPr lang="en-SG" altLang="en-US"/>
          </a:p>
          <a:p>
            <a:pPr lvl="1"/>
            <a:r>
              <a:rPr lang="en-SG" altLang="en-US"/>
              <a:t>example of cross import</a:t>
            </a:r>
            <a:endParaRPr lang="en-SG"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Namespace and scope</a:t>
            </a:r>
            <a:endParaRPr lang="en-SG" altLang="en-US"/>
          </a:p>
        </p:txBody>
      </p:sp>
      <p:sp>
        <p:nvSpPr>
          <p:cNvPr id="3" name="Content Placeholder 2"/>
          <p:cNvSpPr>
            <a:spLocks noGrp="1"/>
          </p:cNvSpPr>
          <p:nvPr>
            <p:ph idx="1"/>
          </p:nvPr>
        </p:nvSpPr>
        <p:spPr/>
        <p:txBody>
          <a:bodyPr/>
          <a:p>
            <a:r>
              <a:rPr lang="en-SG" altLang="en-US"/>
              <a:t>Build in: &gt;&gt;&gt; dir(__builtins__)</a:t>
            </a:r>
            <a:endParaRPr lang="en-SG" altLang="en-US"/>
          </a:p>
          <a:p>
            <a:r>
              <a:rPr lang="en-SG" altLang="en-US"/>
              <a:t>Global: contains any names defined at the level of the main program. Python creates the global namespace when the main program body starts, and it remains in existence until the interpreter terminates </a:t>
            </a:r>
            <a:endParaRPr lang="en-SG" altLang="en-US"/>
          </a:p>
          <a:p>
            <a:r>
              <a:rPr lang="en-SG" altLang="en-US" sz="730">
                <a:sym typeface="+mn-ea"/>
              </a:rPr>
              <a:t>Enclose &amp; </a:t>
            </a:r>
            <a:r>
              <a:rPr lang="en-SG" altLang="en-US"/>
              <a:t>Local: the interpreter creates a new namespace whenever a function executes. That namespace is local to the function and remains in existence until the function terminates</a:t>
            </a:r>
            <a:endParaRPr lang="en-SG" altLang="en-US"/>
          </a:p>
          <a:p>
            <a:endParaRPr lang="en-SG"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Namespace and scope</a:t>
            </a:r>
            <a:endParaRPr lang="en-SG" altLang="en-US"/>
          </a:p>
        </p:txBody>
      </p:sp>
      <p:pic>
        <p:nvPicPr>
          <p:cNvPr id="7" name="Content Placeholder 6"/>
          <p:cNvPicPr>
            <a:picLocks noChangeAspect="1"/>
          </p:cNvPicPr>
          <p:nvPr>
            <p:ph idx="1"/>
          </p:nvPr>
        </p:nvPicPr>
        <p:blipFill>
          <a:blip r:embed="rId1"/>
          <a:stretch>
            <a:fillRect/>
          </a:stretch>
        </p:blipFill>
        <p:spPr>
          <a:xfrm>
            <a:off x="220345" y="450850"/>
            <a:ext cx="1611630" cy="11601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Module vs Package</a:t>
            </a:r>
            <a:endParaRPr lang="en-SG" altLang="en-US"/>
          </a:p>
        </p:txBody>
      </p:sp>
      <p:pic>
        <p:nvPicPr>
          <p:cNvPr id="4" name="Content Placeholder 3" descr="python-modules-diagram-1-1"/>
          <p:cNvPicPr>
            <a:picLocks noChangeAspect="1"/>
          </p:cNvPicPr>
          <p:nvPr>
            <p:ph idx="1"/>
          </p:nvPr>
        </p:nvPicPr>
        <p:blipFill>
          <a:blip r:embed="rId1"/>
          <a:stretch>
            <a:fillRect/>
          </a:stretch>
        </p:blipFill>
        <p:spPr>
          <a:xfrm>
            <a:off x="220345" y="450850"/>
            <a:ext cx="744855" cy="1160145"/>
          </a:xfrm>
          <a:prstGeom prst="rect">
            <a:avLst/>
          </a:prstGeom>
        </p:spPr>
      </p:pic>
      <p:sp>
        <p:nvSpPr>
          <p:cNvPr id="5" name="Text Box 4"/>
          <p:cNvSpPr txBox="1"/>
          <p:nvPr/>
        </p:nvSpPr>
        <p:spPr>
          <a:xfrm>
            <a:off x="1190625" y="394970"/>
            <a:ext cx="1828165" cy="1014730"/>
          </a:xfrm>
          <a:prstGeom prst="rect">
            <a:avLst/>
          </a:prstGeom>
          <a:noFill/>
        </p:spPr>
        <p:txBody>
          <a:bodyPr wrap="square" rtlCol="0">
            <a:spAutoFit/>
          </a:bodyPr>
          <a:p>
            <a:pPr marL="171450" indent="-171450">
              <a:buFont typeface="Arial" panose="020B0604020202020204" pitchFamily="34" charset="0"/>
              <a:buChar char="•"/>
            </a:pPr>
            <a:r>
              <a:rPr lang="en-US" sz="700"/>
              <a:t>A module is a single file (or files) that are imported under one import and used. e.g</a:t>
            </a:r>
            <a:r>
              <a:rPr lang="en-SG" altLang="en-US" sz="700"/>
              <a:t> </a:t>
            </a:r>
            <a:endParaRPr lang="en-SG" altLang="en-US" sz="700"/>
          </a:p>
          <a:p>
            <a:pPr marL="628650" lvl="1" indent="-171450">
              <a:buFont typeface="Wingdings" panose="05000000000000000000" charset="0"/>
              <a:buChar char="o"/>
            </a:pPr>
            <a:r>
              <a:rPr lang="en-SG" altLang="en-US" sz="500">
                <a:highlight>
                  <a:srgbClr val="FFFF00"/>
                </a:highlight>
              </a:rPr>
              <a:t>import my_module</a:t>
            </a:r>
            <a:endParaRPr lang="en-SG" altLang="en-US" sz="500">
              <a:highlight>
                <a:srgbClr val="FFFF00"/>
              </a:highlight>
            </a:endParaRPr>
          </a:p>
          <a:p>
            <a:pPr marL="171450" indent="-171450">
              <a:buFont typeface="Arial" panose="020B0604020202020204" pitchFamily="34" charset="0"/>
              <a:buChar char="•"/>
            </a:pPr>
            <a:r>
              <a:rPr lang="en-SG" altLang="en-US" sz="700"/>
              <a:t>A package is a collection of modules in directories that give a package hierarchy</a:t>
            </a:r>
            <a:endParaRPr lang="en-SG" altLang="en-US" sz="700"/>
          </a:p>
          <a:p>
            <a:pPr marL="628650" lvl="1" indent="-171450">
              <a:buFont typeface="Wingdings" panose="05000000000000000000" charset="0"/>
              <a:buChar char="o"/>
            </a:pPr>
            <a:r>
              <a:rPr lang="en-SG" altLang="en-US" sz="500">
                <a:highlight>
                  <a:srgbClr val="FFFF00"/>
                </a:highlight>
              </a:rPr>
              <a:t>from my_package.timing.danger.internets import function_of_love</a:t>
            </a:r>
            <a:endParaRPr lang="en-SG" altLang="en-US" sz="500">
              <a:highlight>
                <a:srgbClr val="FFFF00"/>
              </a:highlight>
            </a:endParaRPr>
          </a:p>
          <a:p>
            <a:pPr marL="171450" indent="-171450">
              <a:buFont typeface="Arial" panose="020B0604020202020204" pitchFamily="34" charset="0"/>
              <a:buChar char="•"/>
            </a:pPr>
            <a:endParaRPr lang="en-SG" altLang="en-US" sz="50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Introduction of Speaker</a:t>
            </a:r>
            <a:endParaRPr lang="en-SG" altLang="en-US"/>
          </a:p>
        </p:txBody>
      </p:sp>
      <p:sp>
        <p:nvSpPr>
          <p:cNvPr id="3" name="Content Placeholder 2"/>
          <p:cNvSpPr>
            <a:spLocks noGrp="1"/>
          </p:cNvSpPr>
          <p:nvPr>
            <p:ph sz="half" idx="1"/>
          </p:nvPr>
        </p:nvSpPr>
        <p:spPr>
          <a:xfrm>
            <a:off x="1620203" y="450638"/>
            <a:ext cx="1360170" cy="1160357"/>
          </a:xfrm>
        </p:spPr>
        <p:txBody>
          <a:bodyPr/>
          <a:p>
            <a:r>
              <a:rPr lang="en-SG" altLang="en-US" sz="640"/>
              <a:t>https://www.linkedin.com/in/david-feng-xue-52197619/</a:t>
            </a:r>
            <a:endParaRPr lang="en-SG" altLang="en-US" sz="640"/>
          </a:p>
        </p:txBody>
      </p:sp>
      <p:pic>
        <p:nvPicPr>
          <p:cNvPr id="4" name="Content Placeholder 3"/>
          <p:cNvPicPr>
            <a:picLocks noChangeAspect="1"/>
          </p:cNvPicPr>
          <p:nvPr>
            <p:ph sz="half" idx="2"/>
          </p:nvPr>
        </p:nvPicPr>
        <p:blipFill>
          <a:blip r:embed="rId1"/>
          <a:stretch>
            <a:fillRect/>
          </a:stretch>
        </p:blipFill>
        <p:spPr>
          <a:xfrm>
            <a:off x="220345" y="450850"/>
            <a:ext cx="961390" cy="116014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Example of cross import</a:t>
            </a:r>
            <a:endParaRPr lang="en-SG" altLang="en-US"/>
          </a:p>
        </p:txBody>
      </p:sp>
      <p:pic>
        <p:nvPicPr>
          <p:cNvPr id="6" name="Content Placeholder 5"/>
          <p:cNvPicPr>
            <a:picLocks noChangeAspect="1"/>
          </p:cNvPicPr>
          <p:nvPr>
            <p:ph sz="half" idx="1"/>
          </p:nvPr>
        </p:nvPicPr>
        <p:blipFill>
          <a:blip r:embed="rId1"/>
          <a:stretch>
            <a:fillRect/>
          </a:stretch>
        </p:blipFill>
        <p:spPr>
          <a:xfrm>
            <a:off x="1168400" y="487045"/>
            <a:ext cx="697202" cy="668655"/>
          </a:xfrm>
          <a:prstGeom prst="rect">
            <a:avLst/>
          </a:prstGeom>
        </p:spPr>
      </p:pic>
      <p:pic>
        <p:nvPicPr>
          <p:cNvPr id="7" name="Content Placeholder 6"/>
          <p:cNvPicPr>
            <a:picLocks noChangeAspect="1"/>
          </p:cNvPicPr>
          <p:nvPr>
            <p:ph sz="half" idx="2"/>
          </p:nvPr>
        </p:nvPicPr>
        <p:blipFill>
          <a:blip r:embed="rId2"/>
          <a:stretch>
            <a:fillRect/>
          </a:stretch>
        </p:blipFill>
        <p:spPr>
          <a:xfrm>
            <a:off x="220345" y="487045"/>
            <a:ext cx="674730" cy="320040"/>
          </a:xfrm>
          <a:prstGeom prst="rect">
            <a:avLst/>
          </a:prstGeom>
        </p:spPr>
      </p:pic>
      <p:pic>
        <p:nvPicPr>
          <p:cNvPr id="8" name="Picture 7"/>
          <p:cNvPicPr>
            <a:picLocks noChangeAspect="1"/>
          </p:cNvPicPr>
          <p:nvPr/>
        </p:nvPicPr>
        <p:blipFill>
          <a:blip r:embed="rId3"/>
          <a:stretch>
            <a:fillRect/>
          </a:stretch>
        </p:blipFill>
        <p:spPr>
          <a:xfrm>
            <a:off x="2138680" y="487045"/>
            <a:ext cx="691515" cy="13087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Example of cross import</a:t>
            </a:r>
            <a:endParaRPr lang="en-US"/>
          </a:p>
        </p:txBody>
      </p:sp>
      <p:pic>
        <p:nvPicPr>
          <p:cNvPr id="5" name="Content Placeholder 4"/>
          <p:cNvPicPr>
            <a:picLocks noChangeAspect="1"/>
          </p:cNvPicPr>
          <p:nvPr>
            <p:ph sz="half" idx="1"/>
          </p:nvPr>
        </p:nvPicPr>
        <p:blipFill>
          <a:blip r:embed="rId1"/>
          <a:stretch>
            <a:fillRect/>
          </a:stretch>
        </p:blipFill>
        <p:spPr>
          <a:xfrm>
            <a:off x="220345" y="487045"/>
            <a:ext cx="1177736" cy="647700"/>
          </a:xfrm>
          <a:prstGeom prst="rect">
            <a:avLst/>
          </a:prstGeom>
        </p:spPr>
      </p:pic>
      <p:pic>
        <p:nvPicPr>
          <p:cNvPr id="6" name="Content Placeholder 5"/>
          <p:cNvPicPr>
            <a:picLocks noChangeAspect="1"/>
          </p:cNvPicPr>
          <p:nvPr>
            <p:ph sz="half" idx="2"/>
          </p:nvPr>
        </p:nvPicPr>
        <p:blipFill>
          <a:blip r:embed="rId2"/>
          <a:stretch>
            <a:fillRect/>
          </a:stretch>
        </p:blipFill>
        <p:spPr>
          <a:xfrm>
            <a:off x="1620520" y="487045"/>
            <a:ext cx="1360170" cy="8718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Part(II) </a:t>
            </a:r>
            <a:r>
              <a:rPr lang="en-SG" altLang="en-US"/>
              <a:t>Interview Question Examples</a:t>
            </a:r>
            <a:endParaRPr lang="en-SG" altLang="en-US"/>
          </a:p>
        </p:txBody>
      </p:sp>
      <p:sp>
        <p:nvSpPr>
          <p:cNvPr id="3" name="Content Placeholder 2"/>
          <p:cNvSpPr>
            <a:spLocks noGrp="1"/>
          </p:cNvSpPr>
          <p:nvPr>
            <p:ph idx="1"/>
          </p:nvPr>
        </p:nvSpPr>
        <p:spPr/>
        <p:txBody>
          <a:bodyPr/>
          <a:p>
            <a:r>
              <a:rPr lang="en-SG" altLang="en-US"/>
              <a:t>Group 3 python environment</a:t>
            </a:r>
            <a:endParaRPr lang="en-SG" altLang="en-US"/>
          </a:p>
          <a:p>
            <a:pPr lvl="1"/>
            <a:r>
              <a:rPr lang="en-SG" altLang="en-US"/>
              <a:t>pythonpath</a:t>
            </a:r>
            <a:endParaRPr lang="en-SG" altLang="en-US"/>
          </a:p>
          <a:p>
            <a:pPr lvl="1"/>
            <a:r>
              <a:rPr lang="en-SG" altLang="en-US">
                <a:sym typeface="+mn-ea"/>
              </a:rPr>
              <a:t>__main__</a:t>
            </a:r>
            <a:endParaRPr lang="en-SG" altLang="en-US">
              <a:sym typeface="+mn-ea"/>
            </a:endParaRPr>
          </a:p>
          <a:p>
            <a:pPr lvl="1"/>
            <a:r>
              <a:rPr lang="en-SG" altLang="en-US">
                <a:sym typeface="+mn-ea"/>
              </a:rPr>
              <a:t>*arg, and **kwarg</a:t>
            </a:r>
            <a:endParaRPr lang="en-SG" altLang="en-US"/>
          </a:p>
          <a:p>
            <a:pPr lvl="1"/>
            <a:r>
              <a:rPr lang="en-SG" altLang="en-US"/>
              <a:t>how to read debug info</a:t>
            </a:r>
            <a:endParaRPr lang="en-SG"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Part(II) </a:t>
            </a:r>
            <a:r>
              <a:rPr lang="en-SG" altLang="en-US"/>
              <a:t>Interview Question Examples</a:t>
            </a:r>
            <a:endParaRPr lang="en-SG" altLang="en-US"/>
          </a:p>
        </p:txBody>
      </p:sp>
      <p:sp>
        <p:nvSpPr>
          <p:cNvPr id="3" name="Content Placeholder 2"/>
          <p:cNvSpPr>
            <a:spLocks noGrp="1"/>
          </p:cNvSpPr>
          <p:nvPr>
            <p:ph idx="1"/>
          </p:nvPr>
        </p:nvSpPr>
        <p:spPr/>
        <p:txBody>
          <a:bodyPr/>
          <a:p>
            <a:r>
              <a:rPr lang="en-SG" altLang="en-US"/>
              <a:t>Group 4 OOP related</a:t>
            </a:r>
            <a:endParaRPr lang="en-SG" altLang="en-US"/>
          </a:p>
          <a:p>
            <a:pPr lvl="1"/>
            <a:r>
              <a:rPr lang="en-SG" altLang="en-US"/>
              <a:t>what is OOP and why OOP</a:t>
            </a:r>
            <a:endParaRPr lang="en-SG" altLang="en-US"/>
          </a:p>
          <a:p>
            <a:pPr lvl="1"/>
            <a:r>
              <a:rPr lang="en-SG" altLang="en-US">
                <a:sym typeface="+mn-ea"/>
              </a:rPr>
              <a:t>how to create a class</a:t>
            </a:r>
            <a:endParaRPr lang="en-SG" altLang="en-US">
              <a:sym typeface="+mn-ea"/>
            </a:endParaRPr>
          </a:p>
          <a:p>
            <a:pPr lvl="1"/>
            <a:r>
              <a:rPr lang="en-SG" altLang="en-US">
                <a:sym typeface="+mn-ea"/>
              </a:rPr>
              <a:t>__init__</a:t>
            </a:r>
            <a:endParaRPr lang="en-SG" altLang="en-US"/>
          </a:p>
          <a:p>
            <a:pPr lvl="1"/>
            <a:r>
              <a:rPr lang="en-SG" altLang="en-US"/>
              <a:t>__super__</a:t>
            </a:r>
            <a:endParaRPr lang="en-SG" altLang="en-US"/>
          </a:p>
          <a:p>
            <a:pPr lvl="1"/>
            <a:r>
              <a:rPr lang="en-SG" altLang="en-US"/>
              <a:t>python garbage collection</a:t>
            </a:r>
            <a:endParaRPr lang="en-SG"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OOP</a:t>
            </a:r>
            <a:endParaRPr lang="en-SG" altLang="en-US"/>
          </a:p>
        </p:txBody>
      </p:sp>
      <p:sp>
        <p:nvSpPr>
          <p:cNvPr id="3" name="Content Placeholder 2"/>
          <p:cNvSpPr>
            <a:spLocks noGrp="1"/>
          </p:cNvSpPr>
          <p:nvPr>
            <p:ph idx="1"/>
          </p:nvPr>
        </p:nvSpPr>
        <p:spPr/>
        <p:txBody>
          <a:bodyPr/>
          <a:p>
            <a:r>
              <a:rPr lang="en-SG" altLang="en-US"/>
              <a:t>Class and object</a:t>
            </a:r>
            <a:endParaRPr lang="en-SG" altLang="en-US"/>
          </a:p>
          <a:p>
            <a:r>
              <a:rPr lang="en-SG" altLang="en-US"/>
              <a:t>Attribute and method</a:t>
            </a:r>
            <a:endParaRPr lang="en-SG" altLang="en-US"/>
          </a:p>
          <a:p>
            <a:r>
              <a:rPr lang="en-SG" altLang="en-US"/>
              <a:t>Instantiate with __init()__</a:t>
            </a:r>
            <a:endParaRPr lang="en-SG" altLang="en-US"/>
          </a:p>
          <a:p>
            <a:r>
              <a:rPr lang="en-SG" altLang="en-US"/>
              <a:t>Constructor and destructor</a:t>
            </a:r>
            <a:endParaRPr lang="en-SG"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OOP example of veichle and car class</a:t>
            </a:r>
            <a:endParaRPr lang="en-SG" altLang="en-US"/>
          </a:p>
        </p:txBody>
      </p:sp>
      <p:sp>
        <p:nvSpPr>
          <p:cNvPr id="3" name="Content Placeholder 2"/>
          <p:cNvSpPr>
            <a:spLocks noGrp="1"/>
          </p:cNvSpPr>
          <p:nvPr>
            <p:ph idx="1"/>
          </p:nvPr>
        </p:nvSpPr>
        <p:spPr/>
        <p:txBody>
          <a:bodyPr>
            <a:noAutofit/>
          </a:bodyPr>
          <a:p>
            <a:pPr marL="0" indent="0">
              <a:buNone/>
            </a:pPr>
            <a:r>
              <a:rPr lang="en-SG" altLang="en-US" sz="545"/>
              <a:t>class Vehicle:</a:t>
            </a:r>
            <a:endParaRPr lang="en-SG" altLang="en-US" sz="545"/>
          </a:p>
          <a:p>
            <a:pPr marL="0" indent="0">
              <a:buNone/>
            </a:pPr>
            <a:r>
              <a:rPr lang="en-SG" altLang="en-US" sz="545"/>
              <a:t>    def __init__(self,driver,wheels,seats):</a:t>
            </a:r>
            <a:endParaRPr lang="en-SG" altLang="en-US" sz="545"/>
          </a:p>
          <a:p>
            <a:pPr marL="0" indent="0">
              <a:buNone/>
            </a:pPr>
            <a:r>
              <a:rPr lang="en-SG" altLang="en-US" sz="545"/>
              <a:t>        self.driver = driver</a:t>
            </a:r>
            <a:endParaRPr lang="en-SG" altLang="en-US" sz="545"/>
          </a:p>
          <a:p>
            <a:pPr marL="0" indent="0">
              <a:buNone/>
            </a:pPr>
            <a:r>
              <a:rPr lang="en-SG" altLang="en-US" sz="545"/>
              <a:t>        self.noofwheels = wheels</a:t>
            </a:r>
            <a:endParaRPr lang="en-SG" altLang="en-US" sz="545"/>
          </a:p>
          <a:p>
            <a:pPr marL="0" indent="0">
              <a:buNone/>
            </a:pPr>
            <a:r>
              <a:rPr lang="en-SG" altLang="en-US" sz="545"/>
              <a:t>        self.noofseats = seats</a:t>
            </a:r>
            <a:endParaRPr lang="en-SG" altLang="en-US" sz="545"/>
          </a:p>
          <a:p>
            <a:pPr marL="0" indent="0">
              <a:buNone/>
            </a:pPr>
            <a:endParaRPr lang="en-SG" altLang="en-US" sz="545"/>
          </a:p>
          <a:p>
            <a:pPr marL="0" indent="0">
              <a:buNone/>
            </a:pPr>
            <a:r>
              <a:rPr lang="en-SG" altLang="en-US" sz="545"/>
              <a:t>class Cab(Vehicle):</a:t>
            </a:r>
            <a:endParaRPr lang="en-SG" altLang="en-US" sz="545"/>
          </a:p>
          <a:p>
            <a:pPr marL="0" indent="0">
              <a:buNone/>
            </a:pPr>
            <a:r>
              <a:rPr lang="en-SG" altLang="en-US" sz="545"/>
              <a:t>    pass</a:t>
            </a:r>
            <a:endParaRPr lang="en-SG" altLang="en-US" sz="545"/>
          </a:p>
          <a:p>
            <a:pPr marL="0" indent="0">
              <a:buNone/>
            </a:pPr>
            <a:endParaRPr lang="en-SG" altLang="en-US" sz="545"/>
          </a:p>
          <a:p>
            <a:pPr marL="0" indent="0">
              <a:buNone/>
            </a:pPr>
            <a:r>
              <a:rPr lang="en-SG" altLang="en-US" sz="545"/>
              <a:t>cab_1 = Cab('Sandy',4, 2)</a:t>
            </a:r>
            <a:endParaRPr lang="en-SG" altLang="en-US" sz="545"/>
          </a:p>
          <a:p>
            <a:pPr marL="0" indent="0">
              <a:buNone/>
            </a:pPr>
            <a:r>
              <a:rPr lang="en-SG" altLang="en-US" sz="545"/>
              <a:t>cab_1.driver</a:t>
            </a:r>
            <a:endParaRPr lang="en-SG" altLang="en-US" sz="545"/>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OOP example of veichle and car class</a:t>
            </a:r>
            <a:endParaRPr lang="en-SG" altLang="en-US"/>
          </a:p>
        </p:txBody>
      </p:sp>
      <p:sp>
        <p:nvSpPr>
          <p:cNvPr id="3" name="Content Placeholder 2"/>
          <p:cNvSpPr>
            <a:spLocks noGrp="1"/>
          </p:cNvSpPr>
          <p:nvPr>
            <p:ph idx="1"/>
          </p:nvPr>
        </p:nvSpPr>
        <p:spPr/>
        <p:txBody>
          <a:bodyPr>
            <a:normAutofit lnSpcReduction="10000"/>
          </a:bodyPr>
          <a:p>
            <a:pPr marL="0" indent="0">
              <a:buNone/>
            </a:pPr>
            <a:r>
              <a:rPr lang="en-SG" altLang="en-US"/>
              <a:t>class Vehicle:</a:t>
            </a:r>
            <a:endParaRPr lang="en-SG" altLang="en-US"/>
          </a:p>
          <a:p>
            <a:pPr marL="0" indent="0">
              <a:buNone/>
            </a:pPr>
            <a:r>
              <a:rPr lang="en-SG" altLang="en-US"/>
              <a:t>    minimumrate = 50</a:t>
            </a:r>
            <a:endParaRPr lang="en-SG" altLang="en-US"/>
          </a:p>
          <a:p>
            <a:pPr marL="0" indent="0">
              <a:buNone/>
            </a:pPr>
            <a:r>
              <a:rPr lang="en-SG" altLang="en-US"/>
              <a:t>    def __init__(self,driver,wheels,seats):</a:t>
            </a:r>
            <a:endParaRPr lang="en-SG" altLang="en-US"/>
          </a:p>
          <a:p>
            <a:pPr marL="0" indent="0">
              <a:buNone/>
            </a:pPr>
            <a:r>
              <a:rPr lang="en-SG" altLang="en-US"/>
              <a:t>        self.driver = driver</a:t>
            </a:r>
            <a:endParaRPr lang="en-SG" altLang="en-US"/>
          </a:p>
          <a:p>
            <a:pPr marL="0" indent="0">
              <a:buNone/>
            </a:pPr>
            <a:r>
              <a:rPr lang="en-SG" altLang="en-US"/>
              <a:t>        self.noofwheels = wheels</a:t>
            </a:r>
            <a:endParaRPr lang="en-SG" altLang="en-US"/>
          </a:p>
          <a:p>
            <a:pPr marL="0" indent="0">
              <a:buNone/>
            </a:pPr>
            <a:r>
              <a:rPr lang="en-SG" altLang="en-US"/>
              <a:t>        self.noofseats = seats</a:t>
            </a:r>
            <a:endParaRPr lang="en-SG" altLang="en-US"/>
          </a:p>
          <a:p>
            <a:pPr marL="0" indent="0">
              <a:buNone/>
            </a:pPr>
            <a:endParaRPr lang="en-SG" altLang="en-US"/>
          </a:p>
          <a:p>
            <a:pPr marL="0" indent="0">
              <a:buNone/>
            </a:pPr>
            <a:r>
              <a:rPr lang="en-SG" altLang="en-US"/>
              <a:t>class Cab(Vehicle):</a:t>
            </a:r>
            <a:endParaRPr lang="en-SG" altLang="en-US"/>
          </a:p>
          <a:p>
            <a:pPr marL="0" indent="0">
              <a:buNone/>
            </a:pPr>
            <a:r>
              <a:rPr lang="en-SG" altLang="en-US"/>
              <a:t>    minimumrate = 75</a:t>
            </a:r>
            <a:endParaRPr lang="en-SG"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OOP example of veichle and car class</a:t>
            </a:r>
            <a:endParaRPr lang="en-SG" altLang="en-US"/>
          </a:p>
        </p:txBody>
      </p:sp>
      <p:sp>
        <p:nvSpPr>
          <p:cNvPr id="3" name="Content Placeholder 2"/>
          <p:cNvSpPr>
            <a:spLocks noGrp="1"/>
          </p:cNvSpPr>
          <p:nvPr>
            <p:ph idx="1"/>
          </p:nvPr>
        </p:nvSpPr>
        <p:spPr>
          <a:xfrm>
            <a:off x="220345" y="450850"/>
            <a:ext cx="1377315" cy="1008380"/>
          </a:xfrm>
        </p:spPr>
        <p:txBody>
          <a:bodyPr>
            <a:noAutofit/>
          </a:bodyPr>
          <a:p>
            <a:pPr marL="0" indent="0">
              <a:buNone/>
            </a:pPr>
            <a:r>
              <a:rPr lang="en-SG" altLang="en-US" sz="410"/>
              <a:t>class Vehicle:</a:t>
            </a:r>
            <a:endParaRPr lang="en-SG" altLang="en-US" sz="410"/>
          </a:p>
          <a:p>
            <a:pPr marL="0" indent="0">
              <a:buNone/>
            </a:pPr>
            <a:r>
              <a:rPr lang="en-SG" altLang="en-US" sz="410"/>
              <a:t>    minimumrate = 50</a:t>
            </a:r>
            <a:endParaRPr lang="en-SG" altLang="en-US" sz="410"/>
          </a:p>
          <a:p>
            <a:pPr marL="0" indent="0">
              <a:buNone/>
            </a:pPr>
            <a:r>
              <a:rPr lang="en-SG" altLang="en-US" sz="410"/>
              <a:t>    def __init__(self,driver,wheels,seats,kms,bill):</a:t>
            </a:r>
            <a:endParaRPr lang="en-SG" altLang="en-US" sz="410"/>
          </a:p>
          <a:p>
            <a:pPr marL="0" indent="0">
              <a:buNone/>
            </a:pPr>
            <a:r>
              <a:rPr lang="en-SG" altLang="en-US" sz="410"/>
              <a:t>        self.driver = driver</a:t>
            </a:r>
            <a:endParaRPr lang="en-SG" altLang="en-US" sz="410"/>
          </a:p>
          <a:p>
            <a:pPr marL="0" indent="0">
              <a:buNone/>
            </a:pPr>
            <a:r>
              <a:rPr lang="en-SG" altLang="en-US" sz="410"/>
              <a:t>        self.noofwheels = wheels</a:t>
            </a:r>
            <a:endParaRPr lang="en-SG" altLang="en-US" sz="410"/>
          </a:p>
          <a:p>
            <a:pPr marL="0" indent="0">
              <a:buNone/>
            </a:pPr>
            <a:r>
              <a:rPr lang="en-SG" altLang="en-US" sz="410"/>
              <a:t>        self.noofseats = seats</a:t>
            </a:r>
            <a:endParaRPr lang="en-SG" altLang="en-US" sz="410"/>
          </a:p>
          <a:p>
            <a:pPr marL="0" indent="0">
              <a:buNone/>
            </a:pPr>
            <a:r>
              <a:rPr lang="en-SG" altLang="en-US" sz="410"/>
              <a:t>        self.running = kms</a:t>
            </a:r>
            <a:endParaRPr lang="en-SG" altLang="en-US" sz="410"/>
          </a:p>
          <a:p>
            <a:pPr marL="0" indent="0">
              <a:buNone/>
            </a:pPr>
            <a:r>
              <a:rPr lang="en-SG" altLang="en-US" sz="410"/>
              <a:t>        self.bill = bill</a:t>
            </a:r>
            <a:endParaRPr lang="en-SG" altLang="en-US" sz="410"/>
          </a:p>
          <a:p>
            <a:pPr marL="0" indent="0">
              <a:buNone/>
            </a:pPr>
            <a:r>
              <a:rPr lang="en-SG" altLang="en-US" sz="410"/>
              <a:t>    </a:t>
            </a:r>
            <a:endParaRPr lang="en-SG" altLang="en-US" sz="410"/>
          </a:p>
          <a:p>
            <a:pPr marL="0" indent="0">
              <a:buNone/>
            </a:pPr>
            <a:r>
              <a:rPr lang="en-SG" altLang="en-US" sz="410"/>
              <a:t>    def rateperkm(self):</a:t>
            </a:r>
            <a:endParaRPr lang="en-SG" altLang="en-US" sz="410"/>
          </a:p>
          <a:p>
            <a:pPr marL="0" indent="0">
              <a:buNone/>
            </a:pPr>
            <a:r>
              <a:rPr lang="en-SG" altLang="en-US" sz="410"/>
              <a:t>        return self.bill/self.running</a:t>
            </a:r>
            <a:endParaRPr lang="en-SG" altLang="en-US" sz="410"/>
          </a:p>
          <a:p>
            <a:pPr marL="0" indent="0">
              <a:buNone/>
            </a:pPr>
            <a:endParaRPr lang="en-SG" altLang="en-US" sz="505"/>
          </a:p>
          <a:p>
            <a:pPr marL="0" indent="0">
              <a:buNone/>
            </a:pPr>
            <a:endParaRPr lang="en-SG" altLang="en-US" sz="505"/>
          </a:p>
        </p:txBody>
      </p:sp>
      <p:sp>
        <p:nvSpPr>
          <p:cNvPr id="4" name="Content Placeholder 2"/>
          <p:cNvSpPr>
            <a:spLocks noGrp="1"/>
          </p:cNvSpPr>
          <p:nvPr/>
        </p:nvSpPr>
        <p:spPr>
          <a:xfrm>
            <a:off x="1737360" y="450850"/>
            <a:ext cx="1377315" cy="1008380"/>
          </a:xfrm>
          <a:prstGeom prst="rect">
            <a:avLst/>
          </a:prstGeom>
        </p:spPr>
        <p:txBody>
          <a:bodyPr vert="horz" lIns="91440" tIns="45720" rIns="91440" bIns="45720" rtlCol="0"/>
          <a:lstStyle>
            <a:lvl1pPr marL="60325" indent="-60325" algn="l" defTabSz="240030" rtl="0" eaLnBrk="1" latinLnBrk="0" hangingPunct="1">
              <a:lnSpc>
                <a:spcPct val="90000"/>
              </a:lnSpc>
              <a:spcBef>
                <a:spcPts val="265"/>
              </a:spcBef>
              <a:buFont typeface="Arial" panose="020B0604020202020204" pitchFamily="34" charset="0"/>
              <a:buChar char="•"/>
              <a:defRPr sz="735" kern="1200">
                <a:solidFill>
                  <a:schemeClr val="tx1"/>
                </a:solidFill>
                <a:latin typeface="+mn-lt"/>
                <a:ea typeface="+mn-ea"/>
                <a:cs typeface="+mn-cs"/>
              </a:defRPr>
            </a:lvl1pPr>
            <a:lvl2pPr marL="180340" indent="-60325" algn="l" defTabSz="240030" rtl="0" eaLnBrk="1" latinLnBrk="0" hangingPunct="1">
              <a:lnSpc>
                <a:spcPct val="90000"/>
              </a:lnSpc>
              <a:spcBef>
                <a:spcPts val="130"/>
              </a:spcBef>
              <a:buFont typeface="Arial" panose="020B0604020202020204" pitchFamily="34" charset="0"/>
              <a:buChar char="•"/>
              <a:defRPr sz="630" kern="1200">
                <a:solidFill>
                  <a:schemeClr val="tx1"/>
                </a:solidFill>
                <a:latin typeface="+mn-lt"/>
                <a:ea typeface="+mn-ea"/>
                <a:cs typeface="+mn-cs"/>
              </a:defRPr>
            </a:lvl2pPr>
            <a:lvl3pPr marL="300355" indent="-60325" algn="l" defTabSz="240030" rtl="0" eaLnBrk="1" latinLnBrk="0" hangingPunct="1">
              <a:lnSpc>
                <a:spcPct val="90000"/>
              </a:lnSpc>
              <a:spcBef>
                <a:spcPts val="130"/>
              </a:spcBef>
              <a:buFont typeface="Arial" panose="020B0604020202020204" pitchFamily="34" charset="0"/>
              <a:buChar char="•"/>
              <a:defRPr sz="525" kern="1200">
                <a:solidFill>
                  <a:schemeClr val="tx1"/>
                </a:solidFill>
                <a:latin typeface="+mn-lt"/>
                <a:ea typeface="+mn-ea"/>
                <a:cs typeface="+mn-cs"/>
              </a:defRPr>
            </a:lvl3pPr>
            <a:lvl4pPr marL="42037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4pPr>
            <a:lvl5pPr marL="54038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5pPr>
            <a:lvl6pPr marL="66040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6pPr>
            <a:lvl7pPr marL="78041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7pPr>
            <a:lvl8pPr marL="90043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8pPr>
            <a:lvl9pPr marL="102044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9pPr>
          </a:lstStyle>
          <a:p>
            <a:pPr marL="0" indent="0">
              <a:buNone/>
            </a:pPr>
            <a:r>
              <a:rPr lang="en-SG" altLang="en-US" sz="340">
                <a:sym typeface="+mn-ea"/>
              </a:rPr>
              <a:t>class Cab(Vehicle):</a:t>
            </a:r>
            <a:endParaRPr lang="en-SG" altLang="en-US" sz="340"/>
          </a:p>
          <a:p>
            <a:pPr marL="0" indent="0">
              <a:buNone/>
            </a:pPr>
            <a:r>
              <a:rPr lang="en-SG" altLang="en-US" sz="340">
                <a:sym typeface="+mn-ea"/>
              </a:rPr>
              <a:t>    minimumrate = 75    </a:t>
            </a:r>
            <a:endParaRPr lang="en-SG" altLang="en-US" sz="340"/>
          </a:p>
          <a:p>
            <a:pPr marL="0" indent="0">
              <a:buNone/>
            </a:pPr>
            <a:r>
              <a:rPr lang="en-SG" altLang="en-US" sz="340">
                <a:sym typeface="+mn-ea"/>
              </a:rPr>
              <a:t>    def __init__(self,driver,wheels,seats,kms,bill,cabtype):</a:t>
            </a:r>
            <a:endParaRPr lang="en-SG" altLang="en-US" sz="340"/>
          </a:p>
          <a:p>
            <a:pPr marL="0" indent="0">
              <a:buNone/>
            </a:pPr>
            <a:r>
              <a:rPr lang="en-SG" altLang="en-US" sz="340">
                <a:sym typeface="+mn-ea"/>
              </a:rPr>
              <a:t>        Vehicle.__init__(self,driver,wheels,seats,kms,bill)</a:t>
            </a:r>
            <a:endParaRPr lang="en-SG" altLang="en-US" sz="340"/>
          </a:p>
          <a:p>
            <a:pPr marL="0" indent="0">
              <a:buNone/>
            </a:pPr>
            <a:r>
              <a:rPr lang="en-SG" altLang="en-US" sz="340">
                <a:sym typeface="+mn-ea"/>
              </a:rPr>
              <a:t>        self.category = cabtype</a:t>
            </a:r>
            <a:endParaRPr lang="en-SG" altLang="en-US" sz="340"/>
          </a:p>
          <a:p>
            <a:pPr marL="0" indent="0">
              <a:buNone/>
            </a:pPr>
            <a:endParaRPr lang="en-SG" altLang="en-US" sz="340"/>
          </a:p>
          <a:p>
            <a:pPr marL="0" indent="0">
              <a:buNone/>
            </a:pPr>
            <a:r>
              <a:rPr lang="en-SG" altLang="en-US" sz="340">
                <a:sym typeface="+mn-ea"/>
              </a:rPr>
              <a:t>class Bus(Vehicle):</a:t>
            </a:r>
            <a:endParaRPr lang="en-SG" altLang="en-US" sz="340"/>
          </a:p>
          <a:p>
            <a:pPr marL="0" indent="0">
              <a:buNone/>
            </a:pPr>
            <a:r>
              <a:rPr lang="en-SG" altLang="en-US" sz="340">
                <a:sym typeface="+mn-ea"/>
              </a:rPr>
              <a:t>    minimumrate = 25 </a:t>
            </a:r>
            <a:endParaRPr lang="en-SG" altLang="en-US" sz="340"/>
          </a:p>
          <a:p>
            <a:pPr marL="0" indent="0">
              <a:buNone/>
            </a:pPr>
            <a:r>
              <a:rPr lang="en-SG" altLang="en-US" sz="340">
                <a:sym typeface="+mn-ea"/>
              </a:rPr>
              <a:t>    def __init__(self,driver,wheels,seats,kms,bill,color):</a:t>
            </a:r>
            <a:endParaRPr lang="en-SG" altLang="en-US" sz="340"/>
          </a:p>
          <a:p>
            <a:pPr marL="0" indent="0">
              <a:buNone/>
            </a:pPr>
            <a:r>
              <a:rPr lang="en-SG" altLang="en-US" sz="340">
                <a:sym typeface="+mn-ea"/>
              </a:rPr>
              <a:t>        Vehicle.__init__(self,driver,wheels,seats,kms,bill)</a:t>
            </a:r>
            <a:endParaRPr lang="en-SG" altLang="en-US" sz="340"/>
          </a:p>
          <a:p>
            <a:pPr marL="0" indent="0">
              <a:buNone/>
            </a:pPr>
            <a:r>
              <a:rPr lang="en-SG" altLang="en-US" sz="340">
                <a:sym typeface="+mn-ea"/>
              </a:rPr>
              <a:t>        self.color = color</a:t>
            </a:r>
            <a:endParaRPr lang="en-SG" altLang="en-US" sz="340">
              <a:sym typeface="+mn-ea"/>
            </a:endParaRPr>
          </a:p>
        </p:txBody>
      </p:sp>
      <p:sp>
        <p:nvSpPr>
          <p:cNvPr id="5" name="Content Placeholder 2"/>
          <p:cNvSpPr>
            <a:spLocks noGrp="1"/>
          </p:cNvSpPr>
          <p:nvPr/>
        </p:nvSpPr>
        <p:spPr>
          <a:xfrm>
            <a:off x="321945" y="1459230"/>
            <a:ext cx="2658745" cy="262890"/>
          </a:xfrm>
          <a:prstGeom prst="rect">
            <a:avLst/>
          </a:prstGeom>
        </p:spPr>
        <p:txBody>
          <a:bodyPr vert="horz" lIns="91440" tIns="45720" rIns="91440" bIns="45720" rtlCol="0">
            <a:noAutofit/>
          </a:bodyPr>
          <a:lstStyle>
            <a:lvl1pPr marL="60325" indent="-60325" algn="l" defTabSz="240030" rtl="0" eaLnBrk="1" latinLnBrk="0" hangingPunct="1">
              <a:lnSpc>
                <a:spcPct val="90000"/>
              </a:lnSpc>
              <a:spcBef>
                <a:spcPts val="265"/>
              </a:spcBef>
              <a:buFont typeface="Arial" panose="020B0604020202020204" pitchFamily="34" charset="0"/>
              <a:buChar char="•"/>
              <a:defRPr sz="735" kern="1200">
                <a:solidFill>
                  <a:schemeClr val="tx1"/>
                </a:solidFill>
                <a:latin typeface="+mn-lt"/>
                <a:ea typeface="+mn-ea"/>
                <a:cs typeface="+mn-cs"/>
              </a:defRPr>
            </a:lvl1pPr>
            <a:lvl2pPr marL="180340" indent="-60325" algn="l" defTabSz="240030" rtl="0" eaLnBrk="1" latinLnBrk="0" hangingPunct="1">
              <a:lnSpc>
                <a:spcPct val="90000"/>
              </a:lnSpc>
              <a:spcBef>
                <a:spcPts val="130"/>
              </a:spcBef>
              <a:buFont typeface="Arial" panose="020B0604020202020204" pitchFamily="34" charset="0"/>
              <a:buChar char="•"/>
              <a:defRPr sz="630" kern="1200">
                <a:solidFill>
                  <a:schemeClr val="tx1"/>
                </a:solidFill>
                <a:latin typeface="+mn-lt"/>
                <a:ea typeface="+mn-ea"/>
                <a:cs typeface="+mn-cs"/>
              </a:defRPr>
            </a:lvl2pPr>
            <a:lvl3pPr marL="300355" indent="-60325" algn="l" defTabSz="240030" rtl="0" eaLnBrk="1" latinLnBrk="0" hangingPunct="1">
              <a:lnSpc>
                <a:spcPct val="90000"/>
              </a:lnSpc>
              <a:spcBef>
                <a:spcPts val="130"/>
              </a:spcBef>
              <a:buFont typeface="Arial" panose="020B0604020202020204" pitchFamily="34" charset="0"/>
              <a:buChar char="•"/>
              <a:defRPr sz="525" kern="1200">
                <a:solidFill>
                  <a:schemeClr val="tx1"/>
                </a:solidFill>
                <a:latin typeface="+mn-lt"/>
                <a:ea typeface="+mn-ea"/>
                <a:cs typeface="+mn-cs"/>
              </a:defRPr>
            </a:lvl3pPr>
            <a:lvl4pPr marL="42037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4pPr>
            <a:lvl5pPr marL="54038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5pPr>
            <a:lvl6pPr marL="66040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6pPr>
            <a:lvl7pPr marL="78041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7pPr>
            <a:lvl8pPr marL="90043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8pPr>
            <a:lvl9pPr marL="102044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9pPr>
          </a:lstStyle>
          <a:p>
            <a:pPr marL="0" indent="0">
              <a:buNone/>
            </a:pPr>
            <a:r>
              <a:rPr lang="en-SG" altLang="en-US" sz="505">
                <a:sym typeface="+mn-ea"/>
              </a:rPr>
              <a:t>can replace this command Vehicle.__init__(self,driver,wheels,seats,kms,bill) with super().__init__(driver,wheels,seats,kms,bill). super() is used to refer the parent attributes and methods.</a:t>
            </a:r>
            <a:endParaRPr lang="en-SG" altLang="en-US" sz="505"/>
          </a:p>
          <a:p>
            <a:pPr marL="0" indent="0">
              <a:buNone/>
            </a:pPr>
            <a:endParaRPr lang="en-SG" altLang="en-US" sz="505"/>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OOP example of construtor and desctrutor</a:t>
            </a:r>
            <a:endParaRPr lang="en-SG" altLang="en-US"/>
          </a:p>
        </p:txBody>
      </p:sp>
      <p:sp>
        <p:nvSpPr>
          <p:cNvPr id="6" name="Content Placeholder 5"/>
          <p:cNvSpPr/>
          <p:nvPr>
            <p:ph idx="1"/>
          </p:nvPr>
        </p:nvSpPr>
        <p:spPr>
          <a:xfrm>
            <a:off x="220345" y="389255"/>
            <a:ext cx="2759710" cy="1355725"/>
          </a:xfrm>
        </p:spPr>
        <p:txBody>
          <a:bodyPr>
            <a:noAutofit/>
          </a:bodyPr>
          <a:p>
            <a:pPr marL="0" indent="0">
              <a:buNone/>
            </a:pPr>
            <a:r>
              <a:rPr lang="en-US" sz="390"/>
              <a:t>  class Employee:</a:t>
            </a:r>
            <a:endParaRPr lang="en-US" sz="390"/>
          </a:p>
          <a:p>
            <a:pPr marL="0" indent="0">
              <a:buNone/>
            </a:pPr>
            <a:r>
              <a:rPr lang="en-US" sz="390"/>
              <a:t>      # Initializing</a:t>
            </a:r>
            <a:endParaRPr lang="en-US" sz="390"/>
          </a:p>
          <a:p>
            <a:pPr marL="0" indent="0">
              <a:buNone/>
            </a:pPr>
            <a:r>
              <a:rPr lang="en-US" sz="390"/>
              <a:t>    def __init__(self):</a:t>
            </a:r>
            <a:endParaRPr lang="en-US" sz="390"/>
          </a:p>
          <a:p>
            <a:pPr marL="0" indent="0">
              <a:buNone/>
            </a:pPr>
            <a:r>
              <a:rPr lang="en-US" sz="390"/>
              <a:t>        print('Employee created')</a:t>
            </a:r>
            <a:endParaRPr lang="en-US" sz="390"/>
          </a:p>
          <a:p>
            <a:pPr marL="0" indent="0">
              <a:buNone/>
            </a:pPr>
            <a:r>
              <a:rPr lang="en-US" sz="390"/>
              <a:t>      # Calling destructor</a:t>
            </a:r>
            <a:endParaRPr lang="en-US" sz="390"/>
          </a:p>
          <a:p>
            <a:pPr marL="0" indent="0">
              <a:buNone/>
            </a:pPr>
            <a:r>
              <a:rPr lang="en-US" sz="390"/>
              <a:t>    def __del__(self):</a:t>
            </a:r>
            <a:endParaRPr lang="en-US" sz="390"/>
          </a:p>
          <a:p>
            <a:pPr marL="0" indent="0">
              <a:buNone/>
            </a:pPr>
            <a:r>
              <a:rPr lang="en-US" sz="390"/>
              <a:t>        print("Destructor called")</a:t>
            </a:r>
            <a:endParaRPr lang="en-US" sz="390"/>
          </a:p>
          <a:p>
            <a:pPr marL="0" indent="0">
              <a:buNone/>
            </a:pPr>
            <a:r>
              <a:rPr lang="en-US" sz="390"/>
              <a:t>  def Create_obj():</a:t>
            </a:r>
            <a:endParaRPr lang="en-US" sz="390"/>
          </a:p>
          <a:p>
            <a:pPr marL="0" indent="0">
              <a:buNone/>
            </a:pPr>
            <a:r>
              <a:rPr lang="en-US" sz="390"/>
              <a:t>    print('Making Object...')</a:t>
            </a:r>
            <a:endParaRPr lang="en-US" sz="390"/>
          </a:p>
          <a:p>
            <a:pPr marL="0" indent="0">
              <a:buNone/>
            </a:pPr>
            <a:r>
              <a:rPr lang="en-US" sz="390"/>
              <a:t>    obj = Employee()</a:t>
            </a:r>
            <a:endParaRPr lang="en-US" sz="390"/>
          </a:p>
          <a:p>
            <a:pPr marL="0" indent="0">
              <a:buNone/>
            </a:pPr>
            <a:r>
              <a:rPr lang="en-US" sz="390"/>
              <a:t>    print('function end...')</a:t>
            </a:r>
            <a:endParaRPr lang="en-US" sz="390"/>
          </a:p>
          <a:p>
            <a:pPr marL="0" indent="0">
              <a:buNone/>
            </a:pPr>
            <a:r>
              <a:rPr lang="en-US" sz="390"/>
              <a:t>    return obj</a:t>
            </a:r>
            <a:endParaRPr lang="en-US" sz="390"/>
          </a:p>
          <a:p>
            <a:pPr marL="0" indent="0">
              <a:buNone/>
            </a:pPr>
            <a:r>
              <a:rPr lang="en-US" sz="390"/>
              <a:t>  print('Calling Create_obj() function...')</a:t>
            </a:r>
            <a:endParaRPr lang="en-US" sz="390"/>
          </a:p>
          <a:p>
            <a:pPr marL="0" indent="0">
              <a:buNone/>
            </a:pPr>
            <a:r>
              <a:rPr lang="en-US" sz="390"/>
              <a:t>obj = Create_obj()</a:t>
            </a:r>
            <a:endParaRPr lang="en-US" sz="390"/>
          </a:p>
          <a:p>
            <a:pPr marL="0" indent="0">
              <a:buNone/>
            </a:pPr>
            <a:r>
              <a:rPr lang="en-US" sz="390"/>
              <a:t>print('Program End...')</a:t>
            </a:r>
            <a:endParaRPr lang="en-US" sz="39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Part(II) </a:t>
            </a:r>
            <a:r>
              <a:rPr lang="en-SG" altLang="en-US"/>
              <a:t>Interview Question Examples</a:t>
            </a:r>
            <a:endParaRPr lang="en-SG" altLang="en-US"/>
          </a:p>
        </p:txBody>
      </p:sp>
      <p:sp>
        <p:nvSpPr>
          <p:cNvPr id="3" name="Content Placeholder 2"/>
          <p:cNvSpPr>
            <a:spLocks noGrp="1"/>
          </p:cNvSpPr>
          <p:nvPr>
            <p:ph idx="1"/>
          </p:nvPr>
        </p:nvSpPr>
        <p:spPr/>
        <p:txBody>
          <a:bodyPr/>
          <a:p>
            <a:r>
              <a:rPr lang="en-SG" altLang="en-US"/>
              <a:t>Group 5 algorythm related</a:t>
            </a:r>
            <a:endParaRPr lang="en-SG" altLang="en-US"/>
          </a:p>
          <a:p>
            <a:pPr lvl="1"/>
            <a:r>
              <a:rPr lang="en-SG" altLang="en-US"/>
              <a:t>O(n) example: fibonacci</a:t>
            </a:r>
            <a:endParaRPr lang="en-SG" altLang="en-US"/>
          </a:p>
          <a:p>
            <a:pPr lvl="1"/>
            <a:r>
              <a:rPr lang="en-SG" altLang="en-US">
                <a:sym typeface="+mn-ea"/>
              </a:rPr>
              <a:t>Sorting example</a:t>
            </a:r>
            <a:endParaRPr lang="en-SG" altLang="en-US">
              <a:sym typeface="+mn-ea"/>
            </a:endParaRPr>
          </a:p>
          <a:p>
            <a:pPr lvl="1"/>
            <a:r>
              <a:rPr lang="en-SG" altLang="en-US">
                <a:sym typeface="+mn-ea"/>
              </a:rPr>
              <a:t>Generator</a:t>
            </a:r>
            <a:endParaRPr lang="en-SG" altLang="en-US">
              <a:sym typeface="+mn-ea"/>
            </a:endParaRPr>
          </a:p>
          <a:p>
            <a:pPr lvl="1"/>
            <a:r>
              <a:rPr lang="en-SG" altLang="en-US">
                <a:sym typeface="+mn-ea"/>
              </a:rPr>
              <a:t>Recursive exmaple</a:t>
            </a:r>
            <a:endParaRPr lang="en-SG" altLang="en-US"/>
          </a:p>
          <a:p>
            <a:pPr lvl="1"/>
            <a:r>
              <a:rPr lang="en-SG" altLang="en-US"/>
              <a:t>Decorators</a:t>
            </a:r>
            <a:endParaRPr lang="en-SG" altLang="en-US"/>
          </a:p>
          <a:p>
            <a:pPr lvl="0"/>
            <a:r>
              <a:rPr lang="en-SG" altLang="en-US"/>
              <a:t>Referece https://www.fullstack.cafe/interview-questions/</a:t>
            </a:r>
            <a:endParaRPr lang="en-SG"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Part(I) Basic Concept</a:t>
            </a:r>
            <a:endParaRPr lang="en-SG" altLang="en-US"/>
          </a:p>
        </p:txBody>
      </p:sp>
      <p:sp>
        <p:nvSpPr>
          <p:cNvPr id="3" name="Content Placeholder 2"/>
          <p:cNvSpPr>
            <a:spLocks noGrp="1"/>
          </p:cNvSpPr>
          <p:nvPr>
            <p:ph idx="1"/>
          </p:nvPr>
        </p:nvSpPr>
        <p:spPr/>
        <p:txBody>
          <a:bodyPr/>
          <a:p>
            <a:r>
              <a:rPr lang="en-SG" altLang="en-US"/>
              <a:t>What is Python</a:t>
            </a:r>
            <a:endParaRPr lang="en-SG" altLang="en-US"/>
          </a:p>
          <a:p>
            <a:r>
              <a:rPr lang="en-SG" altLang="en-US"/>
              <a:t>Python usage</a:t>
            </a:r>
            <a:endParaRPr lang="en-SG" altLang="en-US"/>
          </a:p>
          <a:p>
            <a:r>
              <a:rPr lang="en-SG" altLang="en-US"/>
              <a:t>How to learn Python</a:t>
            </a:r>
            <a:endParaRPr lang="en-SG"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find Nth value in a Fibonacci sequence</a:t>
            </a:r>
            <a:endParaRPr lang="en-SG" altLang="en-US"/>
          </a:p>
        </p:txBody>
      </p:sp>
      <p:sp>
        <p:nvSpPr>
          <p:cNvPr id="3" name="Content Placeholder 2"/>
          <p:cNvSpPr>
            <a:spLocks noGrp="1"/>
          </p:cNvSpPr>
          <p:nvPr>
            <p:ph sz="half" idx="1"/>
          </p:nvPr>
        </p:nvSpPr>
        <p:spPr>
          <a:xfrm>
            <a:off x="220345" y="1484630"/>
            <a:ext cx="2673350" cy="244475"/>
          </a:xfrm>
        </p:spPr>
        <p:txBody>
          <a:bodyPr>
            <a:normAutofit fontScale="90000"/>
          </a:bodyPr>
          <a:p>
            <a:r>
              <a:rPr lang="en-US"/>
              <a:t>https://www.mathsisfun.com/numbers/fibonacci-sequence.html</a:t>
            </a:r>
            <a:endParaRPr lang="en-US"/>
          </a:p>
        </p:txBody>
      </p:sp>
      <p:sp>
        <p:nvSpPr>
          <p:cNvPr id="4" name="Text Box 3"/>
          <p:cNvSpPr txBox="1"/>
          <p:nvPr/>
        </p:nvSpPr>
        <p:spPr>
          <a:xfrm>
            <a:off x="287020" y="385445"/>
            <a:ext cx="2540000" cy="229870"/>
          </a:xfrm>
          <a:prstGeom prst="rect">
            <a:avLst/>
          </a:prstGeom>
          <a:noFill/>
        </p:spPr>
        <p:txBody>
          <a:bodyPr wrap="square" rtlCol="0" anchor="t">
            <a:spAutoFit/>
          </a:bodyPr>
          <a:p>
            <a:r>
              <a:rPr lang="en-US" sz="900"/>
              <a:t>0, 1, 1, 2, 3, 5, 8, 13, 21, 34, ...</a:t>
            </a:r>
            <a:endParaRPr lang="en-US" sz="900"/>
          </a:p>
        </p:txBody>
      </p:sp>
      <p:pic>
        <p:nvPicPr>
          <p:cNvPr id="5" name="Content Placeholder 4"/>
          <p:cNvPicPr>
            <a:picLocks noChangeAspect="1"/>
          </p:cNvPicPr>
          <p:nvPr>
            <p:ph sz="half" idx="2"/>
          </p:nvPr>
        </p:nvPicPr>
        <p:blipFill>
          <a:blip r:embed="rId1"/>
          <a:stretch>
            <a:fillRect/>
          </a:stretch>
        </p:blipFill>
        <p:spPr>
          <a:xfrm>
            <a:off x="920750" y="648335"/>
            <a:ext cx="1360170" cy="83629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Python implementation</a:t>
            </a:r>
            <a:endParaRPr lang="en-SG" altLang="en-US"/>
          </a:p>
        </p:txBody>
      </p:sp>
      <p:sp>
        <p:nvSpPr>
          <p:cNvPr id="7" name="Text Box 6"/>
          <p:cNvSpPr txBox="1"/>
          <p:nvPr/>
        </p:nvSpPr>
        <p:spPr>
          <a:xfrm>
            <a:off x="330835" y="407035"/>
            <a:ext cx="2540000" cy="829945"/>
          </a:xfrm>
          <a:prstGeom prst="rect">
            <a:avLst/>
          </a:prstGeom>
          <a:noFill/>
        </p:spPr>
        <p:txBody>
          <a:bodyPr wrap="square" rtlCol="0" anchor="t">
            <a:spAutoFit/>
          </a:bodyPr>
          <a:p>
            <a:r>
              <a:rPr lang="en-US" sz="800"/>
              <a:t>def fib_iterative(n):</a:t>
            </a:r>
            <a:endParaRPr lang="en-US" sz="800"/>
          </a:p>
          <a:p>
            <a:r>
              <a:rPr lang="en-US" sz="800"/>
              <a:t>    a, b = 0, 1</a:t>
            </a:r>
            <a:endParaRPr lang="en-US" sz="800"/>
          </a:p>
          <a:p>
            <a:r>
              <a:rPr lang="en-US" sz="800"/>
              <a:t>    while n &gt; 0:</a:t>
            </a:r>
            <a:endParaRPr lang="en-US" sz="800"/>
          </a:p>
          <a:p>
            <a:r>
              <a:rPr lang="en-US" sz="800"/>
              <a:t>        a, b = b, a + b</a:t>
            </a:r>
            <a:endParaRPr lang="en-US" sz="800"/>
          </a:p>
          <a:p>
            <a:r>
              <a:rPr lang="en-US" sz="800"/>
              <a:t>        n -= 1</a:t>
            </a:r>
            <a:endParaRPr lang="en-US" sz="800"/>
          </a:p>
          <a:p>
            <a:r>
              <a:rPr lang="en-US" sz="800"/>
              <a:t>    return a</a:t>
            </a:r>
            <a:endParaRPr lang="en-US" sz="800"/>
          </a:p>
        </p:txBody>
      </p:sp>
      <p:pic>
        <p:nvPicPr>
          <p:cNvPr id="8" name="Content Placeholder 7"/>
          <p:cNvPicPr>
            <a:picLocks noChangeAspect="1"/>
          </p:cNvPicPr>
          <p:nvPr>
            <p:ph idx="1"/>
          </p:nvPr>
        </p:nvPicPr>
        <p:blipFill>
          <a:blip r:embed="rId1"/>
          <a:stretch>
            <a:fillRect/>
          </a:stretch>
        </p:blipFill>
        <p:spPr>
          <a:xfrm>
            <a:off x="220980" y="1327785"/>
            <a:ext cx="2760345" cy="3524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Sorting example (i)</a:t>
            </a:r>
            <a:endParaRPr lang="en-SG" altLang="en-US"/>
          </a:p>
        </p:txBody>
      </p:sp>
      <p:sp>
        <p:nvSpPr>
          <p:cNvPr id="7" name="Text Box 6"/>
          <p:cNvSpPr txBox="1"/>
          <p:nvPr/>
        </p:nvSpPr>
        <p:spPr>
          <a:xfrm>
            <a:off x="219710" y="407035"/>
            <a:ext cx="2760345" cy="1198880"/>
          </a:xfrm>
          <a:prstGeom prst="rect">
            <a:avLst/>
          </a:prstGeom>
          <a:noFill/>
        </p:spPr>
        <p:txBody>
          <a:bodyPr wrap="square" rtlCol="0" anchor="t">
            <a:spAutoFit/>
          </a:bodyPr>
          <a:p>
            <a:r>
              <a:rPr lang="en-US" sz="600"/>
              <a:t>Bubble Sort is based on the idea of repeatedly comparing pairs of adjacent elements and then swapping their positions if they are in the wrong order. Bubble sort is a stable, in-place sort algorithm.</a:t>
            </a:r>
            <a:endParaRPr lang="en-US" sz="600"/>
          </a:p>
          <a:p>
            <a:r>
              <a:rPr lang="en-US" sz="600"/>
              <a:t>How it works:</a:t>
            </a:r>
            <a:endParaRPr lang="en-US" sz="600"/>
          </a:p>
          <a:p>
            <a:r>
              <a:rPr lang="en-US" sz="600"/>
              <a:t>In an unsorted array of n elements, start with the first two elements and sort them in ascending order. (Compare the element to check which one is greater).</a:t>
            </a:r>
            <a:endParaRPr lang="en-US" sz="600"/>
          </a:p>
          <a:p>
            <a:r>
              <a:rPr lang="en-US" sz="600"/>
              <a:t>Compare the second and third element to check which one is greater, and sort them in ascending order.</a:t>
            </a:r>
            <a:endParaRPr lang="en-US" sz="600"/>
          </a:p>
          <a:p>
            <a:r>
              <a:rPr lang="en-US" sz="600"/>
              <a:t>Compare the third and fourth element to check which one is greater, and sort them in ascending order.</a:t>
            </a:r>
            <a:endParaRPr lang="en-US" sz="600"/>
          </a:p>
          <a:p>
            <a:r>
              <a:rPr lang="en-US" sz="600"/>
              <a:t>...</a:t>
            </a:r>
            <a:endParaRPr lang="en-US" sz="600"/>
          </a:p>
          <a:p>
            <a:r>
              <a:rPr lang="en-US" sz="600"/>
              <a:t>Repeat steps 1–n until no more swaps are required.</a:t>
            </a:r>
            <a:endParaRPr lang="en-US" sz="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Sorting example (i)</a:t>
            </a:r>
            <a:endParaRPr lang="en-SG" altLang="en-US"/>
          </a:p>
        </p:txBody>
      </p:sp>
      <p:sp>
        <p:nvSpPr>
          <p:cNvPr id="7" name="Text Box 6"/>
          <p:cNvSpPr txBox="1"/>
          <p:nvPr/>
        </p:nvSpPr>
        <p:spPr>
          <a:xfrm>
            <a:off x="219710" y="407035"/>
            <a:ext cx="2602230" cy="953135"/>
          </a:xfrm>
          <a:prstGeom prst="rect">
            <a:avLst/>
          </a:prstGeom>
          <a:noFill/>
        </p:spPr>
        <p:txBody>
          <a:bodyPr wrap="square" rtlCol="0" anchor="t">
            <a:spAutoFit/>
          </a:bodyPr>
          <a:p>
            <a:r>
              <a:rPr lang="en-SG" altLang="en-US" sz="400"/>
              <a:t>def bubbleSort(arr):</a:t>
            </a:r>
            <a:endParaRPr lang="en-SG" altLang="en-US" sz="400"/>
          </a:p>
          <a:p>
            <a:r>
              <a:rPr lang="en-SG" altLang="en-US" sz="400"/>
              <a:t>    n = len(arr)</a:t>
            </a:r>
            <a:endParaRPr lang="en-SG" altLang="en-US" sz="400"/>
          </a:p>
          <a:p>
            <a:r>
              <a:rPr lang="en-SG" altLang="en-US" sz="400"/>
              <a:t> </a:t>
            </a:r>
            <a:endParaRPr lang="en-SG" altLang="en-US" sz="400"/>
          </a:p>
          <a:p>
            <a:r>
              <a:rPr lang="en-SG" altLang="en-US" sz="400"/>
              <a:t>    # Traverse through all array elements</a:t>
            </a:r>
            <a:endParaRPr lang="en-SG" altLang="en-US" sz="400"/>
          </a:p>
          <a:p>
            <a:r>
              <a:rPr lang="en-SG" altLang="en-US" sz="400"/>
              <a:t>    for i in range(n):</a:t>
            </a:r>
            <a:endParaRPr lang="en-SG" altLang="en-US" sz="400"/>
          </a:p>
          <a:p>
            <a:r>
              <a:rPr lang="en-SG" altLang="en-US" sz="400"/>
              <a:t> </a:t>
            </a:r>
            <a:endParaRPr lang="en-SG" altLang="en-US" sz="400"/>
          </a:p>
          <a:p>
            <a:r>
              <a:rPr lang="en-SG" altLang="en-US" sz="400"/>
              <a:t>        # Last i elements are already in place</a:t>
            </a:r>
            <a:endParaRPr lang="en-SG" altLang="en-US" sz="400"/>
          </a:p>
          <a:p>
            <a:r>
              <a:rPr lang="en-SG" altLang="en-US" sz="400"/>
              <a:t>        for j in range(0, n-i-1):</a:t>
            </a:r>
            <a:endParaRPr lang="en-SG" altLang="en-US" sz="400"/>
          </a:p>
          <a:p>
            <a:r>
              <a:rPr lang="en-SG" altLang="en-US" sz="400"/>
              <a:t> </a:t>
            </a:r>
            <a:endParaRPr lang="en-SG" altLang="en-US" sz="400"/>
          </a:p>
          <a:p>
            <a:r>
              <a:rPr lang="en-SG" altLang="en-US" sz="400"/>
              <a:t>            # traverse the array from 0 to n-i-1</a:t>
            </a:r>
            <a:endParaRPr lang="en-SG" altLang="en-US" sz="400"/>
          </a:p>
          <a:p>
            <a:r>
              <a:rPr lang="en-SG" altLang="en-US" sz="400"/>
              <a:t>            # Swap if the element found is greater</a:t>
            </a:r>
            <a:endParaRPr lang="en-SG" altLang="en-US" sz="400"/>
          </a:p>
          <a:p>
            <a:r>
              <a:rPr lang="en-SG" altLang="en-US" sz="400"/>
              <a:t>            # than the next element</a:t>
            </a:r>
            <a:endParaRPr lang="en-SG" altLang="en-US" sz="400"/>
          </a:p>
          <a:p>
            <a:r>
              <a:rPr lang="en-SG" altLang="en-US" sz="400"/>
              <a:t>            if arr[j] &gt; arr[j+1] :</a:t>
            </a:r>
            <a:endParaRPr lang="en-SG" altLang="en-US" sz="400"/>
          </a:p>
          <a:p>
            <a:r>
              <a:rPr lang="en-SG" altLang="en-US" sz="400"/>
              <a:t>                arr[j], arr[j+1] = arr[j+1], arr[j]</a:t>
            </a:r>
            <a:endParaRPr lang="en-SG" altLang="en-US" sz="400"/>
          </a:p>
        </p:txBody>
      </p:sp>
      <p:pic>
        <p:nvPicPr>
          <p:cNvPr id="4" name="Content Placeholder 3"/>
          <p:cNvPicPr>
            <a:picLocks noChangeAspect="1"/>
          </p:cNvPicPr>
          <p:nvPr>
            <p:ph idx="1"/>
          </p:nvPr>
        </p:nvPicPr>
        <p:blipFill>
          <a:blip r:embed="rId1"/>
          <a:stretch>
            <a:fillRect/>
          </a:stretch>
        </p:blipFill>
        <p:spPr>
          <a:xfrm>
            <a:off x="220345" y="1355090"/>
            <a:ext cx="1522474" cy="47386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Sorting example (ii)</a:t>
            </a:r>
            <a:endParaRPr lang="en-SG" altLang="en-US"/>
          </a:p>
        </p:txBody>
      </p:sp>
      <p:sp>
        <p:nvSpPr>
          <p:cNvPr id="7" name="Text Box 6"/>
          <p:cNvSpPr txBox="1"/>
          <p:nvPr/>
        </p:nvSpPr>
        <p:spPr>
          <a:xfrm>
            <a:off x="220980" y="450850"/>
            <a:ext cx="2760345" cy="1198880"/>
          </a:xfrm>
          <a:prstGeom prst="rect">
            <a:avLst/>
          </a:prstGeom>
          <a:noFill/>
        </p:spPr>
        <p:txBody>
          <a:bodyPr wrap="square" rtlCol="0" anchor="t">
            <a:spAutoFit/>
          </a:bodyPr>
          <a:p>
            <a:r>
              <a:rPr lang="en-SG" altLang="en-US" sz="600"/>
              <a:t>Insertion Sort is an in-place, stable, comparison-based sorting algorithm. The idea is to maintain a sub-list which is always sorted. An element which is to be 'insert'ed in this sorted sub-list, has to find its appropriate place and then it has to be inserted there. Hence the name, insertion sort.</a:t>
            </a:r>
            <a:endParaRPr lang="en-SG" altLang="en-US" sz="600"/>
          </a:p>
          <a:p>
            <a:r>
              <a:rPr lang="en-SG" altLang="en-US" sz="600"/>
              <a:t>Steps on how it works:</a:t>
            </a:r>
            <a:endParaRPr lang="en-SG" altLang="en-US" sz="600"/>
          </a:p>
          <a:p>
            <a:pPr marL="171450" indent="-171450">
              <a:buFont typeface="Arial" panose="020B0604020202020204" pitchFamily="34" charset="0"/>
              <a:buChar char="•"/>
            </a:pPr>
            <a:r>
              <a:rPr lang="en-SG" altLang="en-US" sz="600"/>
              <a:t>If it is the first element, it is already sorted.</a:t>
            </a:r>
            <a:endParaRPr lang="en-SG" altLang="en-US" sz="600"/>
          </a:p>
          <a:p>
            <a:pPr marL="171450" indent="-171450">
              <a:buFont typeface="Arial" panose="020B0604020202020204" pitchFamily="34" charset="0"/>
              <a:buChar char="•"/>
            </a:pPr>
            <a:r>
              <a:rPr lang="en-SG" altLang="en-US" sz="600"/>
              <a:t>Pick the next element.</a:t>
            </a:r>
            <a:endParaRPr lang="en-SG" altLang="en-US" sz="600"/>
          </a:p>
          <a:p>
            <a:pPr marL="171450" indent="-171450">
              <a:buFont typeface="Arial" panose="020B0604020202020204" pitchFamily="34" charset="0"/>
              <a:buChar char="•"/>
            </a:pPr>
            <a:r>
              <a:rPr lang="en-SG" altLang="en-US" sz="600"/>
              <a:t>Compare with all the elements in sorted sub-list.</a:t>
            </a:r>
            <a:endParaRPr lang="en-SG" altLang="en-US" sz="600"/>
          </a:p>
          <a:p>
            <a:pPr marL="171450" indent="-171450">
              <a:buFont typeface="Arial" panose="020B0604020202020204" pitchFamily="34" charset="0"/>
              <a:buChar char="•"/>
            </a:pPr>
            <a:r>
              <a:rPr lang="en-SG" altLang="en-US" sz="600"/>
              <a:t>Shift all the the elements in sorted sub-list that is greater than the value to be sorted.</a:t>
            </a:r>
            <a:endParaRPr lang="en-SG" altLang="en-US" sz="600"/>
          </a:p>
          <a:p>
            <a:pPr marL="171450" indent="-171450">
              <a:buFont typeface="Arial" panose="020B0604020202020204" pitchFamily="34" charset="0"/>
              <a:buChar char="•"/>
            </a:pPr>
            <a:r>
              <a:rPr lang="en-SG" altLang="en-US" sz="600"/>
              <a:t>Insert the value.</a:t>
            </a:r>
            <a:endParaRPr lang="en-SG" altLang="en-US" sz="600"/>
          </a:p>
          <a:p>
            <a:pPr marL="171450" indent="-171450">
              <a:buFont typeface="Arial" panose="020B0604020202020204" pitchFamily="34" charset="0"/>
              <a:buChar char="•"/>
            </a:pPr>
            <a:r>
              <a:rPr lang="en-SG" altLang="en-US" sz="600"/>
              <a:t>Repeat until list is sorted.</a:t>
            </a:r>
            <a:endParaRPr lang="en-SG" altLang="en-US" sz="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Sorting example (ii)</a:t>
            </a:r>
            <a:endParaRPr lang="en-SG" altLang="en-US"/>
          </a:p>
        </p:txBody>
      </p:sp>
      <p:sp>
        <p:nvSpPr>
          <p:cNvPr id="7" name="Text Box 6"/>
          <p:cNvSpPr txBox="1"/>
          <p:nvPr/>
        </p:nvSpPr>
        <p:spPr>
          <a:xfrm>
            <a:off x="220345" y="450850"/>
            <a:ext cx="2760345" cy="1260475"/>
          </a:xfrm>
          <a:prstGeom prst="rect">
            <a:avLst/>
          </a:prstGeom>
          <a:noFill/>
        </p:spPr>
        <p:txBody>
          <a:bodyPr wrap="square" rtlCol="0" anchor="t">
            <a:spAutoFit/>
          </a:bodyPr>
          <a:p>
            <a:r>
              <a:rPr lang="en-SG" altLang="en-US" sz="400"/>
              <a:t>def insertionSort(array):</a:t>
            </a:r>
            <a:endParaRPr lang="en-SG" altLang="en-US" sz="400"/>
          </a:p>
          <a:p>
            <a:endParaRPr lang="en-SG" altLang="en-US" sz="400"/>
          </a:p>
          <a:p>
            <a:r>
              <a:rPr lang="en-SG" altLang="en-US" sz="400"/>
              <a:t>    for step in range(1, len(array)):</a:t>
            </a:r>
            <a:endParaRPr lang="en-SG" altLang="en-US" sz="400"/>
          </a:p>
          <a:p>
            <a:r>
              <a:rPr lang="en-SG" altLang="en-US" sz="400"/>
              <a:t>        key = array[step]</a:t>
            </a:r>
            <a:endParaRPr lang="en-SG" altLang="en-US" sz="400"/>
          </a:p>
          <a:p>
            <a:r>
              <a:rPr lang="en-SG" altLang="en-US" sz="400"/>
              <a:t>        j = step - 1</a:t>
            </a:r>
            <a:endParaRPr lang="en-SG" altLang="en-US" sz="400"/>
          </a:p>
          <a:p>
            <a:r>
              <a:rPr lang="en-SG" altLang="en-US" sz="400"/>
              <a:t>        </a:t>
            </a:r>
            <a:endParaRPr lang="en-SG" altLang="en-US" sz="400"/>
          </a:p>
          <a:p>
            <a:r>
              <a:rPr lang="en-SG" altLang="en-US" sz="400"/>
              <a:t>        # Compare key with each element on the left of it until an element smaller than it is found</a:t>
            </a:r>
            <a:endParaRPr lang="en-SG" altLang="en-US" sz="400"/>
          </a:p>
          <a:p>
            <a:r>
              <a:rPr lang="en-SG" altLang="en-US" sz="400"/>
              <a:t>        # For descending order, change key&lt;array[j] to key&gt;array[j].        </a:t>
            </a:r>
            <a:endParaRPr lang="en-SG" altLang="en-US" sz="400"/>
          </a:p>
          <a:p>
            <a:r>
              <a:rPr lang="en-SG" altLang="en-US" sz="400"/>
              <a:t>        while j &gt;= 0 and key &lt; array[j]:</a:t>
            </a:r>
            <a:endParaRPr lang="en-SG" altLang="en-US" sz="400"/>
          </a:p>
          <a:p>
            <a:r>
              <a:rPr lang="en-SG" altLang="en-US" sz="400"/>
              <a:t>            array[j + 1] = array[j]</a:t>
            </a:r>
            <a:endParaRPr lang="en-SG" altLang="en-US" sz="400"/>
          </a:p>
          <a:p>
            <a:r>
              <a:rPr lang="en-SG" altLang="en-US" sz="400"/>
              <a:t>            j = j - 1</a:t>
            </a:r>
            <a:endParaRPr lang="en-SG" altLang="en-US" sz="400"/>
          </a:p>
          <a:p>
            <a:r>
              <a:rPr lang="en-SG" altLang="en-US" sz="400"/>
              <a:t>        </a:t>
            </a:r>
            <a:endParaRPr lang="en-SG" altLang="en-US" sz="400"/>
          </a:p>
          <a:p>
            <a:r>
              <a:rPr lang="en-SG" altLang="en-US" sz="400"/>
              <a:t>        # Place key at after the element just smaller than it.</a:t>
            </a:r>
            <a:endParaRPr lang="en-SG" altLang="en-US" sz="400"/>
          </a:p>
          <a:p>
            <a:r>
              <a:rPr lang="en-SG" altLang="en-US" sz="400"/>
              <a:t>        array[j + 1] = key</a:t>
            </a:r>
            <a:endParaRPr lang="en-SG" altLang="en-US" sz="400"/>
          </a:p>
          <a:p>
            <a:endParaRPr lang="en-SG" altLang="en-US" sz="400"/>
          </a:p>
          <a:p>
            <a:r>
              <a:rPr lang="en-SG" altLang="en-US" sz="400"/>
              <a:t>data = [9, 5, 1, 4, 3]</a:t>
            </a:r>
            <a:endParaRPr lang="en-SG" altLang="en-US" sz="400"/>
          </a:p>
          <a:p>
            <a:r>
              <a:rPr lang="en-SG" altLang="en-US" sz="400"/>
              <a:t>insertionSort(data)</a:t>
            </a:r>
            <a:endParaRPr lang="en-SG" altLang="en-US" sz="400"/>
          </a:p>
          <a:p>
            <a:r>
              <a:rPr lang="en-SG" altLang="en-US" sz="400"/>
              <a:t>print('Sorted Array in Ascending Order:')</a:t>
            </a:r>
            <a:endParaRPr lang="en-SG" altLang="en-US" sz="400"/>
          </a:p>
          <a:p>
            <a:r>
              <a:rPr lang="en-SG" altLang="en-US" sz="400"/>
              <a:t>print(data)</a:t>
            </a:r>
            <a:endParaRPr lang="en-SG" altLang="en-US" sz="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Generator</a:t>
            </a:r>
            <a:endParaRPr lang="en-SG" altLang="en-US"/>
          </a:p>
        </p:txBody>
      </p:sp>
      <p:sp>
        <p:nvSpPr>
          <p:cNvPr id="7" name="Text Box 6"/>
          <p:cNvSpPr txBox="1"/>
          <p:nvPr/>
        </p:nvSpPr>
        <p:spPr>
          <a:xfrm>
            <a:off x="220345" y="450850"/>
            <a:ext cx="2760345" cy="829945"/>
          </a:xfrm>
          <a:prstGeom prst="rect">
            <a:avLst/>
          </a:prstGeom>
          <a:noFill/>
        </p:spPr>
        <p:txBody>
          <a:bodyPr wrap="square" rtlCol="0" anchor="t">
            <a:spAutoFit/>
          </a:bodyPr>
          <a:p>
            <a:pPr marL="171450" indent="-171450">
              <a:buFont typeface="Arial" panose="020B0604020202020204" pitchFamily="34" charset="0"/>
              <a:buChar char="•"/>
            </a:pPr>
            <a:r>
              <a:rPr lang="en-SG" altLang="en-US" sz="800"/>
              <a:t>What is genertor?</a:t>
            </a:r>
            <a:endParaRPr lang="en-SG" altLang="en-US" sz="800"/>
          </a:p>
          <a:p>
            <a:pPr marL="171450" indent="-171450">
              <a:buFont typeface="Arial" panose="020B0604020202020204" pitchFamily="34" charset="0"/>
              <a:buChar char="•"/>
            </a:pPr>
            <a:r>
              <a:rPr lang="en-SG" altLang="en-US" sz="800"/>
              <a:t>Return vs Yield </a:t>
            </a:r>
            <a:endParaRPr lang="en-SG" altLang="en-US" sz="800"/>
          </a:p>
          <a:p>
            <a:pPr marL="171450" indent="-171450">
              <a:buFont typeface="Arial" panose="020B0604020202020204" pitchFamily="34" charset="0"/>
              <a:buChar char="•"/>
            </a:pPr>
            <a:r>
              <a:rPr lang="en-SG" altLang="en-US" sz="800"/>
              <a:t>Generator expression or comprehension example</a:t>
            </a:r>
            <a:endParaRPr lang="en-SG" altLang="en-US" sz="800"/>
          </a:p>
          <a:p>
            <a:pPr marL="171450" indent="-171450">
              <a:buFont typeface="Arial" panose="020B0604020202020204" pitchFamily="34" charset="0"/>
              <a:buChar char="•"/>
            </a:pPr>
            <a:r>
              <a:rPr lang="en-SG" altLang="en-US" sz="800"/>
              <a:t>Generator functions</a:t>
            </a:r>
            <a:endParaRPr lang="en-SG" altLang="en-US" sz="800"/>
          </a:p>
          <a:p>
            <a:pPr marL="171450" indent="-171450">
              <a:buFont typeface="Arial" panose="020B0604020202020204" pitchFamily="34" charset="0"/>
              <a:buChar char="•"/>
            </a:pPr>
            <a:r>
              <a:rPr lang="en-SG" altLang="en-US" sz="800"/>
              <a:t>Comparison with loop through List</a:t>
            </a:r>
            <a:endParaRPr lang="en-SG" altLang="en-US" sz="800"/>
          </a:p>
          <a:p>
            <a:pPr marL="171450" indent="-171450">
              <a:buFont typeface="Arial" panose="020B0604020202020204" pitchFamily="34" charset="0"/>
              <a:buChar char="•"/>
            </a:pPr>
            <a:endParaRPr lang="en-SG" altLang="en-US" sz="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Decorator</a:t>
            </a:r>
            <a:endParaRPr lang="en-SG" altLang="en-US"/>
          </a:p>
        </p:txBody>
      </p:sp>
      <p:sp>
        <p:nvSpPr>
          <p:cNvPr id="7" name="Text Box 6"/>
          <p:cNvSpPr txBox="1"/>
          <p:nvPr/>
        </p:nvSpPr>
        <p:spPr>
          <a:xfrm>
            <a:off x="220345" y="450850"/>
            <a:ext cx="2760345" cy="706755"/>
          </a:xfrm>
          <a:prstGeom prst="rect">
            <a:avLst/>
          </a:prstGeom>
          <a:noFill/>
        </p:spPr>
        <p:txBody>
          <a:bodyPr wrap="square" rtlCol="0" anchor="t">
            <a:spAutoFit/>
          </a:bodyPr>
          <a:p>
            <a:pPr marL="171450" indent="-171450">
              <a:buFont typeface="Arial" panose="020B0604020202020204" pitchFamily="34" charset="0"/>
              <a:buChar char="•"/>
            </a:pPr>
            <a:r>
              <a:rPr lang="en-SG" altLang="en-US" sz="800"/>
              <a:t>What is decorator?</a:t>
            </a:r>
            <a:endParaRPr lang="en-SG" altLang="en-US" sz="800"/>
          </a:p>
          <a:p>
            <a:pPr marL="628650" lvl="1" indent="-171450">
              <a:buFont typeface="Arial" panose="020B0604020202020204" pitchFamily="34" charset="0"/>
              <a:buChar char="•"/>
            </a:pPr>
            <a:r>
              <a:rPr lang="en-SG" altLang="en-US" sz="600"/>
              <a:t>A decorator is a design pattern in Python that allows a user to add new functionality to an existing object without modifying its structure. Decorators are usually called before the definition of a function you want to decorate.</a:t>
            </a:r>
            <a:endParaRPr lang="en-SG" altLang="en-US" sz="600"/>
          </a:p>
          <a:p>
            <a:pPr marL="171450" indent="-171450">
              <a:buFont typeface="Arial" panose="020B0604020202020204" pitchFamily="34" charset="0"/>
              <a:buChar char="•"/>
            </a:pPr>
            <a:r>
              <a:rPr lang="en-SG" altLang="en-US" sz="800"/>
              <a:t>Example</a:t>
            </a:r>
            <a:endParaRPr lang="en-SG" altLang="en-US" sz="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Part(III) </a:t>
            </a:r>
            <a:r>
              <a:rPr lang="en-SG" altLang="en-US"/>
              <a:t>Q&amp;A</a:t>
            </a:r>
            <a:endParaRPr lang="en-SG" altLang="en-US"/>
          </a:p>
        </p:txBody>
      </p:sp>
      <p:pic>
        <p:nvPicPr>
          <p:cNvPr id="3" name="Content Placeholder 2" descr="images"/>
          <p:cNvPicPr>
            <a:picLocks noChangeAspect="1"/>
          </p:cNvPicPr>
          <p:nvPr>
            <p:ph idx="1"/>
          </p:nvPr>
        </p:nvPicPr>
        <p:blipFill>
          <a:blip r:embed="rId1"/>
          <a:stretch>
            <a:fillRect/>
          </a:stretch>
        </p:blipFill>
        <p:spPr>
          <a:xfrm>
            <a:off x="220345" y="450850"/>
            <a:ext cx="2071370" cy="116014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a:srcRect l="55883" t="33452" r="15262" b="13956"/>
          <a:stretch>
            <a:fillRect/>
          </a:stretch>
        </p:blipFill>
        <p:spPr>
          <a:xfrm rot="16200000">
            <a:off x="692946" y="-678657"/>
            <a:ext cx="1814511" cy="3200402"/>
          </a:xfrm>
          <a:prstGeom prst="rect">
            <a:avLst/>
          </a:prstGeom>
        </p:spPr>
      </p:pic>
      <p:sp>
        <p:nvSpPr>
          <p:cNvPr id="6" name="TextBox 5"/>
          <p:cNvSpPr txBox="1"/>
          <p:nvPr/>
        </p:nvSpPr>
        <p:spPr>
          <a:xfrm>
            <a:off x="708001" y="670619"/>
            <a:ext cx="1358265" cy="368300"/>
          </a:xfrm>
          <a:prstGeom prst="rect">
            <a:avLst/>
          </a:prstGeom>
          <a:noFill/>
        </p:spPr>
        <p:txBody>
          <a:bodyPr wrap="none" rtlCol="0">
            <a:spAutoFit/>
          </a:bodyPr>
          <a:lstStyle/>
          <a:p>
            <a:r>
              <a:rPr lang="en-SG" dirty="0">
                <a:solidFill>
                  <a:srgbClr val="363537"/>
                </a:solidFill>
                <a:latin typeface="AlternateGothic2 BT" panose="020B0608020202050204" pitchFamily="34" charset="0"/>
                <a:ea typeface="Roboto Bk" pitchFamily="2" charset="0"/>
                <a:cs typeface="Aharoni" panose="02010803020104030203" pitchFamily="2" charset="-79"/>
              </a:rPr>
              <a:t>David Xue</a:t>
            </a:r>
            <a:endParaRPr lang="en-SG" dirty="0">
              <a:solidFill>
                <a:srgbClr val="363537"/>
              </a:solidFill>
              <a:latin typeface="AlternateGothic2 BT" panose="020B0608020202050204" pitchFamily="34" charset="0"/>
              <a:ea typeface="Roboto Bk" pitchFamily="2" charset="0"/>
              <a:cs typeface="Aharoni" panose="02010803020104030203" pitchFamily="2" charset="-79"/>
            </a:endParaRPr>
          </a:p>
        </p:txBody>
      </p:sp>
      <p:sp>
        <p:nvSpPr>
          <p:cNvPr id="7" name="TextBox 6"/>
          <p:cNvSpPr txBox="1"/>
          <p:nvPr/>
        </p:nvSpPr>
        <p:spPr>
          <a:xfrm>
            <a:off x="1127154" y="911126"/>
            <a:ext cx="993775" cy="229870"/>
          </a:xfrm>
          <a:prstGeom prst="rect">
            <a:avLst/>
          </a:prstGeom>
          <a:noFill/>
        </p:spPr>
        <p:txBody>
          <a:bodyPr wrap="none" rtlCol="0">
            <a:spAutoFit/>
          </a:bodyPr>
          <a:lstStyle/>
          <a:p>
            <a:r>
              <a:rPr lang="en-SG" altLang="id-ID" sz="900" spc="300" dirty="0">
                <a:solidFill>
                  <a:srgbClr val="363537"/>
                </a:solidFill>
                <a:latin typeface="+mj-lt"/>
              </a:rPr>
              <a:t>Presented</a:t>
            </a:r>
            <a:endParaRPr lang="en-SG" altLang="id-ID" sz="900" spc="300" dirty="0">
              <a:solidFill>
                <a:srgbClr val="363537"/>
              </a:solidFill>
              <a:latin typeface="+mj-lt"/>
            </a:endParaRPr>
          </a:p>
        </p:txBody>
      </p:sp>
      <p:grpSp>
        <p:nvGrpSpPr>
          <p:cNvPr id="34" name="Group 33"/>
          <p:cNvGrpSpPr/>
          <p:nvPr/>
        </p:nvGrpSpPr>
        <p:grpSpPr>
          <a:xfrm>
            <a:off x="227224" y="1396321"/>
            <a:ext cx="156270" cy="156270"/>
            <a:chOff x="7855196" y="4299485"/>
            <a:chExt cx="595313" cy="595313"/>
          </a:xfrm>
          <a:solidFill>
            <a:srgbClr val="C00000"/>
          </a:solidFill>
        </p:grpSpPr>
        <p:sp>
          <p:nvSpPr>
            <p:cNvPr id="35" name="Oval 95"/>
            <p:cNvSpPr>
              <a:spLocks noChangeArrowheads="1"/>
            </p:cNvSpPr>
            <p:nvPr/>
          </p:nvSpPr>
          <p:spPr bwMode="auto">
            <a:xfrm>
              <a:off x="8110784" y="4477285"/>
              <a:ext cx="88900" cy="90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24003" tIns="12002" rIns="24003" bIns="12002" numCol="1" anchor="t" anchorCtr="0" compatLnSpc="1"/>
            <a:lstStyle/>
            <a:p>
              <a:endParaRPr lang="en-US" sz="470" dirty="0">
                <a:solidFill>
                  <a:schemeClr val="tx1">
                    <a:lumMod val="85000"/>
                    <a:lumOff val="15000"/>
                  </a:schemeClr>
                </a:solidFill>
              </a:endParaRPr>
            </a:p>
          </p:txBody>
        </p:sp>
        <p:sp>
          <p:nvSpPr>
            <p:cNvPr id="36" name="Freeform 96"/>
            <p:cNvSpPr>
              <a:spLocks noEditPoints="1"/>
            </p:cNvSpPr>
            <p:nvPr/>
          </p:nvSpPr>
          <p:spPr bwMode="auto">
            <a:xfrm>
              <a:off x="7855196" y="4299485"/>
              <a:ext cx="595313" cy="595313"/>
            </a:xfrm>
            <a:custGeom>
              <a:avLst/>
              <a:gdLst>
                <a:gd name="T0" fmla="*/ 70 w 140"/>
                <a:gd name="T1" fmla="*/ 0 h 140"/>
                <a:gd name="T2" fmla="*/ 0 w 140"/>
                <a:gd name="T3" fmla="*/ 70 h 140"/>
                <a:gd name="T4" fmla="*/ 70 w 140"/>
                <a:gd name="T5" fmla="*/ 140 h 140"/>
                <a:gd name="T6" fmla="*/ 140 w 140"/>
                <a:gd name="T7" fmla="*/ 70 h 140"/>
                <a:gd name="T8" fmla="*/ 70 w 140"/>
                <a:gd name="T9" fmla="*/ 0 h 140"/>
                <a:gd name="T10" fmla="*/ 71 w 140"/>
                <a:gd name="T11" fmla="*/ 107 h 140"/>
                <a:gd name="T12" fmla="*/ 53 w 140"/>
                <a:gd name="T13" fmla="*/ 59 h 140"/>
                <a:gd name="T14" fmla="*/ 52 w 140"/>
                <a:gd name="T15" fmla="*/ 53 h 140"/>
                <a:gd name="T16" fmla="*/ 70 w 140"/>
                <a:gd name="T17" fmla="*/ 34 h 140"/>
                <a:gd name="T18" fmla="*/ 89 w 140"/>
                <a:gd name="T19" fmla="*/ 53 h 140"/>
                <a:gd name="T20" fmla="*/ 88 w 140"/>
                <a:gd name="T21" fmla="*/ 59 h 140"/>
                <a:gd name="T22" fmla="*/ 71 w 140"/>
                <a:gd name="T23" fmla="*/ 10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40">
                  <a:moveTo>
                    <a:pt x="70" y="0"/>
                  </a:moveTo>
                  <a:cubicBezTo>
                    <a:pt x="0" y="70"/>
                    <a:pt x="0" y="70"/>
                    <a:pt x="0" y="70"/>
                  </a:cubicBezTo>
                  <a:cubicBezTo>
                    <a:pt x="70" y="140"/>
                    <a:pt x="70" y="140"/>
                    <a:pt x="70" y="140"/>
                  </a:cubicBezTo>
                  <a:cubicBezTo>
                    <a:pt x="140" y="70"/>
                    <a:pt x="140" y="70"/>
                    <a:pt x="140" y="70"/>
                  </a:cubicBezTo>
                  <a:lnTo>
                    <a:pt x="70" y="0"/>
                  </a:lnTo>
                  <a:close/>
                  <a:moveTo>
                    <a:pt x="71" y="107"/>
                  </a:moveTo>
                  <a:cubicBezTo>
                    <a:pt x="70" y="99"/>
                    <a:pt x="53" y="59"/>
                    <a:pt x="53" y="59"/>
                  </a:cubicBezTo>
                  <a:cubicBezTo>
                    <a:pt x="52" y="57"/>
                    <a:pt x="52" y="55"/>
                    <a:pt x="52" y="53"/>
                  </a:cubicBezTo>
                  <a:cubicBezTo>
                    <a:pt x="52" y="42"/>
                    <a:pt x="60" y="34"/>
                    <a:pt x="70" y="34"/>
                  </a:cubicBezTo>
                  <a:cubicBezTo>
                    <a:pt x="81" y="34"/>
                    <a:pt x="89" y="42"/>
                    <a:pt x="89" y="53"/>
                  </a:cubicBezTo>
                  <a:cubicBezTo>
                    <a:pt x="89" y="55"/>
                    <a:pt x="88" y="57"/>
                    <a:pt x="88" y="59"/>
                  </a:cubicBezTo>
                  <a:cubicBezTo>
                    <a:pt x="88" y="59"/>
                    <a:pt x="71" y="98"/>
                    <a:pt x="71"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24003" tIns="12002" rIns="24003" bIns="12002" numCol="1" anchor="t" anchorCtr="0" compatLnSpc="1"/>
            <a:lstStyle/>
            <a:p>
              <a:endParaRPr lang="en-US" sz="470" dirty="0">
                <a:solidFill>
                  <a:schemeClr val="tx1">
                    <a:lumMod val="85000"/>
                    <a:lumOff val="15000"/>
                  </a:schemeClr>
                </a:solidFill>
              </a:endParaRPr>
            </a:p>
          </p:txBody>
        </p:sp>
      </p:grpSp>
      <p:grpSp>
        <p:nvGrpSpPr>
          <p:cNvPr id="37" name="Group 36"/>
          <p:cNvGrpSpPr/>
          <p:nvPr/>
        </p:nvGrpSpPr>
        <p:grpSpPr>
          <a:xfrm>
            <a:off x="1109262" y="1388613"/>
            <a:ext cx="156270" cy="156270"/>
            <a:chOff x="7855196" y="5013860"/>
            <a:chExt cx="595313" cy="595313"/>
          </a:xfrm>
          <a:solidFill>
            <a:srgbClr val="C00000"/>
          </a:solidFill>
        </p:grpSpPr>
        <p:sp>
          <p:nvSpPr>
            <p:cNvPr id="38" name="Oval 97"/>
            <p:cNvSpPr>
              <a:spLocks noChangeArrowheads="1"/>
            </p:cNvSpPr>
            <p:nvPr/>
          </p:nvSpPr>
          <p:spPr bwMode="auto">
            <a:xfrm>
              <a:off x="8139359" y="5409148"/>
              <a:ext cx="30163" cy="349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24003" tIns="12002" rIns="24003" bIns="12002" numCol="1" anchor="t" anchorCtr="0" compatLnSpc="1"/>
            <a:lstStyle/>
            <a:p>
              <a:endParaRPr lang="en-US" sz="470" dirty="0">
                <a:solidFill>
                  <a:schemeClr val="tx1">
                    <a:lumMod val="85000"/>
                    <a:lumOff val="15000"/>
                  </a:schemeClr>
                </a:solidFill>
              </a:endParaRPr>
            </a:p>
          </p:txBody>
        </p:sp>
        <p:sp>
          <p:nvSpPr>
            <p:cNvPr id="39" name="Rectangle 98"/>
            <p:cNvSpPr>
              <a:spLocks noChangeArrowheads="1"/>
            </p:cNvSpPr>
            <p:nvPr/>
          </p:nvSpPr>
          <p:spPr bwMode="auto">
            <a:xfrm>
              <a:off x="8075859" y="5193248"/>
              <a:ext cx="157163" cy="203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4003" tIns="12002" rIns="24003" bIns="12002" numCol="1" anchor="t" anchorCtr="0" compatLnSpc="1"/>
            <a:lstStyle/>
            <a:p>
              <a:endParaRPr lang="en-US" sz="470" dirty="0">
                <a:solidFill>
                  <a:schemeClr val="tx1">
                    <a:lumMod val="85000"/>
                    <a:lumOff val="15000"/>
                  </a:schemeClr>
                </a:solidFill>
              </a:endParaRPr>
            </a:p>
          </p:txBody>
        </p:sp>
        <p:sp>
          <p:nvSpPr>
            <p:cNvPr id="40" name="Freeform 99"/>
            <p:cNvSpPr>
              <a:spLocks noEditPoints="1"/>
            </p:cNvSpPr>
            <p:nvPr/>
          </p:nvSpPr>
          <p:spPr bwMode="auto">
            <a:xfrm>
              <a:off x="7855196" y="5013860"/>
              <a:ext cx="595313" cy="595313"/>
            </a:xfrm>
            <a:custGeom>
              <a:avLst/>
              <a:gdLst>
                <a:gd name="T0" fmla="*/ 70 w 140"/>
                <a:gd name="T1" fmla="*/ 0 h 140"/>
                <a:gd name="T2" fmla="*/ 0 w 140"/>
                <a:gd name="T3" fmla="*/ 70 h 140"/>
                <a:gd name="T4" fmla="*/ 70 w 140"/>
                <a:gd name="T5" fmla="*/ 140 h 140"/>
                <a:gd name="T6" fmla="*/ 140 w 140"/>
                <a:gd name="T7" fmla="*/ 70 h 140"/>
                <a:gd name="T8" fmla="*/ 70 w 140"/>
                <a:gd name="T9" fmla="*/ 0 h 140"/>
                <a:gd name="T10" fmla="*/ 90 w 140"/>
                <a:gd name="T11" fmla="*/ 105 h 140"/>
                <a:gd name="T12" fmla="*/ 51 w 140"/>
                <a:gd name="T13" fmla="*/ 105 h 140"/>
                <a:gd name="T14" fmla="*/ 47 w 140"/>
                <a:gd name="T15" fmla="*/ 100 h 140"/>
                <a:gd name="T16" fmla="*/ 47 w 140"/>
                <a:gd name="T17" fmla="*/ 40 h 140"/>
                <a:gd name="T18" fmla="*/ 51 w 140"/>
                <a:gd name="T19" fmla="*/ 36 h 140"/>
                <a:gd name="T20" fmla="*/ 90 w 140"/>
                <a:gd name="T21" fmla="*/ 36 h 140"/>
                <a:gd name="T22" fmla="*/ 94 w 140"/>
                <a:gd name="T23" fmla="*/ 40 h 140"/>
                <a:gd name="T24" fmla="*/ 94 w 140"/>
                <a:gd name="T25" fmla="*/ 100 h 140"/>
                <a:gd name="T26" fmla="*/ 90 w 140"/>
                <a:gd name="T27" fmla="*/ 10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140">
                  <a:moveTo>
                    <a:pt x="70" y="0"/>
                  </a:moveTo>
                  <a:cubicBezTo>
                    <a:pt x="0" y="70"/>
                    <a:pt x="0" y="70"/>
                    <a:pt x="0" y="70"/>
                  </a:cubicBezTo>
                  <a:cubicBezTo>
                    <a:pt x="70" y="140"/>
                    <a:pt x="70" y="140"/>
                    <a:pt x="70" y="140"/>
                  </a:cubicBezTo>
                  <a:cubicBezTo>
                    <a:pt x="140" y="70"/>
                    <a:pt x="140" y="70"/>
                    <a:pt x="140" y="70"/>
                  </a:cubicBezTo>
                  <a:lnTo>
                    <a:pt x="70" y="0"/>
                  </a:lnTo>
                  <a:close/>
                  <a:moveTo>
                    <a:pt x="90" y="105"/>
                  </a:moveTo>
                  <a:cubicBezTo>
                    <a:pt x="51" y="105"/>
                    <a:pt x="51" y="105"/>
                    <a:pt x="51" y="105"/>
                  </a:cubicBezTo>
                  <a:cubicBezTo>
                    <a:pt x="49" y="105"/>
                    <a:pt x="47" y="102"/>
                    <a:pt x="47" y="100"/>
                  </a:cubicBezTo>
                  <a:cubicBezTo>
                    <a:pt x="47" y="40"/>
                    <a:pt x="47" y="40"/>
                    <a:pt x="47" y="40"/>
                  </a:cubicBezTo>
                  <a:cubicBezTo>
                    <a:pt x="47" y="38"/>
                    <a:pt x="49" y="36"/>
                    <a:pt x="51" y="36"/>
                  </a:cubicBezTo>
                  <a:cubicBezTo>
                    <a:pt x="90" y="36"/>
                    <a:pt x="90" y="36"/>
                    <a:pt x="90" y="36"/>
                  </a:cubicBezTo>
                  <a:cubicBezTo>
                    <a:pt x="92" y="36"/>
                    <a:pt x="94" y="38"/>
                    <a:pt x="94" y="40"/>
                  </a:cubicBezTo>
                  <a:cubicBezTo>
                    <a:pt x="94" y="100"/>
                    <a:pt x="94" y="100"/>
                    <a:pt x="94" y="100"/>
                  </a:cubicBezTo>
                  <a:cubicBezTo>
                    <a:pt x="94" y="102"/>
                    <a:pt x="92" y="105"/>
                    <a:pt x="90"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24003" tIns="12002" rIns="24003" bIns="12002" numCol="1" anchor="t" anchorCtr="0" compatLnSpc="1"/>
            <a:lstStyle/>
            <a:p>
              <a:endParaRPr lang="en-US" sz="470" dirty="0">
                <a:solidFill>
                  <a:schemeClr val="tx1">
                    <a:lumMod val="85000"/>
                    <a:lumOff val="15000"/>
                  </a:schemeClr>
                </a:solidFill>
              </a:endParaRPr>
            </a:p>
          </p:txBody>
        </p:sp>
      </p:grpSp>
      <p:grpSp>
        <p:nvGrpSpPr>
          <p:cNvPr id="41" name="Group 40"/>
          <p:cNvGrpSpPr/>
          <p:nvPr/>
        </p:nvGrpSpPr>
        <p:grpSpPr>
          <a:xfrm>
            <a:off x="2130188" y="1384257"/>
            <a:ext cx="156270" cy="156270"/>
            <a:chOff x="7855196" y="5745698"/>
            <a:chExt cx="595313" cy="595313"/>
          </a:xfrm>
          <a:solidFill>
            <a:srgbClr val="C00000"/>
          </a:solidFill>
        </p:grpSpPr>
        <p:sp>
          <p:nvSpPr>
            <p:cNvPr id="42" name="Freeform 100"/>
            <p:cNvSpPr/>
            <p:nvPr/>
          </p:nvSpPr>
          <p:spPr bwMode="auto">
            <a:xfrm>
              <a:off x="8106021" y="5988585"/>
              <a:ext cx="73025" cy="111125"/>
            </a:xfrm>
            <a:custGeom>
              <a:avLst/>
              <a:gdLst>
                <a:gd name="T0" fmla="*/ 11 w 17"/>
                <a:gd name="T1" fmla="*/ 0 h 26"/>
                <a:gd name="T2" fmla="*/ 5 w 17"/>
                <a:gd name="T3" fmla="*/ 2 h 26"/>
                <a:gd name="T4" fmla="*/ 1 w 17"/>
                <a:gd name="T5" fmla="*/ 9 h 26"/>
                <a:gd name="T6" fmla="*/ 0 w 17"/>
                <a:gd name="T7" fmla="*/ 17 h 26"/>
                <a:gd name="T8" fmla="*/ 1 w 17"/>
                <a:gd name="T9" fmla="*/ 23 h 26"/>
                <a:gd name="T10" fmla="*/ 6 w 17"/>
                <a:gd name="T11" fmla="*/ 26 h 26"/>
                <a:gd name="T12" fmla="*/ 10 w 17"/>
                <a:gd name="T13" fmla="*/ 25 h 26"/>
                <a:gd name="T14" fmla="*/ 13 w 17"/>
                <a:gd name="T15" fmla="*/ 22 h 26"/>
                <a:gd name="T16" fmla="*/ 16 w 17"/>
                <a:gd name="T17" fmla="*/ 16 h 26"/>
                <a:gd name="T18" fmla="*/ 17 w 17"/>
                <a:gd name="T19" fmla="*/ 8 h 26"/>
                <a:gd name="T20" fmla="*/ 15 w 17"/>
                <a:gd name="T21" fmla="*/ 2 h 26"/>
                <a:gd name="T22" fmla="*/ 11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11" y="0"/>
                  </a:moveTo>
                  <a:cubicBezTo>
                    <a:pt x="9" y="0"/>
                    <a:pt x="7" y="1"/>
                    <a:pt x="5" y="2"/>
                  </a:cubicBezTo>
                  <a:cubicBezTo>
                    <a:pt x="3" y="4"/>
                    <a:pt x="2" y="6"/>
                    <a:pt x="1" y="9"/>
                  </a:cubicBezTo>
                  <a:cubicBezTo>
                    <a:pt x="0" y="12"/>
                    <a:pt x="0" y="15"/>
                    <a:pt x="0" y="17"/>
                  </a:cubicBezTo>
                  <a:cubicBezTo>
                    <a:pt x="0" y="20"/>
                    <a:pt x="0" y="22"/>
                    <a:pt x="1" y="23"/>
                  </a:cubicBezTo>
                  <a:cubicBezTo>
                    <a:pt x="3" y="25"/>
                    <a:pt x="4" y="26"/>
                    <a:pt x="6" y="26"/>
                  </a:cubicBezTo>
                  <a:cubicBezTo>
                    <a:pt x="7" y="26"/>
                    <a:pt x="9" y="25"/>
                    <a:pt x="10" y="25"/>
                  </a:cubicBezTo>
                  <a:cubicBezTo>
                    <a:pt x="11" y="24"/>
                    <a:pt x="12" y="23"/>
                    <a:pt x="13" y="22"/>
                  </a:cubicBezTo>
                  <a:cubicBezTo>
                    <a:pt x="14" y="21"/>
                    <a:pt x="15" y="19"/>
                    <a:pt x="16" y="16"/>
                  </a:cubicBezTo>
                  <a:cubicBezTo>
                    <a:pt x="17" y="13"/>
                    <a:pt x="17" y="11"/>
                    <a:pt x="17" y="8"/>
                  </a:cubicBezTo>
                  <a:cubicBezTo>
                    <a:pt x="17" y="6"/>
                    <a:pt x="17" y="3"/>
                    <a:pt x="15" y="2"/>
                  </a:cubicBezTo>
                  <a:cubicBezTo>
                    <a:pt x="14" y="1"/>
                    <a:pt x="12"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24003" tIns="12002" rIns="24003" bIns="12002" numCol="1" anchor="t" anchorCtr="0" compatLnSpc="1"/>
            <a:lstStyle/>
            <a:p>
              <a:endParaRPr lang="en-US" sz="470" dirty="0">
                <a:solidFill>
                  <a:schemeClr val="tx1">
                    <a:lumMod val="85000"/>
                    <a:lumOff val="15000"/>
                  </a:schemeClr>
                </a:solidFill>
              </a:endParaRPr>
            </a:p>
          </p:txBody>
        </p:sp>
        <p:sp>
          <p:nvSpPr>
            <p:cNvPr id="43" name="Freeform 101"/>
            <p:cNvSpPr>
              <a:spLocks noEditPoints="1"/>
            </p:cNvSpPr>
            <p:nvPr/>
          </p:nvSpPr>
          <p:spPr bwMode="auto">
            <a:xfrm>
              <a:off x="7855196" y="5745698"/>
              <a:ext cx="595313" cy="595313"/>
            </a:xfrm>
            <a:custGeom>
              <a:avLst/>
              <a:gdLst>
                <a:gd name="T0" fmla="*/ 70 w 140"/>
                <a:gd name="T1" fmla="*/ 0 h 140"/>
                <a:gd name="T2" fmla="*/ 0 w 140"/>
                <a:gd name="T3" fmla="*/ 70 h 140"/>
                <a:gd name="T4" fmla="*/ 70 w 140"/>
                <a:gd name="T5" fmla="*/ 140 h 140"/>
                <a:gd name="T6" fmla="*/ 140 w 140"/>
                <a:gd name="T7" fmla="*/ 70 h 140"/>
                <a:gd name="T8" fmla="*/ 70 w 140"/>
                <a:gd name="T9" fmla="*/ 0 h 140"/>
                <a:gd name="T10" fmla="*/ 94 w 140"/>
                <a:gd name="T11" fmla="*/ 100 h 140"/>
                <a:gd name="T12" fmla="*/ 73 w 140"/>
                <a:gd name="T13" fmla="*/ 105 h 140"/>
                <a:gd name="T14" fmla="*/ 53 w 140"/>
                <a:gd name="T15" fmla="*/ 101 h 140"/>
                <a:gd name="T16" fmla="*/ 40 w 140"/>
                <a:gd name="T17" fmla="*/ 89 h 140"/>
                <a:gd name="T18" fmla="*/ 36 w 140"/>
                <a:gd name="T19" fmla="*/ 72 h 140"/>
                <a:gd name="T20" fmla="*/ 41 w 140"/>
                <a:gd name="T21" fmla="*/ 53 h 140"/>
                <a:gd name="T22" fmla="*/ 54 w 140"/>
                <a:gd name="T23" fmla="*/ 40 h 140"/>
                <a:gd name="T24" fmla="*/ 73 w 140"/>
                <a:gd name="T25" fmla="*/ 36 h 140"/>
                <a:gd name="T26" fmla="*/ 89 w 140"/>
                <a:gd name="T27" fmla="*/ 39 h 140"/>
                <a:gd name="T28" fmla="*/ 99 w 140"/>
                <a:gd name="T29" fmla="*/ 49 h 140"/>
                <a:gd name="T30" fmla="*/ 103 w 140"/>
                <a:gd name="T31" fmla="*/ 63 h 140"/>
                <a:gd name="T32" fmla="*/ 97 w 140"/>
                <a:gd name="T33" fmla="*/ 80 h 140"/>
                <a:gd name="T34" fmla="*/ 79 w 140"/>
                <a:gd name="T35" fmla="*/ 89 h 140"/>
                <a:gd name="T36" fmla="*/ 75 w 140"/>
                <a:gd name="T37" fmla="*/ 88 h 140"/>
                <a:gd name="T38" fmla="*/ 73 w 140"/>
                <a:gd name="T39" fmla="*/ 85 h 140"/>
                <a:gd name="T40" fmla="*/ 63 w 140"/>
                <a:gd name="T41" fmla="*/ 89 h 140"/>
                <a:gd name="T42" fmla="*/ 53 w 140"/>
                <a:gd name="T43" fmla="*/ 85 h 140"/>
                <a:gd name="T44" fmla="*/ 49 w 140"/>
                <a:gd name="T45" fmla="*/ 74 h 140"/>
                <a:gd name="T46" fmla="*/ 54 w 140"/>
                <a:gd name="T47" fmla="*/ 59 h 140"/>
                <a:gd name="T48" fmla="*/ 69 w 140"/>
                <a:gd name="T49" fmla="*/ 50 h 140"/>
                <a:gd name="T50" fmla="*/ 78 w 140"/>
                <a:gd name="T51" fmla="*/ 55 h 140"/>
                <a:gd name="T52" fmla="*/ 79 w 140"/>
                <a:gd name="T53" fmla="*/ 51 h 140"/>
                <a:gd name="T54" fmla="*/ 89 w 140"/>
                <a:gd name="T55" fmla="*/ 51 h 140"/>
                <a:gd name="T56" fmla="*/ 83 w 140"/>
                <a:gd name="T57" fmla="*/ 77 h 140"/>
                <a:gd name="T58" fmla="*/ 83 w 140"/>
                <a:gd name="T59" fmla="*/ 80 h 140"/>
                <a:gd name="T60" fmla="*/ 83 w 140"/>
                <a:gd name="T61" fmla="*/ 81 h 140"/>
                <a:gd name="T62" fmla="*/ 84 w 140"/>
                <a:gd name="T63" fmla="*/ 82 h 140"/>
                <a:gd name="T64" fmla="*/ 88 w 140"/>
                <a:gd name="T65" fmla="*/ 80 h 140"/>
                <a:gd name="T66" fmla="*/ 94 w 140"/>
                <a:gd name="T67" fmla="*/ 72 h 140"/>
                <a:gd name="T68" fmla="*/ 97 w 140"/>
                <a:gd name="T69" fmla="*/ 63 h 140"/>
                <a:gd name="T70" fmla="*/ 90 w 140"/>
                <a:gd name="T71" fmla="*/ 48 h 140"/>
                <a:gd name="T72" fmla="*/ 72 w 140"/>
                <a:gd name="T73" fmla="*/ 42 h 140"/>
                <a:gd name="T74" fmla="*/ 56 w 140"/>
                <a:gd name="T75" fmla="*/ 46 h 140"/>
                <a:gd name="T76" fmla="*/ 46 w 140"/>
                <a:gd name="T77" fmla="*/ 57 h 140"/>
                <a:gd name="T78" fmla="*/ 42 w 140"/>
                <a:gd name="T79" fmla="*/ 72 h 140"/>
                <a:gd name="T80" fmla="*/ 46 w 140"/>
                <a:gd name="T81" fmla="*/ 86 h 140"/>
                <a:gd name="T82" fmla="*/ 57 w 140"/>
                <a:gd name="T83" fmla="*/ 95 h 140"/>
                <a:gd name="T84" fmla="*/ 73 w 140"/>
                <a:gd name="T85" fmla="*/ 98 h 140"/>
                <a:gd name="T86" fmla="*/ 87 w 140"/>
                <a:gd name="T87" fmla="*/ 96 h 140"/>
                <a:gd name="T88" fmla="*/ 97 w 140"/>
                <a:gd name="T89" fmla="*/ 88 h 140"/>
                <a:gd name="T90" fmla="*/ 105 w 140"/>
                <a:gd name="T91" fmla="*/ 88 h 140"/>
                <a:gd name="T92" fmla="*/ 94 w 140"/>
                <a:gd name="T93" fmla="*/ 10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140">
                  <a:moveTo>
                    <a:pt x="70" y="0"/>
                  </a:moveTo>
                  <a:cubicBezTo>
                    <a:pt x="0" y="70"/>
                    <a:pt x="0" y="70"/>
                    <a:pt x="0" y="70"/>
                  </a:cubicBezTo>
                  <a:cubicBezTo>
                    <a:pt x="70" y="140"/>
                    <a:pt x="70" y="140"/>
                    <a:pt x="70" y="140"/>
                  </a:cubicBezTo>
                  <a:cubicBezTo>
                    <a:pt x="140" y="70"/>
                    <a:pt x="140" y="70"/>
                    <a:pt x="140" y="70"/>
                  </a:cubicBezTo>
                  <a:lnTo>
                    <a:pt x="70" y="0"/>
                  </a:lnTo>
                  <a:close/>
                  <a:moveTo>
                    <a:pt x="94" y="100"/>
                  </a:moveTo>
                  <a:cubicBezTo>
                    <a:pt x="88" y="103"/>
                    <a:pt x="81" y="105"/>
                    <a:pt x="73" y="105"/>
                  </a:cubicBezTo>
                  <a:cubicBezTo>
                    <a:pt x="65" y="105"/>
                    <a:pt x="59" y="103"/>
                    <a:pt x="53" y="101"/>
                  </a:cubicBezTo>
                  <a:cubicBezTo>
                    <a:pt x="47" y="98"/>
                    <a:pt x="43" y="94"/>
                    <a:pt x="40" y="89"/>
                  </a:cubicBezTo>
                  <a:cubicBezTo>
                    <a:pt x="37" y="84"/>
                    <a:pt x="36" y="78"/>
                    <a:pt x="36" y="72"/>
                  </a:cubicBezTo>
                  <a:cubicBezTo>
                    <a:pt x="36" y="65"/>
                    <a:pt x="38" y="59"/>
                    <a:pt x="41" y="53"/>
                  </a:cubicBezTo>
                  <a:cubicBezTo>
                    <a:pt x="44" y="47"/>
                    <a:pt x="48" y="43"/>
                    <a:pt x="54" y="40"/>
                  </a:cubicBezTo>
                  <a:cubicBezTo>
                    <a:pt x="59" y="37"/>
                    <a:pt x="66" y="36"/>
                    <a:pt x="73" y="36"/>
                  </a:cubicBezTo>
                  <a:cubicBezTo>
                    <a:pt x="79" y="36"/>
                    <a:pt x="84" y="37"/>
                    <a:pt x="89" y="39"/>
                  </a:cubicBezTo>
                  <a:cubicBezTo>
                    <a:pt x="93" y="42"/>
                    <a:pt x="97" y="45"/>
                    <a:pt x="99" y="49"/>
                  </a:cubicBezTo>
                  <a:cubicBezTo>
                    <a:pt x="102" y="53"/>
                    <a:pt x="103" y="58"/>
                    <a:pt x="103" y="63"/>
                  </a:cubicBezTo>
                  <a:cubicBezTo>
                    <a:pt x="103" y="69"/>
                    <a:pt x="101" y="75"/>
                    <a:pt x="97" y="80"/>
                  </a:cubicBezTo>
                  <a:cubicBezTo>
                    <a:pt x="93" y="86"/>
                    <a:pt x="87" y="89"/>
                    <a:pt x="79" y="89"/>
                  </a:cubicBezTo>
                  <a:cubicBezTo>
                    <a:pt x="77" y="89"/>
                    <a:pt x="76" y="89"/>
                    <a:pt x="75" y="88"/>
                  </a:cubicBezTo>
                  <a:cubicBezTo>
                    <a:pt x="74" y="87"/>
                    <a:pt x="73" y="86"/>
                    <a:pt x="73" y="85"/>
                  </a:cubicBezTo>
                  <a:cubicBezTo>
                    <a:pt x="70" y="88"/>
                    <a:pt x="67" y="89"/>
                    <a:pt x="63" y="89"/>
                  </a:cubicBezTo>
                  <a:cubicBezTo>
                    <a:pt x="59" y="89"/>
                    <a:pt x="56" y="88"/>
                    <a:pt x="53" y="85"/>
                  </a:cubicBezTo>
                  <a:cubicBezTo>
                    <a:pt x="51" y="82"/>
                    <a:pt x="49" y="79"/>
                    <a:pt x="49" y="74"/>
                  </a:cubicBezTo>
                  <a:cubicBezTo>
                    <a:pt x="49" y="69"/>
                    <a:pt x="51" y="63"/>
                    <a:pt x="54" y="59"/>
                  </a:cubicBezTo>
                  <a:cubicBezTo>
                    <a:pt x="58" y="53"/>
                    <a:pt x="63" y="50"/>
                    <a:pt x="69" y="50"/>
                  </a:cubicBezTo>
                  <a:cubicBezTo>
                    <a:pt x="73" y="50"/>
                    <a:pt x="76" y="52"/>
                    <a:pt x="78" y="55"/>
                  </a:cubicBezTo>
                  <a:cubicBezTo>
                    <a:pt x="79" y="51"/>
                    <a:pt x="79" y="51"/>
                    <a:pt x="79" y="51"/>
                  </a:cubicBezTo>
                  <a:cubicBezTo>
                    <a:pt x="89" y="51"/>
                    <a:pt x="89" y="51"/>
                    <a:pt x="89" y="51"/>
                  </a:cubicBezTo>
                  <a:cubicBezTo>
                    <a:pt x="83" y="77"/>
                    <a:pt x="83" y="77"/>
                    <a:pt x="83" y="77"/>
                  </a:cubicBezTo>
                  <a:cubicBezTo>
                    <a:pt x="83" y="79"/>
                    <a:pt x="83" y="80"/>
                    <a:pt x="83" y="80"/>
                  </a:cubicBezTo>
                  <a:cubicBezTo>
                    <a:pt x="83" y="81"/>
                    <a:pt x="83" y="81"/>
                    <a:pt x="83" y="81"/>
                  </a:cubicBezTo>
                  <a:cubicBezTo>
                    <a:pt x="83" y="82"/>
                    <a:pt x="84" y="82"/>
                    <a:pt x="84" y="82"/>
                  </a:cubicBezTo>
                  <a:cubicBezTo>
                    <a:pt x="85" y="82"/>
                    <a:pt x="87" y="81"/>
                    <a:pt x="88" y="80"/>
                  </a:cubicBezTo>
                  <a:cubicBezTo>
                    <a:pt x="91" y="78"/>
                    <a:pt x="93" y="75"/>
                    <a:pt x="94" y="72"/>
                  </a:cubicBezTo>
                  <a:cubicBezTo>
                    <a:pt x="96" y="69"/>
                    <a:pt x="97" y="66"/>
                    <a:pt x="97" y="63"/>
                  </a:cubicBezTo>
                  <a:cubicBezTo>
                    <a:pt x="97" y="57"/>
                    <a:pt x="94" y="52"/>
                    <a:pt x="90" y="48"/>
                  </a:cubicBezTo>
                  <a:cubicBezTo>
                    <a:pt x="86" y="44"/>
                    <a:pt x="80" y="42"/>
                    <a:pt x="72" y="42"/>
                  </a:cubicBezTo>
                  <a:cubicBezTo>
                    <a:pt x="66" y="42"/>
                    <a:pt x="61" y="44"/>
                    <a:pt x="56" y="46"/>
                  </a:cubicBezTo>
                  <a:cubicBezTo>
                    <a:pt x="52" y="49"/>
                    <a:pt x="48" y="53"/>
                    <a:pt x="46" y="57"/>
                  </a:cubicBezTo>
                  <a:cubicBezTo>
                    <a:pt x="44" y="62"/>
                    <a:pt x="42" y="67"/>
                    <a:pt x="42" y="72"/>
                  </a:cubicBezTo>
                  <a:cubicBezTo>
                    <a:pt x="42" y="77"/>
                    <a:pt x="44" y="82"/>
                    <a:pt x="46" y="86"/>
                  </a:cubicBezTo>
                  <a:cubicBezTo>
                    <a:pt x="49" y="90"/>
                    <a:pt x="52" y="93"/>
                    <a:pt x="57" y="95"/>
                  </a:cubicBezTo>
                  <a:cubicBezTo>
                    <a:pt x="62" y="97"/>
                    <a:pt x="67" y="98"/>
                    <a:pt x="73" y="98"/>
                  </a:cubicBezTo>
                  <a:cubicBezTo>
                    <a:pt x="78" y="98"/>
                    <a:pt x="83" y="97"/>
                    <a:pt x="87" y="96"/>
                  </a:cubicBezTo>
                  <a:cubicBezTo>
                    <a:pt x="92" y="94"/>
                    <a:pt x="95" y="92"/>
                    <a:pt x="97" y="88"/>
                  </a:cubicBezTo>
                  <a:cubicBezTo>
                    <a:pt x="105" y="88"/>
                    <a:pt x="105" y="88"/>
                    <a:pt x="105" y="88"/>
                  </a:cubicBezTo>
                  <a:cubicBezTo>
                    <a:pt x="103" y="93"/>
                    <a:pt x="99" y="97"/>
                    <a:pt x="94"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24003" tIns="12002" rIns="24003" bIns="12002" numCol="1" anchor="t" anchorCtr="0" compatLnSpc="1"/>
            <a:lstStyle/>
            <a:p>
              <a:endParaRPr lang="en-US" sz="470" dirty="0">
                <a:solidFill>
                  <a:schemeClr val="tx1">
                    <a:lumMod val="85000"/>
                    <a:lumOff val="15000"/>
                  </a:schemeClr>
                </a:solidFill>
              </a:endParaRPr>
            </a:p>
          </p:txBody>
        </p:sp>
      </p:grpSp>
      <p:sp>
        <p:nvSpPr>
          <p:cNvPr id="44" name="TextBox 43"/>
          <p:cNvSpPr txBox="1"/>
          <p:nvPr/>
        </p:nvSpPr>
        <p:spPr>
          <a:xfrm>
            <a:off x="359498" y="1366564"/>
            <a:ext cx="674370" cy="163195"/>
          </a:xfrm>
          <a:prstGeom prst="rect">
            <a:avLst/>
          </a:prstGeom>
          <a:noFill/>
        </p:spPr>
        <p:txBody>
          <a:bodyPr wrap="none" rtlCol="0">
            <a:spAutoFit/>
          </a:bodyPr>
          <a:lstStyle/>
          <a:p>
            <a:r>
              <a:rPr lang="en-SG" altLang="en-US" sz="470" dirty="0">
                <a:solidFill>
                  <a:schemeClr val="tx1">
                    <a:lumMod val="85000"/>
                    <a:lumOff val="15000"/>
                  </a:schemeClr>
                </a:solidFill>
                <a:latin typeface="Roboto"/>
              </a:rPr>
              <a:t>One raffles quay</a:t>
            </a:r>
            <a:endParaRPr lang="en-SG" altLang="en-US" sz="470" dirty="0">
              <a:solidFill>
                <a:schemeClr val="tx1">
                  <a:lumMod val="85000"/>
                  <a:lumOff val="15000"/>
                </a:schemeClr>
              </a:solidFill>
              <a:latin typeface="Roboto"/>
            </a:endParaRPr>
          </a:p>
        </p:txBody>
      </p:sp>
      <p:sp>
        <p:nvSpPr>
          <p:cNvPr id="45" name="TextBox 44"/>
          <p:cNvSpPr txBox="1"/>
          <p:nvPr/>
        </p:nvSpPr>
        <p:spPr>
          <a:xfrm>
            <a:off x="1236335" y="1390057"/>
            <a:ext cx="782955" cy="163195"/>
          </a:xfrm>
          <a:prstGeom prst="rect">
            <a:avLst/>
          </a:prstGeom>
          <a:noFill/>
        </p:spPr>
        <p:txBody>
          <a:bodyPr wrap="none" rtlCol="0">
            <a:spAutoFit/>
          </a:bodyPr>
          <a:lstStyle/>
          <a:p>
            <a:r>
              <a:rPr lang="id-ID" sz="470" dirty="0">
                <a:solidFill>
                  <a:schemeClr val="tx1">
                    <a:lumMod val="85000"/>
                    <a:lumOff val="15000"/>
                  </a:schemeClr>
                </a:solidFill>
                <a:latin typeface="Roboto"/>
              </a:rPr>
              <a:t>Phone : </a:t>
            </a:r>
            <a:r>
              <a:rPr lang="en-SG" altLang="en-US" sz="470" dirty="0">
                <a:solidFill>
                  <a:schemeClr val="tx1">
                    <a:lumMod val="85000"/>
                    <a:lumOff val="15000"/>
                  </a:schemeClr>
                </a:solidFill>
                <a:latin typeface="Roboto"/>
              </a:rPr>
              <a:t>91076920</a:t>
            </a:r>
            <a:endParaRPr lang="en-SG" altLang="en-US" sz="470" dirty="0">
              <a:solidFill>
                <a:schemeClr val="tx1">
                  <a:lumMod val="85000"/>
                  <a:lumOff val="15000"/>
                </a:schemeClr>
              </a:solidFill>
              <a:latin typeface="Roboto"/>
            </a:endParaRPr>
          </a:p>
        </p:txBody>
      </p:sp>
      <p:sp>
        <p:nvSpPr>
          <p:cNvPr id="46" name="TextBox 45"/>
          <p:cNvSpPr txBox="1"/>
          <p:nvPr/>
        </p:nvSpPr>
        <p:spPr>
          <a:xfrm>
            <a:off x="2256458" y="1379901"/>
            <a:ext cx="742315" cy="163195"/>
          </a:xfrm>
          <a:prstGeom prst="rect">
            <a:avLst/>
          </a:prstGeom>
          <a:noFill/>
        </p:spPr>
        <p:txBody>
          <a:bodyPr wrap="none" rtlCol="0">
            <a:spAutoFit/>
          </a:bodyPr>
          <a:lstStyle/>
          <a:p>
            <a:r>
              <a:rPr lang="en-SG" altLang="id-ID" sz="470" dirty="0">
                <a:solidFill>
                  <a:schemeClr val="tx1">
                    <a:lumMod val="85000"/>
                    <a:lumOff val="15000"/>
                  </a:schemeClr>
                </a:solidFill>
                <a:latin typeface="Roboto"/>
              </a:rPr>
              <a:t>fxuehit@gmail.com</a:t>
            </a:r>
            <a:endParaRPr lang="en-SG" altLang="id-ID" sz="470" dirty="0">
              <a:solidFill>
                <a:schemeClr val="tx1">
                  <a:lumMod val="85000"/>
                  <a:lumOff val="15000"/>
                </a:schemeClr>
              </a:solidFill>
              <a:latin typeface="Roboto"/>
            </a:endParaRPr>
          </a:p>
        </p:txBody>
      </p:sp>
      <p:grpSp>
        <p:nvGrpSpPr>
          <p:cNvPr id="48" name="Group 47"/>
          <p:cNvGrpSpPr/>
          <p:nvPr/>
        </p:nvGrpSpPr>
        <p:grpSpPr>
          <a:xfrm>
            <a:off x="208175" y="184683"/>
            <a:ext cx="351310" cy="347500"/>
            <a:chOff x="2211310" y="622833"/>
            <a:chExt cx="351310" cy="347500"/>
          </a:xfrm>
        </p:grpSpPr>
        <p:sp>
          <p:nvSpPr>
            <p:cNvPr id="49" name="Half Frame 48"/>
            <p:cNvSpPr/>
            <p:nvPr/>
          </p:nvSpPr>
          <p:spPr>
            <a:xfrm>
              <a:off x="2211310" y="622833"/>
              <a:ext cx="332260" cy="332260"/>
            </a:xfrm>
            <a:prstGeom prst="halfFrame">
              <a:avLst>
                <a:gd name="adj1" fmla="val 23013"/>
                <a:gd name="adj2" fmla="val 2071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50" name="Half Frame 49"/>
            <p:cNvSpPr/>
            <p:nvPr/>
          </p:nvSpPr>
          <p:spPr>
            <a:xfrm rot="10800000">
              <a:off x="2230360" y="638073"/>
              <a:ext cx="332260" cy="332260"/>
            </a:xfrm>
            <a:prstGeom prst="halfFrame">
              <a:avLst>
                <a:gd name="adj1" fmla="val 23013"/>
                <a:gd name="adj2" fmla="val 2071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sp>
        <p:nvSpPr>
          <p:cNvPr id="51" name="TextBox 50"/>
          <p:cNvSpPr txBox="1"/>
          <p:nvPr/>
        </p:nvSpPr>
        <p:spPr>
          <a:xfrm>
            <a:off x="76029" y="504346"/>
            <a:ext cx="706755" cy="152400"/>
          </a:xfrm>
          <a:prstGeom prst="rect">
            <a:avLst/>
          </a:prstGeom>
          <a:noFill/>
        </p:spPr>
        <p:txBody>
          <a:bodyPr wrap="none" rtlCol="0">
            <a:spAutoFit/>
          </a:bodyPr>
          <a:lstStyle/>
          <a:p>
            <a:r>
              <a:rPr lang="en-SG" altLang="id-ID" sz="400" b="1" spc="300" dirty="0">
                <a:solidFill>
                  <a:srgbClr val="363537"/>
                </a:solidFill>
                <a:latin typeface="+mj-lt"/>
              </a:rPr>
              <a:t>SMU 2023</a:t>
            </a:r>
            <a:endParaRPr lang="en-US" sz="400" b="1" spc="300" dirty="0">
              <a:solidFill>
                <a:srgbClr val="363537"/>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If Google “python interview quesiton” ...</a:t>
            </a:r>
            <a:endParaRPr lang="en-SG" altLang="en-US"/>
          </a:p>
        </p:txBody>
      </p:sp>
      <p:sp>
        <p:nvSpPr>
          <p:cNvPr id="3" name="Content Placeholder 2"/>
          <p:cNvSpPr>
            <a:spLocks noGrp="1"/>
          </p:cNvSpPr>
          <p:nvPr>
            <p:ph idx="1"/>
          </p:nvPr>
        </p:nvSpPr>
        <p:spPr/>
        <p:txBody>
          <a:bodyPr/>
          <a:p>
            <a:r>
              <a:rPr lang="en-US"/>
              <a:t>What is Python? ...</a:t>
            </a:r>
            <a:endParaRPr lang="en-US"/>
          </a:p>
          <a:p>
            <a:r>
              <a:rPr lang="en-US"/>
              <a:t>What is a dynamically typed language? ...</a:t>
            </a:r>
            <a:endParaRPr lang="en-US"/>
          </a:p>
          <a:p>
            <a:r>
              <a:rPr lang="en-US"/>
              <a:t>What is an Interpreted language? ...</a:t>
            </a:r>
            <a:endParaRPr lang="en-US"/>
          </a:p>
          <a:p>
            <a:r>
              <a:rPr lang="en-US"/>
              <a:t>What is PEP 8 and why is it important? ...</a:t>
            </a:r>
            <a:endParaRPr lang="en-US"/>
          </a:p>
          <a:p>
            <a:r>
              <a:rPr lang="en-US"/>
              <a:t>What is Scope in Python? ...</a:t>
            </a:r>
            <a:endParaRPr lang="en-US"/>
          </a:p>
          <a:p>
            <a:r>
              <a:rPr lang="en-US"/>
              <a:t>What are lists and tuples? ...</a:t>
            </a:r>
            <a:endParaRPr lang="en-US"/>
          </a:p>
          <a:p>
            <a:r>
              <a:rPr lang="en-US"/>
              <a:t>What are the common built-in data types in Python? ...</a:t>
            </a:r>
            <a:endParaRPr lang="en-US"/>
          </a:p>
          <a:p>
            <a:r>
              <a:rPr lang="en-US"/>
              <a:t>What is pass in Python?</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What is Python</a:t>
            </a:r>
            <a:endParaRPr lang="en-SG" altLang="en-US"/>
          </a:p>
        </p:txBody>
      </p:sp>
      <p:pic>
        <p:nvPicPr>
          <p:cNvPr id="5" name="Content Placeholder 4" descr="main-qimg-4caa54acbb7a46a600b4641ab0668f8f-lq"/>
          <p:cNvPicPr>
            <a:picLocks noChangeAspect="1"/>
          </p:cNvPicPr>
          <p:nvPr>
            <p:ph idx="1"/>
          </p:nvPr>
        </p:nvPicPr>
        <p:blipFill>
          <a:blip r:embed="rId1"/>
          <a:stretch>
            <a:fillRect/>
          </a:stretch>
        </p:blipFill>
        <p:spPr>
          <a:xfrm>
            <a:off x="491490" y="487045"/>
            <a:ext cx="2216785" cy="1160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Python interpreter</a:t>
            </a:r>
            <a:endParaRPr lang="en-SG" altLang="en-US"/>
          </a:p>
        </p:txBody>
      </p:sp>
      <p:pic>
        <p:nvPicPr>
          <p:cNvPr id="4" name="Content Placeholder 3" descr="xrn6wo59tew6rnb4tags"/>
          <p:cNvPicPr>
            <a:picLocks noChangeAspect="1"/>
          </p:cNvPicPr>
          <p:nvPr>
            <p:ph idx="1"/>
          </p:nvPr>
        </p:nvPicPr>
        <p:blipFill>
          <a:blip r:embed="rId1"/>
          <a:stretch>
            <a:fillRect/>
          </a:stretch>
        </p:blipFill>
        <p:spPr>
          <a:xfrm>
            <a:off x="220345" y="450850"/>
            <a:ext cx="1523531" cy="857250"/>
          </a:xfrm>
          <a:prstGeom prst="rect">
            <a:avLst/>
          </a:prstGeom>
        </p:spPr>
      </p:pic>
      <p:sp>
        <p:nvSpPr>
          <p:cNvPr id="5" name="Text Box 4"/>
          <p:cNvSpPr txBox="1"/>
          <p:nvPr/>
        </p:nvSpPr>
        <p:spPr>
          <a:xfrm>
            <a:off x="220345" y="1391285"/>
            <a:ext cx="2853055" cy="245110"/>
          </a:xfrm>
          <a:prstGeom prst="rect">
            <a:avLst/>
          </a:prstGeom>
          <a:noFill/>
        </p:spPr>
        <p:txBody>
          <a:bodyPr wrap="square" rtlCol="0" anchor="t">
            <a:spAutoFit/>
          </a:bodyPr>
          <a:p>
            <a:r>
              <a:rPr lang="en-US" sz="500"/>
              <a:t>https://www.youtube.com/watch?v=e4ax90XmUBc</a:t>
            </a:r>
            <a:endParaRPr lang="en-US" sz="500"/>
          </a:p>
          <a:p>
            <a:r>
              <a:rPr lang="en-US" sz="500"/>
              <a:t>https://www.tutorialsmate.com/2020/08/difference-between-compiler-and-interpreter.html</a:t>
            </a:r>
            <a:endParaRPr lang="en-US" sz="500"/>
          </a:p>
        </p:txBody>
      </p:sp>
      <p:graphicFrame>
        <p:nvGraphicFramePr>
          <p:cNvPr id="6" name="Table 5"/>
          <p:cNvGraphicFramePr/>
          <p:nvPr/>
        </p:nvGraphicFramePr>
        <p:xfrm>
          <a:off x="1767840" y="450850"/>
          <a:ext cx="1305560" cy="856615"/>
        </p:xfrm>
        <a:graphic>
          <a:graphicData uri="http://schemas.openxmlformats.org/drawingml/2006/table">
            <a:tbl>
              <a:tblPr firstRow="1" bandRow="1">
                <a:tableStyleId>{5C22544A-7EE6-4342-B048-85BDC9FD1C3A}</a:tableStyleId>
              </a:tblPr>
              <a:tblGrid>
                <a:gridCol w="652780"/>
                <a:gridCol w="652780"/>
              </a:tblGrid>
              <a:tr h="168275">
                <a:tc>
                  <a:txBody>
                    <a:bodyPr/>
                    <a:p>
                      <a:pPr>
                        <a:buNone/>
                      </a:pPr>
                      <a:r>
                        <a:rPr lang="en-SG" altLang="en-US" sz="400"/>
                        <a:t>Compiler</a:t>
                      </a:r>
                      <a:endParaRPr lang="en-SG" altLang="en-US" sz="400"/>
                    </a:p>
                  </a:txBody>
                  <a:tcPr/>
                </a:tc>
                <a:tc>
                  <a:txBody>
                    <a:bodyPr/>
                    <a:p>
                      <a:pPr>
                        <a:buNone/>
                      </a:pPr>
                      <a:r>
                        <a:rPr lang="en-SG" altLang="en-US" sz="400"/>
                        <a:t>Interpreter</a:t>
                      </a:r>
                      <a:endParaRPr lang="en-SG" altLang="en-US" sz="400"/>
                    </a:p>
                  </a:txBody>
                  <a:tcPr/>
                </a:tc>
              </a:tr>
              <a:tr h="294005">
                <a:tc>
                  <a:txBody>
                    <a:bodyPr/>
                    <a:p>
                      <a:pPr>
                        <a:buNone/>
                      </a:pPr>
                      <a:r>
                        <a:rPr lang="en-SG" altLang="en-US" sz="400"/>
                        <a:t>Takes entire programe in one-go</a:t>
                      </a:r>
                      <a:endParaRPr lang="en-SG" altLang="en-US" sz="400"/>
                    </a:p>
                  </a:txBody>
                  <a:tcPr/>
                </a:tc>
                <a:tc>
                  <a:txBody>
                    <a:bodyPr/>
                    <a:p>
                      <a:pPr>
                        <a:buNone/>
                      </a:pPr>
                      <a:r>
                        <a:rPr lang="en-SG" altLang="en-US" sz="400"/>
                        <a:t>Line by line</a:t>
                      </a:r>
                      <a:endParaRPr lang="en-SG" altLang="en-US" sz="400"/>
                    </a:p>
                  </a:txBody>
                  <a:tcPr/>
                </a:tc>
              </a:tr>
              <a:tr h="226060">
                <a:tc>
                  <a:txBody>
                    <a:bodyPr/>
                    <a:p>
                      <a:pPr>
                        <a:buNone/>
                      </a:pPr>
                      <a:r>
                        <a:rPr lang="en-SG" altLang="en-US" sz="400"/>
                        <a:t>generate machine code</a:t>
                      </a:r>
                      <a:endParaRPr lang="en-SG" altLang="en-US" sz="400"/>
                    </a:p>
                  </a:txBody>
                  <a:tcPr/>
                </a:tc>
                <a:tc>
                  <a:txBody>
                    <a:bodyPr/>
                    <a:p>
                      <a:pPr>
                        <a:buNone/>
                      </a:pPr>
                      <a:r>
                        <a:rPr lang="en-SG" altLang="en-US" sz="400"/>
                        <a:t>does not generate</a:t>
                      </a:r>
                      <a:endParaRPr lang="en-SG" altLang="en-US" sz="400"/>
                    </a:p>
                  </a:txBody>
                  <a:tcPr/>
                </a:tc>
              </a:tr>
              <a:tr h="168275">
                <a:tc>
                  <a:txBody>
                    <a:bodyPr/>
                    <a:p>
                      <a:pPr>
                        <a:buNone/>
                      </a:pPr>
                      <a:r>
                        <a:rPr lang="en-SG" altLang="en-US" sz="400"/>
                        <a:t>c, c++, c#, java</a:t>
                      </a:r>
                      <a:endParaRPr lang="en-SG" altLang="en-US" sz="400"/>
                    </a:p>
                  </a:txBody>
                  <a:tcPr/>
                </a:tc>
                <a:tc>
                  <a:txBody>
                    <a:bodyPr/>
                    <a:p>
                      <a:pPr>
                        <a:buNone/>
                      </a:pPr>
                      <a:r>
                        <a:rPr lang="en-SG" altLang="en-US" sz="400"/>
                        <a:t>python, php, perl</a:t>
                      </a:r>
                      <a:endParaRPr lang="en-SG" altLang="en-US" sz="40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Dyanmically typed</a:t>
            </a:r>
            <a:endParaRPr lang="en-SG" altLang="en-US"/>
          </a:p>
        </p:txBody>
      </p:sp>
      <p:sp>
        <p:nvSpPr>
          <p:cNvPr id="3" name="Content Placeholder 2"/>
          <p:cNvSpPr>
            <a:spLocks noGrp="1"/>
          </p:cNvSpPr>
          <p:nvPr>
            <p:ph idx="1"/>
          </p:nvPr>
        </p:nvSpPr>
        <p:spPr/>
        <p:txBody>
          <a:bodyPr/>
          <a:p>
            <a:r>
              <a:rPr lang="en-SG" altLang="en-US"/>
              <a:t>Dynamic vs Static</a:t>
            </a:r>
            <a:endParaRPr lang="en-SG" altLang="en-US"/>
          </a:p>
          <a:p>
            <a:pPr lvl="1"/>
            <a:r>
              <a:rPr lang="en-SG" altLang="en-US"/>
              <a:t>Dynamic: This means that the Python interpreter does type checking only as code runs, and the type of a variable is allowed to change over its lifetime. </a:t>
            </a:r>
            <a:endParaRPr lang="en-SG" altLang="en-US"/>
          </a:p>
          <a:p>
            <a:pPr lvl="1"/>
            <a:r>
              <a:rPr lang="en-SG" altLang="en-US"/>
              <a:t>Static: Static type checks are performed without running the program. In most statically typed languages, for instance C and Java, this is done as your program is compiled. The type of a variable is not allowed to change over its lifetime.</a:t>
            </a:r>
            <a:endParaRPr lang="en-SG" altLang="en-US"/>
          </a:p>
          <a:p>
            <a:pPr lvl="0"/>
            <a:r>
              <a:rPr lang="en-SG" altLang="en-US"/>
              <a:t>Extra reference: https://realpython.com/lessons/dynamic-vs-static/</a:t>
            </a:r>
            <a:endParaRPr lang="en-SG"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Dyanmically typed</a:t>
            </a:r>
            <a:endParaRPr lang="en-SG" altLang="en-US"/>
          </a:p>
        </p:txBody>
      </p:sp>
      <p:pic>
        <p:nvPicPr>
          <p:cNvPr id="5" name="Content Placeholder 4"/>
          <p:cNvPicPr>
            <a:picLocks noChangeAspect="1"/>
          </p:cNvPicPr>
          <p:nvPr>
            <p:ph sz="half" idx="1"/>
          </p:nvPr>
        </p:nvPicPr>
        <p:blipFill>
          <a:blip r:embed="rId1"/>
          <a:stretch>
            <a:fillRect/>
          </a:stretch>
        </p:blipFill>
        <p:spPr>
          <a:xfrm>
            <a:off x="182880" y="450850"/>
            <a:ext cx="1360170" cy="528320"/>
          </a:xfrm>
          <a:prstGeom prst="rect">
            <a:avLst/>
          </a:prstGeom>
        </p:spPr>
      </p:pic>
      <p:pic>
        <p:nvPicPr>
          <p:cNvPr id="6" name="Content Placeholder 5"/>
          <p:cNvPicPr>
            <a:picLocks noChangeAspect="1"/>
          </p:cNvPicPr>
          <p:nvPr>
            <p:ph sz="half" idx="2"/>
          </p:nvPr>
        </p:nvPicPr>
        <p:blipFill>
          <a:blip r:embed="rId2"/>
          <a:stretch>
            <a:fillRect/>
          </a:stretch>
        </p:blipFill>
        <p:spPr>
          <a:xfrm>
            <a:off x="182880" y="1005205"/>
            <a:ext cx="1360170" cy="5791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Python Usage</a:t>
            </a:r>
            <a:endParaRPr lang="en-SG" altLang="en-US"/>
          </a:p>
        </p:txBody>
      </p:sp>
      <p:pic>
        <p:nvPicPr>
          <p:cNvPr id="6" name="Content Placeholder 5" descr="What is python used for"/>
          <p:cNvPicPr>
            <a:picLocks noChangeAspect="1"/>
          </p:cNvPicPr>
          <p:nvPr>
            <p:ph sz="half" idx="1"/>
          </p:nvPr>
        </p:nvPicPr>
        <p:blipFill>
          <a:blip r:embed="rId1"/>
          <a:stretch>
            <a:fillRect/>
          </a:stretch>
        </p:blipFill>
        <p:spPr>
          <a:xfrm>
            <a:off x="220345" y="486410"/>
            <a:ext cx="1360170" cy="680085"/>
          </a:xfrm>
          <a:prstGeom prst="rect">
            <a:avLst/>
          </a:prstGeom>
        </p:spPr>
      </p:pic>
      <p:pic>
        <p:nvPicPr>
          <p:cNvPr id="7" name="Content Placeholder 6" descr="Kaggle_Programming_2019"/>
          <p:cNvPicPr>
            <a:picLocks noChangeAspect="1"/>
          </p:cNvPicPr>
          <p:nvPr>
            <p:ph sz="half" idx="2"/>
          </p:nvPr>
        </p:nvPicPr>
        <p:blipFill>
          <a:blip r:embed="rId2"/>
          <a:stretch>
            <a:fillRect/>
          </a:stretch>
        </p:blipFill>
        <p:spPr>
          <a:xfrm>
            <a:off x="1776095" y="486410"/>
            <a:ext cx="1204595" cy="11601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7914</Words>
  <Application>WPS Presentation</Application>
  <PresentationFormat>自定义</PresentationFormat>
  <Paragraphs>326</Paragraphs>
  <Slides>39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Arial</vt:lpstr>
      <vt:lpstr>宋体</vt:lpstr>
      <vt:lpstr>Wingdings</vt:lpstr>
      <vt:lpstr>Aharoni</vt:lpstr>
      <vt:lpstr>Yu Gothic UI Semibold</vt:lpstr>
      <vt:lpstr>Roboto Bk</vt:lpstr>
      <vt:lpstr>Roboto</vt:lpstr>
      <vt:lpstr>Segoe Print</vt:lpstr>
      <vt:lpstr>微软雅黑</vt:lpstr>
      <vt:lpstr>Arial Unicode MS</vt:lpstr>
      <vt:lpstr>Calibri Light</vt:lpstr>
      <vt:lpstr>Calibri</vt:lpstr>
      <vt:lpstr>Wingdings</vt:lpstr>
      <vt:lpstr>AlternateGothic2 BT</vt:lpstr>
      <vt:lpstr>Office Theme</vt:lpstr>
      <vt:lpstr>PowerPoint 演示文稿</vt:lpstr>
      <vt:lpstr>Introduction of Speaker</vt:lpstr>
      <vt:lpstr>Part(I) Basic Concept</vt:lpstr>
      <vt:lpstr>If Google “python interview quesiton” ...</vt:lpstr>
      <vt:lpstr>What is Python</vt:lpstr>
      <vt:lpstr>Python interpreter</vt:lpstr>
      <vt:lpstr>Dyanmically typed</vt:lpstr>
      <vt:lpstr>Dyanmically typed</vt:lpstr>
      <vt:lpstr>Python Usage</vt:lpstr>
      <vt:lpstr>Python Usage</vt:lpstr>
      <vt:lpstr>How to learn python</vt:lpstr>
      <vt:lpstr>Part(II) Interview Question Examples</vt:lpstr>
      <vt:lpstr>array vs list</vt:lpstr>
      <vt:lpstr>array vs list vs set</vt:lpstr>
      <vt:lpstr>dictionary</vt:lpstr>
      <vt:lpstr>Part(II) Interview Question Examples</vt:lpstr>
      <vt:lpstr>Namespace and scope</vt:lpstr>
      <vt:lpstr>Namespace and scope</vt:lpstr>
      <vt:lpstr>Module vs Package</vt:lpstr>
      <vt:lpstr>Example of cross import</vt:lpstr>
      <vt:lpstr>Example of cross import</vt:lpstr>
      <vt:lpstr>Part(II) Interview Question Examples</vt:lpstr>
      <vt:lpstr>Part(II) Interview Question Examples</vt:lpstr>
      <vt:lpstr>OOP</vt:lpstr>
      <vt:lpstr>OOP example of veichle and car class</vt:lpstr>
      <vt:lpstr>OOP example of veichle and car class</vt:lpstr>
      <vt:lpstr>OOP example of veichle and car class</vt:lpstr>
      <vt:lpstr>OOP example of construtor and desctrutor</vt:lpstr>
      <vt:lpstr>Part(II) Interview Question Examples</vt:lpstr>
      <vt:lpstr>find Nth value in a Fibonacci sequence</vt:lpstr>
      <vt:lpstr>Python implementation</vt:lpstr>
      <vt:lpstr>Sorting example (i)</vt:lpstr>
      <vt:lpstr>Sorting example (i)</vt:lpstr>
      <vt:lpstr>Sorting example (ii)</vt:lpstr>
      <vt:lpstr>Sorting example (ii)</vt:lpstr>
      <vt:lpstr>Sorting example (ii)</vt:lpstr>
      <vt:lpstr>Generator</vt:lpstr>
      <vt:lpstr>Part(III) Q&amp;A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Card</dc:title>
  <dc:creator>copyright@2019—dreamer; ABATARA1</dc:creator>
  <cp:lastModifiedBy>fxueh</cp:lastModifiedBy>
  <cp:revision>62</cp:revision>
  <dcterms:created xsi:type="dcterms:W3CDTF">2016-11-30T16:23:00Z</dcterms:created>
  <dcterms:modified xsi:type="dcterms:W3CDTF">2023-11-15T09:05:19Z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4AC2283C7C104529BC2CE8523B5A1517</vt:lpwstr>
  </property>
  <property fmtid="{D5CDD505-2E9C-101B-9397-08002B2CF9AE}" pid="3" name="KSOProductBuildVer">
    <vt:lpwstr>1033-11.2.0.11225</vt:lpwstr>
  </property>
</Properties>
</file>