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320" r:id="rId3"/>
    <p:sldId id="258" r:id="rId4"/>
    <p:sldId id="259" r:id="rId5"/>
    <p:sldId id="260" r:id="rId6"/>
    <p:sldId id="297" r:id="rId7"/>
    <p:sldId id="264" r:id="rId8"/>
    <p:sldId id="261" r:id="rId9"/>
    <p:sldId id="262" r:id="rId10"/>
    <p:sldId id="317" r:id="rId11"/>
    <p:sldId id="267" r:id="rId12"/>
    <p:sldId id="312" r:id="rId13"/>
    <p:sldId id="268" r:id="rId14"/>
    <p:sldId id="273" r:id="rId15"/>
    <p:sldId id="313" r:id="rId16"/>
    <p:sldId id="278" r:id="rId17"/>
    <p:sldId id="274" r:id="rId18"/>
    <p:sldId id="272" r:id="rId19"/>
    <p:sldId id="275" r:id="rId20"/>
    <p:sldId id="276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318" r:id="rId29"/>
    <p:sldId id="288" r:id="rId30"/>
    <p:sldId id="292" r:id="rId31"/>
    <p:sldId id="289" r:id="rId32"/>
    <p:sldId id="290" r:id="rId33"/>
    <p:sldId id="295" r:id="rId34"/>
    <p:sldId id="319" r:id="rId35"/>
    <p:sldId id="293" r:id="rId36"/>
    <p:sldId id="294" r:id="rId37"/>
    <p:sldId id="306" r:id="rId38"/>
    <p:sldId id="308" r:id="rId39"/>
    <p:sldId id="302" r:id="rId40"/>
    <p:sldId id="303" r:id="rId41"/>
    <p:sldId id="304" r:id="rId42"/>
    <p:sldId id="305" r:id="rId43"/>
    <p:sldId id="310" r:id="rId44"/>
    <p:sldId id="309" r:id="rId45"/>
    <p:sldId id="307" r:id="rId46"/>
    <p:sldId id="291" r:id="rId47"/>
    <p:sldId id="321" r:id="rId48"/>
    <p:sldId id="298" r:id="rId49"/>
    <p:sldId id="299" r:id="rId50"/>
    <p:sldId id="300" r:id="rId51"/>
    <p:sldId id="301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36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58" Type="http://schemas.microsoft.com/office/2015/10/relationships/revisionInfo" Target="revisionInfo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9E15D-2E95-428C-B9E3-27B2BF3879D0}" type="datetimeFigureOut">
              <a:rPr lang="en-SG" smtClean="0"/>
              <a:t>4/6/17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99E35-9226-4EC4-BA25-0307585F6D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380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99E35-9226-4EC4-BA25-0307585F6D5B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1080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99E35-9226-4EC4-BA25-0307585F6D5B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70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4871-C4DF-4AFD-96E5-87B050A67E05}" type="datetime1">
              <a:rPr lang="en-SG" smtClean="0"/>
              <a:t>4/6/17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693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E21-0D8F-4C8C-AF6A-521466B16426}" type="datetime1">
              <a:rPr lang="en-SG" smtClean="0"/>
              <a:t>4/6/17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754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8ED7-72CF-4BB2-8941-928963568089}" type="datetime1">
              <a:rPr lang="en-SG" smtClean="0"/>
              <a:t>4/6/17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811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CD52-9833-4DD5-89FF-33E59F171421}" type="datetime1">
              <a:rPr lang="en-SG" smtClean="0"/>
              <a:t>4/6/17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865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9598-7F32-4DE4-BFF0-39C051013B34}" type="datetime1">
              <a:rPr lang="en-SG" smtClean="0"/>
              <a:t>4/6/17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534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21E8-33B0-41D5-8FA5-9A647E53891C}" type="datetime1">
              <a:rPr lang="en-SG" smtClean="0"/>
              <a:t>4/6/17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678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CC62-50F5-4228-8D51-6D258C0BFCBD}" type="datetime1">
              <a:rPr lang="en-SG" smtClean="0"/>
              <a:t>4/6/17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753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07E8-5434-437A-A610-A94C24A73164}" type="datetime1">
              <a:rPr lang="en-SG" smtClean="0"/>
              <a:t>4/6/17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013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243E-E412-41F8-A99C-62E3D2C4FD1E}" type="datetime1">
              <a:rPr lang="en-SG" smtClean="0"/>
              <a:t>4/6/17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109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06DC-63F5-45CF-A3A5-F437A0C7E12A}" type="datetime1">
              <a:rPr lang="en-SG" smtClean="0"/>
              <a:t>4/6/17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944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AE82-8C34-472D-B90B-4D50508F585C}" type="datetime1">
              <a:rPr lang="en-SG" smtClean="0"/>
              <a:t>4/6/17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312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BD624-3486-430E-A0CD-3F2C92C8E573}" type="datetime1">
              <a:rPr lang="en-SG" smtClean="0"/>
              <a:t>4/6/17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996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okm1/intro-to-ble" TargetMode="Externa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yeokm1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hyperlink" Target="https://learn.adafruit.com/assets/13826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ordicSemiconductor/ble-sdk-arduino" TargetMode="External"/><Relationship Id="rId3" Type="http://schemas.openxmlformats.org/officeDocument/2006/relationships/hyperlink" Target="https://github.com/sandeepmistry/arduino-BLEPeriphera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andeepmistry/bleno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DevicesInc/SweetBlue/wiki/Android-BLE-Issues" TargetMode="External"/><Relationship Id="rId4" Type="http://schemas.openxmlformats.org/officeDocument/2006/relationships/hyperlink" Target="https://github.com/iDevicesInc/SweetBlu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tmosphere.anaren.com/wiki/Android_Issues_With_Bluetooth_Low_Energy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1" Type="http://schemas.openxmlformats.org/officeDocument/2006/relationships/hyperlink" Target="https://github.com/iDevicesInc/SweetBlue/wiki/Android-BLE-Issues" TargetMode="External"/><Relationship Id="rId12" Type="http://schemas.openxmlformats.org/officeDocument/2006/relationships/hyperlink" Target="http://j2abro.blogspot.sg/2014/06/understanding-bluetooth-advertising.html" TargetMode="External"/><Relationship Id="rId13" Type="http://schemas.openxmlformats.org/officeDocument/2006/relationships/hyperlink" Target="https://www.bluetooth.org/en-us/specification/adopted-specifications" TargetMode="External"/><Relationship Id="rId14" Type="http://schemas.openxmlformats.org/officeDocument/2006/relationships/hyperlink" Target="http://yeokhengmeng.com/2016/03/raspberry-pi-3-uartbluetooth-issu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usenix.org/conference/woot13/workshop-program/presentation/ryan" TargetMode="External"/><Relationship Id="rId3" Type="http://schemas.openxmlformats.org/officeDocument/2006/relationships/hyperlink" Target="https://lacklustre.net/bluetooth/Ryan_Bluetooth_Low_Energy_USENIX_WOOT.pdf" TargetMode="External"/><Relationship Id="rId4" Type="http://schemas.openxmlformats.org/officeDocument/2006/relationships/hyperlink" Target="https://www.youtube.com/watch?v=BZwOrQ6zkzE" TargetMode="External"/><Relationship Id="rId5" Type="http://schemas.openxmlformats.org/officeDocument/2006/relationships/hyperlink" Target="https://developer.bluetooth.org/gatt/descriptors/Pages/DescriptorViewer.aspx?u=org.bluetooth.descriptor.gatt.characteristic_presentation_format.xml" TargetMode="External"/><Relationship Id="rId6" Type="http://schemas.openxmlformats.org/officeDocument/2006/relationships/hyperlink" Target="https://learn.adafruit.com/introducing-the-adafruit-bluefruit-le-sniffer" TargetMode="External"/><Relationship Id="rId7" Type="http://schemas.openxmlformats.org/officeDocument/2006/relationships/hyperlink" Target="http://stackoverflow.com/questions/17870189/android-4-3-bluetooth-low-energy-unstable" TargetMode="External"/><Relationship Id="rId8" Type="http://schemas.openxmlformats.org/officeDocument/2006/relationships/hyperlink" Target="http://stackoverflow.com/questions/19502853/android-4-3-ble-filtering-behaviour-of-startlescan" TargetMode="External"/><Relationship Id="rId9" Type="http://schemas.openxmlformats.org/officeDocument/2006/relationships/hyperlink" Target="https://www.youtube.com/watch?v=qx55Sa8UZAQ" TargetMode="External"/><Relationship Id="rId10" Type="http://schemas.openxmlformats.org/officeDocument/2006/relationships/hyperlink" Target="https://atmosphere.anaren.com/wiki/Android_Issues_With_Bluetooth_Low_Energy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yeokm1@gmail.com" TargetMode="External"/><Relationship Id="rId3" Type="http://schemas.openxmlformats.org/officeDocument/2006/relationships/hyperlink" Target="https://github.com/yeokm1/intro-to-ble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jpe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122" y="289249"/>
            <a:ext cx="7772400" cy="1541203"/>
          </a:xfrm>
        </p:spPr>
        <p:txBody>
          <a:bodyPr>
            <a:normAutofit fontScale="90000"/>
          </a:bodyPr>
          <a:lstStyle/>
          <a:p>
            <a:r>
              <a:rPr lang="en-SG" dirty="0"/>
              <a:t>Introduction to Bluetooth Low Energy (BLE)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39665" y="1767490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with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2078" y="5892582"/>
            <a:ext cx="4211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By: Yeo Kheng Meng (</a:t>
            </a:r>
            <a:r>
              <a:rPr lang="en-SG" dirty="0">
                <a:hlinkClick r:id="rId2"/>
              </a:rPr>
              <a:t>yeokm1@gmail.com</a:t>
            </a:r>
            <a:r>
              <a:rPr lang="en-SG" dirty="0"/>
              <a:t>)</a:t>
            </a:r>
          </a:p>
          <a:p>
            <a:r>
              <a:rPr lang="en-SG" dirty="0">
                <a:hlinkClick r:id="rId3"/>
              </a:rPr>
              <a:t>https://github.com/yeokm1/intro-to-ble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042118"/>
            <a:ext cx="39422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SP Digital Tech Talk </a:t>
            </a:r>
            <a:r>
              <a:rPr lang="en-SG" sz="1600" dirty="0" smtClean="0"/>
              <a:t>(8 </a:t>
            </a:r>
            <a:r>
              <a:rPr lang="en-SG" sz="1600" dirty="0"/>
              <a:t>June 2017)</a:t>
            </a:r>
          </a:p>
          <a:p>
            <a:r>
              <a:rPr lang="en-SG" sz="1600" dirty="0"/>
              <a:t>iOS Dev Scout (23 June 2016)</a:t>
            </a:r>
          </a:p>
          <a:p>
            <a:r>
              <a:rPr lang="en-SG" sz="1600" dirty="0"/>
              <a:t>Tech Talk Tuesdays @OMG (16 Feb 2016)</a:t>
            </a:r>
          </a:p>
          <a:p>
            <a:r>
              <a:rPr lang="en-SG" sz="1600" dirty="0"/>
              <a:t>Friday Hacks #98 @NUS Hackers (2 Oct 2015)</a:t>
            </a:r>
          </a:p>
          <a:p>
            <a:r>
              <a:rPr lang="en-SG" sz="1600" dirty="0" err="1"/>
              <a:t>Hackware</a:t>
            </a:r>
            <a:r>
              <a:rPr lang="en-SG" sz="1600" dirty="0"/>
              <a:t> v0.8 (9 June 2015)</a:t>
            </a:r>
          </a:p>
          <a:p>
            <a:r>
              <a:rPr lang="en-SG" sz="1600" dirty="0" err="1"/>
              <a:t>Hackware</a:t>
            </a:r>
            <a:r>
              <a:rPr lang="en-SG" sz="1600" dirty="0"/>
              <a:t> v0.7 (13 May 2015)</a:t>
            </a:r>
          </a:p>
          <a:p>
            <a:r>
              <a:rPr lang="en-SG" sz="1600" dirty="0"/>
              <a:t>Hackers and Painters (10 April 2015)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15" y="2219478"/>
            <a:ext cx="7987003" cy="278177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672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 rot="10800000">
            <a:off x="985718" y="489080"/>
            <a:ext cx="7121763" cy="616602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557741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/>
              <a:t>Wireless constraint triangle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10</a:t>
            </a:fld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965209" y="6178984"/>
            <a:ext cx="211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solidFill>
                  <a:srgbClr val="FF0000"/>
                </a:solidFill>
              </a:rPr>
              <a:t>Power usage ↓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63649" y="489080"/>
            <a:ext cx="1235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solidFill>
                  <a:srgbClr val="00B050"/>
                </a:solidFill>
              </a:rPr>
              <a:t>Range↑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89080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solidFill>
                  <a:schemeClr val="accent5"/>
                </a:solidFill>
              </a:rPr>
              <a:t>Speed↑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56562" y="6633437"/>
            <a:ext cx="4307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*Positions are for </a:t>
            </a:r>
            <a:r>
              <a:rPr lang="en-SG" sz="1200"/>
              <a:t>relative comparison </a:t>
            </a:r>
            <a:r>
              <a:rPr lang="en-SG" sz="1200" dirty="0"/>
              <a:t>only, they are not absolute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78601" y="3655023"/>
            <a:ext cx="28777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Other factors not mentioned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Cost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/>
              <a:t>Royalties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/>
              <a:t>Manufacturing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Adoption rate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Topology support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/>
              <a:t>Mesh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/>
              <a:t>Star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3406" y="2157882"/>
            <a:ext cx="117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rgbClr val="002060"/>
                </a:solidFill>
              </a:rPr>
              <a:t>802.11 n/ac</a:t>
            </a:r>
          </a:p>
          <a:p>
            <a:r>
              <a:rPr lang="en-SG" sz="1600" dirty="0">
                <a:solidFill>
                  <a:srgbClr val="002060"/>
                </a:solidFill>
              </a:rPr>
              <a:t>5Ghz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66815" y="2154097"/>
            <a:ext cx="1321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rgbClr val="FFC000"/>
                </a:solidFill>
              </a:rPr>
              <a:t>802.11 b/g/n </a:t>
            </a:r>
          </a:p>
          <a:p>
            <a:r>
              <a:rPr lang="en-SG" sz="1600" dirty="0">
                <a:solidFill>
                  <a:srgbClr val="FFC000"/>
                </a:solidFill>
              </a:rPr>
              <a:t>2.4Ghz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67886" y="4764818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rgbClr val="7030A0"/>
                </a:solidFill>
              </a:rPr>
              <a:t>BLE</a:t>
            </a:r>
          </a:p>
        </p:txBody>
      </p:sp>
      <p:sp>
        <p:nvSpPr>
          <p:cNvPr id="10" name="Oval 9"/>
          <p:cNvSpPr/>
          <p:nvPr/>
        </p:nvSpPr>
        <p:spPr>
          <a:xfrm>
            <a:off x="4489448" y="6118471"/>
            <a:ext cx="114299" cy="11429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4067198" y="5686252"/>
            <a:ext cx="1085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accent2"/>
                </a:solidFill>
              </a:rPr>
              <a:t>RFID/NFC</a:t>
            </a:r>
          </a:p>
        </p:txBody>
      </p:sp>
      <p:sp>
        <p:nvSpPr>
          <p:cNvPr id="22" name="Oval 21"/>
          <p:cNvSpPr/>
          <p:nvPr/>
        </p:nvSpPr>
        <p:spPr>
          <a:xfrm>
            <a:off x="5153997" y="654769"/>
            <a:ext cx="114299" cy="1142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4787536" y="754901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rgbClr val="C00000"/>
                </a:solidFill>
              </a:rPr>
              <a:t>3G/4G</a:t>
            </a:r>
          </a:p>
        </p:txBody>
      </p:sp>
      <p:sp>
        <p:nvSpPr>
          <p:cNvPr id="24" name="Oval 23"/>
          <p:cNvSpPr/>
          <p:nvPr/>
        </p:nvSpPr>
        <p:spPr>
          <a:xfrm>
            <a:off x="3018367" y="2734081"/>
            <a:ext cx="114299" cy="11429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" name="Oval 24"/>
          <p:cNvSpPr/>
          <p:nvPr/>
        </p:nvSpPr>
        <p:spPr>
          <a:xfrm>
            <a:off x="3707627" y="2734081"/>
            <a:ext cx="114299" cy="11429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Oval 26"/>
          <p:cNvSpPr/>
          <p:nvPr/>
        </p:nvSpPr>
        <p:spPr>
          <a:xfrm>
            <a:off x="4445104" y="3875588"/>
            <a:ext cx="114299" cy="11429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/>
          <p:cNvSpPr txBox="1"/>
          <p:nvPr/>
        </p:nvSpPr>
        <p:spPr>
          <a:xfrm>
            <a:off x="4071969" y="3564967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chemeClr val="accent1"/>
                </a:solidFill>
              </a:rPr>
              <a:t>BT Classic</a:t>
            </a:r>
          </a:p>
        </p:txBody>
      </p:sp>
      <p:sp>
        <p:nvSpPr>
          <p:cNvPr id="33" name="Oval 32"/>
          <p:cNvSpPr/>
          <p:nvPr/>
        </p:nvSpPr>
        <p:spPr>
          <a:xfrm>
            <a:off x="5038882" y="4414518"/>
            <a:ext cx="114299" cy="1142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4746351" y="4098075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err="1">
                <a:solidFill>
                  <a:srgbClr val="FF0000"/>
                </a:solidFill>
              </a:rPr>
              <a:t>Zigbee</a:t>
            </a:r>
            <a:endParaRPr lang="en-SG" sz="1600" dirty="0">
              <a:solidFill>
                <a:srgbClr val="FF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572000" y="5060956"/>
            <a:ext cx="114299" cy="114299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B80F7DA-8912-4F31-A56D-24BE2009BF08}"/>
              </a:ext>
            </a:extLst>
          </p:cNvPr>
          <p:cNvSpPr txBox="1"/>
          <p:nvPr/>
        </p:nvSpPr>
        <p:spPr>
          <a:xfrm>
            <a:off x="5679473" y="2951668"/>
            <a:ext cx="946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rgbClr val="00B050"/>
                </a:solidFill>
              </a:rPr>
              <a:t>SSN/Lora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9C2C084E-4D2C-4307-BC88-DB3A18BD5D55}"/>
              </a:ext>
            </a:extLst>
          </p:cNvPr>
          <p:cNvSpPr/>
          <p:nvPr/>
        </p:nvSpPr>
        <p:spPr>
          <a:xfrm>
            <a:off x="6152808" y="3282866"/>
            <a:ext cx="114299" cy="11429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458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6" grpId="0"/>
      <p:bldP spid="12" grpId="0"/>
      <p:bldP spid="15" grpId="0"/>
      <p:bldP spid="10" grpId="0" animBg="1"/>
      <p:bldP spid="13" grpId="0"/>
      <p:bldP spid="22" grpId="0" animBg="1"/>
      <p:bldP spid="14" grpId="0"/>
      <p:bldP spid="24" grpId="0" animBg="1"/>
      <p:bldP spid="25" grpId="0" animBg="1"/>
      <p:bldP spid="27" grpId="0" animBg="1"/>
      <p:bldP spid="16" grpId="0"/>
      <p:bldP spid="33" grpId="0" animBg="1"/>
      <p:bldP spid="17" grpId="0"/>
      <p:bldP spid="34" grpId="0" animBg="1"/>
      <p:bldP spid="26" grpId="0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250" y="109538"/>
            <a:ext cx="7886700" cy="947875"/>
          </a:xfrm>
        </p:spPr>
        <p:txBody>
          <a:bodyPr/>
          <a:lstStyle/>
          <a:p>
            <a:r>
              <a:rPr lang="en-SG" dirty="0"/>
              <a:t>What’s on the agenda?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76" y="892405"/>
            <a:ext cx="8115300" cy="5708691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SG" b="1" dirty="0"/>
              <a:t>BLE theoretical concepts*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Device Role 1: Broadcaster vs Observer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Device Role 2: Central vs Peripheral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OS/Device Compatibility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UUID, Attribute, GAP, GATT, Service, Characteristic, Descriptor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BLE connection procedure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/>
              <a:t>Peripheral hardware design and software planning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Functional requirements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Hardware setup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Peripheral architecture plan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/>
              <a:t>Execution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Arduino (C)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Central architecture plan (iOS and Android)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iOS (Swift)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Raspberry Pi (JavaScript)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Android (Java)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/>
              <a:t>Issues and tips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General issues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iOS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Android (past, today, production app tips)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/>
              <a:t>BLE layer model and packet concepts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/>
              <a:t>BLE Sniffer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/>
              <a:t>Further reading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/>
              <a:t>Extra 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0476" y="6414998"/>
            <a:ext cx="559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 Exact definitions are not used to aid ease of explanation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286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68" y="48833"/>
            <a:ext cx="8989532" cy="941999"/>
          </a:xfrm>
        </p:spPr>
        <p:txBody>
          <a:bodyPr>
            <a:normAutofit fontScale="90000"/>
          </a:bodyPr>
          <a:lstStyle/>
          <a:p>
            <a:r>
              <a:rPr lang="en-SG" dirty="0"/>
              <a:t>1a. Device Role 1: Broadcaster vs Observer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4468" y="1069177"/>
            <a:ext cx="2853950" cy="97155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/>
              <a:t>Observer 1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5972465" y="1690689"/>
            <a:ext cx="2846868" cy="97155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/>
              <a:t>Broadcaster 1</a:t>
            </a:r>
            <a:endParaRPr lang="en-SG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315694" y="2179132"/>
            <a:ext cx="2170046" cy="1025347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40578" y="1121104"/>
            <a:ext cx="1054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u="sng" dirty="0"/>
              <a:t>Advertises</a:t>
            </a:r>
            <a:endParaRPr lang="en-SG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12</a:t>
            </a:fld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6651698" y="4348937"/>
            <a:ext cx="186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aka Beacon-mode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5528" y="6169581"/>
            <a:ext cx="736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One-way advertisement information transfer from broadcaster to observer(s)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54468" y="2704972"/>
            <a:ext cx="2853950" cy="97155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/>
              <a:t>Observer 2</a:t>
            </a:r>
            <a:endParaRPr lang="en-SG" dirty="0"/>
          </a:p>
        </p:txBody>
      </p:sp>
      <p:sp>
        <p:nvSpPr>
          <p:cNvPr id="14" name="Rounded Rectangle 13"/>
          <p:cNvSpPr/>
          <p:nvPr/>
        </p:nvSpPr>
        <p:spPr>
          <a:xfrm>
            <a:off x="154468" y="4340767"/>
            <a:ext cx="2853950" cy="97155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/>
              <a:t>Observer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212328" y="2512612"/>
            <a:ext cx="2273410" cy="231393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457529" y="1525153"/>
            <a:ext cx="2028209" cy="331071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972465" y="3142001"/>
            <a:ext cx="2846868" cy="97155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/>
              <a:t>Broadcaster 2</a:t>
            </a:r>
            <a:endParaRPr lang="en-SG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3457529" y="1690689"/>
            <a:ext cx="2232119" cy="1687316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315694" y="3378004"/>
            <a:ext cx="2373955" cy="211663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246221" y="3763191"/>
            <a:ext cx="2443427" cy="1222042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96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  <p:bldP spid="12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398"/>
            <a:ext cx="9056437" cy="1325563"/>
          </a:xfrm>
        </p:spPr>
        <p:txBody>
          <a:bodyPr/>
          <a:lstStyle/>
          <a:p>
            <a:r>
              <a:rPr lang="en-SG" dirty="0"/>
              <a:t>1b. Device Role 2: Central vs Peripheral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4468" y="2641600"/>
            <a:ext cx="2853950" cy="97155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/>
              <a:t>Central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6124575" y="2641600"/>
            <a:ext cx="2846868" cy="9715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/>
              <a:t>Peripheral</a:t>
            </a:r>
            <a:endParaRPr lang="en-SG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17900" y="2641600"/>
            <a:ext cx="1816100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98594" y="2280132"/>
            <a:ext cx="1054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Advertises</a:t>
            </a:r>
            <a:endParaRPr lang="en-SG" dirty="0"/>
          </a:p>
        </p:txBody>
      </p:sp>
      <p:sp>
        <p:nvSpPr>
          <p:cNvPr id="17" name="Right Arrow 16"/>
          <p:cNvSpPr/>
          <p:nvPr/>
        </p:nvSpPr>
        <p:spPr>
          <a:xfrm>
            <a:off x="3517900" y="3546683"/>
            <a:ext cx="2209800" cy="774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3774489" y="3334307"/>
            <a:ext cx="1443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/>
              <a:t>Connects 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182197"/>
              </p:ext>
            </p:extLst>
          </p:nvPr>
        </p:nvGraphicFramePr>
        <p:xfrm>
          <a:off x="324853" y="4872789"/>
          <a:ext cx="8542421" cy="1772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0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74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47408">
                <a:tc>
                  <a:txBody>
                    <a:bodyPr/>
                    <a:lstStyle/>
                    <a:p>
                      <a:r>
                        <a:rPr lang="en-SG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Terms they prefer (generally mean </a:t>
                      </a:r>
                      <a:r>
                        <a:rPr lang="en-SG" baseline="0" dirty="0"/>
                        <a:t>the same thing)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/>
                        <a:t>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Central/Peripheral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/>
                        <a:t>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Client/Server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/>
                        <a:t>Chipset manufacturers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Master/Slave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4018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6100"/>
            <a:ext cx="8977022" cy="914143"/>
          </a:xfrm>
        </p:spPr>
        <p:txBody>
          <a:bodyPr/>
          <a:lstStyle/>
          <a:p>
            <a:r>
              <a:rPr lang="en-SG" dirty="0"/>
              <a:t>1b. Device Role 2: Central vs Peripheral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551894"/>
            <a:ext cx="5800725" cy="3057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6761" y="4574267"/>
            <a:ext cx="372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Source: </a:t>
            </a:r>
            <a:r>
              <a:rPr lang="en-SG" sz="1400" dirty="0">
                <a:hlinkClick r:id="rId3"/>
              </a:rPr>
              <a:t>https://learn.adafruit.com/assets/13826</a:t>
            </a:r>
            <a:endParaRPr lang="en-SG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86205" y="5611521"/>
            <a:ext cx="5811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Central can connect to </a:t>
            </a:r>
            <a:r>
              <a:rPr lang="en-SG" b="1" dirty="0"/>
              <a:t>many peripherals </a:t>
            </a:r>
            <a:r>
              <a:rPr lang="en-SG" dirty="0"/>
              <a:t>at the same time</a:t>
            </a:r>
          </a:p>
          <a:p>
            <a:r>
              <a:rPr lang="en-SG" dirty="0"/>
              <a:t>Peripheral can connect to </a:t>
            </a:r>
            <a:r>
              <a:rPr lang="en-SG" b="1" dirty="0"/>
              <a:t>only one central </a:t>
            </a:r>
            <a:r>
              <a:rPr lang="en-SG" dirty="0"/>
              <a:t>at any one time.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41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79" y="0"/>
            <a:ext cx="8369300" cy="1325563"/>
          </a:xfrm>
        </p:spPr>
        <p:txBody>
          <a:bodyPr/>
          <a:lstStyle/>
          <a:p>
            <a:r>
              <a:rPr lang="en-SG" dirty="0"/>
              <a:t>1c. OS/Device Compatibility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189324"/>
              </p:ext>
            </p:extLst>
          </p:nvPr>
        </p:nvGraphicFramePr>
        <p:xfrm>
          <a:off x="385118" y="982783"/>
          <a:ext cx="8369298" cy="63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46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846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2265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Observer/Central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 Broadcaster/Peripheral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69106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/>
                        <a:t>iOS 5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/>
                        <a:t>Windows 8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/>
                        <a:t>Mac OS X</a:t>
                      </a:r>
                      <a:r>
                        <a:rPr lang="en-SG" sz="2400" baseline="0" dirty="0"/>
                        <a:t> 10.7 (Lion)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/>
                        <a:t>Linux kernel 3.5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err="1">
                          <a:solidFill>
                            <a:schemeClr val="tx1"/>
                          </a:solidFill>
                        </a:rPr>
                        <a:t>Bluez</a:t>
                      </a:r>
                      <a:r>
                        <a:rPr lang="en-SG" sz="2400" baseline="0" dirty="0">
                          <a:solidFill>
                            <a:schemeClr val="tx1"/>
                          </a:solidFill>
                        </a:rPr>
                        <a:t> 5.0</a:t>
                      </a:r>
                      <a:endParaRPr lang="en-SG" sz="240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/>
                        <a:t>Android 4.3 (Jelly Bean MR2)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>
                          <a:solidFill>
                            <a:srgbClr val="FF0000"/>
                          </a:solidFill>
                        </a:rPr>
                        <a:t>X -</a:t>
                      </a:r>
                      <a:r>
                        <a:rPr lang="en-SG" sz="24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SG" sz="2400" dirty="0">
                          <a:solidFill>
                            <a:srgbClr val="FF0000"/>
                          </a:solidFill>
                        </a:rPr>
                        <a:t>Nexus 7 (2012), 10*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>
                          <a:solidFill>
                            <a:srgbClr val="FF0000"/>
                          </a:solidFill>
                        </a:rPr>
                        <a:t>X - Galaxy Nexus*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/>
                        <a:t>Hardware</a:t>
                      </a:r>
                      <a:r>
                        <a:rPr lang="en-SG" sz="2400" baseline="0" dirty="0"/>
                        <a:t> chipsets</a:t>
                      </a:r>
                      <a:endParaRPr lang="en-SG" sz="24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000" baseline="0" dirty="0">
                          <a:solidFill>
                            <a:schemeClr val="tx1"/>
                          </a:solidFill>
                        </a:rPr>
                        <a:t>CC2540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000" baseline="0" dirty="0">
                          <a:solidFill>
                            <a:schemeClr val="tx1"/>
                          </a:solidFill>
                        </a:rPr>
                        <a:t>CSR1010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2000" baseline="0" dirty="0">
                          <a:solidFill>
                            <a:schemeClr val="tx1"/>
                          </a:solidFill>
                        </a:rPr>
                        <a:t>NRF51/52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SG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/>
                        <a:t>iOS 6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/>
                        <a:t>Windows</a:t>
                      </a:r>
                      <a:r>
                        <a:rPr lang="en-SG" sz="2400" baseline="0" dirty="0"/>
                        <a:t> 10</a:t>
                      </a:r>
                      <a:endParaRPr lang="en-SG" sz="240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/>
                        <a:t>Mac OS</a:t>
                      </a:r>
                      <a:r>
                        <a:rPr lang="en-SG" sz="2400" baseline="0" dirty="0"/>
                        <a:t> X 10.9 (Mavericks)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/>
                        <a:t>Linux kernel 3.5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err="1">
                          <a:solidFill>
                            <a:schemeClr val="tx1"/>
                          </a:solidFill>
                        </a:rPr>
                        <a:t>Bluez</a:t>
                      </a:r>
                      <a:r>
                        <a:rPr lang="en-SG" sz="2400" baseline="0" dirty="0">
                          <a:solidFill>
                            <a:schemeClr val="tx1"/>
                          </a:solidFill>
                        </a:rPr>
                        <a:t> 5.0</a:t>
                      </a:r>
                      <a:endParaRPr lang="en-SG" sz="240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/>
                        <a:t>Android 5.0 (Lollipop)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2000" dirty="0">
                          <a:solidFill>
                            <a:srgbClr val="FF0000"/>
                          </a:solidFill>
                        </a:rPr>
                        <a:t>X -</a:t>
                      </a:r>
                      <a:r>
                        <a:rPr lang="en-SG" sz="20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SG" sz="2000" dirty="0">
                          <a:solidFill>
                            <a:srgbClr val="FF0000"/>
                          </a:solidFill>
                        </a:rPr>
                        <a:t>Nexus</a:t>
                      </a:r>
                      <a:r>
                        <a:rPr lang="en-SG" sz="2000" baseline="0" dirty="0">
                          <a:solidFill>
                            <a:srgbClr val="FF0000"/>
                          </a:solidFill>
                        </a:rPr>
                        <a:t> 4, 5, 7 (2013)*</a:t>
                      </a:r>
                      <a:endParaRPr lang="en-SG" sz="2000" dirty="0">
                        <a:solidFill>
                          <a:srgbClr val="FF0000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0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kumimoji="0" lang="en-SG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Nexus 6, 9, 5X, </a:t>
                      </a:r>
                      <a:r>
                        <a:rPr kumimoji="0" lang="en-SG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6P, Pixel</a:t>
                      </a:r>
                      <a:r>
                        <a:rPr kumimoji="0" lang="mr-I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SG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/>
                        <a:t>Hardware chipsets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000" baseline="0" dirty="0">
                          <a:solidFill>
                            <a:schemeClr val="tx1"/>
                          </a:solidFill>
                        </a:rPr>
                        <a:t>CC2540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000" baseline="0" dirty="0">
                          <a:solidFill>
                            <a:schemeClr val="tx1"/>
                          </a:solidFill>
                        </a:rPr>
                        <a:t>CSR1010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000" baseline="0" dirty="0">
                          <a:solidFill>
                            <a:schemeClr val="tx1"/>
                          </a:solidFill>
                        </a:rPr>
                        <a:t>NRF51/52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000" baseline="0" dirty="0">
                          <a:solidFill>
                            <a:schemeClr val="tx1"/>
                          </a:solidFill>
                        </a:rPr>
                        <a:t>NRF8001</a:t>
                      </a:r>
                      <a:endParaRPr kumimoji="0" lang="en-SG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S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sz="24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SG" sz="2400" dirty="0"/>
                    </a:p>
                    <a:p>
                      <a:endParaRPr lang="en-SG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14779" y="6211669"/>
            <a:ext cx="6733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*Hardware capable but not certified by Bluetooth SIG-&gt; disabled in OS</a:t>
            </a:r>
          </a:p>
          <a:p>
            <a:r>
              <a:rPr lang="en-SG" dirty="0">
                <a:solidFill>
                  <a:srgbClr val="FF0000"/>
                </a:solidFill>
              </a:rPr>
              <a:t>, custom ROMs may enable these BLE features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867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1d. UUID,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7" y="1847851"/>
            <a:ext cx="8886825" cy="4351338"/>
          </a:xfrm>
        </p:spPr>
        <p:txBody>
          <a:bodyPr/>
          <a:lstStyle/>
          <a:p>
            <a:r>
              <a:rPr lang="en-SG" dirty="0"/>
              <a:t>Universally Unique Identifier (UUID)</a:t>
            </a:r>
          </a:p>
          <a:p>
            <a:pPr lvl="1"/>
            <a:r>
              <a:rPr lang="en-SG" dirty="0"/>
              <a:t>128-bit </a:t>
            </a:r>
            <a:r>
              <a:rPr lang="en-SG" dirty="0" err="1"/>
              <a:t>eg</a:t>
            </a:r>
            <a:r>
              <a:rPr lang="en-SG" dirty="0"/>
              <a:t>. </a:t>
            </a:r>
            <a:r>
              <a:rPr lang="en-SG" sz="2000" dirty="0"/>
              <a:t>“12345678-ABCD-EF90-1234-00805F9B34FB</a:t>
            </a:r>
            <a:r>
              <a:rPr lang="en-SG" sz="2000" i="1" dirty="0"/>
              <a:t>”</a:t>
            </a:r>
            <a:endParaRPr lang="en-SG" sz="1800" i="1" dirty="0"/>
          </a:p>
          <a:p>
            <a:pPr lvl="1"/>
            <a:r>
              <a:rPr lang="en-SG" dirty="0"/>
              <a:t>To ensure practical uniqueness if randomised</a:t>
            </a:r>
          </a:p>
          <a:p>
            <a:pPr lvl="1"/>
            <a:r>
              <a:rPr lang="en-SG" dirty="0"/>
              <a:t>2</a:t>
            </a:r>
            <a:r>
              <a:rPr lang="en-SG" baseline="30000" dirty="0"/>
              <a:t>128</a:t>
            </a:r>
            <a:r>
              <a:rPr lang="en-SG" dirty="0"/>
              <a:t> = 3.4 x 10</a:t>
            </a:r>
            <a:r>
              <a:rPr lang="en-SG" baseline="30000" dirty="0"/>
              <a:t>38</a:t>
            </a:r>
          </a:p>
          <a:p>
            <a:pPr lvl="1"/>
            <a:r>
              <a:rPr lang="en-SG" dirty="0"/>
              <a:t>16-bit for Bluetooth Special Interest Group (SIG) defined services/characteristics/descriptors</a:t>
            </a:r>
          </a:p>
          <a:p>
            <a:pPr lvl="2"/>
            <a:r>
              <a:rPr lang="en-SG" dirty="0"/>
              <a:t>Combined inside Bluetooth Base UUID</a:t>
            </a:r>
          </a:p>
          <a:p>
            <a:pPr lvl="2"/>
            <a:r>
              <a:rPr lang="en-SG" dirty="0"/>
              <a:t>0000xxxx-0000-1000-8000-00805F9B34FB </a:t>
            </a:r>
          </a:p>
          <a:p>
            <a:r>
              <a:rPr lang="en-SG" dirty="0"/>
              <a:t>Attribute</a:t>
            </a:r>
          </a:p>
          <a:p>
            <a:pPr lvl="1"/>
            <a:r>
              <a:rPr lang="en-SG" dirty="0"/>
              <a:t>Anything that has a UUID</a:t>
            </a:r>
          </a:p>
          <a:p>
            <a:pPr lvl="1"/>
            <a:r>
              <a:rPr lang="en-SG" dirty="0"/>
              <a:t>Refers to Services, Characteristics and Descriptors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931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1d. GAP, GATT </a:t>
            </a:r>
            <a:br>
              <a:rPr lang="en-SG" dirty="0"/>
            </a:br>
            <a:r>
              <a:rPr lang="en-SG" dirty="0"/>
              <a:t>(defined by Peripheral)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50" y="1800225"/>
            <a:ext cx="7886700" cy="4351338"/>
          </a:xfrm>
        </p:spPr>
        <p:txBody>
          <a:bodyPr>
            <a:normAutofit/>
          </a:bodyPr>
          <a:lstStyle/>
          <a:p>
            <a:r>
              <a:rPr lang="en-SG" dirty="0"/>
              <a:t>Generic Access Profile (GAP) or Advertising</a:t>
            </a:r>
          </a:p>
          <a:p>
            <a:pPr lvl="1"/>
            <a:r>
              <a:rPr lang="en-SG" dirty="0"/>
              <a:t>Information advertised to central before connection</a:t>
            </a:r>
          </a:p>
          <a:p>
            <a:pPr lvl="1"/>
            <a:r>
              <a:rPr lang="en-SG" dirty="0"/>
              <a:t>Name of peripheral</a:t>
            </a:r>
          </a:p>
          <a:p>
            <a:pPr lvl="1"/>
            <a:r>
              <a:rPr lang="en-SG" dirty="0"/>
              <a:t>Is it connectable? </a:t>
            </a:r>
          </a:p>
          <a:p>
            <a:pPr lvl="1"/>
            <a:r>
              <a:rPr lang="en-SG" dirty="0"/>
              <a:t>Supported features (services)</a:t>
            </a:r>
          </a:p>
          <a:p>
            <a:r>
              <a:rPr lang="en-SG" dirty="0"/>
              <a:t>Generic Attribute Profile (GATT)</a:t>
            </a:r>
          </a:p>
          <a:p>
            <a:pPr lvl="1"/>
            <a:r>
              <a:rPr lang="en-SG" dirty="0"/>
              <a:t>How to exchange data once connected</a:t>
            </a:r>
          </a:p>
          <a:p>
            <a:pPr lvl="1"/>
            <a:r>
              <a:rPr lang="en-SG" dirty="0"/>
              <a:t>Identifies Services, Characteristics and Descriptors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550" y="6261099"/>
            <a:ext cx="7153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*Both GAP and GATT are theoretical concepts, you don’t usually see those terms in coding APIs.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260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7728"/>
          </a:xfrm>
        </p:spPr>
        <p:txBody>
          <a:bodyPr>
            <a:normAutofit fontScale="90000"/>
          </a:bodyPr>
          <a:lstStyle/>
          <a:p>
            <a:r>
              <a:rPr lang="en-SG" dirty="0"/>
              <a:t>1d. Service, characteristic, descriptor</a:t>
            </a:r>
            <a:br>
              <a:rPr lang="en-SG" dirty="0"/>
            </a:br>
            <a:r>
              <a:rPr lang="en-SG" sz="2800" dirty="0"/>
              <a:t>(All these are part of a peripheral’s GATT)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032615"/>
            <a:ext cx="9035143" cy="5688861"/>
          </a:xfrm>
        </p:spPr>
        <p:txBody>
          <a:bodyPr>
            <a:noAutofit/>
          </a:bodyPr>
          <a:lstStyle/>
          <a:p>
            <a:r>
              <a:rPr lang="en-SG" sz="1800" b="1" dirty="0"/>
              <a:t>Service</a:t>
            </a:r>
          </a:p>
          <a:p>
            <a:pPr lvl="1"/>
            <a:r>
              <a:rPr lang="en-SG" sz="1800" dirty="0"/>
              <a:t>16-bit SIG services: Battery, Heart rate, Immediate Alert, </a:t>
            </a:r>
            <a:r>
              <a:rPr lang="en-SG" sz="1800" dirty="0" err="1"/>
              <a:t>Tx</a:t>
            </a:r>
            <a:r>
              <a:rPr lang="en-SG" sz="1800" dirty="0"/>
              <a:t> Power</a:t>
            </a:r>
          </a:p>
          <a:p>
            <a:pPr lvl="1"/>
            <a:r>
              <a:rPr lang="en-SG" sz="1800" dirty="0"/>
              <a:t>128-bit UUID for custom services</a:t>
            </a:r>
          </a:p>
          <a:p>
            <a:pPr lvl="1"/>
            <a:r>
              <a:rPr lang="en-SG" sz="1800" dirty="0"/>
              <a:t>Collection of characteristics</a:t>
            </a:r>
          </a:p>
          <a:p>
            <a:r>
              <a:rPr lang="en-SG" sz="1800" b="1" dirty="0"/>
              <a:t>Characteristic</a:t>
            </a:r>
          </a:p>
          <a:p>
            <a:pPr lvl="1"/>
            <a:r>
              <a:rPr lang="en-SG" sz="1800" dirty="0"/>
              <a:t>Holds a value: String, </a:t>
            </a:r>
            <a:r>
              <a:rPr lang="en-SG" sz="1800" dirty="0" err="1"/>
              <a:t>Int</a:t>
            </a:r>
            <a:r>
              <a:rPr lang="en-SG" sz="1800" dirty="0"/>
              <a:t>, Char….. </a:t>
            </a:r>
          </a:p>
          <a:p>
            <a:pPr lvl="1"/>
            <a:r>
              <a:rPr lang="en-SG" sz="1800" dirty="0"/>
              <a:t>Can take on multiple properties:</a:t>
            </a:r>
          </a:p>
          <a:p>
            <a:pPr lvl="2"/>
            <a:r>
              <a:rPr lang="en-SG" sz="1800" u="sng" dirty="0"/>
              <a:t>Read</a:t>
            </a:r>
            <a:r>
              <a:rPr lang="en-SG" sz="1800" dirty="0"/>
              <a:t>: Central can read this value directly</a:t>
            </a:r>
          </a:p>
          <a:p>
            <a:pPr lvl="2"/>
            <a:r>
              <a:rPr lang="en-SG" sz="1800" u="sng" dirty="0"/>
              <a:t>Write</a:t>
            </a:r>
            <a:r>
              <a:rPr lang="en-SG" sz="1800" dirty="0"/>
              <a:t>: Central can write/change this value and be notified if executed successfully</a:t>
            </a:r>
          </a:p>
          <a:p>
            <a:pPr lvl="2"/>
            <a:r>
              <a:rPr lang="en-SG" sz="1800" u="sng" dirty="0" err="1"/>
              <a:t>WriteWithoutResponse</a:t>
            </a:r>
            <a:r>
              <a:rPr lang="en-SG" sz="1800" dirty="0"/>
              <a:t>: Central just “fire and forget”</a:t>
            </a:r>
          </a:p>
          <a:p>
            <a:pPr lvl="2"/>
            <a:r>
              <a:rPr lang="en-SG" sz="1800" u="sng" dirty="0"/>
              <a:t>Notify</a:t>
            </a:r>
            <a:r>
              <a:rPr lang="en-SG" sz="1800" dirty="0"/>
              <a:t>: Central gets alerted if the value has changed</a:t>
            </a:r>
          </a:p>
          <a:p>
            <a:pPr lvl="2"/>
            <a:r>
              <a:rPr lang="en-SG" sz="1800" dirty="0"/>
              <a:t>Others: </a:t>
            </a:r>
            <a:r>
              <a:rPr lang="en-SG" sz="1800" u="sng" dirty="0"/>
              <a:t>Broadcast, Indicate, </a:t>
            </a:r>
            <a:r>
              <a:rPr lang="en-SG" sz="1800" u="sng" dirty="0" err="1"/>
              <a:t>SignedWrite</a:t>
            </a:r>
            <a:r>
              <a:rPr lang="en-SG" sz="1800" u="sng" dirty="0"/>
              <a:t>, </a:t>
            </a:r>
            <a:r>
              <a:rPr lang="en-SG" sz="1800" u="sng" dirty="0" err="1"/>
              <a:t>QueuedWrite</a:t>
            </a:r>
            <a:r>
              <a:rPr lang="en-SG" sz="1800" u="sng" dirty="0"/>
              <a:t>, </a:t>
            </a:r>
            <a:r>
              <a:rPr lang="en-SG" sz="1800" u="sng" dirty="0" err="1"/>
              <a:t>WritableAuxiliaries</a:t>
            </a:r>
            <a:endParaRPr lang="en-SG" sz="1800" u="sng" dirty="0"/>
          </a:p>
          <a:p>
            <a:pPr lvl="1"/>
            <a:r>
              <a:rPr lang="en-SG" sz="1800" dirty="0"/>
              <a:t>Collection of optional descriptors</a:t>
            </a:r>
          </a:p>
          <a:p>
            <a:r>
              <a:rPr lang="en-SG" sz="1800" b="1" dirty="0"/>
              <a:t>Descriptor: </a:t>
            </a:r>
            <a:r>
              <a:rPr lang="en-SG" sz="1800" dirty="0"/>
              <a:t>usually optional</a:t>
            </a:r>
          </a:p>
          <a:p>
            <a:pPr lvl="1"/>
            <a:r>
              <a:rPr lang="en-SG" sz="1800" dirty="0"/>
              <a:t>Holds a value</a:t>
            </a:r>
          </a:p>
          <a:p>
            <a:pPr lvl="1"/>
            <a:r>
              <a:rPr lang="en-SG" sz="1800" dirty="0"/>
              <a:t>Used to describe a characteristic (meta-data)</a:t>
            </a:r>
          </a:p>
          <a:p>
            <a:pPr lvl="1"/>
            <a:r>
              <a:rPr lang="en-SG" sz="1800" dirty="0"/>
              <a:t>Special case: Client Characteristic Configuration Descriptor (0x2902)</a:t>
            </a:r>
          </a:p>
          <a:p>
            <a:pPr lvl="2"/>
            <a:r>
              <a:rPr lang="en-SG" sz="1800" dirty="0"/>
              <a:t>Usually automatically created for characteristics with “notify”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14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89" y="46974"/>
            <a:ext cx="8704036" cy="820738"/>
          </a:xfrm>
        </p:spPr>
        <p:txBody>
          <a:bodyPr/>
          <a:lstStyle/>
          <a:p>
            <a:r>
              <a:rPr lang="en-SG" dirty="0"/>
              <a:t>1d. Service, characteristic, descriptor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33589" y="923925"/>
            <a:ext cx="8704036" cy="5541818"/>
          </a:xfrm>
          <a:prstGeom prst="roundRect">
            <a:avLst>
              <a:gd name="adj" fmla="val 570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>
                <a:solidFill>
                  <a:schemeClr val="tx1"/>
                </a:solidFill>
              </a:rPr>
              <a:t>GATT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7880" y="1363806"/>
            <a:ext cx="3979718" cy="4925291"/>
          </a:xfrm>
          <a:prstGeom prst="roundRect">
            <a:avLst>
              <a:gd name="adj" fmla="val 9061"/>
            </a:avLst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>
                <a:solidFill>
                  <a:schemeClr val="tx1"/>
                </a:solidFill>
              </a:rPr>
              <a:t>Service1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81888" y="1363807"/>
            <a:ext cx="4124697" cy="4925292"/>
          </a:xfrm>
          <a:prstGeom prst="roundRect">
            <a:avLst>
              <a:gd name="adj" fmla="val 9061"/>
            </a:avLst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>
                <a:solidFill>
                  <a:schemeClr val="tx1"/>
                </a:solidFill>
              </a:rPr>
              <a:t>Service2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8158" y="1872960"/>
            <a:ext cx="3688772" cy="203070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>
                <a:solidFill>
                  <a:schemeClr val="tx1"/>
                </a:solidFill>
              </a:rPr>
              <a:t>Characteristic1</a:t>
            </a:r>
          </a:p>
          <a:p>
            <a:r>
              <a:rPr lang="en-SG" dirty="0">
                <a:solidFill>
                  <a:schemeClr val="tx1"/>
                </a:solidFill>
              </a:rPr>
              <a:t>Properties: Read, Notify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826865" y="1872959"/>
            <a:ext cx="3855027" cy="203070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>
                <a:solidFill>
                  <a:schemeClr val="tx1"/>
                </a:solidFill>
              </a:rPr>
              <a:t>Characteristic1</a:t>
            </a:r>
          </a:p>
          <a:p>
            <a:r>
              <a:rPr lang="en-SG" dirty="0">
                <a:solidFill>
                  <a:schemeClr val="tx1"/>
                </a:solidFill>
              </a:rPr>
              <a:t>Properties: Read, Write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13823" y="3254951"/>
            <a:ext cx="1466356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Descriptor1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826865" y="4075112"/>
            <a:ext cx="3855027" cy="204253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>
                <a:solidFill>
                  <a:schemeClr val="tx1"/>
                </a:solidFill>
              </a:rPr>
              <a:t>Characteristic2</a:t>
            </a:r>
          </a:p>
          <a:p>
            <a:r>
              <a:rPr lang="en-SG" dirty="0">
                <a:solidFill>
                  <a:schemeClr val="tx1"/>
                </a:solidFill>
              </a:rPr>
              <a:t>Properties: </a:t>
            </a:r>
            <a:r>
              <a:rPr lang="en-SG" dirty="0" err="1">
                <a:solidFill>
                  <a:schemeClr val="tx1"/>
                </a:solidFill>
              </a:rPr>
              <a:t>WriteWithoutResponse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270933" y="5462802"/>
            <a:ext cx="1466356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Descriptor1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891235" y="5462802"/>
            <a:ext cx="1442357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Descriptor2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779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6" grpId="0" animBg="1"/>
      <p:bldP spid="15" grpId="0" animBg="1"/>
      <p:bldP spid="8" grpId="0" animBg="1"/>
      <p:bldP spid="28" grpId="0" animBg="1"/>
      <p:bldP spid="29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9322" y="2631670"/>
            <a:ext cx="1871359" cy="1325563"/>
          </a:xfrm>
        </p:spPr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534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102675" y="572931"/>
            <a:ext cx="2399824" cy="38983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/>
              <a:t>Observer</a:t>
            </a:r>
            <a:endParaRPr lang="en-SG" dirty="0"/>
          </a:p>
        </p:txBody>
      </p:sp>
      <p:sp>
        <p:nvSpPr>
          <p:cNvPr id="37" name="Rounded Rectangle 36"/>
          <p:cNvSpPr/>
          <p:nvPr/>
        </p:nvSpPr>
        <p:spPr>
          <a:xfrm>
            <a:off x="6927398" y="570259"/>
            <a:ext cx="2138334" cy="38983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Broadcaster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993" y="-68674"/>
            <a:ext cx="5824331" cy="884583"/>
          </a:xfrm>
        </p:spPr>
        <p:txBody>
          <a:bodyPr>
            <a:normAutofit/>
          </a:bodyPr>
          <a:lstStyle/>
          <a:p>
            <a:r>
              <a:rPr lang="en-SG" sz="3600" dirty="0"/>
              <a:t>1e. BLE connection procedure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7937" y="570259"/>
            <a:ext cx="2399824" cy="38983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Central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27398" y="570259"/>
            <a:ext cx="2138334" cy="38983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Peripheral</a:t>
            </a:r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1307849" y="960092"/>
            <a:ext cx="37684" cy="5822398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2"/>
          </p:cNvCxnSpPr>
          <p:nvPr/>
        </p:nvCxnSpPr>
        <p:spPr>
          <a:xfrm>
            <a:off x="7996565" y="960092"/>
            <a:ext cx="44251" cy="5873131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4" idx="1"/>
          </p:cNvCxnSpPr>
          <p:nvPr/>
        </p:nvCxnSpPr>
        <p:spPr>
          <a:xfrm flipH="1">
            <a:off x="2569806" y="1495167"/>
            <a:ext cx="4357593" cy="38112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72024" y="1026006"/>
            <a:ext cx="402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Broadcasts advertisement packets (GAP) </a:t>
            </a:r>
          </a:p>
        </p:txBody>
      </p:sp>
      <p:cxnSp>
        <p:nvCxnSpPr>
          <p:cNvPr id="13" name="Straight Arrow Connector 12"/>
          <p:cNvCxnSpPr>
            <a:cxnSpLocks/>
            <a:stCxn id="35" idx="3"/>
          </p:cNvCxnSpPr>
          <p:nvPr/>
        </p:nvCxnSpPr>
        <p:spPr>
          <a:xfrm>
            <a:off x="2503962" y="2329220"/>
            <a:ext cx="4389637" cy="2699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82951" y="1968926"/>
            <a:ext cx="246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2.5. Connection attempt</a:t>
            </a:r>
          </a:p>
        </p:txBody>
      </p:sp>
      <p:cxnSp>
        <p:nvCxnSpPr>
          <p:cNvPr id="19" name="Straight Arrow Connector 18"/>
          <p:cNvCxnSpPr>
            <a:stCxn id="39" idx="1"/>
          </p:cNvCxnSpPr>
          <p:nvPr/>
        </p:nvCxnSpPr>
        <p:spPr>
          <a:xfrm flipH="1">
            <a:off x="2484178" y="2809838"/>
            <a:ext cx="4443220" cy="504424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26585" y="2776498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Connect success</a:t>
            </a:r>
          </a:p>
        </p:txBody>
      </p:sp>
      <p:cxnSp>
        <p:nvCxnSpPr>
          <p:cNvPr id="23" name="Straight Arrow Connector 22"/>
          <p:cNvCxnSpPr>
            <a:stCxn id="44" idx="3"/>
          </p:cNvCxnSpPr>
          <p:nvPr/>
        </p:nvCxnSpPr>
        <p:spPr>
          <a:xfrm>
            <a:off x="2467540" y="3513399"/>
            <a:ext cx="4440911" cy="4643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27706" y="3427053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Discover services</a:t>
            </a:r>
          </a:p>
        </p:txBody>
      </p:sp>
      <p:cxnSp>
        <p:nvCxnSpPr>
          <p:cNvPr id="25" name="Straight Arrow Connector 24"/>
          <p:cNvCxnSpPr>
            <a:stCxn id="49" idx="1"/>
          </p:cNvCxnSpPr>
          <p:nvPr/>
        </p:nvCxnSpPr>
        <p:spPr>
          <a:xfrm flipH="1">
            <a:off x="2553745" y="4178454"/>
            <a:ext cx="4388489" cy="392071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62880" y="3959842"/>
            <a:ext cx="2151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Services data (GATT)</a:t>
            </a:r>
          </a:p>
        </p:txBody>
      </p:sp>
      <p:cxnSp>
        <p:nvCxnSpPr>
          <p:cNvPr id="27" name="Straight Arrow Connector 26"/>
          <p:cNvCxnSpPr>
            <a:stCxn id="52" idx="3"/>
          </p:cNvCxnSpPr>
          <p:nvPr/>
        </p:nvCxnSpPr>
        <p:spPr>
          <a:xfrm>
            <a:off x="2569806" y="4799858"/>
            <a:ext cx="4397418" cy="4608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22844" y="4628506"/>
            <a:ext cx="237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Discover characteristics</a:t>
            </a:r>
          </a:p>
        </p:txBody>
      </p:sp>
      <p:cxnSp>
        <p:nvCxnSpPr>
          <p:cNvPr id="29" name="Straight Arrow Connector 28"/>
          <p:cNvCxnSpPr>
            <a:stCxn id="55" idx="1"/>
          </p:cNvCxnSpPr>
          <p:nvPr/>
        </p:nvCxnSpPr>
        <p:spPr>
          <a:xfrm flipH="1">
            <a:off x="2631512" y="5452933"/>
            <a:ext cx="4335712" cy="520484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67540" y="5335433"/>
            <a:ext cx="270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Characteristics data (GATT)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9114" y="1041026"/>
            <a:ext cx="2395064" cy="3652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1. Scanning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927399" y="1320474"/>
            <a:ext cx="2138334" cy="3493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Advertising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04138" y="1753990"/>
            <a:ext cx="2399824" cy="11504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2. Received advertisement packet</a:t>
            </a:r>
            <a:br>
              <a:rPr lang="en-SG" dirty="0"/>
            </a:br>
            <a:r>
              <a:rPr lang="en-SG" sz="1300" dirty="0"/>
              <a:t>(Stop here for beacon devices)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927398" y="2423150"/>
            <a:ext cx="2138334" cy="7733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Connected success, stops advertising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7716" y="3105155"/>
            <a:ext cx="2399824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3. Connect success, </a:t>
            </a:r>
          </a:p>
          <a:p>
            <a:r>
              <a:rPr lang="en-SG" dirty="0"/>
              <a:t>now lets find out more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942234" y="3816474"/>
            <a:ext cx="2152913" cy="7239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Send back services info 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16273" y="4391614"/>
            <a:ext cx="2453533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4. Services discovered, lets dig deeper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6967224" y="5102772"/>
            <a:ext cx="2176560" cy="70032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Send back characteristics info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02675" y="5787176"/>
            <a:ext cx="2480483" cy="8233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5. Discovery completed, ready to use peripheral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2644545" y="6226231"/>
            <a:ext cx="4397418" cy="460817"/>
          </a:xfrm>
          <a:prstGeom prst="straightConnector1">
            <a:avLst/>
          </a:prstGeom>
          <a:ln w="254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71986" y="6087307"/>
            <a:ext cx="375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Discover descriptors (usually optional)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496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4" grpId="0" animBg="1"/>
      <p:bldP spid="5" grpId="0" animBg="1"/>
      <p:bldP spid="11" grpId="0"/>
      <p:bldP spid="15" grpId="0"/>
      <p:bldP spid="21" grpId="0"/>
      <p:bldP spid="24" grpId="0"/>
      <p:bldP spid="26" grpId="0"/>
      <p:bldP spid="28" grpId="0"/>
      <p:bldP spid="30" grpId="0"/>
      <p:bldP spid="33" grpId="0" animBg="1"/>
      <p:bldP spid="34" grpId="0" animBg="1"/>
      <p:bldP spid="35" grpId="0" animBg="1"/>
      <p:bldP spid="39" grpId="0" animBg="1"/>
      <p:bldP spid="44" grpId="0" animBg="1"/>
      <p:bldP spid="49" grpId="0" animBg="1"/>
      <p:bldP spid="52" grpId="0" animBg="1"/>
      <p:bldP spid="55" grpId="0" animBg="1"/>
      <p:bldP spid="56" grpId="0" animBg="1"/>
      <p:bldP spid="8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2a. 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748" y="1825625"/>
            <a:ext cx="8147602" cy="4351338"/>
          </a:xfrm>
        </p:spPr>
        <p:txBody>
          <a:bodyPr/>
          <a:lstStyle/>
          <a:p>
            <a:r>
              <a:rPr lang="en-SG" dirty="0"/>
              <a:t>Connection Status</a:t>
            </a:r>
          </a:p>
          <a:p>
            <a:pPr lvl="1"/>
            <a:r>
              <a:rPr lang="en-SG" dirty="0"/>
              <a:t>Red LED to indicate no connection</a:t>
            </a:r>
          </a:p>
          <a:p>
            <a:pPr lvl="1"/>
            <a:r>
              <a:rPr lang="en-SG" dirty="0"/>
              <a:t>Green LED to indicate active connection with central</a:t>
            </a:r>
          </a:p>
          <a:p>
            <a:r>
              <a:rPr lang="en-SG" dirty="0"/>
              <a:t>Controllable via BLE</a:t>
            </a:r>
          </a:p>
          <a:p>
            <a:pPr lvl="1"/>
            <a:r>
              <a:rPr lang="en-SG" dirty="0"/>
              <a:t>Let central toggle blue LED</a:t>
            </a:r>
          </a:p>
          <a:p>
            <a:pPr lvl="1"/>
            <a:r>
              <a:rPr lang="en-SG" dirty="0"/>
              <a:t>Let central toggle yellow LED</a:t>
            </a:r>
          </a:p>
          <a:p>
            <a:pPr lvl="1"/>
            <a:r>
              <a:rPr lang="en-SG" dirty="0"/>
              <a:t>Button to trigger sending data back to central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362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868" y="0"/>
            <a:ext cx="8366263" cy="1325563"/>
          </a:xfrm>
        </p:spPr>
        <p:txBody>
          <a:bodyPr/>
          <a:lstStyle/>
          <a:p>
            <a:r>
              <a:rPr lang="en-SG" dirty="0"/>
              <a:t>2b. Hardware setup (Arduino)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8" y="3739952"/>
            <a:ext cx="3557981" cy="30791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0744" y="1396692"/>
            <a:ext cx="45906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/>
              <a:t>Arduino Parts list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Arduino Uno R3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err="1"/>
              <a:t>RedBearLab</a:t>
            </a:r>
            <a:r>
              <a:rPr lang="en-SG" dirty="0"/>
              <a:t> BLE (Single-Mode) Shield v.1.1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/>
              <a:t>(Not shown in schematic)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/>
              <a:t>NRF8001 chipset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Red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Green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Blue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Yellow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4x 220ohm resistors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Push Button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7" y="1033746"/>
            <a:ext cx="3446069" cy="263318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5039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4645"/>
            <a:ext cx="7886700" cy="897587"/>
          </a:xfrm>
        </p:spPr>
        <p:txBody>
          <a:bodyPr/>
          <a:lstStyle/>
          <a:p>
            <a:r>
              <a:rPr lang="en-SG" dirty="0"/>
              <a:t>2b. Hardware setup (Raspberry Pi)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8" y="3885753"/>
            <a:ext cx="3571490" cy="29722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9" y="896852"/>
            <a:ext cx="3519759" cy="28922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05470" y="1583303"/>
            <a:ext cx="48332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/>
              <a:t>Raspberry Pi Parts list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Raspberry Pi 3 Model B</a:t>
            </a:r>
          </a:p>
          <a:p>
            <a:pPr marL="342900" indent="-342900">
              <a:buFont typeface="+mj-lt"/>
              <a:buAutoNum type="arabicPeriod"/>
            </a:pPr>
            <a:r>
              <a:rPr lang="en-SG" strike="sngStrike" dirty="0" err="1"/>
              <a:t>IOGear</a:t>
            </a:r>
            <a:r>
              <a:rPr lang="en-SG" strike="sngStrike" dirty="0"/>
              <a:t> GBU521 USB BLE (Dual-Mode) adapter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trike="sngStrike" dirty="0"/>
              <a:t>BCM20702 chipset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Red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Green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Blue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Yellow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4x 220ohm resistors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Push Button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10k ohm pull-down resistor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1037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05" y="89854"/>
            <a:ext cx="7886700" cy="1072232"/>
          </a:xfrm>
        </p:spPr>
        <p:txBody>
          <a:bodyPr/>
          <a:lstStyle/>
          <a:p>
            <a:r>
              <a:rPr lang="en-SG" dirty="0"/>
              <a:t>2. Peripheral Architecture Plan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66836" y="4032932"/>
            <a:ext cx="8630816" cy="1580826"/>
          </a:xfrm>
          <a:prstGeom prst="roundRect">
            <a:avLst>
              <a:gd name="adj" fmla="val 5493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SG" dirty="0"/>
              <a:t>Service 1 (UUID :  "12345678-9012-3456-7890-123456789012“)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7748" y="4466708"/>
            <a:ext cx="4024827" cy="1013791"/>
          </a:xfrm>
          <a:prstGeom prst="roundRect">
            <a:avLst>
              <a:gd name="adj" fmla="val 8224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>
                <a:solidFill>
                  <a:schemeClr val="tx1"/>
                </a:solidFill>
              </a:rPr>
              <a:t>Characteristic 1 (LED)</a:t>
            </a:r>
          </a:p>
          <a:p>
            <a:r>
              <a:rPr lang="en-SG" sz="1400" dirty="0">
                <a:solidFill>
                  <a:schemeClr val="tx1"/>
                </a:solidFill>
              </a:rPr>
              <a:t>Value type: char (1-byte character)</a:t>
            </a:r>
          </a:p>
          <a:p>
            <a:r>
              <a:rPr lang="en-SG" sz="1400" dirty="0">
                <a:solidFill>
                  <a:schemeClr val="tx1"/>
                </a:solidFill>
              </a:rPr>
              <a:t>UUID : “00000000-0000-0000-0000-000000000010”</a:t>
            </a:r>
          </a:p>
          <a:p>
            <a:r>
              <a:rPr lang="en-SG" sz="1400" dirty="0">
                <a:solidFill>
                  <a:schemeClr val="tx1"/>
                </a:solidFill>
              </a:rPr>
              <a:t>Properties: Read, </a:t>
            </a:r>
            <a:r>
              <a:rPr lang="en-SG" sz="1400" dirty="0" err="1">
                <a:solidFill>
                  <a:schemeClr val="tx1"/>
                </a:solidFill>
              </a:rPr>
              <a:t>WriteWithoutResponse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21522" y="4455182"/>
            <a:ext cx="4047183" cy="1025317"/>
          </a:xfrm>
          <a:prstGeom prst="roundRect">
            <a:avLst>
              <a:gd name="adj" fmla="val 8224"/>
            </a:avLst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>
                <a:solidFill>
                  <a:schemeClr val="tx1"/>
                </a:solidFill>
              </a:rPr>
              <a:t>Characteristic 2 (Button)</a:t>
            </a:r>
          </a:p>
          <a:p>
            <a:r>
              <a:rPr lang="en-SG" sz="1400" dirty="0">
                <a:solidFill>
                  <a:schemeClr val="tx1"/>
                </a:solidFill>
              </a:rPr>
              <a:t>Value type: String</a:t>
            </a:r>
          </a:p>
          <a:p>
            <a:r>
              <a:rPr lang="en-SG" sz="1400" dirty="0">
                <a:solidFill>
                  <a:schemeClr val="tx1"/>
                </a:solidFill>
              </a:rPr>
              <a:t>UUID : “00000000-0000-0000-0000-000000000020”</a:t>
            </a:r>
          </a:p>
          <a:p>
            <a:r>
              <a:rPr lang="en-SG" sz="1400" dirty="0">
                <a:solidFill>
                  <a:schemeClr val="tx1"/>
                </a:solidFill>
              </a:rPr>
              <a:t>Properties: Read, Notify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840" y="5710035"/>
            <a:ext cx="435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LED characteristic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Toggles blue LED if central writes “b”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Toggles yellow LED if central writes “y”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4785691" y="5712368"/>
            <a:ext cx="435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Button characteristic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Notifies central if button is pressed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Sends back incrementing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266836" y="3588675"/>
            <a:ext cx="3155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Generic Attribute Profile (GATT)</a:t>
            </a:r>
          </a:p>
          <a:p>
            <a:endParaRPr lang="en-SG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66836" y="889031"/>
            <a:ext cx="284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Generic Access Profile (GAP)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93650"/>
              </p:ext>
            </p:extLst>
          </p:nvPr>
        </p:nvGraphicFramePr>
        <p:xfrm>
          <a:off x="266835" y="1268934"/>
          <a:ext cx="8797651" cy="200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0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56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5722">
                <a:tc>
                  <a:txBody>
                    <a:bodyPr/>
                    <a:lstStyle/>
                    <a:p>
                      <a:r>
                        <a:rPr lang="en-SG" dirty="0"/>
                        <a:t>Field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Value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/>
                        <a:t>Device name</a:t>
                      </a:r>
                      <a:r>
                        <a:rPr lang="en-SG" baseline="0" dirty="0"/>
                        <a:t> (general)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YKM’s Arduino                                 </a:t>
                      </a:r>
                      <a:r>
                        <a:rPr lang="en-SG" sz="1400" i="0" dirty="0"/>
                        <a:t>(Not accessible via Android APIs)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/>
                        <a:t>Local name (specific):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Intro to Arduino 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err="1"/>
                        <a:t>isConnectable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4616">
                <a:tc>
                  <a:txBody>
                    <a:bodyPr/>
                    <a:lstStyle/>
                    <a:p>
                      <a:r>
                        <a:rPr lang="en-SG" dirty="0"/>
                        <a:t>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1 service: UUID = "12345678-9012-3456-7890-123456789012“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0" y="3498574"/>
            <a:ext cx="9144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766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  <p:bldP spid="10" grpId="0"/>
      <p:bldP spid="3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3a. Arduino code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Programming Language: C</a:t>
            </a:r>
          </a:p>
          <a:p>
            <a:r>
              <a:rPr lang="en-SG" dirty="0"/>
              <a:t>Arduino IDE 1.8.2</a:t>
            </a:r>
          </a:p>
          <a:p>
            <a:r>
              <a:rPr lang="en-SG" dirty="0"/>
              <a:t>Libraries Used</a:t>
            </a:r>
          </a:p>
          <a:p>
            <a:pPr lvl="1"/>
            <a:r>
              <a:rPr lang="en-SG" dirty="0" err="1"/>
              <a:t>ble-sdk-arduino</a:t>
            </a:r>
            <a:r>
              <a:rPr lang="en-SG" dirty="0"/>
              <a:t> for NRF8001 (By Nordic)</a:t>
            </a:r>
          </a:p>
          <a:p>
            <a:pPr lvl="2"/>
            <a:r>
              <a:rPr lang="en-SG" dirty="0">
                <a:hlinkClick r:id="rId2"/>
              </a:rPr>
              <a:t>https://github.com/NordicSemiconductor/ble-sdk-arduino</a:t>
            </a:r>
            <a:endParaRPr lang="en-SG" dirty="0"/>
          </a:p>
          <a:p>
            <a:pPr lvl="1"/>
            <a:r>
              <a:rPr lang="en-SG" dirty="0" err="1"/>
              <a:t>arduino-BLEPeripheral</a:t>
            </a:r>
            <a:r>
              <a:rPr lang="en-SG" dirty="0"/>
              <a:t> (By </a:t>
            </a:r>
            <a:r>
              <a:rPr lang="en-SG" dirty="0" err="1"/>
              <a:t>Sandeepmistry</a:t>
            </a:r>
            <a:r>
              <a:rPr lang="en-SG" dirty="0"/>
              <a:t>)</a:t>
            </a:r>
          </a:p>
          <a:p>
            <a:pPr lvl="2"/>
            <a:r>
              <a:rPr lang="en-SG" dirty="0"/>
              <a:t>Abstraction over </a:t>
            </a:r>
            <a:r>
              <a:rPr lang="en-SG" dirty="0" err="1"/>
              <a:t>ble-sdk-arduino</a:t>
            </a:r>
            <a:endParaRPr lang="en-SG" dirty="0">
              <a:hlinkClick r:id="rId3"/>
            </a:endParaRPr>
          </a:p>
          <a:p>
            <a:pPr lvl="2"/>
            <a:r>
              <a:rPr lang="en-SG" dirty="0">
                <a:hlinkClick r:id="rId3"/>
              </a:rPr>
              <a:t>https://github.com/sandeepmistry/arduino-BLEPeripheral</a:t>
            </a:r>
            <a:endParaRPr lang="en-SG" dirty="0"/>
          </a:p>
          <a:p>
            <a:pPr lvl="1"/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7339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702" y="365126"/>
            <a:ext cx="7987863" cy="1001219"/>
          </a:xfrm>
        </p:spPr>
        <p:txBody>
          <a:bodyPr>
            <a:normAutofit fontScale="90000"/>
          </a:bodyPr>
          <a:lstStyle/>
          <a:p>
            <a:r>
              <a:rPr lang="en-SG" dirty="0"/>
              <a:t>3b. Central architecture plan </a:t>
            </a:r>
            <a:br>
              <a:rPr lang="en-SG" dirty="0"/>
            </a:br>
            <a:r>
              <a:rPr lang="en-SG" dirty="0"/>
              <a:t>(iOS and Android)</a:t>
            </a:r>
            <a:br>
              <a:rPr lang="en-SG" dirty="0"/>
            </a:b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270588" y="3881535"/>
            <a:ext cx="3100871" cy="1614196"/>
          </a:xfrm>
          <a:prstGeom prst="round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/>
              <a:t>MainActivity</a:t>
            </a:r>
            <a:r>
              <a:rPr lang="en-SG" dirty="0"/>
              <a:t>/</a:t>
            </a:r>
            <a:r>
              <a:rPr lang="en-SG" dirty="0" err="1"/>
              <a:t>ViewController</a:t>
            </a:r>
            <a:endParaRPr lang="en-SG" dirty="0"/>
          </a:p>
          <a:p>
            <a:pPr algn="ctr"/>
            <a:r>
              <a:rPr lang="en-SG" dirty="0"/>
              <a:t>(UI)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69097" y="3825551"/>
            <a:ext cx="3293928" cy="1651519"/>
          </a:xfrm>
          <a:prstGeom prst="round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/>
              <a:t>BLEHandler</a:t>
            </a:r>
            <a:endParaRPr lang="en-SG" dirty="0"/>
          </a:p>
          <a:p>
            <a:pPr algn="ctr"/>
            <a:r>
              <a:rPr lang="en-SG" dirty="0"/>
              <a:t>(Deals with platform’s BLE APIs)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530079" y="4450702"/>
            <a:ext cx="2015413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348339" y="1567544"/>
            <a:ext cx="3023120" cy="1520889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/>
              <a:t>BLEHandlerCallback</a:t>
            </a:r>
            <a:r>
              <a:rPr lang="en-SG" dirty="0"/>
              <a:t>** Interface/Delegate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447996" y="3171890"/>
            <a:ext cx="0" cy="54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>
          <a:xfrm rot="7188836">
            <a:off x="4359067" y="2138625"/>
            <a:ext cx="551604" cy="2067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3766580" y="4901794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Calls functions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17870" y="2633687"/>
            <a:ext cx="170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Returns results*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9168" y="5849624"/>
            <a:ext cx="7453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*BLE APIs are asynchronous in nature. </a:t>
            </a:r>
          </a:p>
          <a:p>
            <a:r>
              <a:rPr lang="en-SG" dirty="0"/>
              <a:t>**Use </a:t>
            </a:r>
            <a:r>
              <a:rPr lang="en-SG" dirty="0" err="1"/>
              <a:t>BLEHandlerCallback</a:t>
            </a:r>
            <a:r>
              <a:rPr lang="en-SG" dirty="0"/>
              <a:t> to avoid tight coupling between UI and </a:t>
            </a:r>
            <a:r>
              <a:rPr lang="en-SG" dirty="0" err="1"/>
              <a:t>BLEHandler</a:t>
            </a:r>
            <a:endParaRPr lang="en-SG" dirty="0"/>
          </a:p>
          <a:p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1538689" y="3257812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implements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742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3c. iOS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Platform</a:t>
            </a:r>
          </a:p>
          <a:p>
            <a:pPr lvl="1"/>
            <a:r>
              <a:rPr lang="en-SG" dirty="0"/>
              <a:t>Device: iPod Touch 6G</a:t>
            </a:r>
          </a:p>
          <a:p>
            <a:pPr lvl="1"/>
            <a:r>
              <a:rPr lang="en-SG" dirty="0"/>
              <a:t>iOS 10</a:t>
            </a:r>
          </a:p>
          <a:p>
            <a:r>
              <a:rPr lang="en-SG" dirty="0"/>
              <a:t>Programming Language: Swift 3</a:t>
            </a:r>
          </a:p>
          <a:p>
            <a:r>
              <a:rPr lang="en-SG" dirty="0" err="1"/>
              <a:t>Xcode</a:t>
            </a:r>
            <a:r>
              <a:rPr lang="en-SG" dirty="0"/>
              <a:t> 8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56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3b. Raspberry Pi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56514"/>
          </a:xfrm>
        </p:spPr>
        <p:txBody>
          <a:bodyPr>
            <a:normAutofit fontScale="92500" lnSpcReduction="10000"/>
          </a:bodyPr>
          <a:lstStyle/>
          <a:p>
            <a:r>
              <a:rPr lang="en-SG" dirty="0"/>
              <a:t>Platform</a:t>
            </a:r>
          </a:p>
          <a:p>
            <a:pPr lvl="1"/>
            <a:r>
              <a:rPr lang="en-SG" dirty="0"/>
              <a:t>Device: Pi 3 Model B*</a:t>
            </a:r>
          </a:p>
          <a:p>
            <a:pPr lvl="1"/>
            <a:r>
              <a:rPr lang="en-SG" dirty="0"/>
              <a:t>OS: Raspbian</a:t>
            </a:r>
          </a:p>
          <a:p>
            <a:r>
              <a:rPr lang="en-SG" dirty="0"/>
              <a:t>Programming Language: </a:t>
            </a:r>
            <a:r>
              <a:rPr lang="en-SG" dirty="0" err="1"/>
              <a:t>Javascript</a:t>
            </a:r>
            <a:endParaRPr lang="en-SG" dirty="0"/>
          </a:p>
          <a:p>
            <a:r>
              <a:rPr lang="en-SG" dirty="0"/>
              <a:t>Framework used: </a:t>
            </a:r>
            <a:r>
              <a:rPr lang="en-SG" dirty="0" err="1"/>
              <a:t>Nodejs</a:t>
            </a:r>
            <a:endParaRPr lang="en-SG" dirty="0"/>
          </a:p>
          <a:p>
            <a:r>
              <a:rPr lang="en-SG" dirty="0" err="1"/>
              <a:t>Nodejs</a:t>
            </a:r>
            <a:r>
              <a:rPr lang="en-SG" dirty="0"/>
              <a:t> BLE Library</a:t>
            </a:r>
          </a:p>
          <a:p>
            <a:pPr lvl="1"/>
            <a:r>
              <a:rPr lang="en-SG" dirty="0" err="1"/>
              <a:t>Bleno</a:t>
            </a:r>
            <a:r>
              <a:rPr lang="en-SG" dirty="0"/>
              <a:t> (by </a:t>
            </a:r>
            <a:r>
              <a:rPr lang="en-SG" dirty="0" err="1"/>
              <a:t>Sandeepmistry</a:t>
            </a:r>
            <a:r>
              <a:rPr lang="en-SG" dirty="0"/>
              <a:t> again)</a:t>
            </a:r>
          </a:p>
          <a:p>
            <a:pPr lvl="1"/>
            <a:r>
              <a:rPr lang="en-SG" dirty="0"/>
              <a:t>Abstraction over Linux’s </a:t>
            </a:r>
            <a:r>
              <a:rPr lang="en-SG" dirty="0" err="1"/>
              <a:t>Bluez</a:t>
            </a:r>
            <a:r>
              <a:rPr lang="en-SG" dirty="0"/>
              <a:t> stack/API</a:t>
            </a:r>
          </a:p>
          <a:p>
            <a:pPr lvl="1"/>
            <a:r>
              <a:rPr lang="en-SG" dirty="0"/>
              <a:t>Aggressive maintenance</a:t>
            </a:r>
            <a:endParaRPr lang="en-SG" dirty="0">
              <a:hlinkClick r:id="rId2"/>
            </a:endParaRPr>
          </a:p>
          <a:p>
            <a:pPr lvl="1"/>
            <a:r>
              <a:rPr lang="en-SG" dirty="0">
                <a:hlinkClick r:id="rId2"/>
              </a:rPr>
              <a:t>https://github.com/sandeepmistry/bleno</a:t>
            </a:r>
            <a:endParaRPr lang="en-SG" dirty="0"/>
          </a:p>
          <a:p>
            <a:r>
              <a:rPr lang="en-SG" dirty="0"/>
              <a:t>Why not others, Python, Go or C? </a:t>
            </a:r>
          </a:p>
          <a:p>
            <a:pPr lvl="1"/>
            <a:r>
              <a:rPr lang="en-SG" dirty="0" err="1"/>
              <a:t>Bleno</a:t>
            </a:r>
            <a:r>
              <a:rPr lang="en-SG" dirty="0"/>
              <a:t> is more “mature” and “easier to use”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6382139"/>
            <a:ext cx="220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*Others will work too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188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3c. Android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Platform</a:t>
            </a:r>
          </a:p>
          <a:p>
            <a:pPr lvl="1"/>
            <a:r>
              <a:rPr lang="en-SG" dirty="0"/>
              <a:t>Device: Nexus 5</a:t>
            </a:r>
          </a:p>
          <a:p>
            <a:pPr lvl="1"/>
            <a:r>
              <a:rPr lang="en-SG" dirty="0"/>
              <a:t>Android 6 (maximum)</a:t>
            </a:r>
          </a:p>
          <a:p>
            <a:r>
              <a:rPr lang="en-SG" dirty="0"/>
              <a:t>Programming Language: Java</a:t>
            </a:r>
          </a:p>
          <a:p>
            <a:r>
              <a:rPr lang="en-SG" dirty="0"/>
              <a:t>Android Studio 2.3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228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034" y="1847851"/>
            <a:ext cx="8159932" cy="4351338"/>
          </a:xfrm>
        </p:spPr>
        <p:txBody>
          <a:bodyPr/>
          <a:lstStyle/>
          <a:p>
            <a:r>
              <a:rPr lang="en-SG" dirty="0"/>
              <a:t>Graduated from NUS Computer Science in 2015</a:t>
            </a:r>
          </a:p>
          <a:p>
            <a:r>
              <a:rPr lang="en-SG" dirty="0"/>
              <a:t>Worked in 2 BLE-related </a:t>
            </a:r>
            <a:r>
              <a:rPr lang="en-SG" dirty="0" err="1"/>
              <a:t>startups</a:t>
            </a:r>
            <a:r>
              <a:rPr lang="en-SG" dirty="0"/>
              <a:t>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923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4a. General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1825625"/>
            <a:ext cx="8317923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SG" sz="2800" dirty="0"/>
              <a:t>Limit data transfer to 20-byte chunks</a:t>
            </a:r>
          </a:p>
          <a:p>
            <a:r>
              <a:rPr lang="en-SG" dirty="0"/>
              <a:t>Peripheral</a:t>
            </a:r>
          </a:p>
          <a:p>
            <a:pPr lvl="1"/>
            <a:r>
              <a:rPr lang="en-SG" dirty="0"/>
              <a:t>Characteristics support UTF-8 values</a:t>
            </a:r>
          </a:p>
          <a:p>
            <a:pPr lvl="2"/>
            <a:r>
              <a:rPr lang="en-SG" dirty="0"/>
              <a:t>I use ASCII for Arduino compatibility, but UTF-8 is generally safe</a:t>
            </a:r>
          </a:p>
          <a:p>
            <a:r>
              <a:rPr lang="en-SG" dirty="0"/>
              <a:t>Central</a:t>
            </a:r>
          </a:p>
          <a:p>
            <a:pPr lvl="1"/>
            <a:r>
              <a:rPr lang="en-SG" dirty="0"/>
              <a:t>Must rescan upon Bluetooth/phone restart</a:t>
            </a:r>
          </a:p>
          <a:p>
            <a:pPr lvl="2"/>
            <a:r>
              <a:rPr lang="en-SG" dirty="0"/>
              <a:t>Existing </a:t>
            </a:r>
            <a:r>
              <a:rPr lang="en-SG" dirty="0" err="1"/>
              <a:t>CBPeripheral</a:t>
            </a:r>
            <a:r>
              <a:rPr lang="en-SG" dirty="0"/>
              <a:t> (iOS) and </a:t>
            </a:r>
            <a:r>
              <a:rPr lang="en-SG" dirty="0" err="1"/>
              <a:t>BluetoothDevice</a:t>
            </a:r>
            <a:r>
              <a:rPr lang="en-SG" dirty="0"/>
              <a:t> (Android) references becomes invalid</a:t>
            </a:r>
          </a:p>
          <a:p>
            <a:r>
              <a:rPr lang="en-SG" dirty="0"/>
              <a:t>iOS/Android simulator cannot be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204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4b. iOS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773" y="1465118"/>
            <a:ext cx="8749145" cy="5090803"/>
          </a:xfrm>
        </p:spPr>
        <p:txBody>
          <a:bodyPr>
            <a:normAutofit fontScale="70000" lnSpcReduction="20000"/>
          </a:bodyPr>
          <a:lstStyle/>
          <a:p>
            <a:r>
              <a:rPr lang="en-SG" dirty="0"/>
              <a:t>Cannot retrieve Mac Address (without private APIs)</a:t>
            </a:r>
          </a:p>
          <a:p>
            <a:pPr lvl="1"/>
            <a:r>
              <a:rPr lang="en-SG" dirty="0"/>
              <a:t>Generated UUID specific to iOS device</a:t>
            </a:r>
          </a:p>
          <a:p>
            <a:pPr lvl="1"/>
            <a:r>
              <a:rPr lang="en-SG" dirty="0"/>
              <a:t>Identification issues across iOS devices /Android</a:t>
            </a:r>
          </a:p>
          <a:p>
            <a:pPr lvl="1"/>
            <a:r>
              <a:rPr lang="en-SG" dirty="0"/>
              <a:t>Solution: Peripheral embeds Mac Address in advertisement (GAP) data</a:t>
            </a:r>
          </a:p>
          <a:p>
            <a:pPr lvl="2"/>
            <a:r>
              <a:rPr lang="en-SG" dirty="0"/>
              <a:t>Manufacturer data field (</a:t>
            </a:r>
            <a:r>
              <a:rPr lang="en-SG" dirty="0" err="1"/>
              <a:t>Innova</a:t>
            </a:r>
            <a:r>
              <a:rPr lang="en-SG" dirty="0"/>
              <a:t> Technology)</a:t>
            </a:r>
          </a:p>
          <a:p>
            <a:pPr lvl="2"/>
            <a:r>
              <a:rPr lang="en-SG" dirty="0"/>
              <a:t>In device/local name fields (</a:t>
            </a:r>
            <a:r>
              <a:rPr lang="en-SG" dirty="0" err="1"/>
              <a:t>Algo</a:t>
            </a:r>
            <a:r>
              <a:rPr lang="en-SG" dirty="0"/>
              <a:t> Access/SP)</a:t>
            </a:r>
          </a:p>
          <a:p>
            <a:r>
              <a:rPr lang="en-SG" dirty="0"/>
              <a:t>Aggressive caching of GATT data</a:t>
            </a:r>
          </a:p>
          <a:p>
            <a:pPr lvl="1"/>
            <a:r>
              <a:rPr lang="en-SG" dirty="0"/>
              <a:t>Receive out-of-date GATT data during peripheral development</a:t>
            </a:r>
          </a:p>
          <a:p>
            <a:pPr lvl="1"/>
            <a:r>
              <a:rPr lang="en-SG" dirty="0"/>
              <a:t>Solution:</a:t>
            </a:r>
          </a:p>
          <a:p>
            <a:pPr lvl="2"/>
            <a:r>
              <a:rPr lang="en-SG" dirty="0"/>
              <a:t>Restart iOS’s Bluetooth after every change in peripheral software/firmware</a:t>
            </a:r>
          </a:p>
          <a:p>
            <a:r>
              <a:rPr lang="en-SG" dirty="0"/>
              <a:t>Max number of BLE connections</a:t>
            </a:r>
          </a:p>
          <a:p>
            <a:pPr lvl="1"/>
            <a:r>
              <a:rPr lang="en-SG" dirty="0"/>
              <a:t>~20 (online anecdotes)</a:t>
            </a:r>
          </a:p>
          <a:p>
            <a:r>
              <a:rPr lang="en-SG" dirty="0"/>
              <a:t>Max theoretical speed = 2.67KiB/s</a:t>
            </a:r>
          </a:p>
          <a:p>
            <a:pPr lvl="1"/>
            <a:r>
              <a:rPr lang="en-SG" dirty="0"/>
              <a:t>20 bytes MTU, 4 packets/connection interval, 30ms interval</a:t>
            </a:r>
          </a:p>
          <a:p>
            <a:pPr lvl="1"/>
            <a:r>
              <a:rPr lang="en-SG" dirty="0"/>
              <a:t>(20 bytes * 4 ) / 30ms = 2.67KiB/s</a:t>
            </a:r>
          </a:p>
          <a:p>
            <a:r>
              <a:rPr lang="en-SG" dirty="0"/>
              <a:t>Max theoretical speed for HID Devices = 7.1KiB/s</a:t>
            </a:r>
          </a:p>
          <a:p>
            <a:pPr lvl="1"/>
            <a:r>
              <a:rPr lang="en-SG" dirty="0"/>
              <a:t>20 bytes MTU, 4 packets/connection interval, 11.25ms interval</a:t>
            </a:r>
          </a:p>
          <a:p>
            <a:pPr lvl="1"/>
            <a:r>
              <a:rPr lang="en-SG" dirty="0"/>
              <a:t>(20 bytes * 4 ) / 11.25ms = 7.1KiB/s</a:t>
            </a:r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521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4c. Android issues (the past)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Before Android 4.3 (July 2013)</a:t>
            </a:r>
          </a:p>
          <a:p>
            <a:pPr lvl="1"/>
            <a:r>
              <a:rPr lang="en-SG" dirty="0"/>
              <a:t>Fragmentation hell</a:t>
            </a:r>
          </a:p>
          <a:p>
            <a:pPr lvl="1"/>
            <a:r>
              <a:rPr lang="en-SG" dirty="0"/>
              <a:t>Proprietary Libraries by OEMs, Android &lt;= 4.2</a:t>
            </a:r>
          </a:p>
          <a:p>
            <a:pPr lvl="2"/>
            <a:r>
              <a:rPr lang="en-SG" dirty="0"/>
              <a:t>Samsung (quite reliable)</a:t>
            </a:r>
          </a:p>
          <a:p>
            <a:pPr lvl="2"/>
            <a:r>
              <a:rPr lang="en-SG" dirty="0"/>
              <a:t>HTC – buggy, unreliable </a:t>
            </a:r>
          </a:p>
          <a:p>
            <a:pPr lvl="2"/>
            <a:r>
              <a:rPr lang="en-SG" dirty="0"/>
              <a:t>Motorola (reliable but conflicts with Android 4.3)</a:t>
            </a:r>
          </a:p>
          <a:p>
            <a:pPr lvl="1"/>
            <a:r>
              <a:rPr lang="en-SG" dirty="0"/>
              <a:t>Architecture issues</a:t>
            </a:r>
          </a:p>
          <a:p>
            <a:r>
              <a:rPr lang="en-SG" dirty="0"/>
              <a:t>Testing </a:t>
            </a:r>
            <a:r>
              <a:rPr lang="en-SG" dirty="0" smtClean="0"/>
              <a:t>issues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128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1A63C89-7D2D-4BC5-A38E-819F52BE7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29" y="1915155"/>
            <a:ext cx="5790521" cy="37596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4c. Android issues (today)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3819"/>
            <a:ext cx="7886700" cy="49110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OS fragmentation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33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363682" y="5710020"/>
            <a:ext cx="8151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00B0F0"/>
                </a:solidFill>
              </a:rPr>
              <a:t>90.4% of Android devices support 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FF0000"/>
                </a:solidFill>
              </a:rPr>
              <a:t>Peripheral mode: 70.2% minus Nexus 4, 5, 7 (2012/2013)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OS &lt; 5.0 not considered reliable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3129" y="3531941"/>
            <a:ext cx="2536164" cy="1741517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9575" y="4031450"/>
            <a:ext cx="2433351" cy="11981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0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4c. Android </a:t>
            </a:r>
            <a:r>
              <a:rPr lang="en-US" dirty="0" smtClean="0"/>
              <a:t>issues (today)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647" y="1825625"/>
            <a:ext cx="8638162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SG" dirty="0"/>
              <a:t>Max theoretical </a:t>
            </a:r>
            <a:r>
              <a:rPr lang="en-SG" dirty="0" smtClean="0"/>
              <a:t>speed = </a:t>
            </a:r>
            <a:r>
              <a:rPr lang="en-SG" dirty="0"/>
              <a:t>16KiB/s</a:t>
            </a:r>
          </a:p>
          <a:p>
            <a:pPr lvl="1"/>
            <a:endParaRPr lang="en-SG" dirty="0" smtClean="0"/>
          </a:p>
          <a:p>
            <a:pPr lvl="1"/>
            <a:r>
              <a:rPr lang="en-SG" dirty="0" smtClean="0"/>
              <a:t>Nexus 4/6P</a:t>
            </a:r>
            <a:endParaRPr lang="en-SG" dirty="0"/>
          </a:p>
          <a:p>
            <a:pPr lvl="1"/>
            <a:r>
              <a:rPr lang="en-SG" dirty="0" smtClean="0"/>
              <a:t>20 </a:t>
            </a:r>
            <a:r>
              <a:rPr lang="en-SG" dirty="0"/>
              <a:t>bytes MTU, 6 packets/connection interval, 7.5ms interval</a:t>
            </a:r>
          </a:p>
          <a:p>
            <a:pPr lvl="1"/>
            <a:r>
              <a:rPr lang="en-SG" dirty="0"/>
              <a:t>(20 bytes * 6 ) / 7.5ms = 16KiB/s</a:t>
            </a:r>
          </a:p>
          <a:p>
            <a:pPr lvl="1"/>
            <a:endParaRPr lang="en-SG" dirty="0" smtClean="0"/>
          </a:p>
          <a:p>
            <a:pPr lvl="1"/>
            <a:endParaRPr lang="en-SG" dirty="0"/>
          </a:p>
          <a:p>
            <a:pPr lvl="1"/>
            <a:endParaRPr lang="en-SG" dirty="0" smtClean="0"/>
          </a:p>
          <a:p>
            <a:pPr lvl="1"/>
            <a:r>
              <a:rPr lang="en-SG" dirty="0" smtClean="0"/>
              <a:t>Might </a:t>
            </a:r>
            <a:r>
              <a:rPr lang="en-SG" dirty="0"/>
              <a:t>be different for other phones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585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/>
              <a:t>4c. Android issues (today)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969852"/>
            <a:ext cx="8782049" cy="5888147"/>
          </a:xfrm>
        </p:spPr>
        <p:txBody>
          <a:bodyPr>
            <a:normAutofit fontScale="47500" lnSpcReduction="20000"/>
          </a:bodyPr>
          <a:lstStyle/>
          <a:p>
            <a:pPr marL="514350" lvl="1" indent="-514350">
              <a:spcBef>
                <a:spcPts val="1000"/>
              </a:spcBef>
              <a:buFont typeface="+mj-lt"/>
              <a:buAutoNum type="arabicPeriod" startAt="3"/>
            </a:pPr>
            <a:r>
              <a:rPr lang="en-SG" sz="2900" dirty="0"/>
              <a:t>All </a:t>
            </a:r>
            <a:r>
              <a:rPr lang="en-SG" sz="2900" dirty="0" err="1"/>
              <a:t>callbacks</a:t>
            </a:r>
            <a:r>
              <a:rPr lang="en-SG" sz="2900" dirty="0"/>
              <a:t> from BLE APIs are not on UI thread.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SG" sz="2900" dirty="0"/>
              <a:t>APIs considered new, some functions are buggy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SG" sz="2900" dirty="0"/>
              <a:t>Frequent connection drops (&lt; 5.0)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SG" sz="2900" dirty="0"/>
              <a:t>Max BLE connections: </a:t>
            </a:r>
          </a:p>
          <a:p>
            <a:pPr lvl="1"/>
            <a:r>
              <a:rPr lang="en-SG" sz="2900" dirty="0"/>
              <a:t>Software cap in </a:t>
            </a:r>
            <a:r>
              <a:rPr lang="en-SG" sz="2900" dirty="0" err="1"/>
              <a:t>Bluedroid</a:t>
            </a:r>
            <a:r>
              <a:rPr lang="en-SG" sz="2900" dirty="0"/>
              <a:t> code: BTA_GATTC_CONN_MAX, GATT_MAX_PHY_CHANNEL</a:t>
            </a:r>
          </a:p>
          <a:p>
            <a:pPr lvl="1"/>
            <a:r>
              <a:rPr lang="en-SG" sz="2900" dirty="0"/>
              <a:t>Android 4.3: 4</a:t>
            </a:r>
          </a:p>
          <a:p>
            <a:pPr lvl="1"/>
            <a:r>
              <a:rPr lang="en-SG" sz="2900" dirty="0"/>
              <a:t>    4.4 - 5.0+: 7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SG" sz="2900" dirty="0"/>
              <a:t>No API </a:t>
            </a:r>
            <a:r>
              <a:rPr lang="en-SG" sz="2900" dirty="0" err="1"/>
              <a:t>callback</a:t>
            </a:r>
            <a:r>
              <a:rPr lang="en-SG" sz="2900" dirty="0"/>
              <a:t> to indicate scanning has stopped</a:t>
            </a:r>
          </a:p>
          <a:p>
            <a:pPr lvl="1"/>
            <a:r>
              <a:rPr lang="en-SG" sz="2900" dirty="0"/>
              <a:t>Scan supposed to be indefinite by API specification, but some phones stop scan after some time</a:t>
            </a:r>
          </a:p>
          <a:p>
            <a:pPr lvl="1"/>
            <a:r>
              <a:rPr lang="en-SG" sz="2900" dirty="0"/>
              <a:t>Known offender: Samsung???</a:t>
            </a:r>
          </a:p>
          <a:p>
            <a:pPr lvl="1"/>
            <a:r>
              <a:rPr lang="en-SG" sz="2900" dirty="0"/>
              <a:t>Solution: Restart scan at regular intervals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SG" sz="2900" dirty="0"/>
              <a:t>Different scan return result behaviours (See further reading)</a:t>
            </a:r>
          </a:p>
          <a:p>
            <a:pPr lvl="1"/>
            <a:r>
              <a:rPr lang="en-SG" sz="2900" dirty="0"/>
              <a:t>Some phones filter advertisement results, some phones do not. (usually on 4.3 and 4.4)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SG" sz="2900" dirty="0"/>
              <a:t>Bugs on (Samsung) phones at least &lt; 5.0</a:t>
            </a:r>
          </a:p>
          <a:p>
            <a:pPr lvl="1"/>
            <a:r>
              <a:rPr lang="en-SG" sz="2900" dirty="0"/>
              <a:t>Scan using service UUID filtering does not work -&gt; no results returned</a:t>
            </a:r>
          </a:p>
          <a:p>
            <a:pPr lvl="1"/>
            <a:r>
              <a:rPr lang="en-SG" sz="2900" dirty="0" err="1"/>
              <a:t>connectGatt</a:t>
            </a:r>
            <a:r>
              <a:rPr lang="en-SG" sz="2900" dirty="0"/>
              <a:t>() must be called from UI thread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SG" sz="2900" dirty="0"/>
              <a:t>Slow LE initial discovery and connection time</a:t>
            </a:r>
          </a:p>
          <a:p>
            <a:pPr lvl="1"/>
            <a:r>
              <a:rPr lang="en-SG" sz="2900" dirty="0"/>
              <a:t>HTC seems to have this issue???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SG" sz="2900" dirty="0"/>
              <a:t>A high-level view on issues collated by </a:t>
            </a:r>
            <a:r>
              <a:rPr lang="en-SG" sz="2900" dirty="0" err="1"/>
              <a:t>Anaren</a:t>
            </a:r>
            <a:endParaRPr lang="en-SG" sz="2900" dirty="0"/>
          </a:p>
          <a:p>
            <a:pPr lvl="1"/>
            <a:r>
              <a:rPr lang="en-SG" sz="2900" dirty="0">
                <a:hlinkClick r:id="rId2"/>
              </a:rPr>
              <a:t>https://atmosphere.anaren.com/wiki/Android_Issues_With_Bluetooth_Low_Energy</a:t>
            </a:r>
            <a:endParaRPr lang="en-SG" sz="2900" dirty="0"/>
          </a:p>
          <a:p>
            <a:pPr marL="514350" indent="-514350">
              <a:buFont typeface="+mj-lt"/>
              <a:buAutoNum type="arabicPeriod" startAt="9"/>
            </a:pPr>
            <a:r>
              <a:rPr lang="en-SG" sz="2900" dirty="0"/>
              <a:t>A more comprehensive list of issues has been collated by </a:t>
            </a:r>
            <a:r>
              <a:rPr lang="en-SG" sz="2900" dirty="0" err="1"/>
              <a:t>iDevicesInc</a:t>
            </a:r>
            <a:endParaRPr lang="en-SG" sz="2900" dirty="0"/>
          </a:p>
          <a:p>
            <a:pPr lvl="1"/>
            <a:r>
              <a:rPr lang="en-SG" sz="2900" dirty="0">
                <a:hlinkClick r:id="rId3"/>
              </a:rPr>
              <a:t>https://github.com/iDevicesInc/SweetBlue/wiki/Android-BLE-Issues</a:t>
            </a:r>
            <a:endParaRPr lang="en-SG" sz="2900" dirty="0"/>
          </a:p>
          <a:p>
            <a:pPr lvl="1"/>
            <a:r>
              <a:rPr lang="en-SG" sz="2900" dirty="0"/>
              <a:t>May be able to overcome using: </a:t>
            </a:r>
            <a:r>
              <a:rPr lang="en-SG" sz="2900" dirty="0">
                <a:hlinkClick r:id="rId4"/>
              </a:rPr>
              <a:t>https://github.com/iDevicesInc/SweetBlue</a:t>
            </a:r>
            <a:endParaRPr lang="en-SG" sz="2900" dirty="0"/>
          </a:p>
          <a:p>
            <a:pPr lvl="1"/>
            <a:r>
              <a:rPr lang="en-SG" sz="2900" dirty="0"/>
              <a:t>Free for non-commercial use</a:t>
            </a:r>
          </a:p>
          <a:p>
            <a:pPr marL="914400" lvl="2" indent="0">
              <a:buNone/>
            </a:pPr>
            <a:endParaRPr lang="en-SG" dirty="0"/>
          </a:p>
          <a:p>
            <a:pPr marL="514350" indent="-514350">
              <a:buFont typeface="+mj-lt"/>
              <a:buAutoNum type="arabicPeriod" startAt="9"/>
            </a:pPr>
            <a:endParaRPr lang="en-SG" dirty="0"/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810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336" y="320674"/>
            <a:ext cx="8420101" cy="1325563"/>
          </a:xfrm>
        </p:spPr>
        <p:txBody>
          <a:bodyPr/>
          <a:lstStyle/>
          <a:p>
            <a:r>
              <a:rPr lang="en-SG" dirty="0"/>
              <a:t>4c. Tips for production Android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336" y="1825625"/>
            <a:ext cx="8214014" cy="4351338"/>
          </a:xfrm>
        </p:spPr>
        <p:txBody>
          <a:bodyPr>
            <a:normAutofit/>
          </a:bodyPr>
          <a:lstStyle/>
          <a:p>
            <a:r>
              <a:rPr lang="en-SG" sz="2400" dirty="0"/>
              <a:t>Use Nexus/Pixel (reference phone) for initial development</a:t>
            </a:r>
          </a:p>
          <a:p>
            <a:r>
              <a:rPr lang="en-SG" sz="2400" dirty="0"/>
              <a:t>Get many models from differing manufacturers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9304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5460" y="189280"/>
            <a:ext cx="4142154" cy="548568"/>
          </a:xfrm>
        </p:spPr>
        <p:txBody>
          <a:bodyPr>
            <a:normAutofit fontScale="90000"/>
          </a:bodyPr>
          <a:lstStyle/>
          <a:p>
            <a:r>
              <a:rPr lang="en-SG" dirty="0"/>
              <a:t>5. BLE layer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7736" y="950517"/>
            <a:ext cx="5843470" cy="5352021"/>
          </a:xfrm>
        </p:spPr>
        <p:txBody>
          <a:bodyPr>
            <a:noAutofit/>
          </a:bodyPr>
          <a:lstStyle/>
          <a:p>
            <a:r>
              <a:rPr lang="en-SG" sz="1800" dirty="0"/>
              <a:t>Link-layer: </a:t>
            </a:r>
          </a:p>
          <a:p>
            <a:pPr lvl="1"/>
            <a:r>
              <a:rPr lang="en-SG" sz="1400" dirty="0"/>
              <a:t>Defines how two BLE devices communicate. Advertising, Scanning, Connecting, Packet Format</a:t>
            </a:r>
          </a:p>
          <a:p>
            <a:pPr lvl="1"/>
            <a:r>
              <a:rPr lang="en-SG" sz="1400" dirty="0"/>
              <a:t>Convention is to use Master/Slave instead of Central/Peripheral</a:t>
            </a:r>
          </a:p>
          <a:p>
            <a:r>
              <a:rPr lang="en-SG" sz="1800" dirty="0"/>
              <a:t>L2CAP:</a:t>
            </a:r>
          </a:p>
          <a:p>
            <a:pPr lvl="1"/>
            <a:r>
              <a:rPr lang="en-SG" sz="1400" dirty="0"/>
              <a:t>Segmentation and reassembly of packets</a:t>
            </a:r>
          </a:p>
          <a:p>
            <a:pPr lvl="1"/>
            <a:r>
              <a:rPr lang="en-SG" sz="1400" dirty="0"/>
              <a:t>4-byte header</a:t>
            </a:r>
          </a:p>
          <a:p>
            <a:pPr lvl="1"/>
            <a:r>
              <a:rPr lang="en-SG" sz="1400" dirty="0"/>
              <a:t>23 bytes for MTU</a:t>
            </a:r>
          </a:p>
          <a:p>
            <a:pPr lvl="1"/>
            <a:r>
              <a:rPr lang="en-SG" sz="1400" dirty="0"/>
              <a:t>Protocol multiplexing </a:t>
            </a:r>
          </a:p>
          <a:p>
            <a:pPr lvl="2"/>
            <a:r>
              <a:rPr lang="en-SG" sz="1200" dirty="0"/>
              <a:t>0x0004: ATT Channel (usually used)</a:t>
            </a:r>
          </a:p>
          <a:p>
            <a:pPr lvl="2"/>
            <a:r>
              <a:rPr lang="en-SG" sz="1200" dirty="0"/>
              <a:t>0x0005: LE signalling</a:t>
            </a:r>
          </a:p>
          <a:p>
            <a:pPr lvl="2"/>
            <a:r>
              <a:rPr lang="en-SG" sz="1200" dirty="0"/>
              <a:t>0x0006: Security Manager</a:t>
            </a:r>
          </a:p>
          <a:p>
            <a:pPr lvl="2"/>
            <a:endParaRPr lang="en-SG" sz="1000" dirty="0"/>
          </a:p>
          <a:p>
            <a:r>
              <a:rPr lang="en-SG" sz="1800" dirty="0"/>
              <a:t>ATT</a:t>
            </a:r>
          </a:p>
          <a:p>
            <a:pPr lvl="1"/>
            <a:r>
              <a:rPr lang="en-SG" sz="1400" dirty="0"/>
              <a:t>Action to be taken (Read/Write/…)</a:t>
            </a:r>
          </a:p>
          <a:p>
            <a:pPr lvl="1"/>
            <a:r>
              <a:rPr lang="en-SG" sz="1400" dirty="0"/>
              <a:t>1-byte instruction opcode</a:t>
            </a:r>
          </a:p>
          <a:p>
            <a:pPr lvl="1"/>
            <a:r>
              <a:rPr lang="en-SG" sz="1400" dirty="0"/>
              <a:t>2-byte handle (ID of relevant service/characteristic/descriptor)</a:t>
            </a:r>
          </a:p>
          <a:p>
            <a:pPr lvl="1"/>
            <a:r>
              <a:rPr lang="en-SG" sz="1400" dirty="0"/>
              <a:t>20-byte MTU for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37</a:t>
            </a:fld>
            <a:endParaRPr lang="en-SG"/>
          </a:p>
        </p:txBody>
      </p:sp>
      <p:pic>
        <p:nvPicPr>
          <p:cNvPr id="1030" name="Picture 6" descr="https://developer.bluetooth.org/KnowledgeCenter/PublishingImages/GATT_sta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047" y="2165319"/>
            <a:ext cx="2776582" cy="252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71509" y="3415859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chemeClr val="accent2">
                    <a:lumMod val="50000"/>
                  </a:schemeClr>
                </a:solidFill>
              </a:rPr>
              <a:t>(L2CAP)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25225" y="6175580"/>
            <a:ext cx="53479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Source: https://developer.bluetooth.org/KnowledgeCenter/PublishingImages/GATT_stack.png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62651" y="3108082"/>
            <a:ext cx="562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chemeClr val="accent2">
                    <a:lumMod val="50000"/>
                  </a:schemeClr>
                </a:solidFill>
              </a:rPr>
              <a:t>(ATT)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65537" y="4065016"/>
            <a:ext cx="1259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chemeClr val="accent2">
                    <a:lumMod val="75000"/>
                  </a:schemeClr>
                </a:solidFill>
              </a:rPr>
              <a:t>(Master/Slave)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46169" y="2492528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(GAP)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46169" y="2800305"/>
            <a:ext cx="676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(GATT)</a:t>
            </a:r>
          </a:p>
        </p:txBody>
      </p:sp>
    </p:spTree>
    <p:extLst>
      <p:ext uri="{BB962C8B-B14F-4D97-AF65-F5344CB8AC3E}">
        <p14:creationId xmlns:p14="http://schemas.microsoft.com/office/powerpoint/2010/main" val="96654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773" y="0"/>
            <a:ext cx="8902839" cy="1325563"/>
          </a:xfrm>
        </p:spPr>
        <p:txBody>
          <a:bodyPr/>
          <a:lstStyle/>
          <a:p>
            <a:r>
              <a:rPr lang="en-SG" dirty="0"/>
              <a:t>5. BLE Data Link-layer Packet Structure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172294"/>
              </p:ext>
            </p:extLst>
          </p:nvPr>
        </p:nvGraphicFramePr>
        <p:xfrm>
          <a:off x="628650" y="1115366"/>
          <a:ext cx="7886697" cy="11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11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32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10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92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3941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629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Field</a:t>
                      </a:r>
                      <a:r>
                        <a:rPr lang="en-SG" sz="1100" baseline="0" dirty="0"/>
                        <a:t> size (bits)</a:t>
                      </a:r>
                      <a:endParaRPr lang="en-SG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0-296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Field name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Preamble</a:t>
                      </a:r>
                    </a:p>
                    <a:p>
                      <a:r>
                        <a:rPr lang="en-SG" sz="1100" dirty="0"/>
                        <a:t>(Alternating</a:t>
                      </a:r>
                      <a:r>
                        <a:rPr lang="en-SG" sz="1100" baseline="0" dirty="0"/>
                        <a:t> bits for receiver calibration)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Advertising</a:t>
                      </a:r>
                    </a:p>
                    <a:p>
                      <a:r>
                        <a:rPr lang="en-SG" sz="1100" dirty="0"/>
                        <a:t>/Data</a:t>
                      </a:r>
                      <a:r>
                        <a:rPr lang="en-SG" sz="1100" baseline="0" dirty="0"/>
                        <a:t> </a:t>
                      </a:r>
                    </a:p>
                    <a:p>
                      <a:r>
                        <a:rPr lang="en-SG" sz="1100" baseline="0" dirty="0"/>
                        <a:t>Access Address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Payload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CRC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38</a:t>
            </a:fld>
            <a:endParaRPr lang="en-SG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0773" y="2603090"/>
            <a:ext cx="8680885" cy="35738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Only 1 packet structure</a:t>
            </a:r>
          </a:p>
          <a:p>
            <a:r>
              <a:rPr lang="en-SG" dirty="0"/>
              <a:t>Two types of packets</a:t>
            </a:r>
          </a:p>
          <a:p>
            <a:pPr lvl="1"/>
            <a:r>
              <a:rPr lang="en-SG" dirty="0"/>
              <a:t>Advertising</a:t>
            </a:r>
          </a:p>
          <a:p>
            <a:pPr lvl="2"/>
            <a:r>
              <a:rPr lang="en-SG" dirty="0"/>
              <a:t>Advertising Access Address: Always 0x8E89BED6</a:t>
            </a:r>
          </a:p>
          <a:p>
            <a:pPr lvl="1"/>
            <a:r>
              <a:rPr lang="en-SG" dirty="0"/>
              <a:t>Data</a:t>
            </a:r>
          </a:p>
          <a:p>
            <a:pPr lvl="2"/>
            <a:r>
              <a:rPr lang="en-SG" dirty="0"/>
              <a:t>Data Access Address: Random for every connection</a:t>
            </a:r>
          </a:p>
          <a:p>
            <a:pPr lvl="3"/>
            <a:r>
              <a:rPr lang="en-SG" sz="1600" dirty="0"/>
              <a:t>Allows Master/Slave to distinguish packets associated with a connection</a:t>
            </a:r>
          </a:p>
          <a:p>
            <a:pPr lvl="3"/>
            <a:r>
              <a:rPr lang="en-SG" sz="1600" dirty="0"/>
              <a:t>Mac Address no longer used for data packets  </a:t>
            </a:r>
          </a:p>
          <a:p>
            <a:pPr lvl="2"/>
            <a:r>
              <a:rPr lang="en-SG" dirty="0"/>
              <a:t>Usually carries L2CAP/ATT payload</a:t>
            </a:r>
          </a:p>
          <a:p>
            <a:r>
              <a:rPr lang="en-SG" dirty="0"/>
              <a:t>PDU header format for Advertising != Data</a:t>
            </a:r>
          </a:p>
          <a:p>
            <a:pPr lvl="1"/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4244010" y="1083365"/>
            <a:ext cx="3309730" cy="151972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SG" dirty="0">
                <a:solidFill>
                  <a:schemeClr val="accent2"/>
                </a:solidFill>
              </a:rPr>
              <a:t>Protocol/Packet Data Unit (PDU)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81977" y="928068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/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214524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6. BLE Sniffer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Adafruit</a:t>
            </a:r>
            <a:r>
              <a:rPr lang="en-SG" dirty="0"/>
              <a:t> </a:t>
            </a:r>
            <a:r>
              <a:rPr lang="en-SG" dirty="0" err="1"/>
              <a:t>Bluefruit</a:t>
            </a:r>
            <a:r>
              <a:rPr lang="en-SG" dirty="0"/>
              <a:t> LE Sniffer </a:t>
            </a:r>
          </a:p>
          <a:p>
            <a:r>
              <a:rPr lang="en-SG" dirty="0"/>
              <a:t>Based on Nordic nRF51822 </a:t>
            </a:r>
          </a:p>
          <a:p>
            <a:r>
              <a:rPr lang="en-SG" dirty="0"/>
              <a:t>Required software:</a:t>
            </a:r>
          </a:p>
          <a:p>
            <a:pPr lvl="1"/>
            <a:r>
              <a:rPr lang="en-SG" dirty="0"/>
              <a:t>Nordic </a:t>
            </a:r>
            <a:r>
              <a:rPr lang="en-SG" dirty="0" err="1"/>
              <a:t>nRF</a:t>
            </a:r>
            <a:r>
              <a:rPr lang="en-SG" dirty="0"/>
              <a:t> Sniffer (Windows-only)</a:t>
            </a:r>
          </a:p>
          <a:p>
            <a:pPr lvl="1"/>
            <a:r>
              <a:rPr lang="en-SG" dirty="0"/>
              <a:t>Results piped to Wireshark </a:t>
            </a:r>
          </a:p>
          <a:p>
            <a:pPr lvl="1"/>
            <a:endParaRPr lang="en-SG" dirty="0"/>
          </a:p>
          <a:p>
            <a:r>
              <a:rPr lang="en-SG" dirty="0"/>
              <a:t>Alternative: </a:t>
            </a:r>
            <a:r>
              <a:rPr lang="en-SG" dirty="0" err="1"/>
              <a:t>Ubertooth</a:t>
            </a:r>
            <a:r>
              <a:rPr lang="en-SG" dirty="0"/>
              <a:t>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39</a:t>
            </a:fld>
            <a:endParaRPr lang="en-SG"/>
          </a:p>
        </p:txBody>
      </p:sp>
      <p:pic>
        <p:nvPicPr>
          <p:cNvPr id="2050" name="Picture 2" descr="Bluefruit LE Sniffer - Bluetooth Low Energy (BLE 4.0) - nRF51822 - v1.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71" y="365126"/>
            <a:ext cx="3098528" cy="232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80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070" y="37436"/>
            <a:ext cx="7886700" cy="1325563"/>
          </a:xfrm>
        </p:spPr>
        <p:txBody>
          <a:bodyPr/>
          <a:lstStyle/>
          <a:p>
            <a:r>
              <a:rPr lang="en-SG" dirty="0"/>
              <a:t>Where I started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1504027"/>
            <a:ext cx="4136448" cy="4351338"/>
          </a:xfrm>
        </p:spPr>
        <p:txBody>
          <a:bodyPr>
            <a:normAutofit/>
          </a:bodyPr>
          <a:lstStyle/>
          <a:p>
            <a:r>
              <a:rPr lang="en-SG" dirty="0" err="1"/>
              <a:t>Innova</a:t>
            </a:r>
            <a:r>
              <a:rPr lang="en-SG" dirty="0"/>
              <a:t> Technology</a:t>
            </a:r>
          </a:p>
          <a:p>
            <a:pPr lvl="1"/>
            <a:r>
              <a:rPr lang="en-SG" dirty="0"/>
              <a:t>Anti-loss BLE tags with companion phone app</a:t>
            </a:r>
          </a:p>
          <a:p>
            <a:pPr lvl="1"/>
            <a:r>
              <a:rPr lang="en-SG" dirty="0"/>
              <a:t>“Protags”</a:t>
            </a:r>
          </a:p>
          <a:p>
            <a:r>
              <a:rPr lang="en-SG" dirty="0"/>
              <a:t>Android Dev</a:t>
            </a:r>
          </a:p>
          <a:p>
            <a:r>
              <a:rPr lang="en-SG" dirty="0"/>
              <a:t>2013 – 2014</a:t>
            </a:r>
          </a:p>
          <a:p>
            <a:pPr lvl="1"/>
            <a:r>
              <a:rPr lang="en-SG" dirty="0"/>
              <a:t>Era before Android officially supported BLE</a:t>
            </a:r>
          </a:p>
          <a:p>
            <a:pPr lvl="1"/>
            <a:r>
              <a:rPr lang="en-SG" dirty="0"/>
              <a:t>Fragmentation like you have never seen</a:t>
            </a:r>
          </a:p>
        </p:txBody>
      </p:sp>
      <p:pic>
        <p:nvPicPr>
          <p:cNvPr id="1026" name="Picture 2" descr="http://e27.co/wp-content/uploads/2012/11/innoa-technolog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13556"/>
            <a:ext cx="1905000" cy="5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1193931"/>
            <a:ext cx="2686050" cy="676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2513012"/>
            <a:ext cx="4448175" cy="333613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96946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194" y="1026869"/>
            <a:ext cx="3755883" cy="3101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22" y="0"/>
            <a:ext cx="8274189" cy="1325563"/>
          </a:xfrm>
        </p:spPr>
        <p:txBody>
          <a:bodyPr/>
          <a:lstStyle/>
          <a:p>
            <a:r>
              <a:rPr lang="en-SG" dirty="0"/>
              <a:t>6. Sniffer: Advertising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96936"/>
            <a:ext cx="8445012" cy="5324539"/>
          </a:xfrm>
        </p:spPr>
        <p:txBody>
          <a:bodyPr>
            <a:normAutofit lnSpcReduction="10000"/>
          </a:bodyPr>
          <a:lstStyle/>
          <a:p>
            <a:r>
              <a:rPr lang="en-SG" sz="1600" dirty="0"/>
              <a:t>ADV packets’ payload contains GAP data:</a:t>
            </a:r>
          </a:p>
          <a:p>
            <a:pPr lvl="1"/>
            <a:r>
              <a:rPr lang="en-SG" sz="1600" dirty="0"/>
              <a:t>Mac Address</a:t>
            </a:r>
          </a:p>
          <a:p>
            <a:pPr lvl="1"/>
            <a:r>
              <a:rPr lang="en-SG" sz="1600" dirty="0"/>
              <a:t>Service UUID</a:t>
            </a:r>
          </a:p>
          <a:p>
            <a:pPr lvl="1"/>
            <a:r>
              <a:rPr lang="en-SG" sz="1600" dirty="0"/>
              <a:t>Supported Bluetooth features: Dual/Single mode</a:t>
            </a:r>
          </a:p>
          <a:p>
            <a:pPr lvl="1"/>
            <a:r>
              <a:rPr lang="en-SG" sz="1600" dirty="0"/>
              <a:t>TX Power (Optional)</a:t>
            </a:r>
          </a:p>
          <a:p>
            <a:pPr lvl="1"/>
            <a:r>
              <a:rPr lang="en-SG" sz="1600" dirty="0"/>
              <a:t>Name (Optional)</a:t>
            </a:r>
          </a:p>
          <a:p>
            <a:r>
              <a:rPr lang="en-SG" sz="1600" b="1" dirty="0">
                <a:solidFill>
                  <a:schemeClr val="accent2"/>
                </a:solidFill>
              </a:rPr>
              <a:t>PDU/Advertising Type:</a:t>
            </a:r>
          </a:p>
          <a:p>
            <a:pPr lvl="1"/>
            <a:r>
              <a:rPr lang="en-SG" sz="1600" b="1" dirty="0">
                <a:solidFill>
                  <a:schemeClr val="accent2"/>
                </a:solidFill>
              </a:rPr>
              <a:t>4-bit field determines type of ADV Packet</a:t>
            </a:r>
          </a:p>
          <a:p>
            <a:r>
              <a:rPr lang="en-SG" sz="1600" dirty="0"/>
              <a:t>Slave is connectable</a:t>
            </a:r>
          </a:p>
          <a:p>
            <a:pPr lvl="1"/>
            <a:r>
              <a:rPr lang="en-SG" sz="1600" b="1" dirty="0"/>
              <a:t>0000: ADV_IND (Undirected connectable mode)</a:t>
            </a:r>
          </a:p>
          <a:p>
            <a:pPr lvl="2"/>
            <a:r>
              <a:rPr lang="en-SG" sz="1600" dirty="0"/>
              <a:t>No need to connect in a hurry</a:t>
            </a:r>
          </a:p>
          <a:p>
            <a:pPr lvl="1"/>
            <a:r>
              <a:rPr lang="en-SG" sz="1600" dirty="0"/>
              <a:t>0001: ADV_DIRECT_IND (Directed connectable mode)</a:t>
            </a:r>
          </a:p>
          <a:p>
            <a:pPr lvl="2"/>
            <a:r>
              <a:rPr lang="en-SG" sz="1600" dirty="0"/>
              <a:t>To indicate to master that slave wants to be connected quickly.</a:t>
            </a:r>
          </a:p>
          <a:p>
            <a:pPr lvl="2"/>
            <a:r>
              <a:rPr lang="en-SG" sz="1600" dirty="0"/>
              <a:t>Max 1.28s in this mode</a:t>
            </a:r>
          </a:p>
          <a:p>
            <a:r>
              <a:rPr lang="en-SG" sz="1600" dirty="0"/>
              <a:t>Slave is not connectable</a:t>
            </a:r>
          </a:p>
          <a:p>
            <a:pPr lvl="1"/>
            <a:r>
              <a:rPr lang="en-SG" sz="1600" dirty="0"/>
              <a:t>0010: ADV_NONCONN_IND (Not </a:t>
            </a:r>
            <a:r>
              <a:rPr lang="en-SG" sz="1600" dirty="0" err="1"/>
              <a:t>scannable</a:t>
            </a:r>
            <a:r>
              <a:rPr lang="en-SG" sz="1600" dirty="0"/>
              <a:t>)</a:t>
            </a:r>
          </a:p>
          <a:p>
            <a:pPr lvl="2"/>
            <a:r>
              <a:rPr lang="en-SG" sz="1600" dirty="0"/>
              <a:t>Will not respond to scan (SCAN_REQ) requests for more info</a:t>
            </a:r>
          </a:p>
          <a:p>
            <a:pPr lvl="1"/>
            <a:r>
              <a:rPr lang="en-SG" sz="1600" dirty="0"/>
              <a:t>0110: ADV_SCAN_IND</a:t>
            </a:r>
          </a:p>
          <a:p>
            <a:pPr lvl="2"/>
            <a:r>
              <a:rPr lang="en-SG" sz="1600" dirty="0"/>
              <a:t>Will response to SCAN_REQ with SCAN_RSP</a:t>
            </a:r>
          </a:p>
          <a:p>
            <a:endParaRPr lang="en-SG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40</a:t>
            </a:fld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5525748" y="4213262"/>
            <a:ext cx="3525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Source: BLE: The Developer’s Handbook by Robin </a:t>
            </a:r>
            <a:r>
              <a:rPr lang="en-SG" sz="1000" dirty="0" err="1"/>
              <a:t>Heydon</a:t>
            </a:r>
            <a:r>
              <a:rPr lang="en-SG" sz="1000" dirty="0"/>
              <a:t>, pg82</a:t>
            </a:r>
          </a:p>
        </p:txBody>
      </p:sp>
      <p:sp>
        <p:nvSpPr>
          <p:cNvPr id="7" name="Rectangle 6"/>
          <p:cNvSpPr/>
          <p:nvPr/>
        </p:nvSpPr>
        <p:spPr>
          <a:xfrm>
            <a:off x="5102940" y="973873"/>
            <a:ext cx="3878828" cy="1437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7383262" y="586164"/>
            <a:ext cx="176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Link layer format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47607" y="2855030"/>
            <a:ext cx="1020536" cy="91687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5347607" y="2018261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dirty="0"/>
              <a:t>0x8E89BED6</a:t>
            </a:r>
          </a:p>
        </p:txBody>
      </p:sp>
    </p:spTree>
    <p:extLst>
      <p:ext uri="{BB962C8B-B14F-4D97-AF65-F5344CB8AC3E}">
        <p14:creationId xmlns:p14="http://schemas.microsoft.com/office/powerpoint/2010/main" val="27261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6. Sniffer: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ADV Packets may not hold all advertising info</a:t>
            </a:r>
          </a:p>
          <a:p>
            <a:pPr lvl="1"/>
            <a:r>
              <a:rPr lang="en-SG" dirty="0"/>
              <a:t>Central can issue SCAN_REQ to ask for more</a:t>
            </a:r>
          </a:p>
          <a:p>
            <a:endParaRPr lang="en-SG" dirty="0"/>
          </a:p>
          <a:p>
            <a:r>
              <a:rPr lang="en-SG" dirty="0"/>
              <a:t>0011: SCAN_REQ (Active Scan Request)</a:t>
            </a:r>
          </a:p>
          <a:p>
            <a:pPr lvl="1"/>
            <a:r>
              <a:rPr lang="en-SG" dirty="0"/>
              <a:t>Master -&gt; Slave</a:t>
            </a:r>
          </a:p>
          <a:p>
            <a:pPr lvl="1"/>
            <a:r>
              <a:rPr lang="en-SG" dirty="0"/>
              <a:t>Ask peripheral for complete GAP data</a:t>
            </a:r>
          </a:p>
          <a:p>
            <a:r>
              <a:rPr lang="en-SG" dirty="0"/>
              <a:t>0100: SCAN_RSP (Response)</a:t>
            </a:r>
          </a:p>
          <a:p>
            <a:pPr lvl="1"/>
            <a:r>
              <a:rPr lang="en-SG" dirty="0"/>
              <a:t>Slave -&gt; Master</a:t>
            </a:r>
          </a:p>
          <a:p>
            <a:pPr lvl="1"/>
            <a:r>
              <a:rPr lang="en-SG" dirty="0"/>
              <a:t>Contains slave’s name, TX power, …</a:t>
            </a:r>
          </a:p>
          <a:p>
            <a:pPr lvl="1"/>
            <a:endParaRPr lang="en-SG" dirty="0"/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8012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/>
              <a:t>6. Sniffer: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6357"/>
            <a:ext cx="7886700" cy="5209994"/>
          </a:xfrm>
        </p:spPr>
        <p:txBody>
          <a:bodyPr>
            <a:normAutofit/>
          </a:bodyPr>
          <a:lstStyle/>
          <a:p>
            <a:r>
              <a:rPr lang="en-SG" dirty="0"/>
              <a:t>PDU Type:</a:t>
            </a:r>
          </a:p>
          <a:p>
            <a:r>
              <a:rPr lang="en-SG" dirty="0"/>
              <a:t>0101: </a:t>
            </a:r>
            <a:r>
              <a:rPr lang="en-SG" dirty="0" err="1"/>
              <a:t>Connect_REQ</a:t>
            </a:r>
            <a:r>
              <a:rPr lang="en-SG" dirty="0"/>
              <a:t> (Connect Request)</a:t>
            </a:r>
          </a:p>
          <a:p>
            <a:pPr lvl="1"/>
            <a:r>
              <a:rPr lang="en-SG" dirty="0"/>
              <a:t>Master -&gt; Slave</a:t>
            </a:r>
          </a:p>
          <a:p>
            <a:pPr lvl="1"/>
            <a:r>
              <a:rPr lang="en-SG" dirty="0"/>
              <a:t>Master selects and sends a random data access address</a:t>
            </a:r>
          </a:p>
          <a:p>
            <a:pPr lvl="2"/>
            <a:r>
              <a:rPr lang="en-SG" dirty="0"/>
              <a:t>Link-layer data -&gt; Access address field</a:t>
            </a:r>
          </a:p>
          <a:p>
            <a:r>
              <a:rPr lang="en-SG" dirty="0"/>
              <a:t>0110: Empty PDU (Keep-alive packet)</a:t>
            </a:r>
          </a:p>
          <a:p>
            <a:pPr lvl="1"/>
            <a:r>
              <a:rPr lang="en-SG" dirty="0"/>
              <a:t>Sent at connection interval between Master &lt;-&gt; Slave</a:t>
            </a:r>
          </a:p>
          <a:p>
            <a:pPr lvl="1"/>
            <a:r>
              <a:rPr lang="en-SG" dirty="0"/>
              <a:t>Filter "</a:t>
            </a:r>
            <a:r>
              <a:rPr lang="en-SG" i="1" dirty="0"/>
              <a:t>not </a:t>
            </a:r>
            <a:r>
              <a:rPr lang="en-SG" i="1" dirty="0" err="1"/>
              <a:t>btle.data_header.llid</a:t>
            </a:r>
            <a:r>
              <a:rPr lang="en-SG" i="1" dirty="0"/>
              <a:t>==0001</a:t>
            </a:r>
            <a:r>
              <a:rPr lang="en-SG" dirty="0"/>
              <a:t>” to ignore in Wireshark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896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023" y="1063041"/>
            <a:ext cx="3676661" cy="30433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35"/>
            <a:ext cx="7886700" cy="1325563"/>
          </a:xfrm>
        </p:spPr>
        <p:txBody>
          <a:bodyPr/>
          <a:lstStyle/>
          <a:p>
            <a:r>
              <a:rPr lang="en-SG" dirty="0"/>
              <a:t>6. Sniffer: Data Packets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5" y="1286780"/>
            <a:ext cx="4930366" cy="5069569"/>
          </a:xfrm>
        </p:spPr>
        <p:txBody>
          <a:bodyPr>
            <a:normAutofit/>
          </a:bodyPr>
          <a:lstStyle/>
          <a:p>
            <a:r>
              <a:rPr lang="en-SG" sz="1800" dirty="0">
                <a:solidFill>
                  <a:schemeClr val="accent6"/>
                </a:solidFill>
              </a:rPr>
              <a:t>Payload usually contains L2CAP/ATT data</a:t>
            </a:r>
          </a:p>
          <a:p>
            <a:endParaRPr lang="en-SG" sz="2000" dirty="0">
              <a:solidFill>
                <a:schemeClr val="accent6"/>
              </a:solidFill>
            </a:endParaRPr>
          </a:p>
          <a:p>
            <a:r>
              <a:rPr lang="en-SG" sz="1800" dirty="0">
                <a:solidFill>
                  <a:srgbClr val="0070C0"/>
                </a:solidFill>
              </a:rPr>
              <a:t>Link-layer identifier (LLID) – 2 bits</a:t>
            </a:r>
          </a:p>
          <a:p>
            <a:pPr lvl="1"/>
            <a:r>
              <a:rPr lang="en-SG" sz="1400" dirty="0">
                <a:solidFill>
                  <a:srgbClr val="0070C0"/>
                </a:solidFill>
              </a:rPr>
              <a:t>11 : Control Packet</a:t>
            </a:r>
          </a:p>
          <a:p>
            <a:pPr lvl="1"/>
            <a:r>
              <a:rPr lang="en-SG" sz="1400" dirty="0">
                <a:solidFill>
                  <a:srgbClr val="0070C0"/>
                </a:solidFill>
              </a:rPr>
              <a:t>10 : Start/Full Packet</a:t>
            </a:r>
          </a:p>
          <a:p>
            <a:pPr lvl="1"/>
            <a:r>
              <a:rPr lang="en-SG" sz="1400" dirty="0">
                <a:solidFill>
                  <a:srgbClr val="0070C0"/>
                </a:solidFill>
              </a:rPr>
              <a:t>01: Continuation of fragmented packet</a:t>
            </a:r>
          </a:p>
          <a:p>
            <a:pPr lvl="1"/>
            <a:endParaRPr lang="en-SG" sz="1600" dirty="0">
              <a:solidFill>
                <a:schemeClr val="accent6"/>
              </a:solidFill>
            </a:endParaRPr>
          </a:p>
          <a:p>
            <a:r>
              <a:rPr lang="en-SG" sz="1800" dirty="0"/>
              <a:t>If LLID == 11 (Control Packet)</a:t>
            </a:r>
          </a:p>
          <a:p>
            <a:pPr lvl="1"/>
            <a:r>
              <a:rPr lang="en-SG" sz="1400" dirty="0"/>
              <a:t>Header format changes to have control and error fields</a:t>
            </a:r>
            <a:endParaRPr lang="en-SG" sz="1000" dirty="0"/>
          </a:p>
          <a:p>
            <a:pPr lvl="1"/>
            <a:r>
              <a:rPr lang="en-SG" sz="1400" dirty="0"/>
              <a:t>Does not contain L2CAP/ATT payload data</a:t>
            </a:r>
          </a:p>
          <a:p>
            <a:pPr lvl="1"/>
            <a:r>
              <a:rPr lang="en-SG" sz="1200" dirty="0"/>
              <a:t>0x0c: LL_VERSION_IND: Negotiate supported Bluetooth Spec</a:t>
            </a:r>
          </a:p>
          <a:p>
            <a:pPr lvl="1"/>
            <a:r>
              <a:rPr lang="en-SG" sz="1200" dirty="0"/>
              <a:t>0x01: LL_CHANNEL_MAP_REQ: Channel hop (Master -&gt; Slave)</a:t>
            </a:r>
          </a:p>
          <a:p>
            <a:pPr lvl="1"/>
            <a:r>
              <a:rPr lang="en-SG" sz="1200" dirty="0"/>
              <a:t>0x02: LL_TERMINATE_IND: Terminate 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43</a:t>
            </a:fld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5476763" y="4261865"/>
            <a:ext cx="3525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Source: BLE: The Developer’s Handbook by Robin </a:t>
            </a:r>
            <a:r>
              <a:rPr lang="en-SG" sz="1000" dirty="0" err="1"/>
              <a:t>Heydon</a:t>
            </a:r>
            <a:r>
              <a:rPr lang="en-SG" sz="1000" dirty="0"/>
              <a:t>, pg83</a:t>
            </a:r>
          </a:p>
        </p:txBody>
      </p:sp>
      <p:sp>
        <p:nvSpPr>
          <p:cNvPr id="8" name="Rectangle 7"/>
          <p:cNvSpPr/>
          <p:nvPr/>
        </p:nvSpPr>
        <p:spPr>
          <a:xfrm>
            <a:off x="6400800" y="1286781"/>
            <a:ext cx="1747157" cy="950233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5374449" y="2792865"/>
            <a:ext cx="385195" cy="10287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5102940" y="973873"/>
            <a:ext cx="3878828" cy="1437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7383262" y="586164"/>
            <a:ext cx="176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Link layer format</a:t>
            </a:r>
          </a:p>
        </p:txBody>
      </p:sp>
    </p:spTree>
    <p:extLst>
      <p:ext uri="{BB962C8B-B14F-4D97-AF65-F5344CB8AC3E}">
        <p14:creationId xmlns:p14="http://schemas.microsoft.com/office/powerpoint/2010/main" val="315778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40" y="0"/>
            <a:ext cx="8841920" cy="1325563"/>
          </a:xfrm>
        </p:spPr>
        <p:txBody>
          <a:bodyPr>
            <a:normAutofit/>
          </a:bodyPr>
          <a:lstStyle/>
          <a:p>
            <a:r>
              <a:rPr lang="en-SG" sz="4000" dirty="0"/>
              <a:t>6. Sniffer: Discover services/characteristics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3821"/>
            <a:ext cx="8364310" cy="3976008"/>
          </a:xfrm>
        </p:spPr>
        <p:txBody>
          <a:bodyPr>
            <a:normAutofit lnSpcReduction="10000"/>
          </a:bodyPr>
          <a:lstStyle/>
          <a:p>
            <a:r>
              <a:rPr lang="en-SG" sz="2400" dirty="0"/>
              <a:t>ATT opcodes</a:t>
            </a:r>
          </a:p>
          <a:p>
            <a:r>
              <a:rPr lang="en-SG" sz="2400" dirty="0"/>
              <a:t>0x10: Read by Group Type Request (Discover Services)</a:t>
            </a:r>
          </a:p>
          <a:p>
            <a:pPr lvl="1"/>
            <a:r>
              <a:rPr lang="en-SG" sz="2000" dirty="0"/>
              <a:t>Master -&gt; Slave</a:t>
            </a:r>
          </a:p>
          <a:p>
            <a:r>
              <a:rPr lang="en-SG" sz="2400" dirty="0"/>
              <a:t>0x11: Read by Group Type Response </a:t>
            </a:r>
          </a:p>
          <a:p>
            <a:pPr lvl="1"/>
            <a:r>
              <a:rPr lang="en-SG" sz="2000" dirty="0"/>
              <a:t>Slave -&gt; Master</a:t>
            </a:r>
          </a:p>
          <a:p>
            <a:pPr lvl="1"/>
            <a:r>
              <a:rPr lang="en-SG" sz="2000" dirty="0"/>
              <a:t>Returns Services Requested</a:t>
            </a:r>
          </a:p>
          <a:p>
            <a:r>
              <a:rPr lang="en-SG" sz="2400" dirty="0"/>
              <a:t>0x08: Read by Type Request (Discover Characteristics)</a:t>
            </a:r>
          </a:p>
          <a:p>
            <a:pPr lvl="1"/>
            <a:r>
              <a:rPr lang="en-SG" sz="2000" dirty="0"/>
              <a:t>Master -&gt; Slave</a:t>
            </a:r>
          </a:p>
          <a:p>
            <a:r>
              <a:rPr lang="en-SG" sz="2400" dirty="0"/>
              <a:t>0x09: Read by Type Response </a:t>
            </a:r>
          </a:p>
          <a:p>
            <a:pPr lvl="1"/>
            <a:r>
              <a:rPr lang="en-SG" sz="2000" dirty="0"/>
              <a:t>Slave -&gt; Master</a:t>
            </a:r>
          </a:p>
          <a:p>
            <a:pPr lvl="1"/>
            <a:r>
              <a:rPr lang="en-SG" sz="2000" dirty="0"/>
              <a:t>Returns Characteristics Requested</a:t>
            </a:r>
          </a:p>
          <a:p>
            <a:endParaRPr lang="en-SG" sz="2400" dirty="0"/>
          </a:p>
          <a:p>
            <a:endParaRPr lang="en-S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44</a:t>
            </a:fld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220435" y="5715000"/>
            <a:ext cx="7919358" cy="9307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You may notice some “hidden” services during sniffing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Generic Access Service: 0x1800 (Contains generic info, name, type </a:t>
            </a:r>
            <a:r>
              <a:rPr lang="en-SG" sz="1600" dirty="0" err="1"/>
              <a:t>etc</a:t>
            </a:r>
            <a:r>
              <a:rPr lang="en-SG" sz="1600" dirty="0"/>
              <a:t> about peripheral)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Generic Attribute Service: 0x1801 (I don’t know what this is)</a:t>
            </a:r>
          </a:p>
        </p:txBody>
      </p:sp>
    </p:spTree>
    <p:extLst>
      <p:ext uri="{BB962C8B-B14F-4D97-AF65-F5344CB8AC3E}">
        <p14:creationId xmlns:p14="http://schemas.microsoft.com/office/powerpoint/2010/main" val="742758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6. Sniffer: Data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93" y="1825625"/>
            <a:ext cx="8262257" cy="4351338"/>
          </a:xfrm>
        </p:spPr>
        <p:txBody>
          <a:bodyPr>
            <a:normAutofit/>
          </a:bodyPr>
          <a:lstStyle/>
          <a:p>
            <a:r>
              <a:rPr lang="en-SG" sz="2400" dirty="0"/>
              <a:t>0x52: Write Command (Write to Characteristic)</a:t>
            </a:r>
          </a:p>
          <a:p>
            <a:pPr lvl="1"/>
            <a:r>
              <a:rPr lang="en-SG" sz="2000" dirty="0"/>
              <a:t>Master -&gt; Slave</a:t>
            </a:r>
          </a:p>
          <a:p>
            <a:r>
              <a:rPr lang="en-SG" sz="2400" dirty="0"/>
              <a:t>0x1b: Handle Value Notification (Notify Characteristic Changed)</a:t>
            </a:r>
          </a:p>
          <a:p>
            <a:pPr lvl="1"/>
            <a:r>
              <a:rPr lang="en-SG" sz="2000" dirty="0"/>
              <a:t>Slave -&gt; Master</a:t>
            </a:r>
          </a:p>
          <a:p>
            <a:pPr lvl="1"/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61259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3048"/>
            <a:ext cx="7886700" cy="590095"/>
          </a:xfrm>
        </p:spPr>
        <p:txBody>
          <a:bodyPr>
            <a:normAutofit fontScale="90000"/>
          </a:bodyPr>
          <a:lstStyle/>
          <a:p>
            <a:r>
              <a:rPr lang="en-SG" dirty="0"/>
              <a:t>7. 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653142"/>
            <a:ext cx="8894618" cy="6068333"/>
          </a:xfrm>
        </p:spPr>
        <p:txBody>
          <a:bodyPr>
            <a:normAutofit fontScale="70000" lnSpcReduction="20000"/>
          </a:bodyPr>
          <a:lstStyle/>
          <a:p>
            <a:r>
              <a:rPr lang="en-SG" sz="2400" dirty="0"/>
              <a:t>BLE 4.0-4.1 Security (Passive) Weaknesses (19:58 to 23:14)</a:t>
            </a:r>
          </a:p>
          <a:p>
            <a:pPr lvl="1"/>
            <a:r>
              <a:rPr lang="en-SG" sz="1400" dirty="0">
                <a:hlinkClick r:id="rId2"/>
              </a:rPr>
              <a:t>Video: https://www.usenix.org/conference/woot13/workshop-program/presentation/ryan</a:t>
            </a:r>
            <a:endParaRPr lang="en-SG" sz="1400" dirty="0"/>
          </a:p>
          <a:p>
            <a:pPr lvl="1"/>
            <a:r>
              <a:rPr lang="en-SG" sz="1400" dirty="0">
                <a:hlinkClick r:id="rId3"/>
              </a:rPr>
              <a:t>Paper: https://lacklustre.net/bluetooth/Ryan_Bluetooth_Low_Energy_USENIX_WOOT.pdf</a:t>
            </a:r>
            <a:endParaRPr lang="en-SG" sz="1400" dirty="0"/>
          </a:p>
          <a:p>
            <a:r>
              <a:rPr lang="en-SG" sz="2400" dirty="0"/>
              <a:t>In-depth introduction by Nordic Semiconductor</a:t>
            </a:r>
          </a:p>
          <a:p>
            <a:pPr lvl="1"/>
            <a:r>
              <a:rPr lang="en-SG" sz="1400" dirty="0">
                <a:hlinkClick r:id="rId4"/>
              </a:rPr>
              <a:t>https://www.youtube.com/watch?v=BZwOrQ6zkzE</a:t>
            </a:r>
            <a:endParaRPr lang="en-SG" sz="1400" dirty="0"/>
          </a:p>
          <a:p>
            <a:r>
              <a:rPr lang="en-SG" sz="2400" dirty="0"/>
              <a:t>Acceptable types of Characteristic values</a:t>
            </a:r>
          </a:p>
          <a:p>
            <a:pPr lvl="1"/>
            <a:r>
              <a:rPr lang="en-SG" sz="1400" dirty="0">
                <a:hlinkClick r:id="rId5"/>
              </a:rPr>
              <a:t>https://developer.bluetooth.org/gatt/descriptors/Pages/DescriptorViewer.aspx?u=org.bluetooth.descriptor.gatt.characteristic_presentation_format.xml</a:t>
            </a:r>
            <a:endParaRPr lang="en-SG" sz="1400" dirty="0"/>
          </a:p>
          <a:p>
            <a:r>
              <a:rPr lang="en-SG" sz="2400" dirty="0"/>
              <a:t>BLE Sniffer (by </a:t>
            </a:r>
            <a:r>
              <a:rPr lang="en-SG" sz="2400" dirty="0" err="1"/>
              <a:t>Adafruit</a:t>
            </a:r>
            <a:r>
              <a:rPr lang="en-SG" sz="2400" dirty="0"/>
              <a:t>)</a:t>
            </a:r>
          </a:p>
          <a:p>
            <a:pPr lvl="1"/>
            <a:r>
              <a:rPr lang="en-SG" sz="1400" dirty="0">
                <a:hlinkClick r:id="rId6"/>
              </a:rPr>
              <a:t>https://learn.adafruit.com/introducing-the-adafruit-bluefruit-le-sniffer</a:t>
            </a:r>
            <a:endParaRPr lang="en-SG" sz="1400" dirty="0"/>
          </a:p>
          <a:p>
            <a:r>
              <a:rPr lang="en-SG" sz="2400" dirty="0"/>
              <a:t>Android 4.3 BLE unstable</a:t>
            </a:r>
          </a:p>
          <a:p>
            <a:pPr lvl="1"/>
            <a:r>
              <a:rPr lang="en-SG" sz="1400" dirty="0">
                <a:hlinkClick r:id="rId7"/>
              </a:rPr>
              <a:t>http://stackoverflow.com/questions/17870189/android-4-3-bluetooth-low-energy-unstable</a:t>
            </a:r>
            <a:endParaRPr lang="en-SG" sz="1400" dirty="0"/>
          </a:p>
          <a:p>
            <a:r>
              <a:rPr lang="en-SG" sz="2400" dirty="0"/>
              <a:t>Android different scan results behaviour</a:t>
            </a:r>
          </a:p>
          <a:p>
            <a:pPr lvl="1"/>
            <a:r>
              <a:rPr lang="en-SG" sz="1400" dirty="0">
                <a:hlinkClick r:id="rId8"/>
              </a:rPr>
              <a:t>http://stackoverflow.com/questions/19502853/android-4-3-ble-filtering-behaviour-of-startlescan</a:t>
            </a:r>
            <a:endParaRPr lang="en-SG" sz="1400" dirty="0"/>
          </a:p>
          <a:p>
            <a:r>
              <a:rPr lang="en-SG" sz="2400" dirty="0"/>
              <a:t>Android 5.0 BLE APIs improvement vs 4.3</a:t>
            </a:r>
          </a:p>
          <a:p>
            <a:pPr lvl="1"/>
            <a:r>
              <a:rPr lang="en-SG" sz="1400" dirty="0">
                <a:hlinkClick r:id="rId9"/>
              </a:rPr>
              <a:t>https://www.youtube.com/watch?v=qx55Sa8UZAQ</a:t>
            </a:r>
            <a:r>
              <a:rPr lang="en-SG" sz="1400" dirty="0"/>
              <a:t>  </a:t>
            </a:r>
          </a:p>
          <a:p>
            <a:r>
              <a:rPr lang="en-SG" sz="2400" dirty="0"/>
              <a:t>High-level Android Issues collated by </a:t>
            </a:r>
            <a:r>
              <a:rPr lang="en-SG" sz="2400" dirty="0" err="1"/>
              <a:t>Anaren</a:t>
            </a:r>
            <a:endParaRPr lang="en-SG" sz="2400" dirty="0"/>
          </a:p>
          <a:p>
            <a:pPr lvl="1"/>
            <a:r>
              <a:rPr lang="en-SG" sz="1400" dirty="0">
                <a:hlinkClick r:id="rId10"/>
              </a:rPr>
              <a:t>https://atmosphere.anaren.com/wiki/Android_Issues_With_Bluetooth_Low_Energy</a:t>
            </a:r>
            <a:endParaRPr lang="en-SG" sz="1400" dirty="0"/>
          </a:p>
          <a:p>
            <a:r>
              <a:rPr lang="en-SG" sz="2400" dirty="0"/>
              <a:t>Lower-level Android issues collated by </a:t>
            </a:r>
            <a:r>
              <a:rPr lang="en-SG" sz="2400" dirty="0" err="1"/>
              <a:t>iDevicesInc</a:t>
            </a:r>
            <a:endParaRPr lang="en-SG" sz="2400" dirty="0"/>
          </a:p>
          <a:p>
            <a:pPr lvl="1"/>
            <a:r>
              <a:rPr lang="en-SG" sz="1400" dirty="0">
                <a:hlinkClick r:id="rId11"/>
              </a:rPr>
              <a:t>https://github.com/iDevicesInc/SweetBlue/wiki/Android-BLE-Issues</a:t>
            </a:r>
            <a:endParaRPr lang="en-SG" sz="1400" dirty="0"/>
          </a:p>
          <a:p>
            <a:r>
              <a:rPr lang="en-SG" sz="2400" dirty="0"/>
              <a:t>BLE Advertising Packet Format</a:t>
            </a:r>
          </a:p>
          <a:p>
            <a:pPr lvl="1"/>
            <a:r>
              <a:rPr lang="en-SG" sz="1400" dirty="0">
                <a:hlinkClick r:id="rId12"/>
              </a:rPr>
              <a:t>http://j2abro.blogspot.sg/2014/06/understanding-bluetooth-advertising.html</a:t>
            </a:r>
            <a:endParaRPr lang="en-SG" sz="1400" dirty="0"/>
          </a:p>
          <a:p>
            <a:r>
              <a:rPr lang="en-SG" sz="2400" dirty="0"/>
              <a:t>Bluetooth Core (Adopted) Specification</a:t>
            </a:r>
          </a:p>
          <a:p>
            <a:pPr lvl="1"/>
            <a:r>
              <a:rPr lang="en-SG" sz="1400" dirty="0">
                <a:hlinkClick r:id="rId13"/>
              </a:rPr>
              <a:t>https://www.bluetooth.org/en-us/specification/adopted-specifications</a:t>
            </a:r>
            <a:endParaRPr lang="en-SG" sz="1400" dirty="0"/>
          </a:p>
          <a:p>
            <a:r>
              <a:rPr lang="en-SG" sz="2400" dirty="0"/>
              <a:t>Raspberry Pi 3 UART/Bluetooth issues</a:t>
            </a:r>
          </a:p>
          <a:p>
            <a:pPr lvl="1"/>
            <a:r>
              <a:rPr lang="en-SG" sz="1400" dirty="0">
                <a:hlinkClick r:id="rId14"/>
              </a:rPr>
              <a:t>http://yeokhengmeng.com/2016/03/raspberry-pi-3-uartbluetooth-issues/</a:t>
            </a:r>
            <a:endParaRPr lang="en-SG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98234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4573" y="2514939"/>
            <a:ext cx="2756576" cy="1325563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47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4932078" y="5892582"/>
            <a:ext cx="4211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By: Yeo Kheng Meng (</a:t>
            </a:r>
            <a:r>
              <a:rPr lang="en-SG" dirty="0">
                <a:hlinkClick r:id="rId2"/>
              </a:rPr>
              <a:t>yeokm1@gmail.com</a:t>
            </a:r>
            <a:r>
              <a:rPr lang="en-SG" dirty="0"/>
              <a:t>)</a:t>
            </a:r>
          </a:p>
          <a:p>
            <a:r>
              <a:rPr lang="en-SG" dirty="0">
                <a:hlinkClick r:id="rId3"/>
              </a:rPr>
              <a:t>https://github.com/yeokm1/intro-to-ble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38302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8a. Can Peripheral prevent unwanted connections from unknown Central?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046" y="1847851"/>
            <a:ext cx="8847908" cy="4351338"/>
          </a:xfrm>
        </p:spPr>
        <p:txBody>
          <a:bodyPr/>
          <a:lstStyle/>
          <a:p>
            <a:r>
              <a:rPr lang="en-SG" dirty="0"/>
              <a:t>Not possible to block connection attempt</a:t>
            </a:r>
          </a:p>
          <a:p>
            <a:r>
              <a:rPr lang="en-SG" dirty="0"/>
              <a:t>But peripheral can disconnect the central after connected</a:t>
            </a:r>
          </a:p>
          <a:p>
            <a:pPr lvl="1"/>
            <a:r>
              <a:rPr lang="en-SG" dirty="0"/>
              <a:t>Wait for key-exchange</a:t>
            </a:r>
          </a:p>
          <a:p>
            <a:pPr lvl="1"/>
            <a:r>
              <a:rPr lang="en-SG" dirty="0"/>
              <a:t>Mac address whitelist</a:t>
            </a:r>
          </a:p>
          <a:p>
            <a:r>
              <a:rPr lang="en-SG" dirty="0"/>
              <a:t>Disconnect APIs</a:t>
            </a:r>
          </a:p>
          <a:p>
            <a:pPr lvl="1"/>
            <a:r>
              <a:rPr lang="en-SG" dirty="0" err="1"/>
              <a:t>arduino-BLEPeripheral</a:t>
            </a:r>
            <a:endParaRPr lang="en-SG" dirty="0"/>
          </a:p>
          <a:p>
            <a:pPr lvl="2"/>
            <a:r>
              <a:rPr lang="en-SG" i="1" dirty="0" err="1"/>
              <a:t>blePeripheral.disconnect</a:t>
            </a:r>
            <a:r>
              <a:rPr lang="en-SG" i="1" dirty="0"/>
              <a:t>();</a:t>
            </a:r>
          </a:p>
          <a:p>
            <a:pPr lvl="1"/>
            <a:r>
              <a:rPr lang="en-SG" dirty="0" err="1"/>
              <a:t>Bleno</a:t>
            </a:r>
            <a:endParaRPr lang="en-SG" dirty="0"/>
          </a:p>
          <a:p>
            <a:pPr lvl="2"/>
            <a:r>
              <a:rPr lang="en-SG" i="1" dirty="0" err="1"/>
              <a:t>bleno.disconnect</a:t>
            </a:r>
            <a:r>
              <a:rPr lang="en-SG" i="1" dirty="0"/>
              <a:t>();</a:t>
            </a:r>
          </a:p>
          <a:p>
            <a:pPr lvl="1"/>
            <a:endParaRPr lang="en-SG" dirty="0"/>
          </a:p>
          <a:p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61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/>
              <a:t>8b. Who defines the attributes?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213758"/>
            <a:ext cx="8795658" cy="5507717"/>
          </a:xfrm>
        </p:spPr>
        <p:txBody>
          <a:bodyPr>
            <a:normAutofit lnSpcReduction="10000"/>
          </a:bodyPr>
          <a:lstStyle/>
          <a:p>
            <a:r>
              <a:rPr lang="en-SG" dirty="0"/>
              <a:t>Peripheral always defines the attributes</a:t>
            </a:r>
          </a:p>
          <a:p>
            <a:pPr lvl="1"/>
            <a:r>
              <a:rPr lang="en-SG" dirty="0"/>
              <a:t>Services, characteristics and descriptors</a:t>
            </a:r>
          </a:p>
          <a:p>
            <a:endParaRPr lang="en-SG" dirty="0"/>
          </a:p>
          <a:p>
            <a:r>
              <a:rPr lang="en-SG" dirty="0"/>
              <a:t>Then why did I do this on the Central?</a:t>
            </a:r>
          </a:p>
          <a:p>
            <a:r>
              <a:rPr lang="en-SG" dirty="0"/>
              <a:t>Android:</a:t>
            </a:r>
          </a:p>
          <a:p>
            <a:endParaRPr lang="en-SG" dirty="0"/>
          </a:p>
          <a:p>
            <a:r>
              <a:rPr lang="en-SG" dirty="0"/>
              <a:t>iOS:</a:t>
            </a:r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Reason: </a:t>
            </a:r>
          </a:p>
          <a:p>
            <a:pPr lvl="1"/>
            <a:r>
              <a:rPr lang="en-SG" dirty="0"/>
              <a:t>I hardcoded the characteristic UUIDs to address the characteristics directly since I already know their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49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03" y="3076289"/>
            <a:ext cx="6171692" cy="8697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366" y="2420395"/>
            <a:ext cx="777604" cy="7776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03" y="4292831"/>
            <a:ext cx="5535054" cy="86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7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Before SP?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Algoaccess</a:t>
            </a:r>
            <a:endParaRPr lang="en-SG" dirty="0"/>
          </a:p>
          <a:p>
            <a:pPr lvl="1"/>
            <a:r>
              <a:rPr lang="en-SG" dirty="0"/>
              <a:t>Med-tech </a:t>
            </a:r>
            <a:r>
              <a:rPr lang="en-SG" dirty="0" err="1"/>
              <a:t>startup</a:t>
            </a:r>
            <a:r>
              <a:rPr lang="en-SG" dirty="0"/>
              <a:t>: targeting at eye-professionals</a:t>
            </a:r>
          </a:p>
          <a:p>
            <a:pPr lvl="1"/>
            <a:r>
              <a:rPr lang="en-SG" dirty="0"/>
              <a:t>Help them to retrieve, manage and process the data </a:t>
            </a:r>
          </a:p>
          <a:p>
            <a:pPr lvl="1"/>
            <a:r>
              <a:rPr lang="en-SG" dirty="0"/>
              <a:t>Roles: many….</a:t>
            </a:r>
          </a:p>
          <a:p>
            <a:pPr lvl="1"/>
            <a:r>
              <a:rPr lang="en-SG" dirty="0"/>
              <a:t>2014 - 2016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5</a:t>
            </a:fld>
            <a:endParaRPr lang="en-S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198" y="667691"/>
            <a:ext cx="3662266" cy="69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190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8c. BLE Security?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51" y="1825625"/>
            <a:ext cx="8647611" cy="4351338"/>
          </a:xfrm>
        </p:spPr>
        <p:txBody>
          <a:bodyPr/>
          <a:lstStyle/>
          <a:p>
            <a:r>
              <a:rPr lang="en-SG" dirty="0"/>
              <a:t>Bluetooth pairing</a:t>
            </a:r>
          </a:p>
          <a:p>
            <a:r>
              <a:rPr lang="en-SG" dirty="0"/>
              <a:t>&lt; Bluetooth 4.2: </a:t>
            </a:r>
          </a:p>
          <a:p>
            <a:pPr lvl="1"/>
            <a:r>
              <a:rPr lang="en-SG" dirty="0"/>
              <a:t>Strongly discouraged to use native BLE security features Key-exchange protocol weakness</a:t>
            </a:r>
          </a:p>
          <a:p>
            <a:pPr lvl="1"/>
            <a:r>
              <a:rPr lang="en-SG" dirty="0"/>
              <a:t>See video in Further Reading</a:t>
            </a:r>
          </a:p>
          <a:p>
            <a:r>
              <a:rPr lang="en-SG" dirty="0"/>
              <a:t>Security issues fixed in 4.2 (Dec 2014)</a:t>
            </a:r>
          </a:p>
          <a:p>
            <a:pPr lvl="1"/>
            <a:r>
              <a:rPr lang="en-SG" dirty="0"/>
              <a:t>But many devices/SDK in the market have not adopted this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50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428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8d. Data loss from using </a:t>
            </a:r>
            <a:r>
              <a:rPr lang="en-SG" dirty="0" err="1"/>
              <a:t>writeWithoutResponse</a:t>
            </a:r>
            <a:r>
              <a:rPr lang="en-SG" dirty="0"/>
              <a:t> instead of write property?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60023"/>
            <a:ext cx="7886700" cy="3816940"/>
          </a:xfrm>
        </p:spPr>
        <p:txBody>
          <a:bodyPr/>
          <a:lstStyle/>
          <a:p>
            <a:r>
              <a:rPr lang="en-SG" dirty="0"/>
              <a:t>Possibility exists but unlikely to happen in practice</a:t>
            </a:r>
          </a:p>
          <a:p>
            <a:r>
              <a:rPr lang="en-SG" dirty="0"/>
              <a:t>Rough Analogy: </a:t>
            </a:r>
          </a:p>
          <a:p>
            <a:pPr lvl="1"/>
            <a:r>
              <a:rPr lang="en-SG" dirty="0"/>
              <a:t>write vs </a:t>
            </a:r>
            <a:r>
              <a:rPr lang="en-SG" dirty="0" err="1"/>
              <a:t>writeWithoutResponse</a:t>
            </a:r>
            <a:r>
              <a:rPr lang="en-SG" dirty="0"/>
              <a:t> -&gt; TCP vs UDP</a:t>
            </a:r>
          </a:p>
          <a:p>
            <a:pPr lvl="1"/>
            <a:r>
              <a:rPr lang="en-SG" dirty="0"/>
              <a:t>Possible to lose data if central sends faster than peripheral can process</a:t>
            </a:r>
          </a:p>
          <a:p>
            <a:pPr lvl="1"/>
            <a:endParaRPr lang="en-SG" dirty="0"/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51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974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6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87" y="1604234"/>
            <a:ext cx="2640120" cy="1971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7" y="531806"/>
            <a:ext cx="1588070" cy="1588070"/>
          </a:xfrm>
          <a:prstGeom prst="rect">
            <a:avLst/>
          </a:prstGeom>
        </p:spPr>
      </p:pic>
      <p:cxnSp>
        <p:nvCxnSpPr>
          <p:cNvPr id="7" name="Curved Connector 6"/>
          <p:cNvCxnSpPr/>
          <p:nvPr/>
        </p:nvCxnSpPr>
        <p:spPr>
          <a:xfrm flipV="1">
            <a:off x="2086017" y="3495942"/>
            <a:ext cx="795802" cy="787586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929" y="2347803"/>
            <a:ext cx="655205" cy="974408"/>
          </a:xfrm>
          <a:prstGeom prst="rect">
            <a:avLst/>
          </a:prstGeom>
        </p:spPr>
      </p:pic>
      <p:pic>
        <p:nvPicPr>
          <p:cNvPr id="9" name="Picture 6" descr="https://cdn0.iconfinder.com/data/icons/colicon/24/bluetooth_wave_sync-12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61" y="2119876"/>
            <a:ext cx="455853" cy="45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4152" y="2295363"/>
            <a:ext cx="1034745" cy="107928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7624734" y="2568307"/>
            <a:ext cx="409418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 descr="Automated Fundus Camera - AFC-330 - Nidek U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17" y="3632453"/>
            <a:ext cx="186690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018454" y="185628"/>
            <a:ext cx="280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How things work?</a:t>
            </a:r>
          </a:p>
        </p:txBody>
      </p:sp>
      <p:cxnSp>
        <p:nvCxnSpPr>
          <p:cNvPr id="17" name="Curved Connector 16"/>
          <p:cNvCxnSpPr>
            <a:stCxn id="6" idx="3"/>
          </p:cNvCxnSpPr>
          <p:nvPr/>
        </p:nvCxnSpPr>
        <p:spPr>
          <a:xfrm>
            <a:off x="1671757" y="1325841"/>
            <a:ext cx="1309445" cy="794035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upload.wikimedia.org/wikipedia/commons/e/ee/Linksys_WRT54G_V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588" y="4765004"/>
            <a:ext cx="1818128" cy="136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18"/>
          <p:cNvSpPr/>
          <p:nvPr/>
        </p:nvSpPr>
        <p:spPr>
          <a:xfrm>
            <a:off x="5701506" y="2521534"/>
            <a:ext cx="943696" cy="352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/>
          </a:p>
        </p:txBody>
      </p:sp>
      <p:sp>
        <p:nvSpPr>
          <p:cNvPr id="23" name="Right Arrow 22"/>
          <p:cNvSpPr/>
          <p:nvPr/>
        </p:nvSpPr>
        <p:spPr>
          <a:xfrm rot="3556841">
            <a:off x="4696327" y="4007838"/>
            <a:ext cx="1169353" cy="29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ight Arrow 24"/>
          <p:cNvSpPr/>
          <p:nvPr/>
        </p:nvSpPr>
        <p:spPr>
          <a:xfrm rot="17573207">
            <a:off x="6585301" y="3975204"/>
            <a:ext cx="943696" cy="29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ounded Rectangle 29"/>
          <p:cNvSpPr/>
          <p:nvPr/>
        </p:nvSpPr>
        <p:spPr>
          <a:xfrm>
            <a:off x="417369" y="2192842"/>
            <a:ext cx="1074079" cy="328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OD, OS, CYL…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656092" y="3053395"/>
            <a:ext cx="1074079" cy="328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OD, OS, CYL…</a:t>
            </a:r>
          </a:p>
        </p:txBody>
      </p:sp>
      <p:pic>
        <p:nvPicPr>
          <p:cNvPr id="1029" name="Picture 10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7458" y="4045919"/>
            <a:ext cx="636233" cy="63623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2621" y="4070298"/>
            <a:ext cx="636233" cy="63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6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3" grpId="0" animBg="1"/>
      <p:bldP spid="25" grpId="0" animBg="1"/>
      <p:bldP spid="30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Intro: Bluetooth Classic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70117" cy="4351338"/>
          </a:xfrm>
        </p:spPr>
        <p:txBody>
          <a:bodyPr/>
          <a:lstStyle/>
          <a:p>
            <a:r>
              <a:rPr lang="en-SG" dirty="0"/>
              <a:t>The “conventional” Bluetooth </a:t>
            </a:r>
          </a:p>
          <a:p>
            <a:r>
              <a:rPr lang="en-SG" dirty="0"/>
              <a:t>2.4GHz</a:t>
            </a:r>
          </a:p>
          <a:p>
            <a:r>
              <a:rPr lang="en-SG" dirty="0"/>
              <a:t>Range: 1m - 100m (10m typical)</a:t>
            </a:r>
          </a:p>
          <a:p>
            <a:r>
              <a:rPr lang="en-SG" dirty="0"/>
              <a:t>Connection-oriented: audio, file transfer, networking</a:t>
            </a:r>
          </a:p>
          <a:p>
            <a:r>
              <a:rPr lang="en-SG" dirty="0"/>
              <a:t>Reasonably fast data rate: 2.1 Mbps</a:t>
            </a:r>
          </a:p>
          <a:p>
            <a:r>
              <a:rPr lang="en-SG" dirty="0"/>
              <a:t>Power consumption:  </a:t>
            </a:r>
          </a:p>
          <a:p>
            <a:pPr lvl="1"/>
            <a:r>
              <a:rPr lang="en-SG" dirty="0"/>
              <a:t>Not satisfied with &lt; </a:t>
            </a:r>
            <a:r>
              <a:rPr lang="en-SG" dirty="0" err="1"/>
              <a:t>Wifi</a:t>
            </a:r>
            <a:r>
              <a:rPr lang="en-SG" dirty="0"/>
              <a:t> &lt; 3G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541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3337"/>
            <a:ext cx="7886700" cy="1325563"/>
          </a:xfrm>
        </p:spPr>
        <p:txBody>
          <a:bodyPr/>
          <a:lstStyle/>
          <a:p>
            <a:r>
              <a:rPr lang="en-SG" dirty="0"/>
              <a:t>Intro: 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8095"/>
            <a:ext cx="9143999" cy="5703381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Introduced in Bluetooth 4.0 specification (2010)</a:t>
            </a:r>
          </a:p>
          <a:p>
            <a:r>
              <a:rPr lang="en-SG" dirty="0"/>
              <a:t>Also known as </a:t>
            </a:r>
          </a:p>
          <a:p>
            <a:pPr lvl="1"/>
            <a:r>
              <a:rPr lang="en-SG" dirty="0"/>
              <a:t>Bluetooth SMART</a:t>
            </a:r>
          </a:p>
          <a:p>
            <a:pPr lvl="1"/>
            <a:r>
              <a:rPr lang="en-SG" dirty="0"/>
              <a:t>Single-Mode</a:t>
            </a:r>
          </a:p>
          <a:p>
            <a:pPr lvl="1"/>
            <a:r>
              <a:rPr lang="en-SG" dirty="0"/>
              <a:t>Dual-Mode = Classic + Single-Mode</a:t>
            </a:r>
          </a:p>
          <a:p>
            <a:r>
              <a:rPr lang="en-SG" dirty="0"/>
              <a:t>Target applications</a:t>
            </a:r>
          </a:p>
          <a:p>
            <a:pPr lvl="1"/>
            <a:r>
              <a:rPr lang="en-SG" dirty="0"/>
              <a:t>Wireless battery-powered sensors </a:t>
            </a:r>
            <a:r>
              <a:rPr lang="en-SG" dirty="0" err="1"/>
              <a:t>eg</a:t>
            </a:r>
            <a:r>
              <a:rPr lang="en-SG" dirty="0"/>
              <a:t>. heart rate, thermometer, fitness</a:t>
            </a:r>
          </a:p>
          <a:p>
            <a:pPr lvl="1"/>
            <a:r>
              <a:rPr lang="en-SG" dirty="0"/>
              <a:t>Location tracking and information serving </a:t>
            </a:r>
            <a:r>
              <a:rPr lang="en-SG" dirty="0" err="1"/>
              <a:t>eg</a:t>
            </a:r>
            <a:r>
              <a:rPr lang="en-SG" dirty="0"/>
              <a:t>. </a:t>
            </a:r>
            <a:r>
              <a:rPr lang="en-SG" dirty="0" err="1"/>
              <a:t>iBeacons</a:t>
            </a:r>
            <a:endParaRPr lang="en-SG" dirty="0"/>
          </a:p>
          <a:p>
            <a:r>
              <a:rPr lang="en-SG" dirty="0"/>
              <a:t>Requirements for target applications</a:t>
            </a:r>
          </a:p>
          <a:p>
            <a:pPr lvl="1"/>
            <a:r>
              <a:rPr lang="en-SG" dirty="0"/>
              <a:t>Low-power</a:t>
            </a:r>
          </a:p>
          <a:p>
            <a:pPr lvl="1"/>
            <a:r>
              <a:rPr lang="en-SG" dirty="0"/>
              <a:t>Low-cost</a:t>
            </a:r>
          </a:p>
          <a:p>
            <a:pPr lvl="1"/>
            <a:r>
              <a:rPr lang="en-SG" dirty="0"/>
              <a:t>Low bandwidth: ~100 kbps</a:t>
            </a:r>
          </a:p>
          <a:p>
            <a:pPr lvl="1"/>
            <a:r>
              <a:rPr lang="en-SG" dirty="0"/>
              <a:t>Low latency: Connectionless (fast setup and teardown of connection in ~10ms)</a:t>
            </a:r>
          </a:p>
          <a:p>
            <a:r>
              <a:rPr lang="en-SG" dirty="0"/>
              <a:t>How?</a:t>
            </a:r>
          </a:p>
          <a:p>
            <a:pPr lvl="1"/>
            <a:r>
              <a:rPr lang="en-SG" dirty="0"/>
              <a:t>Radio chip off most of the time</a:t>
            </a:r>
          </a:p>
          <a:p>
            <a:pPr lvl="1"/>
            <a:r>
              <a:rPr lang="en-SG" dirty="0"/>
              <a:t>Small packets</a:t>
            </a:r>
          </a:p>
          <a:p>
            <a:pPr lvl="2"/>
            <a:r>
              <a:rPr lang="en-SG" dirty="0"/>
              <a:t>MTU: 20 bytes/packet for application</a:t>
            </a:r>
          </a:p>
          <a:p>
            <a:pPr lvl="2"/>
            <a:r>
              <a:rPr lang="en-SG" dirty="0"/>
              <a:t>Less time transmitting -&gt; less heat -&gt; no need compensatory circuits -&gt; save more power</a:t>
            </a:r>
          </a:p>
          <a:p>
            <a:pPr lvl="1"/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672307"/>
            <a:ext cx="2886075" cy="10858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373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Bluetooth Classic vs SMART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3552" y="1690689"/>
            <a:ext cx="7886700" cy="4351338"/>
          </a:xfrm>
        </p:spPr>
        <p:txBody>
          <a:bodyPr/>
          <a:lstStyle/>
          <a:p>
            <a:r>
              <a:rPr lang="en-SG" dirty="0"/>
              <a:t>An actual battery-life comparison</a:t>
            </a:r>
          </a:p>
          <a:p>
            <a:r>
              <a:rPr lang="en-SG" dirty="0" err="1"/>
              <a:t>Innova’s</a:t>
            </a:r>
            <a:r>
              <a:rPr lang="en-SG" dirty="0"/>
              <a:t> anti-loss products</a:t>
            </a:r>
          </a:p>
        </p:txBody>
      </p:sp>
      <p:pic>
        <p:nvPicPr>
          <p:cNvPr id="3074" name="Picture 2" descr="http://54.255.181.80/wp-content/uploads/2014/05/629839_6433e04d251c412ea9c4f52931939fde-e140021271559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46" y="3096370"/>
            <a:ext cx="2760954" cy="216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304" y="3096370"/>
            <a:ext cx="3489406" cy="2226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3887" y="3739684"/>
            <a:ext cx="486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vs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477546" y="5464470"/>
            <a:ext cx="3192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Protag G1 (Classic)</a:t>
            </a:r>
          </a:p>
          <a:p>
            <a:r>
              <a:rPr lang="en-SG" dirty="0"/>
              <a:t>Released: 2012</a:t>
            </a:r>
          </a:p>
          <a:p>
            <a:r>
              <a:rPr lang="en-SG" dirty="0"/>
              <a:t>Battery Capacity: 3.7V, 270mAh </a:t>
            </a:r>
          </a:p>
          <a:p>
            <a:r>
              <a:rPr lang="en-SG" dirty="0"/>
              <a:t>Battery Life: 1 - 2 weeks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39110" y="5468033"/>
            <a:ext cx="3192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Protag Elite (SMART)</a:t>
            </a:r>
          </a:p>
          <a:p>
            <a:r>
              <a:rPr lang="en-SG" dirty="0"/>
              <a:t>Released: 2013</a:t>
            </a:r>
          </a:p>
          <a:p>
            <a:r>
              <a:rPr lang="en-SG" dirty="0"/>
              <a:t>Battery Capacity: 3.7V, 150mAh </a:t>
            </a:r>
          </a:p>
          <a:p>
            <a:r>
              <a:rPr lang="en-SG" dirty="0"/>
              <a:t>Battery Life: 6 months to 1 year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41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2723</TotalTime>
  <Words>3136</Words>
  <Application>Microsoft Macintosh PowerPoint</Application>
  <PresentationFormat>On-screen Show (4:3)</PresentationFormat>
  <Paragraphs>703</Paragraphs>
  <Slides>51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Calibri</vt:lpstr>
      <vt:lpstr>Calibri Light</vt:lpstr>
      <vt:lpstr>Arial</vt:lpstr>
      <vt:lpstr>Office Theme</vt:lpstr>
      <vt:lpstr>Introduction to Bluetooth Low Energy (BLE)</vt:lpstr>
      <vt:lpstr>Demo</vt:lpstr>
      <vt:lpstr>About Me</vt:lpstr>
      <vt:lpstr>Where I started from?</vt:lpstr>
      <vt:lpstr>Before SP?</vt:lpstr>
      <vt:lpstr>PowerPoint Presentation</vt:lpstr>
      <vt:lpstr>Intro: Bluetooth Classic</vt:lpstr>
      <vt:lpstr>Intro: BLE</vt:lpstr>
      <vt:lpstr>Bluetooth Classic vs SMART</vt:lpstr>
      <vt:lpstr>Wireless constraint triangle</vt:lpstr>
      <vt:lpstr>What’s on the agenda?</vt:lpstr>
      <vt:lpstr>1a. Device Role 1: Broadcaster vs Observer</vt:lpstr>
      <vt:lpstr>1b. Device Role 2: Central vs Peripheral</vt:lpstr>
      <vt:lpstr>1b. Device Role 2: Central vs Peripheral</vt:lpstr>
      <vt:lpstr>1c. OS/Device Compatibility</vt:lpstr>
      <vt:lpstr>1d. UUID, Attribute</vt:lpstr>
      <vt:lpstr>1d. GAP, GATT  (defined by Peripheral)</vt:lpstr>
      <vt:lpstr>1d. Service, characteristic, descriptor (All these are part of a peripheral’s GATT)</vt:lpstr>
      <vt:lpstr>1d. Service, characteristic, descriptor</vt:lpstr>
      <vt:lpstr>1e. BLE connection procedure</vt:lpstr>
      <vt:lpstr>2a. Functional Requirements</vt:lpstr>
      <vt:lpstr>2b. Hardware setup (Arduino)</vt:lpstr>
      <vt:lpstr>2b. Hardware setup (Raspberry Pi)</vt:lpstr>
      <vt:lpstr>2. Peripheral Architecture Plan</vt:lpstr>
      <vt:lpstr>3a. Arduino code </vt:lpstr>
      <vt:lpstr>3b. Central architecture plan  (iOS and Android) </vt:lpstr>
      <vt:lpstr>3c. iOS Code</vt:lpstr>
      <vt:lpstr>3b. Raspberry Pi code</vt:lpstr>
      <vt:lpstr>3c. Android code</vt:lpstr>
      <vt:lpstr>4a. General Issues</vt:lpstr>
      <vt:lpstr>4b. iOS issues</vt:lpstr>
      <vt:lpstr>4c. Android issues (the past)</vt:lpstr>
      <vt:lpstr>4c. Android issues (today)</vt:lpstr>
      <vt:lpstr>4c. Android issues (today)</vt:lpstr>
      <vt:lpstr>4c. Android issues (today)</vt:lpstr>
      <vt:lpstr>4c. Tips for production Android app</vt:lpstr>
      <vt:lpstr>5. BLE layer model</vt:lpstr>
      <vt:lpstr>5. BLE Data Link-layer Packet Structure</vt:lpstr>
      <vt:lpstr>6. BLE Sniffer</vt:lpstr>
      <vt:lpstr>6. Sniffer: Advertising</vt:lpstr>
      <vt:lpstr>6. Sniffer: Scan</vt:lpstr>
      <vt:lpstr>6. Sniffer: Connection</vt:lpstr>
      <vt:lpstr>6. Sniffer: Data Packets</vt:lpstr>
      <vt:lpstr>6. Sniffer: Discover services/characteristics</vt:lpstr>
      <vt:lpstr>6. Sniffer: Data transfer</vt:lpstr>
      <vt:lpstr>7. Further reading</vt:lpstr>
      <vt:lpstr>Questions?</vt:lpstr>
      <vt:lpstr>8a. Can Peripheral prevent unwanted connections from unknown Central?</vt:lpstr>
      <vt:lpstr>8b. Who defines the attributes?</vt:lpstr>
      <vt:lpstr>8c. BLE Security?</vt:lpstr>
      <vt:lpstr>8d. Data loss from using writeWithoutResponse instead of write property?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Kheng Meng</dc:creator>
  <cp:lastModifiedBy>Yeo Kheng Meng</cp:lastModifiedBy>
  <cp:revision>453</cp:revision>
  <cp:lastPrinted>2016-02-16T02:51:30Z</cp:lastPrinted>
  <dcterms:created xsi:type="dcterms:W3CDTF">2015-03-18T04:17:11Z</dcterms:created>
  <dcterms:modified xsi:type="dcterms:W3CDTF">2017-06-04T15:04:26Z</dcterms:modified>
</cp:coreProperties>
</file>