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C0D8A-367A-4CB0-AD68-2068604CE614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C81E-D488-4456-9F27-5AB05595BC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852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5E90-3DB5-414A-AFDD-9D1CF79F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65576-3399-4AD6-B084-16E66E15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922F-384F-4D18-BA8C-6AC97987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CAEC-E182-47B8-9F13-DCDD9165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3FD2-8CDC-4341-856E-E797BB8B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254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E6B8-AC74-4C61-BEE2-B358E890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D4B99-781C-424D-8883-D709DE7DC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DA13A-BC27-466C-AC60-0533A3EC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F79D-D32E-4F37-AF30-34B15BA3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4A70-0EB4-49FE-858E-A9C45CD7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17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2B101-D63E-4531-AC32-C137527A8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CB269-E9B9-48EF-9713-9128860B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8624-7FC1-403D-8901-81E0A285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01A9-AE20-4EE8-AF7A-48775511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63ED-AC13-4D38-B3FA-3B3B744A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458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1A7A-B681-48D6-A2DB-A99A4ED5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059F7-2FB1-4831-8724-70671F28A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17BD-9518-4666-BC8D-991DB4C0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D4D-4F64-4278-9B51-C5099926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D8D2-BD77-413E-9D13-9997B21F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799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7027-B591-42AD-B8B9-E2855B96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94E74-16F3-4946-B55C-3A1E8C46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F2E9-2938-45CB-A40B-87D95E7E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4CF2-C0B5-4C63-A137-327D7385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35EE-AF6C-4750-B711-769A3A20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886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FABC-C3A0-47F9-BF41-640480F3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2E9F-0531-4105-9B2D-2AD68C689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E850E-27DC-47AF-854C-95C49870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BD970-6788-46D9-A7DB-7DA289BD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7C74E-A31F-45A5-9D74-D0337FAB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3ADB6-215B-4E9F-8DF1-E97ED0AD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302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8D3F-4AF9-4DC4-99D3-29F52695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DB031-1580-435B-97BF-3356DD5B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D9F66-76B4-4060-B681-3663EBA3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4F2D1-DD7C-4515-BCCC-670BE7240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D2860-0087-4D0B-96B6-1C1BCEC2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69EAF-EF81-4DBA-846D-AE705C6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FB8DD-107B-4290-ABAF-6DBF56A6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9E5C9-C424-45B4-911C-AFFA61D3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901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17B9-5E14-45CB-A1BD-7C11AE29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77003-3479-43FC-857E-88FA99C2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159A4-939A-4EA9-B351-06A8CFCD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18B25-F131-4AA8-9FB7-92A76EA2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74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32738-9151-4B00-B146-F69DEF4D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9447C-F103-409D-A0F0-3D0A70E7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F375A-DB83-4DBA-8A0C-BE865D34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363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8EA9-FC3B-40DF-A706-9FE05922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ADD8-F9DC-4858-8607-BFEFB8A4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73CD8-83C4-49ED-AA1C-8727AE40E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B3AB-7ADB-4969-AF48-1B7D1AC8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CF084-E050-4DA7-8DE9-92C10D5E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10D19-FE2C-44CE-96D6-25D5E15E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714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1A78-8997-4593-AE05-D3E18A64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14134-89A2-4DA7-AEDD-D6A1432E2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BD9BB-3D30-4229-A293-915FBC33D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5BA02-AF78-4A5F-9B4B-3D4C88AD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C4239-81E2-4786-910E-92D691A3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2699-138F-4691-B7B5-1B809EB7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30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F72DD-2116-412A-9789-A12AA92B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90424-0047-4FEF-8660-FC5AFA7A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6D56-838C-4BF7-88BF-D41160681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5098-A21D-4A4F-97CA-F1F36A2C7EEE}" type="datetimeFigureOut">
              <a:rPr lang="en-IE" smtClean="0"/>
              <a:t>14/09/2017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33EA-B689-4204-B02C-C5CB452E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7FD2-9CDA-4F8E-8E35-7A5DBA445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91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954B-3901-47EE-9675-60C2FC81D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Overview of Serial Bus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6283B-2A96-455D-85D2-A72092A1B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199385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Figure 1. The 1-Wire master/slave configuration uses a single data line plus ground reference.">
            <a:extLst>
              <a:ext uri="{FF2B5EF4-FFF2-40B4-BE49-F238E27FC236}">
                <a16:creationId xmlns:a16="http://schemas.microsoft.com/office/drawing/2014/main" id="{525F24E3-F3F7-419E-B9DF-D8E3F436B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17" y="2637966"/>
            <a:ext cx="4007904" cy="15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3311C5-2A5B-4857-9CD9-F26FD161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1-Wire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B14B-1BC6-4AE4-A39A-828A9889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r>
              <a:rPr lang="en-IE" sz="1800">
                <a:solidFill>
                  <a:srgbClr val="FFFFFF"/>
                </a:solidFill>
              </a:rPr>
              <a:t>provides low-speed data, signaling, and power over a single wire.</a:t>
            </a:r>
          </a:p>
          <a:p>
            <a:r>
              <a:rPr lang="en-IE" sz="1800">
                <a:solidFill>
                  <a:srgbClr val="FFFFFF"/>
                </a:solidFill>
              </a:rPr>
              <a:t>Similar to I²C, but lower data rates and longer range.</a:t>
            </a:r>
          </a:p>
          <a:p>
            <a:r>
              <a:rPr lang="en-IE" sz="1800">
                <a:solidFill>
                  <a:srgbClr val="FFFFFF"/>
                </a:solidFill>
              </a:rPr>
              <a:t>Despite the name, you need </a:t>
            </a:r>
            <a:r>
              <a:rPr lang="en-IE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IE" sz="1800">
                <a:solidFill>
                  <a:srgbClr val="FFFFFF"/>
                </a:solidFill>
              </a:rPr>
              <a:t> wires:</a:t>
            </a:r>
          </a:p>
          <a:p>
            <a:pPr lvl="1"/>
            <a:r>
              <a:rPr lang="en-IE" sz="1800">
                <a:solidFill>
                  <a:srgbClr val="FFFFFF"/>
                </a:solidFill>
              </a:rPr>
              <a:t>Data and ground. </a:t>
            </a:r>
          </a:p>
          <a:p>
            <a:r>
              <a:rPr lang="en-IE" sz="1800">
                <a:solidFill>
                  <a:srgbClr val="FFFFFF"/>
                </a:solidFill>
              </a:rPr>
              <a:t>Because there’s no power(Vcc line), 1-Wire devices use capacitors to store power</a:t>
            </a:r>
          </a:p>
          <a:p>
            <a:pPr lvl="1"/>
            <a:r>
              <a:rPr lang="en-IE" sz="1800">
                <a:solidFill>
                  <a:srgbClr val="FFFFFF"/>
                </a:solidFill>
              </a:rPr>
              <a:t>Parasitic device – takes power from bus. </a:t>
            </a:r>
          </a:p>
          <a:p>
            <a:pPr lvl="1"/>
            <a:r>
              <a:rPr lang="en-IE" sz="1800">
                <a:solidFill>
                  <a:srgbClr val="FFFFFF"/>
                </a:solidFill>
              </a:rPr>
              <a:t> power the device when the data line is active</a:t>
            </a:r>
          </a:p>
          <a:p>
            <a:pPr marL="0" indent="0">
              <a:buNone/>
            </a:pPr>
            <a:endParaRPr lang="en-IE" sz="1800">
              <a:solidFill>
                <a:srgbClr val="FFFFFF"/>
              </a:solidFill>
            </a:endParaRPr>
          </a:p>
          <a:p>
            <a:endParaRPr lang="en-IE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2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s://upload.wikimedia.org/wikipedia/commons/thumb/b/bc/CAN_ISO11898-2_Network.png/1920px-CAN_ISO11898-2_Network.png">
            <a:extLst>
              <a:ext uri="{FF2B5EF4-FFF2-40B4-BE49-F238E27FC236}">
                <a16:creationId xmlns:a16="http://schemas.microsoft.com/office/drawing/2014/main" id="{9A4E4653-988A-45D1-91E1-A54B223E8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632" y="2550223"/>
            <a:ext cx="5479322" cy="171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6C6A1-2567-4D78-8856-5234B08A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IE" sz="4000" dirty="0"/>
              <a:t>CAN (Controller Area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793A-2075-4990-8D1D-AF5C1392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IE" sz="2000" dirty="0"/>
              <a:t>A Controller Area Network (</a:t>
            </a:r>
            <a:r>
              <a:rPr lang="en-IE" sz="2000" b="1" dirty="0"/>
              <a:t>CAN bus</a:t>
            </a:r>
            <a:r>
              <a:rPr lang="en-IE" sz="2000" dirty="0"/>
              <a:t>) allows microcontrollers and devices to communicate with each other.</a:t>
            </a:r>
          </a:p>
          <a:p>
            <a:r>
              <a:rPr lang="en-IE" sz="2000" dirty="0"/>
              <a:t>Predominantly used in Automotive</a:t>
            </a:r>
          </a:p>
          <a:p>
            <a:pPr lvl="1"/>
            <a:r>
              <a:rPr lang="en-IE" sz="2000" dirty="0"/>
              <a:t>Also in aviation/industrial</a:t>
            </a:r>
          </a:p>
          <a:p>
            <a:r>
              <a:rPr lang="en-IE" sz="2000" dirty="0"/>
              <a:t>No Master-Slave, it’s </a:t>
            </a:r>
            <a:r>
              <a:rPr lang="en-IE" sz="2000" dirty="0" err="1"/>
              <a:t>mutli</a:t>
            </a:r>
            <a:r>
              <a:rPr lang="en-IE" sz="2000" dirty="0"/>
              <a:t>-master</a:t>
            </a:r>
          </a:p>
          <a:p>
            <a:pPr lvl="1"/>
            <a:r>
              <a:rPr lang="en-IE" sz="2000" dirty="0"/>
              <a:t>Any node can initiate </a:t>
            </a:r>
            <a:r>
              <a:rPr lang="en-IE" sz="2000" dirty="0" err="1"/>
              <a:t>comms</a:t>
            </a:r>
            <a:r>
              <a:rPr lang="en-IE" sz="2000" dirty="0"/>
              <a:t>.</a:t>
            </a:r>
          </a:p>
          <a:p>
            <a:r>
              <a:rPr lang="en-IE" sz="2000" dirty="0"/>
              <a:t>All nodes are connected to each other through a two wire bus</a:t>
            </a:r>
          </a:p>
        </p:txBody>
      </p:sp>
    </p:spTree>
    <p:extLst>
      <p:ext uri="{BB962C8B-B14F-4D97-AF65-F5344CB8AC3E}">
        <p14:creationId xmlns:p14="http://schemas.microsoft.com/office/powerpoint/2010/main" val="135871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://autoditex.com/cms/user/files/CAN%20BUS%20(CONTROLLER%20AREA%20NETWORK)/index_clip_image002_0009.jpg">
            <a:extLst>
              <a:ext uri="{FF2B5EF4-FFF2-40B4-BE49-F238E27FC236}">
                <a16:creationId xmlns:a16="http://schemas.microsoft.com/office/drawing/2014/main" id="{56A9B40F-6CA4-41B5-8BE6-BCAE2E98C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409524"/>
            <a:ext cx="5126736" cy="388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5BE4-713A-4B91-A3D4-B3F5116C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IE" sz="4000"/>
              <a:t>CAN (Controller Area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D1F3-608F-41EF-9354-15E433E1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IE" sz="2000" dirty="0"/>
              <a:t>CAN reduces wiring requirements</a:t>
            </a:r>
          </a:p>
          <a:p>
            <a:r>
              <a:rPr lang="en-IE" sz="2000" dirty="0"/>
              <a:t>Robust protocol with built in fault tolerance</a:t>
            </a:r>
          </a:p>
          <a:p>
            <a:r>
              <a:rPr lang="en-IE" sz="2000" dirty="0"/>
              <a:t>Reliable</a:t>
            </a:r>
          </a:p>
          <a:p>
            <a:pPr lvl="1"/>
            <a:r>
              <a:rPr lang="en-IE" sz="2000" dirty="0"/>
              <a:t>That’s why it’s the </a:t>
            </a:r>
            <a:r>
              <a:rPr lang="en-IE" sz="2000" dirty="0" err="1"/>
              <a:t>defacto</a:t>
            </a:r>
            <a:r>
              <a:rPr lang="en-IE" sz="2000" dirty="0"/>
              <a:t> protocol in automotive</a:t>
            </a:r>
          </a:p>
          <a:p>
            <a:r>
              <a:rPr lang="en-IE" sz="2400" dirty="0"/>
              <a:t>Relatively straight forward protocol to understand….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62584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42" name="Picture 2" descr="Certified USB.svg">
            <a:extLst>
              <a:ext uri="{FF2B5EF4-FFF2-40B4-BE49-F238E27FC236}">
                <a16:creationId xmlns:a16="http://schemas.microsoft.com/office/drawing/2014/main" id="{4733DFC8-F418-4B72-86FE-C7F7625F1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58897" y="2183204"/>
            <a:ext cx="4166313" cy="140362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C2C0C-6CAD-4346-8BD9-0100C8DE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307280"/>
            <a:ext cx="5116410" cy="170207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72F8-0C88-4AB6-8E68-E1E98BBA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/>
              <a:t>Universal Serial  Bus (USB)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F8CF-3374-49F9-9D5C-75D06579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 lnSpcReduction="10000"/>
          </a:bodyPr>
          <a:lstStyle/>
          <a:p>
            <a:r>
              <a:rPr lang="en-IE" sz="1600" dirty="0">
                <a:solidFill>
                  <a:schemeClr val="bg1"/>
                </a:solidFill>
              </a:rPr>
              <a:t>USB resulted from mixture of connection methods used on PCs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Serial ports (modems)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Parallel ports (printers)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PCI  (keyboards and Mice)</a:t>
            </a:r>
          </a:p>
          <a:p>
            <a:r>
              <a:rPr lang="en-IE" sz="1600" dirty="0">
                <a:solidFill>
                  <a:schemeClr val="bg1"/>
                </a:solidFill>
              </a:rPr>
              <a:t>Now it’s “</a:t>
            </a:r>
            <a:r>
              <a:rPr lang="en-IE" sz="1600" dirty="0" err="1">
                <a:solidFill>
                  <a:schemeClr val="bg1"/>
                </a:solidFill>
              </a:rPr>
              <a:t>defacto</a:t>
            </a:r>
            <a:r>
              <a:rPr lang="en-IE" sz="1600" dirty="0">
                <a:solidFill>
                  <a:schemeClr val="bg1"/>
                </a:solidFill>
              </a:rPr>
              <a:t>”</a:t>
            </a:r>
          </a:p>
          <a:p>
            <a:r>
              <a:rPr lang="en-IE" sz="1600" dirty="0">
                <a:solidFill>
                  <a:schemeClr val="bg1"/>
                </a:solidFill>
              </a:rPr>
              <a:t>Low speed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Mice, keyboards</a:t>
            </a:r>
          </a:p>
          <a:p>
            <a:r>
              <a:rPr lang="en-IE" sz="1600" dirty="0">
                <a:solidFill>
                  <a:schemeClr val="bg1"/>
                </a:solidFill>
              </a:rPr>
              <a:t>Full speed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Other devices</a:t>
            </a:r>
          </a:p>
          <a:p>
            <a:r>
              <a:rPr lang="en-IE" sz="1600" dirty="0">
                <a:solidFill>
                  <a:schemeClr val="bg1"/>
                </a:solidFill>
              </a:rPr>
              <a:t>High speed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USB 2.0, media devices</a:t>
            </a:r>
          </a:p>
          <a:p>
            <a:r>
              <a:rPr lang="en-IE" sz="1600" dirty="0">
                <a:solidFill>
                  <a:schemeClr val="bg1"/>
                </a:solidFill>
              </a:rPr>
              <a:t>USB </a:t>
            </a:r>
            <a:r>
              <a:rPr lang="en-IE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3.0…</a:t>
            </a:r>
          </a:p>
          <a:p>
            <a:r>
              <a:rPr lang="en-IE" sz="1600" dirty="0">
                <a:solidFill>
                  <a:schemeClr val="bg1"/>
                </a:solidFill>
              </a:rPr>
              <a:t>Used for all sorts of stuff!!!</a:t>
            </a:r>
          </a:p>
          <a:p>
            <a:endParaRPr lang="en-I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3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388C2-7F77-457D-992D-7FF2FF5B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IE" sz="3200" dirty="0"/>
              <a:t>We’re </a:t>
            </a:r>
            <a:r>
              <a:rPr lang="en-IE" sz="3200"/>
              <a:t>focussing here</a:t>
            </a:r>
            <a:r>
              <a:rPr lang="en-IE" sz="320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5029-BA96-4D66-9F4E-4B8C17CB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endParaRPr lang="en-IE" sz="240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A65261-A40D-4F47-87F0-38C9F8344E7A}"/>
              </a:ext>
            </a:extLst>
          </p:cNvPr>
          <p:cNvGrpSpPr/>
          <p:nvPr/>
        </p:nvGrpSpPr>
        <p:grpSpPr>
          <a:xfrm>
            <a:off x="5236332" y="640083"/>
            <a:ext cx="6276250" cy="5722616"/>
            <a:chOff x="5236332" y="640083"/>
            <a:chExt cx="6276250" cy="5722616"/>
          </a:xfrm>
        </p:grpSpPr>
        <p:pic>
          <p:nvPicPr>
            <p:cNvPr id="4" name="Picture 2" descr="IoT protocols stack">
              <a:extLst>
                <a:ext uri="{FF2B5EF4-FFF2-40B4-BE49-F238E27FC236}">
                  <a16:creationId xmlns:a16="http://schemas.microsoft.com/office/drawing/2014/main" id="{5DD0FDCE-6E20-4EF3-B2DC-8CC8A295F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16" b="2"/>
            <a:stretch/>
          </p:blipFill>
          <p:spPr bwMode="auto">
            <a:xfrm>
              <a:off x="5236332" y="640083"/>
              <a:ext cx="6276250" cy="557783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F1DBDF-63FC-4B7E-AA8A-4918BDB008D4}"/>
                </a:ext>
              </a:extLst>
            </p:cNvPr>
            <p:cNvSpPr/>
            <p:nvPr/>
          </p:nvSpPr>
          <p:spPr>
            <a:xfrm>
              <a:off x="7162800" y="4740812"/>
              <a:ext cx="2346960" cy="1621887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F12A3A-AF1E-4385-BAA7-125CEFC01B28}"/>
              </a:ext>
            </a:extLst>
          </p:cNvPr>
          <p:cNvCxnSpPr>
            <a:stCxn id="2" idx="3"/>
          </p:cNvCxnSpPr>
          <p:nvPr/>
        </p:nvCxnSpPr>
        <p:spPr>
          <a:xfrm>
            <a:off x="4528584" y="3429000"/>
            <a:ext cx="2824716" cy="191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2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upload.wikimedia.org/wikipedia/commons/a/a6/Parallel_and_Serial_Transmission.gif">
            <a:extLst>
              <a:ext uri="{FF2B5EF4-FFF2-40B4-BE49-F238E27FC236}">
                <a16:creationId xmlns:a16="http://schemas.microsoft.com/office/drawing/2014/main" id="{C52FC884-FDAF-45CC-8ACC-F8F47B8E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17" y="1286410"/>
            <a:ext cx="4007904" cy="428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695235-10C8-4AA7-8B7E-9EE24461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Serial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C3A4-755F-4F1E-A936-E02B11D0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 lnSpcReduction="10000"/>
          </a:bodyPr>
          <a:lstStyle/>
          <a:p>
            <a:r>
              <a:rPr lang="en-IE" sz="1800" dirty="0">
                <a:solidFill>
                  <a:srgbClr val="FFFFFF"/>
                </a:solidFill>
              </a:rPr>
              <a:t>A communication system that transfers data between components inside a computer or between computers</a:t>
            </a:r>
          </a:p>
          <a:p>
            <a:r>
              <a:rPr lang="en-IE" sz="1800" dirty="0">
                <a:solidFill>
                  <a:srgbClr val="FFFFFF"/>
                </a:solidFill>
              </a:rPr>
              <a:t>Generally </a:t>
            </a:r>
            <a:r>
              <a:rPr lang="en-IE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IE" sz="1800" dirty="0">
                <a:solidFill>
                  <a:srgbClr val="FFFFFF"/>
                </a:solidFill>
              </a:rPr>
              <a:t> types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Parallel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Serial</a:t>
            </a:r>
          </a:p>
          <a:p>
            <a:r>
              <a:rPr lang="en-IE" sz="2200" dirty="0">
                <a:solidFill>
                  <a:srgbClr val="FFFFFF"/>
                </a:solidFill>
              </a:rPr>
              <a:t>Parallel is simplest to implement but takes up a lot of hardware  ‘real estate’</a:t>
            </a:r>
          </a:p>
          <a:p>
            <a:r>
              <a:rPr lang="en-IE" sz="2200" dirty="0">
                <a:solidFill>
                  <a:srgbClr val="FFFFFF"/>
                </a:solidFill>
              </a:rPr>
              <a:t>Serial requires fewer lines to transmit data but this adds complexity. 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Synchronous – uses clock 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Asynchronous – no clock but speed (baud rate) agreed before transmission.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8FE4F-D94F-41BA-8CEF-7BD4F9B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image: https://en.wikipedia.org/wiki/Parallel_communication#/media/File:Parallel_and_Serial_Transmission.gif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1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507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D532A-2DBE-45EC-AB34-C1FB6114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2ED80A-82F4-4225-8360-2C993A28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856698"/>
            <a:ext cx="3026663" cy="16476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683656-0E39-4108-89CF-43E3BAB1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IE"/>
              <a:t>Asynchronous Serial (RS232)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EED4-A55E-4151-A17C-37BF2720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IE" sz="2000" dirty="0"/>
              <a:t>Used for 1-to-1 communication</a:t>
            </a:r>
          </a:p>
          <a:p>
            <a:r>
              <a:rPr lang="en-IE" sz="2000" dirty="0"/>
              <a:t>Many variants, simplest just uses </a:t>
            </a:r>
            <a:r>
              <a:rPr lang="en-IE" sz="2000" b="1" kern="1200" dirty="0">
                <a:latin typeface="+mn-lt"/>
                <a:ea typeface="+mn-ea"/>
                <a:cs typeface="+mn-cs"/>
              </a:rPr>
              <a:t>2</a:t>
            </a:r>
            <a:r>
              <a:rPr lang="en-IE" sz="2000" dirty="0"/>
              <a:t> lines.</a:t>
            </a:r>
          </a:p>
          <a:p>
            <a:r>
              <a:rPr lang="en-IE" sz="2000" dirty="0"/>
              <a:t>Often used for console access to configure Network Routers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91933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D Cards.svg">
            <a:extLst>
              <a:ext uri="{FF2B5EF4-FFF2-40B4-BE49-F238E27FC236}">
                <a16:creationId xmlns:a16="http://schemas.microsoft.com/office/drawing/2014/main" id="{0B6D2820-909E-4569-9EEC-ACAB580C0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24" y="2828925"/>
            <a:ext cx="2242063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e/ed/SPI_single_slave.svg/381px-SPI_single_slave.svg.png">
            <a:extLst>
              <a:ext uri="{FF2B5EF4-FFF2-40B4-BE49-F238E27FC236}">
                <a16:creationId xmlns:a16="http://schemas.microsoft.com/office/drawing/2014/main" id="{8B77F524-63CF-4748-B134-97D6CBD2A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818614"/>
            <a:ext cx="4042409" cy="12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854D6-EC3B-4C52-A976-B4B51984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IE" sz="4000" dirty="0"/>
              <a:t>Serial Peripheral Interface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0925-9303-48D8-8547-A9181BA4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 fontScale="92500" lnSpcReduction="20000"/>
          </a:bodyPr>
          <a:lstStyle/>
          <a:p>
            <a:r>
              <a:rPr lang="en-IE" sz="2400" dirty="0"/>
              <a:t>Master and Slave Devices</a:t>
            </a:r>
          </a:p>
          <a:p>
            <a:pPr lvl="1"/>
            <a:r>
              <a:rPr lang="en-IE" dirty="0"/>
              <a:t>One master and multiple slaves</a:t>
            </a:r>
          </a:p>
          <a:p>
            <a:r>
              <a:rPr lang="en-IE" sz="2400" dirty="0"/>
              <a:t>Used in liquid crystal displays and SD Cards</a:t>
            </a:r>
          </a:p>
          <a:p>
            <a:r>
              <a:rPr lang="en-IE" sz="2400" dirty="0"/>
              <a:t>Master set the speed</a:t>
            </a:r>
          </a:p>
          <a:p>
            <a:r>
              <a:rPr lang="en-IE" sz="2400" dirty="0"/>
              <a:t>Signals</a:t>
            </a:r>
          </a:p>
          <a:p>
            <a:pPr lvl="1"/>
            <a:r>
              <a:rPr lang="en-IE" sz="2000" dirty="0"/>
              <a:t>SCLK: Serial Clock (output from master).</a:t>
            </a:r>
          </a:p>
          <a:p>
            <a:pPr lvl="1"/>
            <a:r>
              <a:rPr lang="en-IE" sz="2000" dirty="0"/>
              <a:t>MOSI: Master Output Slave Input, or Master Out Slave In (data output from master).</a:t>
            </a:r>
          </a:p>
          <a:p>
            <a:pPr lvl="1"/>
            <a:r>
              <a:rPr lang="en-IE" sz="2000" dirty="0"/>
              <a:t>MISO: Master Input Slave Output, or Master In Slave Out (data output from slave).</a:t>
            </a:r>
          </a:p>
          <a:p>
            <a:pPr lvl="1"/>
            <a:r>
              <a:rPr lang="en-IE" sz="2000" dirty="0"/>
              <a:t>SS: Slave Select (pulling line low selects slave,  output from master).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20116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upload.wikimedia.org/wikipedia/commons/thumb/f/fc/SPI_three_slaves.svg/363px-SPI_three_slaves.svg.png">
            <a:extLst>
              <a:ext uri="{FF2B5EF4-FFF2-40B4-BE49-F238E27FC236}">
                <a16:creationId xmlns:a16="http://schemas.microsoft.com/office/drawing/2014/main" id="{431944D7-D5B4-4B8A-953E-670C77AD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17" y="1839088"/>
            <a:ext cx="4007904" cy="317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584EAC-2BBC-41BD-861A-96F4A467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Serial Peripheral Interface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3728-DC7B-4AD1-B6AF-8688042E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r>
              <a:rPr lang="en-IE" sz="1800" dirty="0">
                <a:solidFill>
                  <a:srgbClr val="FFFFFF"/>
                </a:solidFill>
              </a:rPr>
              <a:t>Slave select line goes low to select slave</a:t>
            </a:r>
          </a:p>
          <a:p>
            <a:r>
              <a:rPr lang="en-IE" sz="1800" dirty="0">
                <a:solidFill>
                  <a:srgbClr val="FFFFFF"/>
                </a:solidFill>
              </a:rPr>
              <a:t> Full duplex data transmission occurs.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The master sends a bit on the MOSI line and the slave reads it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The slave sends a bit on the MISO line and the master reads it. </a:t>
            </a:r>
          </a:p>
          <a:p>
            <a:endParaRPr lang="en-IE" sz="2200" dirty="0">
              <a:solidFill>
                <a:srgbClr val="FFFFFF"/>
              </a:solidFill>
            </a:endParaRPr>
          </a:p>
          <a:p>
            <a:endParaRPr lang="en-I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46169" y="481264"/>
            <a:ext cx="2212848" cy="2867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1051" y="3509435"/>
            <a:ext cx="2212848" cy="28570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677" y="485775"/>
            <a:ext cx="2203222" cy="2862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3561" y="3511487"/>
            <a:ext cx="2783884" cy="2855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8782" y="1701532"/>
            <a:ext cx="457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upload.wikimedia.org/wikipedia/commons/thumb/3/3e/I2C.svg/425px-I2C.svg.png">
            <a:extLst>
              <a:ext uri="{FF2B5EF4-FFF2-40B4-BE49-F238E27FC236}">
                <a16:creationId xmlns:a16="http://schemas.microsoft.com/office/drawing/2014/main" id="{36D21336-D4BE-46D8-853B-8AA6EDCA8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05635" y="4503902"/>
            <a:ext cx="2459736" cy="86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²C bus logo.svg">
            <a:extLst>
              <a:ext uri="{FF2B5EF4-FFF2-40B4-BE49-F238E27FC236}">
                <a16:creationId xmlns:a16="http://schemas.microsoft.com/office/drawing/2014/main" id="{3AF89140-A8FC-41A8-84D7-81E9C4A0F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5643" y="881643"/>
            <a:ext cx="1883664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73F25-2374-414C-A012-83346E87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81734" cy="1212315"/>
          </a:xfrm>
        </p:spPr>
        <p:txBody>
          <a:bodyPr anchor="b">
            <a:normAutofit/>
          </a:bodyPr>
          <a:lstStyle/>
          <a:p>
            <a:r>
              <a:rPr lang="en-IE" sz="4000" dirty="0"/>
              <a:t>I²C (Inter-Integrated Circuit)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05B-6C5B-44CD-A66D-C44858AF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969"/>
            <a:ext cx="4981734" cy="4312994"/>
          </a:xfrm>
        </p:spPr>
        <p:txBody>
          <a:bodyPr>
            <a:normAutofit/>
          </a:bodyPr>
          <a:lstStyle/>
          <a:p>
            <a:r>
              <a:rPr lang="en-IE" sz="2000"/>
              <a:t>Also referred to as 2-wire bus.</a:t>
            </a:r>
          </a:p>
          <a:p>
            <a:pPr lvl="1"/>
            <a:r>
              <a:rPr lang="en-IE" sz="2000"/>
              <a:t>Clock(SCL) and Data(SDL)</a:t>
            </a:r>
          </a:p>
          <a:p>
            <a:r>
              <a:rPr lang="en-IE" sz="2000"/>
              <a:t>Used for connecting lower-speed devices to processors and microcontrollers</a:t>
            </a:r>
          </a:p>
          <a:p>
            <a:r>
              <a:rPr lang="en-IE" sz="2000"/>
              <a:t>Master-slave approach.</a:t>
            </a:r>
          </a:p>
          <a:p>
            <a:r>
              <a:rPr lang="en-IE" sz="2000"/>
              <a:t>Unlike SPI, uses addressing instead of physical Slave Select lines (hence only </a:t>
            </a:r>
            <a:r>
              <a:rPr lang="en-IE" sz="2000" b="1" kern="1200">
                <a:latin typeface="+mn-lt"/>
                <a:ea typeface="+mn-ea"/>
                <a:cs typeface="+mn-cs"/>
              </a:rPr>
              <a:t>2</a:t>
            </a:r>
            <a:r>
              <a:rPr lang="en-IE" sz="2000"/>
              <a:t> wires).</a:t>
            </a:r>
          </a:p>
          <a:p>
            <a:r>
              <a:rPr lang="en-IE" sz="2000"/>
              <a:t>Speeds: 100kbs, 400kbs, 1Mbs and 3.4Mbs</a:t>
            </a:r>
          </a:p>
        </p:txBody>
      </p:sp>
    </p:spTree>
    <p:extLst>
      <p:ext uri="{BB962C8B-B14F-4D97-AF65-F5344CB8AC3E}">
        <p14:creationId xmlns:p14="http://schemas.microsoft.com/office/powerpoint/2010/main" val="69620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reeform: Shap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FBC65-944D-4680-ACE6-65C77A34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IE" sz="3700" dirty="0"/>
              <a:t>I²C (Inter-Integrated Circuit)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8E7C-BE75-4337-BEE0-D5B1AB92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SDA,SLC start high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Master: SDA to low to signal start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Master: Send SCL with 7 bit address followed by 0 (for write)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Slave: pulls SDA to low for Acknowledgement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Master: sends </a:t>
            </a:r>
            <a:r>
              <a:rPr lang="en-IE" sz="1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IE" sz="1700" dirty="0">
                <a:solidFill>
                  <a:schemeClr val="bg1"/>
                </a:solidFill>
              </a:rPr>
              <a:t> bit data on SDA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Slave: Acknowledgement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All: allow SDA, </a:t>
            </a:r>
            <a:r>
              <a:rPr lang="en-IE" sz="1700" dirty="0" err="1">
                <a:solidFill>
                  <a:schemeClr val="bg1"/>
                </a:solidFill>
              </a:rPr>
              <a:t>whin</a:t>
            </a:r>
            <a:r>
              <a:rPr lang="en-IE" sz="1700" dirty="0">
                <a:solidFill>
                  <a:schemeClr val="bg1"/>
                </a:solidFill>
              </a:rPr>
              <a:t> SCL is  high to Stop</a:t>
            </a:r>
          </a:p>
          <a:p>
            <a:endParaRPr lang="en-IE" sz="1700" dirty="0">
              <a:solidFill>
                <a:schemeClr val="bg1"/>
              </a:solidFill>
            </a:endParaRPr>
          </a:p>
        </p:txBody>
      </p:sp>
      <p:pic>
        <p:nvPicPr>
          <p:cNvPr id="7174" name="Picture 6" descr="Image result for I2C transmission">
            <a:extLst>
              <a:ext uri="{FF2B5EF4-FFF2-40B4-BE49-F238E27FC236}">
                <a16:creationId xmlns:a16="http://schemas.microsoft.com/office/drawing/2014/main" id="{4CC0D3A3-9A86-40B0-8F7F-4DB7B4CE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4" y="2855998"/>
            <a:ext cx="6073843" cy="24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02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DFA74-2595-48EB-A854-3D204BAF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85" y="3353107"/>
            <a:ext cx="7035734" cy="151431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19521-EA3B-4E7F-81AA-3B5ACE65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IE" sz="3700"/>
              <a:t>I²C (Inter-Integrated Circuit)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8AD3-C42C-4F8A-A8AA-8E836F81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IE" sz="2000">
                <a:solidFill>
                  <a:schemeClr val="bg1"/>
                </a:solidFill>
              </a:rPr>
              <a:t>You can transfer multiple bytes consecutively</a:t>
            </a:r>
          </a:p>
          <a:p>
            <a:pPr marL="0" indent="0">
              <a:buNone/>
            </a:pPr>
            <a:endParaRPr lang="en-I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3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573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Overview of Serial Bus Protocols</vt:lpstr>
      <vt:lpstr>We’re focussing here…</vt:lpstr>
      <vt:lpstr>Serial Bus</vt:lpstr>
      <vt:lpstr>Asynchronous Serial (RS232)</vt:lpstr>
      <vt:lpstr>Serial Peripheral Interface (SPI)</vt:lpstr>
      <vt:lpstr>Serial Peripheral Interface (SPI)</vt:lpstr>
      <vt:lpstr>I²C (Inter-Integrated Circuit)</vt:lpstr>
      <vt:lpstr>I²C (Inter-Integrated Circuit)</vt:lpstr>
      <vt:lpstr>I²C (Inter-Integrated Circuit)</vt:lpstr>
      <vt:lpstr>1-Wire</vt:lpstr>
      <vt:lpstr>CAN (Controller Area Network)</vt:lpstr>
      <vt:lpstr>CAN (Controller Area Network)</vt:lpstr>
      <vt:lpstr>Universal Serial  Bus (USB)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Bus Comms with I2C</dc:title>
  <dc:creator>fxwalsh@wit.ie</dc:creator>
  <cp:lastModifiedBy>fxwalsh@wit.ie</cp:lastModifiedBy>
  <cp:revision>26</cp:revision>
  <dcterms:created xsi:type="dcterms:W3CDTF">2017-09-13T09:14:15Z</dcterms:created>
  <dcterms:modified xsi:type="dcterms:W3CDTF">2017-09-14T14:22:12Z</dcterms:modified>
</cp:coreProperties>
</file>