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59" r:id="rId7"/>
    <p:sldId id="263" r:id="rId8"/>
    <p:sldId id="261" r:id="rId9"/>
    <p:sldId id="262" r:id="rId10"/>
    <p:sldId id="280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8EFC-9DC4-4065-BFB5-7A82CA38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1E738-3243-4DC4-A3B0-46D591FB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88B5-5C26-4520-94F5-44C63FF7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522D-AB2E-45FA-A0EA-143D3DAE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0C1A-9931-4D0D-B945-FA3EDD7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1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BEE-9343-481A-A0D4-A5E9C2BE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08A0-16A6-464B-A79B-B31217F5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526A-0225-47AE-9819-A6D2FFB2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EBB4-BD76-48B2-A89B-0A5D9124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A49C-1129-48A5-9331-9CDE2AC2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705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BDAF7-B1D1-4BB5-94FD-B7A968F60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EA1CA-19FD-4349-AF7B-A632C871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5C19-B692-495D-98B8-332A6BC2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731B-C262-4181-BA6C-BAE39E0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7C43-E935-46F7-A1F4-7E58C8A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37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A092-4187-475E-ADDC-CC550BDB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3EEA-5BB7-4D45-A4BF-34A130EA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2C95-C79F-4D43-90B4-9E11FB04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A3ED-49D2-466D-8DB9-D7CE48C3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4C-D47D-4C4A-8EC3-437D0F0F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62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E64-3954-4CC0-BC6B-79E4B447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3164-6DEF-4D91-B75B-14844967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6168-A928-47EF-AC2F-152833F3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ECFD-D817-4BAB-AAC4-AC6BC2F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F44F-EAE9-429A-8C3B-40E0725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27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FA88-BF37-423C-9651-5FC435C4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A8A0-715C-40E3-BED8-9434EE7F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648B1-FD66-4A6C-B288-A935880D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9BA15-D11F-4177-A8BF-A02ABBA6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130B-BBCD-420B-BE67-253CB17B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955A-1BF8-4F2F-BBFD-CC31E5BE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6CEF-946C-47E4-B3C9-E2891D47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0DFF-590A-4422-BCBB-ED4BD07C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FE17-ABA8-4206-919F-CD7CEBB7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8DA9A-95AC-48B5-88EC-71A095C7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1875-F8DE-4E4E-AD6C-AC1E60301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53D7B-0845-4E1D-9674-C6E3C191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EBA58-A127-4824-BC27-8C2D185F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0ADA4-DF3E-4C81-A9F9-0E29FC2B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4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CB19-0961-485C-AAAE-DB18903B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B4D89-0EAC-4F0D-A9EF-4AE38800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DACD0-D2B9-4E6F-91CE-1D591351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6BB1-7563-4833-99A9-FC3F4928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25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369E-A306-4AAE-937B-3A3CC955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7467E-1B0C-404C-8D0F-05A42E38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D5F33-CC04-4481-8AD6-607291E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198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16C3-C5DF-460B-8BAF-131A1B4F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69C8-9D8C-41C9-B896-254A36B8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DA4C1-CC6F-4C92-9410-3FF226A4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D354-EA16-4200-9AB9-DD216446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BAD98-A037-40E8-9446-FEDD6D4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E0AB-7B55-47CF-A824-BC40C708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12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506A-835F-45D9-823C-F4513B09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E063D-4194-4D33-B80A-6251273C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BB66-9BB2-4910-A022-C71C02239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8E4C-2A7F-427D-89FD-C623997F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1A7A-40B6-45DB-946A-820D17D5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C6DA-8083-4D2D-B4BC-873F6F24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29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05222-3D2D-4E2E-90E1-CF7D3E2A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34EE-C19F-4024-A1D0-3339CEDE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32AD-A8F2-4674-9DEF-D25D78460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5752-C047-46EB-BB21-68EA6D6546F7}" type="datetimeFigureOut">
              <a:rPr lang="en-IE" smtClean="0"/>
              <a:t>21/09/2017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6508-917A-4CE0-9395-0DE958952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ECA2-989F-4541-A3AC-873A3544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C601-C60A-4FA4-8713-57A908F2F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1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bluetooth.org/TechnologyOverview/Pages/Profiles.aspx#GATT" TargetMode="External"/><Relationship Id="rId2" Type="http://schemas.openxmlformats.org/officeDocument/2006/relationships/hyperlink" Target="https://developer.bluetooth.org/TechnologyOverview/Pages/HRP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bluetooth.org/gatt/services/Pages/ServicesHome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bluetooth.org/gatt/characteristics/Pages/CharacteristicViewer.aspx?u=org.bluetooth.characteristic.heart_rate_measurement.xml" TargetMode="External"/><Relationship Id="rId2" Type="http://schemas.openxmlformats.org/officeDocument/2006/relationships/hyperlink" Target="https://developer.bluetooth.org/gatt/characteristics/Pages/CharacteristicsHome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specifications" TargetMode="External"/><Relationship Id="rId2" Type="http://schemas.openxmlformats.org/officeDocument/2006/relationships/hyperlink" Target="https://learn.adafruit.com/introduction-to-bluetooth-low-energy/gat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icrocontrollers_LogoBluetoothSmart.jpg">
            <a:extLst>
              <a:ext uri="{FF2B5EF4-FFF2-40B4-BE49-F238E27FC236}">
                <a16:creationId xmlns:a16="http://schemas.microsoft.com/office/drawing/2014/main" id="{25BC51D7-9317-4308-8AF4-EC2D9A87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41" y="643467"/>
            <a:ext cx="9327045" cy="4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0CC83-41A2-4D22-9179-15FC7552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IE" sz="2500"/>
              <a:t>Bluetooth Low Energy</a:t>
            </a:r>
            <a:br>
              <a:rPr lang="en-IE" sz="2500"/>
            </a:br>
            <a:r>
              <a:rPr lang="en-IE" sz="2500"/>
              <a:t>(BLE)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C105-B877-4B8C-A953-1D836C65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rmAutofit/>
          </a:bodyPr>
          <a:lstStyle/>
          <a:p>
            <a:pPr algn="l"/>
            <a:endParaRPr lang="en-IE" sz="1600"/>
          </a:p>
        </p:txBody>
      </p:sp>
    </p:spTree>
    <p:extLst>
      <p:ext uri="{BB962C8B-B14F-4D97-AF65-F5344CB8AC3E}">
        <p14:creationId xmlns:p14="http://schemas.microsoft.com/office/powerpoint/2010/main" val="1346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9490-ACF8-4238-B6BC-6FDC85C6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and GAT for BLE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4AC9-EFD5-4364-A73D-75BA36FE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Generic Access Profile (GAP) or Advertising</a:t>
            </a:r>
          </a:p>
          <a:p>
            <a:pPr lvl="1"/>
            <a:r>
              <a:rPr lang="en-SG" dirty="0"/>
              <a:t>Information advertised to 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connectable? </a:t>
            </a:r>
          </a:p>
          <a:p>
            <a:pPr lvl="1"/>
            <a:r>
              <a:rPr lang="en-SG" dirty="0"/>
              <a:t>Supported features (services)</a:t>
            </a:r>
          </a:p>
          <a:p>
            <a:r>
              <a:rPr lang="en-SG" dirty="0"/>
              <a:t>Generic Attribute Profile (GATT)</a:t>
            </a:r>
          </a:p>
          <a:p>
            <a:pPr lvl="1"/>
            <a:r>
              <a:rPr lang="en-SG" dirty="0"/>
              <a:t>How to exchange data once connected</a:t>
            </a:r>
          </a:p>
          <a:p>
            <a:pPr lvl="1"/>
            <a:r>
              <a:rPr lang="en-SG" dirty="0"/>
              <a:t>Identifies Services, Characteristics and Descriptors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437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1C59EDF-5A1E-404D-B55D-8AEA5D8D6D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GAP BLE">
            <a:extLst>
              <a:ext uri="{FF2B5EF4-FFF2-40B4-BE49-F238E27FC236}">
                <a16:creationId xmlns:a16="http://schemas.microsoft.com/office/drawing/2014/main" id="{C721F6C5-76B2-47E6-8334-13855042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82" y="2711479"/>
            <a:ext cx="3026664" cy="1285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8DC72-9A38-4F3E-B052-74FC1DBE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 b="1" dirty="0"/>
              <a:t>Generic Access Profile (GAP)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F0A9-2EF9-4713-95E0-EB666EB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/>
              <a:t>GAP responsible for “device visibility.” </a:t>
            </a:r>
          </a:p>
          <a:p>
            <a:r>
              <a:rPr lang="en-IE" sz="2000"/>
              <a:t>Determines how two devices can (or can't) interact with each other.</a:t>
            </a:r>
          </a:p>
          <a:p>
            <a:pPr marL="0" indent="0">
              <a:buNone/>
            </a:pPr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274794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EF49-3FE0-4B9A-9BC8-CDD1AA1F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GAP Device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F6A3-1A6D-4E56-B0E4-2132080D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GAP defines 2 roles for devices:</a:t>
            </a:r>
          </a:p>
          <a:p>
            <a:pPr lvl="1"/>
            <a:r>
              <a:rPr lang="en-IE" dirty="0"/>
              <a:t>Central</a:t>
            </a:r>
          </a:p>
          <a:p>
            <a:pPr lvl="1"/>
            <a:r>
              <a:rPr lang="en-IE" dirty="0"/>
              <a:t>Peripheral</a:t>
            </a:r>
          </a:p>
          <a:p>
            <a:r>
              <a:rPr lang="en-IE" b="1" dirty="0"/>
              <a:t>Peripheral</a:t>
            </a:r>
            <a:r>
              <a:rPr lang="en-IE" dirty="0"/>
              <a:t> devices are small, low power, resource constrained devices </a:t>
            </a:r>
          </a:p>
          <a:p>
            <a:pPr lvl="1"/>
            <a:r>
              <a:rPr lang="en-IE" dirty="0"/>
              <a:t>Connect to a powerful central device. </a:t>
            </a:r>
          </a:p>
          <a:p>
            <a:r>
              <a:rPr lang="en-IE" b="1" dirty="0"/>
              <a:t>Central</a:t>
            </a:r>
            <a:r>
              <a:rPr lang="en-IE" dirty="0"/>
              <a:t> devices are usually far more processing power and memory.</a:t>
            </a:r>
          </a:p>
          <a:p>
            <a:pPr lvl="1"/>
            <a:r>
              <a:rPr lang="en-IE" dirty="0"/>
              <a:t>Tablet, Mobile phone, laptop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950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7C2D-F775-4ABD-8DC3-6109F89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GAP - Advertising and Scan Response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FBF3-369D-433F-91FC-67D42FC6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2 ways for a device to advertise with GAP</a:t>
            </a:r>
          </a:p>
          <a:p>
            <a:pPr lvl="1"/>
            <a:r>
              <a:rPr lang="en-IE" i="1" dirty="0"/>
              <a:t>Advertising Data</a:t>
            </a:r>
            <a:r>
              <a:rPr lang="en-IE" dirty="0"/>
              <a:t> payload</a:t>
            </a:r>
          </a:p>
          <a:p>
            <a:pPr lvl="1"/>
            <a:r>
              <a:rPr lang="en-IE" i="1" dirty="0"/>
              <a:t>Scan Response</a:t>
            </a:r>
            <a:r>
              <a:rPr lang="en-IE" dirty="0"/>
              <a:t> payload.</a:t>
            </a:r>
          </a:p>
          <a:p>
            <a:r>
              <a:rPr lang="en-IE" dirty="0"/>
              <a:t>Advertising data payload is mandatory</a:t>
            </a:r>
          </a:p>
          <a:p>
            <a:r>
              <a:rPr lang="en-IE" dirty="0"/>
              <a:t>Scan response payload is optional</a:t>
            </a:r>
          </a:p>
          <a:p>
            <a:pPr lvl="1"/>
            <a:r>
              <a:rPr lang="en-IE" dirty="0"/>
              <a:t>allows device designers to fit more information in the advertising payload such a strings for a device name, etc.</a:t>
            </a:r>
          </a:p>
          <a:p>
            <a:endParaRPr lang="en-IE" dirty="0"/>
          </a:p>
          <a:p>
            <a:r>
              <a:rPr lang="en-IE" dirty="0"/>
              <a:t>Advertising Process</a:t>
            </a:r>
          </a:p>
        </p:txBody>
      </p:sp>
    </p:spTree>
    <p:extLst>
      <p:ext uri="{BB962C8B-B14F-4D97-AF65-F5344CB8AC3E}">
        <p14:creationId xmlns:p14="http://schemas.microsoft.com/office/powerpoint/2010/main" val="424432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FBDFA86-51D3-4729-B154-796918372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icrocontrollers_Advertising2.png">
            <a:extLst>
              <a:ext uri="{FF2B5EF4-FFF2-40B4-BE49-F238E27FC236}">
                <a16:creationId xmlns:a16="http://schemas.microsoft.com/office/drawing/2014/main" id="{F2B78551-B097-47F0-BF31-8D87BFAC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3010122"/>
            <a:ext cx="4007904" cy="8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1CE7C6-BE91-42A7-9214-F33FD918C3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AD4B28-6362-4A0F-ADCC-5C5F3550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Advertising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8AB7-08F9-47A1-A113-0673B22A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Peripheral sets a specific advertising interval and transmit advertising packet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longer delays saves power but less responsive</a:t>
            </a:r>
          </a:p>
          <a:p>
            <a:r>
              <a:rPr lang="en-IE" sz="1800">
                <a:solidFill>
                  <a:srgbClr val="FFFFFF"/>
                </a:solidFill>
              </a:rPr>
              <a:t>A listening device interested in the scan response payload can optionally request the scan response payload, and the peripheral will respond with the additional data.</a:t>
            </a:r>
          </a:p>
          <a:p>
            <a:endParaRPr lang="en-IE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FBDFA86-51D3-4729-B154-796918372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icrocontrollers_BroadcastTopology.png">
            <a:extLst>
              <a:ext uri="{FF2B5EF4-FFF2-40B4-BE49-F238E27FC236}">
                <a16:creationId xmlns:a16="http://schemas.microsoft.com/office/drawing/2014/main" id="{A6998707-4FDF-4654-978B-1D57441F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17" y="2390407"/>
            <a:ext cx="4007904" cy="20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1CE7C6-BE91-42A7-9214-F33FD918C3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972D83-0B3A-44C9-AC33-2FD65692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Broadcast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77A2-9599-43A0-8F6E-ECEA1752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Some devices/apps  only require advertise data.</a:t>
            </a:r>
          </a:p>
          <a:p>
            <a:pPr lvl="1"/>
            <a:r>
              <a:rPr lang="en-IE" sz="1800">
                <a:solidFill>
                  <a:srgbClr val="FFFFFF"/>
                </a:solidFill>
              </a:rPr>
              <a:t>E.g. app requires peripheral to send data to more than one device at a time.</a:t>
            </a:r>
          </a:p>
          <a:p>
            <a:r>
              <a:rPr lang="en-IE" sz="1800">
                <a:solidFill>
                  <a:srgbClr val="FFFFFF"/>
                </a:solidFill>
              </a:rPr>
              <a:t>Can include small amount of custom data in </a:t>
            </a:r>
            <a:r>
              <a:rPr lang="en-IE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31</a:t>
            </a:r>
            <a:r>
              <a:rPr lang="en-IE" sz="1800">
                <a:solidFill>
                  <a:srgbClr val="FFFFFF"/>
                </a:solidFill>
              </a:rPr>
              <a:t> byte advertising or scan response payloads.</a:t>
            </a:r>
          </a:p>
          <a:p>
            <a:r>
              <a:rPr lang="en-IE" sz="1800">
                <a:solidFill>
                  <a:srgbClr val="FFFFFF"/>
                </a:solidFill>
              </a:rPr>
              <a:t>In this way, BLE peripheral can send data one-way to any devices in listening range</a:t>
            </a:r>
          </a:p>
        </p:txBody>
      </p:sp>
    </p:spTree>
    <p:extLst>
      <p:ext uri="{BB962C8B-B14F-4D97-AF65-F5344CB8AC3E}">
        <p14:creationId xmlns:p14="http://schemas.microsoft.com/office/powerpoint/2010/main" val="142246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2EC-53A9-4424-AB9C-2EEC3EAF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Bluetooth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A07D-F290-495D-9E18-56189956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Establishing a connection between a peripheral and a central device results in 1 to 1 </a:t>
            </a:r>
            <a:r>
              <a:rPr lang="en-IE" dirty="0" err="1"/>
              <a:t>communiction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the advertising process will stop </a:t>
            </a:r>
          </a:p>
          <a:p>
            <a:pPr lvl="1"/>
            <a:r>
              <a:rPr lang="en-IE" dirty="0"/>
              <a:t>no longer be able to send advertising packets</a:t>
            </a:r>
          </a:p>
          <a:p>
            <a:r>
              <a:rPr lang="en-IE" dirty="0" err="1"/>
              <a:t>Communiction</a:t>
            </a:r>
            <a:r>
              <a:rPr lang="en-IE" dirty="0"/>
              <a:t> in both directions </a:t>
            </a:r>
          </a:p>
          <a:p>
            <a:r>
              <a:rPr lang="en-IE" dirty="0"/>
              <a:t>Must use GATT services and characteristics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304376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0077-BD17-406B-81B3-F0A5018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Generic Attribute Profile - GATT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2FEA-A4F0-4FAF-93B4-8033DA05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Defines the way that two Bluetooth Low Energy devices transfer data back and forth </a:t>
            </a:r>
          </a:p>
          <a:p>
            <a:r>
              <a:rPr lang="en-IE" dirty="0"/>
              <a:t>Uses </a:t>
            </a:r>
            <a:r>
              <a:rPr lang="en-IE" b="1" dirty="0"/>
              <a:t>Services</a:t>
            </a:r>
            <a:r>
              <a:rPr lang="en-IE" dirty="0"/>
              <a:t> and </a:t>
            </a:r>
            <a:r>
              <a:rPr lang="en-IE" b="1" dirty="0"/>
              <a:t>Characteristics</a:t>
            </a:r>
            <a:r>
              <a:rPr lang="en-IE" dirty="0"/>
              <a:t>.</a:t>
            </a:r>
          </a:p>
          <a:p>
            <a:r>
              <a:rPr lang="en-US" dirty="0"/>
              <a:t>W</a:t>
            </a:r>
            <a:r>
              <a:rPr lang="en-IE" dirty="0" err="1"/>
              <a:t>ith</a:t>
            </a:r>
            <a:r>
              <a:rPr lang="en-IE" dirty="0"/>
              <a:t> GATT, a BLE peripheral can only be connected to one central device (e.g. a mobile phone, etc.)</a:t>
            </a:r>
          </a:p>
        </p:txBody>
      </p:sp>
    </p:spTree>
    <p:extLst>
      <p:ext uri="{BB962C8B-B14F-4D97-AF65-F5344CB8AC3E}">
        <p14:creationId xmlns:p14="http://schemas.microsoft.com/office/powerpoint/2010/main" val="318482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1C59EDF-5A1E-404D-B55D-8AEA5D8D6D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icrocontrollers_ConnectedTopology.png">
            <a:extLst>
              <a:ext uri="{FF2B5EF4-FFF2-40B4-BE49-F238E27FC236}">
                <a16:creationId xmlns:a16="http://schemas.microsoft.com/office/drawing/2014/main" id="{3EDEED9A-97BA-4F0D-9DCE-65B7007D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82" y="2556557"/>
            <a:ext cx="3026664" cy="15953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D7D94-9D8A-4135-908B-F2AA3647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/>
              <a:t>BLE Network Topology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C62E-1B9D-4168-A83E-7CBEC08D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/>
              <a:t>A peripheral can only be connected to one central device</a:t>
            </a:r>
          </a:p>
          <a:p>
            <a:r>
              <a:rPr lang="en-US" sz="2000"/>
              <a:t>C</a:t>
            </a:r>
            <a:r>
              <a:rPr lang="en-IE" sz="2000"/>
              <a:t>communication is </a:t>
            </a:r>
            <a:r>
              <a:rPr lang="en-IE" sz="2000" b="1" kern="1200">
                <a:latin typeface="+mn-lt"/>
                <a:ea typeface="+mn-ea"/>
                <a:cs typeface="+mn-cs"/>
              </a:rPr>
              <a:t>2</a:t>
            </a:r>
            <a:r>
              <a:rPr lang="en-IE" sz="2000"/>
              <a:t> -way</a:t>
            </a:r>
          </a:p>
          <a:p>
            <a:r>
              <a:rPr lang="en-IE" sz="2000"/>
              <a:t>Central device can be connected to multiple peripherals.</a:t>
            </a:r>
          </a:p>
          <a:p>
            <a:r>
              <a:rPr lang="en-IE" sz="2000"/>
              <a:t>If data needs to be exchanged between two peripherals, a custom messaging system will need to be implemented</a:t>
            </a:r>
          </a:p>
          <a:p>
            <a:pPr lvl="1"/>
            <a:r>
              <a:rPr lang="en-IE" sz="2000"/>
              <a:t>all messages pass through the central device.</a:t>
            </a:r>
          </a:p>
        </p:txBody>
      </p:sp>
    </p:spTree>
    <p:extLst>
      <p:ext uri="{BB962C8B-B14F-4D97-AF65-F5344CB8AC3E}">
        <p14:creationId xmlns:p14="http://schemas.microsoft.com/office/powerpoint/2010/main" val="85525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E59E-1019-4F51-8C6E-8D06FA0C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GATT transactions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7A0B-7462-4508-882A-16ECA831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Follows a (strange) client server relationship</a:t>
            </a:r>
          </a:p>
          <a:p>
            <a:r>
              <a:rPr lang="en-IE" dirty="0"/>
              <a:t>Peripheral is known as the </a:t>
            </a:r>
            <a:r>
              <a:rPr lang="en-IE" b="1" dirty="0"/>
              <a:t>GATT Server</a:t>
            </a:r>
          </a:p>
          <a:p>
            <a:r>
              <a:rPr lang="en-IE" dirty="0"/>
              <a:t>The </a:t>
            </a:r>
            <a:r>
              <a:rPr lang="en-IE" b="1" dirty="0"/>
              <a:t>GATT Client</a:t>
            </a:r>
            <a:r>
              <a:rPr lang="en-IE" dirty="0"/>
              <a:t> (the phone/tablet), which sends requests to this server.</a:t>
            </a:r>
          </a:p>
          <a:p>
            <a:r>
              <a:rPr lang="en-US" dirty="0"/>
              <a:t>F</a:t>
            </a:r>
            <a:r>
              <a:rPr lang="en-IE" dirty="0" err="1"/>
              <a:t>ollows</a:t>
            </a:r>
            <a:r>
              <a:rPr lang="en-IE" dirty="0"/>
              <a:t> master/slave approach</a:t>
            </a:r>
          </a:p>
          <a:p>
            <a:pPr lvl="1"/>
            <a:r>
              <a:rPr lang="en-IE" dirty="0"/>
              <a:t>All transactions are started by the master device, the </a:t>
            </a:r>
            <a:r>
              <a:rPr lang="en-IE" b="1" dirty="0"/>
              <a:t>GATT Client</a:t>
            </a:r>
          </a:p>
          <a:p>
            <a:pPr lvl="1"/>
            <a:r>
              <a:rPr lang="en-IE" dirty="0"/>
              <a:t>GATT client receives response from the slave device, </a:t>
            </a:r>
            <a:r>
              <a:rPr lang="en-IE" b="1" dirty="0"/>
              <a:t>the GATT Server</a:t>
            </a:r>
            <a:r>
              <a:rPr lang="en-IE" dirty="0"/>
              <a:t>.</a:t>
            </a:r>
            <a:endParaRPr lang="en-US" dirty="0"/>
          </a:p>
          <a:p>
            <a:r>
              <a:rPr lang="en-IE" dirty="0"/>
              <a:t>Peripheral will suggest a 'Connection Interval' to the central device, and the central device will try to reconnect every connection interval to see if any new data is available,</a:t>
            </a:r>
          </a:p>
        </p:txBody>
      </p:sp>
    </p:spTree>
    <p:extLst>
      <p:ext uri="{BB962C8B-B14F-4D97-AF65-F5344CB8AC3E}">
        <p14:creationId xmlns:p14="http://schemas.microsoft.com/office/powerpoint/2010/main" val="135996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11C59EDF-5A1E-404D-B55D-8AEA5D8D6D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3B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Bluetooth classic">
            <a:extLst>
              <a:ext uri="{FF2B5EF4-FFF2-40B4-BE49-F238E27FC236}">
                <a16:creationId xmlns:a16="http://schemas.microsoft.com/office/drawing/2014/main" id="{48F27AFE-B771-4A26-B7A8-774F3605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82" y="1840893"/>
            <a:ext cx="3026664" cy="30266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820B1-E03F-4ABB-8610-9134CDE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/>
              <a:t>Bluetooth “classic”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02EE-8EB8-4BB1-9E06-3D19EAD3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SG" sz="2000"/>
              <a:t>The “conventional” Bluetooth </a:t>
            </a:r>
          </a:p>
          <a:p>
            <a:r>
              <a:rPr lang="en-SG" sz="2000"/>
              <a:t>2.4GHz</a:t>
            </a:r>
          </a:p>
          <a:p>
            <a:r>
              <a:rPr lang="en-SG" sz="2000"/>
              <a:t>Range: 1m - 100m (10m typical)</a:t>
            </a:r>
          </a:p>
          <a:p>
            <a:r>
              <a:rPr lang="en-SG" sz="2000"/>
              <a:t>Connection-oriented: audio, file transfer, networking</a:t>
            </a:r>
          </a:p>
          <a:p>
            <a:r>
              <a:rPr lang="en-SG" sz="2000"/>
              <a:t>Reasonably fast data rate: </a:t>
            </a:r>
            <a:r>
              <a:rPr lang="en-SG" sz="2000" b="1" kern="1200">
                <a:latin typeface="+mn-lt"/>
                <a:ea typeface="+mn-ea"/>
                <a:cs typeface="+mn-cs"/>
              </a:rPr>
              <a:t>2.1</a:t>
            </a:r>
            <a:r>
              <a:rPr lang="en-SG" sz="2000"/>
              <a:t> Mbps</a:t>
            </a:r>
          </a:p>
          <a:p>
            <a:r>
              <a:rPr lang="en-SG" sz="2000"/>
              <a:t>Power consumption:  </a:t>
            </a:r>
          </a:p>
          <a:p>
            <a:pPr lvl="1"/>
            <a:r>
              <a:rPr lang="en-SG" sz="2000"/>
              <a:t>&lt; Wifi &lt; 3G</a:t>
            </a:r>
          </a:p>
          <a:p>
            <a:pPr marL="0" indent="0">
              <a:buNone/>
            </a:pPr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282070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51D7-600D-4F72-B5E3-F6CA357B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GATT Transactions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5A40-7985-49CB-A362-4A0CEDDB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194" name="Picture 2" descr="microcontrollers_GattMasterSlaveTransactions.png">
            <a:extLst>
              <a:ext uri="{FF2B5EF4-FFF2-40B4-BE49-F238E27FC236}">
                <a16:creationId xmlns:a16="http://schemas.microsoft.com/office/drawing/2014/main" id="{A904CD74-091D-47CC-96F1-EEA6439C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33650"/>
            <a:ext cx="8020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4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icrocontrollers_GattStructure.png">
            <a:extLst>
              <a:ext uri="{FF2B5EF4-FFF2-40B4-BE49-F238E27FC236}">
                <a16:creationId xmlns:a16="http://schemas.microsoft.com/office/drawing/2014/main" id="{5462EA72-FC95-4054-A20B-26BC26C3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02" y="965595"/>
            <a:ext cx="3888669" cy="47735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0FAFC-C879-44EC-B77B-ED6EC753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GATT – Services and Characteristics</a:t>
            </a:r>
            <a:endParaRPr lang="en-IE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442D-C2B6-4531-A15F-3F215024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/>
              <a:t>GATT transactions are based  on Profiles, Services and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8917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836C-8B99-4C53-9C89-6F086D88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GATT Profile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D3B5-F6B4-4376-9E01-8290EA6F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pre-defined collection of Services that has been compiled by either the Bluetooth Special Interest Group or by the peripheral designers.</a:t>
            </a:r>
          </a:p>
          <a:p>
            <a:pPr lvl="1"/>
            <a:r>
              <a:rPr lang="en-US" dirty="0"/>
              <a:t>E</a:t>
            </a:r>
            <a:r>
              <a:rPr lang="en-IE" dirty="0"/>
              <a:t>.g. The </a:t>
            </a:r>
            <a:r>
              <a:rPr lang="en-IE" dirty="0">
                <a:hlinkClick r:id="rId2" tooltip="Link: https://developer.bluetooth.org/TechnologyOverview/Pages/HRP.aspx"/>
              </a:rPr>
              <a:t>Heart Rate Profile</a:t>
            </a:r>
            <a:endParaRPr lang="en-IE" dirty="0"/>
          </a:p>
          <a:p>
            <a:pPr lvl="1"/>
            <a:r>
              <a:rPr lang="en-IE" dirty="0"/>
              <a:t>combines the Heart Rate Service and the Device Information Service.</a:t>
            </a:r>
          </a:p>
          <a:p>
            <a:r>
              <a:rPr lang="en-IE" dirty="0"/>
              <a:t>Complete list of GATT-based profiles can be found here: </a:t>
            </a:r>
            <a:r>
              <a:rPr lang="en-IE" dirty="0">
                <a:hlinkClick r:id="rId3"/>
              </a:rPr>
              <a:t>Profiles Overview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906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6BEC-B0AB-4B61-99CA-4CD4936E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GATT Services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74E5-8C3C-451B-B7F2-C1A6D516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Breaks data up into logic entities</a:t>
            </a:r>
          </a:p>
          <a:p>
            <a:r>
              <a:rPr lang="en-US" dirty="0"/>
              <a:t>C</a:t>
            </a:r>
            <a:r>
              <a:rPr lang="en-IE" dirty="0" err="1"/>
              <a:t>ontain</a:t>
            </a:r>
            <a:r>
              <a:rPr lang="en-IE" dirty="0"/>
              <a:t> one or more  </a:t>
            </a:r>
            <a:r>
              <a:rPr lang="en-IE" b="1" dirty="0"/>
              <a:t>characteristics</a:t>
            </a:r>
          </a:p>
          <a:p>
            <a:r>
              <a:rPr lang="en-IE" dirty="0"/>
              <a:t>Each service distinguished by unique numeric ID called a UUID</a:t>
            </a:r>
          </a:p>
          <a:p>
            <a:pPr lvl="1"/>
            <a:r>
              <a:rPr lang="en-US" dirty="0"/>
              <a:t>1</a:t>
            </a:r>
            <a:r>
              <a:rPr lang="en-IE" dirty="0"/>
              <a:t>6 bit</a:t>
            </a:r>
          </a:p>
          <a:p>
            <a:r>
              <a:rPr lang="en-IE" dirty="0"/>
              <a:t>Set of officially adopted BLE services can be seen on the </a:t>
            </a:r>
            <a:r>
              <a:rPr lang="en-IE" dirty="0">
                <a:hlinkClick r:id="rId2"/>
              </a:rPr>
              <a:t>Services</a:t>
            </a:r>
            <a:endParaRPr lang="en-IE" dirty="0"/>
          </a:p>
          <a:p>
            <a:r>
              <a:rPr lang="en-US" dirty="0"/>
              <a:t>E</a:t>
            </a:r>
            <a:r>
              <a:rPr lang="en-IE" dirty="0"/>
              <a:t>.g. official Heart rate  service</a:t>
            </a:r>
          </a:p>
          <a:p>
            <a:pPr lvl="1"/>
            <a:r>
              <a:rPr lang="en-IE" dirty="0"/>
              <a:t>service has a 16-bit UUID of 0x180D</a:t>
            </a:r>
          </a:p>
          <a:p>
            <a:pPr lvl="1"/>
            <a:r>
              <a:rPr lang="en-IE" dirty="0"/>
              <a:t>contains up to 3 characteristic</a:t>
            </a:r>
          </a:p>
          <a:p>
            <a:pPr lvl="2"/>
            <a:r>
              <a:rPr lang="en-IE" b="1" i="1" dirty="0"/>
              <a:t>Heart Rate Measurement</a:t>
            </a:r>
            <a:r>
              <a:rPr lang="en-IE" b="1" dirty="0"/>
              <a:t>, </a:t>
            </a:r>
            <a:r>
              <a:rPr lang="en-IE" b="1" i="1" dirty="0"/>
              <a:t>Body Sensor Location</a:t>
            </a:r>
            <a:r>
              <a:rPr lang="en-IE" dirty="0"/>
              <a:t> and</a:t>
            </a:r>
            <a:r>
              <a:rPr lang="en-IE" b="1" dirty="0"/>
              <a:t> </a:t>
            </a:r>
            <a:r>
              <a:rPr lang="en-IE" b="1" i="1" dirty="0"/>
              <a:t>Heart Rate Control Point</a:t>
            </a:r>
            <a:r>
              <a:rPr lang="en-I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56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4D91-131D-40D1-9AFA-AD54933C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GATT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B588-C1C2-4B7D-B38F-F3F550C6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Represents a single data point </a:t>
            </a:r>
          </a:p>
          <a:p>
            <a:r>
              <a:rPr lang="en-IE" dirty="0"/>
              <a:t>Similarly to Services, each Characteristic distinguishes itself via a pre-defined UUID</a:t>
            </a:r>
          </a:p>
          <a:p>
            <a:pPr lvl="1"/>
            <a:r>
              <a:rPr lang="en-US" dirty="0"/>
              <a:t>A</a:t>
            </a:r>
            <a:r>
              <a:rPr lang="en-IE" dirty="0" err="1"/>
              <a:t>lso</a:t>
            </a:r>
            <a:r>
              <a:rPr lang="en-IE" dirty="0"/>
              <a:t> use  </a:t>
            </a:r>
            <a:r>
              <a:rPr lang="en-IE" dirty="0">
                <a:hlinkClick r:id="rId2"/>
              </a:rPr>
              <a:t>standard characteristics defined by the Bluetooth SIG</a:t>
            </a:r>
            <a:endParaRPr lang="en-IE" dirty="0"/>
          </a:p>
          <a:p>
            <a:r>
              <a:rPr lang="en-US" dirty="0"/>
              <a:t>E</a:t>
            </a:r>
            <a:r>
              <a:rPr lang="en-IE" dirty="0"/>
              <a:t>.G Heart Rate: </a:t>
            </a:r>
          </a:p>
          <a:p>
            <a:pPr lvl="1"/>
            <a:r>
              <a:rPr lang="en-IE" dirty="0"/>
              <a:t>the </a:t>
            </a:r>
            <a:r>
              <a:rPr lang="en-IE" dirty="0">
                <a:hlinkClick r:id="rId3"/>
              </a:rPr>
              <a:t>Heart Rate Measurement characteristic</a:t>
            </a:r>
            <a:r>
              <a:rPr lang="en-IE" dirty="0"/>
              <a:t> is mandatory for the Heart Rate Service</a:t>
            </a:r>
          </a:p>
          <a:p>
            <a:pPr lvl="1"/>
            <a:r>
              <a:rPr lang="en-US" dirty="0"/>
              <a:t>Heart rate measurement has U</a:t>
            </a:r>
            <a:r>
              <a:rPr lang="en-IE" dirty="0"/>
              <a:t>UID of  0x2A37</a:t>
            </a:r>
          </a:p>
          <a:p>
            <a:r>
              <a:rPr lang="en-IE" dirty="0"/>
              <a:t>If you write apps that use BLE, </a:t>
            </a:r>
            <a:r>
              <a:rPr lang="en-IE" b="1" dirty="0"/>
              <a:t>characteristics</a:t>
            </a:r>
            <a:r>
              <a:rPr lang="en-IE" dirty="0"/>
              <a:t> are what you will be after with your BLE peripheral</a:t>
            </a:r>
          </a:p>
        </p:txBody>
      </p:sp>
    </p:spTree>
    <p:extLst>
      <p:ext uri="{BB962C8B-B14F-4D97-AF65-F5344CB8AC3E}">
        <p14:creationId xmlns:p14="http://schemas.microsoft.com/office/powerpoint/2010/main" val="66250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4B03-D4B7-4EAC-94D3-DF8881E0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D54A-955A-4CE3-9DD4-AB5467B2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https://learn.adafruit.com/introduction-to-bluetooth-low-energy/gatt</a:t>
            </a:r>
            <a:endParaRPr lang="en-IE" dirty="0"/>
          </a:p>
          <a:p>
            <a:r>
              <a:rPr lang="en-IE" dirty="0">
                <a:hlinkClick r:id="rId3"/>
              </a:rPr>
              <a:t>https://www.bluetooth.com/specifications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20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1C59EDF-5A1E-404D-B55D-8AEA5D8D6D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bluetooth low energy logo">
            <a:extLst>
              <a:ext uri="{FF2B5EF4-FFF2-40B4-BE49-F238E27FC236}">
                <a16:creationId xmlns:a16="http://schemas.microsoft.com/office/drawing/2014/main" id="{F2483A78-94F2-437C-9190-8D70E2C7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82" y="2858609"/>
            <a:ext cx="3026664" cy="9912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4576-B177-4D1A-B93E-867C93DC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B643-6481-4E6A-A56C-A8788B2D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IE" sz="2000" dirty="0"/>
              <a:t>"Bluetooth Smart“</a:t>
            </a:r>
          </a:p>
          <a:p>
            <a:r>
              <a:rPr lang="en-IE" sz="2000" dirty="0"/>
              <a:t>Light-weight subset of classic Bluetooth</a:t>
            </a:r>
          </a:p>
          <a:p>
            <a:pPr lvl="1"/>
            <a:r>
              <a:rPr lang="en-IE" sz="2000" dirty="0"/>
              <a:t>Operates in same freq. Range</a:t>
            </a:r>
          </a:p>
          <a:p>
            <a:pPr lvl="1"/>
            <a:r>
              <a:rPr lang="en-IE" sz="2000" dirty="0"/>
              <a:t> introduced as part of the Bluetooth 4.0 core specification</a:t>
            </a:r>
          </a:p>
          <a:p>
            <a:r>
              <a:rPr lang="en-IE" sz="2000" dirty="0"/>
              <a:t>Started by Nokia as an in-house project called “</a:t>
            </a:r>
            <a:r>
              <a:rPr lang="en-IE" sz="2000" dirty="0" err="1"/>
              <a:t>Wibree</a:t>
            </a:r>
            <a:r>
              <a:rPr lang="en-IE" sz="2000" dirty="0"/>
              <a:t>”</a:t>
            </a:r>
          </a:p>
          <a:p>
            <a:r>
              <a:rPr lang="en-IE" sz="2000" dirty="0"/>
              <a:t>Target Apps:</a:t>
            </a:r>
          </a:p>
          <a:p>
            <a:pPr lvl="1"/>
            <a:r>
              <a:rPr lang="en-SG" sz="2000" dirty="0"/>
              <a:t>Wireless battery-powered sensors </a:t>
            </a:r>
            <a:r>
              <a:rPr lang="en-SG" sz="2000" dirty="0" err="1"/>
              <a:t>eg</a:t>
            </a:r>
            <a:r>
              <a:rPr lang="en-SG" sz="2000" dirty="0"/>
              <a:t>. heart rate, thermometer, wearables</a:t>
            </a:r>
          </a:p>
          <a:p>
            <a:pPr lvl="1"/>
            <a:r>
              <a:rPr lang="en-SG" sz="2000" dirty="0"/>
              <a:t>Low </a:t>
            </a:r>
            <a:r>
              <a:rPr lang="en-SG" sz="2000" dirty="0" err="1"/>
              <a:t>bandwith</a:t>
            </a:r>
            <a:endParaRPr lang="en-SG" sz="2000" dirty="0"/>
          </a:p>
          <a:p>
            <a:pPr lvl="1"/>
            <a:r>
              <a:rPr lang="en-SG" sz="2000" dirty="0"/>
              <a:t>No always on, constrained devices</a:t>
            </a:r>
          </a:p>
        </p:txBody>
      </p:sp>
    </p:spTree>
    <p:extLst>
      <p:ext uri="{BB962C8B-B14F-4D97-AF65-F5344CB8AC3E}">
        <p14:creationId xmlns:p14="http://schemas.microsoft.com/office/powerpoint/2010/main" val="380309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AD24CA-2AF3-475C-9EB1-4F34C34E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718081"/>
            <a:ext cx="6553545" cy="54297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91D17E-7208-46EF-ABE7-7D944324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937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C6D-D7EB-412C-96CA-8D1236D8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Bluetooth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D286-EFCC-47D2-A09E-E1210EEE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Bluetooth Classic</a:t>
            </a:r>
          </a:p>
          <a:p>
            <a:pPr lvl="1"/>
            <a:r>
              <a:rPr lang="en-IE" dirty="0"/>
              <a:t>high throughput, e.g. wireless audio and file transmission. </a:t>
            </a:r>
          </a:p>
          <a:p>
            <a:r>
              <a:rPr lang="en-IE" b="1" dirty="0"/>
              <a:t>Bluetooth Smart</a:t>
            </a:r>
          </a:p>
          <a:p>
            <a:pPr lvl="1"/>
            <a:r>
              <a:rPr lang="en-IE" dirty="0"/>
              <a:t>State information</a:t>
            </a:r>
          </a:p>
          <a:p>
            <a:pPr lvl="1"/>
            <a:r>
              <a:rPr lang="en-IE" dirty="0"/>
              <a:t>Devices with low-duty cycles </a:t>
            </a:r>
          </a:p>
          <a:p>
            <a:r>
              <a:rPr lang="en-IE" b="1" dirty="0"/>
              <a:t>Bluetooth </a:t>
            </a:r>
            <a:r>
              <a:rPr lang="en-IE" b="1" dirty="0" err="1"/>
              <a:t>SmartReady</a:t>
            </a:r>
            <a:endParaRPr lang="en-IE" b="1" dirty="0"/>
          </a:p>
          <a:p>
            <a:pPr lvl="1"/>
            <a:r>
              <a:rPr lang="en-IE" dirty="0"/>
              <a:t>These devices are essentially the “hub” devices such as computers, smartphones, etc. They support both the “classic” and “smart” devices, just as our smartphones can connect to a Bluetooth speaker to transmit audio and also communicate to a fitness tracker.</a:t>
            </a:r>
          </a:p>
        </p:txBody>
      </p:sp>
    </p:spTree>
    <p:extLst>
      <p:ext uri="{BB962C8B-B14F-4D97-AF65-F5344CB8AC3E}">
        <p14:creationId xmlns:p14="http://schemas.microsoft.com/office/powerpoint/2010/main" val="300205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2" descr="Image result for Bluetooth classic">
            <a:extLst>
              <a:ext uri="{FF2B5EF4-FFF2-40B4-BE49-F238E27FC236}">
                <a16:creationId xmlns:a16="http://schemas.microsoft.com/office/drawing/2014/main" id="{7F21DA98-56AA-42D2-8034-D44EB7672C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1675227"/>
            <a:ext cx="1052502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80E0C-4A9B-4A14-A2B9-D8CC3BA3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 family</a:t>
            </a:r>
          </a:p>
        </p:txBody>
      </p:sp>
    </p:spTree>
    <p:extLst>
      <p:ext uri="{BB962C8B-B14F-4D97-AF65-F5344CB8AC3E}">
        <p14:creationId xmlns:p14="http://schemas.microsoft.com/office/powerpoint/2010/main" val="42536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32">
            <a:extLst>
              <a:ext uri="{FF2B5EF4-FFF2-40B4-BE49-F238E27FC236}">
                <a16:creationId xmlns:a16="http://schemas.microsoft.com/office/drawing/2014/main" id="{15D4A74B-1BD6-4B31-B8A1-13E0961A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039" y="1675227"/>
            <a:ext cx="6509922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7B428-DFDB-4071-82E6-FB93935E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Wireless Technologies Comparison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0C00CF-029D-41C4-8D7C-0464D4BC18E7}"/>
              </a:ext>
            </a:extLst>
          </p:cNvPr>
          <p:cNvSpPr/>
          <p:nvPr/>
        </p:nvSpPr>
        <p:spPr>
          <a:xfrm>
            <a:off x="5753687" y="3840480"/>
            <a:ext cx="562708" cy="1448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610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DFE-3AB5-43B6-ACF6-A0FC12D0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BLE vs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1A95-FF28-4302-BCB8-A57BA10C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Bluetooth and Bluetooth Low Energy are used  for different purposes</a:t>
            </a:r>
          </a:p>
          <a:p>
            <a:r>
              <a:rPr lang="en-IE" dirty="0"/>
              <a:t>Bluetooth Classic</a:t>
            </a:r>
          </a:p>
          <a:p>
            <a:pPr lvl="1"/>
            <a:r>
              <a:rPr lang="en-IE" dirty="0"/>
              <a:t> can handle a lot of data</a:t>
            </a:r>
          </a:p>
          <a:p>
            <a:pPr lvl="1"/>
            <a:r>
              <a:rPr lang="en-IE" dirty="0"/>
              <a:t>consumes battery quickly</a:t>
            </a:r>
          </a:p>
          <a:p>
            <a:r>
              <a:rPr lang="en-US" dirty="0"/>
              <a:t>B</a:t>
            </a:r>
            <a:r>
              <a:rPr lang="en-IE" dirty="0"/>
              <a:t>LE</a:t>
            </a:r>
          </a:p>
          <a:p>
            <a:pPr lvl="1"/>
            <a:r>
              <a:rPr lang="en-IE" dirty="0"/>
              <a:t>used for applications that do not need to exchange large amounts of data</a:t>
            </a:r>
          </a:p>
          <a:p>
            <a:pPr lvl="1"/>
            <a:r>
              <a:rPr lang="en-US" dirty="0"/>
              <a:t>c</a:t>
            </a:r>
            <a:r>
              <a:rPr lang="en-IE" dirty="0"/>
              <a:t>heap</a:t>
            </a:r>
          </a:p>
          <a:p>
            <a:pPr lvl="1"/>
            <a:r>
              <a:rPr lang="en-US" dirty="0"/>
              <a:t>M</a:t>
            </a:r>
            <a:r>
              <a:rPr lang="en-IE" dirty="0" err="1"/>
              <a:t>arginally</a:t>
            </a:r>
            <a:r>
              <a:rPr lang="en-IE" dirty="0"/>
              <a:t> further range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555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C05F45-26D3-4986-9D39-05F75296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BLE Platform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D261-4517-47C1-B27F-3FE8A8F2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/>
              <a:t>Bluetooth </a:t>
            </a:r>
            <a:r>
              <a:rPr lang="en-IE" sz="2400" b="1" kern="1200">
                <a:latin typeface="+mn-lt"/>
                <a:ea typeface="+mn-ea"/>
                <a:cs typeface="+mn-cs"/>
              </a:rPr>
              <a:t>4.0</a:t>
            </a:r>
            <a:r>
              <a:rPr lang="en-IE" sz="2400"/>
              <a:t> + (and Bluetooth Low Energy) is available on most major platforms:</a:t>
            </a:r>
          </a:p>
          <a:p>
            <a:pPr lvl="1"/>
            <a:r>
              <a:rPr lang="en-IE" dirty="0"/>
              <a:t>iOS5+ </a:t>
            </a:r>
          </a:p>
          <a:p>
            <a:pPr lvl="1"/>
            <a:r>
              <a:rPr lang="en-IE" dirty="0"/>
              <a:t>Android 4.3+</a:t>
            </a:r>
          </a:p>
          <a:p>
            <a:pPr lvl="1"/>
            <a:r>
              <a:rPr lang="en-IE" dirty="0"/>
              <a:t>Apple OS X 10.6+</a:t>
            </a:r>
          </a:p>
          <a:p>
            <a:pPr lvl="1"/>
            <a:r>
              <a:rPr lang="en-IE" dirty="0"/>
              <a:t>Windows 8 +</a:t>
            </a:r>
          </a:p>
          <a:p>
            <a:pPr lvl="1"/>
            <a:r>
              <a:rPr lang="en-IE" dirty="0"/>
              <a:t>GNU/Linux Vanilla </a:t>
            </a:r>
            <a:r>
              <a:rPr lang="en-IE"/>
              <a:t>BlueZ</a:t>
            </a:r>
            <a:r>
              <a:rPr lang="en-IE" dirty="0"/>
              <a:t> 4.93+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12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711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Bluetooth Low Energy (BLE)</vt:lpstr>
      <vt:lpstr>Bluetooth “classic”</vt:lpstr>
      <vt:lpstr>Bluetooth Low Energy</vt:lpstr>
      <vt:lpstr>BLE Applications</vt:lpstr>
      <vt:lpstr>Bluetooth Classifications</vt:lpstr>
      <vt:lpstr>Bluetooth family</vt:lpstr>
      <vt:lpstr>Wireless Technologies Comparison</vt:lpstr>
      <vt:lpstr>BLE vs Classic</vt:lpstr>
      <vt:lpstr>BLE Platform Support</vt:lpstr>
      <vt:lpstr>GAP and GAT for BLE</vt:lpstr>
      <vt:lpstr>Generic Access Profile (GAP)</vt:lpstr>
      <vt:lpstr>GAP Device Roles</vt:lpstr>
      <vt:lpstr>GAP - Advertising and Scan Response Data</vt:lpstr>
      <vt:lpstr>Advertising process</vt:lpstr>
      <vt:lpstr>Broadcast Network Topology</vt:lpstr>
      <vt:lpstr>Bluetooth Connection </vt:lpstr>
      <vt:lpstr>Generic Attribute Profile - GATT</vt:lpstr>
      <vt:lpstr>BLE Network Topology</vt:lpstr>
      <vt:lpstr>GATT transactions</vt:lpstr>
      <vt:lpstr>GATT Transactions</vt:lpstr>
      <vt:lpstr>GATT – Services and Characteristics</vt:lpstr>
      <vt:lpstr>GATT Profile</vt:lpstr>
      <vt:lpstr>GATT Services</vt:lpstr>
      <vt:lpstr>GATT Characteristics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</dc:title>
  <dc:creator>fxwalsh@wit.ie</dc:creator>
  <cp:lastModifiedBy>fxwalsh@wit.ie</cp:lastModifiedBy>
  <cp:revision>11</cp:revision>
  <dcterms:created xsi:type="dcterms:W3CDTF">2017-09-21T08:05:25Z</dcterms:created>
  <dcterms:modified xsi:type="dcterms:W3CDTF">2017-09-21T09:18:22Z</dcterms:modified>
</cp:coreProperties>
</file>