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sldIdLst>
    <p:sldId id="352" r:id="rId2"/>
    <p:sldId id="353" r:id="rId3"/>
    <p:sldId id="326" r:id="rId4"/>
    <p:sldId id="372" r:id="rId5"/>
    <p:sldId id="356" r:id="rId6"/>
    <p:sldId id="380" r:id="rId7"/>
    <p:sldId id="382" r:id="rId8"/>
    <p:sldId id="383" r:id="rId9"/>
    <p:sldId id="385" r:id="rId10"/>
    <p:sldId id="3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9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orient="horz" pos="329">
          <p15:clr>
            <a:srgbClr val="A4A3A4"/>
          </p15:clr>
        </p15:guide>
        <p15:guide id="5" orient="horz" pos="3804">
          <p15:clr>
            <a:srgbClr val="A4A3A4"/>
          </p15:clr>
        </p15:guide>
        <p15:guide id="6" pos="5533">
          <p15:clr>
            <a:srgbClr val="A4A3A4"/>
          </p15:clr>
        </p15:guide>
        <p15:guide id="7" pos="3433">
          <p15:clr>
            <a:srgbClr val="A4A3A4"/>
          </p15:clr>
        </p15:guide>
        <p15:guide id="8" pos="2587">
          <p15:clr>
            <a:srgbClr val="A4A3A4"/>
          </p15:clr>
        </p15:guide>
        <p15:guide id="9" pos="312" userDrawn="1">
          <p15:clr>
            <a:srgbClr val="A4A3A4"/>
          </p15:clr>
        </p15:guide>
        <p15:guide id="10" pos="1502">
          <p15:clr>
            <a:srgbClr val="A4A3A4"/>
          </p15:clr>
        </p15:guide>
        <p15:guide id="11" orient="horz" pos="2242">
          <p15:clr>
            <a:srgbClr val="A4A3A4"/>
          </p15:clr>
        </p15:guide>
        <p15:guide id="12" orient="horz" pos="1923">
          <p15:clr>
            <a:srgbClr val="A4A3A4"/>
          </p15:clr>
        </p15:guide>
        <p15:guide id="13" pos="3581">
          <p15:clr>
            <a:srgbClr val="A4A3A4"/>
          </p15:clr>
        </p15:guide>
        <p15:guide id="14" pos="1609">
          <p15:clr>
            <a:srgbClr val="A4A3A4"/>
          </p15:clr>
        </p15:guide>
        <p15:guide id="15" pos="510">
          <p15:clr>
            <a:srgbClr val="A4A3A4"/>
          </p15:clr>
        </p15:guide>
        <p15:guide id="16" orient="horz" pos="606">
          <p15:clr>
            <a:srgbClr val="A4A3A4"/>
          </p15:clr>
        </p15:guide>
        <p15:guide id="17" orient="horz" pos="1837">
          <p15:clr>
            <a:srgbClr val="A4A3A4"/>
          </p15:clr>
        </p15:guide>
        <p15:guide id="18" pos="2071">
          <p15:clr>
            <a:srgbClr val="A4A3A4"/>
          </p15:clr>
        </p15:guide>
        <p15:guide id="19" pos="238">
          <p15:clr>
            <a:srgbClr val="A4A3A4"/>
          </p15:clr>
        </p15:guide>
        <p15:guide id="20" pos="1231">
          <p15:clr>
            <a:srgbClr val="A4A3A4"/>
          </p15:clr>
        </p15:guide>
        <p15:guide id="21" pos="2457">
          <p15:clr>
            <a:srgbClr val="A4A3A4"/>
          </p15:clr>
        </p15:guide>
        <p15:guide id="22" pos="2760">
          <p15:clr>
            <a:srgbClr val="A4A3A4"/>
          </p15:clr>
        </p15:guide>
        <p15:guide id="23" pos="2532">
          <p15:clr>
            <a:srgbClr val="A4A3A4"/>
          </p15:clr>
        </p15:guide>
        <p15:guide id="24" pos="3651">
          <p15:clr>
            <a:srgbClr val="A4A3A4"/>
          </p15:clr>
        </p15:guide>
        <p15:guide id="25" pos="269">
          <p15:clr>
            <a:srgbClr val="A4A3A4"/>
          </p15:clr>
        </p15:guide>
        <p15:guide id="26" orient="horz" pos="1116">
          <p15:clr>
            <a:srgbClr val="A4A3A4"/>
          </p15:clr>
        </p15:guide>
        <p15:guide id="27" pos="925">
          <p15:clr>
            <a:srgbClr val="A4A3A4"/>
          </p15:clr>
        </p15:guide>
        <p15:guide id="28" pos="4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ema Nayak" initials="SN" lastIdx="6" clrIdx="0">
    <p:extLst/>
  </p:cmAuthor>
  <p:cmAuthor id="2" name="Nikhil Nanu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B19"/>
    <a:srgbClr val="2CABE2"/>
    <a:srgbClr val="545454"/>
    <a:srgbClr val="547F7F"/>
    <a:srgbClr val="29ABE2"/>
    <a:srgbClr val="F2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0480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944" y="60"/>
      </p:cViewPr>
      <p:guideLst>
        <p:guide orient="horz" pos="4039"/>
        <p:guide orient="horz"/>
        <p:guide orient="horz" pos="4319"/>
        <p:guide orient="horz" pos="329"/>
        <p:guide orient="horz" pos="3804"/>
        <p:guide pos="5533"/>
        <p:guide pos="3433"/>
        <p:guide pos="2587"/>
        <p:guide pos="312"/>
        <p:guide pos="1502"/>
        <p:guide orient="horz" pos="2242"/>
        <p:guide orient="horz" pos="1923"/>
        <p:guide pos="3581"/>
        <p:guide pos="1609"/>
        <p:guide pos="510"/>
        <p:guide orient="horz" pos="606"/>
        <p:guide orient="horz" pos="1837"/>
        <p:guide pos="2071"/>
        <p:guide pos="238"/>
        <p:guide pos="1231"/>
        <p:guide pos="2457"/>
        <p:guide pos="2760"/>
        <p:guide pos="2532"/>
        <p:guide pos="3651"/>
        <p:guide pos="269"/>
        <p:guide orient="horz" pos="1116"/>
        <p:guide pos="925"/>
        <p:guide pos="4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EC5B-954A-9A40-AF3A-C0D9DFD84EA9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A3C9-B413-B840-83C6-3C9FC21D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eaconstac.com/2015/03/googles-uribeacon-how-it-compares-against-apples-ibeac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762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332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you are wondering how ‘Eddystone’ got its name – it is named after a lighthouse on the Eddystone Rocks in England.</a:t>
            </a:r>
            <a:endParaRPr lang="ko-KR" altLang="en-US" sz="11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B6D8-25FE-45F4-9D48-840287EA0D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1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100" dirty="0">
              <a:solidFill>
                <a:srgbClr val="545454"/>
              </a:solidFill>
              <a:latin typeface="Ruda Bold"/>
              <a:cs typeface="Rud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Eddystone-URL:</a:t>
            </a:r>
            <a:r>
              <a:rPr lang="en-GB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is that an app detecting the beacon can go directly to this URL without the app having to convert a beacon numeric identifier to destination web address. This Eddystone frame is the new replacement for the existing 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UriBeacon</a:t>
            </a:r>
            <a:r>
              <a:rPr lang="en-GB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open standard also sponsored by Google.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solidFill>
                  <a:srgbClr val="545454"/>
                </a:solidFill>
                <a:latin typeface="Ruda Bold"/>
                <a:cs typeface="Ruda Bold"/>
              </a:rPr>
              <a:t>In case of iOS - </a:t>
            </a:r>
            <a:r>
              <a:rPr lang="en-GB" sz="1600" b="1" dirty="0">
                <a:solidFill>
                  <a:srgbClr val="545454"/>
                </a:solidFill>
                <a:latin typeface="Museo Sans 300"/>
                <a:cs typeface="Museo Sans 300"/>
              </a:rPr>
              <a:t>current implementation requires Chrome browser in iOS ( with Chrome in ‘Today’ notifications) and in Android  it is working with Physical Web browser, and in future it is expected to be natively supported in Android M;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100" dirty="0">
              <a:solidFill>
                <a:srgbClr val="545454"/>
              </a:solidFill>
              <a:latin typeface="Ruda Bold"/>
              <a:cs typeface="Rud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Does away with the need to download apps for fly-by use: For a traveller – he will not need to download</a:t>
            </a:r>
            <a:r>
              <a:rPr lang="en-GB" baseline="0" dirty="0">
                <a:solidFill>
                  <a:srgbClr val="545454"/>
                </a:solidFill>
                <a:latin typeface="Museo Sans 300"/>
                <a:cs typeface="Museo Sans 300"/>
              </a:rPr>
              <a:t> an app for just a few rides, for the business it won’t skew analytics</a:t>
            </a: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rtl="0"/>
            <a:endParaRPr lang="en-US" dirty="0">
              <a:solidFill>
                <a:srgbClr val="545454"/>
              </a:solidFill>
              <a:latin typeface="Ruda Bold"/>
              <a:cs typeface="Rud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100" dirty="0">
              <a:solidFill>
                <a:srgbClr val="545454"/>
              </a:solidFill>
              <a:latin typeface="Ruda Bold"/>
              <a:cs typeface="Rud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>
              <a:buAutoNum type="arabicPeriod"/>
            </a:pPr>
            <a:r>
              <a:rPr lang="en-GB" baseline="0" dirty="0">
                <a:solidFill>
                  <a:srgbClr val="545454"/>
                </a:solidFill>
                <a:latin typeface="Ruda Bold"/>
                <a:cs typeface="Ruda Bold"/>
              </a:rPr>
              <a:t>Yes</a:t>
            </a:r>
          </a:p>
          <a:p>
            <a:pPr marL="228600" indent="-228600" rtl="0">
              <a:buAutoNum type="arabicPeriod"/>
            </a:pPr>
            <a:r>
              <a:rPr lang="en-GB" baseline="0" dirty="0">
                <a:solidFill>
                  <a:srgbClr val="545454"/>
                </a:solidFill>
                <a:latin typeface="Ruda Bold"/>
                <a:cs typeface="Ruda Bold"/>
              </a:rPr>
              <a:t>It is possible, none that we know of currently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GB" baseline="0" dirty="0">
                <a:solidFill>
                  <a:srgbClr val="545454"/>
                </a:solidFill>
                <a:latin typeface="Ruda Bold"/>
                <a:cs typeface="Ruda Bold"/>
              </a:rPr>
              <a:t>You can use the Eddystone-URL frame to transmit relevant URL. However, in case of iOS - </a:t>
            </a:r>
            <a:r>
              <a:rPr lang="en-GB" sz="1600" dirty="0">
                <a:solidFill>
                  <a:srgbClr val="545454"/>
                </a:solidFill>
                <a:latin typeface="Museo Sans 300"/>
                <a:cs typeface="Museo Sans 300"/>
              </a:rPr>
              <a:t>current implementation requires Chrome browser in iOS ( with Chrome in ‘Today’ notifications) and in Android  it is working with Physical Web browser, and in future it is expected to be natively supported in Android M; 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GB" sz="1600" dirty="0">
                <a:solidFill>
                  <a:srgbClr val="545454"/>
                </a:solidFill>
                <a:latin typeface="Museo Sans 300"/>
                <a:cs typeface="Museo Sans 300"/>
              </a:rPr>
              <a:t>Not possible. You will need to use the Eddystone-UID frame or the iBeacon frame (an app is required). </a:t>
            </a: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GB" sz="1600" b="1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286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GB" sz="1600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sz="1600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28600" indent="-228600" rtl="0">
              <a:buAutoNum type="arabicPeriod"/>
            </a:pPr>
            <a:endParaRPr lang="en-US" dirty="0">
              <a:solidFill>
                <a:srgbClr val="545454"/>
              </a:solidFill>
              <a:latin typeface="Ruda Bold"/>
              <a:cs typeface="Rud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8A3C9-B413-B840-83C6-3C9FC21D7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69BD-752A-FC4F-A4EF-01C2F5AC997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9DDB-5AEA-4448-9E7D-205DC388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beaconstac.com/ebook/eddystone-101?utm_source=eddybeaconwebinar&amp;utm_campaign=product&amp;utm_medium=slideshar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352425" y="686172"/>
            <a:ext cx="4147004" cy="0"/>
          </a:xfrm>
          <a:prstGeom prst="straightConnector1">
            <a:avLst/>
          </a:prstGeom>
          <a:noFill/>
          <a:ln w="25400" cap="flat">
            <a:solidFill>
              <a:srgbClr val="FAAB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 txBox="1"/>
          <p:nvPr/>
        </p:nvSpPr>
        <p:spPr>
          <a:xfrm>
            <a:off x="321880" y="109171"/>
            <a:ext cx="79019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0" u="none" strike="noStrike" cap="none" baseline="0" dirty="0">
                <a:solidFill>
                  <a:srgbClr val="545454"/>
                </a:solidFill>
                <a:latin typeface="Ruda Bold" panose="02000000000000000000" pitchFamily="2" charset="0"/>
                <a:ea typeface="Ruda"/>
                <a:cs typeface="Ruda"/>
                <a:sym typeface="Ruda"/>
              </a:rPr>
              <a:t>What </a:t>
            </a:r>
            <a:r>
              <a:rPr lang="en-US" sz="2800" dirty="0">
                <a:solidFill>
                  <a:srgbClr val="545454"/>
                </a:solidFill>
                <a:latin typeface="Ruda Bold" panose="02000000000000000000" pitchFamily="2" charset="0"/>
                <a:ea typeface="Ruda"/>
                <a:cs typeface="Ruda"/>
                <a:sym typeface="Ruda"/>
              </a:rPr>
              <a:t>are beacons?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0837" y="3704589"/>
            <a:ext cx="8391524" cy="22948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40000"/>
              </a:lnSpc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Museo Sans 300"/>
              <a:cs typeface="Museo Sans 300"/>
              <a:sym typeface="Arial"/>
            </a:endParaRPr>
          </a:p>
          <a:p>
            <a:pPr marL="285750" indent="-285750">
              <a:lnSpc>
                <a:spcPct val="14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Low-cost, low-power transmitters equipped with </a:t>
            </a:r>
            <a:r>
              <a:rPr lang="en-US" sz="1800" dirty="0">
                <a:solidFill>
                  <a:srgbClr val="29ABE2"/>
                </a:solidFill>
                <a:latin typeface="Museo Sans 300"/>
                <a:ea typeface="Roboto Lt" pitchFamily="2" charset="0"/>
                <a:cs typeface="Museo Sans 300"/>
              </a:rPr>
              <a:t>Bluetooth Low Energy or BLE</a:t>
            </a:r>
            <a:r>
              <a:rPr lang="en-US" sz="1800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 (also called Bluetooth 4.0 or Bluetooth Smart) </a:t>
            </a: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rgbClr val="545454"/>
              </a:solidFill>
              <a:latin typeface="Museo Sans 300"/>
              <a:cs typeface="Museo Sans 300"/>
              <a:sym typeface="Arial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300"/>
                <a:cs typeface="Museo Sans 300"/>
                <a:sym typeface="Arial"/>
              </a:rPr>
              <a:t>Helps mobile devices detect proximity and determine micro-location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11145"/>
            <a:ext cx="7751322" cy="2234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0" y="6429169"/>
            <a:ext cx="9154948" cy="450728"/>
          </a:xfrm>
          <a:prstGeom prst="rect">
            <a:avLst/>
          </a:prstGeom>
          <a:solidFill>
            <a:srgbClr val="5454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eaconstac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059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2425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429170"/>
            <a:ext cx="9144000" cy="428830"/>
          </a:xfrm>
          <a:prstGeom prst="rect">
            <a:avLst/>
          </a:prstGeom>
          <a:solidFill>
            <a:srgbClr val="5454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29600" algn="l"/>
              </a:tabLst>
            </a:pPr>
            <a:r>
              <a:rPr lang="en-GB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Eddystone FAQs</a:t>
            </a:r>
            <a:endParaRPr lang="en-GB" sz="2800" dirty="0">
              <a:latin typeface="Ruda Bold" panose="02000000000000000000" pitchFamily="2" charset="0"/>
              <a:cs typeface="Ruda"/>
            </a:endParaRPr>
          </a:p>
        </p:txBody>
      </p:sp>
      <p:pic>
        <p:nvPicPr>
          <p:cNvPr id="9" name="Picture 8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4629" y="948690"/>
            <a:ext cx="82296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Can the same beacon support Eddystone as well as iBeacon?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Can a single app work with Eddystone and iBeacon at the same time?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Under what circumstances does Eddystone push content to a phone that has no app installed?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Can I decide to whom I send these URLs?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2967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hape 122"/>
          <p:cNvCxnSpPr/>
          <p:nvPr/>
        </p:nvCxnSpPr>
        <p:spPr>
          <a:xfrm>
            <a:off x="352425" y="686172"/>
            <a:ext cx="4147004" cy="0"/>
          </a:xfrm>
          <a:prstGeom prst="straightConnector1">
            <a:avLst/>
          </a:prstGeom>
          <a:noFill/>
          <a:ln w="25400" cap="flat">
            <a:solidFill>
              <a:srgbClr val="FAAB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 txBox="1"/>
          <p:nvPr/>
        </p:nvSpPr>
        <p:spPr>
          <a:xfrm>
            <a:off x="321880" y="109171"/>
            <a:ext cx="79019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0" u="none" strike="noStrike" cap="none" baseline="0" dirty="0">
                <a:solidFill>
                  <a:srgbClr val="545454"/>
                </a:solidFill>
                <a:latin typeface="Ruda Bold" panose="02000000000000000000" pitchFamily="2" charset="0"/>
                <a:ea typeface="Ruda"/>
                <a:cs typeface="Ruda"/>
                <a:sym typeface="Ruda"/>
              </a:rPr>
              <a:t>How beacons work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0837" y="3691857"/>
            <a:ext cx="8308974" cy="2374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Beacons don’t transmit content;</a:t>
            </a:r>
            <a:r>
              <a:rPr lang="en-US" sz="1800" i="0" u="none" strike="noStrike" cap="none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 they transmit a series of numbers</a:t>
            </a:r>
            <a:endParaRPr lang="en-US" sz="1800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285750" marR="0" lvl="0" indent="-171450" algn="l" rtl="0">
              <a:lnSpc>
                <a:spcPct val="140000"/>
              </a:lnSpc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The transmitted</a:t>
            </a:r>
            <a:r>
              <a:rPr lang="en-US" sz="1800" b="0" i="0" u="none" strike="noStrike" cap="none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 </a:t>
            </a: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signal allows another device to identify it and determine the device’s proximity to the beacon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1045025"/>
            <a:ext cx="7836668" cy="23409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6429169"/>
            <a:ext cx="9154948" cy="450728"/>
          </a:xfrm>
          <a:prstGeom prst="rect">
            <a:avLst/>
          </a:prstGeom>
          <a:solidFill>
            <a:srgbClr val="5454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eaconstac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4505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97" y="1075765"/>
            <a:ext cx="8392379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New format for BLE beacon broadcast, developed by Google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Cross-platform and capable of supporting Android, iOS and any platform that supports BLE beacons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12350" y="109172"/>
            <a:ext cx="863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What is </a:t>
            </a:r>
            <a:r>
              <a:rPr lang="en-US" sz="2800" dirty="0" err="1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Eddystone</a:t>
            </a:r>
            <a:r>
              <a:rPr lang="en-US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?</a:t>
            </a:r>
            <a:endParaRPr lang="en-US" sz="2400" dirty="0">
              <a:solidFill>
                <a:srgbClr val="FAAB19"/>
              </a:solidFill>
              <a:latin typeface="Ruda Bold" panose="02000000000000000000" pitchFamily="2" charset="0"/>
              <a:cs typeface="Ruda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82307" y="686173"/>
            <a:ext cx="649755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r="5485" b="8644"/>
          <a:stretch/>
        </p:blipFill>
        <p:spPr>
          <a:xfrm>
            <a:off x="3164225" y="2815930"/>
            <a:ext cx="2591115" cy="25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71953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1" y="3321980"/>
            <a:ext cx="4249412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Android and iOS compatible, native only for iOS</a:t>
            </a:r>
          </a:p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  <a:sym typeface="Open Sans"/>
              </a:rPr>
              <a:t>Broadcasts one advertising packet and a unique ID </a:t>
            </a:r>
          </a:p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 err="1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  <a:sym typeface="Open Sans"/>
              </a:rPr>
              <a:t>Beaconstac</a:t>
            </a:r>
            <a:r>
              <a:rPr lang="en-GB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  <a:sym typeface="Open Sans"/>
              </a:rPr>
              <a:t> SDK can wake up Android apps, even if they are closed</a:t>
            </a:r>
            <a:endParaRPr lang="en-US" dirty="0">
              <a:solidFill>
                <a:srgbClr val="545454"/>
              </a:solidFill>
              <a:latin typeface="Museo Sans 300"/>
              <a:ea typeface="Roboto Lt" pitchFamily="2" charset="0"/>
              <a:cs typeface="Museo Sans 300"/>
              <a:sym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45454"/>
                </a:solidFill>
                <a:latin typeface="Ruda Bold"/>
                <a:cs typeface="Ruda Black"/>
              </a:rPr>
              <a:t>iBeacon vs. </a:t>
            </a:r>
            <a:r>
              <a:rPr lang="en-US" sz="2800" dirty="0" err="1">
                <a:solidFill>
                  <a:srgbClr val="545454"/>
                </a:solidFill>
                <a:latin typeface="Ruda Bold"/>
                <a:cs typeface="Ruda Black"/>
              </a:rPr>
              <a:t>Eddystone</a:t>
            </a:r>
            <a:endParaRPr lang="en-US" sz="2400" dirty="0">
              <a:solidFill>
                <a:srgbClr val="FAAB19"/>
              </a:solidFill>
              <a:latin typeface="Ruda Black"/>
              <a:cs typeface="Ruda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8957" y="3332855"/>
            <a:ext cx="4525043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</a:rPr>
              <a:t>Android and iOS compatible, expected to be native part of Android M</a:t>
            </a:r>
          </a:p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  <a:sym typeface="Open Sans"/>
              </a:rPr>
              <a:t>Broadcasts three different advertising packets</a:t>
            </a:r>
          </a:p>
          <a:p>
            <a:pPr marL="285750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ea typeface="Roboto Lt" pitchFamily="2" charset="0"/>
                <a:cs typeface="Museo Sans 300"/>
                <a:sym typeface="Open Sans"/>
              </a:rPr>
              <a:t>Possible to open a closed iOS app, but such a framework hasn’t been released yet</a:t>
            </a:r>
            <a:endParaRPr lang="en-US" dirty="0">
              <a:solidFill>
                <a:srgbClr val="545454"/>
              </a:solidFill>
              <a:latin typeface="Museo Sans 300"/>
              <a:ea typeface="Roboto Lt" pitchFamily="2" charset="0"/>
              <a:cs typeface="Museo Sans 300"/>
              <a:sym typeface="Open Sans"/>
            </a:endParaRPr>
          </a:p>
        </p:txBody>
      </p:sp>
      <p:pic>
        <p:nvPicPr>
          <p:cNvPr id="10" name="Picture 9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0"/>
          <a:stretch/>
        </p:blipFill>
        <p:spPr>
          <a:xfrm>
            <a:off x="1672813" y="969129"/>
            <a:ext cx="1745299" cy="1801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r="10776" b="6636"/>
          <a:stretch/>
        </p:blipFill>
        <p:spPr>
          <a:xfrm>
            <a:off x="5880230" y="767715"/>
            <a:ext cx="1775012" cy="2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2425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953" y="1529776"/>
            <a:ext cx="8366094" cy="430271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b="1" dirty="0" err="1">
                <a:solidFill>
                  <a:srgbClr val="545454"/>
                </a:solidFill>
                <a:latin typeface="Museo Sans 300"/>
                <a:cs typeface="Museo Sans 300"/>
              </a:rPr>
              <a:t>Eddystone</a:t>
            </a:r>
            <a:r>
              <a:rPr lang="en-US" b="1" dirty="0">
                <a:solidFill>
                  <a:srgbClr val="545454"/>
                </a:solidFill>
                <a:latin typeface="Museo Sans 300"/>
                <a:cs typeface="Museo Sans 300"/>
              </a:rPr>
              <a:t>-UID:</a:t>
            </a: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 </a:t>
            </a: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16 bytes long and split into two parts: 10 bytes for the namespace and 6 bytes for the instance</a:t>
            </a:r>
          </a:p>
          <a:p>
            <a:pPr marL="0" lvl="1">
              <a:lnSpc>
                <a:spcPct val="140000"/>
              </a:lnSpc>
              <a:buClr>
                <a:srgbClr val="29ABE2"/>
              </a:buClr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b="1" dirty="0" err="1">
                <a:solidFill>
                  <a:srgbClr val="545454"/>
                </a:solidFill>
                <a:latin typeface="Museo Sans 300"/>
                <a:cs typeface="Museo Sans 300"/>
              </a:rPr>
              <a:t>Eddystone</a:t>
            </a:r>
            <a:r>
              <a:rPr lang="en-US" b="1" dirty="0">
                <a:solidFill>
                  <a:srgbClr val="545454"/>
                </a:solidFill>
                <a:latin typeface="Museo Sans 300"/>
                <a:cs typeface="Museo Sans 300"/>
              </a:rPr>
              <a:t>-URL:</a:t>
            </a: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 </a:t>
            </a: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Compressed 17 byte URL instead of a numeric identifier</a:t>
            </a:r>
          </a:p>
          <a:p>
            <a:pPr marL="742950" lvl="1" indent="-285750">
              <a:buClr>
                <a:srgbClr val="29ABE2"/>
              </a:buClr>
              <a:buFont typeface="Courier New"/>
              <a:buChar char="o"/>
            </a:pPr>
            <a:r>
              <a:rPr lang="en-GB" sz="1600" dirty="0">
                <a:solidFill>
                  <a:srgbClr val="545454"/>
                </a:solidFill>
                <a:latin typeface="Museo Sans 300"/>
                <a:cs typeface="Museo Sans 300"/>
              </a:rPr>
              <a:t>an app detecting the beacon can go directly to this URL</a:t>
            </a:r>
          </a:p>
          <a:p>
            <a:pPr marL="0" lvl="1">
              <a:lnSpc>
                <a:spcPct val="140000"/>
              </a:lnSpc>
              <a:buClr>
                <a:srgbClr val="29ABE2"/>
              </a:buClr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b="1" dirty="0" err="1">
                <a:solidFill>
                  <a:srgbClr val="545454"/>
                </a:solidFill>
                <a:latin typeface="Museo Sans 300"/>
                <a:cs typeface="Museo Sans 300"/>
              </a:rPr>
              <a:t>Eddystone</a:t>
            </a:r>
            <a:r>
              <a:rPr lang="en-US" b="1" dirty="0">
                <a:solidFill>
                  <a:srgbClr val="545454"/>
                </a:solidFill>
                <a:latin typeface="Museo Sans 300"/>
                <a:cs typeface="Museo Sans 300"/>
              </a:rPr>
              <a:t>-TLM: </a:t>
            </a: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Eddystone-TLM, as in ‘telemetry’. This packet contains beacon’s ‘health status’ (e.g., battery life).</a:t>
            </a:r>
          </a:p>
          <a:p>
            <a:pPr marL="742950" lvl="1" indent="-285750">
              <a:buClr>
                <a:srgbClr val="29ABE2"/>
              </a:buClr>
              <a:buFont typeface="Courier New"/>
              <a:buChar char="o"/>
            </a:pPr>
            <a:r>
              <a:rPr lang="en-GB" sz="1600" dirty="0">
                <a:solidFill>
                  <a:srgbClr val="545454"/>
                </a:solidFill>
                <a:latin typeface="Museo Sans 300"/>
                <a:cs typeface="Museo Sans 300"/>
              </a:rPr>
              <a:t>mainly intended for fleet management </a:t>
            </a:r>
          </a:p>
          <a:p>
            <a:pPr marL="742950" lvl="1" indent="-285750">
              <a:buClr>
                <a:srgbClr val="29ABE2"/>
              </a:buClr>
              <a:buFont typeface="Courier New"/>
              <a:buChar char="o"/>
            </a:pPr>
            <a:r>
              <a:rPr lang="en-US" sz="1600" dirty="0">
                <a:solidFill>
                  <a:srgbClr val="545454"/>
                </a:solidFill>
                <a:latin typeface="Museo Sans 300"/>
                <a:cs typeface="Museo Sans 300"/>
              </a:rPr>
              <a:t>broadcast less frequently than ‘data’ packets</a:t>
            </a:r>
            <a:endParaRPr lang="en-GB" sz="1600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0" lvl="1">
              <a:lnSpc>
                <a:spcPct val="140000"/>
              </a:lnSpc>
              <a:buClr>
                <a:srgbClr val="29ABE2"/>
              </a:buClr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29600" algn="l"/>
              </a:tabLst>
            </a:pPr>
            <a:r>
              <a:rPr lang="en-GB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iBeacon vs. Eddystone</a:t>
            </a:r>
            <a:endParaRPr lang="en-GB" sz="2800" dirty="0">
              <a:latin typeface="Ruda Bold" panose="02000000000000000000" pitchFamily="2" charset="0"/>
              <a:cs typeface="Rud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158" y="833815"/>
            <a:ext cx="8536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45454"/>
                </a:solidFill>
                <a:latin typeface="Museo Sans 500" panose="02000000000000000000" pitchFamily="50" charset="0"/>
                <a:cs typeface="Museo Sans 300"/>
              </a:rPr>
              <a:t>Three different packets that </a:t>
            </a:r>
            <a:r>
              <a:rPr lang="en-US" sz="2200" dirty="0" err="1">
                <a:solidFill>
                  <a:srgbClr val="545454"/>
                </a:solidFill>
                <a:latin typeface="Museo Sans 500" panose="02000000000000000000" pitchFamily="50" charset="0"/>
                <a:cs typeface="Museo Sans 300"/>
              </a:rPr>
              <a:t>Eddystone</a:t>
            </a:r>
            <a:r>
              <a:rPr lang="en-US" sz="2200" dirty="0">
                <a:solidFill>
                  <a:srgbClr val="545454"/>
                </a:solidFill>
                <a:latin typeface="Museo Sans 500" panose="02000000000000000000" pitchFamily="50" charset="0"/>
                <a:cs typeface="Museo Sans 300"/>
              </a:rPr>
              <a:t> broadcasts:</a:t>
            </a:r>
            <a:endParaRPr lang="en-US" dirty="0">
              <a:solidFill>
                <a:srgbClr val="545454"/>
              </a:solidFill>
              <a:latin typeface="Museo Sans 500" panose="02000000000000000000" pitchFamily="50" charset="0"/>
              <a:cs typeface="Museo Sans 300"/>
            </a:endParaRPr>
          </a:p>
        </p:txBody>
      </p:sp>
      <p:pic>
        <p:nvPicPr>
          <p:cNvPr id="9" name="Picture 8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1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2" t="2124" r="18928" b="3554"/>
          <a:stretch/>
        </p:blipFill>
        <p:spPr>
          <a:xfrm>
            <a:off x="4586473" y="833815"/>
            <a:ext cx="4114800" cy="55739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52425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160" y="1466125"/>
            <a:ext cx="4708907" cy="31947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Can be used at coffee/soft drink vending machines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URL could be of a contest on the participating brand’s website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Great scope of reaching a large audience, without using an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29600" algn="l"/>
              </a:tabLst>
            </a:pPr>
            <a:r>
              <a:rPr lang="en-GB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Eddystone Use Cases</a:t>
            </a:r>
            <a:endParaRPr lang="en-GB" sz="2800" dirty="0">
              <a:latin typeface="Ruda Bold" panose="02000000000000000000" pitchFamily="2" charset="0"/>
              <a:cs typeface="Rud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158" y="833815"/>
            <a:ext cx="8536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9ABE2"/>
                </a:solidFill>
                <a:latin typeface="Museo Sans 500"/>
                <a:cs typeface="Museo Sans 500"/>
              </a:rPr>
              <a:t># 1  </a:t>
            </a:r>
            <a:r>
              <a:rPr lang="en-US" sz="2200" dirty="0">
                <a:solidFill>
                  <a:srgbClr val="545454"/>
                </a:solidFill>
                <a:latin typeface="Museo Sans 500"/>
                <a:cs typeface="Museo Sans 500"/>
              </a:rPr>
              <a:t>In public spaces</a:t>
            </a:r>
            <a:endParaRPr lang="en-US" dirty="0">
              <a:solidFill>
                <a:srgbClr val="545454"/>
              </a:solidFill>
              <a:latin typeface="Museo Sans 500"/>
              <a:cs typeface="Museo Sans 500"/>
            </a:endParaRPr>
          </a:p>
        </p:txBody>
      </p:sp>
      <p:pic>
        <p:nvPicPr>
          <p:cNvPr id="9" name="Picture 8" descr="Beaconstac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2425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700" y="1588842"/>
            <a:ext cx="4120379" cy="552151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Can be used at bus stops/train stations to provide information on schedules, delays etc.</a:t>
            </a: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Send links to public surveys</a:t>
            </a: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GB" dirty="0">
                <a:solidFill>
                  <a:srgbClr val="545454"/>
                </a:solidFill>
                <a:latin typeface="Museo Sans 300"/>
                <a:cs typeface="Museo Sans 300"/>
              </a:rPr>
              <a:t>Does away with the need to download apps for fly-by use</a:t>
            </a: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GB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342900" lvl="1" indent="-34290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29600" algn="l"/>
              </a:tabLst>
            </a:pPr>
            <a:r>
              <a:rPr lang="en-GB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Eddystone Use Cases</a:t>
            </a:r>
            <a:endParaRPr lang="en-GB" sz="2800" dirty="0">
              <a:latin typeface="Ruda Bold" panose="02000000000000000000" pitchFamily="2" charset="0"/>
              <a:cs typeface="Rud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160" y="833815"/>
            <a:ext cx="2877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29ABE2"/>
                </a:solidFill>
                <a:latin typeface="Museo Sans 500"/>
                <a:cs typeface="Museo Sans 500"/>
              </a:rPr>
              <a:t># 2  </a:t>
            </a:r>
            <a:r>
              <a:rPr lang="en-US" sz="2200" dirty="0">
                <a:solidFill>
                  <a:srgbClr val="545454"/>
                </a:solidFill>
                <a:latin typeface="Museo Sans 500"/>
                <a:cs typeface="Museo Sans 500"/>
              </a:rPr>
              <a:t>For public utility</a:t>
            </a:r>
            <a:endParaRPr lang="en-US" dirty="0">
              <a:solidFill>
                <a:srgbClr val="545454"/>
              </a:solidFill>
              <a:latin typeface="Museo Sans 500"/>
              <a:cs typeface="Museo Sans 500"/>
            </a:endParaRPr>
          </a:p>
        </p:txBody>
      </p:sp>
      <p:pic>
        <p:nvPicPr>
          <p:cNvPr id="9" name="Picture 8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7"/>
          <a:stretch/>
        </p:blipFill>
        <p:spPr>
          <a:xfrm>
            <a:off x="0" y="1588842"/>
            <a:ext cx="4310743" cy="42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2425" y="686173"/>
            <a:ext cx="4147004" cy="0"/>
          </a:xfrm>
          <a:prstGeom prst="line">
            <a:avLst/>
          </a:prstGeom>
          <a:ln>
            <a:solidFill>
              <a:srgbClr val="FAAB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160" y="1466125"/>
            <a:ext cx="4495425" cy="31947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Can be used by brands to target customers who have not installed their app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r>
              <a:rPr lang="en-US" dirty="0">
                <a:solidFill>
                  <a:srgbClr val="545454"/>
                </a:solidFill>
                <a:latin typeface="Museo Sans 300"/>
                <a:cs typeface="Museo Sans 300"/>
              </a:rPr>
              <a:t>URL could be to incentivize app download/check brand’s website</a:t>
            </a: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  <a:p>
            <a:pPr marL="285750" lvl="1" indent="-285750">
              <a:lnSpc>
                <a:spcPct val="140000"/>
              </a:lnSpc>
              <a:buClr>
                <a:srgbClr val="29ABE2"/>
              </a:buClr>
              <a:buFont typeface="Arial"/>
              <a:buChar char="•"/>
            </a:pPr>
            <a:endParaRPr lang="en-US" dirty="0">
              <a:solidFill>
                <a:srgbClr val="545454"/>
              </a:solidFill>
              <a:latin typeface="Museo Sans 300"/>
              <a:cs typeface="Museo Sans 3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60" y="109172"/>
            <a:ext cx="863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29600" algn="l"/>
              </a:tabLst>
            </a:pPr>
            <a:r>
              <a:rPr lang="en-GB" sz="2800" dirty="0">
                <a:solidFill>
                  <a:srgbClr val="545454"/>
                </a:solidFill>
                <a:latin typeface="Ruda Bold" panose="02000000000000000000" pitchFamily="2" charset="0"/>
                <a:cs typeface="Ruda"/>
              </a:rPr>
              <a:t>Eddystone Use Cases</a:t>
            </a:r>
            <a:endParaRPr lang="en-GB" sz="2800" dirty="0">
              <a:latin typeface="Ruda Bold" panose="02000000000000000000" pitchFamily="2" charset="0"/>
              <a:cs typeface="Rud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158" y="833815"/>
            <a:ext cx="8536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9ABE2"/>
                </a:solidFill>
                <a:latin typeface="Museo Sans 500"/>
                <a:cs typeface="Museo Sans 500"/>
              </a:rPr>
              <a:t># 3  </a:t>
            </a:r>
            <a:r>
              <a:rPr lang="en-US" sz="2200" dirty="0">
                <a:solidFill>
                  <a:srgbClr val="545454"/>
                </a:solidFill>
                <a:latin typeface="Museo Sans 500"/>
                <a:cs typeface="Museo Sans 500"/>
              </a:rPr>
              <a:t>In commercial settings</a:t>
            </a:r>
            <a:endParaRPr lang="en-US" dirty="0">
              <a:solidFill>
                <a:srgbClr val="545454"/>
              </a:solidFill>
              <a:latin typeface="Museo Sans 500"/>
              <a:cs typeface="Museo Sans 500"/>
            </a:endParaRPr>
          </a:p>
        </p:txBody>
      </p:sp>
      <p:pic>
        <p:nvPicPr>
          <p:cNvPr id="9" name="Picture 8" descr="Beaconsta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6345586"/>
            <a:ext cx="2024262" cy="631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16429"/>
          <a:stretch/>
        </p:blipFill>
        <p:spPr>
          <a:xfrm>
            <a:off x="4849585" y="952495"/>
            <a:ext cx="4294415" cy="5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10968</TotalTime>
  <Words>585</Words>
  <Application>Microsoft Office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Courier New</vt:lpstr>
      <vt:lpstr>Museo Sans 100</vt:lpstr>
      <vt:lpstr>Museo Sans 300</vt:lpstr>
      <vt:lpstr>Museo Sans 500</vt:lpstr>
      <vt:lpstr>Open Sans</vt:lpstr>
      <vt:lpstr>Roboto Lt</vt:lpstr>
      <vt:lpstr>Ruda</vt:lpstr>
      <vt:lpstr>Ruda Black</vt:lpstr>
      <vt:lpstr>Ruda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Mobstac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Nanu</dc:creator>
  <cp:lastModifiedBy>fxwalsh@wit.ie</cp:lastModifiedBy>
  <cp:revision>510</cp:revision>
  <dcterms:created xsi:type="dcterms:W3CDTF">2014-06-17T03:24:48Z</dcterms:created>
  <dcterms:modified xsi:type="dcterms:W3CDTF">2017-09-27T13:34:59Z</dcterms:modified>
</cp:coreProperties>
</file>