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F0907-E2BC-4083-A3A7-A1AA742E0726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51B2B1C-517F-40E4-9430-E2F2C5CD87E1}">
      <dgm:prSet/>
      <dgm:spPr/>
      <dgm:t>
        <a:bodyPr/>
        <a:lstStyle/>
        <a:p>
          <a:r>
            <a:rPr lang="en-IE"/>
            <a:t>Push button</a:t>
          </a:r>
          <a:endParaRPr lang="en-US"/>
        </a:p>
      </dgm:t>
    </dgm:pt>
    <dgm:pt modelId="{EB6AEE3C-3CFD-4C09-B252-484F290D3C57}" type="parTrans" cxnId="{35AEC45F-1670-4AC9-B8CA-B546AA9C3EDD}">
      <dgm:prSet/>
      <dgm:spPr/>
      <dgm:t>
        <a:bodyPr/>
        <a:lstStyle/>
        <a:p>
          <a:endParaRPr lang="en-US"/>
        </a:p>
      </dgm:t>
    </dgm:pt>
    <dgm:pt modelId="{991A106A-9637-454B-8660-BBC76111B511}" type="sibTrans" cxnId="{35AEC45F-1670-4AC9-B8CA-B546AA9C3EDD}">
      <dgm:prSet/>
      <dgm:spPr/>
      <dgm:t>
        <a:bodyPr/>
        <a:lstStyle/>
        <a:p>
          <a:endParaRPr lang="en-US"/>
        </a:p>
      </dgm:t>
    </dgm:pt>
    <dgm:pt modelId="{84ACDF1C-A25C-4069-91AE-ED72F876DF24}">
      <dgm:prSet/>
      <dgm:spPr/>
      <dgm:t>
        <a:bodyPr/>
        <a:lstStyle/>
        <a:p>
          <a:r>
            <a:rPr lang="en-IE"/>
            <a:t>Press button on new and existing device</a:t>
          </a:r>
          <a:endParaRPr lang="en-US"/>
        </a:p>
      </dgm:t>
    </dgm:pt>
    <dgm:pt modelId="{C2157745-9119-4A3A-9780-92D88822A86A}" type="parTrans" cxnId="{8A2565E0-CEF2-404C-8DFE-93DA795C37F3}">
      <dgm:prSet/>
      <dgm:spPr/>
      <dgm:t>
        <a:bodyPr/>
        <a:lstStyle/>
        <a:p>
          <a:endParaRPr lang="en-US"/>
        </a:p>
      </dgm:t>
    </dgm:pt>
    <dgm:pt modelId="{EA74B285-F693-4390-922F-0C35AEFA7BE7}" type="sibTrans" cxnId="{8A2565E0-CEF2-404C-8DFE-93DA795C37F3}">
      <dgm:prSet/>
      <dgm:spPr/>
      <dgm:t>
        <a:bodyPr/>
        <a:lstStyle/>
        <a:p>
          <a:endParaRPr lang="en-US"/>
        </a:p>
      </dgm:t>
    </dgm:pt>
    <dgm:pt modelId="{E3FBA7A5-0E2B-41F3-B400-BC8B9D15A506}">
      <dgm:prSet/>
      <dgm:spPr/>
      <dgm:t>
        <a:bodyPr/>
        <a:lstStyle/>
        <a:p>
          <a:r>
            <a:rPr lang="en-IE"/>
            <a:t>Passphrase/key in new device</a:t>
          </a:r>
          <a:endParaRPr lang="en-US"/>
        </a:p>
      </dgm:t>
    </dgm:pt>
    <dgm:pt modelId="{C8FC4443-5A5C-49D0-BDB6-DA70DD46F84D}" type="parTrans" cxnId="{BD195CCF-D25A-4A3D-9E58-702B403D34C4}">
      <dgm:prSet/>
      <dgm:spPr/>
      <dgm:t>
        <a:bodyPr/>
        <a:lstStyle/>
        <a:p>
          <a:endParaRPr lang="en-US"/>
        </a:p>
      </dgm:t>
    </dgm:pt>
    <dgm:pt modelId="{A6A3CAFD-1EBA-41AD-B568-B58719E501D9}" type="sibTrans" cxnId="{BD195CCF-D25A-4A3D-9E58-702B403D34C4}">
      <dgm:prSet/>
      <dgm:spPr/>
      <dgm:t>
        <a:bodyPr/>
        <a:lstStyle/>
        <a:p>
          <a:endParaRPr lang="en-US"/>
        </a:p>
      </dgm:t>
    </dgm:pt>
    <dgm:pt modelId="{A1A64738-BDA7-43BF-8B91-D35C2D93F9A7}">
      <dgm:prSet/>
      <dgm:spPr/>
      <dgm:t>
        <a:bodyPr/>
        <a:lstStyle/>
        <a:p>
          <a:r>
            <a:rPr lang="en-IE"/>
            <a:t>NFC: User touches new device with NFC device which is existing member</a:t>
          </a:r>
          <a:endParaRPr lang="en-US"/>
        </a:p>
      </dgm:t>
    </dgm:pt>
    <dgm:pt modelId="{7ED26390-8305-482B-BFB5-140BA4E1E881}" type="parTrans" cxnId="{82E0B4A4-2D40-42EE-9617-1E85FA2F2AFE}">
      <dgm:prSet/>
      <dgm:spPr/>
      <dgm:t>
        <a:bodyPr/>
        <a:lstStyle/>
        <a:p>
          <a:endParaRPr lang="en-US"/>
        </a:p>
      </dgm:t>
    </dgm:pt>
    <dgm:pt modelId="{D1871DD5-C6E9-4974-86C3-076F070E0845}" type="sibTrans" cxnId="{82E0B4A4-2D40-42EE-9617-1E85FA2F2AFE}">
      <dgm:prSet/>
      <dgm:spPr/>
      <dgm:t>
        <a:bodyPr/>
        <a:lstStyle/>
        <a:p>
          <a:endParaRPr lang="en-US"/>
        </a:p>
      </dgm:t>
    </dgm:pt>
    <dgm:pt modelId="{325228A4-4DE0-4F1C-B1A6-5E4449875A43}">
      <dgm:prSet/>
      <dgm:spPr/>
      <dgm:t>
        <a:bodyPr/>
        <a:lstStyle/>
        <a:p>
          <a:r>
            <a:rPr lang="en-IE"/>
            <a:t>Auto Config:</a:t>
          </a:r>
          <a:endParaRPr lang="en-US"/>
        </a:p>
      </dgm:t>
    </dgm:pt>
    <dgm:pt modelId="{49EC45A5-C02E-4901-9F6B-C41363B3EA82}" type="parTrans" cxnId="{9C90DAC2-E072-46AE-99B3-FD8A1A2704E6}">
      <dgm:prSet/>
      <dgm:spPr/>
      <dgm:t>
        <a:bodyPr/>
        <a:lstStyle/>
        <a:p>
          <a:endParaRPr lang="en-US"/>
        </a:p>
      </dgm:t>
    </dgm:pt>
    <dgm:pt modelId="{A755EB4D-13A3-40BE-9699-E25587D5E10D}" type="sibTrans" cxnId="{9C90DAC2-E072-46AE-99B3-FD8A1A2704E6}">
      <dgm:prSet/>
      <dgm:spPr/>
      <dgm:t>
        <a:bodyPr/>
        <a:lstStyle/>
        <a:p>
          <a:endParaRPr lang="en-US"/>
        </a:p>
      </dgm:t>
    </dgm:pt>
    <dgm:pt modelId="{0C5F97EE-8DA9-407E-994C-A584A16BB257}">
      <dgm:prSet/>
      <dgm:spPr/>
      <dgm:t>
        <a:bodyPr/>
        <a:lstStyle/>
        <a:p>
          <a:r>
            <a:rPr lang="en-IE"/>
            <a:t>New access points can request configuration from existing APs. </a:t>
          </a:r>
          <a:endParaRPr lang="en-US"/>
        </a:p>
      </dgm:t>
    </dgm:pt>
    <dgm:pt modelId="{15D41FDC-7501-49A8-B3E4-D6028C12062F}" type="parTrans" cxnId="{9FD8F42C-ABDB-4CD9-A8B5-19E34A0CACDD}">
      <dgm:prSet/>
      <dgm:spPr/>
      <dgm:t>
        <a:bodyPr/>
        <a:lstStyle/>
        <a:p>
          <a:endParaRPr lang="en-US"/>
        </a:p>
      </dgm:t>
    </dgm:pt>
    <dgm:pt modelId="{F8D9D535-7646-4C9C-BDE4-A27059848B9D}" type="sibTrans" cxnId="{9FD8F42C-ABDB-4CD9-A8B5-19E34A0CACDD}">
      <dgm:prSet/>
      <dgm:spPr/>
      <dgm:t>
        <a:bodyPr/>
        <a:lstStyle/>
        <a:p>
          <a:endParaRPr lang="en-US"/>
        </a:p>
      </dgm:t>
    </dgm:pt>
    <dgm:pt modelId="{3A96F88E-37D7-4831-BEDA-19C36293A45B}" type="pres">
      <dgm:prSet presAssocID="{6EAF0907-E2BC-4083-A3A7-A1AA742E0726}" presName="linear" presStyleCnt="0">
        <dgm:presLayoutVars>
          <dgm:animLvl val="lvl"/>
          <dgm:resizeHandles val="exact"/>
        </dgm:presLayoutVars>
      </dgm:prSet>
      <dgm:spPr/>
    </dgm:pt>
    <dgm:pt modelId="{B5248659-0739-49A1-A3B4-453121D7947B}" type="pres">
      <dgm:prSet presAssocID="{C51B2B1C-517F-40E4-9430-E2F2C5CD87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690B28-7E71-414A-8B16-E2063512EC1F}" type="pres">
      <dgm:prSet presAssocID="{C51B2B1C-517F-40E4-9430-E2F2C5CD87E1}" presName="childText" presStyleLbl="revTx" presStyleIdx="0" presStyleCnt="2">
        <dgm:presLayoutVars>
          <dgm:bulletEnabled val="1"/>
        </dgm:presLayoutVars>
      </dgm:prSet>
      <dgm:spPr/>
    </dgm:pt>
    <dgm:pt modelId="{5C7DF470-24D7-4773-89D2-DC9151C06D3E}" type="pres">
      <dgm:prSet presAssocID="{E3FBA7A5-0E2B-41F3-B400-BC8B9D15A5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DDAD61-9201-40A7-AF1C-D78ECD37AFAC}" type="pres">
      <dgm:prSet presAssocID="{A6A3CAFD-1EBA-41AD-B568-B58719E501D9}" presName="spacer" presStyleCnt="0"/>
      <dgm:spPr/>
    </dgm:pt>
    <dgm:pt modelId="{9A65DF54-89D3-49C6-88E1-E441D1D044C2}" type="pres">
      <dgm:prSet presAssocID="{A1A64738-BDA7-43BF-8B91-D35C2D93F9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C55C06-748F-4091-B290-6FD63D434F93}" type="pres">
      <dgm:prSet presAssocID="{D1871DD5-C6E9-4974-86C3-076F070E0845}" presName="spacer" presStyleCnt="0"/>
      <dgm:spPr/>
    </dgm:pt>
    <dgm:pt modelId="{51221FC5-95F6-44F8-9EB3-2D4B2F1E8ACD}" type="pres">
      <dgm:prSet presAssocID="{325228A4-4DE0-4F1C-B1A6-5E4449875A4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308B25-06CA-4261-A37D-7D55C022F4C6}" type="pres">
      <dgm:prSet presAssocID="{325228A4-4DE0-4F1C-B1A6-5E4449875A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D8F42C-ABDB-4CD9-A8B5-19E34A0CACDD}" srcId="{325228A4-4DE0-4F1C-B1A6-5E4449875A43}" destId="{0C5F97EE-8DA9-407E-994C-A584A16BB257}" srcOrd="0" destOrd="0" parTransId="{15D41FDC-7501-49A8-B3E4-D6028C12062F}" sibTransId="{F8D9D535-7646-4C9C-BDE4-A27059848B9D}"/>
    <dgm:cxn modelId="{BD1A2F3F-983A-46CE-A4DC-3133DAF899F7}" type="presOf" srcId="{E3FBA7A5-0E2B-41F3-B400-BC8B9D15A506}" destId="{5C7DF470-24D7-4773-89D2-DC9151C06D3E}" srcOrd="0" destOrd="0" presId="urn:microsoft.com/office/officeart/2005/8/layout/vList2"/>
    <dgm:cxn modelId="{C53B845C-62DA-4762-9257-6B5FCF8D1511}" type="presOf" srcId="{A1A64738-BDA7-43BF-8B91-D35C2D93F9A7}" destId="{9A65DF54-89D3-49C6-88E1-E441D1D044C2}" srcOrd="0" destOrd="0" presId="urn:microsoft.com/office/officeart/2005/8/layout/vList2"/>
    <dgm:cxn modelId="{35AEC45F-1670-4AC9-B8CA-B546AA9C3EDD}" srcId="{6EAF0907-E2BC-4083-A3A7-A1AA742E0726}" destId="{C51B2B1C-517F-40E4-9430-E2F2C5CD87E1}" srcOrd="0" destOrd="0" parTransId="{EB6AEE3C-3CFD-4C09-B252-484F290D3C57}" sibTransId="{991A106A-9637-454B-8660-BBC76111B511}"/>
    <dgm:cxn modelId="{82E0B4A4-2D40-42EE-9617-1E85FA2F2AFE}" srcId="{6EAF0907-E2BC-4083-A3A7-A1AA742E0726}" destId="{A1A64738-BDA7-43BF-8B91-D35C2D93F9A7}" srcOrd="2" destOrd="0" parTransId="{7ED26390-8305-482B-BFB5-140BA4E1E881}" sibTransId="{D1871DD5-C6E9-4974-86C3-076F070E0845}"/>
    <dgm:cxn modelId="{5A226CAC-A9F4-48A0-9DD4-FAFF883600EB}" type="presOf" srcId="{C51B2B1C-517F-40E4-9430-E2F2C5CD87E1}" destId="{B5248659-0739-49A1-A3B4-453121D7947B}" srcOrd="0" destOrd="0" presId="urn:microsoft.com/office/officeart/2005/8/layout/vList2"/>
    <dgm:cxn modelId="{7F6B9CB6-BDF7-4E36-9F6A-78EC0F847642}" type="presOf" srcId="{6EAF0907-E2BC-4083-A3A7-A1AA742E0726}" destId="{3A96F88E-37D7-4831-BEDA-19C36293A45B}" srcOrd="0" destOrd="0" presId="urn:microsoft.com/office/officeart/2005/8/layout/vList2"/>
    <dgm:cxn modelId="{0CB5FFB7-ABFD-433A-9161-B9BF82FC103F}" type="presOf" srcId="{0C5F97EE-8DA9-407E-994C-A584A16BB257}" destId="{17308B25-06CA-4261-A37D-7D55C022F4C6}" srcOrd="0" destOrd="0" presId="urn:microsoft.com/office/officeart/2005/8/layout/vList2"/>
    <dgm:cxn modelId="{9C90DAC2-E072-46AE-99B3-FD8A1A2704E6}" srcId="{6EAF0907-E2BC-4083-A3A7-A1AA742E0726}" destId="{325228A4-4DE0-4F1C-B1A6-5E4449875A43}" srcOrd="3" destOrd="0" parTransId="{49EC45A5-C02E-4901-9F6B-C41363B3EA82}" sibTransId="{A755EB4D-13A3-40BE-9699-E25587D5E10D}"/>
    <dgm:cxn modelId="{859B8CCE-A0FC-4394-B350-A5A65A52033D}" type="presOf" srcId="{84ACDF1C-A25C-4069-91AE-ED72F876DF24}" destId="{62690B28-7E71-414A-8B16-E2063512EC1F}" srcOrd="0" destOrd="0" presId="urn:microsoft.com/office/officeart/2005/8/layout/vList2"/>
    <dgm:cxn modelId="{BD195CCF-D25A-4A3D-9E58-702B403D34C4}" srcId="{6EAF0907-E2BC-4083-A3A7-A1AA742E0726}" destId="{E3FBA7A5-0E2B-41F3-B400-BC8B9D15A506}" srcOrd="1" destOrd="0" parTransId="{C8FC4443-5A5C-49D0-BDB6-DA70DD46F84D}" sibTransId="{A6A3CAFD-1EBA-41AD-B568-B58719E501D9}"/>
    <dgm:cxn modelId="{19155ADF-A0EF-46CB-8F1E-E4EDAE28A728}" type="presOf" srcId="{325228A4-4DE0-4F1C-B1A6-5E4449875A43}" destId="{51221FC5-95F6-44F8-9EB3-2D4B2F1E8ACD}" srcOrd="0" destOrd="0" presId="urn:microsoft.com/office/officeart/2005/8/layout/vList2"/>
    <dgm:cxn modelId="{8A2565E0-CEF2-404C-8DFE-93DA795C37F3}" srcId="{C51B2B1C-517F-40E4-9430-E2F2C5CD87E1}" destId="{84ACDF1C-A25C-4069-91AE-ED72F876DF24}" srcOrd="0" destOrd="0" parTransId="{C2157745-9119-4A3A-9780-92D88822A86A}" sibTransId="{EA74B285-F693-4390-922F-0C35AEFA7BE7}"/>
    <dgm:cxn modelId="{1F447449-6F26-4D6C-AC59-2A4C24888CC8}" type="presParOf" srcId="{3A96F88E-37D7-4831-BEDA-19C36293A45B}" destId="{B5248659-0739-49A1-A3B4-453121D7947B}" srcOrd="0" destOrd="0" presId="urn:microsoft.com/office/officeart/2005/8/layout/vList2"/>
    <dgm:cxn modelId="{8D9CE097-7FB9-4E83-9394-40A877172A4C}" type="presParOf" srcId="{3A96F88E-37D7-4831-BEDA-19C36293A45B}" destId="{62690B28-7E71-414A-8B16-E2063512EC1F}" srcOrd="1" destOrd="0" presId="urn:microsoft.com/office/officeart/2005/8/layout/vList2"/>
    <dgm:cxn modelId="{D45E1F49-B293-417C-972B-A58E11754758}" type="presParOf" srcId="{3A96F88E-37D7-4831-BEDA-19C36293A45B}" destId="{5C7DF470-24D7-4773-89D2-DC9151C06D3E}" srcOrd="2" destOrd="0" presId="urn:microsoft.com/office/officeart/2005/8/layout/vList2"/>
    <dgm:cxn modelId="{F181EE66-6B59-46EC-A599-3FF027DC01C6}" type="presParOf" srcId="{3A96F88E-37D7-4831-BEDA-19C36293A45B}" destId="{EEDDAD61-9201-40A7-AF1C-D78ECD37AFAC}" srcOrd="3" destOrd="0" presId="urn:microsoft.com/office/officeart/2005/8/layout/vList2"/>
    <dgm:cxn modelId="{46A3F7CE-2B9F-463D-B93B-FA8E0A2EF2C1}" type="presParOf" srcId="{3A96F88E-37D7-4831-BEDA-19C36293A45B}" destId="{9A65DF54-89D3-49C6-88E1-E441D1D044C2}" srcOrd="4" destOrd="0" presId="urn:microsoft.com/office/officeart/2005/8/layout/vList2"/>
    <dgm:cxn modelId="{A1172E58-B93F-41F1-9584-5B60A3B90C3E}" type="presParOf" srcId="{3A96F88E-37D7-4831-BEDA-19C36293A45B}" destId="{80C55C06-748F-4091-B290-6FD63D434F93}" srcOrd="5" destOrd="0" presId="urn:microsoft.com/office/officeart/2005/8/layout/vList2"/>
    <dgm:cxn modelId="{CFA9D00E-C07D-41AC-95B1-99AA1F81199F}" type="presParOf" srcId="{3A96F88E-37D7-4831-BEDA-19C36293A45B}" destId="{51221FC5-95F6-44F8-9EB3-2D4B2F1E8ACD}" srcOrd="6" destOrd="0" presId="urn:microsoft.com/office/officeart/2005/8/layout/vList2"/>
    <dgm:cxn modelId="{269DDAEF-C2A2-489D-A1B6-7E424B916423}" type="presParOf" srcId="{3A96F88E-37D7-4831-BEDA-19C36293A45B}" destId="{17308B25-06CA-4261-A37D-7D55C022F4C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8659-0739-49A1-A3B4-453121D7947B}">
      <dsp:nvSpPr>
        <dsp:cNvPr id="0" name=""/>
        <dsp:cNvSpPr/>
      </dsp:nvSpPr>
      <dsp:spPr>
        <a:xfrm>
          <a:off x="0" y="11230"/>
          <a:ext cx="626903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700" kern="1200"/>
            <a:t>Push button</a:t>
          </a:r>
          <a:endParaRPr lang="en-US" sz="2700" kern="1200"/>
        </a:p>
      </dsp:txBody>
      <dsp:txXfrm>
        <a:off x="52359" y="63589"/>
        <a:ext cx="6164320" cy="967861"/>
      </dsp:txXfrm>
    </dsp:sp>
    <dsp:sp modelId="{62690B28-7E71-414A-8B16-E2063512EC1F}">
      <dsp:nvSpPr>
        <dsp:cNvPr id="0" name=""/>
        <dsp:cNvSpPr/>
      </dsp:nvSpPr>
      <dsp:spPr>
        <a:xfrm>
          <a:off x="0" y="1083809"/>
          <a:ext cx="626903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100" kern="1200"/>
            <a:t>Press button on new and existing device</a:t>
          </a:r>
          <a:endParaRPr lang="en-US" sz="2100" kern="1200"/>
        </a:p>
      </dsp:txBody>
      <dsp:txXfrm>
        <a:off x="0" y="1083809"/>
        <a:ext cx="6269038" cy="447120"/>
      </dsp:txXfrm>
    </dsp:sp>
    <dsp:sp modelId="{5C7DF470-24D7-4773-89D2-DC9151C06D3E}">
      <dsp:nvSpPr>
        <dsp:cNvPr id="0" name=""/>
        <dsp:cNvSpPr/>
      </dsp:nvSpPr>
      <dsp:spPr>
        <a:xfrm>
          <a:off x="0" y="1530929"/>
          <a:ext cx="626903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700" kern="1200"/>
            <a:t>Passphrase/key in new device</a:t>
          </a:r>
          <a:endParaRPr lang="en-US" sz="2700" kern="1200"/>
        </a:p>
      </dsp:txBody>
      <dsp:txXfrm>
        <a:off x="52359" y="1583288"/>
        <a:ext cx="6164320" cy="967861"/>
      </dsp:txXfrm>
    </dsp:sp>
    <dsp:sp modelId="{9A65DF54-89D3-49C6-88E1-E441D1D044C2}">
      <dsp:nvSpPr>
        <dsp:cNvPr id="0" name=""/>
        <dsp:cNvSpPr/>
      </dsp:nvSpPr>
      <dsp:spPr>
        <a:xfrm>
          <a:off x="0" y="2681268"/>
          <a:ext cx="626903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700" kern="1200"/>
            <a:t>NFC: User touches new device with NFC device which is existing member</a:t>
          </a:r>
          <a:endParaRPr lang="en-US" sz="2700" kern="1200"/>
        </a:p>
      </dsp:txBody>
      <dsp:txXfrm>
        <a:off x="52359" y="2733627"/>
        <a:ext cx="6164320" cy="967861"/>
      </dsp:txXfrm>
    </dsp:sp>
    <dsp:sp modelId="{51221FC5-95F6-44F8-9EB3-2D4B2F1E8ACD}">
      <dsp:nvSpPr>
        <dsp:cNvPr id="0" name=""/>
        <dsp:cNvSpPr/>
      </dsp:nvSpPr>
      <dsp:spPr>
        <a:xfrm>
          <a:off x="0" y="3831607"/>
          <a:ext cx="626903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700" kern="1200"/>
            <a:t>Auto Config:</a:t>
          </a:r>
          <a:endParaRPr lang="en-US" sz="2700" kern="1200"/>
        </a:p>
      </dsp:txBody>
      <dsp:txXfrm>
        <a:off x="52359" y="3883966"/>
        <a:ext cx="6164320" cy="967861"/>
      </dsp:txXfrm>
    </dsp:sp>
    <dsp:sp modelId="{17308B25-06CA-4261-A37D-7D55C022F4C6}">
      <dsp:nvSpPr>
        <dsp:cNvPr id="0" name=""/>
        <dsp:cNvSpPr/>
      </dsp:nvSpPr>
      <dsp:spPr>
        <a:xfrm>
          <a:off x="0" y="4904187"/>
          <a:ext cx="626903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100" kern="1200"/>
            <a:t>New access points can request configuration from existing APs. </a:t>
          </a:r>
          <a:endParaRPr lang="en-US" sz="2100" kern="1200"/>
        </a:p>
      </dsp:txBody>
      <dsp:txXfrm>
        <a:off x="0" y="4904187"/>
        <a:ext cx="6269038" cy="65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7C43-F737-44CB-8FB4-26CA82435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BFC6-F100-4868-9A37-6CA8315A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6186-8158-47C4-9934-88DB467B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F270-5DA6-426C-A94F-C4C4E61B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3284-CCBA-4F79-8DD6-3769AD78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6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EC6-1781-412E-BC04-64786CA2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53C27-624C-48D6-924E-B615556EF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0CE7-9BD2-4660-958B-2E9A935D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FA47-51CC-453A-BB13-E837501E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BFDE-DEA9-4856-B97B-C083B006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5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A2073-B4AA-4768-81E3-841B985AD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1BE3-17B7-4E11-815A-0909188C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1003-9555-4B85-9700-69F1DC1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6265-EBEA-445A-8264-8EFA0B20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D4A7-D21B-4E91-82AD-4DFCC29E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0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0E94-368A-49AF-9372-67AFC15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FF1-2169-4D09-9FE7-53F48B1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0CA5-132A-4037-9830-7CE98256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DA5B-3212-4F6F-BB7F-CD855EE1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6DD1-EE0F-42F4-8014-5B003E2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8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CED1-4EDD-4984-B91E-4FE5866C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39E6-63A7-4F30-9EDD-C0FA1C18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1581-AC22-4D04-B1BA-DCDA7D9E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C716-6CBA-4A8F-B696-0ED2445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22CD-82EB-413F-A169-ABFBD8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21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E585-BC66-428B-9CF2-275AFA1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B050-98D2-46F8-905D-00C500B8C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AFD8D-7314-45C1-A694-CF7CDCE5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5E31-BAA8-4745-9D20-0AAA801C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AE46-F1FB-4FE5-B5D8-13EC669C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8BAF-96F7-4353-AB9C-1AAE49B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09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316-0898-40D7-85C3-E68DA629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810BC-4822-4AEE-917C-EDBEE450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787C-E609-4254-9D08-1A51E4EC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D8EE8-9215-4165-BEC8-ED8AB67D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FA1B6-E6C9-44D0-BD07-35D45A1C3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E6378-BFE7-4BE8-98E0-60E318EC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E21D-4E95-4A3A-AE10-1C25A36A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9758B-4C6E-4552-B945-EB5AC038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21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6BB4-06D0-4687-9535-D9F36C81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07D7E-890C-4C81-9F7C-45EAA884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BDFF5-52B0-4F05-8FA9-C4D3374E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6267-BFD4-4A30-A725-2A5E8A63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5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3F6-90F8-4F20-9358-84F69C8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0652A-0189-4555-BDF2-286952F8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4AFF-DBBF-4BAF-B5AF-7A9DCD91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22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279-F88D-4856-BFB4-1E84CF54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A455-1EB3-4819-BDAD-F78EF152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BE645-E0C6-491B-96C4-F8DB25AA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29E0-12AE-4BF6-8042-7D36B208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62327-B45B-4FE6-AFF8-0A6BB20D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88F7-B725-4715-941B-BA91DBD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2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1AA9-D6A0-46A3-8D95-2BCFFB7D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C8E21-EF84-42C4-B0AA-928608CEA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1B029-2445-4D15-8DC8-F00C5FA2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4E7C-AB9D-473D-B59C-C07430A9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B0FE-9BEC-4FD3-A82E-1BF4284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7C22-38AF-4AA7-99F1-7FD3B2B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7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B4B55-A8B9-4F8F-9EB6-8555E963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900C-BA04-4500-9798-5D923CCF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C673-09FE-488E-B5FD-FD5B04DA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DB84-1380-4F66-8187-E5AEA3744928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B8C3-C4EA-4CA3-8A78-9D03AA13C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94C0-8806-42F4-9287-D6034D1D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8320-C2E5-4774-BBB2-306ADE7186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36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nd Pattern by `DpressedSoul">
            <a:extLst>
              <a:ext uri="{FF2B5EF4-FFF2-40B4-BE49-F238E27FC236}">
                <a16:creationId xmlns:a16="http://schemas.microsoft.com/office/drawing/2014/main" id="{B7B5439C-498C-4DA3-A984-0E709222C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A39721-29D6-4E7F-B122-B8A77CAC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IE"/>
              <a:t>IoT Link Layer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CA5B-6460-4ADE-83AA-B3D4A738F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IE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334862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4CA-7A35-4B6A-ACBE-1B7C1D1A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HomePlug</a:t>
            </a:r>
            <a:r>
              <a:rPr lang="en-IE" dirty="0"/>
              <a:t> </a:t>
            </a:r>
            <a:r>
              <a:rPr lang="en-IE" dirty="0" err="1"/>
              <a:t>GreenPHY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8164-46B6-4D7A-9E6A-46704456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Deigned for home area networks</a:t>
            </a:r>
          </a:p>
          <a:p>
            <a:r>
              <a:rPr lang="en-IE" dirty="0"/>
              <a:t>Monitoring and control apps</a:t>
            </a:r>
          </a:p>
          <a:p>
            <a:pPr lvl="1"/>
            <a:r>
              <a:rPr lang="en-IE" dirty="0"/>
              <a:t>Hence lower power, lower data rates, lower cost</a:t>
            </a:r>
          </a:p>
          <a:p>
            <a:r>
              <a:rPr lang="en-IE" dirty="0"/>
              <a:t>Embedded in Smart Home devices:</a:t>
            </a:r>
          </a:p>
          <a:p>
            <a:pPr lvl="1"/>
            <a:r>
              <a:rPr lang="en-IE" dirty="0"/>
              <a:t>smart appliances</a:t>
            </a:r>
          </a:p>
          <a:p>
            <a:pPr lvl="1"/>
            <a:r>
              <a:rPr lang="en-IE" dirty="0"/>
              <a:t>programmable communicating thermostats (PCTs)</a:t>
            </a:r>
          </a:p>
          <a:p>
            <a:pPr lvl="1"/>
            <a:r>
              <a:rPr lang="en-IE" dirty="0"/>
              <a:t>electric meters </a:t>
            </a:r>
          </a:p>
          <a:p>
            <a:pPr lvl="1"/>
            <a:r>
              <a:rPr lang="en-IE" dirty="0"/>
              <a:t>plug-in electric vehicles (PEVs) </a:t>
            </a:r>
          </a:p>
          <a:p>
            <a:r>
              <a:rPr lang="en-IE" dirty="0"/>
              <a:t>Audi, BMW, Daimler, Ford Motor Company, General Motors, Porsche and Volkswagen use </a:t>
            </a:r>
            <a:r>
              <a:rPr lang="en-IE" dirty="0" err="1"/>
              <a:t>HomePlug</a:t>
            </a:r>
            <a:r>
              <a:rPr lang="en-IE" dirty="0"/>
              <a:t> Green PHY specification for PEVs.</a:t>
            </a:r>
          </a:p>
          <a:p>
            <a:pPr lvl="1"/>
            <a:r>
              <a:rPr lang="en-IE" dirty="0"/>
              <a:t>a common, recognized standard to reduce the build complexity for suppliers and infrastructure providers. </a:t>
            </a:r>
          </a:p>
        </p:txBody>
      </p:sp>
    </p:spTree>
    <p:extLst>
      <p:ext uri="{BB962C8B-B14F-4D97-AF65-F5344CB8AC3E}">
        <p14:creationId xmlns:p14="http://schemas.microsoft.com/office/powerpoint/2010/main" val="400278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1B50-2E51-4923-94E5-6303BFF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HomePlug</a:t>
            </a:r>
            <a:r>
              <a:rPr lang="en-IE" dirty="0"/>
              <a:t> </a:t>
            </a:r>
            <a:r>
              <a:rPr lang="en-IE" dirty="0" err="1"/>
              <a:t>GreenPHY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0132-3EF1-4132-8B93-F916CEF3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Complies with IEEE 1901-2010 (powerline networks) </a:t>
            </a:r>
          </a:p>
          <a:p>
            <a:r>
              <a:rPr lang="en-IE" dirty="0"/>
              <a:t>Compatible with AV and AV2</a:t>
            </a:r>
          </a:p>
          <a:p>
            <a:r>
              <a:rPr lang="en-IE" dirty="0"/>
              <a:t>Up to  10Mbps</a:t>
            </a:r>
          </a:p>
          <a:p>
            <a:r>
              <a:rPr lang="en-IE" dirty="0"/>
              <a:t>Uses 75% less power than </a:t>
            </a:r>
            <a:r>
              <a:rPr lang="en-IE" dirty="0" err="1"/>
              <a:t>HomePlug</a:t>
            </a:r>
            <a:r>
              <a:rPr lang="en-IE" dirty="0"/>
              <a:t> AV</a:t>
            </a:r>
          </a:p>
          <a:p>
            <a:r>
              <a:rPr lang="en-IE" dirty="0"/>
              <a:t>Version 1.1 has specific features for </a:t>
            </a:r>
            <a:r>
              <a:rPr lang="en-IE" dirty="0" err="1"/>
              <a:t>Evs</a:t>
            </a:r>
            <a:endParaRPr lang="en-IE" dirty="0"/>
          </a:p>
          <a:p>
            <a:pPr lvl="1"/>
            <a:r>
              <a:rPr lang="en-IE" dirty="0"/>
              <a:t>Secure billing at public chargers</a:t>
            </a:r>
          </a:p>
        </p:txBody>
      </p:sp>
    </p:spTree>
    <p:extLst>
      <p:ext uri="{BB962C8B-B14F-4D97-AF65-F5344CB8AC3E}">
        <p14:creationId xmlns:p14="http://schemas.microsoft.com/office/powerpoint/2010/main" val="6623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74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s://upload.wikimedia.org/wikipedia/en/9/9e/OSI_layer_model_with_1905.1_sub-layer.jpg">
            <a:extLst>
              <a:ext uri="{FF2B5EF4-FFF2-40B4-BE49-F238E27FC236}">
                <a16:creationId xmlns:a16="http://schemas.microsoft.com/office/drawing/2014/main" id="{87FF2AC5-9605-4347-882E-27DD9E072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4672" y="1153121"/>
            <a:ext cx="3026664" cy="17705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upload.wikimedia.org/wikipedia/commons/thumb/1/1f/1905_home_network_-_multi_devices_graphic.jpg/440px-1905_home_network_-_multi_devices_graphic.jpg">
            <a:extLst>
              <a:ext uri="{FF2B5EF4-FFF2-40B4-BE49-F238E27FC236}">
                <a16:creationId xmlns:a16="http://schemas.microsoft.com/office/drawing/2014/main" id="{7BDBE237-031E-4FA3-887C-67D56D66F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4672" y="3825512"/>
            <a:ext cx="3026663" cy="17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EA04C-6CEE-4529-A30E-8265F7DD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/>
              <a:t>Convergent Digital Home - IEEE 1905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D238-3242-4C31-8DA1-DEF98437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 dirty="0"/>
              <a:t>defines a network enabler for home networking</a:t>
            </a:r>
          </a:p>
          <a:p>
            <a:r>
              <a:rPr lang="en-IE" sz="2000" dirty="0"/>
              <a:t>Combines </a:t>
            </a:r>
            <a:r>
              <a:rPr lang="en-IE" sz="2000" dirty="0" err="1"/>
              <a:t>WiFi</a:t>
            </a:r>
            <a:r>
              <a:rPr lang="en-IE" sz="2000" dirty="0"/>
              <a:t>, </a:t>
            </a:r>
            <a:r>
              <a:rPr lang="en-IE" sz="2000" dirty="0" err="1"/>
              <a:t>HomePlug</a:t>
            </a:r>
            <a:r>
              <a:rPr lang="en-IE" sz="2000" dirty="0"/>
              <a:t>, Ethernet, Multimedia over coax(</a:t>
            </a:r>
            <a:r>
              <a:rPr lang="en-IE" sz="2000" dirty="0" err="1"/>
              <a:t>MoCA</a:t>
            </a:r>
            <a:r>
              <a:rPr lang="en-IE" sz="2000" dirty="0"/>
              <a:t>) at home</a:t>
            </a:r>
          </a:p>
          <a:p>
            <a:r>
              <a:rPr lang="en-IE" sz="2000" dirty="0"/>
              <a:t>Makes home look like single network</a:t>
            </a:r>
          </a:p>
          <a:p>
            <a:r>
              <a:rPr lang="en-IE" sz="2000" dirty="0"/>
              <a:t>Devices can aggregate data through multiple interfaces</a:t>
            </a:r>
          </a:p>
          <a:p>
            <a:pPr lvl="1"/>
            <a:r>
              <a:rPr lang="en-IE" sz="1600" dirty="0"/>
              <a:t>Also allows </a:t>
            </a:r>
            <a:r>
              <a:rPr lang="en-IE" sz="1600" dirty="0" err="1"/>
              <a:t>fallback</a:t>
            </a:r>
            <a:r>
              <a:rPr lang="en-IE" sz="1600" dirty="0"/>
              <a:t> on link failure</a:t>
            </a:r>
          </a:p>
          <a:p>
            <a:r>
              <a:rPr lang="en-IE" sz="2000" dirty="0"/>
              <a:t>Convergent layer used to exchange Control Message Data Units(CMDU)</a:t>
            </a:r>
          </a:p>
          <a:p>
            <a:r>
              <a:rPr lang="en-IE" sz="2000" dirty="0"/>
              <a:t>No changes to underlying tech. </a:t>
            </a:r>
          </a:p>
          <a:p>
            <a:endParaRPr lang="en-IE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37694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CD93-3127-4AC8-9B97-BD2085B0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IEEE 1905.1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7C8F-1091-436A-8569-5F2C0002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Compliant devices use Abstraction Layer Management Entity (ALME) (protocol)</a:t>
            </a:r>
          </a:p>
          <a:p>
            <a:pPr lvl="1"/>
            <a:r>
              <a:rPr lang="en-IE" dirty="0"/>
              <a:t>Neighbour discovery</a:t>
            </a:r>
          </a:p>
          <a:p>
            <a:pPr lvl="1"/>
            <a:r>
              <a:rPr lang="en-IE" dirty="0"/>
              <a:t>Topology exchange/change notifications</a:t>
            </a:r>
          </a:p>
          <a:p>
            <a:pPr lvl="1"/>
            <a:r>
              <a:rPr lang="en-IE" dirty="0"/>
              <a:t>Flow forwarding rules</a:t>
            </a:r>
          </a:p>
          <a:p>
            <a:pPr lvl="1"/>
            <a:r>
              <a:rPr lang="en-IE" dirty="0"/>
              <a:t>Security associations</a:t>
            </a:r>
          </a:p>
          <a:p>
            <a:r>
              <a:rPr lang="en-IE" dirty="0"/>
              <a:t>Common Topology</a:t>
            </a:r>
          </a:p>
          <a:p>
            <a:pPr lvl="1"/>
            <a:r>
              <a:rPr lang="en-IE" dirty="0" err="1"/>
              <a:t>Homeplug</a:t>
            </a:r>
            <a:r>
              <a:rPr lang="en-IE" dirty="0"/>
              <a:t> as backbone for </a:t>
            </a:r>
            <a:r>
              <a:rPr lang="en-IE" dirty="0" err="1"/>
              <a:t>WiFi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828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DAB654-6FA3-41DC-8794-E83BED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IEEE 1905.1 Security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1807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6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oT protocols 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" b="2"/>
          <a:stretch/>
        </p:blipFill>
        <p:spPr>
          <a:xfrm>
            <a:off x="5730093" y="965595"/>
            <a:ext cx="5371287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C4C55-B946-4BED-9C56-E3F9C711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Link Protocols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Focusing down here.</a:t>
            </a:r>
          </a:p>
          <a:p>
            <a:r>
              <a:rPr lang="en-US" sz="2000" dirty="0" err="1"/>
              <a:t>Summerise</a:t>
            </a:r>
            <a:r>
              <a:rPr lang="en-US" sz="2000" dirty="0"/>
              <a:t> IoT applicable protocols.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E3554-79B3-49DD-BDFF-23309B976650}"/>
              </a:ext>
            </a:extLst>
          </p:cNvPr>
          <p:cNvSpPr/>
          <p:nvPr/>
        </p:nvSpPr>
        <p:spPr>
          <a:xfrm>
            <a:off x="7118252" y="3790122"/>
            <a:ext cx="2082019" cy="8348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7647A-82FA-4292-BA17-3C01B21CE1DE}"/>
              </a:ext>
            </a:extLst>
          </p:cNvPr>
          <p:cNvCxnSpPr/>
          <p:nvPr/>
        </p:nvCxnSpPr>
        <p:spPr>
          <a:xfrm>
            <a:off x="3140765" y="2690191"/>
            <a:ext cx="3977487" cy="155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0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0521-B471-4A16-9FF5-1EB60B3E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Protocols of note for IoT at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4F7B-FDAF-4834-A215-FEAC5DA8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30" name="Picture 6" descr="Image result for zigbee">
            <a:extLst>
              <a:ext uri="{FF2B5EF4-FFF2-40B4-BE49-F238E27FC236}">
                <a16:creationId xmlns:a16="http://schemas.microsoft.com/office/drawing/2014/main" id="{A6CE9D77-187A-404E-AB43-082AAAAE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15" y="1752221"/>
            <a:ext cx="3500170" cy="23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luetooth">
            <a:extLst>
              <a:ext uri="{FF2B5EF4-FFF2-40B4-BE49-F238E27FC236}">
                <a16:creationId xmlns:a16="http://schemas.microsoft.com/office/drawing/2014/main" id="{87C9D288-84DF-446D-9F00-75A924CA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57" y="4844941"/>
            <a:ext cx="4472508" cy="14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iFi">
            <a:extLst>
              <a:ext uri="{FF2B5EF4-FFF2-40B4-BE49-F238E27FC236}">
                <a16:creationId xmlns:a16="http://schemas.microsoft.com/office/drawing/2014/main" id="{F6CC963E-D2D6-4D91-8128-9856C555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" y="1880601"/>
            <a:ext cx="3735141" cy="22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3G">
            <a:extLst>
              <a:ext uri="{FF2B5EF4-FFF2-40B4-BE49-F238E27FC236}">
                <a16:creationId xmlns:a16="http://schemas.microsoft.com/office/drawing/2014/main" id="{77266E27-15A9-482C-BA42-7C0DD0A6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11" y="1919150"/>
            <a:ext cx="1795354" cy="17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omeplug alliance">
            <a:extLst>
              <a:ext uri="{FF2B5EF4-FFF2-40B4-BE49-F238E27FC236}">
                <a16:creationId xmlns:a16="http://schemas.microsoft.com/office/drawing/2014/main" id="{74A6E99B-A94D-4476-BFC7-B1A49CBF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84370"/>
            <a:ext cx="3925957" cy="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C59EDF-5A1E-404D-B55D-8AEA5D8D6D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35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m.eet.com/media/1123099/stmicroelectronics_march5_fig1.png">
            <a:extLst>
              <a:ext uri="{FF2B5EF4-FFF2-40B4-BE49-F238E27FC236}">
                <a16:creationId xmlns:a16="http://schemas.microsoft.com/office/drawing/2014/main" id="{67CDED24-A83F-4A9A-A27C-61D3B96E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82" y="2294892"/>
            <a:ext cx="3026664" cy="21186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C948C-E215-4216-8713-8DD303E9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 dirty="0"/>
              <a:t>Power Line Communication (PLC)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0FDE-3F6C-4E77-8EC5-5388B69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/>
              <a:t>Origins in 1950s </a:t>
            </a:r>
          </a:p>
          <a:p>
            <a:pPr lvl="1"/>
            <a:r>
              <a:rPr lang="en-IE" sz="2000"/>
              <a:t>remote lighting of street lights. 100 Hz and 1 kHz signals over electrical wires.</a:t>
            </a:r>
          </a:p>
          <a:p>
            <a:r>
              <a:rPr lang="en-IE" sz="2000"/>
              <a:t>Uses existing electrical wiring to carry both data and electric power</a:t>
            </a:r>
          </a:p>
          <a:p>
            <a:r>
              <a:rPr lang="en-IE" sz="2000"/>
              <a:t>Applicable to</a:t>
            </a:r>
          </a:p>
          <a:p>
            <a:pPr lvl="1"/>
            <a:r>
              <a:rPr lang="en-IE" sz="2000"/>
              <a:t>Internet access</a:t>
            </a:r>
          </a:p>
          <a:p>
            <a:pPr lvl="1"/>
            <a:r>
              <a:rPr lang="en-IE" sz="2000"/>
              <a:t>Utility management</a:t>
            </a:r>
          </a:p>
          <a:p>
            <a:pPr lvl="1"/>
            <a:r>
              <a:rPr lang="en-IE" sz="2000"/>
              <a:t>Home automation</a:t>
            </a:r>
          </a:p>
          <a:p>
            <a:pPr lvl="1"/>
            <a:r>
              <a:rPr lang="en-IE" sz="2000"/>
              <a:t>IoT</a:t>
            </a:r>
          </a:p>
          <a:p>
            <a:pPr lvl="1"/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341981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B7050E4-4663-437E-A141-9F230F2F0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41" y="1675227"/>
            <a:ext cx="10052917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E57C0-5A90-42FB-B2A3-297F6CEA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5413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5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 for homeplug">
            <a:extLst>
              <a:ext uri="{FF2B5EF4-FFF2-40B4-BE49-F238E27FC236}">
                <a16:creationId xmlns:a16="http://schemas.microsoft.com/office/drawing/2014/main" id="{71DB3EB8-10FA-407F-965E-9C32EC2F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2632" y="803049"/>
            <a:ext cx="2470743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C98B6E50-FA36-417A-920A-78BCEC76A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8803" y="34613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C268E-3378-4C38-966D-2C33534C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 dirty="0" err="1"/>
              <a:t>HomePlug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60B0-0EEF-4C50-9A1D-F2A6F224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 dirty="0" err="1"/>
              <a:t>HomePlug</a:t>
            </a:r>
            <a:r>
              <a:rPr lang="en-IE" sz="2000" dirty="0"/>
              <a:t> 1.0</a:t>
            </a:r>
          </a:p>
          <a:p>
            <a:pPr lvl="1"/>
            <a:r>
              <a:rPr lang="en-IE" sz="1600" dirty="0"/>
              <a:t>provides a peak PHY-rate of 14 Mbit/s. Replaced by </a:t>
            </a:r>
            <a:r>
              <a:rPr lang="en-IE" sz="1600" dirty="0" err="1"/>
              <a:t>HomePlug</a:t>
            </a:r>
            <a:r>
              <a:rPr lang="en-IE" sz="1600" dirty="0"/>
              <a:t> AV</a:t>
            </a:r>
          </a:p>
          <a:p>
            <a:r>
              <a:rPr lang="en-IE" sz="2000" dirty="0" err="1"/>
              <a:t>HomePlug</a:t>
            </a:r>
            <a:r>
              <a:rPr lang="en-IE" sz="2000" dirty="0"/>
              <a:t> AV/AV2</a:t>
            </a:r>
          </a:p>
          <a:p>
            <a:pPr lvl="1"/>
            <a:r>
              <a:rPr lang="en-IE" sz="1600" dirty="0"/>
              <a:t>AV has sufficient bandwidth for applications such as HDTV and VoIP. Peak data rate of 200 Mbit/s at the physical layer. AV2 achieves gigabit-class PHY-rate</a:t>
            </a:r>
          </a:p>
          <a:p>
            <a:r>
              <a:rPr lang="en-IE" sz="2000" dirty="0" err="1"/>
              <a:t>HomePlug</a:t>
            </a:r>
            <a:r>
              <a:rPr lang="en-IE" sz="2000" dirty="0"/>
              <a:t> GP</a:t>
            </a:r>
          </a:p>
          <a:p>
            <a:pPr lvl="1"/>
            <a:r>
              <a:rPr lang="en-IE" sz="1600" dirty="0" err="1"/>
              <a:t>HomePlug</a:t>
            </a:r>
            <a:r>
              <a:rPr lang="en-IE" sz="1600" dirty="0"/>
              <a:t> Green PHY specification is a subset of </a:t>
            </a:r>
            <a:r>
              <a:rPr lang="en-IE" sz="1600" dirty="0" err="1"/>
              <a:t>HomePlug</a:t>
            </a:r>
            <a:r>
              <a:rPr lang="en-IE" sz="1600" dirty="0"/>
              <a:t> AV. Intended for smart grid. Peak data rates of 10 Mbit/s </a:t>
            </a:r>
          </a:p>
          <a:p>
            <a:pPr lvl="1"/>
            <a:r>
              <a:rPr lang="en-IE" sz="1600" dirty="0"/>
              <a:t>Designed for home appliances and plug-in electric vehicles</a:t>
            </a:r>
          </a:p>
        </p:txBody>
      </p:sp>
    </p:spTree>
    <p:extLst>
      <p:ext uri="{BB962C8B-B14F-4D97-AF65-F5344CB8AC3E}">
        <p14:creationId xmlns:p14="http://schemas.microsoft.com/office/powerpoint/2010/main" val="24457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F7F-359D-4403-B94A-63AB5DD8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HomePlug</a:t>
            </a:r>
            <a:r>
              <a:rPr lang="en-I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F835-2D6F-4ACA-B235-C4BA0E8D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1.8 – 30 MHz spectrum. </a:t>
            </a:r>
          </a:p>
          <a:p>
            <a:r>
              <a:rPr lang="en-IE" dirty="0"/>
              <a:t>Uses Orthogonal Frequency Division Multiplexing (OFDM)</a:t>
            </a:r>
          </a:p>
          <a:p>
            <a:r>
              <a:rPr lang="en-IE" dirty="0"/>
              <a:t>Robust:</a:t>
            </a:r>
          </a:p>
          <a:p>
            <a:pPr lvl="1"/>
            <a:r>
              <a:rPr lang="en-IE" dirty="0"/>
              <a:t>Same information transmitted on 2-5 subcarriers</a:t>
            </a:r>
          </a:p>
          <a:p>
            <a:pPr lvl="1"/>
            <a:r>
              <a:rPr lang="en-IE" dirty="0"/>
              <a:t>Uses low-bit rate modulation (more resilient to High Freq. noise)</a:t>
            </a:r>
          </a:p>
          <a:p>
            <a:r>
              <a:rPr lang="en-IE" dirty="0"/>
              <a:t>Devices form an AV logic Network (AVLN)</a:t>
            </a:r>
          </a:p>
          <a:p>
            <a:pPr lvl="1"/>
            <a:r>
              <a:rPr lang="en-IE" dirty="0"/>
              <a:t>Share a 128 bit AES key</a:t>
            </a:r>
          </a:p>
          <a:p>
            <a:pPr lvl="1"/>
            <a:r>
              <a:rPr lang="en-IE" dirty="0"/>
              <a:t>Each AVLN has central coordinator</a:t>
            </a:r>
          </a:p>
          <a:p>
            <a:r>
              <a:rPr lang="en-IE" dirty="0"/>
              <a:t>Transmission over 2 lines (live and neutral)</a:t>
            </a:r>
          </a:p>
        </p:txBody>
      </p:sp>
    </p:spTree>
    <p:extLst>
      <p:ext uri="{BB962C8B-B14F-4D97-AF65-F5344CB8AC3E}">
        <p14:creationId xmlns:p14="http://schemas.microsoft.com/office/powerpoint/2010/main" val="406809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A47-E86F-4601-A473-FF60DAFB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DEC4-046A-4850-897B-D43893E5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AVLN </a:t>
            </a:r>
            <a:r>
              <a:rPr lang="en-IE" dirty="0" err="1"/>
              <a:t>Netork</a:t>
            </a:r>
            <a:r>
              <a:rPr lang="en-IE" dirty="0"/>
              <a:t> Membership Key</a:t>
            </a:r>
          </a:p>
          <a:p>
            <a:pPr lvl="1"/>
            <a:r>
              <a:rPr lang="en-IE" dirty="0"/>
              <a:t>All devices have default NMK </a:t>
            </a:r>
          </a:p>
          <a:p>
            <a:pPr lvl="1"/>
            <a:r>
              <a:rPr lang="en-IE" dirty="0"/>
              <a:t>Users/developers can configure devices to specific NMK</a:t>
            </a:r>
          </a:p>
          <a:p>
            <a:r>
              <a:rPr lang="en-IE" dirty="0"/>
              <a:t>Using NMK, device can request an encryption key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304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86A6-8CEC-46AE-9D55-F6625CCD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HomePlug</a:t>
            </a:r>
            <a:r>
              <a:rPr lang="en-IE" dirty="0"/>
              <a:t> AV2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2BC9-CE79-4616-92BB-E04BDDF1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Compatible with AV and GP</a:t>
            </a:r>
          </a:p>
          <a:p>
            <a:r>
              <a:rPr lang="en-IE" dirty="0"/>
              <a:t>In addition</a:t>
            </a:r>
          </a:p>
          <a:p>
            <a:pPr lvl="1"/>
            <a:r>
              <a:rPr lang="en-IE" dirty="0"/>
              <a:t>Additional spectrum</a:t>
            </a:r>
          </a:p>
          <a:p>
            <a:pPr lvl="1"/>
            <a:r>
              <a:rPr lang="en-IE" dirty="0"/>
              <a:t>MIMO(Multiple Input Multiple Output): two wires with three wire combinations(line-neutral, line-ground, neutral-ground)</a:t>
            </a:r>
          </a:p>
          <a:p>
            <a:pPr lvl="1"/>
            <a:r>
              <a:rPr lang="en-IE" dirty="0"/>
              <a:t>Lower overhead: shorter packet </a:t>
            </a:r>
          </a:p>
          <a:p>
            <a:pPr lvl="1"/>
            <a:r>
              <a:rPr lang="en-IE" dirty="0"/>
              <a:t>Repeating: intermediate devices can demodulate-</a:t>
            </a:r>
            <a:r>
              <a:rPr lang="en-IE" dirty="0" err="1"/>
              <a:t>remodulate</a:t>
            </a:r>
            <a:endParaRPr lang="en-IE" dirty="0"/>
          </a:p>
          <a:p>
            <a:pPr lvl="1"/>
            <a:r>
              <a:rPr lang="en-IE" dirty="0"/>
              <a:t>Better encoding</a:t>
            </a:r>
          </a:p>
          <a:p>
            <a:pPr lvl="1"/>
            <a:r>
              <a:rPr lang="en-IE" dirty="0"/>
              <a:t>Power efficient: Stations can declare sleep periods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132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525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IoT Link Layer Protocols</vt:lpstr>
      <vt:lpstr>Link Protocols</vt:lpstr>
      <vt:lpstr>Protocols of note for IoT at link Layer</vt:lpstr>
      <vt:lpstr>Power Line Communication (PLC)</vt:lpstr>
      <vt:lpstr>Evolution</vt:lpstr>
      <vt:lpstr>HomePlug</vt:lpstr>
      <vt:lpstr>HomePlug </vt:lpstr>
      <vt:lpstr>Security</vt:lpstr>
      <vt:lpstr>HomePlug AV2</vt:lpstr>
      <vt:lpstr>HomePlug GreenPHY</vt:lpstr>
      <vt:lpstr>HomePlug GreenPHY</vt:lpstr>
      <vt:lpstr>Convergent Digital Home - IEEE 1905</vt:lpstr>
      <vt:lpstr>IEEE 1905.1 Management</vt:lpstr>
      <vt:lpstr>IEEE 1905.1 Security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Link Layer Protocols</dc:title>
  <dc:creator>fxwalsh@wit.ie</dc:creator>
  <cp:lastModifiedBy>fxwalsh@wit.ie</cp:lastModifiedBy>
  <cp:revision>18</cp:revision>
  <dcterms:created xsi:type="dcterms:W3CDTF">2017-10-02T10:57:15Z</dcterms:created>
  <dcterms:modified xsi:type="dcterms:W3CDTF">2017-10-03T23:21:59Z</dcterms:modified>
</cp:coreProperties>
</file>