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2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66" r:id="rId17"/>
    <p:sldId id="26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4E33F-867F-4DBB-98F8-5E412AD80BDB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CFAB59A-0FA2-4593-9AD0-4C3850D28BAD}">
      <dgm:prSet/>
      <dgm:spPr/>
      <dgm:t>
        <a:bodyPr/>
        <a:lstStyle/>
        <a:p>
          <a:r>
            <a:rPr lang="en-IE"/>
            <a:t>Useful for independent devices</a:t>
          </a:r>
          <a:endParaRPr lang="en-US"/>
        </a:p>
      </dgm:t>
    </dgm:pt>
    <dgm:pt modelId="{B3225BA0-84FC-4A0C-8667-5C118EDEBEED}" type="parTrans" cxnId="{36288748-08AF-4A56-9D20-BBC0E5223ABA}">
      <dgm:prSet/>
      <dgm:spPr/>
      <dgm:t>
        <a:bodyPr/>
        <a:lstStyle/>
        <a:p>
          <a:endParaRPr lang="en-US"/>
        </a:p>
      </dgm:t>
    </dgm:pt>
    <dgm:pt modelId="{571D2E12-440D-4A01-8536-058A26133473}" type="sibTrans" cxnId="{36288748-08AF-4A56-9D20-BBC0E5223ABA}">
      <dgm:prSet/>
      <dgm:spPr/>
      <dgm:t>
        <a:bodyPr/>
        <a:lstStyle/>
        <a:p>
          <a:endParaRPr lang="en-US"/>
        </a:p>
      </dgm:t>
    </dgm:pt>
    <dgm:pt modelId="{13A8F63B-A30C-4743-B5AC-E209B6FBC582}">
      <dgm:prSet/>
      <dgm:spPr/>
      <dgm:t>
        <a:bodyPr/>
        <a:lstStyle/>
        <a:p>
          <a:r>
            <a:rPr lang="en-IE" dirty="0"/>
            <a:t>Access to remote locations</a:t>
          </a:r>
          <a:endParaRPr lang="en-US" dirty="0"/>
        </a:p>
      </dgm:t>
    </dgm:pt>
    <dgm:pt modelId="{E168188A-5EE2-4E22-A086-61EC57D26958}" type="parTrans" cxnId="{3F56A4D5-5342-4039-82FC-C03138D0F4AA}">
      <dgm:prSet/>
      <dgm:spPr/>
      <dgm:t>
        <a:bodyPr/>
        <a:lstStyle/>
        <a:p>
          <a:endParaRPr lang="en-US"/>
        </a:p>
      </dgm:t>
    </dgm:pt>
    <dgm:pt modelId="{90DE8B76-2C38-4CA5-8680-87F8D2BDD8DB}" type="sibTrans" cxnId="{3F56A4D5-5342-4039-82FC-C03138D0F4AA}">
      <dgm:prSet/>
      <dgm:spPr/>
      <dgm:t>
        <a:bodyPr/>
        <a:lstStyle/>
        <a:p>
          <a:endParaRPr lang="en-US"/>
        </a:p>
      </dgm:t>
    </dgm:pt>
    <dgm:pt modelId="{C08DEB2E-53DE-43BA-92C7-5A9083DA8DD9}">
      <dgm:prSet/>
      <dgm:spPr/>
      <dgm:t>
        <a:bodyPr/>
        <a:lstStyle/>
        <a:p>
          <a:r>
            <a:rPr lang="en-IE" dirty="0"/>
            <a:t>Suitable for physically, energy,  and computationally constrained devices</a:t>
          </a:r>
        </a:p>
      </dgm:t>
    </dgm:pt>
    <dgm:pt modelId="{19E10C3E-E7E4-4837-B6E6-AA95CE9433A2}" type="parTrans" cxnId="{EE9DA6E5-0F53-4DCB-A90F-66AFB70876F9}">
      <dgm:prSet/>
      <dgm:spPr/>
      <dgm:t>
        <a:bodyPr/>
        <a:lstStyle/>
        <a:p>
          <a:endParaRPr lang="en-US"/>
        </a:p>
      </dgm:t>
    </dgm:pt>
    <dgm:pt modelId="{ED9A14EE-3E2B-4955-B797-3DB931119A77}" type="sibTrans" cxnId="{EE9DA6E5-0F53-4DCB-A90F-66AFB70876F9}">
      <dgm:prSet/>
      <dgm:spPr/>
      <dgm:t>
        <a:bodyPr/>
        <a:lstStyle/>
        <a:p>
          <a:endParaRPr lang="en-US"/>
        </a:p>
      </dgm:t>
    </dgm:pt>
    <dgm:pt modelId="{E5E3A006-6065-4897-9599-628BF4E9E045}">
      <dgm:prSet/>
      <dgm:spPr/>
      <dgm:t>
        <a:bodyPr/>
        <a:lstStyle/>
        <a:p>
          <a:r>
            <a:rPr lang="en-IE" dirty="0"/>
            <a:t>Suited to IoT! </a:t>
          </a:r>
        </a:p>
      </dgm:t>
    </dgm:pt>
    <dgm:pt modelId="{3301E9CB-6D59-4428-9CE4-E04F7644A0D5}" type="parTrans" cxnId="{FFCC6035-6E25-48F6-8412-A519FDF0DCFA}">
      <dgm:prSet/>
      <dgm:spPr/>
      <dgm:t>
        <a:bodyPr/>
        <a:lstStyle/>
        <a:p>
          <a:endParaRPr lang="en-US"/>
        </a:p>
      </dgm:t>
    </dgm:pt>
    <dgm:pt modelId="{ECF0663E-863C-4B58-8597-C9A9B9761308}" type="sibTrans" cxnId="{FFCC6035-6E25-48F6-8412-A519FDF0DCFA}">
      <dgm:prSet/>
      <dgm:spPr/>
      <dgm:t>
        <a:bodyPr/>
        <a:lstStyle/>
        <a:p>
          <a:endParaRPr lang="en-US"/>
        </a:p>
      </dgm:t>
    </dgm:pt>
    <dgm:pt modelId="{62A511AB-B34D-4896-A80E-907D96AD3E07}" type="pres">
      <dgm:prSet presAssocID="{4034E33F-867F-4DBB-98F8-5E412AD80BDB}" presName="vert0" presStyleCnt="0">
        <dgm:presLayoutVars>
          <dgm:dir/>
          <dgm:animOne val="branch"/>
          <dgm:animLvl val="lvl"/>
        </dgm:presLayoutVars>
      </dgm:prSet>
      <dgm:spPr/>
    </dgm:pt>
    <dgm:pt modelId="{B79440A3-B37C-438B-BD93-4B4AE6B9F4E6}" type="pres">
      <dgm:prSet presAssocID="{1CFAB59A-0FA2-4593-9AD0-4C3850D28BAD}" presName="thickLine" presStyleLbl="alignNode1" presStyleIdx="0" presStyleCnt="4"/>
      <dgm:spPr/>
    </dgm:pt>
    <dgm:pt modelId="{C3543FDA-B5CB-49C4-9C20-A69F94A0B4D3}" type="pres">
      <dgm:prSet presAssocID="{1CFAB59A-0FA2-4593-9AD0-4C3850D28BAD}" presName="horz1" presStyleCnt="0"/>
      <dgm:spPr/>
    </dgm:pt>
    <dgm:pt modelId="{B8C295CE-98BA-4D52-81AC-2C564AE4FD48}" type="pres">
      <dgm:prSet presAssocID="{1CFAB59A-0FA2-4593-9AD0-4C3850D28BAD}" presName="tx1" presStyleLbl="revTx" presStyleIdx="0" presStyleCnt="4"/>
      <dgm:spPr/>
    </dgm:pt>
    <dgm:pt modelId="{FDF50984-321A-4F12-852D-5DF8699FBE20}" type="pres">
      <dgm:prSet presAssocID="{1CFAB59A-0FA2-4593-9AD0-4C3850D28BAD}" presName="vert1" presStyleCnt="0"/>
      <dgm:spPr/>
    </dgm:pt>
    <dgm:pt modelId="{1E520FCE-E93D-4636-B283-BAA0E87CE6C7}" type="pres">
      <dgm:prSet presAssocID="{13A8F63B-A30C-4743-B5AC-E209B6FBC582}" presName="thickLine" presStyleLbl="alignNode1" presStyleIdx="1" presStyleCnt="4"/>
      <dgm:spPr/>
    </dgm:pt>
    <dgm:pt modelId="{A2CA90E3-C661-4123-9EB5-2AFF0963C46A}" type="pres">
      <dgm:prSet presAssocID="{13A8F63B-A30C-4743-B5AC-E209B6FBC582}" presName="horz1" presStyleCnt="0"/>
      <dgm:spPr/>
    </dgm:pt>
    <dgm:pt modelId="{3FF43069-648A-4640-B532-D1C155B84006}" type="pres">
      <dgm:prSet presAssocID="{13A8F63B-A30C-4743-B5AC-E209B6FBC582}" presName="tx1" presStyleLbl="revTx" presStyleIdx="1" presStyleCnt="4"/>
      <dgm:spPr/>
    </dgm:pt>
    <dgm:pt modelId="{0A4C3400-3386-4422-B843-1EFEDDB54054}" type="pres">
      <dgm:prSet presAssocID="{13A8F63B-A30C-4743-B5AC-E209B6FBC582}" presName="vert1" presStyleCnt="0"/>
      <dgm:spPr/>
    </dgm:pt>
    <dgm:pt modelId="{7449234A-427D-4F44-AE1F-DABF15CE3893}" type="pres">
      <dgm:prSet presAssocID="{C08DEB2E-53DE-43BA-92C7-5A9083DA8DD9}" presName="thickLine" presStyleLbl="alignNode1" presStyleIdx="2" presStyleCnt="4"/>
      <dgm:spPr/>
    </dgm:pt>
    <dgm:pt modelId="{0E8451E8-3E8C-481C-BC5C-E840C6ECEA85}" type="pres">
      <dgm:prSet presAssocID="{C08DEB2E-53DE-43BA-92C7-5A9083DA8DD9}" presName="horz1" presStyleCnt="0"/>
      <dgm:spPr/>
    </dgm:pt>
    <dgm:pt modelId="{9E985790-B0CA-49E9-B1B3-910B37BF4559}" type="pres">
      <dgm:prSet presAssocID="{C08DEB2E-53DE-43BA-92C7-5A9083DA8DD9}" presName="tx1" presStyleLbl="revTx" presStyleIdx="2" presStyleCnt="4"/>
      <dgm:spPr/>
    </dgm:pt>
    <dgm:pt modelId="{76BBF5E0-5DEB-44E0-887C-565DF96E54C0}" type="pres">
      <dgm:prSet presAssocID="{C08DEB2E-53DE-43BA-92C7-5A9083DA8DD9}" presName="vert1" presStyleCnt="0"/>
      <dgm:spPr/>
    </dgm:pt>
    <dgm:pt modelId="{C1207316-EDC6-439A-ADF7-858A8A793A70}" type="pres">
      <dgm:prSet presAssocID="{E5E3A006-6065-4897-9599-628BF4E9E045}" presName="thickLine" presStyleLbl="alignNode1" presStyleIdx="3" presStyleCnt="4"/>
      <dgm:spPr/>
    </dgm:pt>
    <dgm:pt modelId="{03AFB33C-3BE8-4F80-8E29-C3239AB42D73}" type="pres">
      <dgm:prSet presAssocID="{E5E3A006-6065-4897-9599-628BF4E9E045}" presName="horz1" presStyleCnt="0"/>
      <dgm:spPr/>
    </dgm:pt>
    <dgm:pt modelId="{94B3FB66-19D9-4CC3-B1B0-83989D27A75B}" type="pres">
      <dgm:prSet presAssocID="{E5E3A006-6065-4897-9599-628BF4E9E045}" presName="tx1" presStyleLbl="revTx" presStyleIdx="3" presStyleCnt="4"/>
      <dgm:spPr/>
    </dgm:pt>
    <dgm:pt modelId="{C0D6AAA2-BA60-4B37-A247-E59A94F3D184}" type="pres">
      <dgm:prSet presAssocID="{E5E3A006-6065-4897-9599-628BF4E9E045}" presName="vert1" presStyleCnt="0"/>
      <dgm:spPr/>
    </dgm:pt>
  </dgm:ptLst>
  <dgm:cxnLst>
    <dgm:cxn modelId="{FFCC6035-6E25-48F6-8412-A519FDF0DCFA}" srcId="{4034E33F-867F-4DBB-98F8-5E412AD80BDB}" destId="{E5E3A006-6065-4897-9599-628BF4E9E045}" srcOrd="3" destOrd="0" parTransId="{3301E9CB-6D59-4428-9CE4-E04F7644A0D5}" sibTransId="{ECF0663E-863C-4B58-8597-C9A9B9761308}"/>
    <dgm:cxn modelId="{36288748-08AF-4A56-9D20-BBC0E5223ABA}" srcId="{4034E33F-867F-4DBB-98F8-5E412AD80BDB}" destId="{1CFAB59A-0FA2-4593-9AD0-4C3850D28BAD}" srcOrd="0" destOrd="0" parTransId="{B3225BA0-84FC-4A0C-8667-5C118EDEBEED}" sibTransId="{571D2E12-440D-4A01-8536-058A26133473}"/>
    <dgm:cxn modelId="{881CC46B-8A3A-4AE8-9B6F-8E21A1FDA384}" type="presOf" srcId="{1CFAB59A-0FA2-4593-9AD0-4C3850D28BAD}" destId="{B8C295CE-98BA-4D52-81AC-2C564AE4FD48}" srcOrd="0" destOrd="0" presId="urn:microsoft.com/office/officeart/2008/layout/LinedList"/>
    <dgm:cxn modelId="{A005AF4D-2040-465C-AF05-E70D29FD2DF1}" type="presOf" srcId="{13A8F63B-A30C-4743-B5AC-E209B6FBC582}" destId="{3FF43069-648A-4640-B532-D1C155B84006}" srcOrd="0" destOrd="0" presId="urn:microsoft.com/office/officeart/2008/layout/LinedList"/>
    <dgm:cxn modelId="{13F21686-EC91-4FEA-9D22-92C4E76FB3A1}" type="presOf" srcId="{4034E33F-867F-4DBB-98F8-5E412AD80BDB}" destId="{62A511AB-B34D-4896-A80E-907D96AD3E07}" srcOrd="0" destOrd="0" presId="urn:microsoft.com/office/officeart/2008/layout/LinedList"/>
    <dgm:cxn modelId="{2E621798-85F9-4B0C-B8FA-3FABC4638E8E}" type="presOf" srcId="{E5E3A006-6065-4897-9599-628BF4E9E045}" destId="{94B3FB66-19D9-4CC3-B1B0-83989D27A75B}" srcOrd="0" destOrd="0" presId="urn:microsoft.com/office/officeart/2008/layout/LinedList"/>
    <dgm:cxn modelId="{3F56A4D5-5342-4039-82FC-C03138D0F4AA}" srcId="{4034E33F-867F-4DBB-98F8-5E412AD80BDB}" destId="{13A8F63B-A30C-4743-B5AC-E209B6FBC582}" srcOrd="1" destOrd="0" parTransId="{E168188A-5EE2-4E22-A086-61EC57D26958}" sibTransId="{90DE8B76-2C38-4CA5-8680-87F8D2BDD8DB}"/>
    <dgm:cxn modelId="{EE9DA6E5-0F53-4DCB-A90F-66AFB70876F9}" srcId="{4034E33F-867F-4DBB-98F8-5E412AD80BDB}" destId="{C08DEB2E-53DE-43BA-92C7-5A9083DA8DD9}" srcOrd="2" destOrd="0" parTransId="{19E10C3E-E7E4-4837-B6E6-AA95CE9433A2}" sibTransId="{ED9A14EE-3E2B-4955-B797-3DB931119A77}"/>
    <dgm:cxn modelId="{3AC268ED-BDEE-4121-B4E7-A4D868DBAE30}" type="presOf" srcId="{C08DEB2E-53DE-43BA-92C7-5A9083DA8DD9}" destId="{9E985790-B0CA-49E9-B1B3-910B37BF4559}" srcOrd="0" destOrd="0" presId="urn:microsoft.com/office/officeart/2008/layout/LinedList"/>
    <dgm:cxn modelId="{1EBEE916-3AEB-4065-844E-394D0597AC66}" type="presParOf" srcId="{62A511AB-B34D-4896-A80E-907D96AD3E07}" destId="{B79440A3-B37C-438B-BD93-4B4AE6B9F4E6}" srcOrd="0" destOrd="0" presId="urn:microsoft.com/office/officeart/2008/layout/LinedList"/>
    <dgm:cxn modelId="{8EB5C81B-BD84-471F-B483-DB9ADF9C640D}" type="presParOf" srcId="{62A511AB-B34D-4896-A80E-907D96AD3E07}" destId="{C3543FDA-B5CB-49C4-9C20-A69F94A0B4D3}" srcOrd="1" destOrd="0" presId="urn:microsoft.com/office/officeart/2008/layout/LinedList"/>
    <dgm:cxn modelId="{6999E268-AE7A-4ACF-B58C-B6718DB02F09}" type="presParOf" srcId="{C3543FDA-B5CB-49C4-9C20-A69F94A0B4D3}" destId="{B8C295CE-98BA-4D52-81AC-2C564AE4FD48}" srcOrd="0" destOrd="0" presId="urn:microsoft.com/office/officeart/2008/layout/LinedList"/>
    <dgm:cxn modelId="{62995F4B-874B-42D2-8B90-A9729ACD6DBD}" type="presParOf" srcId="{C3543FDA-B5CB-49C4-9C20-A69F94A0B4D3}" destId="{FDF50984-321A-4F12-852D-5DF8699FBE20}" srcOrd="1" destOrd="0" presId="urn:microsoft.com/office/officeart/2008/layout/LinedList"/>
    <dgm:cxn modelId="{096CC901-DC3D-4361-BB62-64BE291F75C2}" type="presParOf" srcId="{62A511AB-B34D-4896-A80E-907D96AD3E07}" destId="{1E520FCE-E93D-4636-B283-BAA0E87CE6C7}" srcOrd="2" destOrd="0" presId="urn:microsoft.com/office/officeart/2008/layout/LinedList"/>
    <dgm:cxn modelId="{23D02EA4-BF3E-439D-AAED-4C6DF083B0F7}" type="presParOf" srcId="{62A511AB-B34D-4896-A80E-907D96AD3E07}" destId="{A2CA90E3-C661-4123-9EB5-2AFF0963C46A}" srcOrd="3" destOrd="0" presId="urn:microsoft.com/office/officeart/2008/layout/LinedList"/>
    <dgm:cxn modelId="{3BDE301E-734C-4B98-B014-A293AF473A15}" type="presParOf" srcId="{A2CA90E3-C661-4123-9EB5-2AFF0963C46A}" destId="{3FF43069-648A-4640-B532-D1C155B84006}" srcOrd="0" destOrd="0" presId="urn:microsoft.com/office/officeart/2008/layout/LinedList"/>
    <dgm:cxn modelId="{23095812-8D04-4EAC-9D3B-E3BCC8A2AB84}" type="presParOf" srcId="{A2CA90E3-C661-4123-9EB5-2AFF0963C46A}" destId="{0A4C3400-3386-4422-B843-1EFEDDB54054}" srcOrd="1" destOrd="0" presId="urn:microsoft.com/office/officeart/2008/layout/LinedList"/>
    <dgm:cxn modelId="{5692B40A-8153-4ED8-B2EB-3D3516FDF9CF}" type="presParOf" srcId="{62A511AB-B34D-4896-A80E-907D96AD3E07}" destId="{7449234A-427D-4F44-AE1F-DABF15CE3893}" srcOrd="4" destOrd="0" presId="urn:microsoft.com/office/officeart/2008/layout/LinedList"/>
    <dgm:cxn modelId="{F080A290-F5E8-4AB3-9698-001123B2EE38}" type="presParOf" srcId="{62A511AB-B34D-4896-A80E-907D96AD3E07}" destId="{0E8451E8-3E8C-481C-BC5C-E840C6ECEA85}" srcOrd="5" destOrd="0" presId="urn:microsoft.com/office/officeart/2008/layout/LinedList"/>
    <dgm:cxn modelId="{DCAA46CF-7237-4431-AA5A-50B9F8199999}" type="presParOf" srcId="{0E8451E8-3E8C-481C-BC5C-E840C6ECEA85}" destId="{9E985790-B0CA-49E9-B1B3-910B37BF4559}" srcOrd="0" destOrd="0" presId="urn:microsoft.com/office/officeart/2008/layout/LinedList"/>
    <dgm:cxn modelId="{B43C80C7-7D3D-4303-8C2D-E75A17777C60}" type="presParOf" srcId="{0E8451E8-3E8C-481C-BC5C-E840C6ECEA85}" destId="{76BBF5E0-5DEB-44E0-887C-565DF96E54C0}" srcOrd="1" destOrd="0" presId="urn:microsoft.com/office/officeart/2008/layout/LinedList"/>
    <dgm:cxn modelId="{9B10DE09-CCC6-4698-84F5-B7201A01CC3C}" type="presParOf" srcId="{62A511AB-B34D-4896-A80E-907D96AD3E07}" destId="{C1207316-EDC6-439A-ADF7-858A8A793A70}" srcOrd="6" destOrd="0" presId="urn:microsoft.com/office/officeart/2008/layout/LinedList"/>
    <dgm:cxn modelId="{792C0D26-D946-44DF-B1F7-81690A6387A0}" type="presParOf" srcId="{62A511AB-B34D-4896-A80E-907D96AD3E07}" destId="{03AFB33C-3BE8-4F80-8E29-C3239AB42D73}" srcOrd="7" destOrd="0" presId="urn:microsoft.com/office/officeart/2008/layout/LinedList"/>
    <dgm:cxn modelId="{8D5F9117-55FD-4FBC-8A27-3535585DCDD2}" type="presParOf" srcId="{03AFB33C-3BE8-4F80-8E29-C3239AB42D73}" destId="{94B3FB66-19D9-4CC3-B1B0-83989D27A75B}" srcOrd="0" destOrd="0" presId="urn:microsoft.com/office/officeart/2008/layout/LinedList"/>
    <dgm:cxn modelId="{02AFD414-C752-497D-80C9-1B2F9ECE5187}" type="presParOf" srcId="{03AFB33C-3BE8-4F80-8E29-C3239AB42D73}" destId="{C0D6AAA2-BA60-4B37-A247-E59A94F3D1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EE59AC-3670-4422-8DC5-550EB7A889F9}" type="doc">
      <dgm:prSet loTypeId="urn:microsoft.com/office/officeart/2005/8/layout/vList5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C156671-5C65-47CE-B04E-4EE0D7EA51C9}">
      <dgm:prSet/>
      <dgm:spPr/>
      <dgm:t>
        <a:bodyPr/>
        <a:lstStyle/>
        <a:p>
          <a:r>
            <a:rPr lang="en-IE"/>
            <a:t>Best case scenario</a:t>
          </a:r>
          <a:endParaRPr lang="en-US"/>
        </a:p>
      </dgm:t>
    </dgm:pt>
    <dgm:pt modelId="{184C2DBB-A32D-4EB3-8644-64F4E07796A9}" type="parTrans" cxnId="{F7C07568-011D-4D39-A50A-AFBDF0A6AA79}">
      <dgm:prSet/>
      <dgm:spPr/>
      <dgm:t>
        <a:bodyPr/>
        <a:lstStyle/>
        <a:p>
          <a:endParaRPr lang="en-US"/>
        </a:p>
      </dgm:t>
    </dgm:pt>
    <dgm:pt modelId="{504B64E9-3031-4977-9330-591CAB447EFE}" type="sibTrans" cxnId="{F7C07568-011D-4D39-A50A-AFBDF0A6AA79}">
      <dgm:prSet/>
      <dgm:spPr/>
      <dgm:t>
        <a:bodyPr/>
        <a:lstStyle/>
        <a:p>
          <a:endParaRPr lang="en-US"/>
        </a:p>
      </dgm:t>
    </dgm:pt>
    <dgm:pt modelId="{160AE6FC-585A-4138-BE59-1123425DAC5A}">
      <dgm:prSet/>
      <dgm:spPr/>
      <dgm:t>
        <a:bodyPr/>
        <a:lstStyle/>
        <a:p>
          <a:r>
            <a:rPr lang="en-IE"/>
            <a:t>100km line of sight</a:t>
          </a:r>
          <a:endParaRPr lang="en-US"/>
        </a:p>
      </dgm:t>
    </dgm:pt>
    <dgm:pt modelId="{C2C7134F-3BEC-492F-9F7C-E84F5638C255}" type="parTrans" cxnId="{DFDCE687-91C2-4F28-8611-1EB4675D95C8}">
      <dgm:prSet/>
      <dgm:spPr/>
      <dgm:t>
        <a:bodyPr/>
        <a:lstStyle/>
        <a:p>
          <a:endParaRPr lang="en-US"/>
        </a:p>
      </dgm:t>
    </dgm:pt>
    <dgm:pt modelId="{3A96C747-7967-4AC4-801B-B56939420E06}" type="sibTrans" cxnId="{DFDCE687-91C2-4F28-8611-1EB4675D95C8}">
      <dgm:prSet/>
      <dgm:spPr/>
      <dgm:t>
        <a:bodyPr/>
        <a:lstStyle/>
        <a:p>
          <a:endParaRPr lang="en-US"/>
        </a:p>
      </dgm:t>
    </dgm:pt>
    <dgm:pt modelId="{8306FCC0-1669-4348-924E-C194A4182E76}">
      <dgm:prSet/>
      <dgm:spPr/>
      <dgm:t>
        <a:bodyPr/>
        <a:lstStyle/>
        <a:p>
          <a:r>
            <a:rPr lang="en-IE"/>
            <a:t>Typical</a:t>
          </a:r>
          <a:endParaRPr lang="en-US"/>
        </a:p>
      </dgm:t>
    </dgm:pt>
    <dgm:pt modelId="{44C3632A-CF30-4328-A4FC-5536CBE17079}" type="parTrans" cxnId="{B49BDD4B-1694-49BE-A081-34F0B65726E5}">
      <dgm:prSet/>
      <dgm:spPr/>
      <dgm:t>
        <a:bodyPr/>
        <a:lstStyle/>
        <a:p>
          <a:endParaRPr lang="en-US"/>
        </a:p>
      </dgm:t>
    </dgm:pt>
    <dgm:pt modelId="{4D4256FA-354C-426F-A554-19A0B0F07BCD}" type="sibTrans" cxnId="{B49BDD4B-1694-49BE-A081-34F0B65726E5}">
      <dgm:prSet/>
      <dgm:spPr/>
      <dgm:t>
        <a:bodyPr/>
        <a:lstStyle/>
        <a:p>
          <a:endParaRPr lang="en-US"/>
        </a:p>
      </dgm:t>
    </dgm:pt>
    <dgm:pt modelId="{F23FF27E-ED00-4BB3-B3EC-5823848AF0F2}">
      <dgm:prSet/>
      <dgm:spPr/>
      <dgm:t>
        <a:bodyPr/>
        <a:lstStyle/>
        <a:p>
          <a:r>
            <a:rPr lang="en-IE"/>
            <a:t>Few kms (city) to 10s kms (country)</a:t>
          </a:r>
          <a:endParaRPr lang="en-US"/>
        </a:p>
      </dgm:t>
    </dgm:pt>
    <dgm:pt modelId="{5723D183-940A-4E7D-997A-E771F90D7EA3}" type="parTrans" cxnId="{9E8D68D6-A6FB-46E0-B1E9-9DFF3B0B2EC5}">
      <dgm:prSet/>
      <dgm:spPr/>
      <dgm:t>
        <a:bodyPr/>
        <a:lstStyle/>
        <a:p>
          <a:endParaRPr lang="en-US"/>
        </a:p>
      </dgm:t>
    </dgm:pt>
    <dgm:pt modelId="{A35BA423-4565-47B8-BF4F-7559EB57D4C9}" type="sibTrans" cxnId="{9E8D68D6-A6FB-46E0-B1E9-9DFF3B0B2EC5}">
      <dgm:prSet/>
      <dgm:spPr/>
      <dgm:t>
        <a:bodyPr/>
        <a:lstStyle/>
        <a:p>
          <a:endParaRPr lang="en-US"/>
        </a:p>
      </dgm:t>
    </dgm:pt>
    <dgm:pt modelId="{6688D036-DBDF-4C48-8717-34D581DE49DC}" type="pres">
      <dgm:prSet presAssocID="{35EE59AC-3670-4422-8DC5-550EB7A889F9}" presName="Name0" presStyleCnt="0">
        <dgm:presLayoutVars>
          <dgm:dir/>
          <dgm:animLvl val="lvl"/>
          <dgm:resizeHandles val="exact"/>
        </dgm:presLayoutVars>
      </dgm:prSet>
      <dgm:spPr/>
    </dgm:pt>
    <dgm:pt modelId="{F6509E9B-19FD-4940-8300-92532170CDAF}" type="pres">
      <dgm:prSet presAssocID="{9C156671-5C65-47CE-B04E-4EE0D7EA51C9}" presName="linNode" presStyleCnt="0"/>
      <dgm:spPr/>
    </dgm:pt>
    <dgm:pt modelId="{A5AB2B60-619B-4F58-8663-9FE38869EDCC}" type="pres">
      <dgm:prSet presAssocID="{9C156671-5C65-47CE-B04E-4EE0D7EA51C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E7F47DB-1DA0-4FE5-AD5C-3FD609EBAC70}" type="pres">
      <dgm:prSet presAssocID="{9C156671-5C65-47CE-B04E-4EE0D7EA51C9}" presName="descendantText" presStyleLbl="alignAccFollowNode1" presStyleIdx="0" presStyleCnt="2">
        <dgm:presLayoutVars>
          <dgm:bulletEnabled val="1"/>
        </dgm:presLayoutVars>
      </dgm:prSet>
      <dgm:spPr/>
    </dgm:pt>
    <dgm:pt modelId="{15600D75-ED0F-4F35-8A65-A7C2B3C11C23}" type="pres">
      <dgm:prSet presAssocID="{504B64E9-3031-4977-9330-591CAB447EFE}" presName="sp" presStyleCnt="0"/>
      <dgm:spPr/>
    </dgm:pt>
    <dgm:pt modelId="{B74E0086-5F0A-450F-93F6-7A86D5388204}" type="pres">
      <dgm:prSet presAssocID="{8306FCC0-1669-4348-924E-C194A4182E76}" presName="linNode" presStyleCnt="0"/>
      <dgm:spPr/>
    </dgm:pt>
    <dgm:pt modelId="{F6DC9152-B6F7-4E24-8B2F-30CFEC5A9727}" type="pres">
      <dgm:prSet presAssocID="{8306FCC0-1669-4348-924E-C194A4182E7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72F4EF7-0552-4E42-B726-FD3C58F1F10B}" type="pres">
      <dgm:prSet presAssocID="{8306FCC0-1669-4348-924E-C194A4182E7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7C07568-011D-4D39-A50A-AFBDF0A6AA79}" srcId="{35EE59AC-3670-4422-8DC5-550EB7A889F9}" destId="{9C156671-5C65-47CE-B04E-4EE0D7EA51C9}" srcOrd="0" destOrd="0" parTransId="{184C2DBB-A32D-4EB3-8644-64F4E07796A9}" sibTransId="{504B64E9-3031-4977-9330-591CAB447EFE}"/>
    <dgm:cxn modelId="{B49BDD4B-1694-49BE-A081-34F0B65726E5}" srcId="{35EE59AC-3670-4422-8DC5-550EB7A889F9}" destId="{8306FCC0-1669-4348-924E-C194A4182E76}" srcOrd="1" destOrd="0" parTransId="{44C3632A-CF30-4328-A4FC-5536CBE17079}" sibTransId="{4D4256FA-354C-426F-A554-19A0B0F07BCD}"/>
    <dgm:cxn modelId="{DF120453-0D4B-44D7-95B5-8B16848829CB}" type="presOf" srcId="{160AE6FC-585A-4138-BE59-1123425DAC5A}" destId="{0E7F47DB-1DA0-4FE5-AD5C-3FD609EBAC70}" srcOrd="0" destOrd="0" presId="urn:microsoft.com/office/officeart/2005/8/layout/vList5"/>
    <dgm:cxn modelId="{338BFE7F-681F-45A3-A30D-A62ED4B416AE}" type="presOf" srcId="{F23FF27E-ED00-4BB3-B3EC-5823848AF0F2}" destId="{D72F4EF7-0552-4E42-B726-FD3C58F1F10B}" srcOrd="0" destOrd="0" presId="urn:microsoft.com/office/officeart/2005/8/layout/vList5"/>
    <dgm:cxn modelId="{DFDCE687-91C2-4F28-8611-1EB4675D95C8}" srcId="{9C156671-5C65-47CE-B04E-4EE0D7EA51C9}" destId="{160AE6FC-585A-4138-BE59-1123425DAC5A}" srcOrd="0" destOrd="0" parTransId="{C2C7134F-3BEC-492F-9F7C-E84F5638C255}" sibTransId="{3A96C747-7967-4AC4-801B-B56939420E06}"/>
    <dgm:cxn modelId="{5EBEF39E-3225-44FC-A9BF-2E939F5EF1F8}" type="presOf" srcId="{9C156671-5C65-47CE-B04E-4EE0D7EA51C9}" destId="{A5AB2B60-619B-4F58-8663-9FE38869EDCC}" srcOrd="0" destOrd="0" presId="urn:microsoft.com/office/officeart/2005/8/layout/vList5"/>
    <dgm:cxn modelId="{2D2D58A3-59C2-47AE-AE8F-EB4FF98C7BDB}" type="presOf" srcId="{35EE59AC-3670-4422-8DC5-550EB7A889F9}" destId="{6688D036-DBDF-4C48-8717-34D581DE49DC}" srcOrd="0" destOrd="0" presId="urn:microsoft.com/office/officeart/2005/8/layout/vList5"/>
    <dgm:cxn modelId="{74E0ACBF-3F14-47C2-BC3C-A333DA38A9FC}" type="presOf" srcId="{8306FCC0-1669-4348-924E-C194A4182E76}" destId="{F6DC9152-B6F7-4E24-8B2F-30CFEC5A9727}" srcOrd="0" destOrd="0" presId="urn:microsoft.com/office/officeart/2005/8/layout/vList5"/>
    <dgm:cxn modelId="{9E8D68D6-A6FB-46E0-B1E9-9DFF3B0B2EC5}" srcId="{8306FCC0-1669-4348-924E-C194A4182E76}" destId="{F23FF27E-ED00-4BB3-B3EC-5823848AF0F2}" srcOrd="0" destOrd="0" parTransId="{5723D183-940A-4E7D-997A-E771F90D7EA3}" sibTransId="{A35BA423-4565-47B8-BF4F-7559EB57D4C9}"/>
    <dgm:cxn modelId="{373949E5-8501-4820-82C9-D5F88BB8987F}" type="presParOf" srcId="{6688D036-DBDF-4C48-8717-34D581DE49DC}" destId="{F6509E9B-19FD-4940-8300-92532170CDAF}" srcOrd="0" destOrd="0" presId="urn:microsoft.com/office/officeart/2005/8/layout/vList5"/>
    <dgm:cxn modelId="{8C2C761E-E0FB-46EE-86B1-5AC9881E28CF}" type="presParOf" srcId="{F6509E9B-19FD-4940-8300-92532170CDAF}" destId="{A5AB2B60-619B-4F58-8663-9FE38869EDCC}" srcOrd="0" destOrd="0" presId="urn:microsoft.com/office/officeart/2005/8/layout/vList5"/>
    <dgm:cxn modelId="{72606F02-6233-49F7-BD7A-5374BEFD866D}" type="presParOf" srcId="{F6509E9B-19FD-4940-8300-92532170CDAF}" destId="{0E7F47DB-1DA0-4FE5-AD5C-3FD609EBAC70}" srcOrd="1" destOrd="0" presId="urn:microsoft.com/office/officeart/2005/8/layout/vList5"/>
    <dgm:cxn modelId="{8ED15042-2F4F-4C25-8002-9EC943E47866}" type="presParOf" srcId="{6688D036-DBDF-4C48-8717-34D581DE49DC}" destId="{15600D75-ED0F-4F35-8A65-A7C2B3C11C23}" srcOrd="1" destOrd="0" presId="urn:microsoft.com/office/officeart/2005/8/layout/vList5"/>
    <dgm:cxn modelId="{206E47FB-E401-4BB1-B02F-FE7194390D69}" type="presParOf" srcId="{6688D036-DBDF-4C48-8717-34D581DE49DC}" destId="{B74E0086-5F0A-450F-93F6-7A86D5388204}" srcOrd="2" destOrd="0" presId="urn:microsoft.com/office/officeart/2005/8/layout/vList5"/>
    <dgm:cxn modelId="{487165F4-256F-46A8-84BD-231A287D9B46}" type="presParOf" srcId="{B74E0086-5F0A-450F-93F6-7A86D5388204}" destId="{F6DC9152-B6F7-4E24-8B2F-30CFEC5A9727}" srcOrd="0" destOrd="0" presId="urn:microsoft.com/office/officeart/2005/8/layout/vList5"/>
    <dgm:cxn modelId="{FA47C21D-6FFB-4900-817B-E589F5FDB613}" type="presParOf" srcId="{B74E0086-5F0A-450F-93F6-7A86D5388204}" destId="{D72F4EF7-0552-4E42-B726-FD3C58F1F1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0A3-B37C-438B-BD93-4B4AE6B9F4E6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295CE-98BA-4D52-81AC-2C564AE4FD48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/>
            <a:t>Useful for independent devices</a:t>
          </a:r>
          <a:endParaRPr lang="en-US" sz="3200" kern="1200"/>
        </a:p>
      </dsp:txBody>
      <dsp:txXfrm>
        <a:off x="0" y="0"/>
        <a:ext cx="6269038" cy="1393031"/>
      </dsp:txXfrm>
    </dsp:sp>
    <dsp:sp modelId="{1E520FCE-E93D-4636-B283-BAA0E87CE6C7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3069-648A-4640-B532-D1C155B84006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Access to remote locations</a:t>
          </a:r>
          <a:endParaRPr lang="en-US" sz="3200" kern="1200" dirty="0"/>
        </a:p>
      </dsp:txBody>
      <dsp:txXfrm>
        <a:off x="0" y="1393031"/>
        <a:ext cx="6269038" cy="1393031"/>
      </dsp:txXfrm>
    </dsp:sp>
    <dsp:sp modelId="{7449234A-427D-4F44-AE1F-DABF15CE3893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85790-B0CA-49E9-B1B3-910B37BF4559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Suitable for physically, energy,  and computationally constrained devices</a:t>
          </a:r>
        </a:p>
      </dsp:txBody>
      <dsp:txXfrm>
        <a:off x="0" y="2786062"/>
        <a:ext cx="6269038" cy="1393031"/>
      </dsp:txXfrm>
    </dsp:sp>
    <dsp:sp modelId="{C1207316-EDC6-439A-ADF7-858A8A793A70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3FB66-19D9-4CC3-B1B0-83989D27A75B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Suited to IoT! </a:t>
          </a:r>
        </a:p>
      </dsp:txBody>
      <dsp:txXfrm>
        <a:off x="0" y="4179093"/>
        <a:ext cx="6269038" cy="1393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F47DB-1DA0-4FE5-AD5C-3FD609EBAC70}">
      <dsp:nvSpPr>
        <dsp:cNvPr id="0" name=""/>
        <dsp:cNvSpPr/>
      </dsp:nvSpPr>
      <dsp:spPr>
        <a:xfrm rot="5400000">
          <a:off x="3175728" y="-647002"/>
          <a:ext cx="2174434" cy="4012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4200" kern="1200"/>
            <a:t>100km line of sight</a:t>
          </a:r>
          <a:endParaRPr lang="en-US" sz="4200" kern="1200"/>
        </a:p>
      </dsp:txBody>
      <dsp:txXfrm rot="-5400000">
        <a:off x="2256854" y="378019"/>
        <a:ext cx="3906037" cy="1962140"/>
      </dsp:txXfrm>
    </dsp:sp>
    <dsp:sp modelId="{A5AB2B60-619B-4F58-8663-9FE38869EDCC}">
      <dsp:nvSpPr>
        <dsp:cNvPr id="0" name=""/>
        <dsp:cNvSpPr/>
      </dsp:nvSpPr>
      <dsp:spPr>
        <a:xfrm>
          <a:off x="0" y="68"/>
          <a:ext cx="2256853" cy="2718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900" kern="1200"/>
            <a:t>Best case scenario</a:t>
          </a:r>
          <a:endParaRPr lang="en-US" sz="3900" kern="1200"/>
        </a:p>
      </dsp:txBody>
      <dsp:txXfrm>
        <a:off x="110170" y="110238"/>
        <a:ext cx="2036513" cy="2497703"/>
      </dsp:txXfrm>
    </dsp:sp>
    <dsp:sp modelId="{D72F4EF7-0552-4E42-B726-FD3C58F1F10B}">
      <dsp:nvSpPr>
        <dsp:cNvPr id="0" name=""/>
        <dsp:cNvSpPr/>
      </dsp:nvSpPr>
      <dsp:spPr>
        <a:xfrm rot="5400000">
          <a:off x="3175728" y="2206943"/>
          <a:ext cx="2174434" cy="4012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4200" kern="1200"/>
            <a:t>Few kms (city) to 10s kms (country)</a:t>
          </a:r>
          <a:endParaRPr lang="en-US" sz="4200" kern="1200"/>
        </a:p>
      </dsp:txBody>
      <dsp:txXfrm rot="-5400000">
        <a:off x="2256854" y="3231965"/>
        <a:ext cx="3906037" cy="1962140"/>
      </dsp:txXfrm>
    </dsp:sp>
    <dsp:sp modelId="{F6DC9152-B6F7-4E24-8B2F-30CFEC5A9727}">
      <dsp:nvSpPr>
        <dsp:cNvPr id="0" name=""/>
        <dsp:cNvSpPr/>
      </dsp:nvSpPr>
      <dsp:spPr>
        <a:xfrm>
          <a:off x="0" y="2854013"/>
          <a:ext cx="2256853" cy="2718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900" kern="1200"/>
            <a:t>Typical</a:t>
          </a:r>
          <a:endParaRPr lang="en-US" sz="3900" kern="1200"/>
        </a:p>
      </dsp:txBody>
      <dsp:txXfrm>
        <a:off x="110170" y="2964183"/>
        <a:ext cx="2036513" cy="249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A10A9-1E6C-43DB-9921-370523DF6B2B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97A7F-C99D-420C-954E-29DCF0A5EB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325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73E3-B7D1-4E92-81E4-F8A03596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4A211-CB98-46B5-80ED-808B02921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5D52-4E45-4ED2-876F-962B58D6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55EA-1434-4D62-A149-6A820692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8DC8B-E5F0-4E9D-97F1-F0BB29FE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243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A349-1F14-4F68-872D-84B7DA41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3B6C8-604A-4F50-968F-C632077E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9554-F9CF-4073-BFA3-393F2B9A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E78F-C8A8-460F-9F6B-B03BE616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A4B8-8B8B-4079-A8B1-32D034C3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601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023EF-6FE6-4FC2-AB48-794347384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B1C9-59AF-449D-A6DA-047CC43F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FEF7E-94F7-4838-B870-6339D3FB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E1DB-A352-4294-B849-AF2B3779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B878-E518-409F-89AA-A6E4DDBB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14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FE4-7F3E-4D47-BCC4-B487C7FF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B607-DD6F-4FB0-9CED-4E2ABE2D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9880-08E2-49A1-AABB-30F509E9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7BE0-29C9-477D-830D-DBAF0DB5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7D22-33A9-4A0F-A8C0-61A3EF77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72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6448-9B08-479F-B78A-1B9E9A5C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2D798-F48B-4CC0-88A6-90413A70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9404-AD22-4590-B7C9-C5A73BF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0503-7AA4-423E-8179-BF0087F0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0853-F378-49DA-AE58-8534AAD0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42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4EA5-A1D7-41B6-9192-CDE8410B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7F77-13C5-4AFB-8A2A-F189F591B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20304-1C5E-4CD6-98CA-689D3098A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ABC36-4996-4D2C-93EC-3DF548FC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CEC1B-0F25-43CF-894C-5CC487D2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30CB9-A3D4-4C5A-B2D0-AB943A0B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01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51D7-A2FC-4F4A-BC78-9604ADE2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4899-6BD3-4ABD-B617-170DD41D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C5104-D065-43E8-ADCD-3161BEE0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F264C-5AAD-48A6-9D3F-69122ACE3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237E8-A084-4397-B4F3-4090ADE6F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8AFA1-A78E-4C87-90AD-A9810805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C3CED-19ED-4969-9CE1-3BF92459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AC645-1656-4B39-868F-5A4B1F94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297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BAFE-1BA2-418D-8A8F-8C0E1D31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6D5FA-AC60-4590-B55E-2C6B5CA7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19466-3D1C-433B-9496-4C169853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53951-2C8A-4410-8B3D-EB43F6E6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551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230C6-8258-44C6-A7D4-6DCC9A66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0F687-33D3-4E79-9C33-89D7E9B8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F666B-25A9-4D8E-9587-1F3B2644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937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13F4-8AC4-4432-9BB0-538CAC41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9F0F-3AEE-48E1-92FC-3136C3D1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EECCD-896A-4977-BD98-DB855785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C7BA3-FD58-4596-8340-EB1D6362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7A054-6196-4CA5-A75B-18C61175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8224-43E2-460A-AEF2-204DC572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0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FD67-87D7-4747-A1D9-6108403A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207E6-073B-4855-9F35-12816B1F8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E67D3-2254-454E-B22C-BD5BE28C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419C-C7C3-42BC-866C-5D55C595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14F9-0166-4480-AC1B-86E2FE99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DCE8E-6BC3-4A5A-87CB-5D1271C5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655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7E002-FE98-4546-A09D-1103F30A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F030-27A7-4611-80AE-48652DBA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F4EC-30E8-4CFC-9564-3F22AC20A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79AF-F74E-4DA1-950F-4EFE53B7AF47}" type="datetimeFigureOut">
              <a:rPr lang="en-IE" smtClean="0"/>
              <a:t>10/10/2017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844F-E3F3-4E95-A87D-F1CC56C70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C47B-94CF-4F94-8ECB-30B14F17A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BA57-A914-4157-99E4-018F3241D5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409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044EF-0B9C-406B-875D-75D8E932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E" sz="4000">
                <a:solidFill>
                  <a:schemeClr val="bg2"/>
                </a:solidFill>
              </a:rPr>
              <a:t>Low Power Wide Area Networks </a:t>
            </a:r>
            <a:br>
              <a:rPr lang="en-IE" sz="4000">
                <a:solidFill>
                  <a:schemeClr val="bg2"/>
                </a:solidFill>
              </a:rPr>
            </a:br>
            <a:r>
              <a:rPr lang="en-IE" sz="4000">
                <a:solidFill>
                  <a:schemeClr val="bg2"/>
                </a:solidFill>
              </a:rPr>
              <a:t>(LPWAN)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52CF7-5167-4517-A44E-F332757DE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IE" sz="180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90506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3B458DB-E595-4D32-93A0-E0B9428D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73232"/>
            <a:ext cx="7188199" cy="3908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DF907-636B-4FE1-B0B4-71997041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 Budget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D857C-EC76-4DB1-A3C1-7E48DD39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Peter R Elgi, INDIGOO.com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68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ater meter LPWAN">
            <a:extLst>
              <a:ext uri="{FF2B5EF4-FFF2-40B4-BE49-F238E27FC236}">
                <a16:creationId xmlns:a16="http://schemas.microsoft.com/office/drawing/2014/main" id="{208D75E2-73EE-42F3-A7A0-B30D74D8D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9" b="-1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EFC81-C03C-44FB-8012-44B9EFF2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IE" sz="4100"/>
              <a:t>Use Cases – Smart Metering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96FA-45B9-453F-B9FB-448C8573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IE" sz="1800"/>
              <a:t>Commodity consumption</a:t>
            </a:r>
          </a:p>
          <a:p>
            <a:r>
              <a:rPr lang="en-IE" sz="1800"/>
              <a:t>No need for visits/concentrators</a:t>
            </a:r>
          </a:p>
        </p:txBody>
      </p:sp>
    </p:spTree>
    <p:extLst>
      <p:ext uri="{BB962C8B-B14F-4D97-AF65-F5344CB8AC3E}">
        <p14:creationId xmlns:p14="http://schemas.microsoft.com/office/powerpoint/2010/main" val="394729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mart AED">
            <a:extLst>
              <a:ext uri="{FF2B5EF4-FFF2-40B4-BE49-F238E27FC236}">
                <a16:creationId xmlns:a16="http://schemas.microsoft.com/office/drawing/2014/main" id="{C0B1731A-58D9-4C14-A2FE-1ED003F74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3" r="13815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61AD2-F6A8-4E87-8AEB-4F26D254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IE" sz="3700"/>
              <a:t>Use Case – Utility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5190-2A7B-45D6-BE8F-0E31F5AC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IE" sz="1800"/>
              <a:t>Fire Hydrants</a:t>
            </a:r>
          </a:p>
          <a:p>
            <a:r>
              <a:rPr lang="en-IE" sz="1800"/>
              <a:t>Portable Defoliators</a:t>
            </a:r>
          </a:p>
          <a:p>
            <a:r>
              <a:rPr lang="en-IE" sz="1800"/>
              <a:t>Need to be sure they function when required</a:t>
            </a:r>
          </a:p>
        </p:txBody>
      </p:sp>
    </p:spTree>
    <p:extLst>
      <p:ext uri="{BB962C8B-B14F-4D97-AF65-F5344CB8AC3E}">
        <p14:creationId xmlns:p14="http://schemas.microsoft.com/office/powerpoint/2010/main" val="243560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hidnseek">
            <a:extLst>
              <a:ext uri="{FF2B5EF4-FFF2-40B4-BE49-F238E27FC236}">
                <a16:creationId xmlns:a16="http://schemas.microsoft.com/office/drawing/2014/main" id="{FE82FEB0-4C04-4A4A-BEF7-A0E8A109F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" r="11484" b="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C79FE-5AEF-49D0-8CDC-85112C03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IE" dirty="0"/>
              <a:t>Use Case -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8C9E-8317-4562-9AD4-C66CC2D8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IE" sz="1800"/>
              <a:t>Track location of goods/Equipment</a:t>
            </a:r>
          </a:p>
        </p:txBody>
      </p:sp>
    </p:spTree>
    <p:extLst>
      <p:ext uri="{BB962C8B-B14F-4D97-AF65-F5344CB8AC3E}">
        <p14:creationId xmlns:p14="http://schemas.microsoft.com/office/powerpoint/2010/main" val="263152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animal monitoring LPWAN">
            <a:extLst>
              <a:ext uri="{FF2B5EF4-FFF2-40B4-BE49-F238E27FC236}">
                <a16:creationId xmlns:a16="http://schemas.microsoft.com/office/drawing/2014/main" id="{9EE8C022-0ED0-4C20-B438-E5D4A7949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r="35868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B20C63-3F87-4ED0-B463-97830DAC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IE" dirty="0"/>
              <a:t>Use case - Agriculture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0E9D-9094-4510-864D-976EA463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IE" sz="1800" dirty="0"/>
              <a:t>Monitor livestock and </a:t>
            </a:r>
            <a:r>
              <a:rPr lang="en-IE" sz="1800" dirty="0" err="1"/>
              <a:t>envornment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12208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health  monitoring IoT">
            <a:extLst>
              <a:ext uri="{FF2B5EF4-FFF2-40B4-BE49-F238E27FC236}">
                <a16:creationId xmlns:a16="http://schemas.microsoft.com/office/drawing/2014/main" id="{DC50E22C-A4BC-4E4E-9ED0-1AAA00A4F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" r="-4" b="5464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055B53-7AAD-48A7-869E-471F4448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IE" sz="3700"/>
              <a:t>Use Case – “Silver Economy”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82FA-DA7D-4775-9DEF-B1EB6587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IE" sz="1800"/>
              <a:t>Proactive 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291631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95B82D5-A8BB-45BF-BED8-C7B206892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12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Image result for sigfox">
            <a:extLst>
              <a:ext uri="{FF2B5EF4-FFF2-40B4-BE49-F238E27FC236}">
                <a16:creationId xmlns:a16="http://schemas.microsoft.com/office/drawing/2014/main" id="{240BD9C9-1C6A-4FE0-BA94-06B42D45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32" y="803049"/>
            <a:ext cx="2470743" cy="2470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LoRa">
            <a:extLst>
              <a:ext uri="{FF2B5EF4-FFF2-40B4-BE49-F238E27FC236}">
                <a16:creationId xmlns:a16="http://schemas.microsoft.com/office/drawing/2014/main" id="{BA8EB0E7-72B4-4659-8D90-039CDA3F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3662829"/>
            <a:ext cx="3026663" cy="203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080A84-1252-4080-993C-C18FCF4C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E" dirty="0"/>
              <a:t>LPWAN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11B8-B281-4DED-B686-D320FE93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IE" sz="2000"/>
              <a:t>Sigfox</a:t>
            </a:r>
          </a:p>
          <a:p>
            <a:pPr lvl="1"/>
            <a:r>
              <a:rPr lang="en-IE" sz="2000"/>
              <a:t>proprietary technology</a:t>
            </a:r>
          </a:p>
          <a:p>
            <a:pPr lvl="1"/>
            <a:r>
              <a:rPr lang="en-IE" sz="2000"/>
              <a:t>communication using the Industrial, Scientific and Medical ISM radio band</a:t>
            </a:r>
          </a:p>
          <a:p>
            <a:pPr lvl="1"/>
            <a:r>
              <a:rPr lang="en-IE" sz="2000"/>
              <a:t>868MHz in Europe and 902MHz in the US</a:t>
            </a:r>
          </a:p>
          <a:p>
            <a:r>
              <a:rPr lang="en-IE" sz="2000"/>
              <a:t>LoRaWAN</a:t>
            </a:r>
          </a:p>
          <a:p>
            <a:pPr lvl="1"/>
            <a:r>
              <a:rPr lang="en-IE" sz="2000"/>
              <a:t>LoRa alliance is an open, non-profit association of members.</a:t>
            </a:r>
          </a:p>
          <a:p>
            <a:pPr lvl="1"/>
            <a:r>
              <a:rPr lang="en-IE" sz="2000"/>
              <a:t>intended for wireless battery operated Things in a regional, national or global network.</a:t>
            </a:r>
          </a:p>
        </p:txBody>
      </p:sp>
    </p:spTree>
    <p:extLst>
      <p:ext uri="{BB962C8B-B14F-4D97-AF65-F5344CB8AC3E}">
        <p14:creationId xmlns:p14="http://schemas.microsoft.com/office/powerpoint/2010/main" val="197161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0C6F-9053-4EFD-B61B-94C08860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SigFox</a:t>
            </a:r>
            <a:r>
              <a:rPr lang="en-IE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2AD7-94F6-4524-BE0E-F6A9C3E2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Market leader</a:t>
            </a:r>
          </a:p>
          <a:p>
            <a:r>
              <a:rPr lang="en-IE" dirty="0"/>
              <a:t>One network</a:t>
            </a:r>
          </a:p>
          <a:p>
            <a:pPr lvl="1"/>
            <a:r>
              <a:rPr lang="en-IE" dirty="0"/>
              <a:t>No roaming</a:t>
            </a:r>
          </a:p>
          <a:p>
            <a:r>
              <a:rPr lang="en-IE" dirty="0"/>
              <a:t>Nearly full coverage in Ireland/France and large parts of Europe</a:t>
            </a:r>
          </a:p>
          <a:p>
            <a:r>
              <a:rPr lang="en-IE" dirty="0"/>
              <a:t>Open hardware approach</a:t>
            </a:r>
          </a:p>
          <a:p>
            <a:pPr lvl="1"/>
            <a:r>
              <a:rPr lang="en-IE" dirty="0"/>
              <a:t>Sell access to service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1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186BDD-3EC3-459D-983F-3D271683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Range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5515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62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396E-4E58-4DDB-860C-2466D873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Outdoor and Indoor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DE8C-97B5-4768-A5E8-3E6A0456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Good Indoor propagation</a:t>
            </a:r>
          </a:p>
          <a:p>
            <a:pPr lvl="1"/>
            <a:r>
              <a:rPr lang="en-IE" dirty="0"/>
              <a:t>We’ll find out…</a:t>
            </a:r>
          </a:p>
          <a:p>
            <a:r>
              <a:rPr lang="en-IE" dirty="0"/>
              <a:t>There will be signal attenuation</a:t>
            </a:r>
          </a:p>
        </p:txBody>
      </p:sp>
    </p:spTree>
    <p:extLst>
      <p:ext uri="{BB962C8B-B14F-4D97-AF65-F5344CB8AC3E}">
        <p14:creationId xmlns:p14="http://schemas.microsoft.com/office/powerpoint/2010/main" val="367820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6124051-4B35-4526-9447-3B2FD5BE6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r="4258" b="1"/>
          <a:stretch/>
        </p:blipFill>
        <p:spPr bwMode="auto">
          <a:xfrm>
            <a:off x="4636008" y="640082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F2154-C4BB-43DB-81FF-F044A550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E" dirty="0"/>
              <a:t>What’s LPWAN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7831-7B23-4C94-8D25-73DE6C88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IE" sz="1800" dirty="0"/>
              <a:t>wireless telecommunication wide area network designed to allow long range communications.</a:t>
            </a:r>
          </a:p>
          <a:p>
            <a:r>
              <a:rPr lang="en-IE" sz="1800" dirty="0"/>
              <a:t>Significant characteristics</a:t>
            </a:r>
          </a:p>
          <a:p>
            <a:pPr lvl="1"/>
            <a:r>
              <a:rPr lang="en-IE" sz="1800" dirty="0"/>
              <a:t>Low power</a:t>
            </a:r>
          </a:p>
          <a:p>
            <a:pPr lvl="1"/>
            <a:r>
              <a:rPr lang="en-IE" sz="1800" dirty="0"/>
              <a:t>Low bit rate</a:t>
            </a:r>
          </a:p>
          <a:p>
            <a:pPr lvl="1"/>
            <a:r>
              <a:rPr lang="en-IE" sz="1800" dirty="0"/>
              <a:t>Wide Area</a:t>
            </a:r>
          </a:p>
          <a:p>
            <a:pPr marL="457200" lvl="1" indent="0">
              <a:buNone/>
            </a:pP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03022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965C-5918-4390-A645-055BD64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F05E-8764-45B7-BF70-121666B8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Payload up to 12 bytes</a:t>
            </a:r>
          </a:p>
          <a:p>
            <a:r>
              <a:rPr lang="en-IE" dirty="0"/>
              <a:t>Up to 140 times each day from a device (About 100b/s)</a:t>
            </a:r>
          </a:p>
          <a:p>
            <a:r>
              <a:rPr lang="en-IE" dirty="0"/>
              <a:t>Devices can receive data from application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04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3757B8-D9CF-4909-A3F7-A08F24D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Why LPWAN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93189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7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C449A-5EDB-4E78-B13E-A2FF4679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97" y="2273655"/>
            <a:ext cx="4166313" cy="122272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16E59D-A912-4EF2-82E2-6E6AC181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449249"/>
            <a:ext cx="5116410" cy="141813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ED915-D717-41A3-A128-3DEC0B45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Why LPWAN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977A-0B58-4BA2-99AB-BB33E8FB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IE" sz="2000">
                <a:solidFill>
                  <a:schemeClr val="bg1"/>
                </a:solidFill>
              </a:rPr>
              <a:t>IoT devices deployed in “the field”</a:t>
            </a:r>
          </a:p>
          <a:p>
            <a:pPr lvl="1"/>
            <a:r>
              <a:rPr lang="en-IE" sz="2000">
                <a:solidFill>
                  <a:schemeClr val="bg1"/>
                </a:solidFill>
              </a:rPr>
              <a:t>Direct access without gateways etc. </a:t>
            </a:r>
          </a:p>
          <a:p>
            <a:pPr lvl="1"/>
            <a:r>
              <a:rPr lang="en-IE" sz="2000">
                <a:solidFill>
                  <a:schemeClr val="bg1"/>
                </a:solidFill>
              </a:rPr>
              <a:t>Simpler with reduced cost </a:t>
            </a:r>
          </a:p>
          <a:p>
            <a:r>
              <a:rPr lang="en-IE" sz="2000">
                <a:solidFill>
                  <a:schemeClr val="bg1"/>
                </a:solidFill>
              </a:rPr>
              <a:t>Short range wireless (Zigbee, Bluetooth etc.) requires infrastuture set up:</a:t>
            </a:r>
          </a:p>
          <a:p>
            <a:pPr lvl="1"/>
            <a:r>
              <a:rPr lang="en-IE" sz="2000">
                <a:solidFill>
                  <a:schemeClr val="bg1"/>
                </a:solidFill>
              </a:rPr>
              <a:t>Firewalls, gateways, NAT etc.</a:t>
            </a:r>
          </a:p>
          <a:p>
            <a:pPr marL="457200" lvl="1" indent="0">
              <a:buNone/>
            </a:pPr>
            <a:endParaRPr lang="en-IE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0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9F269-BB9A-4012-A53B-D0AA688A7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967077"/>
            <a:ext cx="5941068" cy="3985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FB9F1-6C61-412E-8C38-AB317CFF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IE" sz="4000" dirty="0"/>
              <a:t>LPWAN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F803-9194-4C6D-8B9A-DE89270F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IE" sz="2000"/>
              <a:t>100s of bits/second.</a:t>
            </a:r>
          </a:p>
          <a:p>
            <a:r>
              <a:rPr lang="en-IE" sz="2000" strike="sngStrike"/>
              <a:t>Multimedia</a:t>
            </a:r>
          </a:p>
          <a:p>
            <a:r>
              <a:rPr lang="en-IE" sz="2000" strike="sngStrike"/>
              <a:t>Documents</a:t>
            </a:r>
          </a:p>
          <a:p>
            <a:r>
              <a:rPr lang="en-IE" sz="2000"/>
              <a:t>Sensor data</a:t>
            </a:r>
          </a:p>
          <a:p>
            <a:r>
              <a:rPr lang="en-IE" sz="2000"/>
              <a:t>Location data</a:t>
            </a:r>
          </a:p>
          <a:p>
            <a:r>
              <a:rPr lang="en-IE" sz="2000"/>
              <a:t>Machine 2 Machine data</a:t>
            </a:r>
          </a:p>
          <a:p>
            <a:pPr marL="0" indent="0">
              <a:buNone/>
            </a:pPr>
            <a:endParaRPr lang="en-IE" sz="2000"/>
          </a:p>
        </p:txBody>
      </p:sp>
    </p:spTree>
    <p:extLst>
      <p:ext uri="{BB962C8B-B14F-4D97-AF65-F5344CB8AC3E}">
        <p14:creationId xmlns:p14="http://schemas.microsoft.com/office/powerpoint/2010/main" val="150013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923-FE00-43FF-8CA9-15B30209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LPWAN and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AAB-F246-4208-A28A-1CA986BD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 use cases not suitable for standard wireless tech</a:t>
            </a:r>
          </a:p>
          <a:p>
            <a:r>
              <a:rPr lang="en-IE" dirty="0"/>
              <a:t>Can provide back-up connectivity for higher BW devices.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AFDAA-B59C-4E0D-BC9E-21F44869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76" y="2964265"/>
            <a:ext cx="9234863" cy="26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F4037D6-D132-4728-AF8A-AC11CEA4C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60499"/>
            <a:ext cx="7347537" cy="4937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6DE0A-4899-4CCE-BD0A-6EE898E3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51015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AF72-CB34-4A3F-8873-01641E4B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LPWAN </a:t>
            </a:r>
            <a:r>
              <a:rPr lang="en-IE" dirty="0" err="1"/>
              <a:t>Topologys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BFDE-71CB-4441-8CCA-E429E230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Star Topology</a:t>
            </a:r>
          </a:p>
          <a:p>
            <a:pPr lvl="1"/>
            <a:r>
              <a:rPr lang="en-IE" dirty="0"/>
              <a:t>No need for wireless network routing protocols</a:t>
            </a:r>
          </a:p>
          <a:p>
            <a:r>
              <a:rPr lang="en-IE" dirty="0"/>
              <a:t>Direct Connection: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0A8C2-C00C-4EAE-8F56-1FF7EFF9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46" y="3484467"/>
            <a:ext cx="9429393" cy="25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6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0815C-C7E4-4548-9DDA-031C7282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2647096"/>
            <a:ext cx="5614835" cy="14105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645CC-A42E-4F51-8E7A-64735F1E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LPWAN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D064-7D1D-4DEF-BA5F-6F52F919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 dirty="0"/>
              <a:t>Indirect Device connection:</a:t>
            </a:r>
          </a:p>
          <a:p>
            <a:pPr lvl="1"/>
            <a:r>
              <a:rPr lang="en-IE" sz="2000" dirty="0" err="1"/>
              <a:t>Devies</a:t>
            </a:r>
            <a:r>
              <a:rPr lang="en-IE" sz="2000" dirty="0"/>
              <a:t> connected to gateway using BLE/</a:t>
            </a:r>
            <a:r>
              <a:rPr lang="en-IE" sz="2000" dirty="0" err="1"/>
              <a:t>Zigbee</a:t>
            </a:r>
            <a:r>
              <a:rPr lang="en-IE" sz="2000" dirty="0"/>
              <a:t>.</a:t>
            </a:r>
          </a:p>
          <a:p>
            <a:r>
              <a:rPr lang="en-IE" sz="2400" dirty="0"/>
              <a:t>Gateway typically mains powered</a:t>
            </a:r>
          </a:p>
          <a:p>
            <a:r>
              <a:rPr lang="en-IE" sz="2400" dirty="0"/>
              <a:t>Can provide greater security at gateway</a:t>
            </a:r>
          </a:p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76040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383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Low Power Wide Area Networks  (LPWAN)</vt:lpstr>
      <vt:lpstr>What’s LPWAN</vt:lpstr>
      <vt:lpstr>Why LPWAN</vt:lpstr>
      <vt:lpstr>Why LPWAN for IoT</vt:lpstr>
      <vt:lpstr>LPWAN usage</vt:lpstr>
      <vt:lpstr>LPWAN and IoT</vt:lpstr>
      <vt:lpstr>Comparison</vt:lpstr>
      <vt:lpstr>LPWAN Topologys</vt:lpstr>
      <vt:lpstr>LPWAN Topologies</vt:lpstr>
      <vt:lpstr>Link Budget</vt:lpstr>
      <vt:lpstr>Use Cases – Smart Metering</vt:lpstr>
      <vt:lpstr>Use Case – Utility Monitoring</vt:lpstr>
      <vt:lpstr>Use Case - Tracking</vt:lpstr>
      <vt:lpstr>Use case - Agriculture</vt:lpstr>
      <vt:lpstr>Use Case – “Silver Economy”</vt:lpstr>
      <vt:lpstr>LPWAN Technologies</vt:lpstr>
      <vt:lpstr>SigFox Introduction</vt:lpstr>
      <vt:lpstr>Range</vt:lpstr>
      <vt:lpstr>Outdoor and Indoor</vt:lpstr>
      <vt:lpstr>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Wide Area Networks  (LPWAN)</dc:title>
  <dc:creator>fxwalsh@wit.ie</dc:creator>
  <cp:lastModifiedBy>fxwalsh@wit.ie</cp:lastModifiedBy>
  <cp:revision>11</cp:revision>
  <dcterms:created xsi:type="dcterms:W3CDTF">2017-10-10T08:41:31Z</dcterms:created>
  <dcterms:modified xsi:type="dcterms:W3CDTF">2017-10-10T09:48:12Z</dcterms:modified>
</cp:coreProperties>
</file>