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6ABE0-4E72-41CA-B060-6858DECAD23A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A6884-D468-4D03-A2A3-877E8FBB9F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635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9C15-E019-44AB-BEC7-DA73CBFF3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6C772-BD5C-4B8B-A4AE-71DFD03FF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5034-7066-46D3-A8F5-146C0B9C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D04D-5399-463B-BCB6-E888AF1E165E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AC83C-DBD7-428F-A12B-84F3F0D6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0620-0375-48FF-9F94-E1E31AF5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A1E3-10D5-4506-A3DA-21764E4F34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11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62C-1836-42A6-8C24-446A1295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FD6E4-BCA6-4F3F-A8D3-8C3AE084B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1A108-88C7-4420-B47A-D980E1D3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D04D-5399-463B-BCB6-E888AF1E165E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9EE5-C986-4A1A-82E7-E580DC0D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63E56-5BA0-4559-8DD9-AF61AA45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A1E3-10D5-4506-A3DA-21764E4F34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525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15E07-1948-4DDC-BD42-0ED5F64BF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BE474-C913-478A-BE71-C706D6B52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597B-021C-442D-97C3-DD83B9EB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D04D-5399-463B-BCB6-E888AF1E165E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55AE-0E85-4E40-B445-C3C7384F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628F-40C9-4F11-ABF7-71728DF3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A1E3-10D5-4506-A3DA-21764E4F34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588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CED1-CA39-4890-80EE-1BEE55E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A2AB-25B8-4D02-9C6A-DF5E5F8F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3318-0D12-4A00-AC5A-BA298952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D04D-5399-463B-BCB6-E888AF1E165E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D4C5-33F9-4C08-B1C9-6F5E7A7F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96E2-E93D-4545-9380-9DEC8204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A1E3-10D5-4506-A3DA-21764E4F34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010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84CF-E4DC-45C5-9D1E-70A8127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0E342-41D0-4101-8EE9-5F0E8FA7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1826-464C-44DE-86FD-2CA45F9E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D04D-5399-463B-BCB6-E888AF1E165E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D3C7A-0660-45B3-A7C9-16D9A4B1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FFB1-DCA8-4DEC-B338-48318D7F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A1E3-10D5-4506-A3DA-21764E4F34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68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5B01-734A-4CDB-92E1-18CF550B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C62B-DEFE-4D9A-A4D5-456E75EE0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055E3-68B4-43AC-8F5A-50FED3FE7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50F91-5E53-4AFB-A02F-50BEB063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D04D-5399-463B-BCB6-E888AF1E165E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DB20E-5C38-4D8F-A0EE-D0B4BAB8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AFF12-BD13-4D69-AD9E-4F016003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A1E3-10D5-4506-A3DA-21764E4F34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059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4716-113F-4B79-8CC2-62EA9C20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19C19-4B65-4136-B012-A086CEDDB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56565-34DC-430B-94F2-DB11C2CAF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32489-5C33-40A0-A7C7-E9CCFFFB0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0F15F-8565-4100-B09D-6C8C84BFF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C4916-D05F-4E9A-9F56-29ED6384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D04D-5399-463B-BCB6-E888AF1E165E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3F1FE-95BC-468A-BD56-AF421F30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2EB2C-E59A-479B-81D7-79A3EF2C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A1E3-10D5-4506-A3DA-21764E4F34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604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316D-5E26-45A8-9CE9-9E377DB3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D22B6-3F94-4A1E-AADF-F546C104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D04D-5399-463B-BCB6-E888AF1E165E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A5ED8-5C3F-4A30-B622-993DD4CB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01746-921D-4A8F-9852-5B39C45E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A1E3-10D5-4506-A3DA-21764E4F34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893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86102-74A5-4E40-B92B-27017372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D04D-5399-463B-BCB6-E888AF1E165E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D9183-06B8-48A5-8CFD-43863D62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38C1C-7A3D-4162-BE06-6C1791E6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A1E3-10D5-4506-A3DA-21764E4F34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271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6DEC-1622-4AB2-9845-BA9508F2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5114-6931-4E6C-8B66-E580E756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1B3FC-D95B-4878-ABE2-C9F79CB36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7B8DA-974D-4236-9C0C-537C98FC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D04D-5399-463B-BCB6-E888AF1E165E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3D3C6-5941-48A1-9C8D-D7DF5D8C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6AC6-E70E-4D28-8C8A-B53F3789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A1E3-10D5-4506-A3DA-21764E4F34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81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F5FC-1C18-484F-BC6B-705D52F5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370CD-BB5E-4077-8B9C-50C4C0309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0DB03-1FB2-47D5-9BAC-1AADAC9D5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9ED18-B43A-4D41-A6D0-C1567C1C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D04D-5399-463B-BCB6-E888AF1E165E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F12ED-CB40-4DD2-9F25-4DEFC8A1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ECEB-27B5-487A-B8E3-C23E9C30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A1E3-10D5-4506-A3DA-21764E4F34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414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9C8D3-8230-4CBA-8A24-64F282E4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0E49B-94E1-4B0B-940E-0134DB4C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14EB-CA23-4DDF-A6DF-F847CB900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CD04D-5399-463B-BCB6-E888AF1E165E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FF32-0086-4B7F-9E00-049465A3D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17DF-8403-4BB1-89FD-413651904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A1E3-10D5-4506-A3DA-21764E4F34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80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F6FA-36FD-4159-AEC6-1DED7DCC6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Messaging for IoT (MQTT)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1670F-0272-4373-8287-45146B904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Walsh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626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33E3-6543-4001-A3C9-DA2FD5BD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MQTT Characteristics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BF80-DBF3-4957-842A-25F285E6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4704" cy="4351338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MQTT protocol compresses to small number of bytes</a:t>
            </a:r>
          </a:p>
          <a:p>
            <a:pPr lvl="1"/>
            <a:r>
              <a:rPr lang="en-IE" dirty="0"/>
              <a:t>Smallest  packet size 2 bytes</a:t>
            </a:r>
          </a:p>
          <a:p>
            <a:pPr lvl="1"/>
            <a:r>
              <a:rPr lang="en-IE" dirty="0"/>
              <a:t>Supports always-connected and sometimes connected</a:t>
            </a:r>
          </a:p>
          <a:p>
            <a:pPr lvl="1"/>
            <a:r>
              <a:rPr lang="en-IE" dirty="0"/>
              <a:t>Provides Session awareness</a:t>
            </a:r>
          </a:p>
          <a:p>
            <a:pPr lvl="2"/>
            <a:r>
              <a:rPr lang="en-IE" dirty="0"/>
              <a:t>Configurable keep alive providing granular session awareness</a:t>
            </a:r>
          </a:p>
          <a:p>
            <a:pPr lvl="2"/>
            <a:r>
              <a:rPr lang="en-IE" dirty="0"/>
              <a:t>“Last will and testament” enable applications to know when a client goes offline abnormally</a:t>
            </a:r>
          </a:p>
          <a:p>
            <a:pPr lvl="2"/>
            <a:r>
              <a:rPr lang="en-IE" dirty="0"/>
              <a:t>Typically utilises TCP based networks e.g. </a:t>
            </a:r>
            <a:r>
              <a:rPr lang="en-IE" dirty="0" err="1"/>
              <a:t>Webscokets</a:t>
            </a:r>
            <a:endParaRPr lang="en-IE" dirty="0"/>
          </a:p>
          <a:p>
            <a:pPr lvl="2"/>
            <a:r>
              <a:rPr lang="en-IE" dirty="0"/>
              <a:t>Tested on many networks – </a:t>
            </a:r>
            <a:r>
              <a:rPr lang="en-IE" dirty="0" err="1"/>
              <a:t>vsat</a:t>
            </a:r>
            <a:r>
              <a:rPr lang="en-IE" dirty="0"/>
              <a:t>, </a:t>
            </a:r>
            <a:r>
              <a:rPr lang="en-IE" dirty="0" err="1"/>
              <a:t>gprs</a:t>
            </a:r>
            <a:r>
              <a:rPr lang="en-IE" dirty="0"/>
              <a:t>, 2G….</a:t>
            </a:r>
          </a:p>
          <a:p>
            <a:endParaRPr lang="en-IE" dirty="0"/>
          </a:p>
        </p:txBody>
      </p:sp>
      <p:pic>
        <p:nvPicPr>
          <p:cNvPr id="8194" name="Picture 2" descr="Image result for MQTT packet size">
            <a:extLst>
              <a:ext uri="{FF2B5EF4-FFF2-40B4-BE49-F238E27FC236}">
                <a16:creationId xmlns:a16="http://schemas.microsoft.com/office/drawing/2014/main" id="{342F0404-C02F-4429-94E5-A94D67136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94" y="1825625"/>
            <a:ext cx="6327762" cy="346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1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BC97-4503-4DAD-816E-97C34E77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MQTT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ECF7-A120-4E90-AD3A-877910361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Three quality of service levels:</a:t>
            </a:r>
          </a:p>
          <a:p>
            <a:pPr lvl="1"/>
            <a:r>
              <a:rPr lang="en-IE" dirty="0"/>
              <a:t>0 = At most once (Best effort, No Ack),</a:t>
            </a:r>
          </a:p>
          <a:p>
            <a:pPr lvl="1"/>
            <a:r>
              <a:rPr lang="en-IE" dirty="0"/>
              <a:t>1 = At least once (</a:t>
            </a:r>
            <a:r>
              <a:rPr lang="en-IE" dirty="0" err="1"/>
              <a:t>Acked</a:t>
            </a:r>
            <a:r>
              <a:rPr lang="en-IE" dirty="0"/>
              <a:t>, retransmitted if ack not received),</a:t>
            </a:r>
          </a:p>
          <a:p>
            <a:pPr lvl="1"/>
            <a:r>
              <a:rPr lang="en-IE" dirty="0"/>
              <a:t>2 = Exactly once [Request to send (Publish), Clear-to-send</a:t>
            </a:r>
            <a:r>
              <a:rPr lang="fr-FR" dirty="0"/>
              <a:t>(</a:t>
            </a:r>
            <a:r>
              <a:rPr lang="fr-FR" dirty="0" err="1"/>
              <a:t>Pubrec</a:t>
            </a:r>
            <a:r>
              <a:rPr lang="fr-FR" dirty="0"/>
              <a:t>), message (</a:t>
            </a:r>
            <a:r>
              <a:rPr lang="fr-FR" dirty="0" err="1"/>
              <a:t>Pubrel</a:t>
            </a:r>
            <a:r>
              <a:rPr lang="fr-FR" dirty="0"/>
              <a:t>), </a:t>
            </a:r>
            <a:r>
              <a:rPr lang="fr-FR" dirty="0" err="1"/>
              <a:t>ack</a:t>
            </a:r>
            <a:r>
              <a:rPr lang="fr-FR" dirty="0"/>
              <a:t> (</a:t>
            </a:r>
            <a:r>
              <a:rPr lang="fr-FR" dirty="0" err="1"/>
              <a:t>Pubcomp</a:t>
            </a:r>
            <a:r>
              <a:rPr lang="fr-FR" dirty="0"/>
              <a:t>)]</a:t>
            </a:r>
          </a:p>
          <a:p>
            <a:r>
              <a:rPr lang="en-IE" dirty="0"/>
              <a:t>Retained Messages</a:t>
            </a:r>
          </a:p>
          <a:p>
            <a:pPr lvl="1"/>
            <a:r>
              <a:rPr lang="en-IE" dirty="0"/>
              <a:t>Server keeps messages even after sending it to all subscribers. New subscribers get the retained messages</a:t>
            </a:r>
          </a:p>
        </p:txBody>
      </p:sp>
    </p:spTree>
    <p:extLst>
      <p:ext uri="{BB962C8B-B14F-4D97-AF65-F5344CB8AC3E}">
        <p14:creationId xmlns:p14="http://schemas.microsoft.com/office/powerpoint/2010/main" val="131523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218" name="Picture 2" descr="Image result for mqtt vs http">
            <a:extLst>
              <a:ext uri="{FF2B5EF4-FFF2-40B4-BE49-F238E27FC236}">
                <a16:creationId xmlns:a16="http://schemas.microsoft.com/office/drawing/2014/main" id="{D5DC0D27-B36B-40D1-B3A1-04F8992D7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58897" y="2082133"/>
            <a:ext cx="4166313" cy="16057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F957B-777E-445D-BEF5-DFDDD476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206885"/>
            <a:ext cx="5116410" cy="19028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E47F88-2A19-4353-8CCE-E88B4358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MQTT vs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D32-73AB-4DAD-AEDA-3609E639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IE" sz="1400">
                <a:solidFill>
                  <a:schemeClr val="bg1"/>
                </a:solidFill>
              </a:rPr>
              <a:t>Push delivery of messages / data / events</a:t>
            </a:r>
          </a:p>
          <a:p>
            <a:pPr lvl="1"/>
            <a:r>
              <a:rPr lang="en-IE" sz="1400">
                <a:solidFill>
                  <a:schemeClr val="bg1"/>
                </a:solidFill>
              </a:rPr>
              <a:t>MQTT – low latency push delivery of messages from client to server and </a:t>
            </a:r>
            <a:r>
              <a:rPr lang="en-IE" sz="1400" b="1">
                <a:solidFill>
                  <a:schemeClr val="bg1"/>
                </a:solidFill>
              </a:rPr>
              <a:t>server to client. </a:t>
            </a:r>
            <a:r>
              <a:rPr lang="en-IE" sz="1400">
                <a:solidFill>
                  <a:schemeClr val="bg1"/>
                </a:solidFill>
              </a:rPr>
              <a:t>Helps bring an event oriented architecture to the web</a:t>
            </a:r>
          </a:p>
          <a:p>
            <a:pPr lvl="1"/>
            <a:r>
              <a:rPr lang="en-IE" sz="1400">
                <a:solidFill>
                  <a:schemeClr val="bg1"/>
                </a:solidFill>
              </a:rPr>
              <a:t>HTTP – push from client to server but poll from server to client</a:t>
            </a:r>
          </a:p>
          <a:p>
            <a:r>
              <a:rPr lang="en-IE" sz="1400">
                <a:solidFill>
                  <a:schemeClr val="bg1"/>
                </a:solidFill>
              </a:rPr>
              <a:t>Efficient use of network</a:t>
            </a:r>
          </a:p>
          <a:p>
            <a:pPr lvl="1"/>
            <a:r>
              <a:rPr lang="en-IE" sz="1400">
                <a:solidFill>
                  <a:schemeClr val="bg1"/>
                </a:solidFill>
              </a:rPr>
              <a:t>For an M2M project the number of bytes with MQTT was </a:t>
            </a:r>
            <a:r>
              <a:rPr lang="en-IE" sz="1400" b="1">
                <a:solidFill>
                  <a:schemeClr val="bg1"/>
                </a:solidFill>
              </a:rPr>
              <a:t>137130 bytes per device per month </a:t>
            </a:r>
          </a:p>
          <a:p>
            <a:pPr lvl="1"/>
            <a:r>
              <a:rPr lang="en-IE" sz="1400">
                <a:solidFill>
                  <a:schemeClr val="bg1"/>
                </a:solidFill>
              </a:rPr>
              <a:t>with HTTP the number of bytes was </a:t>
            </a:r>
            <a:r>
              <a:rPr lang="en-IE" sz="1400" b="1">
                <a:solidFill>
                  <a:schemeClr val="bg1"/>
                </a:solidFill>
              </a:rPr>
              <a:t>801000 bytes per device per month</a:t>
            </a:r>
          </a:p>
          <a:p>
            <a:r>
              <a:rPr lang="en-IE" sz="1400">
                <a:solidFill>
                  <a:schemeClr val="bg1"/>
                </a:solidFill>
              </a:rPr>
              <a:t>Reliable delivery over fragile network</a:t>
            </a:r>
          </a:p>
          <a:p>
            <a:pPr lvl="1"/>
            <a:r>
              <a:rPr lang="en-IE" sz="1400">
                <a:solidFill>
                  <a:schemeClr val="bg1"/>
                </a:solidFill>
              </a:rPr>
              <a:t>MQTT will deliver message to QOS even </a:t>
            </a:r>
            <a:r>
              <a:rPr lang="en-IE" sz="1400" b="1">
                <a:solidFill>
                  <a:schemeClr val="bg1"/>
                </a:solidFill>
              </a:rPr>
              <a:t>across connection breaks</a:t>
            </a:r>
          </a:p>
          <a:p>
            <a:pPr lvl="1"/>
            <a:r>
              <a:rPr lang="en-IE" sz="1400">
                <a:solidFill>
                  <a:schemeClr val="bg1"/>
                </a:solidFill>
              </a:rPr>
              <a:t>Decoupling and publish subscribe – </a:t>
            </a:r>
            <a:r>
              <a:rPr lang="en-IE" sz="1400" b="1">
                <a:solidFill>
                  <a:schemeClr val="bg1"/>
                </a:solidFill>
              </a:rPr>
              <a:t>one to many delivery</a:t>
            </a:r>
            <a:endParaRPr lang="en-IE" sz="14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AD3D3-C3E1-4217-AEC7-519ED9BC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8746" y="6356350"/>
            <a:ext cx="4181571" cy="365125"/>
          </a:xfrm>
          <a:effectLst/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E"/>
              <a:t>http://stephendnicholas.com/archives/1217</a:t>
            </a:r>
          </a:p>
        </p:txBody>
      </p:sp>
    </p:spTree>
    <p:extLst>
      <p:ext uri="{BB962C8B-B14F-4D97-AF65-F5344CB8AC3E}">
        <p14:creationId xmlns:p14="http://schemas.microsoft.com/office/powerpoint/2010/main" val="305883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42" name="Picture 2" descr="Image result for MQTT home monitoring">
            <a:extLst>
              <a:ext uri="{FF2B5EF4-FFF2-40B4-BE49-F238E27FC236}">
                <a16:creationId xmlns:a16="http://schemas.microsoft.com/office/drawing/2014/main" id="{73E72137-BE47-4786-96F6-3A09BCA35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4335" y="1828800"/>
            <a:ext cx="3755436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CFFC5B-5A0B-416C-A5D9-179A11A2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485105"/>
            <a:ext cx="5116410" cy="134642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A92C1-977B-44F3-901D-4332BA8A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Application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B013-5EBD-4012-8A47-F2093756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IE" sz="2000">
                <a:solidFill>
                  <a:schemeClr val="bg1"/>
                </a:solidFill>
              </a:rPr>
              <a:t>Home care monitoring solution</a:t>
            </a:r>
          </a:p>
          <a:p>
            <a:pPr lvl="1"/>
            <a:r>
              <a:rPr lang="en-IE" sz="2000">
                <a:solidFill>
                  <a:schemeClr val="bg1"/>
                </a:solidFill>
              </a:rPr>
              <a:t>Home and patient instrumented with sensors.</a:t>
            </a:r>
          </a:p>
          <a:p>
            <a:pPr lvl="2"/>
            <a:r>
              <a:rPr lang="en-IE">
                <a:solidFill>
                  <a:schemeClr val="bg1"/>
                </a:solidFill>
              </a:rPr>
              <a:t>E.g. door motion, blood pressure, pacemaker/defib.</a:t>
            </a:r>
          </a:p>
          <a:p>
            <a:pPr lvl="1"/>
            <a:r>
              <a:rPr lang="en-IE" sz="2000">
                <a:solidFill>
                  <a:schemeClr val="bg1"/>
                </a:solidFill>
              </a:rPr>
              <a:t>Collected by monitoring service (broker) using MQTT</a:t>
            </a:r>
          </a:p>
          <a:p>
            <a:pPr lvl="1"/>
            <a:r>
              <a:rPr lang="en-IE" sz="2000">
                <a:solidFill>
                  <a:schemeClr val="bg1"/>
                </a:solidFill>
              </a:rPr>
              <a:t>Subscribed by a health care service in the hospital</a:t>
            </a:r>
          </a:p>
          <a:p>
            <a:pPr lvl="1"/>
            <a:r>
              <a:rPr lang="en-IE" sz="2000">
                <a:solidFill>
                  <a:schemeClr val="bg1"/>
                </a:solidFill>
              </a:rPr>
              <a:t>Alerts relations/health care profs. if anything is out-of-order</a:t>
            </a:r>
          </a:p>
        </p:txBody>
      </p:sp>
    </p:spTree>
    <p:extLst>
      <p:ext uri="{BB962C8B-B14F-4D97-AF65-F5344CB8AC3E}">
        <p14:creationId xmlns:p14="http://schemas.microsoft.com/office/powerpoint/2010/main" val="6546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oT Things">
            <a:extLst>
              <a:ext uri="{FF2B5EF4-FFF2-40B4-BE49-F238E27FC236}">
                <a16:creationId xmlns:a16="http://schemas.microsoft.com/office/drawing/2014/main" id="{72097FF3-CE08-4373-A265-DFBCAB8AD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8" r="-1" b="116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FBEE7-768C-4824-B030-B2B51528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dirty="0"/>
              <a:t>HTTP</a:t>
            </a:r>
            <a:endParaRPr lang="en-I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E9A-7597-4685-8ABB-058E40E9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1500" dirty="0"/>
              <a:t>HTTP is a key protocol for distributed/web applications.</a:t>
            </a:r>
          </a:p>
          <a:p>
            <a:pPr lvl="1"/>
            <a:r>
              <a:rPr lang="en-US" sz="1500" dirty="0"/>
              <a:t>Simple request/response model</a:t>
            </a:r>
          </a:p>
          <a:p>
            <a:pPr lvl="1"/>
            <a:r>
              <a:rPr lang="en-US" sz="1500" dirty="0"/>
              <a:t>Supports REST</a:t>
            </a:r>
          </a:p>
          <a:p>
            <a:r>
              <a:rPr lang="en-US" sz="1500" dirty="0"/>
              <a:t>Excellent protocol for requesting data from a known source</a:t>
            </a:r>
          </a:p>
          <a:p>
            <a:r>
              <a:rPr lang="en-US" sz="1500" dirty="0"/>
              <a:t>Internet of Things has some extra requirements</a:t>
            </a:r>
          </a:p>
          <a:p>
            <a:pPr lvl="1"/>
            <a:r>
              <a:rPr lang="en-US" sz="1500" dirty="0"/>
              <a:t>Emitting data from one thing to many</a:t>
            </a:r>
          </a:p>
          <a:p>
            <a:pPr lvl="1"/>
            <a:r>
              <a:rPr lang="en-US" sz="1500" dirty="0"/>
              <a:t>Event-orientated – reacting to events when they happen.</a:t>
            </a:r>
          </a:p>
          <a:p>
            <a:pPr lvl="1"/>
            <a:r>
              <a:rPr lang="en-US" sz="1500" dirty="0"/>
              <a:t>Large volumes of small data</a:t>
            </a:r>
          </a:p>
          <a:p>
            <a:pPr lvl="1"/>
            <a:r>
              <a:rPr lang="en-US" sz="1500" dirty="0"/>
              <a:t>Constrained devices/things.</a:t>
            </a:r>
          </a:p>
          <a:p>
            <a:pPr lvl="1"/>
            <a:r>
              <a:rPr lang="en-US" sz="1500" dirty="0"/>
              <a:t>Unreliable infrastructure</a:t>
            </a:r>
          </a:p>
          <a:p>
            <a:endParaRPr lang="en-US" sz="1500" dirty="0"/>
          </a:p>
          <a:p>
            <a:endParaRPr lang="en-IE" sz="1500" dirty="0"/>
          </a:p>
        </p:txBody>
      </p:sp>
    </p:spTree>
    <p:extLst>
      <p:ext uri="{BB962C8B-B14F-4D97-AF65-F5344CB8AC3E}">
        <p14:creationId xmlns:p14="http://schemas.microsoft.com/office/powerpoint/2010/main" val="104845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licdn.com/media/AAEAAQAAAAAAAAZ5AAAAJDIyZGYxMzIzLWYxYjgtNDFlNC1hNmUyLTVlZGQ4NDg4ZjE1MA.jpg">
            <a:extLst>
              <a:ext uri="{FF2B5EF4-FFF2-40B4-BE49-F238E27FC236}">
                <a16:creationId xmlns:a16="http://schemas.microsoft.com/office/drawing/2014/main" id="{2BAE0626-2513-4867-818F-3D955CF08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r="10591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22278-D424-4EC0-9B48-4C7C55D8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Mobile Comms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B719-BA89-47AC-A5EA-D4F45B47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/>
              <a:t>Issues with </a:t>
            </a:r>
          </a:p>
          <a:p>
            <a:pPr lvl="1"/>
            <a:r>
              <a:rPr lang="en-US" sz="2000"/>
              <a:t>data charges </a:t>
            </a:r>
          </a:p>
          <a:p>
            <a:pPr lvl="1"/>
            <a:r>
              <a:rPr lang="en-US" sz="2000"/>
              <a:t>Power consumption</a:t>
            </a:r>
          </a:p>
          <a:p>
            <a:pPr lvl="1"/>
            <a:r>
              <a:rPr lang="en-US" sz="2000"/>
              <a:t>Security</a:t>
            </a:r>
          </a:p>
          <a:p>
            <a:pPr lvl="1"/>
            <a:r>
              <a:rPr lang="en-US" sz="2000"/>
              <a:t>Reliability (unreliable connections)</a:t>
            </a:r>
          </a:p>
          <a:p>
            <a:pPr lvl="1"/>
            <a:r>
              <a:rPr lang="en-US" sz="2000"/>
              <a:t>Scalability</a:t>
            </a:r>
            <a:endParaRPr lang="en-IE" sz="2000"/>
          </a:p>
        </p:txBody>
      </p:sp>
    </p:spTree>
    <p:extLst>
      <p:ext uri="{BB962C8B-B14F-4D97-AF65-F5344CB8AC3E}">
        <p14:creationId xmlns:p14="http://schemas.microsoft.com/office/powerpoint/2010/main" val="383212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essaging IoT">
            <a:extLst>
              <a:ext uri="{FF2B5EF4-FFF2-40B4-BE49-F238E27FC236}">
                <a16:creationId xmlns:a16="http://schemas.microsoft.com/office/drawing/2014/main" id="{356FAD14-9870-4211-AD99-20DDF6084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34" b="2"/>
          <a:stretch/>
        </p:blipFill>
        <p:spPr bwMode="auto">
          <a:xfrm>
            <a:off x="4636008" y="640082"/>
            <a:ext cx="6916329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0944EA-FF9F-40F3-A076-9C15521A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700"/>
              <a:t>Messaging Requirements for IoT</a:t>
            </a:r>
            <a:endParaRPr lang="en-IE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C643-885C-469E-B43B-B5E72EE7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/>
              <a:t>Lightweight</a:t>
            </a:r>
            <a:r>
              <a:rPr lang="en-IE" sz="1800"/>
              <a:t> for constrained devices</a:t>
            </a:r>
          </a:p>
          <a:p>
            <a:pPr lvl="1"/>
            <a:r>
              <a:rPr lang="en-US" sz="1800"/>
              <a:t>L</a:t>
            </a:r>
            <a:r>
              <a:rPr lang="en-IE" sz="1800"/>
              <a:t>ow bandwidth</a:t>
            </a:r>
          </a:p>
          <a:p>
            <a:pPr lvl="1"/>
            <a:r>
              <a:rPr lang="en-US" sz="1800"/>
              <a:t>L</a:t>
            </a:r>
            <a:r>
              <a:rPr lang="en-IE" sz="1800"/>
              <a:t>ow code base and computational footprint</a:t>
            </a:r>
          </a:p>
          <a:p>
            <a:r>
              <a:rPr lang="en-US" sz="1800"/>
              <a:t>Scalable</a:t>
            </a:r>
          </a:p>
          <a:p>
            <a:r>
              <a:rPr lang="en-US" sz="1800"/>
              <a:t>Reliable</a:t>
            </a:r>
          </a:p>
          <a:p>
            <a:r>
              <a:rPr lang="en-US" sz="1800"/>
              <a:t>Open accepted standard</a:t>
            </a:r>
          </a:p>
          <a:p>
            <a:r>
              <a:rPr lang="en-US" sz="1800"/>
              <a:t>Interoperable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0272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QTT">
            <a:extLst>
              <a:ext uri="{FF2B5EF4-FFF2-40B4-BE49-F238E27FC236}">
                <a16:creationId xmlns:a16="http://schemas.microsoft.com/office/drawing/2014/main" id="{FBB0F5CB-6430-4725-AECF-67952F3A8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2" r="16584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0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88442B-E82A-4B58-BEF1-B46F4F3E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MQTT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CF6B-E412-4F47-BDB8-3683BF44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E" sz="2000" dirty="0"/>
              <a:t>MQ Telemetry Transport (MQTT)</a:t>
            </a:r>
          </a:p>
          <a:p>
            <a:r>
              <a:rPr lang="en-IE" sz="2000" dirty="0"/>
              <a:t>Telemetry</a:t>
            </a:r>
          </a:p>
          <a:p>
            <a:pPr lvl="1"/>
            <a:r>
              <a:rPr lang="en-IE" sz="2000" dirty="0"/>
              <a:t>Remote measurements</a:t>
            </a:r>
          </a:p>
          <a:p>
            <a:r>
              <a:rPr lang="en-US" sz="2000" dirty="0"/>
              <a:t>C</a:t>
            </a:r>
            <a:r>
              <a:rPr lang="en-IE" sz="2000" dirty="0" err="1"/>
              <a:t>reated</a:t>
            </a:r>
            <a:r>
              <a:rPr lang="en-IE" sz="2000" dirty="0"/>
              <a:t> by IBM</a:t>
            </a:r>
          </a:p>
          <a:p>
            <a:pPr lvl="1"/>
            <a:r>
              <a:rPr lang="en-IE" sz="2000" dirty="0"/>
              <a:t>from message queueing (MQ) architecture used by IBM for service oriented networks. </a:t>
            </a:r>
          </a:p>
          <a:p>
            <a:pPr lvl="1"/>
            <a:r>
              <a:rPr lang="en-IE" sz="2000" b="1" dirty="0"/>
              <a:t>There are no queues in MQTT.</a:t>
            </a:r>
          </a:p>
          <a:p>
            <a:r>
              <a:rPr lang="en-IE" sz="2000" dirty="0"/>
              <a:t>Telemetry data goes from devices to a server or broker.</a:t>
            </a:r>
          </a:p>
          <a:p>
            <a:pPr lvl="1"/>
            <a:r>
              <a:rPr lang="en-IE" sz="2000" dirty="0"/>
              <a:t>Uses a publish/subscribe mechanism.</a:t>
            </a:r>
          </a:p>
          <a:p>
            <a:r>
              <a:rPr lang="en-US" sz="2000" dirty="0"/>
              <a:t>Lightweight both in bandwidth and code footprint</a:t>
            </a:r>
            <a:endParaRPr lang="en-IE" sz="2000" dirty="0"/>
          </a:p>
          <a:p>
            <a:endParaRPr lang="en-IE" sz="2000" b="1" dirty="0"/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43720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4B7C1DD-857C-4D03-AAB3-C5C95BD51A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Image result for hivemq">
            <a:extLst>
              <a:ext uri="{FF2B5EF4-FFF2-40B4-BE49-F238E27FC236}">
                <a16:creationId xmlns:a16="http://schemas.microsoft.com/office/drawing/2014/main" id="{ADBCBA26-B4B9-450F-814F-457C22B1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987" y="4452055"/>
            <a:ext cx="1765864" cy="176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osquitto">
            <a:extLst>
              <a:ext uri="{FF2B5EF4-FFF2-40B4-BE49-F238E27FC236}">
                <a16:creationId xmlns:a16="http://schemas.microsoft.com/office/drawing/2014/main" id="{0FEFF5BB-3A55-477C-BB1F-B33EF797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401" y="306909"/>
            <a:ext cx="1785027" cy="175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cloudmqtt.com/images/iot.png">
            <a:extLst>
              <a:ext uri="{FF2B5EF4-FFF2-40B4-BE49-F238E27FC236}">
                <a16:creationId xmlns:a16="http://schemas.microsoft.com/office/drawing/2014/main" id="{B3AC16E2-1E4A-4489-9176-06E908BE4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45" y="2386895"/>
            <a:ext cx="3258743" cy="174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07FB7-6E4F-47A5-88EE-A677698E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1344975"/>
          </a:xfrm>
        </p:spPr>
        <p:txBody>
          <a:bodyPr>
            <a:normAutofit/>
          </a:bodyPr>
          <a:lstStyle/>
          <a:p>
            <a:r>
              <a:rPr lang="en-US" sz="4000"/>
              <a:t>MQTT is Open Source</a:t>
            </a:r>
            <a:endParaRPr lang="en-IE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8107-B101-4E61-9184-82ADE241D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4" y="2121762"/>
            <a:ext cx="6723145" cy="3626917"/>
          </a:xfrm>
        </p:spPr>
        <p:txBody>
          <a:bodyPr>
            <a:normAutofit/>
          </a:bodyPr>
          <a:lstStyle/>
          <a:p>
            <a:r>
              <a:rPr lang="en-US" sz="2400" dirty="0"/>
              <a:t>Lots of implementations:</a:t>
            </a:r>
          </a:p>
          <a:p>
            <a:pPr lvl="2"/>
            <a:r>
              <a:rPr lang="en-IE" sz="2400" dirty="0" err="1"/>
              <a:t>Mosquitto</a:t>
            </a:r>
            <a:endParaRPr lang="en-IE" sz="2400" dirty="0"/>
          </a:p>
          <a:p>
            <a:pPr lvl="2"/>
            <a:r>
              <a:rPr lang="en-IE" sz="2400" dirty="0"/>
              <a:t>Micro broker</a:t>
            </a:r>
          </a:p>
          <a:p>
            <a:pPr lvl="2"/>
            <a:r>
              <a:rPr lang="en-IE" sz="2400" dirty="0"/>
              <a:t>Really small message broker (RSMB): C</a:t>
            </a:r>
          </a:p>
          <a:p>
            <a:pPr lvl="2"/>
            <a:r>
              <a:rPr lang="en-US" sz="2400" dirty="0"/>
              <a:t>Cloud services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37838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MQTT">
            <a:extLst>
              <a:ext uri="{FF2B5EF4-FFF2-40B4-BE49-F238E27FC236}">
                <a16:creationId xmlns:a16="http://schemas.microsoft.com/office/drawing/2014/main" id="{57C523D5-F4B8-46D7-8FF1-65E6DA949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" r="-2" b="-2"/>
          <a:stretch/>
        </p:blipFill>
        <p:spPr bwMode="auto">
          <a:xfrm>
            <a:off x="4636008" y="640082"/>
            <a:ext cx="6916329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400D0-9859-4C30-A5FB-2EE02EF9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100"/>
              <a:t>MQTT – publish subscribe</a:t>
            </a:r>
            <a:endParaRPr lang="en-IE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B847-6B22-4AF2-89CE-66DEA44ED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IE" sz="1800" b="1" dirty="0"/>
              <a:t>Topics/Subscriptions:</a:t>
            </a:r>
            <a:r>
              <a:rPr lang="en-IE" sz="1800" dirty="0"/>
              <a:t> Messages are published to topics.</a:t>
            </a:r>
          </a:p>
          <a:p>
            <a:pPr lvl="1"/>
            <a:r>
              <a:rPr lang="en-IE" sz="1800" dirty="0"/>
              <a:t>Clients can subscribe to a topic or a set of related topics</a:t>
            </a:r>
          </a:p>
          <a:p>
            <a:r>
              <a:rPr lang="en-IE" sz="1800" b="1" dirty="0"/>
              <a:t>Publish/Subscribe</a:t>
            </a:r>
            <a:r>
              <a:rPr lang="en-IE" sz="1800" dirty="0"/>
              <a:t>: Clients can subscribe to topics or publish to topics.</a:t>
            </a:r>
          </a:p>
        </p:txBody>
      </p:sp>
    </p:spTree>
    <p:extLst>
      <p:ext uri="{BB962C8B-B14F-4D97-AF65-F5344CB8AC3E}">
        <p14:creationId xmlns:p14="http://schemas.microsoft.com/office/powerpoint/2010/main" val="161939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mage result for publish subscribe">
            <a:extLst>
              <a:ext uri="{FF2B5EF4-FFF2-40B4-BE49-F238E27FC236}">
                <a16:creationId xmlns:a16="http://schemas.microsoft.com/office/drawing/2014/main" id="{0371F47C-74DF-4843-A93A-CDFEC01CE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1836040"/>
            <a:ext cx="5126736" cy="30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44F0C1-206B-4F5A-836C-65F43529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Publish Subscribe</a:t>
            </a:r>
            <a:endParaRPr lang="en-IE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B98A-64A3-43A2-BB3A-20442B8B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IE" sz="1400"/>
              <a:t>A Publish Subscribe messaging protocol allowing a message to be published once</a:t>
            </a:r>
          </a:p>
          <a:p>
            <a:r>
              <a:rPr lang="en-IE" sz="1400"/>
              <a:t>Many things can receive the message </a:t>
            </a:r>
          </a:p>
          <a:p>
            <a:r>
              <a:rPr lang="en-IE" sz="1400"/>
              <a:t>The messaging service, or “broker”, provides decoupling between the producer and consumer(s)</a:t>
            </a:r>
          </a:p>
          <a:p>
            <a:r>
              <a:rPr lang="en-IE" sz="1400"/>
              <a:t>A producer sends (publishes) a message (publication) on a topic (subject)</a:t>
            </a:r>
          </a:p>
          <a:p>
            <a:r>
              <a:rPr lang="en-IE" sz="1400"/>
              <a:t>A consumer subscribes (makes a subscription) for messages on a topic (subject)</a:t>
            </a:r>
          </a:p>
          <a:p>
            <a:r>
              <a:rPr lang="en-IE" sz="1400"/>
              <a:t>A message server / broker matches publications to subscriptions</a:t>
            </a:r>
          </a:p>
          <a:p>
            <a:pPr lvl="1"/>
            <a:r>
              <a:rPr lang="en-IE" sz="1400"/>
              <a:t>If no matches the message is discarded</a:t>
            </a:r>
          </a:p>
          <a:p>
            <a:pPr lvl="1"/>
            <a:r>
              <a:rPr lang="en-IE" sz="1400"/>
              <a:t>If one or more matches the message is delivered to each matching subscriber/consumer</a:t>
            </a:r>
          </a:p>
        </p:txBody>
      </p:sp>
    </p:spTree>
    <p:extLst>
      <p:ext uri="{BB962C8B-B14F-4D97-AF65-F5344CB8AC3E}">
        <p14:creationId xmlns:p14="http://schemas.microsoft.com/office/powerpoint/2010/main" val="235634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12A1-B25F-4988-B69E-6CE5BC06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Publish Subscribe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A0B6-D0E0-4B08-ADCC-AECA1DAC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published messages may be retained</a:t>
            </a:r>
          </a:p>
          <a:p>
            <a:pPr lvl="1"/>
            <a:r>
              <a:rPr lang="en-IE" dirty="0"/>
              <a:t>A publisher can mark a message as “retained”</a:t>
            </a:r>
          </a:p>
          <a:p>
            <a:pPr lvl="1"/>
            <a:r>
              <a:rPr lang="en-IE" dirty="0"/>
              <a:t>The broker / server remembers the last known good message of a retained topic</a:t>
            </a:r>
          </a:p>
          <a:p>
            <a:pPr lvl="1"/>
            <a:r>
              <a:rPr lang="en-IE" dirty="0"/>
              <a:t>The broker / server gives the last known good message to new subscribers</a:t>
            </a:r>
          </a:p>
          <a:p>
            <a:r>
              <a:rPr lang="en-IE" dirty="0"/>
              <a:t>A Subscription can be durable or non-durable</a:t>
            </a:r>
          </a:p>
          <a:p>
            <a:pPr lvl="1"/>
            <a:r>
              <a:rPr lang="en-IE" dirty="0"/>
              <a:t>Durable: messages forwarded to subscriber immediately, If subscriber not connected, message is stored and forwarded when connected</a:t>
            </a:r>
          </a:p>
          <a:p>
            <a:pPr lvl="1"/>
            <a:r>
              <a:rPr lang="en-IE" dirty="0"/>
              <a:t>Non-Durable: subscription only active when subscriber is connected to the server / broker</a:t>
            </a:r>
          </a:p>
        </p:txBody>
      </p:sp>
    </p:spTree>
    <p:extLst>
      <p:ext uri="{BB962C8B-B14F-4D97-AF65-F5344CB8AC3E}">
        <p14:creationId xmlns:p14="http://schemas.microsoft.com/office/powerpoint/2010/main" val="340976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737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Messaging for IoT (MQTT)</vt:lpstr>
      <vt:lpstr>HTTP</vt:lpstr>
      <vt:lpstr>Mobile Comms</vt:lpstr>
      <vt:lpstr>Messaging Requirements for IoT</vt:lpstr>
      <vt:lpstr>MQTT</vt:lpstr>
      <vt:lpstr>MQTT is Open Source</vt:lpstr>
      <vt:lpstr>MQTT – publish subscribe</vt:lpstr>
      <vt:lpstr>Publish Subscribe</vt:lpstr>
      <vt:lpstr>Publish Subscribe characteristics</vt:lpstr>
      <vt:lpstr>MQTT Characteristics </vt:lpstr>
      <vt:lpstr>MQTT Characteristics</vt:lpstr>
      <vt:lpstr>MQTT vs HTTP</vt:lpstr>
      <vt:lpstr>Application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for IoT (MQTT)</dc:title>
  <dc:creator>fxwalsh@wit.ie</dc:creator>
  <cp:lastModifiedBy>fxwalsh@wit.ie</cp:lastModifiedBy>
  <cp:revision>14</cp:revision>
  <dcterms:created xsi:type="dcterms:W3CDTF">2017-10-23T09:18:08Z</dcterms:created>
  <dcterms:modified xsi:type="dcterms:W3CDTF">2017-10-23T13:18:29Z</dcterms:modified>
</cp:coreProperties>
</file>