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notesMasterIdLst>
    <p:notesMasterId r:id="rId15"/>
  </p:notesMasterIdLst>
  <p:sldIdLst>
    <p:sldId id="648" r:id="rId2"/>
    <p:sldId id="659" r:id="rId3"/>
    <p:sldId id="649" r:id="rId4"/>
    <p:sldId id="647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6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3300"/>
    <a:srgbClr val="00CC00"/>
    <a:srgbClr val="FF9900"/>
    <a:srgbClr val="0000FF"/>
    <a:srgbClr val="99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ADB5238-654F-4F11-935B-52EFBC94BA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8DF9671-3408-4AA2-8277-7C826AF550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15825CB-0DB6-43DA-BFAC-B2F6A150C63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8176026-4F72-4843-B6CD-63311ECC10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4607F289-D850-4AAD-B12F-889F640F0F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5FB58DFF-E563-4541-ABED-9CB4DF51C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01FF1D-D18B-494F-A267-529B9C3DC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B442-AFFE-4BC3-92EF-612B864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A744-835A-40D6-960D-83C79360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D491-8383-44CF-8C14-C916B28A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AC0C-38FF-485A-A8A4-FECABE3233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7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C3B5-FCF3-48A5-982C-50F160C9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356-FDBB-42D0-9E05-1044539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1FCE-0AC8-47FD-B085-413AB64C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2F81-B432-4E89-9A34-982848150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0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4521-291F-4F89-88F4-D5B172FA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BDEF-8673-41FA-B0CA-E3C50EA0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7884-90A7-48C2-BB10-FAB7EC87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78F3-EBD5-49AA-9F15-39F44CED4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F110-936E-419E-91C9-C5B31A1B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3EDE-4407-45D9-8BE1-99F7F003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E5BA-4AF5-43A5-BFAD-937175AC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DA26-29A6-4417-BAC1-889F38E4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20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8F92-F5F1-4A75-9690-9DBC2679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D7A0-DCA8-4D2F-94C7-F28DB8E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FDFD-2B33-4EE1-A323-26683EEB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AD3AB-E70A-4932-BB7C-BD1F54142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6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781E08-17B6-46FD-9028-27F36CF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78B10C-D7B4-4D31-8812-03B85247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725B3F-DD93-4F25-BD7F-70B38405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0EBC-02D9-4B2F-861D-E34F7DAF5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6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632C56-7EF7-4A29-B14C-C01E6FC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D3C5BC-AEF1-4351-A218-664752E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B2259B-226E-45DA-9B7D-01E2AADD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39150-FF3F-4E4D-804C-1D9906D07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3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8BD245C-7475-411E-9D0A-E04D7843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E50CA6-1939-40A2-8275-0584B5C5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CA74B3-0E19-46AC-9793-6A8B6E27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88EE-9035-4346-9194-2952D280A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26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62D95DB-E654-4192-8F65-09EB7ADE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5A63C8-1689-45C9-9A2A-0D3B7599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1BBD4B-DF98-4475-8CDD-8872E19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E4C3E-A5D1-411E-881C-B945EE191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4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3E1E1-E244-47CE-9E1A-C94AF70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0D361B-ED68-475B-87F3-B4BCD260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26530D-A603-437D-B1DD-99078900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B050F-5410-49A4-90A2-19A13FEA0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99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29E6B6-2161-4F32-AFB3-4399CAF5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23B819-30DC-476E-AD1F-A4245010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14F869-4509-4BD3-85E8-58C4B070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95DBF-6495-4FD4-B0FA-0F6BEBAC6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65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4E9FCB1-84A1-4C1A-A6AE-23704E43AC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79322B-9289-43E3-8536-3E128B6893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649B-0B3D-4615-9EA8-6D050493C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5B1-8D74-4C47-B777-37A9F518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BBD9-0287-48F1-949D-5E2BDBC59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BA11AD-FC40-43F2-B7C1-5A131B37D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300D2919-65E3-42F5-9E5D-E24B21F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br>
              <a:rPr lang="en-US" altLang="en-US" dirty="0"/>
            </a:br>
            <a:r>
              <a:rPr lang="en-US" altLang="en-US" sz="3600" dirty="0"/>
              <a:t>Current standard for JavaScript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E0D50937-B867-4982-9A07-1497365B4C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ＭＳ Ｐゴシック" charset="-128"/>
              </a:rPr>
              <a:t>Diarmuid O’Connor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ＭＳ Ｐゴシック" charset="-128"/>
              </a:rPr>
              <a:t>Frank Walsh</a:t>
            </a:r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63EFDF17-8C18-4849-88C7-ED1C02E9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6276C-BE8E-455D-BA50-40A87F2BF37E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3EDF6-9D41-4CBC-B0A6-EA30CDAD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2185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F4AF38D-0DD0-4B41-8CF2-48FCD781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1143000"/>
          </a:xfrm>
        </p:spPr>
        <p:txBody>
          <a:bodyPr/>
          <a:lstStyle/>
          <a:p>
            <a:r>
              <a:rPr lang="en-US" altLang="en-US"/>
              <a:t>Class inheritance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87684F18-A9BC-40BB-940C-3782B2B1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endParaRPr lang="en-US" altLang="en-US" sz="2000" b="1"/>
          </a:p>
          <a:p>
            <a:r>
              <a:rPr lang="en-US" altLang="en-US" sz="2000" b="1"/>
              <a:t>Used when classes </a:t>
            </a:r>
            <a:r>
              <a:rPr lang="en-US" altLang="en-US" sz="2000"/>
              <a:t>share some common behavior and/or data properties</a:t>
            </a:r>
            <a:r>
              <a:rPr lang="en-US" altLang="en-US" sz="2000" b="1"/>
              <a:t>.</a:t>
            </a:r>
          </a:p>
          <a:p>
            <a:r>
              <a:rPr lang="en-US" altLang="en-US" sz="2000" b="1"/>
              <a:t>Superclasses and subclasses</a:t>
            </a:r>
          </a:p>
          <a:p>
            <a:r>
              <a:rPr lang="en-US" altLang="en-US" sz="2000" b="1"/>
              <a:t>Use </a:t>
            </a:r>
            <a:r>
              <a:rPr lang="en-US" altLang="en-US" sz="2000"/>
              <a:t>super()</a:t>
            </a:r>
            <a:r>
              <a:rPr lang="en-US" altLang="en-US" sz="2000" b="1"/>
              <a:t> to call superclass’ constructor</a:t>
            </a:r>
          </a:p>
          <a:p>
            <a:r>
              <a:rPr lang="en-US" altLang="en-US" sz="2000" b="1"/>
              <a:t>Occurs naturally in real world modeling.</a:t>
            </a:r>
          </a:p>
        </p:txBody>
      </p:sp>
      <p:sp>
        <p:nvSpPr>
          <p:cNvPr id="12292" name="Slide Number Placeholder 2">
            <a:extLst>
              <a:ext uri="{FF2B5EF4-FFF2-40B4-BE49-F238E27FC236}">
                <a16:creationId xmlns:a16="http://schemas.microsoft.com/office/drawing/2014/main" id="{2759C8ED-3471-4FA4-AAEF-81BEC1F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14EF49-F9C8-4BB5-894C-7E481EC00F9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Shot 2017-01-24 at 11.16.00.png">
            <a:extLst>
              <a:ext uri="{FF2B5EF4-FFF2-40B4-BE49-F238E27FC236}">
                <a16:creationId xmlns:a16="http://schemas.microsoft.com/office/drawing/2014/main" id="{9B0C77E5-7EC7-489D-92D2-1FBDF293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85800"/>
            <a:ext cx="5016500" cy="5715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CE7CCE69-3BBB-4F47-B907-0E3EEC23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Modularity</a:t>
            </a:r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AD76CDC0-29E1-46AB-9EED-6E32DEED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525963"/>
          </a:xfrm>
        </p:spPr>
        <p:txBody>
          <a:bodyPr/>
          <a:lstStyle/>
          <a:p>
            <a:r>
              <a:rPr lang="en-US" altLang="en-US" sz="2000"/>
              <a:t>Split</a:t>
            </a:r>
            <a:r>
              <a:rPr lang="en-US" altLang="en-US" sz="2000" b="1"/>
              <a:t> application code into multiple files, termed </a:t>
            </a:r>
            <a:r>
              <a:rPr lang="en-US" altLang="en-US" sz="2000"/>
              <a:t>modules.</a:t>
            </a:r>
          </a:p>
          <a:p>
            <a:r>
              <a:rPr lang="en-US" altLang="en-US" sz="2000"/>
              <a:t>Reusability - make</a:t>
            </a:r>
            <a:r>
              <a:rPr lang="en-US" altLang="en-US" sz="2000" b="1"/>
              <a:t> modules available to other modules.</a:t>
            </a:r>
            <a:r>
              <a:rPr lang="en-US" altLang="en-US" sz="2000"/>
              <a:t>.</a:t>
            </a:r>
          </a:p>
          <a:p>
            <a:r>
              <a:rPr lang="en-US" altLang="ja-JP" sz="2000" b="1"/>
              <a:t>Old JS provided module system via separate library; ES6 modules built into language.</a:t>
            </a:r>
          </a:p>
          <a:p>
            <a:r>
              <a:rPr lang="en-US" altLang="en-US" sz="2000" b="1"/>
              <a:t>Two options: Default exports; Named exports (also Mixed exports)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FBB4E624-130A-436D-A345-DA470D7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AD4CD-50B0-4DC5-BB46-097DEAB7DFC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Shot 2017-01-24 at 15.23.19.png">
            <a:extLst>
              <a:ext uri="{FF2B5EF4-FFF2-40B4-BE49-F238E27FC236}">
                <a16:creationId xmlns:a16="http://schemas.microsoft.com/office/drawing/2014/main" id="{2786F251-D6A2-4E0D-B877-EE37AE6D3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7600" cy="2108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Shot 2017-01-24 at 15.23.48.png">
            <a:extLst>
              <a:ext uri="{FF2B5EF4-FFF2-40B4-BE49-F238E27FC236}">
                <a16:creationId xmlns:a16="http://schemas.microsoft.com/office/drawing/2014/main" id="{5DA8ECF2-A02B-4C93-AA0C-9FE48FC7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267200" cy="2895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>
            <a:extLst>
              <a:ext uri="{FF2B5EF4-FFF2-40B4-BE49-F238E27FC236}">
                <a16:creationId xmlns:a16="http://schemas.microsoft.com/office/drawing/2014/main" id="{008B973E-FBE4-43EC-9DD6-DB5275C4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4339" name="Content Placeholder 4">
            <a:extLst>
              <a:ext uri="{FF2B5EF4-FFF2-40B4-BE49-F238E27FC236}">
                <a16:creationId xmlns:a16="http://schemas.microsoft.com/office/drawing/2014/main" id="{2C0D658D-CD18-40EA-8AE7-0E7F0486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US" altLang="en-US" sz="2000" b="1"/>
              <a:t>A cleaner syntax for anonymous functions.</a:t>
            </a:r>
          </a:p>
          <a:p>
            <a:r>
              <a:rPr lang="en-US" altLang="en-US" sz="2000" b="1"/>
              <a:t>The =&gt; (arrow) separates function body from its parameters.</a:t>
            </a:r>
          </a:p>
          <a:p>
            <a:r>
              <a:rPr lang="en-US" altLang="en-US" sz="2000" b="1"/>
              <a:t>Enclose multi-line body with curly braces, { … }</a:t>
            </a:r>
          </a:p>
          <a:p>
            <a:r>
              <a:rPr lang="en-US" altLang="en-US" sz="2000" b="1"/>
              <a:t>Enclose multi parameter list with parentheses, ( … ).</a:t>
            </a:r>
          </a:p>
          <a:p>
            <a:endParaRPr lang="en-US" altLang="en-US" sz="2000"/>
          </a:p>
        </p:txBody>
      </p:sp>
      <p:sp>
        <p:nvSpPr>
          <p:cNvPr id="14340" name="Slide Number Placeholder 2">
            <a:extLst>
              <a:ext uri="{FF2B5EF4-FFF2-40B4-BE49-F238E27FC236}">
                <a16:creationId xmlns:a16="http://schemas.microsoft.com/office/drawing/2014/main" id="{6826B46B-7D19-4694-AAD4-99E810D2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B7B783-C475-4622-B4AA-E64003EF90C7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Shot 2017-01-30 at 09.16.58.png">
            <a:extLst>
              <a:ext uri="{FF2B5EF4-FFF2-40B4-BE49-F238E27FC236}">
                <a16:creationId xmlns:a16="http://schemas.microsoft.com/office/drawing/2014/main" id="{45B909CC-A8D5-4ED2-87C7-105A7E6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001000" cy="3124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2750-C1A6-4709-8E5A-75C77078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err="1"/>
              <a:t>Destructuring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ADDC-C1D9-48B9-BBBB-8FC59BC1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E" dirty="0"/>
              <a:t>Extract multiple values from data stored in Objects and Arrays</a:t>
            </a:r>
          </a:p>
          <a:p>
            <a:r>
              <a:rPr lang="en-IE" dirty="0"/>
              <a:t>Object </a:t>
            </a:r>
            <a:r>
              <a:rPr lang="en-IE" dirty="0" err="1"/>
              <a:t>Destructuring</a:t>
            </a:r>
            <a:r>
              <a:rPr lang="en-IE" dirty="0"/>
              <a:t>: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Array </a:t>
            </a:r>
            <a:r>
              <a:rPr lang="en-IE" dirty="0" err="1"/>
              <a:t>Destructuring</a:t>
            </a:r>
            <a:r>
              <a:rPr lang="en-IE" dirty="0"/>
              <a:t>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5CF46-E39B-487E-B03A-02FAF324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6DA26-29A6-4417-BAC1-889F38E4988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EC0AAE-F77E-4E08-AD26-2A6D1AB8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215" y="2754338"/>
            <a:ext cx="3962400" cy="1668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S PGothic" panose="020B0600070205080204" pitchFamily="34" charset="-128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obj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MS PGothic" panose="020B0600070205080204" pitchFamily="34" charset="-128"/>
              </a:rPr>
              <a:t>'Jane'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last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MS PGothic" panose="020B0600070205080204" pitchFamily="34" charset="-128"/>
              </a:rPr>
              <a:t>'Doe'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S PGothic" panose="020B0600070205080204" pitchFamily="34" charset="-128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{first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f,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last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l}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obj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MS PGothic" panose="020B0600070205080204" pitchFamily="34" charset="-128"/>
              </a:rPr>
              <a:t>// f = 'Jane'; l = 'Doe’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MS PGothic" panose="020B0600070205080204" pitchFamily="34" charset="-128"/>
              </a:rPr>
              <a:t>// {prop} is short for {prop: prop}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S PGothic" panose="020B0600070205080204" pitchFamily="34" charset="-128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{first,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last}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obj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MS PGothic" panose="020B0600070205080204" pitchFamily="34" charset="-128"/>
              </a:rPr>
              <a:t>// first = 'Jane'; last = 'Doe'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844475-B5D7-4A2E-817F-788446D9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215" y="4742406"/>
            <a:ext cx="3505200" cy="11220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'b’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];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[x,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y]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S PGothic" panose="020B0600070205080204" pitchFamily="34" charset="-128"/>
                <a:cs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sz="1100" i="1" dirty="0">
                <a:solidFill>
                  <a:srgbClr val="408080"/>
                </a:solidFill>
                <a:latin typeface="Arial Unicode MS"/>
                <a:cs typeface="Courier New" panose="02070309020205020404" pitchFamily="49" charset="0"/>
              </a:rPr>
              <a:t>	</a:t>
            </a:r>
            <a:r>
              <a:rPr lang="en-US" altLang="en-US" sz="1600" i="1" dirty="0">
                <a:solidFill>
                  <a:srgbClr val="408080"/>
                </a:solidFill>
                <a:latin typeface="Arial Unicode MS"/>
                <a:cs typeface="Courier New" panose="02070309020205020404" pitchFamily="49" charset="0"/>
              </a:rPr>
              <a:t>// x = 'a'; y = 'b'</a:t>
            </a:r>
            <a:r>
              <a:rPr lang="en-US" altLang="en-US" sz="1200" dirty="0"/>
              <a:t>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/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968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737A3B9-15F9-4483-80BD-C49DA9E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Main goals of ES6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CCDCB8D-25EE-4A38-A1CF-07B5CEE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IE" altLang="en-US" dirty="0"/>
              <a:t>fix (</a:t>
            </a:r>
            <a:r>
              <a:rPr lang="en-IE" altLang="en-US" i="1" dirty="0"/>
              <a:t>some) </a:t>
            </a:r>
            <a:r>
              <a:rPr lang="en-IE" altLang="en-US" dirty="0"/>
              <a:t>ES5 problems</a:t>
            </a:r>
          </a:p>
          <a:p>
            <a:r>
              <a:rPr lang="en-IE" altLang="en-US" dirty="0"/>
              <a:t>backwards compatible (ES5 code is valid in ES6)</a:t>
            </a:r>
          </a:p>
          <a:p>
            <a:r>
              <a:rPr lang="en-IE" altLang="en-US" dirty="0"/>
              <a:t>More expressive and intuitive syntax</a:t>
            </a:r>
          </a:p>
          <a:p>
            <a:r>
              <a:rPr lang="en-IE" altLang="en-US" dirty="0"/>
              <a:t>Suits bigger apps</a:t>
            </a:r>
          </a:p>
          <a:p>
            <a:r>
              <a:rPr lang="en-IE" altLang="en-US" dirty="0"/>
              <a:t>Bring in new stuff…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33F77CAA-FAD1-43FC-9022-1345B4EE8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C6581-B5A4-4092-8658-E0A2641887C3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6" descr="Image result for ES6 goals">
            <a:extLst>
              <a:ext uri="{FF2B5EF4-FFF2-40B4-BE49-F238E27FC236}">
                <a16:creationId xmlns:a16="http://schemas.microsoft.com/office/drawing/2014/main" id="{43451EFF-F744-400D-8A1E-C8423DDA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69" y="2133600"/>
            <a:ext cx="3748932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7314CD9-693E-4CA3-97CD-10C17971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ECMAScript version history</a:t>
            </a: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05485C30-090F-485E-BA5D-9BCAD7EA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06D17-DB41-4222-A2B4-0DB9ECFC43B8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Screen Shot 2017-01-23 at 10.47.55.png">
            <a:extLst>
              <a:ext uri="{FF2B5EF4-FFF2-40B4-BE49-F238E27FC236}">
                <a16:creationId xmlns:a16="http://schemas.microsoft.com/office/drawing/2014/main" id="{0CDB60F3-DBDE-4100-A03D-E5BE856BC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71600"/>
            <a:ext cx="8343900" cy="5207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FAEEE4-C892-4CF0-A740-11A63D2C7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330200" cy="214313"/>
          </a:xfrm>
          <a:prstGeom prst="ellipse">
            <a:avLst/>
          </a:prstGeom>
          <a:solidFill>
            <a:srgbClr val="CC33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F4FED508-79C2-42ED-807D-642EB6FE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Transpilation </a:t>
            </a:r>
            <a:r>
              <a:rPr lang="en-US" altLang="en-US" sz="2400"/>
              <a:t>(using Babel)</a:t>
            </a: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0D8F9BFC-6077-44F9-BC92-1846B4DE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Browsers cannot execute ES6 </a:t>
            </a:r>
            <a:r>
              <a:rPr lang="en-US" altLang="en-US" dirty="0" err="1"/>
              <a:t>Javascript</a:t>
            </a:r>
            <a:endParaRPr lang="en-US" altLang="en-US" dirty="0"/>
          </a:p>
          <a:p>
            <a:pPr lvl="1"/>
            <a:r>
              <a:rPr lang="en-US" altLang="en-US" dirty="0"/>
              <a:t>Neither can Node platform (</a:t>
            </a:r>
            <a:r>
              <a:rPr lang="en-US" altLang="en-US" dirty="0" err="1"/>
              <a:t>kinda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Must </a:t>
            </a:r>
            <a:r>
              <a:rPr lang="en-US" altLang="en-US" dirty="0" err="1"/>
              <a:t>transpile</a:t>
            </a:r>
            <a:r>
              <a:rPr lang="en-US" altLang="en-US" dirty="0"/>
              <a:t> code first.</a:t>
            </a:r>
          </a:p>
          <a:p>
            <a:pPr lvl="1"/>
            <a:r>
              <a:rPr lang="en-US" altLang="en-US" dirty="0"/>
              <a:t>The Babel tool suite</a:t>
            </a:r>
          </a:p>
          <a:p>
            <a:pPr lvl="1"/>
            <a:r>
              <a:rPr lang="en-US" altLang="en-US" dirty="0"/>
              <a:t>Can be a bit </a:t>
            </a:r>
            <a:r>
              <a:rPr lang="en-US" altLang="en-US" dirty="0" err="1"/>
              <a:t>sloooow</a:t>
            </a:r>
            <a:r>
              <a:rPr lang="en-US" altLang="en-US" dirty="0"/>
              <a:t>!!</a:t>
            </a:r>
          </a:p>
        </p:txBody>
      </p:sp>
      <p:sp>
        <p:nvSpPr>
          <p:cNvPr id="6148" name="Slide Number Placeholder 2">
            <a:extLst>
              <a:ext uri="{FF2B5EF4-FFF2-40B4-BE49-F238E27FC236}">
                <a16:creationId xmlns:a16="http://schemas.microsoft.com/office/drawing/2014/main" id="{D0092100-3AE4-4D64-9466-86718078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C3F01-2F96-42EF-AB39-AE5C69543F97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09FA8-7FF9-4C69-97CC-5E14BB87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12456"/>
            <a:ext cx="6665357" cy="2170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>
            <a:extLst>
              <a:ext uri="{FF2B5EF4-FFF2-40B4-BE49-F238E27FC236}">
                <a16:creationId xmlns:a16="http://schemas.microsoft.com/office/drawing/2014/main" id="{8DC35E17-AD65-481B-A907-A08A6F3E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ES6/2015</a:t>
            </a:r>
          </a:p>
        </p:txBody>
      </p:sp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BAEAD12E-758E-44AF-A3F6-B30A3B41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What’s new?</a:t>
            </a:r>
          </a:p>
          <a:p>
            <a:pPr lvl="1"/>
            <a:r>
              <a:rPr lang="en-US" altLang="en-US" dirty="0"/>
              <a:t>Block scope variables; Constant variables; </a:t>
            </a:r>
          </a:p>
          <a:p>
            <a:pPr lvl="1"/>
            <a:r>
              <a:rPr lang="en-US" altLang="en-US" dirty="0"/>
              <a:t>String templates;</a:t>
            </a:r>
          </a:p>
          <a:p>
            <a:pPr lvl="1"/>
            <a:r>
              <a:rPr lang="en-US" altLang="en-US" dirty="0"/>
              <a:t>Arrow functions; </a:t>
            </a:r>
          </a:p>
          <a:p>
            <a:pPr lvl="1"/>
            <a:r>
              <a:rPr lang="en-US" altLang="en-US" dirty="0"/>
              <a:t>Classes; </a:t>
            </a:r>
          </a:p>
          <a:p>
            <a:pPr lvl="1"/>
            <a:r>
              <a:rPr lang="en-US" altLang="en-US" dirty="0" err="1"/>
              <a:t>Destructuring</a:t>
            </a:r>
            <a:r>
              <a:rPr lang="en-US" altLang="en-US" dirty="0"/>
              <a:t>; </a:t>
            </a:r>
          </a:p>
          <a:p>
            <a:pPr lvl="1"/>
            <a:r>
              <a:rPr lang="en-US" altLang="en-US" dirty="0"/>
              <a:t>…. lots more(but not here!)</a:t>
            </a:r>
          </a:p>
          <a:p>
            <a:endParaRPr lang="en-US" altLang="en-US" dirty="0"/>
          </a:p>
        </p:txBody>
      </p:sp>
      <p:sp>
        <p:nvSpPr>
          <p:cNvPr id="7172" name="Slide Number Placeholder 2">
            <a:extLst>
              <a:ext uri="{FF2B5EF4-FFF2-40B4-BE49-F238E27FC236}">
                <a16:creationId xmlns:a16="http://schemas.microsoft.com/office/drawing/2014/main" id="{F0ED1970-D666-4199-BE9B-2512D1A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BF491-EE2C-4E79-99F8-55A5F3D43504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>
            <a:extLst>
              <a:ext uri="{FF2B5EF4-FFF2-40B4-BE49-F238E27FC236}">
                <a16:creationId xmlns:a16="http://schemas.microsoft.com/office/drawing/2014/main" id="{B941B83E-EAFD-4DD6-A6AD-5C3A650E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altLang="en-US"/>
              <a:t>Block scope variables</a:t>
            </a:r>
          </a:p>
        </p:txBody>
      </p:sp>
      <p:sp>
        <p:nvSpPr>
          <p:cNvPr id="8195" name="Content Placeholder 4">
            <a:extLst>
              <a:ext uri="{FF2B5EF4-FFF2-40B4-BE49-F238E27FC236}">
                <a16:creationId xmlns:a16="http://schemas.microsoft.com/office/drawing/2014/main" id="{70C9C822-95A2-4DD0-BB24-C7FBAEEF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altLang="en-US" sz="2000" b="1" dirty="0"/>
              <a:t>Block: Code enclosed in curly braces – {….}</a:t>
            </a:r>
          </a:p>
          <a:p>
            <a:pPr lvl="1"/>
            <a:r>
              <a:rPr lang="en-US" altLang="en-US" sz="2000" b="1" dirty="0"/>
              <a:t>if, for, while, function, arbitrary.</a:t>
            </a:r>
          </a:p>
          <a:p>
            <a:r>
              <a:rPr lang="en-US" altLang="en-US" sz="2000" b="1" dirty="0"/>
              <a:t>Use </a:t>
            </a:r>
            <a:r>
              <a:rPr lang="en-US" altLang="en-US" sz="2000" dirty="0"/>
              <a:t>let</a:t>
            </a:r>
            <a:r>
              <a:rPr lang="en-US" altLang="en-US" sz="2000" b="1" dirty="0"/>
              <a:t> instead of </a:t>
            </a:r>
            <a:r>
              <a:rPr lang="en-US" altLang="en-US" sz="2000" dirty="0" err="1"/>
              <a:t>var</a:t>
            </a:r>
            <a:r>
              <a:rPr lang="en-US" altLang="en-US" sz="2000" b="1" dirty="0"/>
              <a:t> to declare variables</a:t>
            </a:r>
          </a:p>
          <a:p>
            <a:r>
              <a:rPr lang="en-US" altLang="en-US" sz="2000" b="1" dirty="0"/>
              <a:t>No hoisting</a:t>
            </a:r>
          </a:p>
        </p:txBody>
      </p:sp>
      <p:sp>
        <p:nvSpPr>
          <p:cNvPr id="8196" name="Slide Number Placeholder 2">
            <a:extLst>
              <a:ext uri="{FF2B5EF4-FFF2-40B4-BE49-F238E27FC236}">
                <a16:creationId xmlns:a16="http://schemas.microsoft.com/office/drawing/2014/main" id="{B10239C9-490C-445E-B188-BE646750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7F6A7-79FD-4516-A092-D34AE8C71CF0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Shot 2017-08-18 at 17.01.21.png">
            <a:extLst>
              <a:ext uri="{FF2B5EF4-FFF2-40B4-BE49-F238E27FC236}">
                <a16:creationId xmlns:a16="http://schemas.microsoft.com/office/drawing/2014/main" id="{DB5019BC-9041-442A-AA7D-A88D856B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"/>
            <a:ext cx="4114800" cy="62103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>
            <a:extLst>
              <a:ext uri="{FF2B5EF4-FFF2-40B4-BE49-F238E27FC236}">
                <a16:creationId xmlns:a16="http://schemas.microsoft.com/office/drawing/2014/main" id="{F1C7EB9D-3012-4485-B011-019A66DA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variables</a:t>
            </a:r>
          </a:p>
        </p:txBody>
      </p:sp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15FF116D-7316-4A8C-A0AE-58CD5534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2800"/>
          </a:xfrm>
        </p:spPr>
        <p:txBody>
          <a:bodyPr/>
          <a:lstStyle/>
          <a:p>
            <a:r>
              <a:rPr lang="en-US" altLang="en-US" sz="2000" b="1" dirty="0"/>
              <a:t>Cannot be </a:t>
            </a:r>
            <a:r>
              <a:rPr lang="en-US" altLang="en-US" sz="2000" dirty="0"/>
              <a:t>reassigned</a:t>
            </a:r>
            <a:r>
              <a:rPr lang="en-US" altLang="en-US" sz="2000" b="1" dirty="0"/>
              <a:t>.</a:t>
            </a:r>
          </a:p>
          <a:p>
            <a:r>
              <a:rPr lang="en-US" altLang="en-US" sz="2000" b="1" dirty="0"/>
              <a:t>Must be assigned at declaration.</a:t>
            </a:r>
          </a:p>
          <a:p>
            <a:r>
              <a:rPr lang="en-US" altLang="en-US" sz="2000" b="1" dirty="0"/>
              <a:t>Block scoping.</a:t>
            </a:r>
          </a:p>
          <a:p>
            <a:r>
              <a:rPr lang="en-US" altLang="en-US" sz="2000" b="1" dirty="0"/>
              <a:t> Value (e.g. data object) associated with a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is mutable.</a:t>
            </a:r>
          </a:p>
        </p:txBody>
      </p:sp>
      <p:sp>
        <p:nvSpPr>
          <p:cNvPr id="9220" name="Slide Number Placeholder 2">
            <a:extLst>
              <a:ext uri="{FF2B5EF4-FFF2-40B4-BE49-F238E27FC236}">
                <a16:creationId xmlns:a16="http://schemas.microsoft.com/office/drawing/2014/main" id="{4A2EAF47-8BBE-4278-9AA6-8A906792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4DE1D-14F4-4793-9D1D-B750D4624D66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Shot 2017-09-05 at 13.37.16.png">
            <a:extLst>
              <a:ext uri="{FF2B5EF4-FFF2-40B4-BE49-F238E27FC236}">
                <a16:creationId xmlns:a16="http://schemas.microsoft.com/office/drawing/2014/main" id="{D871FE10-1045-4AE3-B400-56044561C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956300" cy="2946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577A8BB-F685-4474-A86D-9903F063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templates</a:t>
            </a:r>
          </a:p>
        </p:txBody>
      </p:sp>
      <p:sp>
        <p:nvSpPr>
          <p:cNvPr id="10243" name="Content Placeholder 4">
            <a:extLst>
              <a:ext uri="{FF2B5EF4-FFF2-40B4-BE49-F238E27FC236}">
                <a16:creationId xmlns:a16="http://schemas.microsoft.com/office/drawing/2014/main" id="{A7C35172-C327-48CB-8542-6C31E47E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r>
              <a:rPr lang="en-US" altLang="en-US" sz="2000" dirty="0"/>
              <a:t>Must use backquote (`) to enclose string, not single quote.</a:t>
            </a:r>
          </a:p>
          <a:p>
            <a:r>
              <a:rPr lang="en-US" altLang="en-US" sz="2000" dirty="0"/>
              <a:t>Interpolation: Embed variable / expressions in strings, using ${ …. }.</a:t>
            </a:r>
          </a:p>
          <a:p>
            <a:pPr lvl="1"/>
            <a:r>
              <a:rPr lang="en-US" altLang="en-US" sz="2000" dirty="0"/>
              <a:t>Expression is evaluated and result inserted into string</a:t>
            </a:r>
          </a:p>
          <a:p>
            <a:r>
              <a:rPr lang="en-US" altLang="en-US" sz="2000" dirty="0"/>
              <a:t>Multi-line strings.</a:t>
            </a:r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72E7870C-DE12-4567-84F1-5EF54927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56ED1-97E9-4B2F-A6E0-6460A784515C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Shot 2017-08-18 at 20.35.34.png">
            <a:extLst>
              <a:ext uri="{FF2B5EF4-FFF2-40B4-BE49-F238E27FC236}">
                <a16:creationId xmlns:a16="http://schemas.microsoft.com/office/drawing/2014/main" id="{87780AEA-952B-44C8-A9F0-91890BB4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895600"/>
            <a:ext cx="7988300" cy="3352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creen Shot 2017-08-18 at 20.37.54.png">
            <a:extLst>
              <a:ext uri="{FF2B5EF4-FFF2-40B4-BE49-F238E27FC236}">
                <a16:creationId xmlns:a16="http://schemas.microsoft.com/office/drawing/2014/main" id="{4D30884B-AAEA-441D-8BE0-C3E6A080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14800"/>
            <a:ext cx="4114800" cy="13589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>
            <a:extLst>
              <a:ext uri="{FF2B5EF4-FFF2-40B4-BE49-F238E27FC236}">
                <a16:creationId xmlns:a16="http://schemas.microsoft.com/office/drawing/2014/main" id="{3FD66164-CF3C-4F4A-A212-A8CBF48D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143000"/>
          </a:xfrm>
        </p:spPr>
        <p:txBody>
          <a:bodyPr/>
          <a:lstStyle/>
          <a:p>
            <a:r>
              <a:rPr lang="en-US" altLang="en-US"/>
              <a:t>Classes.</a:t>
            </a:r>
          </a:p>
        </p:txBody>
      </p:sp>
      <p:sp>
        <p:nvSpPr>
          <p:cNvPr id="11267" name="Content Placeholder 4">
            <a:extLst>
              <a:ext uri="{FF2B5EF4-FFF2-40B4-BE49-F238E27FC236}">
                <a16:creationId xmlns:a16="http://schemas.microsoft.com/office/drawing/2014/main" id="{71393511-CE03-4DBA-8725-9BC9EC2C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3886200" cy="4525963"/>
          </a:xfrm>
        </p:spPr>
        <p:txBody>
          <a:bodyPr/>
          <a:lstStyle/>
          <a:p>
            <a:r>
              <a:rPr lang="en-US" altLang="en-US" sz="2000" b="1" dirty="0"/>
              <a:t>Same purpose </a:t>
            </a:r>
            <a:r>
              <a:rPr lang="en-US" altLang="en-US" sz="2000" dirty="0"/>
              <a:t>as constructor functions</a:t>
            </a:r>
            <a:r>
              <a:rPr lang="en-US" altLang="en-US" sz="2000" b="1" dirty="0"/>
              <a:t> (ES5) – for declaring </a:t>
            </a:r>
            <a:r>
              <a:rPr lang="en-US" altLang="en-US" sz="2000" dirty="0"/>
              <a:t>a custom object type.</a:t>
            </a:r>
          </a:p>
          <a:p>
            <a:r>
              <a:rPr lang="en-US" altLang="en-US" sz="2000" b="1" dirty="0"/>
              <a:t>Use </a:t>
            </a:r>
            <a:r>
              <a:rPr lang="en-US" altLang="en-US" sz="2000" dirty="0"/>
              <a:t>new operator</a:t>
            </a:r>
            <a:r>
              <a:rPr lang="en-US" altLang="en-US" sz="2000" b="1" dirty="0"/>
              <a:t>, as before.</a:t>
            </a:r>
          </a:p>
          <a:p>
            <a:r>
              <a:rPr lang="en-US" altLang="en-US" sz="2000" b="1" dirty="0"/>
              <a:t>Custom type (class) has a data part and behavior part.</a:t>
            </a:r>
          </a:p>
          <a:p>
            <a:r>
              <a:rPr lang="en-US" altLang="en-US" sz="2000" b="1" dirty="0"/>
              <a:t>Behavior declared in </a:t>
            </a:r>
            <a:r>
              <a:rPr lang="en-US" altLang="en-US" sz="2000" dirty="0"/>
              <a:t>methods</a:t>
            </a:r>
            <a:r>
              <a:rPr lang="en-US" altLang="en-US" sz="2000" b="1" dirty="0"/>
              <a:t>, e.g. print – like functions.</a:t>
            </a:r>
          </a:p>
          <a:p>
            <a:r>
              <a:rPr lang="en-US" altLang="en-US" sz="2000" b="1" dirty="0"/>
              <a:t>Data declared/initialized in special method, </a:t>
            </a:r>
            <a:r>
              <a:rPr lang="en-US" altLang="en-US" sz="2000" dirty="0"/>
              <a:t>constructor</a:t>
            </a:r>
            <a:r>
              <a:rPr lang="en-US" altLang="en-US" sz="2000" b="1" dirty="0"/>
              <a:t>.</a:t>
            </a:r>
          </a:p>
          <a:p>
            <a:r>
              <a:rPr lang="en-US" altLang="en-US" sz="2000" b="1" dirty="0"/>
              <a:t>Classes often derived from real world concepts.</a:t>
            </a:r>
          </a:p>
          <a:p>
            <a:r>
              <a:rPr lang="en-US" altLang="en-US" sz="2000" b="1" dirty="0"/>
              <a:t>No hoisting.</a:t>
            </a:r>
          </a:p>
          <a:p>
            <a:r>
              <a:rPr lang="en-US" altLang="en-US" sz="2000" b="1" dirty="0"/>
              <a:t>Classes really ‘</a:t>
            </a:r>
            <a:r>
              <a:rPr lang="en-US" altLang="ja-JP" sz="2000" b="1" dirty="0" err="1"/>
              <a:t>syntatic</a:t>
            </a:r>
            <a:r>
              <a:rPr lang="en-US" altLang="ja-JP" sz="2000" b="1" dirty="0"/>
              <a:t> sugar</a:t>
            </a:r>
            <a:r>
              <a:rPr lang="en-US" altLang="en-US" sz="2000" b="1" dirty="0"/>
              <a:t>’</a:t>
            </a:r>
            <a:r>
              <a:rPr lang="en-US" altLang="ja-JP" sz="2000" b="1" dirty="0"/>
              <a:t> for constructor functions.</a:t>
            </a:r>
            <a:endParaRPr lang="en-US" altLang="en-US" sz="2000" b="1" dirty="0"/>
          </a:p>
        </p:txBody>
      </p:sp>
      <p:sp>
        <p:nvSpPr>
          <p:cNvPr id="11268" name="Slide Number Placeholder 2">
            <a:extLst>
              <a:ext uri="{FF2B5EF4-FFF2-40B4-BE49-F238E27FC236}">
                <a16:creationId xmlns:a16="http://schemas.microsoft.com/office/drawing/2014/main" id="{B74319C4-556E-44A8-8AD0-0CAFB23F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2F52A-9B9B-42FD-A58B-D0FDFC76E7A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Screen Shot 2017-01-24 at 07.27.16.png">
            <a:extLst>
              <a:ext uri="{FF2B5EF4-FFF2-40B4-BE49-F238E27FC236}">
                <a16:creationId xmlns:a16="http://schemas.microsoft.com/office/drawing/2014/main" id="{22122504-221A-429A-A674-24E6CECF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72" y="647700"/>
            <a:ext cx="4216400" cy="5562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25705</TotalTime>
  <Words>481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MS PGothic</vt:lpstr>
      <vt:lpstr>Calibri</vt:lpstr>
      <vt:lpstr>Office Theme</vt:lpstr>
      <vt:lpstr>  Current standard for JavaScript</vt:lpstr>
      <vt:lpstr>Main goals of ES6</vt:lpstr>
      <vt:lpstr>ECMAScript version history</vt:lpstr>
      <vt:lpstr>Transpilation (using Babel)</vt:lpstr>
      <vt:lpstr>ES6/2015</vt:lpstr>
      <vt:lpstr>Block scope variables</vt:lpstr>
      <vt:lpstr>Constant variables</vt:lpstr>
      <vt:lpstr>String templates</vt:lpstr>
      <vt:lpstr>Classes.</vt:lpstr>
      <vt:lpstr>Class inheritance</vt:lpstr>
      <vt:lpstr>Modularity</vt:lpstr>
      <vt:lpstr>Arrow functions</vt:lpstr>
      <vt:lpstr>Destructuring</vt:lpstr>
    </vt:vector>
  </TitlesOfParts>
  <Company>WIT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DOConnor</dc:creator>
  <cp:lastModifiedBy>fxwalsh@wit.ie</cp:lastModifiedBy>
  <cp:revision>274</cp:revision>
  <dcterms:created xsi:type="dcterms:W3CDTF">2015-09-21T07:50:12Z</dcterms:created>
  <dcterms:modified xsi:type="dcterms:W3CDTF">2018-01-30T17:59:53Z</dcterms:modified>
</cp:coreProperties>
</file>