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9" r:id="rId14"/>
    <p:sldId id="270" r:id="rId15"/>
    <p:sldId id="273" r:id="rId16"/>
    <p:sldId id="274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90" r:id="rId29"/>
    <p:sldId id="291" r:id="rId30"/>
    <p:sldId id="292" r:id="rId31"/>
    <p:sldId id="293" r:id="rId32"/>
    <p:sldId id="289" r:id="rId33"/>
    <p:sldId id="296" r:id="rId34"/>
    <p:sldId id="322" r:id="rId35"/>
    <p:sldId id="298" r:id="rId36"/>
    <p:sldId id="300" r:id="rId37"/>
    <p:sldId id="323" r:id="rId38"/>
    <p:sldId id="326" r:id="rId39"/>
    <p:sldId id="302" r:id="rId40"/>
    <p:sldId id="303" r:id="rId41"/>
    <p:sldId id="304" r:id="rId42"/>
    <p:sldId id="305" r:id="rId43"/>
    <p:sldId id="306" r:id="rId44"/>
    <p:sldId id="329" r:id="rId45"/>
    <p:sldId id="307" r:id="rId46"/>
    <p:sldId id="308" r:id="rId47"/>
    <p:sldId id="309" r:id="rId48"/>
    <p:sldId id="310" r:id="rId49"/>
    <p:sldId id="311" r:id="rId50"/>
    <p:sldId id="312" r:id="rId51"/>
    <p:sldId id="324" r:id="rId52"/>
    <p:sldId id="313" r:id="rId53"/>
    <p:sldId id="325" r:id="rId54"/>
    <p:sldId id="314" r:id="rId55"/>
    <p:sldId id="316" r:id="rId56"/>
    <p:sldId id="315" r:id="rId57"/>
    <p:sldId id="317" r:id="rId58"/>
    <p:sldId id="319" r:id="rId59"/>
    <p:sldId id="320" r:id="rId60"/>
    <p:sldId id="328" r:id="rId61"/>
    <p:sldId id="327" r:id="rId62"/>
    <p:sldId id="331" r:id="rId63"/>
    <p:sldId id="332" r:id="rId64"/>
    <p:sldId id="318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4C588-33DA-4F5E-B73F-D8B50944C99E}" type="datetimeFigureOut">
              <a:rPr lang="en-IE" smtClean="0"/>
              <a:t>30/01/2018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72E84-F39C-49A6-B486-33CCF27FEA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156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200" dirty="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62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4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8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7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4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9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6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4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8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F67C-B923-49CB-88B8-B22AAF0284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5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wikipedia.org/wiki/HTML5#Marku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sass-la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xcdn.com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maxcdn.bootstrapcdn.com/bootstrap/3.3.7/css/bootstrap-theme.min.css" TargetMode="External"/><Relationship Id="rId2" Type="http://schemas.openxmlformats.org/officeDocument/2006/relationships/hyperlink" Target="https://maxcdn.bootstrapcdn.com/bootstrap/3.3.7/css/bootstrap.min.cs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HTML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Frank Walsh</a:t>
            </a:r>
          </a:p>
          <a:p>
            <a:r>
              <a:rPr lang="en-IE" dirty="0" err="1"/>
              <a:t>Diarmuid</a:t>
            </a:r>
            <a:r>
              <a:rPr lang="en-IE" dirty="0"/>
              <a:t> 0’Connor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0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Rendering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5410200" cy="526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29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Elements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5334000" cy="504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95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Source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5943600" cy="572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299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Elements	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525959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79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Anatomy of a HTML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2290" name="Picture 2" descr="The basic syntax of HTML ta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794795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979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Attributes let you specify additional information about an element.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0"/>
            <a:ext cx="51720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579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the &lt;</a:t>
            </a:r>
            <a:r>
              <a:rPr lang="en-IE" dirty="0" err="1"/>
              <a:t>img</a:t>
            </a:r>
            <a:r>
              <a:rPr lang="en-IE" dirty="0"/>
              <a:t>&gt; element</a:t>
            </a:r>
          </a:p>
          <a:p>
            <a:endParaRPr lang="en-I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550545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631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13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Links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54923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94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Link Referencing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Two ways:</a:t>
            </a:r>
          </a:p>
          <a:p>
            <a:r>
              <a:rPr lang="en-IE" dirty="0"/>
              <a:t>Absolute</a:t>
            </a:r>
          </a:p>
          <a:p>
            <a:pPr lvl="1"/>
            <a:r>
              <a:rPr lang="en-IE" dirty="0"/>
              <a:t>Complete path to file</a:t>
            </a:r>
          </a:p>
          <a:p>
            <a:pPr lvl="2"/>
            <a:r>
              <a:rPr lang="en-IE" dirty="0"/>
              <a:t>C:\labs\lab02\tatoo.jpg</a:t>
            </a:r>
            <a:endParaRPr lang="en-US" dirty="0"/>
          </a:p>
          <a:p>
            <a:r>
              <a:rPr lang="en-IE" dirty="0"/>
              <a:t>Relative</a:t>
            </a:r>
          </a:p>
          <a:p>
            <a:pPr lvl="1"/>
            <a:r>
              <a:rPr lang="en-IE" dirty="0"/>
              <a:t>Trace route from current position to destination</a:t>
            </a:r>
          </a:p>
          <a:p>
            <a:pPr lvl="1"/>
            <a:r>
              <a:rPr lang="en-IE" dirty="0"/>
              <a:t>“..” means go up a level</a:t>
            </a:r>
          </a:p>
        </p:txBody>
      </p:sp>
    </p:spTree>
    <p:extLst>
      <p:ext uri="{BB962C8B-B14F-4D97-AF65-F5344CB8AC3E}">
        <p14:creationId xmlns:p14="http://schemas.microsoft.com/office/powerpoint/2010/main" val="401680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HTML5</a:t>
            </a:r>
          </a:p>
          <a:p>
            <a:pPr lvl="1"/>
            <a:r>
              <a:rPr lang="en-IE" dirty="0"/>
              <a:t>Overview</a:t>
            </a:r>
          </a:p>
          <a:p>
            <a:pPr lvl="1"/>
            <a:r>
              <a:rPr lang="en-IE" dirty="0"/>
              <a:t>Fundamentals</a:t>
            </a:r>
          </a:p>
          <a:p>
            <a:pPr lvl="1"/>
            <a:r>
              <a:rPr lang="en-IE" dirty="0"/>
              <a:t>Elements</a:t>
            </a:r>
          </a:p>
          <a:p>
            <a:r>
              <a:rPr lang="en-IE" dirty="0"/>
              <a:t>CSS</a:t>
            </a:r>
          </a:p>
          <a:p>
            <a:pPr lvl="1"/>
            <a:r>
              <a:rPr lang="en-IE" dirty="0"/>
              <a:t>Overview</a:t>
            </a:r>
          </a:p>
          <a:p>
            <a:pPr lvl="1"/>
            <a:r>
              <a:rPr lang="en-IE" dirty="0"/>
              <a:t>CSS Rules</a:t>
            </a:r>
          </a:p>
          <a:p>
            <a:r>
              <a:rPr lang="en-IE" dirty="0"/>
              <a:t>Bootstrap</a:t>
            </a:r>
          </a:p>
          <a:p>
            <a:pPr lvl="1"/>
            <a:r>
              <a:rPr lang="en-IE" dirty="0"/>
              <a:t>Overview</a:t>
            </a:r>
          </a:p>
          <a:p>
            <a:pPr lvl="1"/>
            <a:r>
              <a:rPr lang="en-IE" dirty="0"/>
              <a:t>Example Template</a:t>
            </a:r>
            <a:endParaRPr lang="en-US" dirty="0"/>
          </a:p>
        </p:txBody>
      </p:sp>
      <p:pic>
        <p:nvPicPr>
          <p:cNvPr id="4098" name="Picture 2" descr="HTML5 logo and wordmark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445" y="1600200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xASDw8QDRQQDRAPDxUPDw8QFRQQDxQPFBIWFhQSFBQYHSggGBolGxUUITEhJSkrLjAuFx8zODMsNygtLisBCgoKDg0OGxAQGjQkHyQtLCwsLCwxLSwsLCwsLCwsLCwsLCwtLCwsLCwsLCwsLCwsLCwsLCwsLCwsLCwsLCwsLP/AABEIAMgA4AMBEQACEQEDEQH/xAAcAAEAAgMBAQEAAAAAAAAAAAAABgcBBAUCAwj/xABTEAABAwEDBAoOBQgIBwAAAAABAAIDBAUREgYHIZETFjFRUlSSobHRIiMyQUJTYWJxcoGTwdIVM5Si0wgYJDRVs8LjFENjdKOksuElNWRlc4KD/8QAGgEBAAIDAQAAAAAAAAAAAAAAAAQFAQMGAv/EADERAQABAwIDBgYCAgMBAAAAAAABAgMRBVIEMWESExUhMnEUIiOBkaFBUULBM7HwJP/aAAwDAQACEQMRAD8AvFAQEBAQfPYW8FuoIGwt4LdQQNhbwW6ggqn8oSrlho6N1O+Snc6pcCYnGMkbEdBLSL0FFbYq7jVX7+X5kDbFXcaq/fS9aDu5CW5VvtSz2SVFTIx1XG1zHSyOaQXjQQTcQg6+eC2KqK2aqOCeohYAy5kcj2MHYDcaDcghe2Ku41V+/l+ZA2xV3Gqv38vzILMzJWpUSvtTZ5ppsFnuezZZHSYXX903EdB8qCtNstfxus9/L8yBtlr+N1nv5fmQNstfxus9/L8yD9J5mpnS2LTSTudPI58uKSQmR5ulcBe515KCb7C3gt1BA2FvBbqCDIibwW6gg9oCAgICAgICAgICAgIKf/KS/UaH+9n90UEU/J8syCeqrRUxRTtbTsLRK0PAJk3RfuILy2qWdxSk9zH1IPpDk1Qsc18dLTMcwhzXNiYHBw3CCBoKD81Z6j/xys/+f7tqDrWLnYhgpoIHWZSzGGNsZlc5oc/CLsR7WdPtQb4z0Qfsmk5bfwUEtyGy8jtJloxx0UNAYaF8hfG4OLrwRhNzG6O+goXJ+0m01VBUOjbUNheHmF92B93gm8HoQWYM8tN+x6Pls/BQehnmpf2PS+8Z+AguDN9bba2z4aqOFlG2QvAgjIc1uF5bfeGt3br9xBJEBAQEBAQEBAQEBAQEBAQEFP8A5SX6jQ/3o/uigrrNJlrT2VNUyVTJpRNE1jRCGkgh15vxOGhBZ4z82Z4mtH/pF+Ig3rGzzWdU1ENNFHVtfPI2JheyMNDnG4E3POhBrZYZTZOw1s0Vo04lqW4dkfsGO+9oI7Lv6LkHF255JcUb9mQQrOdbtjVMVO2x4RA9kjnTERbFewtAaL+/pvQdj8nx7Gz2mZRijbQ3yC6+9gf2Qu7+i9B3dtmR/FWfZigbbckOKs+zFBU2XVZRzV80lmsEVKQ3Y2Bux3XNAPY97Sg/Q+Y//kVJ60v71yCeoCAgICAgICAgICAgICAgIIjnGyIFrQwQumNLsMplxBglvvaW3XYhduoID+b7Hx5/2cfiIH5vsfHn/Zx+Ig38n8yLKWrp6oVjpP6PK2XAYA3FhN91+yaEG1llmdbaFdNWOq3QbNh7WIQ+7C0N7rGL9zeQcX831nH3/Zx+Igz+b6zjz/s4/EQSbIjNa2zjWFtS6f8ApdMafTEI8F/hd2b/AEaEEUH5Pf8A3D/K/wA5B6/N8H7QP2b+cgfm+D9oH7N/NQWhkRk59HUMVGJDUbEXnZC3Y78by67Debt3fQd9AQEBAQEBAQEBAQEBBy9sVFxiD3jetbe4ubZau/t7oNsVFxiDlt607i5tn8Hf290G2Ki4xBy29adxc2z+Dv7e6DbFRcYg5betO4ubZ/B39vdBtiouMQctvWncXNs/g7+3ug2xUXGIOW3rTuLm2fwd/b3QbYqLjEHLb1p3FzbP4O/t7oNsVFxiDlt607i5tn8Hf290G2Ki4xBy29adxc2z+Dv7e6DbFRcYg5betO4ubZ/B39vdBtiouMQctvWncXNs/g7+3ug2xUXGIOW3rTuLm2fwd/b3QbYqLjEHLb1p3FzbP4O/t7oNsVFxiDlt607i5tn8Hf290G2Ki4xBy29adxc2z+Dv7e6DbFRcYg5betO4ubZ/B39vdBtiouMQctvWncXNs/g7+3uh7ht2ke5rGTwvc43NaHtJJ3gFibVcRmYlmL1EziJdFa2wQEBAQEBAQEBB+ca+HBNMzgSvZyXkfBdTanNFM9HJXI7NUx1fBbGvIhkQyIZEMiGRDIhkRnIjGRDIhkQyIZEZyIxlIMgY8VpUo4Ly7UwqLxszFipM4GM36V6hc46UQEBAQEBAQEAoPz/lXFhr6wf9Q93KOL4rpeFnNmmejluKpxdqjq5SkIwgICAgICDLBeQN8gc6wy7psmLzta8ZeO0fRMXna07R2j6Ji87WnaO0fRMXna07R2j6Ji87WnaO0fRMXna07R2j6Ji87WnaO041XGGyOa3cBuC9w9JRmvivtFh4MT3cwHxULUZ+jjrCx0yM3vsuhUDoRAQEBAQEBAQEFG5wo8NpVPnFrtbB1LoeBnNilzeoRi/KOKYgiAjIjAgICD1F3TfWHSsTyZSsrU1MICAgICAjCMVTr5Hnzz0rbHJtTXNFFfWTu4FP/qeOoqt1OcW491rpUfPPstoKlXrKAgICAgICAgFBTOdOK60SeFCw6rx8Fe6bObOP6lz+qRi9noiCsFa2rLpBLPFEXFgkeGYrr7r/ACLVduTbomqIzhusW+8rij+0v2gs8e/3Y+ZVfilW1beFU7mdoTPHv92PmWfFKtv7PCqdwMgo/Hv5DetY8Uq2/s8Kp3G0KPx7+Q3rTxSrb+zwqncbQo/Hv9235k8Uq2/s8Kp3PUeQTMTe3v7of1Y3/WTxSraeFU7/ANJNtDHj3e7HzLz4lVta/B43/o2hjx7vdj5k8Sq2s+Dxv/RtDHj3e7HzJ4lVtPB43/o2hjx7vdj5k8Sq2seDxv8A0bQh493ux8yeJTtPB43/AKadrZICCGSXZi/AL8JYBfp3L71stcdNyuKezzaeI0ym1bmvtcuiKqxVKKON5J3zetzasXM5F2Va/ebE0e0yE9AVRqk+mFxpMedU+yzwqlciAgICAgICAgIKnzvx3VVO7hQEcl5+ZXOlz8lUdVHqsfPTPRAlaKltWXLgngfwZWH2Yhetd2M26o6N1icXKZ6wuErlodYwgICAg9R9031h0oJSgICAgIODlo+6il8pa3W4KVwUZvQgalOOHqVlKbmuO809Cvocx/KKra2rTzPxfo9S/hTtbyWA/wASpNUn56Y6LzSo+nM9VhKtWogICAgICAgICCs88cX6k/8A8zT/AIZHxVtpc+qPZTatHon3/wBK2VuphYmGcpy3L1nfgdf37pAf4VUTpczPlUuo1Wnazt9j8RJy29Sx4XVvhnxanabfY/ESctvUnhdW48Vp2m32PxEnLb1J4XVuPFqdrLcu4yQBBISdwBzST6NCTplURntQzGq0z5RTKR2TWyylpfA+nbeLtkc0uOnggXqDdtU0TiKs+yfauV1xmacJutLcICAgwgimXtYzYGxBzcZkaS2/ssIv0kalP0+irvO1jyVOrXae67GfPMK8rXXRP9Uq5hQRzRlbGxcOamK6z8XDne7VcPgqHUZze+zodNjFn7pooKwEBAQEBAQEBAQQDO/FfS07uDUXexzHdQVlpk/Un2/2q9Uj6cT1/wBKpV2oRARkWB9qSkkldghY6R280X3eneHpXmuumiM1eT3bt1VzimEqsvIZ7rnVTxGPFx9k4+l24OdVt7UojyohZ2dMmfO5OOiXWdZMEA7QxrT337rz6XHSq27fuXJ+aVra4e3ajFMN6PdHrDpWluSlAWMjBKZHCtTKqmhvAOzPHgx3EX+V24FLtcHcuefKOqBf1Gza8s5noiNpZV1M14aRAw+DH3V3ledOq5WNrgrdHPzlT39SvXPKPlhwt/fO6e+pmMIH85atqG6F/sHOvUM080dXtsXfm5iw2ZTedidreVzvGz9ep03AxixSkyipYgICAgICAgICCH504r7OceBNG7WbvipunTi8gajH0JU0ugc6Iw6Fl2JUVH1TCW7he7sWD29/2LRd4i3a9UpNnhbl30wl9l5ExMudUuMx4DewjHt3TzKru6lXPlRGFrZ0yinzuTlJ6enZG0Mja2No8FoACr6qpqnMzlZU000ximMPovL0IPTN0ekdKCSTztYC6QtY0bpcQBrWYiZnEPNVVNMZqnCMWplrCy8U42d3CJwx690qda0+uvzq8oVd/VbdHlRGZRK07cnn0SvOHgN7Fmrv+1WVrhbdrlz/ALVF/jLt71T5f05wW7OUVlGRBoWye1elw616p5s083CC9tkL9yPiw2fSD+wadYv+K5niJzdq93VcNGLVMdHYWlvEBAQEBAQEBAQRzODDis2p81odyXAqTwc4v0onGxmxUo1dI5mRGFkZBvvogODK8a7j8VQahGL/ANnR6bP0I95SJQU8QEBB6Zuj0jpQSdzb0YxkwoYhnChiDChiC5DCAZwXfpEQ3or9bj1K306Pkn3c/q8/VpjoglunsGDfd0D/AHVlSrKXEduH0LZ/LZD9F2TFhp4G8GFjdTAFylc5qmXW24xRHs215exAQEBAQEBAQEHKyrixUFW3fgfzNv8AgtticXaZ6tPERm1VHR+f11H8uUEYT7N1JfBM3gzA+xzR8pVJqcfPE/3C+0qc26o6paq1aMICAjL0zdHpHSjCUXoF6BegygIK3y7ffWEcGJo6T8Vd8BH0vvLmtVnN/wBoQe3j9WPWPQrClApcyKPE5rR4Tg3WbkqnEZbaIzVEP0k0XC4d7QuUddEYjDKMiAgICAgICAgINe0IscMrOHG9utpC9UziqHmuM0y/OI3B6F1bkJZRhuWfak8GLYHmPHdiuAN+G+7dHlK1XbFFzHbjOG+1frtZ7E4bZymrfHP1N6lq+Ds7Wz46/uY2y1vjn6m9Sz8HZ2nxt/cxtkrPHP8Au9SfB2Np8bf3M7Za3x7/ALvUnwljafG39zMeUlbib25/dDg7/oWJ4SztPjb+5KNsFZ46Tm6l4+Fs7Wr43iN3/RthrPHP+71J8LZ2nxvEbpdTJq2KmSrhZJK97STiabriA0+RR+JsW6bUzEJXBcVervU01VeSwVTuiZQVfle++tm8mFupoV7wcfRhy2oz/wDTV9kMt09m0bzekqbSi08njJ+LHWUrd+oj1YwSvN+cWqp6N/Dxm7THV+hQuXdYygICAgICAgICAgwUH5vqYsEj2cB7mclxHwXV0zmmJchXGJmHzXp5dGwrJNVKYmvEZwF+Igu3O9cPSo/EX+5p7UxlJ4bh++r7MThINoL/AB7Pdn5lC8UjaneEzufGtyJfHFJJszHbGwvLcBBIAvuvvXqjUqaqop7PN5r0yaKZq7XJFFZqkQeou6b6w6VieQlZWpqYRl3siG31rPIx55lE46cWfun6ZGeIj2lZao3TsFBU+UL8VXUn+1I1aPguh4aMWqfZyPGTm/XPVEbZd230NAUqlqp5N/IaLFaVIN6TFqaSo/GTizUmcDGb9K9wucdOygICAgICAgICAgwViR+fcposNbVt3qiQ63E/FdRw85tUz0hyvE04u1R1lzVuR0hyFddWs8rHjm/2UHUI+jPvCx02frfZZKoHQvlWR4opW8KNw1tK90TiqJ6vFyM0zHRTI3AuqcjLKMPUXdN9YdKxIlZWpqYRlJMgW31ZO9C46yAoOoT9KPdZaT/zz7LFVM6RgpIp6ukxSyu4UrzrcV0tEYoiOjjLtXauVT1n/tFrUdfM/wAlw5lvjkzHJIM2UWK0o/Nje77t3xULUJxZT9NjN+F1BUDo2UBAQEBAQEBAQEGHIxKi8vosNpVXnPDtbAui4Gc2KXN8fGL9SPqWhOvknJhrac77i0+1pUXjKc2av/fymcDOL9K01zjphI8pyxKGVOQTf6mYt82RmL7zSOhWtGpz/lSqa9KifTU5dRkXVt7jY5R5rrjqKkU6jZn+4Rq9MvRy83NfYtVG5uOGUdkNIaXDd323qTHEWquVUItfC3aedKbUeS1XJ4AiG/IbuYaVFucbap6vVvTb9f8AGPd3qLIeMaZ5HSeawYG69JPMoleo1z6IwsLWkUR53Ks+yRWdZMEH1LGsJFxduuI8pUK5drueqcrK1w9u16Iw3lrbnzlfcHO4LSdQWYjLFU4jKmWm8A7+ldNycVz80arHXySHzitscmyOSY5pIr62V3ApzzuaFXalP0ojqtNLj6sz0W6FSL5lAQEBAQEBAQEBBgoKYzoR3Wk88KFjuYj4K+06c2Pu53Uoxe+yJKegNmzJsE8L+DKwn0YhetV2M0THRtsVdm5TPVcRC5fl5Os6sICAhh6j3R6R0pgSgBBm5AQYvQaVsShtPM46O1Ouv0acJXu1Ga4jq08RV2bVU9JVI0bi6Vx0ckVebyTvknnWz+G5YOZ2LttY/gxxN5Tnn+FVeqT5Ux7rfSudS0QqddMoCAgICAgICAgIMFBUud2O6rgdw6f/AEvI+KutMnNuY6qLVY+eJ6IKrNViDdorWqIvqZHsA8G+9vJOhaa7Fuv1Ut1viLlv01O5SZcVDfrWRzf4btYvHModem259MzCdRqlyPKqIl26PLamd9YJIT5RjbrHUolenXY9Pn+kyjU7U+ry/buUlpQS/VSRvO8HDFqOlQ67Nyj1QmUX7dfpqbjB2TfSOla21Jy67yITOPOXLrMoKWPu5Wk8FnZnmW6jh7tfphFucZZo51fjzcSsy6YNEETn+dIcA1C8qXRp1U+qcftAuavTH/HTn38nEq8rKt+45sQ3oxcdZvUujgbVPOMoNep36+jizzPecUjnSHfeS4+y9SqaYp8qYwg11VVzmqc+75vNwJ3gTzFZYRQLc2rRzOw9pq38KVjOSwn+NU2pz81MdF3pUfJVPVYiq1sICAgICAgICAgIBQVhnkj7OidvtmafYYyOkq30ufKqPZTatHpn3VyrZTiMCAgIywQg6Vn21UxFojlkaLx2JOIbu8Vor4e1VzpSLfFXaPTVKR1lbLKe3PfJ5HEkatxeaLVFHphGrvXK/VVMtcLY1CwyICD41j7o336OxNyzBHNGQtrbC380sV1A93DqHnUGt+CodSn62OjoNMpxZz/cpsoCxEBAQEBAQEBAQEBBX2eKL9HpXcGct5TCf4VZ6XPz1R0VWqx8lPuqu5XSjEYEBAQEHqLum+sOlYkSorU1iDXlrY27rh6BpPMsxDPZlpy2yPAaT5XG7mXrsPXZaUtpSu7+H1etZ7LOIarnE6SSTvnSvUMsIYXZm1jw2bB5xe7W8rneOnN+XScBGLEJSoiaICAgICAgICAgICD41VLHK3BKxkrT4LwHDUVmJmJzDzVTFUYmEXtLN9QS3ljXU7t+I3Dkm8KXb4+9R/OfdDuafZr5Rj2RW0M19Q2808sc47zXgxO13kHmU2jU6Z9cYQbmlVR6Jyi1pZO1lPeZ4ZGtHhgY2cpt4UyjibVfKUG5wt236ocvR3lIacCPIgyw3EHeN+pYkb8tryHuQGc5XnssdmGnLO93dOLvTual6wy+ayydPeCxyZiMu3ZuSVdPcY4XtafCkGxt+9p5lGucZao51JNvgr1fKlKbOzWvNxqp2sHfZC3E7lO0DUVDr1SP8KfynUaVP+dX4SuzchbPhu7Vsx4Uxx825zKFc4y9X/OE63wNmj+M+6RwxNaA1gDGjQGtAAA8gCizOZzKVEREYh7RkQEBAQEBAQEBAQEBAQEGLkHJtLJyjnv2aGNxPhgYX8oaVtov3KOUtFfD2q/VSitpZr4HaaWV8B4MgErPgRrKm29Trj1xEoNzS6J9E4Ra0c31fFeWNbUN34naeS64qZRqFmrn5e6Fc069Ty80aqqSSM4ZmPidwXtLDzqZRXTXGaZQ6rdVHqjD60FmTzm6nikm9RpLfadwLFd2ij1VPVuzXX6YylFnZt62S4ymOmHnHG/kt61Dr1K3T6fNNt6Zcq86vJKbMzZ0jLjO+SpdvfVs1DTzqFXqV2fTGE23ptqn1TlKbPsamg/V4o4vK1oxcrdUKu7XXPzTlOos0UemMN+5eGxlYwCyCAgICAgIC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ASDw8QDRQQDRAPDxUPDw8QFRQQDxQPFBIWFhQSFBQYHSggGBolGxUUITEhJSkrLjAuFx8zODMsNygtLisBCgoKDg0OGxAQGjQkHyQtLCwsLCwxLSwsLCwsLCwsLCwsLCwtLCwsLCwsLCwsLCwsLCwsLCwsLCwsLCwsLCwsLP/AABEIAMgA4AMBEQACEQEDEQH/xAAcAAEAAgMBAQEAAAAAAAAAAAAABgcBBAUCAwj/xABTEAABAwEDBAoOBQgIBwAAAAABAAIDBAUREgYHIZETFjFRUlSSobHRIiMyQUJTYWJxcoGTwdIVM5Si0wgYJDRVs8LjFENjdKOksuElNWRlc4KD/8QAGgEBAAIDAQAAAAAAAAAAAAAAAAQFAQMGAv/EADERAQABAwIDBgYCAgMBAAAAAAABAgMRBVIEMWESExUhMnEUIiOBkaFBUULBM7HwJP/aAAwDAQACEQMRAD8AvFAQEBAQfPYW8FuoIGwt4LdQQNhbwW6ggqn8oSrlho6N1O+Snc6pcCYnGMkbEdBLSL0FFbYq7jVX7+X5kDbFXcaq/fS9aDu5CW5VvtSz2SVFTIx1XG1zHSyOaQXjQQTcQg6+eC2KqK2aqOCeohYAy5kcj2MHYDcaDcghe2Ku41V+/l+ZA2xV3Gqv38vzILMzJWpUSvtTZ5ppsFnuezZZHSYXX903EdB8qCtNstfxus9/L8yBtlr+N1nv5fmQNstfxus9/L8yD9J5mpnS2LTSTudPI58uKSQmR5ulcBe515KCb7C3gt1BA2FvBbqCDIibwW6gg9oCAgICAgICAgICAgIKf/KS/UaH+9n90UEU/J8syCeqrRUxRTtbTsLRK0PAJk3RfuILy2qWdxSk9zH1IPpDk1Qsc18dLTMcwhzXNiYHBw3CCBoKD81Z6j/xys/+f7tqDrWLnYhgpoIHWZSzGGNsZlc5oc/CLsR7WdPtQb4z0Qfsmk5bfwUEtyGy8jtJloxx0UNAYaF8hfG4OLrwRhNzG6O+goXJ+0m01VBUOjbUNheHmF92B93gm8HoQWYM8tN+x6Pls/BQehnmpf2PS+8Z+AguDN9bba2z4aqOFlG2QvAgjIc1uF5bfeGt3br9xBJEBAQEBAQEBAQEBAQEBAQEFP8A5SX6jQ/3o/uigrrNJlrT2VNUyVTJpRNE1jRCGkgh15vxOGhBZ4z82Z4mtH/pF+Ig3rGzzWdU1ENNFHVtfPI2JheyMNDnG4E3POhBrZYZTZOw1s0Vo04lqW4dkfsGO+9oI7Lv6LkHF255JcUb9mQQrOdbtjVMVO2x4RA9kjnTERbFewtAaL+/pvQdj8nx7Gz2mZRijbQ3yC6+9gf2Qu7+i9B3dtmR/FWfZigbbckOKs+zFBU2XVZRzV80lmsEVKQ3Y2Bux3XNAPY97Sg/Q+Y//kVJ60v71yCeoCAgICAgICAgICAgICAgIIjnGyIFrQwQumNLsMplxBglvvaW3XYhduoID+b7Hx5/2cfiIH5vsfHn/Zx+Ig38n8yLKWrp6oVjpP6PK2XAYA3FhN91+yaEG1llmdbaFdNWOq3QbNh7WIQ+7C0N7rGL9zeQcX831nH3/Zx+Igz+b6zjz/s4/EQSbIjNa2zjWFtS6f8ApdMafTEI8F/hd2b/AEaEEUH5Pf8A3D/K/wA5B6/N8H7QP2b+cgfm+D9oH7N/NQWhkRk59HUMVGJDUbEXnZC3Y78by67Debt3fQd9AQEBAQEBAQEBAQEBBy9sVFxiD3jetbe4ubZau/t7oNsVFxiDlt607i5tn8Hf290G2Ki4xBy29adxc2z+Dv7e6DbFRcYg5betO4ubZ/B39vdBtiouMQctvWncXNs/g7+3ug2xUXGIOW3rTuLm2fwd/b3QbYqLjEHLb1p3FzbP4O/t7oNsVFxiDlt607i5tn8Hf290G2Ki4xBy29adxc2z+Dv7e6DbFRcYg5betO4ubZ/B39vdBtiouMQctvWncXNs/g7+3ug2xUXGIOW3rTuLm2fwd/b3QbYqLjEHLb1p3FzbP4O/t7oNsVFxiDlt607i5tn8Hf290G2Ki4xBy29adxc2z+Dv7e6DbFRcYg5betO4ubZ/B39vdBtiouMQctvWncXNs/g7+3uh7ht2ke5rGTwvc43NaHtJJ3gFibVcRmYlmL1EziJdFa2wQEBAQEBAQEBB+ca+HBNMzgSvZyXkfBdTanNFM9HJXI7NUx1fBbGvIhkQyIZEMiGRDIhkRnIjGRDIhkQyIZEZyIxlIMgY8VpUo4Ly7UwqLxszFipM4GM36V6hc46UQEBAQEBAQEAoPz/lXFhr6wf9Q93KOL4rpeFnNmmejluKpxdqjq5SkIwgICAgICDLBeQN8gc6wy7psmLzta8ZeO0fRMXna07R2j6Ji87WnaO0fRMXna07R2j6Ji87WnaO0fRMXna07R2j6Ji87WnaO041XGGyOa3cBuC9w9JRmvivtFh4MT3cwHxULUZ+jjrCx0yM3vsuhUDoRAQEBAQEBAQEFG5wo8NpVPnFrtbB1LoeBnNilzeoRi/KOKYgiAjIjAgICD1F3TfWHSsTyZSsrU1MICAgICAjCMVTr5Hnzz0rbHJtTXNFFfWTu4FP/qeOoqt1OcW491rpUfPPstoKlXrKAgICAgICAgFBTOdOK60SeFCw6rx8Fe6bObOP6lz+qRi9noiCsFa2rLpBLPFEXFgkeGYrr7r/ACLVduTbomqIzhusW+8rij+0v2gs8e/3Y+ZVfilW1beFU7mdoTPHv92PmWfFKtv7PCqdwMgo/Hv5DetY8Uq2/s8Kp3G0KPx7+Q3rTxSrb+zwqncbQo/Hv9235k8Uq2/s8Kp3PUeQTMTe3v7of1Y3/WTxSraeFU7/ANJNtDHj3e7HzLz4lVta/B43/o2hjx7vdj5k8Sq2s+Dxv/RtDHj3e7HzJ4lVtPB43/o2hjx7vdj5k8Sq2seDxv8A0bQh493ux8yeJTtPB43/AKadrZICCGSXZi/AL8JYBfp3L71stcdNyuKezzaeI0ym1bmvtcuiKqxVKKON5J3zetzasXM5F2Va/ebE0e0yE9AVRqk+mFxpMedU+yzwqlciAgICAgICAgIKnzvx3VVO7hQEcl5+ZXOlz8lUdVHqsfPTPRAlaKltWXLgngfwZWH2Yhetd2M26o6N1icXKZ6wuErlodYwgICAg9R9031h0oJSgICAgIODlo+6il8pa3W4KVwUZvQgalOOHqVlKbmuO809Cvocx/KKra2rTzPxfo9S/hTtbyWA/wASpNUn56Y6LzSo+nM9VhKtWogICAgICAgICCs88cX6k/8A8zT/AIZHxVtpc+qPZTatHon3/wBK2VuphYmGcpy3L1nfgdf37pAf4VUTpczPlUuo1Wnazt9j8RJy29Sx4XVvhnxanabfY/ESctvUnhdW48Vp2m32PxEnLb1J4XVuPFqdrLcu4yQBBISdwBzST6NCTplURntQzGq0z5RTKR2TWyylpfA+nbeLtkc0uOnggXqDdtU0TiKs+yfauV1xmacJutLcICAgwgimXtYzYGxBzcZkaS2/ssIv0kalP0+irvO1jyVOrXae67GfPMK8rXXRP9Uq5hQRzRlbGxcOamK6z8XDne7VcPgqHUZze+zodNjFn7pooKwEBAQEBAQEBAQQDO/FfS07uDUXexzHdQVlpk/Un2/2q9Uj6cT1/wBKpV2oRARkWB9qSkkldghY6R280X3eneHpXmuumiM1eT3bt1VzimEqsvIZ7rnVTxGPFx9k4+l24OdVt7UojyohZ2dMmfO5OOiXWdZMEA7QxrT337rz6XHSq27fuXJ+aVra4e3ajFMN6PdHrDpWluSlAWMjBKZHCtTKqmhvAOzPHgx3EX+V24FLtcHcuefKOqBf1Gza8s5noiNpZV1M14aRAw+DH3V3ledOq5WNrgrdHPzlT39SvXPKPlhwt/fO6e+pmMIH85atqG6F/sHOvUM080dXtsXfm5iw2ZTedidreVzvGz9ep03AxixSkyipYgICAgICAgICCH504r7OceBNG7WbvipunTi8gajH0JU0ugc6Iw6Fl2JUVH1TCW7he7sWD29/2LRd4i3a9UpNnhbl30wl9l5ExMudUuMx4DewjHt3TzKru6lXPlRGFrZ0yinzuTlJ6enZG0Mja2No8FoACr6qpqnMzlZU000ximMPovL0IPTN0ekdKCSTztYC6QtY0bpcQBrWYiZnEPNVVNMZqnCMWplrCy8U42d3CJwx690qda0+uvzq8oVd/VbdHlRGZRK07cnn0SvOHgN7Fmrv+1WVrhbdrlz/ALVF/jLt71T5f05wW7OUVlGRBoWye1elw616p5s083CC9tkL9yPiw2fSD+wadYv+K5niJzdq93VcNGLVMdHYWlvEBAQEBAQEBAQRzODDis2p81odyXAqTwc4v0onGxmxUo1dI5mRGFkZBvvogODK8a7j8VQahGL/ANnR6bP0I95SJQU8QEBB6Zuj0jpQSdzb0YxkwoYhnChiDChiC5DCAZwXfpEQ3or9bj1K306Pkn3c/q8/VpjoglunsGDfd0D/AHVlSrKXEduH0LZ/LZD9F2TFhp4G8GFjdTAFylc5qmXW24xRHs215exAQEBAQEBAQEHKyrixUFW3fgfzNv8AgtticXaZ6tPERm1VHR+f11H8uUEYT7N1JfBM3gzA+xzR8pVJqcfPE/3C+0qc26o6paq1aMICAjL0zdHpHSjCUXoF6BegygIK3y7ffWEcGJo6T8Vd8BH0vvLmtVnN/wBoQe3j9WPWPQrClApcyKPE5rR4Tg3WbkqnEZbaIzVEP0k0XC4d7QuUddEYjDKMiAgICAgICAgINe0IscMrOHG9utpC9UziqHmuM0y/OI3B6F1bkJZRhuWfak8GLYHmPHdiuAN+G+7dHlK1XbFFzHbjOG+1frtZ7E4bZymrfHP1N6lq+Ds7Wz46/uY2y1vjn6m9Sz8HZ2nxt/cxtkrPHP8Au9SfB2Np8bf3M7Za3x7/ALvUnwljafG39zMeUlbib25/dDg7/oWJ4SztPjb+5KNsFZ46Tm6l4+Fs7Wr43iN3/RthrPHP+71J8LZ2nxvEbpdTJq2KmSrhZJK97STiabriA0+RR+JsW6bUzEJXBcVervU01VeSwVTuiZQVfle++tm8mFupoV7wcfRhy2oz/wDTV9kMt09m0bzekqbSi08njJ+LHWUrd+oj1YwSvN+cWqp6N/Dxm7THV+hQuXdYygICAgICAgICAgwUH5vqYsEj2cB7mclxHwXV0zmmJchXGJmHzXp5dGwrJNVKYmvEZwF+Igu3O9cPSo/EX+5p7UxlJ4bh++r7MThINoL/AB7Pdn5lC8UjaneEzufGtyJfHFJJszHbGwvLcBBIAvuvvXqjUqaqop7PN5r0yaKZq7XJFFZqkQeou6b6w6VieQlZWpqYRl3siG31rPIx55lE46cWfun6ZGeIj2lZao3TsFBU+UL8VXUn+1I1aPguh4aMWqfZyPGTm/XPVEbZd230NAUqlqp5N/IaLFaVIN6TFqaSo/GTizUmcDGb9K9wucdOygICAgICAgICAgwViR+fcposNbVt3qiQ63E/FdRw85tUz0hyvE04u1R1lzVuR0hyFddWs8rHjm/2UHUI+jPvCx02frfZZKoHQvlWR4opW8KNw1tK90TiqJ6vFyM0zHRTI3AuqcjLKMPUXdN9YdKxIlZWpqYRlJMgW31ZO9C46yAoOoT9KPdZaT/zz7LFVM6RgpIp6ukxSyu4UrzrcV0tEYoiOjjLtXauVT1n/tFrUdfM/wAlw5lvjkzHJIM2UWK0o/Nje77t3xULUJxZT9NjN+F1BUDo2UBAQEBAQEBAQEGHIxKi8vosNpVXnPDtbAui4Gc2KXN8fGL9SPqWhOvknJhrac77i0+1pUXjKc2av/fymcDOL9K01zjphI8pyxKGVOQTf6mYt82RmL7zSOhWtGpz/lSqa9KifTU5dRkXVt7jY5R5rrjqKkU6jZn+4Rq9MvRy83NfYtVG5uOGUdkNIaXDd323qTHEWquVUItfC3aedKbUeS1XJ4AiG/IbuYaVFucbap6vVvTb9f8AGPd3qLIeMaZ5HSeawYG69JPMoleo1z6IwsLWkUR53Ks+yRWdZMEH1LGsJFxduuI8pUK5drueqcrK1w9u16Iw3lrbnzlfcHO4LSdQWYjLFU4jKmWm8A7+ldNycVz80arHXySHzitscmyOSY5pIr62V3ApzzuaFXalP0ojqtNLj6sz0W6FSL5lAQEBAQEBAQEBBgoKYzoR3Wk88KFjuYj4K+06c2Pu53Uoxe+yJKegNmzJsE8L+DKwn0YhetV2M0THRtsVdm5TPVcRC5fl5Os6sICAhh6j3R6R0pgSgBBm5AQYvQaVsShtPM46O1Ouv0acJXu1Ga4jq08RV2bVU9JVI0bi6Vx0ckVebyTvknnWz+G5YOZ2LttY/gxxN5Tnn+FVeqT5Ux7rfSudS0QqddMoCAgICAgICAgIMFBUud2O6rgdw6f/AEvI+KutMnNuY6qLVY+eJ6IKrNViDdorWqIvqZHsA8G+9vJOhaa7Fuv1Ut1viLlv01O5SZcVDfrWRzf4btYvHModem259MzCdRqlyPKqIl26PLamd9YJIT5RjbrHUolenXY9Pn+kyjU7U+ry/buUlpQS/VSRvO8HDFqOlQ67Nyj1QmUX7dfpqbjB2TfSOla21Jy67yITOPOXLrMoKWPu5Wk8FnZnmW6jh7tfphFucZZo51fjzcSsy6YNEETn+dIcA1C8qXRp1U+qcftAuavTH/HTn38nEq8rKt+45sQ3oxcdZvUujgbVPOMoNep36+jizzPecUjnSHfeS4+y9SqaYp8qYwg11VVzmqc+75vNwJ3gTzFZYRQLc2rRzOw9pq38KVjOSwn+NU2pz81MdF3pUfJVPVYiq1sICAgICAgICAgIBQVhnkj7OidvtmafYYyOkq30ufKqPZTatHpn3VyrZTiMCAgIywQg6Vn21UxFojlkaLx2JOIbu8Vor4e1VzpSLfFXaPTVKR1lbLKe3PfJ5HEkatxeaLVFHphGrvXK/VVMtcLY1CwyICD41j7o336OxNyzBHNGQtrbC380sV1A93DqHnUGt+CodSn62OjoNMpxZz/cpsoCxEBAQEBAQEBAQEBBX2eKL9HpXcGct5TCf4VZ6XPz1R0VWqx8lPuqu5XSjEYEBAQEHqLum+sOlYkSorU1iDXlrY27rh6BpPMsxDPZlpy2yPAaT5XG7mXrsPXZaUtpSu7+H1etZ7LOIarnE6SSTvnSvUMsIYXZm1jw2bB5xe7W8rneOnN+XScBGLEJSoiaICAgICAgICAgICD41VLHK3BKxkrT4LwHDUVmJmJzDzVTFUYmEXtLN9QS3ljXU7t+I3Dkm8KXb4+9R/OfdDuafZr5Rj2RW0M19Q2808sc47zXgxO13kHmU2jU6Z9cYQbmlVR6Jyi1pZO1lPeZ4ZGtHhgY2cpt4UyjibVfKUG5wt236ocvR3lIacCPIgyw3EHeN+pYkb8tryHuQGc5XnssdmGnLO93dOLvTual6wy+ayydPeCxyZiMu3ZuSVdPcY4XtafCkGxt+9p5lGucZao51JNvgr1fKlKbOzWvNxqp2sHfZC3E7lO0DUVDr1SP8KfynUaVP+dX4SuzchbPhu7Vsx4Uxx825zKFc4y9X/OE63wNmj+M+6RwxNaA1gDGjQGtAAA8gCizOZzKVEREYh7RkQEBAQEBAQEBAQEBAQEGLkHJtLJyjnv2aGNxPhgYX8oaVtov3KOUtFfD2q/VSitpZr4HaaWV8B4MgErPgRrKm29Trj1xEoNzS6J9E4Ra0c31fFeWNbUN34naeS64qZRqFmrn5e6Fc069Ty80aqqSSM4ZmPidwXtLDzqZRXTXGaZQ6rdVHqjD60FmTzm6nikm9RpLfadwLFd2ij1VPVuzXX6YylFnZt62S4ymOmHnHG/kt61Dr1K3T6fNNt6Zcq86vJKbMzZ0jLjO+SpdvfVs1DTzqFXqV2fTGE23ptqn1TlKbPsamg/V4o4vK1oxcrdUKu7XXPzTlOos0UemMN+5eGxlYwCyCAgICAgIC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jpeg;base64,/9j/4AAQSkZJRgABAQAAAQABAAD/2wCEAAkGBxASDw8QDRQQDRAPDxUPDw8QFRQQDxQPFBIWFhQSFBQYHSggGBolGxUUITEhJSkrLjAuFx8zODMsNygtLisBCgoKDg0OGxAQGjQkHyQtLCwsLCwxLSwsLCwsLCwsLCwsLCwtLCwsLCwsLCwsLCwsLCwsLCwsLCwsLCwsLCwsLP/AABEIAMgA4AMBEQACEQEDEQH/xAAcAAEAAgMBAQEAAAAAAAAAAAAABgcBBAUCAwj/xABTEAABAwEDBAoOBQgIBwAAAAABAAIDBAUREgYHIZETFjFRUlSSobHRIiMyQUJTYWJxcoGTwdIVM5Si0wgYJDRVs8LjFENjdKOksuElNWRlc4KD/8QAGgEBAAIDAQAAAAAAAAAAAAAAAAQFAQMGAv/EADERAQABAwIDBgYCAgMBAAAAAAABAgMRBVIEMWESExUhMnEUIiOBkaFBUULBM7HwJP/aAAwDAQACEQMRAD8AvFAQEBAQfPYW8FuoIGwt4LdQQNhbwW6ggqn8oSrlho6N1O+Snc6pcCYnGMkbEdBLSL0FFbYq7jVX7+X5kDbFXcaq/fS9aDu5CW5VvtSz2SVFTIx1XG1zHSyOaQXjQQTcQg6+eC2KqK2aqOCeohYAy5kcj2MHYDcaDcghe2Ku41V+/l+ZA2xV3Gqv38vzILMzJWpUSvtTZ5ppsFnuezZZHSYXX903EdB8qCtNstfxus9/L8yBtlr+N1nv5fmQNstfxus9/L8yD9J5mpnS2LTSTudPI58uKSQmR5ulcBe515KCb7C3gt1BA2FvBbqCDIibwW6gg9oCAgICAgICAgICAgIKf/KS/UaH+9n90UEU/J8syCeqrRUxRTtbTsLRK0PAJk3RfuILy2qWdxSk9zH1IPpDk1Qsc18dLTMcwhzXNiYHBw3CCBoKD81Z6j/xys/+f7tqDrWLnYhgpoIHWZSzGGNsZlc5oc/CLsR7WdPtQb4z0Qfsmk5bfwUEtyGy8jtJloxx0UNAYaF8hfG4OLrwRhNzG6O+goXJ+0m01VBUOjbUNheHmF92B93gm8HoQWYM8tN+x6Pls/BQehnmpf2PS+8Z+AguDN9bba2z4aqOFlG2QvAgjIc1uF5bfeGt3br9xBJEBAQEBAQEBAQEBAQEBAQEFP8A5SX6jQ/3o/uigrrNJlrT2VNUyVTJpRNE1jRCGkgh15vxOGhBZ4z82Z4mtH/pF+Ig3rGzzWdU1ENNFHVtfPI2JheyMNDnG4E3POhBrZYZTZOw1s0Vo04lqW4dkfsGO+9oI7Lv6LkHF255JcUb9mQQrOdbtjVMVO2x4RA9kjnTERbFewtAaL+/pvQdj8nx7Gz2mZRijbQ3yC6+9gf2Qu7+i9B3dtmR/FWfZigbbckOKs+zFBU2XVZRzV80lmsEVKQ3Y2Bux3XNAPY97Sg/Q+Y//kVJ60v71yCeoCAgICAgICAgICAgICAgIIjnGyIFrQwQumNLsMplxBglvvaW3XYhduoID+b7Hx5/2cfiIH5vsfHn/Zx+Ig38n8yLKWrp6oVjpP6PK2XAYA3FhN91+yaEG1llmdbaFdNWOq3QbNh7WIQ+7C0N7rGL9zeQcX831nH3/Zx+Igz+b6zjz/s4/EQSbIjNa2zjWFtS6f8ApdMafTEI8F/hd2b/AEaEEUH5Pf8A3D/K/wA5B6/N8H7QP2b+cgfm+D9oH7N/NQWhkRk59HUMVGJDUbEXnZC3Y78by67Debt3fQd9AQEBAQEBAQEBAQEBBy9sVFxiD3jetbe4ubZau/t7oNsVFxiDlt607i5tn8Hf290G2Ki4xBy29adxc2z+Dv7e6DbFRcYg5betO4ubZ/B39vdBtiouMQctvWncXNs/g7+3ug2xUXGIOW3rTuLm2fwd/b3QbYqLjEHLb1p3FzbP4O/t7oNsVFxiDlt607i5tn8Hf290G2Ki4xBy29adxc2z+Dv7e6DbFRcYg5betO4ubZ/B39vdBtiouMQctvWncXNs/g7+3ug2xUXGIOW3rTuLm2fwd/b3QbYqLjEHLb1p3FzbP4O/t7oNsVFxiDlt607i5tn8Hf290G2Ki4xBy29adxc2z+Dv7e6DbFRcYg5betO4ubZ/B39vdBtiouMQctvWncXNs/g7+3uh7ht2ke5rGTwvc43NaHtJJ3gFibVcRmYlmL1EziJdFa2wQEBAQEBAQEBB+ca+HBNMzgSvZyXkfBdTanNFM9HJXI7NUx1fBbGvIhkQyIZEMiGRDIhkRnIjGRDIhkQyIZEZyIxlIMgY8VpUo4Ly7UwqLxszFipM4GM36V6hc46UQEBAQEBAQEAoPz/lXFhr6wf9Q93KOL4rpeFnNmmejluKpxdqjq5SkIwgICAgICDLBeQN8gc6wy7psmLzta8ZeO0fRMXna07R2j6Ji87WnaO0fRMXna07R2j6Ji87WnaO0fRMXna07R2j6Ji87WnaO041XGGyOa3cBuC9w9JRmvivtFh4MT3cwHxULUZ+jjrCx0yM3vsuhUDoRAQEBAQEBAQEFG5wo8NpVPnFrtbB1LoeBnNilzeoRi/KOKYgiAjIjAgICD1F3TfWHSsTyZSsrU1MICAgICAjCMVTr5Hnzz0rbHJtTXNFFfWTu4FP/qeOoqt1OcW491rpUfPPstoKlXrKAgICAgICAgFBTOdOK60SeFCw6rx8Fe6bObOP6lz+qRi9noiCsFa2rLpBLPFEXFgkeGYrr7r/ACLVduTbomqIzhusW+8rij+0v2gs8e/3Y+ZVfilW1beFU7mdoTPHv92PmWfFKtv7PCqdwMgo/Hv5DetY8Uq2/s8Kp3G0KPx7+Q3rTxSrb+zwqncbQo/Hv9235k8Uq2/s8Kp3PUeQTMTe3v7of1Y3/WTxSraeFU7/ANJNtDHj3e7HzLz4lVta/B43/o2hjx7vdj5k8Sq2s+Dxv/RtDHj3e7HzJ4lVtPB43/o2hjx7vdj5k8Sq2seDxv8A0bQh493ux8yeJTtPB43/AKadrZICCGSXZi/AL8JYBfp3L71stcdNyuKezzaeI0ym1bmvtcuiKqxVKKON5J3zetzasXM5F2Va/ebE0e0yE9AVRqk+mFxpMedU+yzwqlciAgICAgICAgIKnzvx3VVO7hQEcl5+ZXOlz8lUdVHqsfPTPRAlaKltWXLgngfwZWH2Yhetd2M26o6N1icXKZ6wuErlodYwgICAg9R9031h0oJSgICAgIODlo+6il8pa3W4KVwUZvQgalOOHqVlKbmuO809Cvocx/KKra2rTzPxfo9S/hTtbyWA/wASpNUn56Y6LzSo+nM9VhKtWogICAgICAgICCs88cX6k/8A8zT/AIZHxVtpc+qPZTatHon3/wBK2VuphYmGcpy3L1nfgdf37pAf4VUTpczPlUuo1Wnazt9j8RJy29Sx4XVvhnxanabfY/ESctvUnhdW48Vp2m32PxEnLb1J4XVuPFqdrLcu4yQBBISdwBzST6NCTplURntQzGq0z5RTKR2TWyylpfA+nbeLtkc0uOnggXqDdtU0TiKs+yfauV1xmacJutLcICAgwgimXtYzYGxBzcZkaS2/ssIv0kalP0+irvO1jyVOrXae67GfPMK8rXXRP9Uq5hQRzRlbGxcOamK6z8XDne7VcPgqHUZze+zodNjFn7pooKwEBAQEBAQEBAQQDO/FfS07uDUXexzHdQVlpk/Un2/2q9Uj6cT1/wBKpV2oRARkWB9qSkkldghY6R280X3eneHpXmuumiM1eT3bt1VzimEqsvIZ7rnVTxGPFx9k4+l24OdVt7UojyohZ2dMmfO5OOiXWdZMEA7QxrT337rz6XHSq27fuXJ+aVra4e3ajFMN6PdHrDpWluSlAWMjBKZHCtTKqmhvAOzPHgx3EX+V24FLtcHcuefKOqBf1Gza8s5noiNpZV1M14aRAw+DH3V3ledOq5WNrgrdHPzlT39SvXPKPlhwt/fO6e+pmMIH85atqG6F/sHOvUM080dXtsXfm5iw2ZTedidreVzvGz9ep03AxixSkyipYgICAgICAgICCH504r7OceBNG7WbvipunTi8gajH0JU0ugc6Iw6Fl2JUVH1TCW7he7sWD29/2LRd4i3a9UpNnhbl30wl9l5ExMudUuMx4DewjHt3TzKru6lXPlRGFrZ0yinzuTlJ6enZG0Mja2No8FoACr6qpqnMzlZU000ximMPovL0IPTN0ekdKCSTztYC6QtY0bpcQBrWYiZnEPNVVNMZqnCMWplrCy8U42d3CJwx690qda0+uvzq8oVd/VbdHlRGZRK07cnn0SvOHgN7Fmrv+1WVrhbdrlz/ALVF/jLt71T5f05wW7OUVlGRBoWye1elw616p5s083CC9tkL9yPiw2fSD+wadYv+K5niJzdq93VcNGLVMdHYWlvEBAQEBAQEBAQRzODDis2p81odyXAqTwc4v0onGxmxUo1dI5mRGFkZBvvogODK8a7j8VQahGL/ANnR6bP0I95SJQU8QEBB6Zuj0jpQSdzb0YxkwoYhnChiDChiC5DCAZwXfpEQ3or9bj1K306Pkn3c/q8/VpjoglunsGDfd0D/AHVlSrKXEduH0LZ/LZD9F2TFhp4G8GFjdTAFylc5qmXW24xRHs215exAQEBAQEBAQEHKyrixUFW3fgfzNv8AgtticXaZ6tPERm1VHR+f11H8uUEYT7N1JfBM3gzA+xzR8pVJqcfPE/3C+0qc26o6paq1aMICAjL0zdHpHSjCUXoF6BegygIK3y7ffWEcGJo6T8Vd8BH0vvLmtVnN/wBoQe3j9WPWPQrClApcyKPE5rR4Tg3WbkqnEZbaIzVEP0k0XC4d7QuUddEYjDKMiAgICAgICAgINe0IscMrOHG9utpC9UziqHmuM0y/OI3B6F1bkJZRhuWfak8GLYHmPHdiuAN+G+7dHlK1XbFFzHbjOG+1frtZ7E4bZymrfHP1N6lq+Ds7Wz46/uY2y1vjn6m9Sz8HZ2nxt/cxtkrPHP8Au9SfB2Np8bf3M7Za3x7/ALvUnwljafG39zMeUlbib25/dDg7/oWJ4SztPjb+5KNsFZ46Tm6l4+Fs7Wr43iN3/RthrPHP+71J8LZ2nxvEbpdTJq2KmSrhZJK97STiabriA0+RR+JsW6bUzEJXBcVervU01VeSwVTuiZQVfle++tm8mFupoV7wcfRhy2oz/wDTV9kMt09m0bzekqbSi08njJ+LHWUrd+oj1YwSvN+cWqp6N/Dxm7THV+hQuXdYygICAgICAgICAgwUH5vqYsEj2cB7mclxHwXV0zmmJchXGJmHzXp5dGwrJNVKYmvEZwF+Igu3O9cPSo/EX+5p7UxlJ4bh++r7MThINoL/AB7Pdn5lC8UjaneEzufGtyJfHFJJszHbGwvLcBBIAvuvvXqjUqaqop7PN5r0yaKZq7XJFFZqkQeou6b6w6VieQlZWpqYRl3siG31rPIx55lE46cWfun6ZGeIj2lZao3TsFBU+UL8VXUn+1I1aPguh4aMWqfZyPGTm/XPVEbZd230NAUqlqp5N/IaLFaVIN6TFqaSo/GTizUmcDGb9K9wucdOygICAgICAgICAgwViR+fcposNbVt3qiQ63E/FdRw85tUz0hyvE04u1R1lzVuR0hyFddWs8rHjm/2UHUI+jPvCx02frfZZKoHQvlWR4opW8KNw1tK90TiqJ6vFyM0zHRTI3AuqcjLKMPUXdN9YdKxIlZWpqYRlJMgW31ZO9C46yAoOoT9KPdZaT/zz7LFVM6RgpIp6ukxSyu4UrzrcV0tEYoiOjjLtXauVT1n/tFrUdfM/wAlw5lvjkzHJIM2UWK0o/Nje77t3xULUJxZT9NjN+F1BUDo2UBAQEBAQEBAQEGHIxKi8vosNpVXnPDtbAui4Gc2KXN8fGL9SPqWhOvknJhrac77i0+1pUXjKc2av/fymcDOL9K01zjphI8pyxKGVOQTf6mYt82RmL7zSOhWtGpz/lSqa9KifTU5dRkXVt7jY5R5rrjqKkU6jZn+4Rq9MvRy83NfYtVG5uOGUdkNIaXDd323qTHEWquVUItfC3aedKbUeS1XJ4AiG/IbuYaVFucbap6vVvTb9f8AGPd3qLIeMaZ5HSeawYG69JPMoleo1z6IwsLWkUR53Ks+yRWdZMEH1LGsJFxduuI8pUK5drueqcrK1w9u16Iw3lrbnzlfcHO4LSdQWYjLFU4jKmWm8A7+ldNycVz80arHXySHzitscmyOSY5pIr62V3ApzzuaFXalP0ojqtNLj6sz0W6FSL5lAQEBAQEBAQEBBgoKYzoR3Wk88KFjuYj4K+06c2Pu53Uoxe+yJKegNmzJsE8L+DKwn0YhetV2M0THRtsVdm5TPVcRC5fl5Os6sICAhh6j3R6R0pgSgBBm5AQYvQaVsShtPM46O1Ouv0acJXu1Ga4jq08RV2bVU9JVI0bi6Vx0ckVebyTvknnWz+G5YOZ2LttY/gxxN5Tnn+FVeqT5Ux7rfSudS0QqddMoCAgICAgICAgIMFBUud2O6rgdw6f/AEvI+KutMnNuY6qLVY+eJ6IKrNViDdorWqIvqZHsA8G+9vJOhaa7Fuv1Ut1viLlv01O5SZcVDfrWRzf4btYvHModem259MzCdRqlyPKqIl26PLamd9YJIT5RjbrHUolenXY9Pn+kyjU7U+ry/buUlpQS/VSRvO8HDFqOlQ67Nyj1QmUX7dfpqbjB2TfSOla21Jy67yITOPOXLrMoKWPu5Wk8FnZnmW6jh7tfphFucZZo51fjzcSsy6YNEETn+dIcA1C8qXRp1U+qcftAuavTH/HTn38nEq8rKt+45sQ3oxcdZvUujgbVPOMoNep36+jizzPecUjnSHfeS4+y9SqaYp8qYwg11VVzmqc+75vNwJ3gTzFZYRQLc2rRzOw9pq38KVjOSwn+NU2pz81MdF3pUfJVPVYiq1sICAgICAgICAgIBQVhnkj7OidvtmafYYyOkq30ufKqPZTatHpn3VyrZTiMCAgIywQg6Vn21UxFojlkaLx2JOIbu8Vor4e1VzpSLfFXaPTVKR1lbLKe3PfJ5HEkatxeaLVFHphGrvXK/VVMtcLY1CwyICD41j7o336OxNyzBHNGQtrbC380sV1A93DqHnUGt+CodSn62OjoNMpxZz/cpsoCxEBAQEBAQEBAQEBBX2eKL9HpXcGct5TCf4VZ6XPz1R0VWqx8lPuqu5XSjEYEBAQEHqLum+sOlYkSorU1iDXlrY27rh6BpPMsxDPZlpy2yPAaT5XG7mXrsPXZaUtpSu7+H1etZ7LOIarnE6SSTvnSvUMsIYXZm1jw2bB5xe7W8rneOnN+XScBGLEJSoiaICAgICAgICAgICD41VLHK3BKxkrT4LwHDUVmJmJzDzVTFUYmEXtLN9QS3ljXU7t+I3Dkm8KXb4+9R/OfdDuafZr5Rj2RW0M19Q2808sc47zXgxO13kHmU2jU6Z9cYQbmlVR6Jyi1pZO1lPeZ4ZGtHhgY2cpt4UyjibVfKUG5wt236ocvR3lIacCPIgyw3EHeN+pYkb8tryHuQGc5XnssdmGnLO93dOLvTual6wy+ayydPeCxyZiMu3ZuSVdPcY4XtafCkGxt+9p5lGucZao51JNvgr1fKlKbOzWvNxqp2sHfZC3E7lO0DUVDr1SP8KfynUaVP+dX4SuzchbPhu7Vsx4Uxx825zKFc4y9X/OE63wNmj+M+6RwxNaA1gDGjQGtAAA8gCizOZzKVEREYh7RkQEBAQEBAQEBAQEBAQEGLkHJtLJyjnv2aGNxPhgYX8oaVtov3KOUtFfD2q/VSitpZr4HaaWV8B4MgErPgRrKm29Trj1xEoNzS6J9E4Ra0c31fFeWNbUN34naeS64qZRqFmrn5e6Fc069Ty80aqqSSM4ZmPidwXtLDzqZRXTXGaZQ6rdVHqjD60FmTzm6nikm9RpLfadwLFd2ij1VPVuzXX6YylFnZt62S4ymOmHnHG/kt61Dr1K3T6fNNt6Zcq86vJKbMzZ0jLjO+SpdvfVs1DTzqFXqV2fTGE23ptqn1TlKbPsamg/V4o4vK1oxcrdUKu7XXPzTlOos0UemMN+5eGxlYwCyCAgICAgICD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6" name="Picture 10" descr="http://lagos.gdg.ng/events/mg1/img/css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854" y="3276601"/>
            <a:ext cx="1468582" cy="131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2" descr="data:image/jpeg;base64,/9j/4AAQSkZJRgABAQAAAQABAAD/2wCEAAkGBw0PDQ0NDQwTDA8MDw8QDQ0UEA8OEAwOFB0XFhQRFRUaHiogGRolHB8fITEjJSkrLy4uFyAzPDQ4NzQtMDcBCgoKDg0OGRAQFywkHCQsLCwsLCwrLCwsLCwsLCwsKywsKywsLCwsLCwsLCwsLCwsLCwsLCwsKywsNywsLCwsLP/AABEIAOEA4AMBIgACEQEDEQH/xAAcAAADAAMBAQEAAAAAAAAAAAAAAQIGBwgFAwT/xABLEAACAgECAQYGCwwLAQEAAAAAAQIDBAURIQYHEjFBYRc1UXF0shMUMkJVcoGRkpPSFiIjUlNjc5ShsbPTFTM0Q1RigoOiwdGjCP/EABkBAQEBAQEBAAAAAAAAAAAAAAEABAIDBf/EACARAQACAgIDAQEBAAAAAAAAAAABAhExAxITIVEyQWH/2gAMAwEAAhEDEQA/AN4nwzsymiqd99saaql0p2SajGK72wzsyqimy++xVVUwlOyb6oRXFs5t5ectMjVsjd71YlUn7Wxt+rs9ls8tj/477Ltb7pTs6rXLNuVPPLLpSq0mldFcPbd0XvLvhVw288vomutR5VapkycsjUcie/XFWyqr+rhtH9h4wzRFIh7RWIXKbb3k3JvrbbbYEFIXSgEMipDIKQEyiQIrGSAFYCAkoaJGBUMlDIqGmSMCoqMmnum012p7NEJjJPX0/lLqWO06M++G3VF2Ssh9Ce8f2Gfcm+dmW8a9TpTj1e2qovePfOrjv54/RNVjTOZiJFqVtuHUuHl1X1wupsjbXYt4WRalGS7mfY555Fcrr9MvTTdmLZJe2Mffr/OQ8k1+3bZ9jXQGHlV3VV3UzVldsVOua6pRfFM87Vwx8nHNJag5+OUj6VOk1S2jtHIy9vfPf8FW/Ns5tfENQJnr8stQlk6rqORJ79PKtjF/m637HX/wijxzVSuId1jELGQmULpQCAitDIKQIxiAitDIKQEyiQIqKJACoYgJKGiRgVDJQyKhpkjAqGShkVJm0+ZfX30rdMsl97tK/F/yvf8AC1rz79JL45qs9bknnPH1LBvT26GRUpP83N9Cz/jJnMxmHF69qzDEJzbbk+Lk233t8WBKYzQzmNMQEVjITKAmMRubktzVaZl6fhZdt2TGzJx6rZqNlSipSSbSTg3t8pza0V2JtENOIZvbwM6T+Xy/raf5Y/A1pP5fL+tp/lnHkqPJDRAze3ga0n8vl/W0/wAsfgb0n8vl/W0/yy8lT5KtEoo3p4G9J/L5X1tP8sPA5pP5fK+tp/ll5Kry1aLKN4S5mtLfVlZkfNZj/wDdR+e3mXwfeZ+TH4yon+6CLyVPlq0uUbTy+Za5bujU4T8kbMeUPnlGb/cY3qfNlrVCbWNDKiut0Wqey+LPoyfyJl2if66i9Z/rEBlZFFlU3XdXOmyPuq5wlXOPnjJJog6dqGmSMCoZKGRUNEjAqKhJpprrTTXnRCGSeGUiQPdkWMlDAmNMQEVnUXN94l0r0LH9VHLaZ1JzfeJdK9Cx/VR482nHJpkAABneQAAJAAAkAACQAAJPP1nRcPNr9izMaGRDjt0l99BvthJcYvvTTNNcveba3BjPLwnLIxI7ysg+N2LH8Z7e7gvL1pde63ZvUTR1W0w7reauSxmZc6HJWOnZqnRHo4uZ0p0xXVTYtunUvIuKa7m12GGHvE5aonMZhQ0SMnShkoZFQ0SMC8QZIz3ZDKRIEljJQwJnUvN94l0r0LH9VHLR1Lze+JdK9Cx/VR482ocXZAAAZ3mDHuXnKCzTdOszaqo3SrnVFQk2ovpyUXxXnMhMF56fEWR+mxv4kRr7mDXbCvDXnfB9H1lo/DVnfB9H1lpq0pGnpX49+lfjalPPXlJ/f6bVNeSN9kH87izM+SnOdp+fZCialhZE2lCuxxcLZP3sLFwb7mk32I55AJ46yp46y69AxPmv12zO0mm26XTuolPHum+LnKG3Rk+9wcW+9sywzzGJw8JjE4AAABhvO1piyNGyJbbzw3HJg/xehws/+bkc9nUvKShWYGdVLqtxciD80oSRyxF7pPyo9uPTRwz6WMkZ6PZQ0SMCoZKYyLxBkjPdkUMkYEykyBklnUvN74l0r0LH9VHLKOpub3xJpXoWP6qPDm1Dm7IQADO8wYLz0+Isj9NjfxImdGC89XiLI/TY38SJ1T9Qa7hzwMndeUe68praVoZ83NLraXymRcleR2fqVkVj0yhS2unlzi401x7Wm/dvujv2b7LiE+lnDbPMVRKOk3Ta2V2bbKHfFQqg39KLXyGxj8GhaTThYlGHQtq8eCjFvbeb65Tl3ttt97Z+8yWnM5ZrTmcgAAA8vlTkqnTs+5/3WJkT87UJNI5bitkl5De3PVrao01YkZfhc+ajt2qiDUrJeZvox/1s0Qe/HHpo4o9KGSM7eqhkjIqGmSMC8QZIzQyGUiQArASGRM6o5vfEmlehY/qo5WOqebzxJpXoWP6qPDn1Di7IQADM4B8cvEpug676oXwbTdc4Rsi2uKez4H2Ak8r7mtM+DcX9Wo+yH3NaZ8G4v6tR9k9UBzKy8+jQsGt9KvBx62upxoqi18qR6AACAABIHlco+UGJp2PLIy7OhFcIQXGy+fZCEe1/sXW9lxP06tDKlRNYdtdN79xO2uV0F/pjKL37+PmZzzy80PW6bnkat0snf71ZkZeyUJPqjHZJVLf3rjHdndKxM7d0rmXmcqOUF+pZlmXf965bRqqT3jRSt+jWn29bbfa233HlEjTNGmmFDJGRUMkYJQyRkXiIZBSPdkUMkZEyiQArOqebzxJpPoWN6qOVUdVc3niTSfQsb1UeHPqHNmQgAGZwAAw7na1HIxdGvvxbpY9sbcdRsg9pJSnFNfMMRmcJmIHLX3c618K5H01/4P7uda+Fcj6a/wDD18M/XfSXUgHLsOXetritVv8AllGX70e1pPOzrVEl7LbXnQ34xtqhCW3kU61HZ97TCeGV0l0QBi3IflziatCSrToya4qV2LJpyjHq6cJe/hvw34NcN0t0ZSecxMbcTGARbXGcZQnFTjNOMoSSlGUXwaafWiwBNF86HN6sLpZ+BF+1G/w9HF+1G+qcfzbfZ7193udbnXF9MLITrsipwsjKE4NbxnCS2cWu1NHMPLPQXp2o5GHxcISU8eT6548+MHv2tcYt+WLPfjtn1L347Z9S8ZDJGj0eqhkjIqGSME8QBDNDKpDIKQJQCGRM6s5vPEmk+hY3qo5SOrebzxJpPoWN6qM/PqHNmQgAGZyDBOezxDkfpsX+JEzswPnt8Q5H6bF/iROqfqDG3OoEoo2PYxpkjIvR0LV7cHLozaW1PGmptLh7JD39b7pR3XynWNNkZxjOL3jOKlF+VPimceyfB+Y6y5MRktOwFP3SxMZS+N0I7nhzRqXnyPTAAPB5g0/z+6ct9PzUtm/Zcax9sl/WVr5Np/SNwGuOfetPSaJdsM6pr5YWx/7O6fqHVP00SMkZpaVIZI0BUMkZF4iYyBo92RYCGRUhkFbgjOrubvxJpPoWP6qOUTq3m78SaT6Fj+qjw59QLMiAAMrkGB89viHI/TYv8SJnhifOhouTn6Tdi4lasunZRKMXKME1GcZPi+HUjqn6hQ5iGjNfBPr/APg4frNH/o/BRr/+Dh+sUfaNfev17ZhhYGbQ5p9fb29q1x73kU7fsbPb0nmUz5yTzMynGhw3VfTyLGu1cVGK8+78wd6/V2hg/JLQbNSz6MOtNqySlfJf3WPFr2SbfZw4LvaR1ZGKSSS2SSSXkSPE5KclMLS6XViV7Oe3s18mpXXtdTnL9yWyW72R7hn5L9pedrZAAB5uQay5/L9tNxK9+NmbGW3ljGu3f9rRs00Vz7aurdQx8OL3WDS5Wceq27ovovvUIxf+s744zZ1TbWqYyRpmloUMkZFSYyRpgXiAIZoZDRRA0BWAhkTR1fzd+JNJ9Cx/VRyedYc3fiTSfQsf1UZ+fUCWRAAGVyAACQAAJAAAkAACQADGOV/LrT9Li1db7LkbbwxK2pWy36nLshHvl8m74DETOk/dys5RUabh2Zd736P3tNW+0si579GuPn7X2JN9hy9qGbbkX3ZN8unbkWSssl2OUnvsl2JdSXYkkejyt5UZeqZPtjJlso7xooi37HjwfZHyt8N5Pi9l2JJeMjTSnWHtSuDGSM7eikMkaBKGSMi8RDJaabT4NPZ9zGj3ZFAIZE0yiBpgVnRnInl9otGk6dRfqVddtOJRC2t9PeE4xScXw8pzkM4vSLbTqbwlaB8K1fNZ9kPCToHwrV81n2TlkaPLwR9WHUvhJ0D4Vq+az7I/CToHwrV81n2TlsC8EfV1dSeEjQfhSr5rPsh4SNB+FKvms+ycuDLwR9PV1F4SNB+FKvms+yfK3nP5Px4vU4v4tWRY/mjBnMaKLwVXWHReTzw6FBNwtuvfkhj2Rb+n0UY/qPPlSltiaZZN/jXWwq27+jDpb/OjSgyjhqesM113nP1rLTj7ZWHXLdOvHi6m132NufzNGHN7ttvdybcm+Lk31tvtZCKPSIiNOojBjRIydLQElICYyRkVJjJKjxaS63wQJ8uWGBLG1TUMeUej7FlXqK/NuTcH8sWn8p5Bt7/9CcmpV5VOq1x/B5UY05LS9zfBfeSfxoLb/b70ahPXjt2rEsihkFI6KgEMiaZRA0wKwJGRUiiBoEoYgIqGiRgVgSiiJjRIwSwJGBUNEjIqTGSNMCo9TkvhPI1HAoiul7LlUKS/yKSc38kU38h5RtPmL5POzKt1OyP4PFUqcdte6vmvv5L4sHt/udxzacRkTOIbg13SKM7Fuw8mHTqyIdGS7YvrjKL7JJ7NPypHKXLTknlaTlyxsldKEt5Y+Qk1DJrXvl5JLtj2Pu2b68PN5QaDiahjyxc2iN9cuK34Srn1KcJdcZd68rXUePHyTSf8Z3G4G0OV/MvqGNKVmnP+kaOtQ3jDJrXHg48FPs4x4v8AFNa5mJdRN1ZFM8exdddkJVTXnjJJmyt621IfNDIKR0VAICKkxkjQFQyRkVIogYJQxARUNEjArAlMoiYyRglDJQ9wKhlYlFl01XRXO+x9VdcJWzfmjFNmxOSvNFn5LjZnv+j6Otw3jPJmvIo8Yw88uK/FC0xG1MxDFeSPJnJ1TKjjY66MVs8i9reGNW/fPyt8do9r7t2umtE0qjCxacTGh0KqI9GK63J9cpSfbJvdt+VsjQdDxMDHjjYdKprjxe3GVk+2c5PjKT8r8h6Jlvfs8rWyAADhyDGeX/8AYn52MBjacrat/aLfjH5EAH0Y0jGACjGAATQ0AETGgACaGAETGAAjGAETGgACEfr0z+ur+MMAlOmeQn9jXnRkgAYp28QAACf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10" name="Picture 14" descr="http://logonoid.com/images/bootstrap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968" y="5029200"/>
            <a:ext cx="91035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50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5943600" cy="2819400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If in lab02 then “</a:t>
            </a:r>
            <a:r>
              <a:rPr lang="en-IE" i="1" dirty="0"/>
              <a:t>about/directions.html” </a:t>
            </a:r>
            <a:r>
              <a:rPr lang="en-IE" dirty="0"/>
              <a:t>is a relative link from current folder to directions.html.</a:t>
            </a:r>
          </a:p>
          <a:p>
            <a:r>
              <a:rPr lang="en-IE" dirty="0"/>
              <a:t>If in the catalogue folder then </a:t>
            </a:r>
            <a:r>
              <a:rPr lang="en-IE" i="1" dirty="0"/>
              <a:t>“../images/Pjackson.jpg” </a:t>
            </a:r>
            <a:r>
              <a:rPr lang="en-IE" dirty="0"/>
              <a:t>means “</a:t>
            </a:r>
            <a:r>
              <a:rPr lang="en-IE" i="1" dirty="0"/>
              <a:t>go up one level and then into images and then link to Pjackson.jpg”.</a:t>
            </a:r>
          </a:p>
          <a:p>
            <a:r>
              <a:rPr lang="en-IE" b="1" dirty="0"/>
              <a:t>Avoid absolute links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47800"/>
            <a:ext cx="25527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257799"/>
            <a:ext cx="66103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18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One element inside another is called nesting.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66770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331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810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n-IE" dirty="0"/>
              <a:t>HTML Fundamentals: Nesting</a:t>
            </a:r>
            <a:endParaRPr lang="en-US" dirty="0"/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52700"/>
            <a:ext cx="74199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723900"/>
            <a:ext cx="24574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571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Nesting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1605756"/>
            <a:ext cx="688657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50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Line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Break element can be:</a:t>
            </a:r>
          </a:p>
          <a:p>
            <a:pPr lvl="1"/>
            <a:r>
              <a:rPr lang="en-IE" dirty="0"/>
              <a:t>&lt;</a:t>
            </a:r>
            <a:r>
              <a:rPr lang="en-IE" dirty="0" err="1"/>
              <a:t>br</a:t>
            </a:r>
            <a:r>
              <a:rPr lang="en-IE" dirty="0"/>
              <a:t>&gt;&lt;/</a:t>
            </a:r>
            <a:r>
              <a:rPr lang="en-IE" dirty="0" err="1"/>
              <a:t>br</a:t>
            </a:r>
            <a:r>
              <a:rPr lang="en-IE" dirty="0"/>
              <a:t>&gt;</a:t>
            </a:r>
          </a:p>
          <a:p>
            <a:pPr marL="457200" lvl="1" indent="0">
              <a:buNone/>
            </a:pPr>
            <a:r>
              <a:rPr lang="en-IE" dirty="0"/>
              <a:t>Or normally just</a:t>
            </a:r>
          </a:p>
          <a:p>
            <a:pPr marL="457200" lvl="1" indent="0">
              <a:buNone/>
            </a:pPr>
            <a:r>
              <a:rPr lang="en-IE" dirty="0"/>
              <a:t>&lt;</a:t>
            </a:r>
            <a:r>
              <a:rPr lang="en-IE" dirty="0" err="1"/>
              <a:t>br</a:t>
            </a:r>
            <a:r>
              <a:rPr lang="en-IE" dirty="0"/>
              <a:t>&gt;</a:t>
            </a:r>
          </a:p>
          <a:p>
            <a:pPr marL="457200" lvl="1" indent="0">
              <a:buNone/>
            </a:pPr>
            <a:r>
              <a:rPr lang="en-IE" dirty="0"/>
              <a:t>Or</a:t>
            </a:r>
          </a:p>
          <a:p>
            <a:pPr marL="457200" lvl="1" indent="0">
              <a:buNone/>
            </a:pPr>
            <a:r>
              <a:rPr lang="en-IE" dirty="0"/>
              <a:t>&lt;</a:t>
            </a:r>
            <a:r>
              <a:rPr lang="en-IE" dirty="0" err="1"/>
              <a:t>br</a:t>
            </a:r>
            <a:r>
              <a:rPr lang="en-IE" dirty="0"/>
              <a:t>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62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Block &amp; 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Block elements always displayed as if they have a line break before them</a:t>
            </a:r>
          </a:p>
          <a:p>
            <a:r>
              <a:rPr lang="en-IE" dirty="0"/>
              <a:t>Inline elements appear “in line” with the flow. of text</a:t>
            </a:r>
          </a:p>
          <a:p>
            <a:pPr marL="0" indent="0">
              <a:buNone/>
            </a:pPr>
            <a:r>
              <a:rPr lang="en-I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60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Block &amp; Inline</a:t>
            </a:r>
            <a:endParaRPr lang="en-US" dirty="0"/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3199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77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94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Structural Elements</a:t>
            </a:r>
          </a:p>
          <a:p>
            <a:r>
              <a:rPr lang="en-US" dirty="0"/>
              <a:t>Head Elements</a:t>
            </a:r>
          </a:p>
          <a:p>
            <a:r>
              <a:rPr lang="en-US" dirty="0"/>
              <a:t>Text Formatting Elements</a:t>
            </a:r>
          </a:p>
          <a:p>
            <a:r>
              <a:rPr lang="en-US" dirty="0"/>
              <a:t>List Elements</a:t>
            </a:r>
          </a:p>
          <a:p>
            <a:r>
              <a:rPr lang="en-US" dirty="0"/>
              <a:t>Image and Media Elements</a:t>
            </a:r>
          </a:p>
          <a:p>
            <a:r>
              <a:rPr lang="en-US" dirty="0"/>
              <a:t>Table Elements</a:t>
            </a:r>
          </a:p>
          <a:p>
            <a:r>
              <a:rPr lang="en-US" dirty="0"/>
              <a:t>Form Elements</a:t>
            </a:r>
          </a:p>
          <a:p>
            <a:r>
              <a:rPr lang="en-US" dirty="0"/>
              <a:t>Frame and Window Elements</a:t>
            </a:r>
          </a:p>
          <a:p>
            <a:r>
              <a:rPr lang="en-US" dirty="0"/>
              <a:t>Deprecated Elements</a:t>
            </a:r>
          </a:p>
          <a:p>
            <a:r>
              <a:rPr lang="en-US" dirty="0"/>
              <a:t>Proprietary &amp; Nonstandard Elements</a:t>
            </a:r>
          </a:p>
        </p:txBody>
      </p:sp>
    </p:spTree>
    <p:extLst>
      <p:ext uri="{BB962C8B-B14F-4D97-AF65-F5344CB8AC3E}">
        <p14:creationId xmlns:p14="http://schemas.microsoft.com/office/powerpoint/2010/main" val="2167534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E" sz="5100" b="1" dirty="0"/>
              <a:t>&lt;html&gt;</a:t>
            </a:r>
          </a:p>
          <a:p>
            <a:pPr lvl="1"/>
            <a:r>
              <a:rPr lang="en-US" dirty="0"/>
              <a:t>The html element is the outer container for everything that appears in an HTML document.</a:t>
            </a:r>
          </a:p>
          <a:p>
            <a:pPr lvl="1"/>
            <a:r>
              <a:rPr lang="en-US" dirty="0"/>
              <a:t>It can only contain two elements as direct descendants, the head element and body or element.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&lt;html&gt;</a:t>
            </a:r>
          </a:p>
          <a:p>
            <a:pPr marL="457200" lvl="1" indent="0">
              <a:buNone/>
            </a:pPr>
            <a:r>
              <a:rPr lang="en-US" dirty="0"/>
              <a:t>	&lt;head&gt;</a:t>
            </a:r>
          </a:p>
          <a:p>
            <a:pPr marL="457200" lvl="1" indent="0">
              <a:buNone/>
            </a:pPr>
            <a:r>
              <a:rPr lang="en-US" dirty="0"/>
              <a:t>		&lt;title&gt;Page title goes here&lt;/title&gt;</a:t>
            </a:r>
          </a:p>
          <a:p>
            <a:pPr marL="457200" lvl="1" indent="0">
              <a:buNone/>
            </a:pPr>
            <a:r>
              <a:rPr lang="en-US" dirty="0"/>
              <a:t>	&lt;/head&gt;</a:t>
            </a:r>
          </a:p>
          <a:p>
            <a:pPr marL="457200" lvl="1" indent="0">
              <a:buNone/>
            </a:pPr>
            <a:r>
              <a:rPr lang="en-US" dirty="0"/>
              <a:t>	&lt;body&gt;</a:t>
            </a:r>
          </a:p>
          <a:p>
            <a:pPr marL="457200" lvl="1" indent="0">
              <a:buNone/>
            </a:pPr>
            <a:r>
              <a:rPr lang="en-US" dirty="0"/>
              <a:t>		&lt;!-- content goes here --&gt;</a:t>
            </a:r>
          </a:p>
          <a:p>
            <a:pPr marL="457200" lvl="1" indent="0">
              <a:buNone/>
            </a:pPr>
            <a:r>
              <a:rPr lang="en-US" dirty="0"/>
              <a:t>	&lt;/body&gt;</a:t>
            </a:r>
          </a:p>
          <a:p>
            <a:pPr marL="457200" lvl="1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3803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/>
              <a:t>Mark up Language of the internet.</a:t>
            </a:r>
          </a:p>
          <a:p>
            <a:r>
              <a:rPr lang="en-IE" dirty="0"/>
              <a:t>Used to structure and present content in the world wide web.</a:t>
            </a:r>
          </a:p>
          <a:p>
            <a:r>
              <a:rPr lang="en-US" dirty="0"/>
              <a:t>HTML5 is intended to subsume HTML4 and XHTML.</a:t>
            </a:r>
          </a:p>
          <a:p>
            <a:r>
              <a:rPr lang="en-IE" dirty="0"/>
              <a:t>Designed to support latest </a:t>
            </a:r>
            <a:r>
              <a:rPr lang="en-US" dirty="0"/>
              <a:t>multimedia</a:t>
            </a:r>
          </a:p>
          <a:p>
            <a:r>
              <a:rPr lang="en-IE" dirty="0"/>
              <a:t>Features include:</a:t>
            </a:r>
          </a:p>
          <a:p>
            <a:pPr lvl="1"/>
            <a:r>
              <a:rPr lang="en-IE" dirty="0"/>
              <a:t>New semantic elements(&lt;</a:t>
            </a:r>
            <a:r>
              <a:rPr lang="en-IE" dirty="0" err="1"/>
              <a:t>nav</a:t>
            </a:r>
            <a:r>
              <a:rPr lang="en-IE" dirty="0"/>
              <a:t>&gt;, &lt;header&gt;, &lt;footer&gt;…</a:t>
            </a:r>
          </a:p>
          <a:p>
            <a:pPr lvl="1"/>
            <a:r>
              <a:rPr lang="en-IE" dirty="0"/>
              <a:t>New </a:t>
            </a:r>
            <a:r>
              <a:rPr lang="en-IE" dirty="0" err="1"/>
              <a:t>apis</a:t>
            </a:r>
            <a:r>
              <a:rPr lang="en-IE" dirty="0"/>
              <a:t> (canvas, geolocation, drag and drop, geolocation…)</a:t>
            </a:r>
          </a:p>
          <a:p>
            <a:r>
              <a:rPr lang="en-IE" dirty="0"/>
              <a:t>See </a:t>
            </a:r>
            <a:r>
              <a:rPr lang="en-IE" dirty="0">
                <a:hlinkClick r:id="rId2"/>
              </a:rPr>
              <a:t>here</a:t>
            </a:r>
            <a:r>
              <a:rPr lang="en-IE" dirty="0"/>
              <a:t> for a full description…</a:t>
            </a:r>
          </a:p>
          <a:p>
            <a:endParaRPr lang="en-US" dirty="0"/>
          </a:p>
        </p:txBody>
      </p:sp>
      <p:pic>
        <p:nvPicPr>
          <p:cNvPr id="2050" name="Picture 2" descr="HTML5 logo and wordmark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8600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45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4400" b="1" dirty="0"/>
              <a:t>&lt;head&gt;</a:t>
            </a:r>
          </a:p>
          <a:p>
            <a:pPr lvl="1"/>
            <a:r>
              <a:rPr lang="en-US" dirty="0"/>
              <a:t>The head element is the wrapper for all the head elements that:</a:t>
            </a:r>
          </a:p>
          <a:p>
            <a:pPr lvl="2"/>
            <a:r>
              <a:rPr lang="en-US" dirty="0"/>
              <a:t>instruct the browser where to find style sheets,</a:t>
            </a:r>
          </a:p>
          <a:p>
            <a:pPr lvl="2"/>
            <a:r>
              <a:rPr lang="en-US" dirty="0"/>
              <a:t>define relationships that the document has to others in the web site;</a:t>
            </a:r>
          </a:p>
          <a:p>
            <a:pPr lvl="2"/>
            <a:r>
              <a:rPr lang="en-US" dirty="0"/>
              <a:t>provide essential meta information;</a:t>
            </a:r>
          </a:p>
          <a:p>
            <a:pPr lvl="2"/>
            <a:r>
              <a:rPr lang="en-US" dirty="0"/>
              <a:t>point to or include scripts that the document will need to apply later on.</a:t>
            </a:r>
          </a:p>
        </p:txBody>
      </p:sp>
    </p:spTree>
    <p:extLst>
      <p:ext uri="{BB962C8B-B14F-4D97-AF65-F5344CB8AC3E}">
        <p14:creationId xmlns:p14="http://schemas.microsoft.com/office/powerpoint/2010/main" val="2450894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4400" b="1" dirty="0"/>
              <a:t>&lt;body&gt;</a:t>
            </a:r>
          </a:p>
          <a:p>
            <a:pPr lvl="1"/>
            <a:r>
              <a:rPr lang="en-US" dirty="0"/>
              <a:t>The body element wraps around all of the content that will be displayed on screen.</a:t>
            </a:r>
          </a:p>
          <a:p>
            <a:pPr lvl="1"/>
            <a:r>
              <a:rPr lang="en-US" dirty="0"/>
              <a:t>You should not place character data (text) or inline elements such as </a:t>
            </a:r>
            <a:r>
              <a:rPr lang="en-US" dirty="0" err="1"/>
              <a:t>em</a:t>
            </a:r>
            <a:r>
              <a:rPr lang="en-US" dirty="0"/>
              <a:t>, directly into the body.</a:t>
            </a:r>
          </a:p>
          <a:p>
            <a:pPr lvl="1"/>
            <a:r>
              <a:rPr lang="en-US" dirty="0"/>
              <a:t>Instead, these should be contained inside block-level elements such as &lt;p&gt; elements</a:t>
            </a:r>
          </a:p>
        </p:txBody>
      </p:sp>
    </p:spTree>
    <p:extLst>
      <p:ext uri="{BB962C8B-B14F-4D97-AF65-F5344CB8AC3E}">
        <p14:creationId xmlns:p14="http://schemas.microsoft.com/office/powerpoint/2010/main" val="944399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48768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sz="4600" b="1" dirty="0"/>
              <a:t>&lt;h1-h6&gt;</a:t>
            </a:r>
          </a:p>
          <a:p>
            <a:pPr lvl="1"/>
            <a:r>
              <a:rPr lang="en-US" dirty="0"/>
              <a:t>The h1 element is used to indicate the most important (or highest-level) heading on the page.</a:t>
            </a:r>
          </a:p>
          <a:p>
            <a:pPr lvl="1"/>
            <a:r>
              <a:rPr lang="en-US" dirty="0"/>
              <a:t>There are six heading levels to—h1 to h6—to add structure to the web page.</a:t>
            </a:r>
          </a:p>
          <a:p>
            <a:pPr lvl="1"/>
            <a:r>
              <a:rPr lang="en-US" dirty="0"/>
              <a:t>A document’s first heading should be an h1, followed by one or more h2 headings; each of these h2 headings can then have a further series of h3 headings below them, and so on</a:t>
            </a:r>
          </a:p>
          <a:p>
            <a:pPr lvl="1"/>
            <a:r>
              <a:rPr lang="en-US" dirty="0"/>
              <a:t>May contain any text content, but it can’t include any block-level elements: only inline elements can be included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3000" y="1995055"/>
            <a:ext cx="4191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&lt;h1&gt;News and Views&lt;/h1&gt;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Bits of news, words of advice</a:t>
            </a:r>
          </a:p>
          <a:p>
            <a:r>
              <a:rPr lang="en-US" dirty="0"/>
              <a:t>&lt;/p&gt;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&lt;h2&gt;September 3, 2010&lt;/h2&gt;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="images/robinhood.jpg" 	alt="Robin Hood"&gt;</a:t>
            </a:r>
          </a:p>
          <a:p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723027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77500" lnSpcReduction="20000"/>
          </a:bodyPr>
          <a:lstStyle/>
          <a:p>
            <a:r>
              <a:rPr lang="en-IE" sz="4100" b="1" dirty="0"/>
              <a:t>&lt;title&gt;</a:t>
            </a:r>
            <a:endParaRPr lang="en-US" sz="4100" b="1" dirty="0"/>
          </a:p>
          <a:p>
            <a:pPr lvl="1"/>
            <a:r>
              <a:rPr lang="en-US" dirty="0"/>
              <a:t>Displaying a title in the browser toolbar or in the task bar (on Windows).</a:t>
            </a:r>
          </a:p>
          <a:p>
            <a:pPr lvl="1"/>
            <a:r>
              <a:rPr lang="en-US" dirty="0"/>
              <a:t>Providing for the document a name that’s used by the browser when you add the  page as a favorite or bookmark.</a:t>
            </a:r>
          </a:p>
          <a:p>
            <a:pPr lvl="1"/>
            <a:r>
              <a:rPr lang="en-US" dirty="0"/>
              <a:t>Displaying a title of the page when it appears in search engine results.</a:t>
            </a:r>
          </a:p>
        </p:txBody>
      </p:sp>
    </p:spTree>
    <p:extLst>
      <p:ext uri="{BB962C8B-B14F-4D97-AF65-F5344CB8AC3E}">
        <p14:creationId xmlns:p14="http://schemas.microsoft.com/office/powerpoint/2010/main" val="1837438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70000" lnSpcReduction="20000"/>
          </a:bodyPr>
          <a:lstStyle/>
          <a:p>
            <a:r>
              <a:rPr lang="en-IE" sz="4100" b="1" dirty="0"/>
              <a:t>&lt;meta&gt;</a:t>
            </a:r>
            <a:endParaRPr lang="en-US" sz="4100" b="1" dirty="0"/>
          </a:p>
          <a:p>
            <a:pPr lvl="1"/>
            <a:r>
              <a:rPr lang="en-US" dirty="0"/>
              <a:t>The &lt;meta&gt; element is used to specify page description, keywords, author, and other metadata.</a:t>
            </a:r>
          </a:p>
          <a:p>
            <a:pPr lvl="1"/>
            <a:r>
              <a:rPr lang="en-US" dirty="0"/>
              <a:t>Providing for the document a name that’s used by the browser when you add the  page as a favorite or bookmark.</a:t>
            </a:r>
          </a:p>
          <a:p>
            <a:pPr lvl="1"/>
            <a:r>
              <a:rPr lang="en-US" dirty="0"/>
              <a:t>Displaying a title of the page when it appears in search engine results.</a:t>
            </a:r>
          </a:p>
          <a:p>
            <a:pPr lvl="1"/>
            <a:r>
              <a:rPr lang="en-IE" dirty="0"/>
              <a:t>See this in Bootstrap section.</a:t>
            </a:r>
          </a:p>
          <a:p>
            <a:pPr lvl="1"/>
            <a:r>
              <a:rPr lang="en-IE" dirty="0"/>
              <a:t>Examples: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0382" y="4433455"/>
            <a:ext cx="841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meta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charset=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"UTF-8"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   &lt;!--specifies character set for page --&gt;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49530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meta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name=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"description"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content=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"Free Web tutorials on HTML and CSS"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05280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Elements: Text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4300" b="1" dirty="0"/>
              <a:t>&lt;a&gt;</a:t>
            </a:r>
          </a:p>
          <a:p>
            <a:pPr lvl="1"/>
            <a:r>
              <a:rPr lang="en-US" dirty="0"/>
              <a:t>Usually referred to as a link or hyperlink</a:t>
            </a:r>
          </a:p>
          <a:p>
            <a:pPr lvl="1"/>
            <a:r>
              <a:rPr lang="en-US" dirty="0"/>
              <a:t>Has a 7 possible attributes in total, of which we have seen just one: </a:t>
            </a:r>
            <a:r>
              <a:rPr lang="en-US" dirty="0" err="1"/>
              <a:t>href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which defines the document to which the link leads. This may be</a:t>
            </a:r>
          </a:p>
          <a:p>
            <a:pPr lvl="2"/>
            <a:r>
              <a:rPr lang="en-US" dirty="0"/>
              <a:t>a web page in the same directory,</a:t>
            </a:r>
          </a:p>
          <a:p>
            <a:pPr lvl="2"/>
            <a:r>
              <a:rPr lang="en-US" dirty="0"/>
              <a:t>a page somewhere else on the same server,</a:t>
            </a:r>
          </a:p>
          <a:p>
            <a:pPr lvl="2"/>
            <a:r>
              <a:rPr lang="en-US" dirty="0"/>
              <a:t>a location within the current page,</a:t>
            </a:r>
          </a:p>
          <a:p>
            <a:pPr lvl="2"/>
            <a:r>
              <a:rPr lang="en-US" dirty="0"/>
              <a:t>a web page—or any another kind of document—stored on another server</a:t>
            </a:r>
          </a:p>
          <a:p>
            <a:pPr lvl="2"/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1787236" y="6252773"/>
            <a:ext cx="45720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=“stock/cars.html"&gt;new cars&lt;/a&gt;</a:t>
            </a:r>
          </a:p>
        </p:txBody>
      </p:sp>
    </p:spTree>
    <p:extLst>
      <p:ext uri="{BB962C8B-B14F-4D97-AF65-F5344CB8AC3E}">
        <p14:creationId xmlns:p14="http://schemas.microsoft.com/office/powerpoint/2010/main" val="1919656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Elements: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 fontScale="92500" lnSpcReduction="20000"/>
          </a:bodyPr>
          <a:lstStyle/>
          <a:p>
            <a:r>
              <a:rPr lang="en-IE" sz="3600" b="1" dirty="0"/>
              <a:t>&lt;</a:t>
            </a:r>
            <a:r>
              <a:rPr lang="en-IE" sz="3600" b="1" dirty="0" err="1"/>
              <a:t>ul</a:t>
            </a:r>
            <a:r>
              <a:rPr lang="en-IE" sz="3600" b="1" dirty="0"/>
              <a:t>&gt;</a:t>
            </a:r>
          </a:p>
          <a:p>
            <a:pPr lvl="1"/>
            <a:r>
              <a:rPr lang="en-US" dirty="0"/>
              <a:t>Used to group a collection of items together in a list, but in a way that doesn’t suggest an order of precedence or importance.</a:t>
            </a:r>
            <a:endParaRPr lang="en-IE" dirty="0"/>
          </a:p>
          <a:p>
            <a:r>
              <a:rPr lang="en-IE" b="1" dirty="0"/>
              <a:t>&lt;</a:t>
            </a:r>
            <a:r>
              <a:rPr lang="en-IE" b="1" dirty="0" err="1"/>
              <a:t>ol</a:t>
            </a:r>
            <a:r>
              <a:rPr lang="en-IE" b="1" dirty="0"/>
              <a:t>&gt;</a:t>
            </a:r>
          </a:p>
          <a:p>
            <a:pPr lvl="1"/>
            <a:r>
              <a:rPr lang="en-IE" dirty="0"/>
              <a:t>Same as &lt;</a:t>
            </a:r>
            <a:r>
              <a:rPr lang="en-IE" dirty="0" err="1"/>
              <a:t>ul</a:t>
            </a:r>
            <a:r>
              <a:rPr lang="en-IE" dirty="0"/>
              <a:t>&gt; except bullets replaced by numbers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5800" y="1524000"/>
            <a:ext cx="4191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</a:p>
          <a:p>
            <a:r>
              <a:rPr lang="en-US" b="1" dirty="0"/>
              <a:t>	&lt;li&gt;Air Con&lt;/li&gt;</a:t>
            </a:r>
          </a:p>
          <a:p>
            <a:r>
              <a:rPr lang="en-US" b="1" dirty="0"/>
              <a:t>	&lt;li&gt;Traction Control&lt;/li&gt;</a:t>
            </a:r>
          </a:p>
          <a:p>
            <a:r>
              <a:rPr lang="en-US" b="1" dirty="0"/>
              <a:t>	&lt;li&gt;ABS&lt;/li&gt;</a:t>
            </a:r>
          </a:p>
          <a:p>
            <a:r>
              <a:rPr lang="en-US" b="1" dirty="0"/>
              <a:t>&lt;/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488873" y="3124200"/>
            <a:ext cx="4191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ol</a:t>
            </a:r>
            <a:r>
              <a:rPr lang="en-US" b="1" dirty="0"/>
              <a:t>&gt;</a:t>
            </a:r>
          </a:p>
          <a:p>
            <a:r>
              <a:rPr lang="en-US" b="1" dirty="0"/>
              <a:t>	&lt;li&gt;Air Con&lt;/li&gt;</a:t>
            </a:r>
          </a:p>
          <a:p>
            <a:r>
              <a:rPr lang="en-US" b="1" dirty="0"/>
              <a:t>	&lt;li&gt;Traction Control&lt;/li&gt;</a:t>
            </a:r>
          </a:p>
          <a:p>
            <a:r>
              <a:rPr lang="en-US" b="1" dirty="0"/>
              <a:t>	&lt;li&gt;ABS&lt;/li&gt;</a:t>
            </a:r>
          </a:p>
          <a:p>
            <a:r>
              <a:rPr lang="en-US" b="1" dirty="0"/>
              <a:t>&lt;/</a:t>
            </a:r>
            <a:r>
              <a:rPr lang="en-US" b="1" dirty="0" err="1"/>
              <a:t>ol</a:t>
            </a:r>
            <a:r>
              <a:rPr lang="en-US" b="1" dirty="0"/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800" y="5105400"/>
            <a:ext cx="20955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Air 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Traction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ABS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577446" y="5105400"/>
            <a:ext cx="20955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E" b="1" dirty="0"/>
              <a:t>Air Con</a:t>
            </a:r>
          </a:p>
          <a:p>
            <a:pPr marL="342900" indent="-342900">
              <a:buFont typeface="+mj-lt"/>
              <a:buAutoNum type="arabicPeriod"/>
            </a:pPr>
            <a:r>
              <a:rPr lang="en-IE" b="1" dirty="0"/>
              <a:t>Traction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IE" b="1" dirty="0"/>
              <a:t>ABS</a:t>
            </a:r>
            <a:endParaRPr lang="en-US" b="1" dirty="0"/>
          </a:p>
        </p:txBody>
      </p:sp>
      <p:sp>
        <p:nvSpPr>
          <p:cNvPr id="8" name="Down Arrow 7"/>
          <p:cNvSpPr/>
          <p:nvPr/>
        </p:nvSpPr>
        <p:spPr>
          <a:xfrm>
            <a:off x="5162550" y="2362200"/>
            <a:ext cx="323850" cy="2743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7463271" y="4062845"/>
            <a:ext cx="323850" cy="1042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4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div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157" y="1143000"/>
            <a:ext cx="7772400" cy="4525963"/>
          </a:xfrm>
        </p:spPr>
        <p:txBody>
          <a:bodyPr>
            <a:normAutofit/>
          </a:bodyPr>
          <a:lstStyle/>
          <a:p>
            <a:r>
              <a:rPr lang="en-IE" b="1" dirty="0"/>
              <a:t>&lt;div&gt; </a:t>
            </a:r>
            <a:r>
              <a:rPr lang="en-IE" dirty="0"/>
              <a:t>Tag</a:t>
            </a:r>
          </a:p>
          <a:p>
            <a:pPr lvl="1"/>
            <a:r>
              <a:rPr lang="en-IE" dirty="0"/>
              <a:t>defines a division or a section in an HTML document</a:t>
            </a:r>
          </a:p>
          <a:p>
            <a:pPr lvl="1"/>
            <a:r>
              <a:rPr lang="en-IE" dirty="0"/>
              <a:t>often used to group block-elements to format them with CSS</a:t>
            </a:r>
          </a:p>
          <a:p>
            <a:pPr lvl="1"/>
            <a:r>
              <a:rPr lang="en-IE" dirty="0"/>
              <a:t>Used extensively in front-end </a:t>
            </a:r>
            <a:r>
              <a:rPr lang="en-IE" dirty="0" err="1"/>
              <a:t>Javascript</a:t>
            </a:r>
            <a:r>
              <a:rPr lang="en-IE" dirty="0"/>
              <a:t> and CSS frameworks (e.g. React and Bootstrap)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4162" y="4572000"/>
            <a:ext cx="8355037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b="1" dirty="0"/>
              <a:t>&lt;div id="navbar" class="collapse navbar-collapse"&gt;          </a:t>
            </a:r>
          </a:p>
          <a:p>
            <a:r>
              <a:rPr lang="en-IE" dirty="0"/>
              <a:t>	&lt;</a:t>
            </a:r>
            <a:r>
              <a:rPr lang="en-IE" dirty="0" err="1"/>
              <a:t>ul</a:t>
            </a:r>
            <a:r>
              <a:rPr lang="en-IE" dirty="0"/>
              <a:t> class="</a:t>
            </a:r>
            <a:r>
              <a:rPr lang="en-IE" dirty="0" err="1"/>
              <a:t>nav</a:t>
            </a:r>
            <a:r>
              <a:rPr lang="en-IE" dirty="0"/>
              <a:t> navbar-</a:t>
            </a:r>
            <a:r>
              <a:rPr lang="en-IE" dirty="0" err="1"/>
              <a:t>nav</a:t>
            </a:r>
            <a:r>
              <a:rPr lang="en-IE" dirty="0"/>
              <a:t>"&gt;           </a:t>
            </a:r>
          </a:p>
          <a:p>
            <a:r>
              <a:rPr lang="en-IE" dirty="0"/>
              <a:t> 		&lt;li class="active"&gt;&lt;a </a:t>
            </a:r>
            <a:r>
              <a:rPr lang="en-IE" dirty="0" err="1"/>
              <a:t>href</a:t>
            </a:r>
            <a:r>
              <a:rPr lang="en-IE" dirty="0"/>
              <a:t>="#"&gt;Home&lt;/a&gt;&lt;/li&gt;           </a:t>
            </a:r>
          </a:p>
          <a:p>
            <a:r>
              <a:rPr lang="en-IE" dirty="0"/>
              <a:t> 		&lt;li&gt;&lt;a </a:t>
            </a:r>
            <a:r>
              <a:rPr lang="en-IE" dirty="0" err="1"/>
              <a:t>href</a:t>
            </a:r>
            <a:r>
              <a:rPr lang="en-IE" dirty="0"/>
              <a:t>="#about"&gt;About&lt;/a&gt;&lt;/li&gt;            </a:t>
            </a:r>
          </a:p>
          <a:p>
            <a:r>
              <a:rPr lang="en-IE" dirty="0"/>
              <a:t>		&lt;li&gt;&lt;a </a:t>
            </a:r>
            <a:r>
              <a:rPr lang="en-IE" dirty="0" err="1"/>
              <a:t>href</a:t>
            </a:r>
            <a:r>
              <a:rPr lang="en-IE" dirty="0"/>
              <a:t>="#contact"&gt;Contact&lt;/a&gt;&lt;/li&gt;          </a:t>
            </a:r>
          </a:p>
          <a:p>
            <a:r>
              <a:rPr lang="en-IE" dirty="0"/>
              <a:t>	&lt;/</a:t>
            </a:r>
            <a:r>
              <a:rPr lang="en-IE" dirty="0" err="1"/>
              <a:t>ul</a:t>
            </a:r>
            <a:r>
              <a:rPr lang="en-IE" dirty="0"/>
              <a:t>&gt;        </a:t>
            </a:r>
          </a:p>
          <a:p>
            <a:r>
              <a:rPr lang="en-IE" b="1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104083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80124"/>
            <a:ext cx="8458200" cy="2133600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&lt;script&gt; tag:</a:t>
            </a:r>
          </a:p>
          <a:p>
            <a:pPr lvl="1"/>
            <a:r>
              <a:rPr lang="en-IE" dirty="0"/>
              <a:t>used to define a client-side script (JavaScript)</a:t>
            </a:r>
          </a:p>
          <a:p>
            <a:pPr lvl="1"/>
            <a:r>
              <a:rPr lang="en-IE" dirty="0"/>
              <a:t>either contains scripting statements, or it points to an external script file through the </a:t>
            </a:r>
            <a:r>
              <a:rPr lang="en-IE" dirty="0" err="1"/>
              <a:t>src</a:t>
            </a:r>
            <a:r>
              <a:rPr lang="en-IE" dirty="0"/>
              <a:t> attribute.</a:t>
            </a:r>
          </a:p>
          <a:p>
            <a:r>
              <a:rPr lang="en-IE" dirty="0"/>
              <a:t>Use the script tag to pull in client side </a:t>
            </a:r>
            <a:r>
              <a:rPr lang="en-IE" dirty="0" err="1"/>
              <a:t>js</a:t>
            </a:r>
            <a:r>
              <a:rPr lang="en-IE" dirty="0"/>
              <a:t> frameworks</a:t>
            </a:r>
          </a:p>
          <a:p>
            <a:pPr lvl="1"/>
            <a:r>
              <a:rPr lang="en-IE" dirty="0" err="1"/>
              <a:t>Jquery</a:t>
            </a:r>
            <a:r>
              <a:rPr lang="en-IE" dirty="0"/>
              <a:t>, React…</a:t>
            </a:r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474785" y="3441680"/>
            <a:ext cx="6916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&lt;!DOCTYPE html&gt;  </a:t>
            </a:r>
          </a:p>
          <a:p>
            <a:r>
              <a:rPr lang="en-IE" dirty="0"/>
              <a:t>&lt;html&gt;  </a:t>
            </a:r>
          </a:p>
          <a:p>
            <a:r>
              <a:rPr lang="en-IE" dirty="0"/>
              <a:t>&lt;body&gt;  </a:t>
            </a:r>
          </a:p>
          <a:p>
            <a:r>
              <a:rPr lang="en-IE" dirty="0"/>
              <a:t>     &lt;p id="demo"&gt;&lt;/p&gt;  </a:t>
            </a:r>
          </a:p>
          <a:p>
            <a:r>
              <a:rPr lang="en-IE" dirty="0"/>
              <a:t>&lt;script&gt;  </a:t>
            </a:r>
          </a:p>
          <a:p>
            <a:r>
              <a:rPr lang="en-IE" dirty="0"/>
              <a:t>   </a:t>
            </a:r>
            <a:r>
              <a:rPr lang="en-IE" dirty="0" err="1"/>
              <a:t>document.getElementById</a:t>
            </a:r>
            <a:r>
              <a:rPr lang="en-IE" dirty="0"/>
              <a:t>("demo").</a:t>
            </a:r>
            <a:r>
              <a:rPr lang="en-IE" dirty="0" err="1"/>
              <a:t>innerHTML</a:t>
            </a:r>
            <a:r>
              <a:rPr lang="en-IE" dirty="0"/>
              <a:t> = "Hello JavaScript!";  </a:t>
            </a:r>
          </a:p>
          <a:p>
            <a:r>
              <a:rPr lang="en-IE" dirty="0"/>
              <a:t>&lt;/script&gt; </a:t>
            </a:r>
          </a:p>
          <a:p>
            <a:r>
              <a:rPr lang="en-IE" dirty="0"/>
              <a:t>    </a:t>
            </a:r>
          </a:p>
          <a:p>
            <a:r>
              <a:rPr lang="en-IE" dirty="0"/>
              <a:t>&lt;/body&gt;  </a:t>
            </a:r>
          </a:p>
          <a:p>
            <a:r>
              <a:rPr lang="en-IE" dirty="0"/>
              <a:t>&lt;/html&gt;  </a:t>
            </a:r>
          </a:p>
        </p:txBody>
      </p:sp>
    </p:spTree>
    <p:extLst>
      <p:ext uri="{BB962C8B-B14F-4D97-AF65-F5344CB8AC3E}">
        <p14:creationId xmlns:p14="http://schemas.microsoft.com/office/powerpoint/2010/main" val="731880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0" descr="http://lagos.gdg.ng/events/mg1/img/cs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71800"/>
            <a:ext cx="1468582" cy="131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91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HTML5 Works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6934200" cy="569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01000" y="1752600"/>
            <a:ext cx="91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Go to </a:t>
            </a:r>
          </a:p>
          <a:p>
            <a:r>
              <a:rPr lang="en-IE" b="1" dirty="0"/>
              <a:t>Next</a:t>
            </a:r>
          </a:p>
          <a:p>
            <a:r>
              <a:rPr lang="en-IE" b="1" dirty="0"/>
              <a:t>Page =&gt;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94244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Markup, Style,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Markup (HTML)</a:t>
            </a:r>
          </a:p>
          <a:p>
            <a:pPr lvl="1"/>
            <a:r>
              <a:rPr lang="en-US" dirty="0"/>
              <a:t>Structure</a:t>
            </a:r>
          </a:p>
          <a:p>
            <a:pPr lvl="1"/>
            <a:r>
              <a:rPr lang="en-US" dirty="0"/>
              <a:t>Content</a:t>
            </a:r>
          </a:p>
          <a:p>
            <a:r>
              <a:rPr lang="en-US" dirty="0"/>
              <a:t>Style (CSS)</a:t>
            </a:r>
          </a:p>
          <a:p>
            <a:pPr lvl="1"/>
            <a:r>
              <a:rPr lang="en-US" dirty="0"/>
              <a:t>Style</a:t>
            </a:r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Appearance</a:t>
            </a:r>
          </a:p>
          <a:p>
            <a:r>
              <a:rPr lang="en-US" dirty="0"/>
              <a:t>Function (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Actions</a:t>
            </a:r>
          </a:p>
          <a:p>
            <a:pPr lvl="1"/>
            <a:r>
              <a:rPr lang="en-US" dirty="0"/>
              <a:t>Manipulations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33600"/>
            <a:ext cx="31242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2819400"/>
            <a:ext cx="3733800" cy="1676400"/>
          </a:xfrm>
          <a:prstGeom prst="rect">
            <a:avLst/>
          </a:prstGeom>
          <a:solidFill>
            <a:schemeClr val="accent6">
              <a:lumMod val="20000"/>
              <a:lumOff val="80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39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provides superior control over presentation than do presentational element types in HTML.</a:t>
            </a:r>
          </a:p>
          <a:p>
            <a:r>
              <a:rPr lang="en-US" dirty="0"/>
              <a:t>The separation of content from presentation makes it easier for site owners to reuse the content for other purposes, such as RSS feeds or text-to-speech conversion.</a:t>
            </a:r>
          </a:p>
        </p:txBody>
      </p:sp>
    </p:spTree>
    <p:extLst>
      <p:ext uri="{BB962C8B-B14F-4D97-AF65-F5344CB8AC3E}">
        <p14:creationId xmlns:p14="http://schemas.microsoft.com/office/powerpoint/2010/main" val="2489350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0678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618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as many properties and values as you like in each CSS rule.</a:t>
            </a:r>
          </a:p>
          <a:p>
            <a:r>
              <a:rPr lang="en-US" dirty="0"/>
              <a:t>To put a border around your paragraphs: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3962400"/>
            <a:ext cx="68199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861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0BEA-E985-4FDC-97F7-09DF0681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to Use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4EA66-C999-4D4A-BC20-20E6115C0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Inline</a:t>
            </a:r>
          </a:p>
          <a:p>
            <a:pPr lvl="1"/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&lt;span style="font-size: 20px;margin-left: 10px"&gt;</a:t>
            </a:r>
          </a:p>
          <a:p>
            <a:r>
              <a:rPr lang="en-IE" dirty="0"/>
              <a:t>Style CSS tag</a:t>
            </a:r>
          </a:p>
          <a:p>
            <a:pPr lvl="1"/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&lt;span class=“span-norm”&gt;…&lt;/span&gt;</a:t>
            </a:r>
          </a:p>
          <a:p>
            <a:pPr lvl="1"/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  <a:b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.span-norm {font-size: 20px;margin-left: 10px}</a:t>
            </a:r>
            <a:b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r>
              <a:rPr lang="en-IE" dirty="0"/>
              <a:t>External CSS file (put in &lt;head&gt;)</a:t>
            </a:r>
          </a:p>
          <a:p>
            <a:pPr lvl="1"/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=“stylesheet”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=“style.css”/&gt;</a:t>
            </a:r>
          </a:p>
        </p:txBody>
      </p:sp>
    </p:spTree>
    <p:extLst>
      <p:ext uri="{BB962C8B-B14F-4D97-AF65-F5344CB8AC3E}">
        <p14:creationId xmlns:p14="http://schemas.microsoft.com/office/powerpoint/2010/main" val="14189321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Best practice to separate your style out into a </a:t>
            </a:r>
            <a:r>
              <a:rPr lang="en-IE" dirty="0" err="1"/>
              <a:t>css</a:t>
            </a:r>
            <a:r>
              <a:rPr lang="en-IE" dirty="0"/>
              <a:t> file and link to it in the head element.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93" y="3124200"/>
            <a:ext cx="86963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072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125" y="1107951"/>
            <a:ext cx="6286500" cy="310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438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Rules can be combined if they are identical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39" y="4495800"/>
            <a:ext cx="6496050" cy="2162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rot="1890138">
            <a:off x="2625435" y="3936877"/>
            <a:ext cx="914400" cy="580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455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Class attribute</a:t>
            </a:r>
          </a:p>
          <a:p>
            <a:pPr lvl="1"/>
            <a:r>
              <a:rPr lang="en-US" dirty="0"/>
              <a:t>While the name of an element specifies its </a:t>
            </a:r>
            <a:r>
              <a:rPr lang="en-US" i="1" dirty="0"/>
              <a:t>type</a:t>
            </a:r>
            <a:r>
              <a:rPr lang="en-US" dirty="0"/>
              <a:t>, the class attribute lets you assign to it one or more </a:t>
            </a:r>
            <a:r>
              <a:rPr lang="en-US" i="1" dirty="0"/>
              <a:t>subtypes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These subtypes may then be used in CSS code for styling purposes.</a:t>
            </a:r>
          </a:p>
          <a:p>
            <a:pPr lvl="1"/>
            <a:r>
              <a:rPr lang="en-US" dirty="0"/>
              <a:t>In particular, several elements may share a class and only those elements can be identified for restyling</a:t>
            </a:r>
          </a:p>
        </p:txBody>
      </p:sp>
    </p:spTree>
    <p:extLst>
      <p:ext uri="{BB962C8B-B14F-4D97-AF65-F5344CB8AC3E}">
        <p14:creationId xmlns:p14="http://schemas.microsoft.com/office/powerpoint/2010/main" val="29829256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CSS: Using class to identify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24000"/>
            <a:ext cx="893983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1417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CSS: Using class to identify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05450" cy="4525963"/>
          </a:xfrm>
        </p:spPr>
        <p:txBody>
          <a:bodyPr>
            <a:normAutofit/>
          </a:bodyPr>
          <a:lstStyle/>
          <a:p>
            <a:r>
              <a:rPr lang="en-IE" sz="1800" dirty="0"/>
              <a:t>Class names are referenced in </a:t>
            </a:r>
            <a:r>
              <a:rPr lang="en-IE" sz="1800" dirty="0" err="1"/>
              <a:t>css</a:t>
            </a:r>
            <a:r>
              <a:rPr lang="en-IE" sz="1800" dirty="0"/>
              <a:t> as </a:t>
            </a:r>
            <a:r>
              <a:rPr lang="en-IE" sz="1800" dirty="0" err="1"/>
              <a:t>element.classname</a:t>
            </a:r>
            <a:endParaRPr lang="en-IE" sz="18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1447800"/>
            <a:ext cx="27813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200400"/>
            <a:ext cx="561204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97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/>
          <a:lstStyle/>
          <a:p>
            <a:r>
              <a:rPr lang="en-IE" dirty="0"/>
              <a:t>How HTML5 Works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5257800" cy="577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828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CSS: Using class to identify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800" dirty="0"/>
              <a:t>Also can have just .class name</a:t>
            </a:r>
          </a:p>
          <a:p>
            <a:pPr lvl="1"/>
            <a:r>
              <a:rPr lang="en-IE" sz="1400" dirty="0"/>
              <a:t>Selector now matches any element of the given class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71600"/>
            <a:ext cx="26003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0"/>
            <a:ext cx="57132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823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CSS: Using class to identify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8"/>
            <a:ext cx="8229600" cy="452596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E" dirty="0"/>
              <a:t>You can also use multiple CSS classes on a single element</a:t>
            </a:r>
          </a:p>
          <a:p>
            <a:pPr lvl="1"/>
            <a:r>
              <a:rPr lang="en-IE" dirty="0"/>
              <a:t>For example, this paragraph has three classes:</a:t>
            </a:r>
            <a:br>
              <a:rPr lang="en-IE" dirty="0"/>
            </a:br>
            <a:br>
              <a:rPr lang="en-IE" dirty="0"/>
            </a:br>
            <a:r>
              <a:rPr lang="en-IE" dirty="0"/>
              <a:t>&lt;</a:t>
            </a:r>
            <a:r>
              <a:rPr lang="en-IE" dirty="0">
                <a:solidFill>
                  <a:srgbClr val="CDA869"/>
                </a:solidFill>
              </a:rPr>
              <a:t>p</a:t>
            </a:r>
            <a:r>
              <a:rPr lang="en-IE" dirty="0"/>
              <a:t> class="</a:t>
            </a:r>
            <a:r>
              <a:rPr lang="en-IE" dirty="0" err="1"/>
              <a:t>pullquote</a:t>
            </a:r>
            <a:r>
              <a:rPr lang="en-IE" dirty="0"/>
              <a:t> featured left"&gt;...&lt;/</a:t>
            </a:r>
            <a:r>
              <a:rPr lang="en-IE" dirty="0">
                <a:solidFill>
                  <a:srgbClr val="CDA869"/>
                </a:solidFill>
              </a:rPr>
              <a:t>p</a:t>
            </a:r>
            <a:r>
              <a:rPr lang="en-IE" dirty="0"/>
              <a:t>&gt;</a:t>
            </a:r>
          </a:p>
          <a:p>
            <a:r>
              <a:rPr lang="en-IE" dirty="0"/>
              <a:t>Bootstrap example</a:t>
            </a:r>
          </a:p>
          <a:p>
            <a:pPr marL="800100" lvl="2" indent="0">
              <a:buNone/>
            </a:pPr>
            <a:r>
              <a:rPr lang="en-IE" dirty="0"/>
              <a:t>&lt;</a:t>
            </a:r>
            <a:r>
              <a:rPr lang="en-IE" dirty="0" err="1">
                <a:solidFill>
                  <a:srgbClr val="016CFF"/>
                </a:solidFill>
              </a:rPr>
              <a:t>ul</a:t>
            </a:r>
            <a:r>
              <a:rPr lang="en-IE" dirty="0"/>
              <a:t> class="</a:t>
            </a:r>
            <a:r>
              <a:rPr lang="en-IE" dirty="0" err="1">
                <a:solidFill>
                  <a:srgbClr val="016CFF"/>
                </a:solidFill>
              </a:rPr>
              <a:t>nav</a:t>
            </a:r>
            <a:r>
              <a:rPr lang="en-IE" dirty="0"/>
              <a:t> navbar-</a:t>
            </a:r>
            <a:r>
              <a:rPr lang="en-IE" dirty="0" err="1">
                <a:solidFill>
                  <a:srgbClr val="016CFF"/>
                </a:solidFill>
              </a:rPr>
              <a:t>nav</a:t>
            </a:r>
            <a:r>
              <a:rPr lang="en-IE" dirty="0"/>
              <a:t>"&gt;</a:t>
            </a:r>
          </a:p>
          <a:p>
            <a:pPr marL="800100" lvl="2" indent="0">
              <a:buNone/>
            </a:pPr>
            <a:r>
              <a:rPr lang="en-IE" dirty="0"/>
              <a:t>....</a:t>
            </a:r>
          </a:p>
          <a:p>
            <a:pPr marL="800100" lvl="2" indent="0">
              <a:buNone/>
            </a:pPr>
            <a:r>
              <a:rPr lang="en-IE" dirty="0"/>
              <a:t>&lt;/</a:t>
            </a:r>
            <a:r>
              <a:rPr lang="en-IE" dirty="0" err="1">
                <a:solidFill>
                  <a:srgbClr val="016CFF"/>
                </a:solidFill>
              </a:rPr>
              <a:t>ul</a:t>
            </a:r>
            <a:r>
              <a:rPr lang="en-IE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0459295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283"/>
            <a:ext cx="8229600" cy="1524318"/>
          </a:xfrm>
        </p:spPr>
        <p:txBody>
          <a:bodyPr>
            <a:normAutofit fontScale="85000" lnSpcReduction="10000"/>
          </a:bodyPr>
          <a:lstStyle/>
          <a:p>
            <a:r>
              <a:rPr lang="en-IE" dirty="0"/>
              <a:t>Id attribute provides a unique identifier for an element.</a:t>
            </a:r>
          </a:p>
          <a:p>
            <a:r>
              <a:rPr lang="en-IE" dirty="0"/>
              <a:t>Must be unique – no other element in the same page should have the same id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895600"/>
            <a:ext cx="85344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&lt;p id="</a:t>
            </a:r>
            <a:r>
              <a:rPr lang="en-US" dirty="0" err="1"/>
              <a:t>mainpoint</a:t>
            </a:r>
            <a:r>
              <a:rPr lang="en-US" dirty="0"/>
              <a:t>"&gt;</a:t>
            </a:r>
          </a:p>
          <a:p>
            <a:r>
              <a:rPr lang="en-US" dirty="0"/>
              <a:t> 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Integer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vitae, cursus non,</a:t>
            </a:r>
          </a:p>
          <a:p>
            <a:r>
              <a:rPr lang="en-US" dirty="0"/>
              <a:t>  </a:t>
            </a:r>
            <a:r>
              <a:rPr lang="en-US" dirty="0" err="1"/>
              <a:t>commodo</a:t>
            </a:r>
            <a:r>
              <a:rPr lang="en-US" dirty="0"/>
              <a:t> vitae,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ante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condimentum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r>
              <a:rPr lang="en-US" dirty="0"/>
              <a:t>&lt;/p&gt;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800600"/>
            <a:ext cx="4572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mainpoint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background-color: yellow;</a:t>
            </a:r>
          </a:p>
          <a:p>
            <a:r>
              <a:rPr lang="en-US" dirty="0"/>
              <a:t>color: red;</a:t>
            </a:r>
          </a:p>
          <a:p>
            <a:r>
              <a:rPr lang="en-US" dirty="0"/>
              <a:t>font-weight: bold;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5715000" y="5105400"/>
            <a:ext cx="2362200" cy="838200"/>
          </a:xfrm>
          <a:prstGeom prst="borderCallout1">
            <a:avLst>
              <a:gd name="adj1" fmla="val 18750"/>
              <a:gd name="adj2" fmla="val -8333"/>
              <a:gd name="adj3" fmla="val -11467"/>
              <a:gd name="adj4" fmla="val -169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Notice that, in a CSS,  an id selector starts with a ‘#’.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27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Aside: SASS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/>
          </a:bodyPr>
          <a:lstStyle/>
          <a:p>
            <a:r>
              <a:rPr lang="en-IE" dirty="0"/>
              <a:t>“CSS with superpowers”</a:t>
            </a:r>
          </a:p>
          <a:p>
            <a:r>
              <a:rPr lang="en-IE" dirty="0"/>
              <a:t>CSS extension language</a:t>
            </a:r>
          </a:p>
          <a:p>
            <a:pPr lvl="1"/>
            <a:r>
              <a:rPr lang="en-IE" dirty="0"/>
              <a:t>Gives you variables, nested rules, </a:t>
            </a:r>
            <a:r>
              <a:rPr lang="en-IE" dirty="0" err="1"/>
              <a:t>mixins</a:t>
            </a:r>
            <a:r>
              <a:rPr lang="en-IE" dirty="0"/>
              <a:t>,…</a:t>
            </a:r>
          </a:p>
          <a:p>
            <a:pPr lvl="1"/>
            <a:r>
              <a:rPr lang="en-IE" dirty="0"/>
              <a:t>Interpreted to CSS </a:t>
            </a:r>
          </a:p>
          <a:p>
            <a:r>
              <a:rPr lang="en-IE" dirty="0"/>
              <a:t>For more info see: </a:t>
            </a:r>
            <a:r>
              <a:rPr lang="en-IE" dirty="0">
                <a:hlinkClick r:id="rId2"/>
              </a:rPr>
              <a:t>https://sass-lang.com/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3999" y="1600992"/>
            <a:ext cx="3554943" cy="266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285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4" descr="http://logonoid.com/images/bootstrap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91035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9731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What’s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is a free framework for creating web applications.</a:t>
            </a:r>
          </a:p>
          <a:p>
            <a:r>
              <a:rPr lang="en-US" dirty="0"/>
              <a:t>It contains HTML and CSS-based design templates for styling text, forms, buttons, navigation </a:t>
            </a:r>
          </a:p>
          <a:p>
            <a:r>
              <a:rPr lang="en-US" dirty="0"/>
              <a:t>Also has optional JavaScript extensions.</a:t>
            </a:r>
          </a:p>
        </p:txBody>
      </p:sp>
    </p:spTree>
    <p:extLst>
      <p:ext uri="{BB962C8B-B14F-4D97-AF65-F5344CB8AC3E}">
        <p14:creationId xmlns:p14="http://schemas.microsoft.com/office/powerpoint/2010/main" val="14246518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lvl="0" fontAlgn="ctr"/>
            <a:r>
              <a:rPr lang="en-US" dirty="0"/>
              <a:t>CSS is can be tricky</a:t>
            </a:r>
          </a:p>
          <a:p>
            <a:pPr lvl="1" fontAlgn="ctr"/>
            <a:r>
              <a:rPr lang="en-US" dirty="0"/>
              <a:t>Cross browser/device support can be a challenge (Chrome, Firefox, Internet Explorer, Safari, and Opera)</a:t>
            </a:r>
          </a:p>
          <a:p>
            <a:pPr fontAlgn="ctr"/>
            <a:r>
              <a:rPr lang="en-IE" dirty="0"/>
              <a:t>“One framework, every device”.</a:t>
            </a:r>
            <a:endParaRPr lang="en-US" dirty="0"/>
          </a:p>
          <a:p>
            <a:pPr lvl="0" fontAlgn="ctr"/>
            <a:r>
              <a:rPr lang="en-IE" dirty="0"/>
              <a:t>Can Theme a page</a:t>
            </a:r>
          </a:p>
          <a:p>
            <a:pPr lvl="0" fontAlgn="ctr"/>
            <a:r>
              <a:rPr lang="en-US" dirty="0"/>
              <a:t>Easy to use</a:t>
            </a:r>
          </a:p>
          <a:p>
            <a:pPr lvl="1" fontAlgn="ctr"/>
            <a:r>
              <a:rPr lang="en-US" dirty="0"/>
              <a:t>Anybody with just basic knowledge of HTML and CSS can start using Bootstrap</a:t>
            </a:r>
          </a:p>
          <a:p>
            <a:pPr lvl="0" fontAlgn="ctr"/>
            <a:r>
              <a:rPr lang="en-US" dirty="0"/>
              <a:t>Responsive features</a:t>
            </a:r>
          </a:p>
          <a:p>
            <a:pPr lvl="1" fontAlgn="ctr"/>
            <a:r>
              <a:rPr lang="en-US" dirty="0"/>
              <a:t>Bootstrap's responsive CSS adjusts to phones, tablets, and desktops</a:t>
            </a:r>
          </a:p>
          <a:p>
            <a:pPr lvl="0" fontAlgn="ctr"/>
            <a:r>
              <a:rPr lang="en-US" dirty="0"/>
              <a:t>Mobile-first approach</a:t>
            </a:r>
          </a:p>
          <a:p>
            <a:pPr lvl="1" fontAlgn="ctr"/>
            <a:r>
              <a:rPr lang="en-US" dirty="0"/>
              <a:t>In Bootstrap 3, mobile-first styles are part of the core framework</a:t>
            </a:r>
          </a:p>
        </p:txBody>
      </p:sp>
    </p:spTree>
    <p:extLst>
      <p:ext uri="{BB962C8B-B14F-4D97-AF65-F5344CB8AC3E}">
        <p14:creationId xmlns:p14="http://schemas.microsoft.com/office/powerpoint/2010/main" val="10069766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from a  CDN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76400"/>
          </a:xfrm>
        </p:spPr>
        <p:txBody>
          <a:bodyPr>
            <a:normAutofit fontScale="70000" lnSpcReduction="20000"/>
          </a:bodyPr>
          <a:lstStyle/>
          <a:p>
            <a:r>
              <a:rPr lang="en-IE" dirty="0"/>
              <a:t>Can include Bootstrap from a Content Delivery Network (CDN).</a:t>
            </a:r>
          </a:p>
          <a:p>
            <a:pPr lvl="1">
              <a:buFontTx/>
              <a:buChar char="-"/>
            </a:pPr>
            <a:r>
              <a:rPr lang="en-IE" dirty="0"/>
              <a:t>Already present in many other web apps so cached.</a:t>
            </a:r>
          </a:p>
          <a:p>
            <a:pPr lvl="1">
              <a:buFontTx/>
              <a:buChar char="-"/>
            </a:pPr>
            <a:r>
              <a:rPr lang="en-IE" dirty="0"/>
              <a:t>Served from closest </a:t>
            </a:r>
            <a:r>
              <a:rPr lang="en-IE" dirty="0" err="1"/>
              <a:t>cdn</a:t>
            </a:r>
            <a:r>
              <a:rPr lang="en-IE" dirty="0"/>
              <a:t> server.</a:t>
            </a:r>
          </a:p>
          <a:p>
            <a:r>
              <a:rPr lang="en-IE" dirty="0"/>
              <a:t>CDN example: </a:t>
            </a:r>
            <a:r>
              <a:rPr lang="en-IE" dirty="0">
                <a:hlinkClick r:id="rId2"/>
              </a:rPr>
              <a:t>https://www.maxcdn.com/</a:t>
            </a:r>
            <a:endParaRPr lang="en-IE" dirty="0"/>
          </a:p>
          <a:p>
            <a:r>
              <a:rPr lang="en-IE" dirty="0"/>
              <a:t>Include the following in the head element: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401782" y="3124200"/>
            <a:ext cx="830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onsolas"/>
              </a:rPr>
              <a:t>&lt;!-- Latest compiled and minified CSS --&gt;</a:t>
            </a:r>
            <a:br>
              <a:rPr lang="en-US" dirty="0"/>
            </a:b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link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/>
              </a:rPr>
              <a:t>rel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"stylesheet"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/>
              </a:rPr>
              <a:t>href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"http://maxcdn.bootstrapcdn.com/bootstrap/3.2.0/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/>
              </a:rPr>
              <a:t>css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/bootstrap.min.css"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/>
              </a:rPr>
              <a:t>&lt;!-- jQuery library --&gt;</a:t>
            </a:r>
            <a:br>
              <a:rPr lang="en-US" dirty="0"/>
            </a:b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script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/>
              </a:rPr>
              <a:t>src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"https://ajax.googleapis.com/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/>
              </a:rPr>
              <a:t>ajax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/libs/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/>
              </a:rPr>
              <a:t>jquery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/1.11.1/jquery.min.js"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/script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/>
              </a:rPr>
              <a:t>&lt;!-- Latest compiled JavaScript --&gt;</a:t>
            </a:r>
            <a:br>
              <a:rPr lang="en-US" dirty="0"/>
            </a:b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script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/>
              </a:rPr>
              <a:t>src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"http://maxcdn.bootstrapcdn.com/bootstrap/3.2.0/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/>
              </a:rPr>
              <a:t>js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/bootstrap.min.js"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/script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075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 is “Mobile First”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Designed to work on heterogenous mobile, touchscreen devices.</a:t>
            </a:r>
          </a:p>
          <a:p>
            <a:r>
              <a:rPr lang="en-IE" dirty="0"/>
              <a:t>Use a &lt;meta&gt; tag in the &lt;head&gt; element to ensure proper rendering.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/>
              </a:rPr>
              <a:t>meta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sz="1600" b="0" i="0" dirty="0">
                <a:solidFill>
                  <a:srgbClr val="DC143C"/>
                </a:solidFill>
                <a:effectLst/>
                <a:latin typeface="Consolas"/>
              </a:rPr>
              <a:t>name=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/>
              </a:rPr>
              <a:t>"viewport"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sz="1600" b="0" i="0" dirty="0">
                <a:solidFill>
                  <a:srgbClr val="DC143C"/>
                </a:solidFill>
                <a:effectLst/>
                <a:latin typeface="Consolas"/>
              </a:rPr>
              <a:t>content=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/>
              </a:rPr>
              <a:t>"width=device-width, initial-scale=1"</a:t>
            </a:r>
            <a:r>
              <a:rPr lang="en-US" sz="1600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Line Callout 1 3"/>
          <p:cNvSpPr/>
          <p:nvPr/>
        </p:nvSpPr>
        <p:spPr>
          <a:xfrm>
            <a:off x="762000" y="4876800"/>
            <a:ext cx="2971800" cy="1600200"/>
          </a:xfrm>
          <a:prstGeom prst="borderCallout1">
            <a:avLst>
              <a:gd name="adj1" fmla="val -4627"/>
              <a:gd name="adj2" fmla="val 49476"/>
              <a:gd name="adj3" fmla="val -57630"/>
              <a:gd name="adj4" fmla="val 105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width=device-width part sets the width of the page to follow the screen-width of the device (which will vary depending on the device).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3865418" y="4876800"/>
            <a:ext cx="2971800" cy="1600200"/>
          </a:xfrm>
          <a:prstGeom prst="borderCallout1">
            <a:avLst>
              <a:gd name="adj1" fmla="val -4627"/>
              <a:gd name="adj2" fmla="val 49476"/>
              <a:gd name="adj3" fmla="val -57630"/>
              <a:gd name="adj4" fmla="val 105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 initial-scale=1 part sets the initial zoom level when the page is first loaded by the browser.</a:t>
            </a:r>
          </a:p>
        </p:txBody>
      </p:sp>
    </p:spTree>
    <p:extLst>
      <p:ext uri="{BB962C8B-B14F-4D97-AF65-F5344CB8AC3E}">
        <p14:creationId xmlns:p14="http://schemas.microsoft.com/office/powerpoint/2010/main" val="3083881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 uses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requires a containing element with a </a:t>
            </a:r>
            <a:r>
              <a:rPr lang="en-US" b="1" dirty="0"/>
              <a:t>container</a:t>
            </a:r>
            <a:r>
              <a:rPr lang="en-US" dirty="0"/>
              <a:t> or </a:t>
            </a:r>
            <a:r>
              <a:rPr lang="en-US" b="1" dirty="0"/>
              <a:t>container-fluid</a:t>
            </a:r>
            <a:r>
              <a:rPr lang="en-US" dirty="0"/>
              <a:t> classifier to wrap site contents.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div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class=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"container"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h1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My First Bootstrap Page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/h1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p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This is some text.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/p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br>
              <a:rPr lang="en-US" dirty="0"/>
            </a:b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/div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1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Protocols &amp; Standards</a:t>
            </a:r>
          </a:p>
          <a:p>
            <a:pPr lvl="1"/>
            <a:r>
              <a:rPr lang="en-US" dirty="0"/>
              <a:t>Protocol : agreed vocabulary to enable to programs to communicate</a:t>
            </a:r>
          </a:p>
          <a:p>
            <a:pPr lvl="1"/>
            <a:r>
              <a:rPr lang="en-US" dirty="0"/>
              <a:t>Standard: an agreed definition of the structure and meaning of a document</a:t>
            </a:r>
          </a:p>
          <a:p>
            <a:r>
              <a:rPr lang="en-US" dirty="0"/>
              <a:t>Web Protocol</a:t>
            </a:r>
          </a:p>
          <a:p>
            <a:pPr lvl="1"/>
            <a:r>
              <a:rPr lang="en-US" dirty="0"/>
              <a:t>Hyper Text Transfer Protocol - HTTP</a:t>
            </a:r>
          </a:p>
          <a:p>
            <a:r>
              <a:rPr lang="en-US" dirty="0"/>
              <a:t>Web Standard</a:t>
            </a:r>
          </a:p>
          <a:p>
            <a:pPr lvl="1"/>
            <a:r>
              <a:rPr lang="en-US" dirty="0"/>
              <a:t>Hyper Text Markup Language - HTML</a:t>
            </a:r>
          </a:p>
          <a:p>
            <a:pPr lvl="1"/>
            <a:r>
              <a:rPr lang="en-US" dirty="0"/>
              <a:t>Web Servers and Web Browsers use HTTP to exchange HTML documents</a:t>
            </a:r>
          </a:p>
        </p:txBody>
      </p:sp>
    </p:spTree>
    <p:extLst>
      <p:ext uri="{BB962C8B-B14F-4D97-AF65-F5344CB8AC3E}">
        <p14:creationId xmlns:p14="http://schemas.microsoft.com/office/powerpoint/2010/main" val="38547452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1B39-95E2-4DC5-8230-09FAA239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58EAB-789D-4B4A-8358-54FB2502B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Responsive, fluid grid system that appropriately scales up to 12 columns </a:t>
            </a:r>
          </a:p>
          <a:p>
            <a:r>
              <a:rPr lang="en-IN" altLang="en-US" dirty="0"/>
              <a:t>predefined classes for easy layout options</a:t>
            </a:r>
          </a:p>
          <a:p>
            <a:r>
              <a:rPr lang="en-IN" dirty="0"/>
              <a:t>Use rows and columns</a:t>
            </a:r>
          </a:p>
          <a:p>
            <a:pPr lvl="1"/>
            <a:r>
              <a:rPr lang="en-IE" dirty="0"/>
              <a:t>Rows must be placed within a .container class for proper alignment and padding. Create horizontal groups of columns</a:t>
            </a:r>
          </a:p>
          <a:p>
            <a:pPr lvl="1"/>
            <a:r>
              <a:rPr lang="en-IE" dirty="0"/>
              <a:t>Content should be placed within columns</a:t>
            </a:r>
          </a:p>
          <a:p>
            <a:pPr lvl="1"/>
            <a:r>
              <a:rPr lang="en-IE" dirty="0"/>
              <a:t>classes like </a:t>
            </a:r>
            <a:r>
              <a:rPr lang="en-IE" b="1" dirty="0"/>
              <a:t>.row </a:t>
            </a:r>
            <a:r>
              <a:rPr lang="en-IE" dirty="0"/>
              <a:t>and </a:t>
            </a:r>
            <a:r>
              <a:rPr lang="en-IE" b="1" dirty="0"/>
              <a:t>.col-xs-4 </a:t>
            </a:r>
            <a:r>
              <a:rPr lang="en-IE" dirty="0"/>
              <a:t>are available for quickly making grid layouts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863738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892969" y="178594"/>
            <a:ext cx="7358063" cy="105370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Grids</a:t>
            </a:r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1666875"/>
            <a:ext cx="8706445" cy="328612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609640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7791D1D-BE9F-4382-9501-DC4F9993D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30" y="1675227"/>
            <a:ext cx="726313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04F2B-7DE2-48D5-9DF1-2CA28054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Grid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41096680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EA09-E770-410C-84F0-99BEC18E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Grid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54D6E-0E0F-43C8-9F3C-79186F19E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659136" cy="332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7018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Example Bootstrap Template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" y="2209800"/>
            <a:ext cx="8915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&lt;!DOCTYPE html&gt;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&lt;html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lang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en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&lt;head&gt;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&lt;meta charset="utf-8"&gt;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&lt;meta http-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equiv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="X-UA-Compatible" content="IE=edge"&gt;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&lt;meta name="viewport" content="width=device-width, initial-scale=1"&gt;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&lt;title&gt;Bootstrap 101 Template&lt;/title&gt;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&lt;link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rel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="stylesheet"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href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/>
                <a:hlinkClick r:id="rId2"/>
              </a:rPr>
              <a:t>“https://maxcdn.bootstrapcdn.com/bootstrap/3.3.7/css/bootstrap.min.css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”&gt;</a:t>
            </a:r>
          </a:p>
          <a:p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&lt;!-- Optional theme --&gt;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&lt;link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rel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="stylesheet"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href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/>
                <a:hlinkClick r:id="rId3"/>
              </a:rPr>
              <a:t>“https://maxcdn.bootstrapcdn.com/bootstrap/3.3.7/css/bootstrap-theme.min.css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”&gt;</a:t>
            </a:r>
          </a:p>
          <a:p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&lt;/head&gt;  &lt;body&gt;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&lt;h1&gt;Hello, world!&lt;/h1&gt;</a:t>
            </a:r>
          </a:p>
          <a:p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&lt;!-- jQuery (necessary for Bootstrap's JavaScript plugins) --&gt;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&lt;script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="https://ajax.googleapis.com/ajax/libs/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jquery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/1.12.4/jquery.min.js"&gt;&lt;/script&gt;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&lt;!-- Include all compiled plugins (below), or include individual files as needed --&gt;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&lt;script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js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/bootstrap.min.js"&gt;&lt;/script&gt;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&lt;/body&gt;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&lt;/html&gt;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146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</a:t>
            </a:r>
            <a:r>
              <a:rPr lang="en-US" dirty="0"/>
              <a:t>Role of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1091"/>
            <a:ext cx="8991600" cy="431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50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</a:t>
            </a:r>
            <a:r>
              <a:rPr lang="en-US" dirty="0"/>
              <a:t>Role of Client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8722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18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HTML tell the browser about the structure of your document</a:t>
            </a:r>
          </a:p>
          <a:p>
            <a:pPr lvl="1"/>
            <a:r>
              <a:rPr lang="en-IE" dirty="0"/>
              <a:t>where the headings are</a:t>
            </a:r>
          </a:p>
          <a:p>
            <a:pPr lvl="1"/>
            <a:r>
              <a:rPr lang="en-IE" dirty="0"/>
              <a:t>Where paragraphs are</a:t>
            </a:r>
          </a:p>
          <a:p>
            <a:pPr lvl="1"/>
            <a:r>
              <a:rPr lang="en-IE" dirty="0"/>
              <a:t>Where text has emphasis</a:t>
            </a:r>
          </a:p>
          <a:p>
            <a:pPr lvl="1"/>
            <a:r>
              <a:rPr lang="en-IE" dirty="0"/>
              <a:t>Where links are</a:t>
            </a:r>
          </a:p>
          <a:p>
            <a:pPr lvl="1"/>
            <a:r>
              <a:rPr lang="en-IE" dirty="0"/>
              <a:t>What images are to be displayed</a:t>
            </a:r>
          </a:p>
          <a:p>
            <a:r>
              <a:rPr lang="en-IE" dirty="0"/>
              <a:t>Using HTML alone, browsers have default rules on how to display each element</a:t>
            </a:r>
          </a:p>
          <a:p>
            <a:r>
              <a:rPr lang="en-IE" dirty="0"/>
              <a:t>Information is conveyed using </a:t>
            </a:r>
            <a:r>
              <a:rPr lang="en-IE" b="1" dirty="0"/>
              <a:t> “tags” </a:t>
            </a:r>
            <a:r>
              <a:rPr lang="en-IE" dirty="0"/>
              <a:t>or </a:t>
            </a:r>
            <a:r>
              <a:rPr lang="en-IE" b="1" dirty="0"/>
              <a:t>“elements”.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0820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2190</Words>
  <Application>Microsoft Office PowerPoint</Application>
  <PresentationFormat>On-screen Show (4:3)</PresentationFormat>
  <Paragraphs>353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Consolas</vt:lpstr>
      <vt:lpstr>Courier New</vt:lpstr>
      <vt:lpstr>Gill Sans</vt:lpstr>
      <vt:lpstr>Lucida Grande</vt:lpstr>
      <vt:lpstr>Office Theme</vt:lpstr>
      <vt:lpstr>HTML 5</vt:lpstr>
      <vt:lpstr>Agenda</vt:lpstr>
      <vt:lpstr>HTML5 </vt:lpstr>
      <vt:lpstr>How HTML5 Works 1</vt:lpstr>
      <vt:lpstr>How HTML5 Works 2</vt:lpstr>
      <vt:lpstr>HTML Fundamentals: The Web</vt:lpstr>
      <vt:lpstr>HTML Fundamentals: Role of Server</vt:lpstr>
      <vt:lpstr>HTML Fundamentals: Role of Client</vt:lpstr>
      <vt:lpstr>HTML Fundamentals: HTML</vt:lpstr>
      <vt:lpstr>HTML Fundamentals: Rendering</vt:lpstr>
      <vt:lpstr>HTML Fundamentals: Elements</vt:lpstr>
      <vt:lpstr>HTML Fundamentals: Source</vt:lpstr>
      <vt:lpstr>HTML Fundamentals: Elements </vt:lpstr>
      <vt:lpstr>HTML Fundamentals: Anatomy of a HTML Element</vt:lpstr>
      <vt:lpstr>HTML Fundamentals: Attributes</vt:lpstr>
      <vt:lpstr>HTML Fundamentals: Images</vt:lpstr>
      <vt:lpstr>Links</vt:lpstr>
      <vt:lpstr>HTML Fundamentals: Links</vt:lpstr>
      <vt:lpstr>HTML Fundamentals: Link Referencing</vt:lpstr>
      <vt:lpstr>HTML Fundamentals: Example</vt:lpstr>
      <vt:lpstr>HTML Fundamentals: Nesting</vt:lpstr>
      <vt:lpstr>HTML Fundamentals: Nesting</vt:lpstr>
      <vt:lpstr>HTML Fundamentals: Nesting</vt:lpstr>
      <vt:lpstr>HTML Fundamentals: Line Break</vt:lpstr>
      <vt:lpstr>HTML Fundamentals: Block &amp; Inline</vt:lpstr>
      <vt:lpstr>HTML Fundamentals: Block &amp; Inline</vt:lpstr>
      <vt:lpstr>HTML Elements</vt:lpstr>
      <vt:lpstr>HTML Elements: Categories</vt:lpstr>
      <vt:lpstr>HTML Elements: Structural</vt:lpstr>
      <vt:lpstr>HTML Elements: Structural</vt:lpstr>
      <vt:lpstr>HTML Elements: Structural</vt:lpstr>
      <vt:lpstr>HTML Elements: Structural</vt:lpstr>
      <vt:lpstr>HTML Elements: Head</vt:lpstr>
      <vt:lpstr>HTML Elements: Head</vt:lpstr>
      <vt:lpstr>HTML Elements: Text Formatting</vt:lpstr>
      <vt:lpstr>HTML Elements: List</vt:lpstr>
      <vt:lpstr>HTML Elements: div</vt:lpstr>
      <vt:lpstr>HTML Elements: script</vt:lpstr>
      <vt:lpstr>CSS</vt:lpstr>
      <vt:lpstr>Markup, Style, Function</vt:lpstr>
      <vt:lpstr>CSS Advantages</vt:lpstr>
      <vt:lpstr>CSS Rules</vt:lpstr>
      <vt:lpstr>CSS Rules</vt:lpstr>
      <vt:lpstr>How to Use CSS</vt:lpstr>
      <vt:lpstr>CSS file</vt:lpstr>
      <vt:lpstr>CSS Rules</vt:lpstr>
      <vt:lpstr>CSS Selectors</vt:lpstr>
      <vt:lpstr>CSS: Using class to identify elements</vt:lpstr>
      <vt:lpstr>CSS: Using class to identify elements</vt:lpstr>
      <vt:lpstr>CSS: Using class to identify elements</vt:lpstr>
      <vt:lpstr>CSS: Using class to identify elements</vt:lpstr>
      <vt:lpstr>IDs</vt:lpstr>
      <vt:lpstr>Aside: SASS</vt:lpstr>
      <vt:lpstr>Bootstrap</vt:lpstr>
      <vt:lpstr>What’s Bootstrap</vt:lpstr>
      <vt:lpstr>Why Bootstrap</vt:lpstr>
      <vt:lpstr>Bootstrap from a  CDN</vt:lpstr>
      <vt:lpstr>Bootstrap is “Mobile First”</vt:lpstr>
      <vt:lpstr>Bootstrap uses Containers</vt:lpstr>
      <vt:lpstr>Bootstrap Grid</vt:lpstr>
      <vt:lpstr>PowerPoint Presentation</vt:lpstr>
      <vt:lpstr>Grid Configurations</vt:lpstr>
      <vt:lpstr>Basic Grid Structure</vt:lpstr>
      <vt:lpstr>Bootstrap Template</vt:lpstr>
    </vt:vector>
  </TitlesOfParts>
  <Company>Waterford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Frank X Walsh</dc:creator>
  <cp:lastModifiedBy>fxwalsh@wit.ie</cp:lastModifiedBy>
  <cp:revision>84</cp:revision>
  <dcterms:created xsi:type="dcterms:W3CDTF">2015-01-26T19:45:49Z</dcterms:created>
  <dcterms:modified xsi:type="dcterms:W3CDTF">2018-01-30T23:56:34Z</dcterms:modified>
</cp:coreProperties>
</file>