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8AF5A-C6C7-4275-B381-282C3FACAFA5}" v="18" dt="2018-02-26T10:26:0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esoft.com/lp/whitepaper/api/rising-value-apis" TargetMode="External"/><Relationship Id="rId2" Type="http://schemas.openxmlformats.org/officeDocument/2006/relationships/hyperlink" Target="https://www.computerworlduk.com/it-business/rentokil-on-iot-rat-traps-cash-for-apps-incentives-apis-361286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sj.com/articles/why-connected-medicine-is-becoming-vital-to-health-care-14352432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earchcio.techtarget.com/definition/bricks-and-mort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API Design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Frank Walsh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3275-DB47-477D-92B4-4D7DF468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74C1-B8B0-4943-982B-92F8AD30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"</a:t>
            </a:r>
            <a:r>
              <a:rPr lang="en-US" dirty="0"/>
              <a:t>How Rentokil innovates using APIs</a:t>
            </a:r>
            <a:r>
              <a:rPr lang="en-US" dirty="0">
                <a:cs typeface="Calibri"/>
              </a:rPr>
              <a:t>",  </a:t>
            </a:r>
            <a:r>
              <a:rPr lang="en-US" dirty="0">
                <a:cs typeface="Calibri"/>
                <a:hlinkClick r:id="rId2"/>
              </a:rPr>
              <a:t>https://www.computerworlduk.com/it-business/rentokil-on-iot-rat-traps-cash-for-apps-incentives-apis-3612866/</a:t>
            </a:r>
            <a:endParaRPr lang="en-US" dirty="0">
              <a:hlinkClick r:id="rId2"/>
            </a:endParaRPr>
          </a:p>
          <a:p>
            <a:r>
              <a:rPr lang="en-US" dirty="0">
                <a:cs typeface="Calibri"/>
              </a:rPr>
              <a:t>"The Rising Value of APIs", Whitepaper , </a:t>
            </a:r>
            <a:r>
              <a:rPr lang="en-US" dirty="0">
                <a:cs typeface="Calibri"/>
                <a:hlinkClick r:id="rId3"/>
              </a:rPr>
              <a:t>https://www.mulesoft.com/lp/whitepaper/api/rising-value-apis</a:t>
            </a:r>
          </a:p>
          <a:p>
            <a:r>
              <a:rPr lang="en-US" dirty="0">
                <a:cs typeface="Calibri"/>
              </a:rPr>
              <a:t>"Connected Healthcare", </a:t>
            </a:r>
            <a:r>
              <a:rPr lang="en-US" dirty="0">
                <a:cs typeface="Calibri"/>
                <a:hlinkClick r:id="rId4"/>
              </a:rPr>
              <a:t>https://www.wsj.com/articles/why-connected-medicine-is-becoming-vital-to-health-care-1435243250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D43E341-5DA8-4C34-AFDA-51DE9FFD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570657"/>
            <a:ext cx="4260814" cy="253553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CA8E-140D-494B-B4EE-5BDE8230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Data Value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890A-2F50-4ED5-BE73-0FF0CAC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chemeClr val="bg1"/>
                </a:solidFill>
                <a:cs typeface="Calibri"/>
              </a:rPr>
              <a:t>Data is now one of the most valuable business assets.</a:t>
            </a:r>
          </a:p>
          <a:p>
            <a:pPr lvl="1"/>
            <a:r>
              <a:rPr lang="en-US" sz="1900">
                <a:solidFill>
                  <a:schemeClr val="bg1"/>
                </a:solidFill>
                <a:cs typeface="Calibri"/>
              </a:rPr>
              <a:t>Growing number of web/mobile apps in daily use by business and consumer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Companies use data to personalise and tailor experiences to their customers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Companies analyse customer data and operational behavior to make better decisions</a:t>
            </a:r>
          </a:p>
          <a:p>
            <a:endParaRPr lang="en-US" sz="19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8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0E811BC-0C51-44CA-9E89-484ADA8F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645396"/>
            <a:ext cx="4260814" cy="238605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212C-67C6-4BCD-BE0A-BCAF155C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API Value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921D-F6CC-4130-B264-8D50DE9B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cs typeface="Calibri"/>
              </a:rPr>
              <a:t>APIs (application programming interfaces) are the most accessible way to extract value out of stored data.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Calibri"/>
              </a:rPr>
              <a:t>developers can use them to create new business opportunities and improve existing processes/products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Calibri"/>
              </a:rPr>
              <a:t>analysts can access new data sources quickly and pull the data into their analytics platforms.</a:t>
            </a:r>
          </a:p>
          <a:p>
            <a:r>
              <a:rPr lang="en-US" sz="1600">
                <a:solidFill>
                  <a:schemeClr val="bg1"/>
                </a:solidFill>
                <a:cs typeface="Calibri"/>
              </a:rPr>
              <a:t>APIs "free" the data from systems. </a:t>
            </a:r>
          </a:p>
          <a:p>
            <a:r>
              <a:rPr lang="en-US" sz="1600">
                <a:solidFill>
                  <a:schemeClr val="bg1"/>
                </a:solidFill>
                <a:cs typeface="Calibri"/>
              </a:rPr>
              <a:t>APIs make the data consumable and reusable.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Calibri"/>
              </a:rPr>
              <a:t>thus APIs are valuable to a business.</a:t>
            </a:r>
          </a:p>
          <a:p>
            <a:pPr lvl="1"/>
            <a:endParaRPr lang="en-US" sz="1600">
              <a:solidFill>
                <a:schemeClr val="bg1"/>
              </a:solidFill>
              <a:cs typeface="Calibri"/>
            </a:endParaRPr>
          </a:p>
          <a:p>
            <a:endParaRPr lang="en-US" sz="1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5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API Internet of Things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cs typeface="Calibri"/>
              </a:rPr>
              <a:t>Many new IoT devices being released. T</a:t>
            </a:r>
            <a:endParaRPr lang="en-US" sz="1500"/>
          </a:p>
          <a:p>
            <a:r>
              <a:rPr lang="en-US" sz="1500">
                <a:cs typeface="Calibri"/>
              </a:rPr>
              <a:t>Devices are limited on their own</a:t>
            </a:r>
          </a:p>
          <a:p>
            <a:pPr lvl="1"/>
            <a:r>
              <a:rPr lang="en-US" sz="150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>
                <a:cs typeface="Calibri"/>
              </a:rPr>
              <a:t>"</a:t>
            </a:r>
            <a:r>
              <a:rPr lang="en" sz="1500"/>
              <a:t>Build a better mousetrap, and the world will beat a path to your door</a:t>
            </a:r>
            <a:r>
              <a:rPr lang="en" sz="1500">
                <a:cs typeface="Calibri"/>
              </a:rPr>
              <a:t>" - </a:t>
            </a:r>
            <a:r>
              <a:rPr lang="en" sz="150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>
                <a:cs typeface="Calibri"/>
              </a:rPr>
              <a:t>Rentokil believe they have using APIs(https://www.computerworlduk.com/it-business/rentokil-on-iot-rat-traps-cash-for-apps-incentives-apis-3612866/) </a:t>
            </a:r>
          </a:p>
          <a:p>
            <a:pPr lvl="1"/>
            <a:r>
              <a:rPr lang="en" sz="150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43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5C9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indoor, scissors&#10;&#10;Description generated with very high confidence">
            <a:extLst>
              <a:ext uri="{FF2B5EF4-FFF2-40B4-BE49-F238E27FC236}">
                <a16:creationId xmlns:a16="http://schemas.microsoft.com/office/drawing/2014/main" id="{B4FB9077-18BD-4E9A-8A7A-D719DCA2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7" r="7090" b="1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6B3C-4741-4BE0-A81E-3162CB2F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APIs - Healthcare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704-1540-4BE9-9B72-BB7CED16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Connected Healthcare</a:t>
            </a:r>
          </a:p>
          <a:p>
            <a:pPr lvl="1"/>
            <a:r>
              <a:rPr lang="en-US" sz="1700">
                <a:cs typeface="Calibri"/>
              </a:rPr>
              <a:t>Patients instrumented with sensors connected via Personal Area Networks</a:t>
            </a:r>
          </a:p>
          <a:p>
            <a:pPr lvl="1"/>
            <a:r>
              <a:rPr lang="en-US" sz="1700">
                <a:cs typeface="Calibri"/>
              </a:rPr>
              <a:t>APIs crucial to access patient data, providing new ways for physicians to engage and connect with those patients through web, mobile, and social apps</a:t>
            </a:r>
          </a:p>
          <a:p>
            <a:r>
              <a:rPr lang="en-US" sz="1700">
                <a:cs typeface="Calibri"/>
              </a:rPr>
              <a:t>Administration</a:t>
            </a:r>
          </a:p>
          <a:p>
            <a:pPr lvl="1"/>
            <a:r>
              <a:rPr lang="en-US" sz="1700">
                <a:cs typeface="Calibri"/>
              </a:rPr>
              <a:t>APIs provides access to data to better predict staff requirements, thus reducing overtime costs and better serving patients. </a:t>
            </a:r>
          </a:p>
          <a:p>
            <a:r>
              <a:rPr lang="en-US" sz="1700">
                <a:cs typeface="Calibri"/>
              </a:rPr>
              <a:t>APIs can facilitate record sharing with other hospitals and medical offices</a:t>
            </a:r>
          </a:p>
          <a:p>
            <a:pPr lvl="1"/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94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B565A3-B145-4E03-90B7-101D3871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0" r="11836" b="-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F1B2E-BF6B-4235-8A0B-CC022CF1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API - 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5EDC-A032-4CD5-AAAF-FC5FAF7E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Companies going through "Digitial Transformation"</a:t>
            </a:r>
          </a:p>
          <a:p>
            <a:pPr lvl="1"/>
            <a:r>
              <a:rPr lang="en-US" sz="1700">
                <a:cs typeface="Calibri"/>
              </a:rPr>
              <a:t>Moving from traditional systems to cloud-based digital systems</a:t>
            </a:r>
          </a:p>
          <a:p>
            <a:r>
              <a:rPr lang="en-US" sz="1700">
                <a:cs typeface="Calibri"/>
              </a:rPr>
              <a:t>Many adopt "Hybrid" approach</a:t>
            </a:r>
          </a:p>
          <a:p>
            <a:pPr lvl="1"/>
            <a:r>
              <a:rPr lang="en-US" sz="1700">
                <a:cs typeface="Calibri"/>
              </a:rPr>
              <a:t>Moving parts of IT estate to cloud</a:t>
            </a:r>
          </a:p>
          <a:p>
            <a:r>
              <a:rPr lang="en-US" sz="1700">
                <a:cs typeface="Calibri"/>
              </a:rPr>
              <a:t>Emphasis on APIs to unlock data and capabilities in a reusable way.</a:t>
            </a:r>
          </a:p>
          <a:p>
            <a:pPr lvl="1"/>
            <a:r>
              <a:rPr lang="en-US" sz="1700">
                <a:cs typeface="Calibri"/>
              </a:rPr>
              <a:t>"Microservice" architecture popular</a:t>
            </a:r>
          </a:p>
          <a:p>
            <a:r>
              <a:rPr lang="en-US" sz="1700">
                <a:cs typeface="Calibri"/>
              </a:rPr>
              <a:t>Cloud APIs provide high availability/scalability</a:t>
            </a:r>
          </a:p>
          <a:p>
            <a:pPr lvl="1"/>
            <a:r>
              <a:rPr lang="en-US" sz="1700">
                <a:cs typeface="Calibri"/>
              </a:rPr>
              <a:t>better cope with spikes in demand and make efficient connections, enabling them to adapt and innovate faster </a:t>
            </a:r>
          </a:p>
          <a:p>
            <a:r>
              <a:rPr lang="en-US" sz="1700">
                <a:cs typeface="Calibri"/>
              </a:rPr>
              <a:t>On-premises APIs can  unlock legacy systems and connect them with cloud applications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9627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4D8-67E2-4579-BB7F-3F55769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APIs – Facilitating omnichannel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0E3D-5924-4C66-85F0-785CDE6E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industries starting to use omnichannel strategy to attract and retain customers.</a:t>
            </a:r>
          </a:p>
          <a:p>
            <a:r>
              <a:rPr lang="en-US" dirty="0">
                <a:cs typeface="Calibri"/>
              </a:rPr>
              <a:t>Omnichannel provides a seamless shopping experience whether the customer is shopping online from a desktop or mobile device, by telephone or in a </a:t>
            </a:r>
            <a:r>
              <a:rPr lang="en-US" dirty="0">
                <a:cs typeface="Calibri"/>
                <a:hlinkClick r:id="rId2"/>
              </a:rPr>
              <a:t>bricks and mortar</a:t>
            </a:r>
            <a:r>
              <a:rPr lang="en-US" dirty="0">
                <a:cs typeface="Calibri"/>
              </a:rPr>
              <a:t> store.</a:t>
            </a:r>
          </a:p>
          <a:p>
            <a:r>
              <a:rPr lang="en-US" dirty="0">
                <a:cs typeface="Calibri"/>
              </a:rPr>
              <a:t>Well designed and provisioned APIs crucial to create a link between cloud, on- premises systems and mobile.</a:t>
            </a:r>
          </a:p>
          <a:p>
            <a:r>
              <a:rPr lang="en-US" dirty="0">
                <a:cs typeface="Calibri"/>
              </a:rPr>
              <a:t>E.G.</a:t>
            </a:r>
          </a:p>
          <a:p>
            <a:pPr lvl="1"/>
            <a:r>
              <a:rPr lang="en-US" dirty="0">
                <a:cs typeface="Calibri"/>
              </a:rPr>
              <a:t>eyewear retailer offers convenience and choice to its customers through a huge online selection. Also provides custom fittings or repairs in their brick and mortar stores.</a:t>
            </a:r>
          </a:p>
          <a:p>
            <a:pPr lvl="1"/>
            <a:r>
              <a:rPr lang="en-US" dirty="0">
                <a:cs typeface="Calibri"/>
              </a:rPr>
              <a:t>Store app integrates with BLE beacons in Bricks and Mortar shop. Provides </a:t>
            </a:r>
            <a:r>
              <a:rPr lang="en-US" dirty="0" err="1">
                <a:cs typeface="Calibri"/>
              </a:rPr>
              <a:t>focussed</a:t>
            </a:r>
            <a:r>
              <a:rPr lang="en-US" dirty="0">
                <a:cs typeface="Calibri"/>
              </a:rPr>
              <a:t> deals to encourage sales. "these trainers would look great with the trousers you bought last week. Buy today and get 20% off!"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3EFE4D-5870-4496-AE65-33E1AAEA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51119" y="1787686"/>
            <a:ext cx="6420094" cy="32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3EE30D8-A26D-4299-8E40-D8699B618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65E30-9D45-4366-BDE6-CCEE1A55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API Economy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5F05-E8F4-4216-981D-E8E883C0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Enterprises will adopt an API strategy. For some it’s their main product.</a:t>
            </a:r>
          </a:p>
          <a:p>
            <a:r>
              <a:rPr lang="en-US" sz="1700">
                <a:cs typeface="Calibri"/>
              </a:rPr>
              <a:t>APIs enable greater agility and efficiency within their organisations</a:t>
            </a:r>
          </a:p>
          <a:p>
            <a:pPr lvl="1"/>
            <a:r>
              <a:rPr lang="en-US" sz="1700">
                <a:cs typeface="Calibri"/>
              </a:rPr>
              <a:t>innovation in emerging startups forcing more established companys to innovate/evolve/acquire (e.g. Uber/Slack)</a:t>
            </a:r>
          </a:p>
          <a:p>
            <a:r>
              <a:rPr lang="en-US" sz="1700">
                <a:cs typeface="Calibri"/>
              </a:rPr>
              <a:t>survey conducted by Mulesoft found:</a:t>
            </a:r>
          </a:p>
          <a:p>
            <a:pPr lvl="1"/>
            <a:r>
              <a:rPr lang="en-US" sz="1700">
                <a:cs typeface="Calibri"/>
              </a:rPr>
              <a:t> 80 percent of large enterprises (10,000 employees or more) said that their company currently makes more than $5 million a year from APIs.</a:t>
            </a:r>
            <a:endParaRPr lang="en-US" sz="1700"/>
          </a:p>
          <a:p>
            <a:pPr lvl="1"/>
            <a:r>
              <a:rPr lang="en-US" sz="1700">
                <a:cs typeface="Calibri"/>
              </a:rPr>
              <a:t>API strategy was one of the top three priorities to an organization’s business plans</a:t>
            </a:r>
          </a:p>
          <a:p>
            <a:pPr lvl="1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0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5587FC3-DC6D-47DF-86C9-2C30A35DF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8" r="4023" b="-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664A70-70D2-4924-B1C5-D0333CFD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Digital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1DC2-07AB-4767-83F3-9974DD4A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IT architecture underpinning APIs also need to evolve</a:t>
            </a:r>
          </a:p>
          <a:p>
            <a:r>
              <a:rPr lang="en-US" sz="2000" dirty="0">
                <a:cs typeface="Calibri"/>
              </a:rPr>
              <a:t>Can't just deploy tech (APIs/cloud/elasticity) on top of existing monolithic systems and processes and expect everything to be better.</a:t>
            </a:r>
          </a:p>
          <a:p>
            <a:r>
              <a:rPr lang="en-US" sz="2000" dirty="0">
                <a:cs typeface="Calibri"/>
              </a:rPr>
              <a:t>Need to embrace architectures (both technical and </a:t>
            </a:r>
            <a:r>
              <a:rPr lang="en-US" sz="2000" dirty="0" err="1">
                <a:cs typeface="Calibri"/>
              </a:rPr>
              <a:t>orginisational</a:t>
            </a:r>
            <a:r>
              <a:rPr lang="en-US" sz="2000" dirty="0">
                <a:cs typeface="Calibri"/>
              </a:rPr>
              <a:t>) that support microservices, mobile apps, and 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20254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API Design 2</vt:lpstr>
      <vt:lpstr>Data Value</vt:lpstr>
      <vt:lpstr>API Value</vt:lpstr>
      <vt:lpstr>API Internet of Things</vt:lpstr>
      <vt:lpstr>APIs - Healthcare</vt:lpstr>
      <vt:lpstr>API - Cloud</vt:lpstr>
      <vt:lpstr>APIs – Facilitating omnichannel</vt:lpstr>
      <vt:lpstr>The API Economy</vt:lpstr>
      <vt:lpstr>Digital Transformation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Design 2</dc:title>
  <cp:revision>2</cp:revision>
  <dcterms:modified xsi:type="dcterms:W3CDTF">2018-02-26T12:08:25Z</dcterms:modified>
</cp:coreProperties>
</file>