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uk.com/it-business/rentokil-on-iot-rat-traps-cash-for-apps-incentives-apis-3612866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APIs in the Internet of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Many new IoT devices being released. </a:t>
            </a:r>
            <a:endParaRPr lang="en-US" sz="1500"/>
          </a:p>
          <a:p>
            <a:r>
              <a:rPr lang="en-US" sz="1500" dirty="0">
                <a:cs typeface="Calibri"/>
              </a:rPr>
              <a:t>Devices are limited on their own</a:t>
            </a:r>
          </a:p>
          <a:p>
            <a:pPr lvl="1"/>
            <a:r>
              <a:rPr lang="en-US" sz="1500" dirty="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 dirty="0">
                <a:cs typeface="Calibri"/>
              </a:rPr>
              <a:t>"</a:t>
            </a:r>
            <a:r>
              <a:rPr lang="en" sz="1500" dirty="0"/>
              <a:t>Build a better mousetrap, and the world will beat a path to your door</a:t>
            </a:r>
            <a:r>
              <a:rPr lang="en" sz="1500" dirty="0">
                <a:cs typeface="Calibri"/>
              </a:rPr>
              <a:t>" - </a:t>
            </a:r>
            <a:r>
              <a:rPr lang="en" sz="1500" dirty="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 dirty="0">
                <a:cs typeface="Calibri"/>
              </a:rPr>
              <a:t>Rentokil believe they have using APIs( </a:t>
            </a:r>
            <a:br>
              <a:rPr lang="en" sz="1500" dirty="0">
                <a:ea typeface="+mn-lt"/>
                <a:cs typeface="+mn-lt"/>
              </a:rPr>
            </a:br>
            <a:r>
              <a:rPr lang="en" sz="1500" dirty="0">
                <a:cs typeface="Calibri"/>
                <a:hlinkClick r:id="rId4"/>
              </a:rPr>
              <a:t>https://www.computerworlduk.com/it-business/rentokil-on-iot-rat-traps-cash-for-apps-incentives-apis-3612866/</a:t>
            </a:r>
            <a:r>
              <a:rPr lang="en" sz="1500" dirty="0">
                <a:cs typeface="Calibri"/>
              </a:rPr>
              <a:t>) </a:t>
            </a:r>
            <a:endParaRPr lang="en" dirty="0">
              <a:cs typeface="Calibri"/>
            </a:endParaRPr>
          </a:p>
          <a:p>
            <a:pPr lvl="1"/>
            <a:r>
              <a:rPr lang="en" sz="1500" dirty="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Use principle of developer-first</a:t>
            </a:r>
          </a:p>
          <a:p>
            <a:pPr lvl="1"/>
            <a:r>
              <a:rPr lang="en-IE"/>
              <a:t>put target developers’ interests ahead of other considerations </a:t>
            </a:r>
          </a:p>
          <a:p>
            <a:pPr lvl="1"/>
            <a:r>
              <a:rPr lang="en-IE"/>
              <a:t>Strive for a better </a:t>
            </a:r>
            <a:r>
              <a:rPr lang="en-IE">
                <a:hlinkClick r:id="rId2"/>
              </a:rPr>
              <a:t>developer experience</a:t>
            </a:r>
            <a:endParaRPr lang="en-IE"/>
          </a:p>
          <a:p>
            <a:r>
              <a:rPr lang="en-IE"/>
              <a:t>Commit to RESTful APIs </a:t>
            </a:r>
          </a:p>
          <a:p>
            <a:r>
              <a:rPr lang="en-IE"/>
              <a:t>Use a Interface Description Language like:</a:t>
            </a:r>
          </a:p>
          <a:p>
            <a:pPr lvl="1"/>
            <a:r>
              <a:rPr lang="en-IE"/>
              <a:t>RESTful API </a:t>
            </a:r>
            <a:r>
              <a:rPr lang="en-IE" err="1"/>
              <a:t>Markup</a:t>
            </a:r>
            <a:r>
              <a:rPr lang="en-IE"/>
              <a:t> Language (RAML)</a:t>
            </a:r>
          </a:p>
          <a:p>
            <a:pPr lvl="1"/>
            <a:r>
              <a:rPr lang="en-IE"/>
              <a:t>Swagger</a:t>
            </a:r>
          </a:p>
          <a:p>
            <a:r>
              <a:rPr lang="en-IE"/>
              <a:t>Take a grammatical approach to the functionality</a:t>
            </a:r>
          </a:p>
          <a:p>
            <a:r>
              <a:rPr lang="en-IE"/>
              <a:t>Keep interface simple and intuitive</a:t>
            </a:r>
          </a:p>
          <a:p>
            <a:pPr lvl="1"/>
            <a:endParaRPr lang="en-IE"/>
          </a:p>
          <a:p>
            <a:endParaRPr lang="en-IE"/>
          </a:p>
          <a:p>
            <a:pPr lvl="1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/>
              <a:t>In Rest, everything is based around resources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the “things” you’re working with are modelled as resources described by URI paths--like /users, /groups, /dogs</a:t>
            </a:r>
            <a:endParaRPr lang="en-IE" sz="5400">
              <a:cs typeface="Calibri"/>
            </a:endParaRPr>
          </a:p>
          <a:p>
            <a:pPr lvl="1"/>
            <a:r>
              <a:rPr lang="en-IE" sz="5400"/>
              <a:t>Notice they are </a:t>
            </a:r>
            <a:r>
              <a:rPr lang="en-IE" sz="7200" b="1"/>
              <a:t>nouns</a:t>
            </a:r>
            <a:r>
              <a:rPr lang="en-IE" sz="5400"/>
              <a:t> </a:t>
            </a:r>
            <a:r>
              <a:rPr lang="en-IE" sz="5400" b="1"/>
              <a:t>. </a:t>
            </a:r>
            <a:endParaRPr lang="en-IE" sz="5400" b="1">
              <a:cs typeface="Calibri"/>
            </a:endParaRPr>
          </a:p>
          <a:p>
            <a:pPr lvl="1"/>
            <a:r>
              <a:rPr lang="en-IE" sz="5400" b="1" u="sng"/>
              <a:t>Verbs in URLs are BAD</a:t>
            </a:r>
            <a:endParaRPr lang="en-IE" sz="5400" b="1" u="sng">
              <a:cs typeface="Calibri"/>
            </a:endParaRPr>
          </a:p>
          <a:p>
            <a:r>
              <a:rPr lang="en-IE" sz="6000"/>
              <a:t>The things that you do on these things (or nouns) are characterised by the fixed set of  HTTP methods</a:t>
            </a:r>
            <a:endParaRPr lang="en-IE" sz="6000">
              <a:cs typeface="Calibri"/>
            </a:endParaRPr>
          </a:p>
          <a:p>
            <a:pPr lvl="1"/>
            <a:r>
              <a:rPr lang="en-IE" sz="5400"/>
              <a:t>What GET,POST,PUT does is something that the designer/developer gets to put into the model.</a:t>
            </a:r>
            <a:endParaRPr lang="en-IE" sz="5400">
              <a:cs typeface="Calibri"/>
            </a:endParaRPr>
          </a:p>
          <a:p>
            <a:r>
              <a:rPr lang="en-IE" sz="6000"/>
              <a:t>The metadata (the adjectives) is usually encoded in HTTP headers, although sometimes in the payload.</a:t>
            </a:r>
            <a:endParaRPr lang="en-IE" sz="6000">
              <a:cs typeface="Calibri"/>
            </a:endParaRPr>
          </a:p>
          <a:p>
            <a:r>
              <a:rPr lang="en-IE" sz="6000"/>
              <a:t>The responses are the pre-established HTTP status codes and body. (200, 404, 500 etc.)</a:t>
            </a:r>
            <a:endParaRPr lang="en-IE" sz="6000">
              <a:cs typeface="Calibri"/>
            </a:endParaRPr>
          </a:p>
          <a:p>
            <a:r>
              <a:rPr lang="en-IE" sz="6000"/>
              <a:t> The representations of the resource are found inside the body of the request and respons</a:t>
            </a:r>
            <a:r>
              <a:rPr lang="en-IE"/>
              <a:t>e</a:t>
            </a:r>
            <a:endParaRPr lang="en-IE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505325"/>
            <a:ext cx="5309008" cy="19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550" y="320675"/>
            <a:ext cx="4098995" cy="589756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2E2D5-7F38-40BD-82DF-A59F69D6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4171950"/>
            <a:ext cx="2057815" cy="2073653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C9CC120-B3D2-44FC-B1E2-97841ACC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000"/>
            <a:ext cx="6237801" cy="3435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3714C-3583-4473-AC1D-F649A13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3559244" cy="1346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API Design - Containment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789-4EAA-4904-AF13-236E500B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122488"/>
            <a:ext cx="3447429" cy="3625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URIs embed ids of “child” resources</a:t>
            </a:r>
          </a:p>
          <a:p>
            <a:r>
              <a:rPr lang="en-US" sz="2400">
                <a:cs typeface="Calibri"/>
              </a:rPr>
              <a:t>Post creates child resources</a:t>
            </a:r>
            <a:endParaRPr lang="en-US" sz="2400"/>
          </a:p>
          <a:p>
            <a:r>
              <a:rPr lang="en-US" sz="2400">
                <a:cs typeface="Calibri"/>
              </a:rPr>
              <a:t>Put/Delete for updating /removing resources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36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08983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>
                <a:cs typeface="Calibri"/>
                <a:hlinkClick r:id="rId4"/>
              </a:rPr>
              <a:t>body-parser</a:t>
            </a:r>
            <a:r>
              <a:rPr lang="en-US" dirty="0">
                <a:cs typeface="Calibri"/>
              </a:rPr>
              <a:t>)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Router level (more later)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 in previous slide)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Raise error and pass on to next error  handling middleware in middleware stack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200650" y="730550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181850" y="112395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822888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Need body-parsing middleware such as </a:t>
            </a:r>
            <a:r>
              <a:rPr lang="en-IE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08" y="3152171"/>
            <a:ext cx="4470297" cy="29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REST</a:t>
            </a:r>
          </a:p>
          <a:p>
            <a:r>
              <a:rPr lang="en-US" sz="2400">
                <a:cs typeface="Calibri"/>
              </a:rPr>
              <a:t>API Value</a:t>
            </a:r>
          </a:p>
          <a:p>
            <a:r>
              <a:rPr lang="en-US" sz="2400">
                <a:cs typeface="Calibri"/>
              </a:rPr>
              <a:t>API Design</a:t>
            </a:r>
          </a:p>
          <a:p>
            <a:r>
              <a:rPr lang="en-US" sz="2400">
                <a:cs typeface="Calibri"/>
              </a:rPr>
              <a:t>Express Middleware</a:t>
            </a:r>
          </a:p>
          <a:p>
            <a:r>
              <a:rPr lang="en-US" sz="2400">
                <a:cs typeface="Calibri"/>
              </a:rPr>
              <a:t>Routing in Express</a:t>
            </a:r>
          </a:p>
          <a:p>
            <a:r>
              <a:rPr lang="en-US" sz="240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res object represents the HTTP response that an Express app sends when it gets an HTTP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Sends a JSON response. This method is identical to 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 with an object or array as the parameter. 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1" y="1492738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/>
              <a:t>If you want to authenticate for access to resources you can use multiple </a:t>
            </a:r>
            <a:r>
              <a:rPr lang="en-IE" err="1"/>
              <a:t>callbacks</a:t>
            </a:r>
            <a:r>
              <a:rPr lang="en-IE"/>
              <a:t> built into express routing</a:t>
            </a:r>
            <a:r>
              <a:rPr lang="en-IE" sz="2800"/>
              <a:t>. </a:t>
            </a:r>
            <a:endParaRPr lang="en-US" sz="280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Middleware with </a:t>
            </a:r>
            <a:r>
              <a:rPr lang="en-US" dirty="0" err="1">
                <a:cs typeface="Calibri Light"/>
              </a:rPr>
              <a:t>Async</a:t>
            </a:r>
            <a:r>
              <a:rPr lang="en-US" dirty="0">
                <a:cs typeface="Calibri Light"/>
              </a:rPr>
              <a:t> await/promises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Express will not detect rejected promise automatically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Error handling middleware will not be called – causes app to hang.</a:t>
            </a:r>
          </a:p>
          <a:p>
            <a:r>
              <a:rPr lang="en-US" dirty="0">
                <a:cs typeface="Calibri"/>
              </a:rPr>
              <a:t>Couple of ways to address this</a:t>
            </a:r>
          </a:p>
          <a:p>
            <a:pPr lvl="1"/>
            <a:r>
              <a:rPr lang="en-US" dirty="0">
                <a:cs typeface="Calibri"/>
              </a:rPr>
              <a:t>Use try/catch in each 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 function/promise (lots of repetitive code)</a:t>
            </a:r>
          </a:p>
          <a:p>
            <a:pPr lvl="1"/>
            <a:r>
              <a:rPr lang="en-US" dirty="0"/>
              <a:t>Use a helper function</a:t>
            </a:r>
            <a:r>
              <a:rPr lang="en-US" dirty="0">
                <a:cs typeface="Calibri"/>
              </a:rPr>
              <a:t> that wraps our express routes to handle rejected promises. 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Handy: someone has published a NPM package: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    </a:t>
            </a:r>
            <a:r>
              <a:rPr lang="en-US" dirty="0" err="1">
                <a:cs typeface="Calibri"/>
              </a:rPr>
              <a:t>npm</a:t>
            </a:r>
            <a:r>
              <a:rPr lang="en-US" dirty="0">
                <a:cs typeface="Calibri"/>
              </a:rPr>
              <a:t> install --save express-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-handler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7536281" y="3762914"/>
            <a:ext cx="4981521" cy="15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Node and Express Tutorial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084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Short for Representational State Transfer</a:t>
            </a:r>
          </a:p>
          <a:p>
            <a:r>
              <a:rPr lang="en-US" sz="2400">
                <a:cs typeface="Calibri"/>
              </a:rPr>
              <a:t>Set of Principles for how web should be used</a:t>
            </a:r>
          </a:p>
          <a:p>
            <a:r>
              <a:rPr lang="en-US" sz="2400">
                <a:cs typeface="Calibri"/>
              </a:rPr>
              <a:t>Coined by Roy Fielding</a:t>
            </a:r>
          </a:p>
          <a:p>
            <a:pPr lvl="1"/>
            <a:r>
              <a:rPr lang="en-US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400">
                <a:cs typeface="Calibri"/>
              </a:rPr>
              <a:t>A set of principles that define how Web standards(HTTP and URIs) can be used.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CD9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988546"/>
            <a:ext cx="1462088" cy="88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Every “thing” has an identity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Link things together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Use standard set of methods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Resources can have multiple representations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JSON/XML/</a:t>
            </a:r>
            <a:r>
              <a:rPr lang="en-IE" sz="2000" err="1">
                <a:cs typeface="Calibri"/>
              </a:rPr>
              <a:t>png</a:t>
            </a:r>
            <a:r>
              <a:rPr lang="en-IE" sz="200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>
                <a:cs typeface="Calibri"/>
              </a:rPr>
              <a:t>Communicate stateless</a:t>
            </a:r>
            <a:endParaRPr lang="en-US" sz="24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>
                <a:cs typeface="Calibri"/>
              </a:rPr>
              <a:t>Should </a:t>
            </a:r>
            <a:r>
              <a:rPr lang="en-IE" sz="2000" b="1">
                <a:cs typeface="Calibri"/>
              </a:rPr>
              <a:t>not</a:t>
            </a:r>
            <a:r>
              <a:rPr lang="en-IE" sz="2000">
                <a:cs typeface="Calibri"/>
              </a:rPr>
              <a:t> depend on server state. </a:t>
            </a:r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7500" lnSpcReduction="20000"/>
          </a:bodyPr>
          <a:lstStyle/>
          <a:p>
            <a:r>
              <a:rPr lang="en-IE"/>
              <a:t>Programmatic interface exposed via the web</a:t>
            </a:r>
          </a:p>
          <a:p>
            <a:r>
              <a:rPr lang="en-IE"/>
              <a:t>Uses open standards typically with request-response messaging.</a:t>
            </a:r>
          </a:p>
          <a:p>
            <a:pPr lvl="1"/>
            <a:r>
              <a:rPr lang="en-IE" err="1"/>
              <a:t>E.g</a:t>
            </a:r>
            <a:r>
              <a:rPr lang="en-IE"/>
              <a:t> messages in JSON or XML</a:t>
            </a:r>
          </a:p>
          <a:p>
            <a:pPr lvl="1"/>
            <a:r>
              <a:rPr lang="en-IE"/>
              <a:t>HTTP as transport</a:t>
            </a:r>
          </a:p>
          <a:p>
            <a:pPr lvl="1"/>
            <a:r>
              <a:rPr lang="en-IE"/>
              <a:t>URIs</a:t>
            </a:r>
          </a:p>
          <a:p>
            <a:r>
              <a:rPr lang="en-IE"/>
              <a:t>Example would be Restful web service described in previous lectures.</a:t>
            </a:r>
          </a:p>
          <a:p>
            <a:r>
              <a:rPr lang="en-IE"/>
              <a:t>Typical use:</a:t>
            </a:r>
          </a:p>
          <a:p>
            <a:pPr lvl="1"/>
            <a:r>
              <a:rPr lang="en-IE"/>
              <a:t>Expose application functionality via the web</a:t>
            </a:r>
          </a:p>
          <a:p>
            <a:pPr lvl="1"/>
            <a:r>
              <a:rPr lang="en-IE"/>
              <a:t>Machine to machine communication</a:t>
            </a:r>
          </a:p>
          <a:p>
            <a:pPr lvl="1"/>
            <a:r>
              <a:rPr lang="en-IE"/>
              <a:t>Distributed systems</a:t>
            </a:r>
          </a:p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1" y="1690688"/>
            <a:ext cx="6415944" cy="3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3650" cy="4351338"/>
          </a:xfrm>
        </p:spPr>
        <p:txBody>
          <a:bodyPr>
            <a:normAutofit/>
          </a:bodyPr>
          <a:lstStyle/>
          <a:p>
            <a:r>
              <a:rPr lang="en-IE"/>
              <a:t>Collaboratively design, </a:t>
            </a:r>
            <a:r>
              <a:rPr lang="en-IE" err="1"/>
              <a:t>mockup</a:t>
            </a:r>
            <a:r>
              <a:rPr lang="en-IE"/>
              <a:t>, implement and document an API </a:t>
            </a:r>
            <a:r>
              <a:rPr lang="en-IE" b="1"/>
              <a:t>before</a:t>
            </a:r>
            <a:r>
              <a:rPr lang="en-IE"/>
              <a:t> the application or other channels that will use it even exist.</a:t>
            </a:r>
          </a:p>
          <a:p>
            <a:r>
              <a:rPr lang="en-IE"/>
              <a:t>Uses “clean-room” approach.</a:t>
            </a:r>
          </a:p>
          <a:p>
            <a:pPr lvl="1"/>
            <a:r>
              <a:rPr lang="en-IE"/>
              <a:t>the API is designed with little consideration for the existing IT estate.</a:t>
            </a:r>
          </a:p>
          <a:p>
            <a:pPr lvl="1"/>
            <a:r>
              <a:rPr lang="en-IE"/>
              <a:t>the API is designed as though there are no constraints. </a:t>
            </a:r>
          </a:p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50" y="1825625"/>
            <a:ext cx="5007033" cy="39221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source: http://www.programmableweb.com/news/introduction-to-api-first-design/analysis/2016/10/31</a:t>
            </a:r>
          </a:p>
        </p:txBody>
      </p:sp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51338"/>
          </a:xfrm>
        </p:spPr>
        <p:txBody>
          <a:bodyPr/>
          <a:lstStyle/>
          <a:p>
            <a:r>
              <a:rPr lang="en-IE"/>
              <a:t>API design happens after the release of some a data-rich application</a:t>
            </a:r>
          </a:p>
          <a:p>
            <a:pPr lvl="1"/>
            <a:r>
              <a:rPr lang="en-IE"/>
              <a:t>Existing application “wrapped” in API</a:t>
            </a:r>
          </a:p>
          <a:p>
            <a:r>
              <a:rPr lang="en-IE"/>
              <a:t>Created as an afterthought.</a:t>
            </a:r>
          </a:p>
          <a:p>
            <a:pPr lvl="1"/>
            <a:r>
              <a:rPr lang="en-IE"/>
              <a:t>Tightly bound application needs data/function exposed as API.</a:t>
            </a:r>
          </a:p>
          <a:p>
            <a:pPr lvl="1"/>
            <a:r>
              <a:rPr lang="en-IE"/>
              <a:t>Shoe-horned in as a separate entity.</a:t>
            </a:r>
          </a:p>
          <a:p>
            <a:endParaRPr lang="en-IE"/>
          </a:p>
          <a:p>
            <a:pPr lvl="1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4" y="2799982"/>
            <a:ext cx="4618486" cy="2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>
            <a:normAutofit fontScale="92500" lnSpcReduction="10000"/>
          </a:bodyPr>
          <a:lstStyle/>
          <a:p>
            <a:r>
              <a:rPr lang="en-IE"/>
              <a:t>Suits multi-device environment of today.</a:t>
            </a:r>
          </a:p>
          <a:p>
            <a:r>
              <a:rPr lang="en-IE"/>
              <a:t>An API layer can serve multiple channels/devices.</a:t>
            </a:r>
          </a:p>
          <a:p>
            <a:pPr lvl="1"/>
            <a:r>
              <a:rPr lang="en-IE"/>
              <a:t>Mobile/tablet/</a:t>
            </a:r>
            <a:r>
              <a:rPr lang="en-IE" err="1"/>
              <a:t>IoT</a:t>
            </a:r>
            <a:r>
              <a:rPr lang="en-IE"/>
              <a:t> device</a:t>
            </a:r>
          </a:p>
          <a:p>
            <a:r>
              <a:rPr lang="en-IE"/>
              <a:t>Scalable, modular, cohesive and </a:t>
            </a:r>
            <a:r>
              <a:rPr lang="en-IE" err="1"/>
              <a:t>composeable</a:t>
            </a:r>
            <a:endParaRPr lang="en-IE"/>
          </a:p>
          <a:p>
            <a:pPr lvl="1"/>
            <a:r>
              <a:rPr lang="en-IE"/>
              <a:t>If designed properly(e.g. microservice architecture)</a:t>
            </a:r>
          </a:p>
          <a:p>
            <a:pPr lvl="1"/>
            <a:r>
              <a:rPr lang="en-IE"/>
              <a:t>See later slides</a:t>
            </a:r>
          </a:p>
          <a:p>
            <a:r>
              <a:rPr lang="en-IE"/>
              <a:t>Concentrate on function first rather than data</a:t>
            </a:r>
          </a:p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5" y="2947096"/>
            <a:ext cx="4685587" cy="29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Web API Design</vt:lpstr>
      <vt:lpstr>Agenda</vt:lpstr>
      <vt:lpstr>REST</vt:lpstr>
      <vt:lpstr>Key REST Principles</vt:lpstr>
      <vt:lpstr>Web APIs</vt:lpstr>
      <vt:lpstr>Web APIs</vt:lpstr>
      <vt:lpstr>“API First” approach</vt:lpstr>
      <vt:lpstr>Traditional API Design</vt:lpstr>
      <vt:lpstr>Advantages of API First</vt:lpstr>
      <vt:lpstr>APIs in the Internet of Things</vt:lpstr>
      <vt:lpstr>API Design</vt:lpstr>
      <vt:lpstr>API Design</vt:lpstr>
      <vt:lpstr>API Design - Containment</vt:lpstr>
      <vt:lpstr>Express Middleware</vt:lpstr>
      <vt:lpstr>Express Middleware Types</vt:lpstr>
      <vt:lpstr>Express Middleware – Error Middleware</vt:lpstr>
      <vt:lpstr>Express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Middleware with Async await/promises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cp:revision>2</cp:revision>
  <dcterms:modified xsi:type="dcterms:W3CDTF">2018-03-20T15:17:17Z</dcterms:modified>
</cp:coreProperties>
</file>