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72" r:id="rId9"/>
    <p:sldId id="273" r:id="rId10"/>
    <p:sldId id="274" r:id="rId11"/>
    <p:sldId id="289" r:id="rId12"/>
    <p:sldId id="290" r:id="rId13"/>
    <p:sldId id="275" r:id="rId14"/>
    <p:sldId id="276" r:id="rId15"/>
    <p:sldId id="277" r:id="rId16"/>
    <p:sldId id="278" r:id="rId17"/>
    <p:sldId id="291" r:id="rId18"/>
    <p:sldId id="279" r:id="rId19"/>
    <p:sldId id="280" r:id="rId20"/>
    <p:sldId id="281" r:id="rId21"/>
    <p:sldId id="282" r:id="rId22"/>
    <p:sldId id="283" r:id="rId23"/>
    <p:sldId id="285" r:id="rId24"/>
    <p:sldId id="284" r:id="rId25"/>
    <p:sldId id="286" r:id="rId26"/>
    <p:sldId id="287" r:id="rId27"/>
    <p:sldId id="288" r:id="rId28"/>
    <p:sldId id="293" r:id="rId29"/>
    <p:sldId id="292" r:id="rId30"/>
    <p:sldId id="294" r:id="rId31"/>
    <p:sldId id="295" r:id="rId32"/>
    <p:sldId id="298" r:id="rId33"/>
    <p:sldId id="296" r:id="rId34"/>
    <p:sldId id="297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CC8B-2C22-4294-82AF-E18635F6C8A8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18DF-4A92-427C-AD9F-04E22FE0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E4E1-EAAE-4738-8551-BAE8BA49A08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org/manual/installat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mongodb.org/display/DOCS/Advanced+Que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ongodb.org/ecosystem/drivers/node-j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MongoDB and Cloud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Frank Walsh, </a:t>
            </a:r>
            <a:r>
              <a:rPr lang="en-IE" dirty="0" err="1"/>
              <a:t>Diarmuid</a:t>
            </a:r>
            <a:r>
              <a:rPr lang="en-IE" dirty="0"/>
              <a:t> O’Connor</a:t>
            </a:r>
            <a:endParaRPr lang="en-US" dirty="0"/>
          </a:p>
        </p:txBody>
      </p:sp>
      <p:pic>
        <p:nvPicPr>
          <p:cNvPr id="1026" name="Picture 2" descr="http://worldwideweb.ie/wp-content/uploads/2014/02/cloud_storage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09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Each database contains a set of "Collections"</a:t>
            </a:r>
          </a:p>
          <a:p>
            <a:r>
              <a:rPr lang="en-US" dirty="0"/>
              <a:t>Collections are analogous to SQL tables</a:t>
            </a:r>
          </a:p>
          <a:p>
            <a:r>
              <a:rPr lang="en-US" dirty="0"/>
              <a:t>Collections contain a set of JSON documents</a:t>
            </a:r>
          </a:p>
          <a:p>
            <a:pPr lvl="1"/>
            <a:r>
              <a:rPr lang="en-US" dirty="0"/>
              <a:t>there is no schema (in the DB)</a:t>
            </a:r>
          </a:p>
          <a:p>
            <a:r>
              <a:rPr lang="en-US" dirty="0"/>
              <a:t>the documents can all be different</a:t>
            </a:r>
          </a:p>
          <a:p>
            <a:pPr lvl="1"/>
            <a:r>
              <a:rPr lang="en-US" dirty="0"/>
              <a:t>means you have rapid development</a:t>
            </a:r>
          </a:p>
          <a:p>
            <a:pPr lvl="1"/>
            <a:r>
              <a:rPr lang="en-US" dirty="0"/>
              <a:t>adding a property is easy - just starting using in your code</a:t>
            </a:r>
          </a:p>
          <a:p>
            <a:r>
              <a:rPr lang="en-US" dirty="0"/>
              <a:t>makes deployment easier and faster</a:t>
            </a:r>
          </a:p>
          <a:p>
            <a:pPr lvl="1"/>
            <a:r>
              <a:rPr lang="en-US" dirty="0"/>
              <a:t>roll-back and roll-forward are safe - unused properties are just ignored</a:t>
            </a:r>
          </a:p>
          <a:p>
            <a:r>
              <a:rPr lang="en-US" dirty="0"/>
              <a:t>Collections can be indexed and queries </a:t>
            </a:r>
          </a:p>
          <a:p>
            <a:r>
              <a:rPr lang="en-US" dirty="0"/>
              <a:t>Operations on individual documents are atomic</a:t>
            </a:r>
          </a:p>
        </p:txBody>
      </p:sp>
    </p:spTree>
    <p:extLst>
      <p:ext uri="{BB962C8B-B14F-4D97-AF65-F5344CB8AC3E}">
        <p14:creationId xmlns:p14="http://schemas.microsoft.com/office/powerpoint/2010/main" val="123458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Started (locally)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For complete MongoDB installation instructions, see </a:t>
            </a:r>
            <a:r>
              <a:rPr lang="en-IE" dirty="0">
                <a:hlinkClick r:id="rId2"/>
              </a:rPr>
              <a:t>the manual</a:t>
            </a:r>
            <a:r>
              <a:rPr lang="en-IE" dirty="0"/>
              <a:t>.</a:t>
            </a:r>
          </a:p>
          <a:p>
            <a:r>
              <a:rPr lang="en-IE" dirty="0"/>
              <a:t>Starting MongoDB: 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This starts the process. </a:t>
            </a:r>
          </a:p>
          <a:p>
            <a:r>
              <a:rPr lang="en-IE" dirty="0"/>
              <a:t>Can add other parameters, for instance location of data.</a:t>
            </a:r>
          </a:p>
          <a:p>
            <a:pPr marL="457200" lvl="1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892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Interactive JavaScript interface to MongoDB. </a:t>
            </a:r>
          </a:p>
          <a:p>
            <a:r>
              <a:rPr lang="en-IE" dirty="0"/>
              <a:t>Query/update data and  perform administrative operations.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By default, Mongo shell will attempt to connect to the MongoDB instance running on the localhost interface on port 27017.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124200"/>
            <a:ext cx="828135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12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MongoDB Query Language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MongoDB provides a JavaScript API and JSON-based query language</a:t>
            </a:r>
          </a:p>
          <a:p>
            <a:r>
              <a:rPr lang="en-US" dirty="0"/>
              <a:t>Use the MongoDB shell to execute queries</a:t>
            </a:r>
          </a:p>
          <a:p>
            <a:pPr lvl="1"/>
            <a:r>
              <a:rPr lang="en-US" dirty="0"/>
              <a:t>similar to </a:t>
            </a:r>
            <a:r>
              <a:rPr lang="en-US" dirty="0" err="1"/>
              <a:t>usingMySQL</a:t>
            </a:r>
            <a:r>
              <a:rPr lang="en-US" dirty="0"/>
              <a:t> console</a:t>
            </a:r>
          </a:p>
          <a:p>
            <a:r>
              <a:rPr lang="en-US" dirty="0"/>
              <a:t>Example: list of contacts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db</a:t>
            </a:r>
            <a:r>
              <a:rPr lang="en-US" dirty="0"/>
              <a:t> -  current database</a:t>
            </a:r>
          </a:p>
          <a:p>
            <a:r>
              <a:rPr lang="en-US" dirty="0"/>
              <a:t>contacts - the contacts collection</a:t>
            </a:r>
          </a:p>
          <a:p>
            <a:r>
              <a:rPr lang="en-US" dirty="0"/>
              <a:t>.find() - </a:t>
            </a:r>
            <a:r>
              <a:rPr lang="en-US" dirty="0" err="1"/>
              <a:t>collectionAPI</a:t>
            </a:r>
            <a:r>
              <a:rPr lang="en-US" dirty="0"/>
              <a:t> method (</a:t>
            </a:r>
            <a:r>
              <a:rPr lang="en-US" dirty="0" err="1"/>
              <a:t>coorresponds</a:t>
            </a:r>
            <a:r>
              <a:rPr lang="en-US" dirty="0"/>
              <a:t> to collection URL in last lecture…)</a:t>
            </a:r>
          </a:p>
          <a:p>
            <a:r>
              <a:rPr lang="en-US" dirty="0"/>
              <a:t>The Result Set is a list of JavaScript objects, representing matched documents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7505114" cy="202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4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MongoDB: Inserts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Collections do not need to be created explicitly </a:t>
            </a:r>
          </a:p>
          <a:p>
            <a:pPr lvl="1"/>
            <a:r>
              <a:rPr lang="en-US" dirty="0"/>
              <a:t>just insert a document </a:t>
            </a:r>
          </a:p>
          <a:p>
            <a:r>
              <a:rPr lang="en-US" dirty="0"/>
              <a:t>MongoDB automatically assigns a 12 byte unique identifier to any document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_id </a:t>
            </a:r>
            <a:r>
              <a:rPr lang="en-US" dirty="0"/>
              <a:t>property</a:t>
            </a:r>
          </a:p>
          <a:p>
            <a:pPr lvl="1"/>
            <a:r>
              <a:rPr lang="en-US" dirty="0"/>
              <a:t>Stored internally as binary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ObjectId</a:t>
            </a:r>
            <a:r>
              <a:rPr lang="en-US" dirty="0"/>
              <a:t> wrapper object is provided to work with these identifiers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343400"/>
            <a:ext cx="7886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MongoDB:Queries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Documents are retrieved by specifying a set of conditions to match against</a:t>
            </a:r>
          </a:p>
          <a:p>
            <a:r>
              <a:rPr lang="en-US" dirty="0"/>
              <a:t>simplest case : query-by-example</a:t>
            </a:r>
          </a:p>
          <a:p>
            <a:r>
              <a:rPr lang="en-US" dirty="0"/>
              <a:t>provide a subset of properties that must match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&gt; </a:t>
            </a:r>
            <a:r>
              <a:rPr lang="en-US" dirty="0" err="1"/>
              <a:t>db.city.find</a:t>
            </a:r>
            <a:r>
              <a:rPr lang="en-US" dirty="0"/>
              <a:t>( {</a:t>
            </a:r>
            <a:r>
              <a:rPr lang="en-US" dirty="0" err="1"/>
              <a:t>name:'Waterford</a:t>
            </a:r>
            <a:r>
              <a:rPr lang="en-US" dirty="0"/>
              <a:t>'} ) </a:t>
            </a:r>
            <a:br>
              <a:rPr lang="en-US" dirty="0"/>
            </a:br>
            <a:r>
              <a:rPr lang="en-US" dirty="0"/>
              <a:t>{ "_id" : </a:t>
            </a:r>
            <a:r>
              <a:rPr lang="en-US" dirty="0" err="1"/>
              <a:t>ObjectId</a:t>
            </a:r>
            <a:r>
              <a:rPr lang="en-US" dirty="0"/>
              <a:t>	("4f3a3f530b74e3768d4801ca"), </a:t>
            </a:r>
            <a:r>
              <a:rPr lang="en-US" dirty="0" err="1"/>
              <a:t>name:'Waterford',country:'Ireland</a:t>
            </a:r>
            <a:r>
              <a:rPr lang="en-US" dirty="0"/>
              <a:t>'}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complex queries use a convention of embedded meta- properties to specify conditions these are signified with a $ prefix.</a:t>
            </a:r>
          </a:p>
          <a:p>
            <a:pPr lvl="1"/>
            <a:r>
              <a:rPr lang="en-US" dirty="0"/>
              <a:t> Example:{name:{$</a:t>
            </a:r>
            <a:r>
              <a:rPr lang="en-US" dirty="0" err="1"/>
              <a:t>exists:true</a:t>
            </a:r>
            <a:r>
              <a:rPr lang="en-US" dirty="0"/>
              <a:t>}}</a:t>
            </a:r>
          </a:p>
          <a:p>
            <a:pPr marL="0" indent="0">
              <a:buNone/>
            </a:pPr>
            <a:r>
              <a:rPr lang="en-US" dirty="0"/>
              <a:t>	returns documents that have a name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24200"/>
            <a:ext cx="78867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12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MongoDB: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sz="4900" dirty="0"/>
              <a:t>Common meta-properties used to query data are: </a:t>
            </a:r>
            <a:endParaRPr lang="en-US" sz="8600" b="1" dirty="0"/>
          </a:p>
          <a:p>
            <a:pPr lvl="1"/>
            <a:r>
              <a:rPr lang="en-US" sz="4300" b="1" dirty="0"/>
              <a:t>$</a:t>
            </a:r>
            <a:r>
              <a:rPr lang="en-US" sz="4300" b="1" dirty="0" err="1"/>
              <a:t>gt</a:t>
            </a:r>
            <a:r>
              <a:rPr lang="en-US" sz="4300" b="1" dirty="0"/>
              <a:t>, $</a:t>
            </a:r>
            <a:r>
              <a:rPr lang="en-US" sz="4300" b="1" dirty="0" err="1"/>
              <a:t>gte</a:t>
            </a:r>
            <a:r>
              <a:rPr lang="en-US" sz="4300" b="1" dirty="0"/>
              <a:t>, $</a:t>
            </a:r>
            <a:r>
              <a:rPr lang="en-US" sz="4300" b="1" dirty="0" err="1"/>
              <a:t>lt</a:t>
            </a:r>
            <a:r>
              <a:rPr lang="en-US" sz="4300" b="1" dirty="0"/>
              <a:t>, $</a:t>
            </a:r>
            <a:r>
              <a:rPr lang="en-US" sz="4300" b="1" dirty="0" err="1"/>
              <a:t>lte</a:t>
            </a:r>
            <a:r>
              <a:rPr lang="en-US" sz="4300" b="1" dirty="0"/>
              <a:t>   </a:t>
            </a:r>
            <a:r>
              <a:rPr lang="en-US" sz="4300" dirty="0"/>
              <a:t>meaning&gt;, &gt;=, &lt;,&lt;=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sz="5100" b="1" dirty="0"/>
              <a:t>$or, </a:t>
            </a:r>
            <a:r>
              <a:rPr lang="en-US" sz="5100" b="1" dirty="0"/>
              <a:t>$in,  $</a:t>
            </a:r>
            <a:r>
              <a:rPr lang="en-US" sz="5100" b="1" dirty="0" err="1"/>
              <a:t>nin</a:t>
            </a:r>
            <a:r>
              <a:rPr lang="en-US" sz="5100" b="1" dirty="0"/>
              <a:t> </a:t>
            </a:r>
            <a:br>
              <a:rPr lang="en-US" b="1" dirty="0"/>
            </a:br>
            <a:br>
              <a:rPr lang="en-US" b="1" dirty="0"/>
            </a:br>
            <a:br>
              <a:rPr lang="en-US" dirty="0"/>
            </a:br>
            <a:endParaRPr lang="en-US" sz="4800" b="1" dirty="0"/>
          </a:p>
          <a:p>
            <a:pPr lvl="1"/>
            <a:r>
              <a:rPr lang="en-US" b="1" dirty="0"/>
              <a:t>regular expressions </a:t>
            </a:r>
            <a:br>
              <a:rPr lang="en-US" b="1" dirty="0"/>
            </a:br>
            <a:r>
              <a:rPr lang="en-US" dirty="0"/>
              <a:t>{word: /</a:t>
            </a:r>
            <a:r>
              <a:rPr lang="en-US" dirty="0" err="1"/>
              <a:t>th</a:t>
            </a:r>
            <a:r>
              <a:rPr lang="en-US" dirty="0"/>
              <a:t>^/</a:t>
            </a:r>
            <a:r>
              <a:rPr lang="en-US" dirty="0" err="1"/>
              <a:t>i</a:t>
            </a:r>
            <a:r>
              <a:rPr lang="en-US" dirty="0"/>
              <a:t> } </a:t>
            </a:r>
          </a:p>
          <a:p>
            <a:r>
              <a:rPr lang="en-US" dirty="0">
                <a:hlinkClick r:id="rId2"/>
              </a:rPr>
              <a:t>+Queries</a:t>
            </a:r>
            <a:r>
              <a:rPr lang="en-US" dirty="0"/>
              <a:t> for more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90600" y="1877459"/>
            <a:ext cx="6686550" cy="1703941"/>
            <a:chOff x="990600" y="1697159"/>
            <a:chExt cx="6686550" cy="17039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600" y="1697159"/>
              <a:ext cx="6686550" cy="1703940"/>
            </a:xfrm>
            <a:prstGeom prst="rect">
              <a:avLst/>
            </a:prstGeom>
          </p:spPr>
        </p:pic>
        <p:sp>
          <p:nvSpPr>
            <p:cNvPr id="6" name="Rectangle: Rounded Corners 5"/>
            <p:cNvSpPr/>
            <p:nvPr/>
          </p:nvSpPr>
          <p:spPr>
            <a:xfrm>
              <a:off x="990600" y="2766220"/>
              <a:ext cx="6629400" cy="63488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8998" y="4424399"/>
            <a:ext cx="7907802" cy="1600200"/>
            <a:chOff x="1005840" y="4117931"/>
            <a:chExt cx="7907802" cy="1600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942" y="4117931"/>
              <a:ext cx="7886700" cy="1600200"/>
            </a:xfrm>
            <a:prstGeom prst="rect">
              <a:avLst/>
            </a:prstGeom>
          </p:spPr>
        </p:pic>
        <p:sp>
          <p:nvSpPr>
            <p:cNvPr id="8" name="Rectangle: Rounded Corners 7"/>
            <p:cNvSpPr/>
            <p:nvPr/>
          </p:nvSpPr>
          <p:spPr>
            <a:xfrm>
              <a:off x="1005840" y="4316369"/>
              <a:ext cx="7833360" cy="117003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486104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MongoDB: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regular expressions </a:t>
            </a:r>
            <a:r>
              <a:rPr lang="en-US" dirty="0"/>
              <a:t>{word: /</a:t>
            </a:r>
            <a:r>
              <a:rPr lang="en-US" dirty="0" err="1"/>
              <a:t>th</a:t>
            </a:r>
            <a:r>
              <a:rPr lang="en-US" dirty="0"/>
              <a:t>^/</a:t>
            </a:r>
            <a:r>
              <a:rPr lang="en-US" dirty="0" err="1"/>
              <a:t>i</a:t>
            </a: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IE" dirty="0" err="1"/>
              <a:t>db.contacts.find</a:t>
            </a:r>
            <a:r>
              <a:rPr lang="en-IE" dirty="0"/>
              <a:t>().limit(5)</a:t>
            </a:r>
          </a:p>
          <a:p>
            <a:pPr lvl="1"/>
            <a:r>
              <a:rPr lang="en-IE" dirty="0"/>
              <a:t>limits the number of documents in the result set.</a:t>
            </a:r>
          </a:p>
          <a:p>
            <a:r>
              <a:rPr lang="da-DK" dirty="0"/>
              <a:t>db.contacts.find().skip( 5 ) </a:t>
            </a:r>
          </a:p>
          <a:p>
            <a:pPr lvl="1"/>
            <a:r>
              <a:rPr lang="en-IE" dirty="0"/>
              <a:t>Set the Starting Point of the Result Set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62200"/>
            <a:ext cx="78867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9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MongoDB:Updates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Documents are updated by providing:</a:t>
            </a:r>
          </a:p>
          <a:p>
            <a:pPr lvl="1"/>
            <a:r>
              <a:rPr lang="en-US" dirty="0"/>
              <a:t>a query to select the relevant subset of documents,</a:t>
            </a:r>
          </a:p>
          <a:p>
            <a:pPr lvl="1"/>
            <a:r>
              <a:rPr lang="en-US" dirty="0"/>
              <a:t>an update </a:t>
            </a:r>
            <a:r>
              <a:rPr lang="en-US" dirty="0" err="1"/>
              <a:t>specification,which</a:t>
            </a:r>
            <a:r>
              <a:rPr lang="en-US" dirty="0"/>
              <a:t> is either: </a:t>
            </a:r>
          </a:p>
          <a:p>
            <a:pPr lvl="2"/>
            <a:r>
              <a:rPr lang="en-US" dirty="0"/>
              <a:t>a complete replacement document</a:t>
            </a:r>
          </a:p>
          <a:p>
            <a:pPr lvl="2"/>
            <a:r>
              <a:rPr lang="en-US" dirty="0"/>
              <a:t>meta-properties that modify specific document properties</a:t>
            </a:r>
          </a:p>
          <a:p>
            <a:r>
              <a:rPr lang="en-US" dirty="0"/>
              <a:t>example: </a:t>
            </a:r>
            <a:br>
              <a:rPr lang="en-US" dirty="0"/>
            </a:br>
            <a:r>
              <a:rPr lang="en-US" b="1" dirty="0"/>
              <a:t>$set </a:t>
            </a:r>
            <a:r>
              <a:rPr lang="en-US" dirty="0"/>
              <a:t>changes specific properties</a:t>
            </a:r>
            <a:br>
              <a:rPr lang="en-US" dirty="0"/>
            </a:br>
            <a:r>
              <a:rPr lang="en-US" dirty="0" err="1"/>
              <a:t>Example:complete</a:t>
            </a:r>
            <a:r>
              <a:rPr lang="en-US" dirty="0"/>
              <a:t> replacement:</a:t>
            </a:r>
            <a:br>
              <a:rPr lang="en-US" dirty="0"/>
            </a:br>
            <a:r>
              <a:rPr lang="en-US" dirty="0"/>
              <a:t>&gt; </a:t>
            </a:r>
            <a:r>
              <a:rPr lang="en-US" dirty="0" err="1"/>
              <a:t>db.city.insert</a:t>
            </a:r>
            <a:r>
              <a:rPr lang="en-US" dirty="0"/>
              <a:t>( {name:'</a:t>
            </a:r>
            <a:r>
              <a:rPr lang="en-US" dirty="0" err="1"/>
              <a:t>dublin</a:t>
            </a:r>
            <a:r>
              <a:rPr lang="en-US" dirty="0"/>
              <a:t>'} )</a:t>
            </a:r>
            <a:br>
              <a:rPr lang="en-US" dirty="0"/>
            </a:br>
            <a:r>
              <a:rPr lang="en-US" dirty="0"/>
              <a:t>&gt; </a:t>
            </a:r>
            <a:r>
              <a:rPr lang="en-US" dirty="0" err="1"/>
              <a:t>db.city.update</a:t>
            </a:r>
            <a:r>
              <a:rPr lang="en-US" dirty="0"/>
              <a:t>( {name:'</a:t>
            </a:r>
            <a:r>
              <a:rPr lang="en-US" dirty="0" err="1"/>
              <a:t>dublin</a:t>
            </a:r>
            <a:r>
              <a:rPr lang="en-US" dirty="0"/>
              <a:t>'}, {</a:t>
            </a:r>
            <a:r>
              <a:rPr lang="en-US" dirty="0" err="1"/>
              <a:t>name:'Dublin',county:'Dublin</a:t>
            </a:r>
            <a:r>
              <a:rPr lang="en-US" dirty="0"/>
              <a:t>'} 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Example:modify</a:t>
            </a:r>
            <a:r>
              <a:rPr lang="en-US" dirty="0"/>
              <a:t> specific properties:</a:t>
            </a:r>
          </a:p>
          <a:p>
            <a:pPr marL="800100" lvl="2" indent="0">
              <a:buNone/>
            </a:pPr>
            <a:r>
              <a:rPr lang="en-US" dirty="0"/>
              <a:t>&gt; </a:t>
            </a:r>
            <a:r>
              <a:rPr lang="en-US" dirty="0" err="1"/>
              <a:t>db.city.insert</a:t>
            </a:r>
            <a:r>
              <a:rPr lang="en-US" dirty="0"/>
              <a:t>( {</a:t>
            </a:r>
            <a:r>
              <a:rPr lang="en-US" dirty="0" err="1"/>
              <a:t>name:'Cork',county:'cork</a:t>
            </a:r>
            <a:r>
              <a:rPr lang="en-US" dirty="0"/>
              <a:t>'} )</a:t>
            </a:r>
          </a:p>
          <a:p>
            <a:pPr marL="800100" lvl="2" indent="0">
              <a:buNone/>
            </a:pPr>
            <a:r>
              <a:rPr lang="en-US" dirty="0"/>
              <a:t>&gt; </a:t>
            </a:r>
            <a:r>
              <a:rPr lang="en-US" dirty="0" err="1"/>
              <a:t>db.city.update</a:t>
            </a:r>
            <a:r>
              <a:rPr lang="en-US" dirty="0"/>
              <a:t>( {</a:t>
            </a:r>
            <a:r>
              <a:rPr lang="en-US" dirty="0" err="1"/>
              <a:t>name:'Cork</a:t>
            </a:r>
            <a:r>
              <a:rPr lang="en-US" dirty="0"/>
              <a:t>'}, {$set:{</a:t>
            </a:r>
            <a:r>
              <a:rPr lang="en-US" dirty="0" err="1"/>
              <a:t>county:'Cork</a:t>
            </a:r>
            <a:r>
              <a:rPr lang="en-US" dirty="0"/>
              <a:t>'}} )</a:t>
            </a:r>
          </a:p>
          <a:p>
            <a:r>
              <a:rPr lang="en-US" dirty="0"/>
              <a:t>See http://www.mongodb.org/display/DOCS/Updating for more</a:t>
            </a:r>
          </a:p>
        </p:txBody>
      </p:sp>
    </p:spTree>
    <p:extLst>
      <p:ext uri="{BB962C8B-B14F-4D97-AF65-F5344CB8AC3E}">
        <p14:creationId xmlns:p14="http://schemas.microsoft.com/office/powerpoint/2010/main" val="3504720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MongoDB:Update</a:t>
            </a:r>
            <a:r>
              <a:rPr lang="en-US" dirty="0"/>
              <a:t>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Common meta-properties used with the update command are:  </a:t>
            </a:r>
          </a:p>
          <a:p>
            <a:pPr lvl="1"/>
            <a:r>
              <a:rPr lang="en-US" b="1" dirty="0"/>
              <a:t>$set </a:t>
            </a:r>
            <a:r>
              <a:rPr lang="en-US" dirty="0"/>
              <a:t>- sets specified </a:t>
            </a:r>
            <a:r>
              <a:rPr lang="en-US" dirty="0" err="1"/>
              <a:t>properties,but</a:t>
            </a:r>
            <a:r>
              <a:rPr lang="en-US" dirty="0"/>
              <a:t> leaves others alone </a:t>
            </a:r>
            <a:br>
              <a:rPr lang="en-US" dirty="0"/>
            </a:br>
            <a:r>
              <a:rPr lang="en-US" dirty="0"/>
              <a:t>$set:{</a:t>
            </a:r>
            <a:r>
              <a:rPr lang="en-US" dirty="0" err="1"/>
              <a:t>name:'New</a:t>
            </a:r>
            <a:r>
              <a:rPr lang="en-US" dirty="0"/>
              <a:t>  Name'} </a:t>
            </a:r>
          </a:p>
          <a:p>
            <a:r>
              <a:rPr lang="en-US" b="1" dirty="0"/>
              <a:t>$unset </a:t>
            </a:r>
            <a:r>
              <a:rPr lang="en-US" dirty="0"/>
              <a:t>- deletes specified properties </a:t>
            </a:r>
            <a:br>
              <a:rPr lang="en-US" dirty="0"/>
            </a:br>
            <a:r>
              <a:rPr lang="en-US" dirty="0"/>
              <a:t>	$unset:{name:1} </a:t>
            </a:r>
          </a:p>
          <a:p>
            <a:r>
              <a:rPr lang="en-US" b="1" dirty="0"/>
              <a:t>$</a:t>
            </a:r>
            <a:r>
              <a:rPr lang="en-US" b="1" dirty="0" err="1"/>
              <a:t>inc</a:t>
            </a:r>
            <a:r>
              <a:rPr lang="en-US" b="1" dirty="0"/>
              <a:t> </a:t>
            </a:r>
            <a:r>
              <a:rPr lang="en-US" dirty="0"/>
              <a:t>- increments a numeric property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inc</a:t>
            </a:r>
            <a:r>
              <a:rPr lang="en-US" dirty="0"/>
              <a:t>:{ upvotes: 2 } </a:t>
            </a:r>
            <a:br>
              <a:rPr lang="en-US" dirty="0"/>
            </a:br>
            <a:r>
              <a:rPr lang="en-US" dirty="0"/>
              <a:t>adds 2 to the counter property, or if it does not exist, sets it to 2 </a:t>
            </a:r>
            <a:endParaRPr lang="en-US" sz="5400" dirty="0"/>
          </a:p>
          <a:p>
            <a:r>
              <a:rPr lang="en-US" b="1" dirty="0"/>
              <a:t>$push, $pop </a:t>
            </a:r>
            <a:r>
              <a:rPr lang="en-US" dirty="0"/>
              <a:t>- add to or remove values </a:t>
            </a:r>
            <a:r>
              <a:rPr lang="en-US" dirty="0" err="1"/>
              <a:t>from,an</a:t>
            </a:r>
            <a:r>
              <a:rPr lang="en-US" dirty="0"/>
              <a:t> array </a:t>
            </a:r>
          </a:p>
          <a:p>
            <a:pPr lvl="1"/>
            <a:r>
              <a:rPr lang="en-US" dirty="0"/>
              <a:t>$push: { comments: {who:..., </a:t>
            </a:r>
            <a:r>
              <a:rPr lang="en-US" dirty="0" err="1"/>
              <a:t>msg</a:t>
            </a:r>
            <a:r>
              <a:rPr lang="en-US" dirty="0"/>
              <a:t>:...} }</a:t>
            </a:r>
          </a:p>
          <a:p>
            <a:pPr lvl="1"/>
            <a:r>
              <a:rPr lang="en-US" dirty="0"/>
              <a:t>$pop: {comments: -1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9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Cloud Databases</a:t>
            </a:r>
          </a:p>
          <a:p>
            <a:r>
              <a:rPr lang="en-IE" dirty="0"/>
              <a:t>MongoDB</a:t>
            </a:r>
          </a:p>
          <a:p>
            <a:pPr lvl="1"/>
            <a:r>
              <a:rPr lang="en-IE" dirty="0"/>
              <a:t>Querying</a:t>
            </a:r>
          </a:p>
          <a:p>
            <a:pPr lvl="1"/>
            <a:r>
              <a:rPr lang="en-IE" dirty="0"/>
              <a:t>Integrating with Node.js</a:t>
            </a:r>
          </a:p>
          <a:p>
            <a:pPr lvl="1"/>
            <a:r>
              <a:rPr lang="en-IE" dirty="0"/>
              <a:t>The Contacts API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17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MongoDB:Upserts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MongoDB update command can optionally insert a document if it is not found. This is known as an '</a:t>
            </a:r>
            <a:r>
              <a:rPr lang="en-US" dirty="0" err="1"/>
              <a:t>upsert</a:t>
            </a:r>
            <a:r>
              <a:rPr lang="en-US" dirty="0"/>
              <a:t>'</a:t>
            </a:r>
          </a:p>
          <a:p>
            <a:r>
              <a:rPr lang="en-US" dirty="0"/>
              <a:t>This is useful when starting counters as it avoids corrupting the count when two independent updates try to initialize the counter.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db.counters.update</a:t>
            </a:r>
            <a:r>
              <a:rPr lang="en-US" dirty="0"/>
              <a:t>( {</a:t>
            </a:r>
            <a:r>
              <a:rPr lang="en-US" dirty="0" err="1"/>
              <a:t>name:'foo</a:t>
            </a:r>
            <a:r>
              <a:rPr lang="en-US" dirty="0"/>
              <a:t>'}, {$</a:t>
            </a:r>
            <a:r>
              <a:rPr lang="en-US" dirty="0" err="1"/>
              <a:t>inc</a:t>
            </a:r>
            <a:r>
              <a:rPr lang="en-US" dirty="0"/>
              <a:t>:{value:1}}, true)</a:t>
            </a:r>
          </a:p>
          <a:p>
            <a:r>
              <a:rPr lang="en-US" dirty="0"/>
              <a:t>The first update will create the counter: </a:t>
            </a:r>
            <a:br>
              <a:rPr lang="en-US" dirty="0"/>
            </a:br>
            <a:r>
              <a:rPr lang="en-US" dirty="0"/>
              <a:t>{</a:t>
            </a:r>
            <a:r>
              <a:rPr lang="en-US" dirty="0" err="1"/>
              <a:t>name:'foo</a:t>
            </a:r>
            <a:r>
              <a:rPr lang="en-US" dirty="0"/>
              <a:t>', value:1}</a:t>
            </a:r>
          </a:p>
          <a:p>
            <a:r>
              <a:rPr lang="en-US" dirty="0"/>
              <a:t>The second update will increment the counter:</a:t>
            </a:r>
            <a:br>
              <a:rPr lang="en-US" dirty="0"/>
            </a:br>
            <a:r>
              <a:rPr lang="en-US" dirty="0"/>
              <a:t>{</a:t>
            </a:r>
            <a:r>
              <a:rPr lang="en-US" dirty="0" err="1"/>
              <a:t>name:'foo</a:t>
            </a:r>
            <a:r>
              <a:rPr lang="en-US" dirty="0"/>
              <a:t>', value:2}</a:t>
            </a:r>
          </a:p>
        </p:txBody>
      </p:sp>
    </p:spTree>
    <p:extLst>
      <p:ext uri="{BB962C8B-B14F-4D97-AF65-F5344CB8AC3E}">
        <p14:creationId xmlns:p14="http://schemas.microsoft.com/office/powerpoint/2010/main" val="642740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 </a:t>
            </a:r>
            <a:r>
              <a:rPr lang="en-IE" dirty="0" err="1"/>
              <a:t>db</a:t>
            </a:r>
            <a:r>
              <a:rPr lang="en-IE" dirty="0"/>
              <a:t> Node.js Driver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66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</a:t>
            </a:r>
            <a:r>
              <a:rPr lang="en-US" dirty="0" err="1"/>
              <a:t>Node.jsDriver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To connect Node.js to MongoDB you need a </a:t>
            </a:r>
            <a:r>
              <a:rPr lang="en-US" i="1" dirty="0"/>
              <a:t>database driver </a:t>
            </a:r>
          </a:p>
          <a:p>
            <a:r>
              <a:rPr lang="en-US" dirty="0"/>
              <a:t>A Node.js module that communicates over the wire to </a:t>
            </a:r>
            <a:r>
              <a:rPr lang="en-US" dirty="0" err="1"/>
              <a:t>MongoDB,and</a:t>
            </a:r>
            <a:r>
              <a:rPr lang="en-US" dirty="0"/>
              <a:t> presents an API over the database. </a:t>
            </a:r>
          </a:p>
          <a:p>
            <a:r>
              <a:rPr lang="en-IE" dirty="0"/>
              <a:t>The one we’ll look at available with NPM: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http://docs.mongodb.org/ecosystem/drivers/node-js/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46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</a:t>
            </a:r>
            <a:r>
              <a:rPr lang="en-US" dirty="0" err="1"/>
              <a:t>mongodb</a:t>
            </a:r>
            <a:r>
              <a:rPr lang="en-US" dirty="0"/>
              <a:t>-native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Provides low-level interface to MongoDB and replicates the MongoDB Console </a:t>
            </a:r>
          </a:p>
          <a:p>
            <a:pPr lvl="1"/>
            <a:r>
              <a:rPr lang="en-US" dirty="0"/>
              <a:t>suffers badly from callbacks !</a:t>
            </a:r>
          </a:p>
          <a:p>
            <a:endParaRPr lang="en-US" dirty="0"/>
          </a:p>
          <a:p>
            <a:r>
              <a:rPr lang="en-US" dirty="0"/>
              <a:t>Used by higher level MongoDB modules: </a:t>
            </a:r>
          </a:p>
          <a:p>
            <a:pPr lvl="1"/>
            <a:r>
              <a:rPr lang="en-US" dirty="0"/>
              <a:t>mongoose: Object Relational Mapper </a:t>
            </a:r>
          </a:p>
          <a:p>
            <a:pPr lvl="1"/>
            <a:r>
              <a:rPr lang="en-US" dirty="0" err="1"/>
              <a:t>mongoskin</a:t>
            </a:r>
            <a:r>
              <a:rPr lang="en-US" dirty="0"/>
              <a:t>: </a:t>
            </a:r>
            <a:r>
              <a:rPr lang="en-US" dirty="0" err="1"/>
              <a:t>simplerAPI</a:t>
            </a:r>
            <a:r>
              <a:rPr lang="en-US" dirty="0"/>
              <a:t> to reduce callbacks </a:t>
            </a:r>
          </a:p>
          <a:p>
            <a:endParaRPr lang="en-US" dirty="0"/>
          </a:p>
          <a:p>
            <a:r>
              <a:rPr lang="en-US" dirty="0"/>
              <a:t>Sufficient for smaller apps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26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Connecting to MongoDB using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mongo = require('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mongo.MongoClient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://localhost:27017/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mongoClient.connect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(err,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)=&gt; { 	if(!err)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console.log("We are connected");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{console.log("Unable to connect to 			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61060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Inserting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The following function that will insert a document: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collection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mongoDb.collection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('contacts');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(contact, {w:1},(err, result)=&gt;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(err)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console.log({'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error':'An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 has occurred'});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console.log('Success: '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(result[0]));}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console.log('No database object!');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/>
              <a:t>The insert function returns a result object that contains several fields that might be useful.</a:t>
            </a:r>
          </a:p>
          <a:p>
            <a:pPr lvl="1"/>
            <a:r>
              <a:rPr lang="en-US" b="1" dirty="0"/>
              <a:t>result</a:t>
            </a:r>
            <a:r>
              <a:rPr lang="en-US" dirty="0"/>
              <a:t> Contains the result document from MongoDB</a:t>
            </a:r>
          </a:p>
          <a:p>
            <a:pPr lvl="1"/>
            <a:r>
              <a:rPr lang="en-US" b="1" dirty="0"/>
              <a:t>ops</a:t>
            </a:r>
            <a:r>
              <a:rPr lang="en-US" dirty="0"/>
              <a:t> Contains the documents inserted with added **_id** fields</a:t>
            </a:r>
          </a:p>
          <a:p>
            <a:pPr lvl="1"/>
            <a:r>
              <a:rPr lang="en-US" b="1" dirty="0"/>
              <a:t>connection</a:t>
            </a:r>
            <a:r>
              <a:rPr lang="en-US" dirty="0"/>
              <a:t> Contains the connection used to perform the insert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85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Updating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following simple document update by adding a new field </a:t>
            </a:r>
            <a:r>
              <a:rPr lang="en-US" b="1" dirty="0"/>
              <a:t>b</a:t>
            </a:r>
            <a:r>
              <a:rPr lang="en-US" dirty="0"/>
              <a:t> to the document that has the field </a:t>
            </a:r>
            <a:r>
              <a:rPr lang="en-US" b="1" dirty="0"/>
              <a:t>a</a:t>
            </a:r>
            <a:r>
              <a:rPr lang="en-US" dirty="0"/>
              <a:t> set to </a:t>
            </a:r>
            <a:r>
              <a:rPr lang="en-US" b="1" dirty="0"/>
              <a:t>2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// Get the documents collection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collection =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('documents');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// Update document where a is 2, set b equal to 1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collection.update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({ a : 2 }, { $set: { b : 1 } },(err, result)=&gt;{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		console.log("Updated the document with the field a equal to 2");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None/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100" dirty="0"/>
              <a:t>The method will update the first document where the field </a:t>
            </a:r>
            <a:r>
              <a:rPr lang="en-US" sz="3100" b="1" dirty="0"/>
              <a:t>a</a:t>
            </a:r>
            <a:r>
              <a:rPr lang="en-US" sz="3100" dirty="0"/>
              <a:t> is equal to </a:t>
            </a:r>
            <a:r>
              <a:rPr lang="en-US" sz="3100" b="1" dirty="0"/>
              <a:t>2</a:t>
            </a:r>
            <a:r>
              <a:rPr lang="en-US" sz="3100" dirty="0"/>
              <a:t> by adding a new field </a:t>
            </a:r>
            <a:r>
              <a:rPr lang="en-US" sz="3100" b="1" dirty="0"/>
              <a:t>b</a:t>
            </a:r>
            <a:r>
              <a:rPr lang="en-US" sz="3100" dirty="0"/>
              <a:t> to the document set to </a:t>
            </a:r>
            <a:r>
              <a:rPr lang="en-US" sz="3100" b="1" dirty="0"/>
              <a:t>1</a:t>
            </a:r>
            <a:r>
              <a:rPr lang="en-US" sz="3100" dirty="0"/>
              <a:t>.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5023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Deleting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/>
              <a:t>This will remove the first document where the field </a:t>
            </a:r>
            <a:r>
              <a:rPr lang="en-US" sz="4400" b="1" dirty="0"/>
              <a:t>a</a:t>
            </a:r>
            <a:r>
              <a:rPr lang="en-US" sz="4400" dirty="0"/>
              <a:t> equals to </a:t>
            </a:r>
            <a:r>
              <a:rPr lang="en-US" sz="4400" b="1" dirty="0"/>
              <a:t>3</a:t>
            </a:r>
            <a:r>
              <a:rPr lang="en-US" sz="4400" dirty="0"/>
              <a:t>.</a:t>
            </a:r>
            <a:br>
              <a:rPr lang="en-US" sz="4400" dirty="0"/>
            </a:br>
            <a:r>
              <a:rPr lang="en-US" sz="4400" dirty="0"/>
              <a:t> </a:t>
            </a:r>
            <a:endParaRPr lang="en-IE" sz="4400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collection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('documents');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Insert some documents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 a : 3 }, (err, result)=&gt;{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If (!err){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console.log("Removed the document with the field a 		equal to 3");}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else{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console.log(“Did not remove document");}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407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8357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Mongoose Overview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Mongoose is a object-document model module in Node.js for MongoDB </a:t>
            </a:r>
          </a:p>
          <a:p>
            <a:pPr lvl="1"/>
            <a:r>
              <a:rPr lang="en-IE" dirty="0"/>
              <a:t>Wraps the functionality of the native MongoDB driver </a:t>
            </a:r>
          </a:p>
          <a:p>
            <a:pPr lvl="1"/>
            <a:r>
              <a:rPr lang="en-IE" dirty="0"/>
              <a:t>Exposes models to control the records in a doc </a:t>
            </a:r>
          </a:p>
          <a:p>
            <a:pPr lvl="1"/>
            <a:r>
              <a:rPr lang="en-IE" dirty="0"/>
              <a:t>Supports validation on save </a:t>
            </a:r>
          </a:p>
          <a:p>
            <a:pPr lvl="1"/>
            <a:r>
              <a:rPr lang="en-IE" dirty="0"/>
              <a:t>Extends the native queries </a:t>
            </a:r>
          </a:p>
        </p:txBody>
      </p:sp>
    </p:spTree>
    <p:extLst>
      <p:ext uri="{BB962C8B-B14F-4D97-AF65-F5344CB8AC3E}">
        <p14:creationId xmlns:p14="http://schemas.microsoft.com/office/powerpoint/2010/main" val="118833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Databases in Enterprise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Most data driven enterprise applications need a database</a:t>
            </a:r>
          </a:p>
          <a:p>
            <a:r>
              <a:rPr lang="en-IE" dirty="0"/>
              <a:t>In traditional enterprise applications, this requires</a:t>
            </a:r>
          </a:p>
          <a:p>
            <a:pPr lvl="1"/>
            <a:r>
              <a:rPr lang="en-IE" dirty="0"/>
              <a:t>Backups</a:t>
            </a:r>
          </a:p>
          <a:p>
            <a:pPr lvl="1"/>
            <a:r>
              <a:rPr lang="en-IE" dirty="0"/>
              <a:t>Fail over</a:t>
            </a:r>
          </a:p>
          <a:p>
            <a:pPr lvl="1"/>
            <a:r>
              <a:rPr lang="en-IE" dirty="0"/>
              <a:t>Maintenance</a:t>
            </a:r>
          </a:p>
          <a:p>
            <a:pPr lvl="1"/>
            <a:r>
              <a:rPr lang="en-IE" dirty="0"/>
              <a:t>Capacity provisioning</a:t>
            </a:r>
          </a:p>
          <a:p>
            <a:r>
              <a:rPr lang="en-IE" dirty="0"/>
              <a:t>Usually handled by a Database Administrator.</a:t>
            </a:r>
          </a:p>
        </p:txBody>
      </p:sp>
    </p:spTree>
    <p:extLst>
      <p:ext uri="{BB962C8B-B14F-4D97-AF65-F5344CB8AC3E}">
        <p14:creationId xmlns:p14="http://schemas.microsoft.com/office/powerpoint/2010/main" val="2319016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Installing Mongoose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Run the following from the CMD/Terminal </a:t>
            </a:r>
          </a:p>
          <a:p>
            <a:pPr marL="0" indent="0">
              <a:buNone/>
            </a:pPr>
            <a:r>
              <a:rPr lang="en-IE" dirty="0"/>
              <a:t>	$ </a:t>
            </a:r>
            <a:r>
              <a:rPr lang="en-IE" dirty="0" err="1"/>
              <a:t>npm</a:t>
            </a:r>
            <a:r>
              <a:rPr lang="en-IE" dirty="0"/>
              <a:t> install -save mongoose </a:t>
            </a:r>
          </a:p>
          <a:p>
            <a:r>
              <a:rPr lang="en-IE" dirty="0"/>
              <a:t>In node </a:t>
            </a:r>
          </a:p>
          <a:p>
            <a:pPr lvl="1"/>
            <a:r>
              <a:rPr lang="en-IE" dirty="0"/>
              <a:t>Load the module </a:t>
            </a:r>
          </a:p>
          <a:p>
            <a:pPr marL="914400" lvl="2" indent="0">
              <a:buNone/>
            </a:pPr>
            <a:r>
              <a:rPr lang="en-IE" dirty="0"/>
              <a:t>import mongoose from ('mongoose'); </a:t>
            </a:r>
          </a:p>
          <a:p>
            <a:r>
              <a:rPr lang="en-IE" dirty="0"/>
              <a:t>Connect to the database </a:t>
            </a:r>
          </a:p>
          <a:p>
            <a:pPr lvl="1"/>
            <a:r>
              <a:rPr lang="en-IE" dirty="0" err="1"/>
              <a:t>mongoose.connect</a:t>
            </a:r>
            <a:r>
              <a:rPr lang="en-IE" dirty="0"/>
              <a:t>(</a:t>
            </a:r>
            <a:r>
              <a:rPr lang="en-IE" dirty="0" err="1"/>
              <a:t>mongoDbPath</a:t>
            </a:r>
            <a:r>
              <a:rPr lang="en-IE" dirty="0"/>
              <a:t>); 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00647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Mongoose Schemas and Models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Mongoose supports models </a:t>
            </a:r>
          </a:p>
          <a:p>
            <a:pPr lvl="1"/>
            <a:r>
              <a:rPr lang="en-IE" dirty="0"/>
              <a:t>i.e. fixed types of documents </a:t>
            </a:r>
          </a:p>
          <a:p>
            <a:pPr lvl="1"/>
            <a:r>
              <a:rPr lang="en-IE" dirty="0"/>
              <a:t>Needs a </a:t>
            </a:r>
            <a:r>
              <a:rPr lang="en-IE" dirty="0" err="1"/>
              <a:t>mongoose.Schema</a:t>
            </a:r>
            <a:r>
              <a:rPr lang="en-IE" dirty="0"/>
              <a:t> </a:t>
            </a:r>
          </a:p>
          <a:p>
            <a:pPr lvl="1"/>
            <a:r>
              <a:rPr lang="en-IE" dirty="0"/>
              <a:t>Each of the properties must have a type</a:t>
            </a:r>
          </a:p>
          <a:p>
            <a:pPr lvl="2"/>
            <a:r>
              <a:rPr lang="en-IE" dirty="0"/>
              <a:t>Number, String, Boolean, array, object</a:t>
            </a:r>
          </a:p>
          <a:p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10709"/>
            <a:ext cx="7732078" cy="29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4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8" y="1280148"/>
            <a:ext cx="6962980" cy="4739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Mongoose Schemas - Arrays</a:t>
            </a:r>
            <a:endParaRPr lang="en-IE" dirty="0"/>
          </a:p>
        </p:txBody>
      </p:sp>
      <p:sp>
        <p:nvSpPr>
          <p:cNvPr id="5" name="Callout: Line 4"/>
          <p:cNvSpPr/>
          <p:nvPr/>
        </p:nvSpPr>
        <p:spPr>
          <a:xfrm>
            <a:off x="6019800" y="861048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Comments property is an Array of </a:t>
            </a:r>
            <a:r>
              <a:rPr lang="en-IE" dirty="0" err="1"/>
              <a:t>CommentSchemas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3143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Mongoose Schema -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Can define validation constraints on properties </a:t>
            </a:r>
            <a:r>
              <a:rPr lang="en-IE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60" y="3078163"/>
            <a:ext cx="7658680" cy="304800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2057400" y="4343400"/>
            <a:ext cx="40386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: Rounded Corners 5"/>
          <p:cNvSpPr/>
          <p:nvPr/>
        </p:nvSpPr>
        <p:spPr>
          <a:xfrm>
            <a:off x="2362200" y="4800600"/>
            <a:ext cx="4038600" cy="4654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7058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Mongoose 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Developers can define custom validation on their properties (e.g. validate length of comment when trying to save) 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81400"/>
            <a:ext cx="787298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99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/>
              <a:t>Data Manipulation Mongoose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Mongoose supports all the CRUD operations: </a:t>
            </a:r>
          </a:p>
          <a:p>
            <a:pPr lvl="1"/>
            <a:r>
              <a:rPr lang="en-IE" dirty="0"/>
              <a:t>Create –&gt; </a:t>
            </a:r>
            <a:r>
              <a:rPr lang="en-IE" dirty="0" err="1"/>
              <a:t>model.create</a:t>
            </a:r>
            <a:r>
              <a:rPr lang="en-IE" dirty="0"/>
              <a:t>(</a:t>
            </a:r>
            <a:r>
              <a:rPr lang="en-IE" dirty="0" err="1"/>
              <a:t>callback</a:t>
            </a:r>
            <a:r>
              <a:rPr lang="en-IE" dirty="0"/>
              <a:t>) </a:t>
            </a:r>
          </a:p>
          <a:p>
            <a:pPr lvl="1"/>
            <a:r>
              <a:rPr lang="en-IE" dirty="0"/>
              <a:t>Read –&gt; </a:t>
            </a:r>
            <a:r>
              <a:rPr lang="en-IE" dirty="0" err="1"/>
              <a:t>Model.find</a:t>
            </a:r>
            <a:r>
              <a:rPr lang="en-IE" dirty="0"/>
              <a:t>().exec(</a:t>
            </a:r>
            <a:r>
              <a:rPr lang="en-IE" dirty="0" err="1"/>
              <a:t>callback</a:t>
            </a:r>
            <a:r>
              <a:rPr lang="en-IE" dirty="0"/>
              <a:t>) </a:t>
            </a:r>
          </a:p>
          <a:p>
            <a:pPr lvl="1"/>
            <a:r>
              <a:rPr lang="en-IE" dirty="0"/>
              <a:t>Update –&gt; </a:t>
            </a:r>
            <a:r>
              <a:rPr lang="en-IE" dirty="0" err="1"/>
              <a:t>modelObj.update</a:t>
            </a:r>
            <a:r>
              <a:rPr lang="en-IE" dirty="0"/>
              <a:t>(props, </a:t>
            </a:r>
            <a:r>
              <a:rPr lang="en-IE" dirty="0" err="1"/>
              <a:t>callback</a:t>
            </a:r>
            <a:r>
              <a:rPr lang="en-IE" dirty="0"/>
              <a:t>)–&gt; </a:t>
            </a:r>
            <a:r>
              <a:rPr lang="en-IE" dirty="0" err="1"/>
              <a:t>Model.update</a:t>
            </a:r>
            <a:r>
              <a:rPr lang="en-IE" dirty="0"/>
              <a:t>(condition, props, </a:t>
            </a:r>
            <a:r>
              <a:rPr lang="en-IE" dirty="0" err="1"/>
              <a:t>cb</a:t>
            </a:r>
            <a:r>
              <a:rPr lang="en-IE" dirty="0"/>
              <a:t>) </a:t>
            </a:r>
          </a:p>
          <a:p>
            <a:pPr lvl="1"/>
            <a:r>
              <a:rPr lang="en-IE" dirty="0"/>
              <a:t>Remove –&gt; </a:t>
            </a:r>
            <a:r>
              <a:rPr lang="en-IE" dirty="0" err="1"/>
              <a:t>modelObj.remove</a:t>
            </a:r>
            <a:r>
              <a:rPr lang="en-IE" dirty="0"/>
              <a:t>(</a:t>
            </a:r>
            <a:r>
              <a:rPr lang="en-IE" dirty="0" err="1"/>
              <a:t>callback</a:t>
            </a:r>
            <a:r>
              <a:rPr lang="en-IE" dirty="0"/>
              <a:t>)–&gt; </a:t>
            </a:r>
            <a:r>
              <a:rPr lang="en-IE" dirty="0" err="1"/>
              <a:t>Model.remove</a:t>
            </a:r>
            <a:r>
              <a:rPr lang="en-IE" dirty="0"/>
              <a:t>(condition, props, </a:t>
            </a:r>
            <a:r>
              <a:rPr lang="en-IE" dirty="0" err="1"/>
              <a:t>cb</a:t>
            </a:r>
            <a:r>
              <a:rPr lang="en-IE" dirty="0"/>
              <a:t>) 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2233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Contact with Mongoose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417638"/>
            <a:ext cx="4714875" cy="1876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886200"/>
            <a:ext cx="601717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06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 Contact with Mongoose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536267"/>
            <a:ext cx="5214861" cy="277245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96732"/>
            <a:ext cx="47148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22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/>
              <a:t>Mongoose Queries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Mongoose provides a mode expressive version of the native MongoDB</a:t>
            </a:r>
          </a:p>
          <a:p>
            <a:pPr lvl="1"/>
            <a:r>
              <a:rPr lang="en-IE" dirty="0"/>
              <a:t>Instead of:</a:t>
            </a:r>
            <a:br>
              <a:rPr lang="en-IE" dirty="0"/>
            </a:br>
            <a:r>
              <a:rPr lang="en-IE" dirty="0"/>
              <a:t>	{$or: [{</a:t>
            </a:r>
            <a:r>
              <a:rPr lang="en-IE" dirty="0" err="1"/>
              <a:t>conditionOne</a:t>
            </a:r>
            <a:r>
              <a:rPr lang="en-IE" dirty="0"/>
              <a:t>: true}, {</a:t>
            </a:r>
            <a:r>
              <a:rPr lang="en-IE" dirty="0" err="1"/>
              <a:t>conditionTwo</a:t>
            </a:r>
            <a:r>
              <a:rPr lang="en-IE" dirty="0"/>
              <a:t>: true}] </a:t>
            </a:r>
          </a:p>
          <a:p>
            <a:pPr lvl="1"/>
            <a:r>
              <a:rPr lang="en-IE" dirty="0"/>
              <a:t>Do:    .where({</a:t>
            </a:r>
            <a:r>
              <a:rPr lang="en-IE" dirty="0" err="1"/>
              <a:t>conditionOne:true</a:t>
            </a:r>
            <a:r>
              <a:rPr lang="en-IE" dirty="0"/>
              <a:t>}).or({</a:t>
            </a:r>
            <a:r>
              <a:rPr lang="en-IE" dirty="0" err="1"/>
              <a:t>conditionTwo</a:t>
            </a:r>
            <a:r>
              <a:rPr lang="en-IE" dirty="0"/>
              <a:t>: true}) </a:t>
            </a:r>
          </a:p>
          <a:p>
            <a:pPr marL="457200" lvl="1" indent="0">
              <a:buNone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4938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Mongoose supports many queries: </a:t>
            </a:r>
          </a:p>
          <a:p>
            <a:pPr lvl="1"/>
            <a:r>
              <a:rPr lang="en-IE" dirty="0"/>
              <a:t>For equality/non-equality </a:t>
            </a:r>
          </a:p>
          <a:p>
            <a:pPr lvl="1"/>
            <a:r>
              <a:rPr lang="en-IE" dirty="0"/>
              <a:t>Selection of some properties </a:t>
            </a:r>
          </a:p>
          <a:p>
            <a:pPr lvl="1"/>
            <a:r>
              <a:rPr lang="en-IE" dirty="0"/>
              <a:t>Sorting </a:t>
            </a:r>
          </a:p>
          <a:p>
            <a:pPr lvl="1"/>
            <a:r>
              <a:rPr lang="en-IE" dirty="0"/>
              <a:t>Limit &amp; skip </a:t>
            </a:r>
          </a:p>
          <a:p>
            <a:r>
              <a:rPr lang="en-IE" dirty="0"/>
              <a:t>All queries are executed over the object returned by </a:t>
            </a:r>
            <a:r>
              <a:rPr lang="en-IE" dirty="0" err="1"/>
              <a:t>Model.find</a:t>
            </a:r>
            <a:r>
              <a:rPr lang="en-IE" dirty="0"/>
              <a:t>*()</a:t>
            </a:r>
          </a:p>
          <a:p>
            <a:pPr lvl="1"/>
            <a:r>
              <a:rPr lang="en-IE" dirty="0" err="1"/>
              <a:t>Model.findOne</a:t>
            </a:r>
            <a:r>
              <a:rPr lang="en-IE" dirty="0"/>
              <a:t>() returns a single document, the first match</a:t>
            </a:r>
          </a:p>
          <a:p>
            <a:pPr lvl="1"/>
            <a:r>
              <a:rPr lang="en-IE" dirty="0" err="1"/>
              <a:t>Model.find</a:t>
            </a:r>
            <a:r>
              <a:rPr lang="en-IE" dirty="0"/>
              <a:t>() returns all</a:t>
            </a:r>
          </a:p>
          <a:p>
            <a:pPr lvl="1"/>
            <a:r>
              <a:rPr lang="en-IE" dirty="0" err="1"/>
              <a:t>Model.findById</a:t>
            </a:r>
            <a:r>
              <a:rPr lang="en-IE" dirty="0"/>
              <a:t>() queries on the _id field.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48201"/>
            <a:ext cx="6682808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5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Databases in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For some apps, a traditional database may not be the best fit</a:t>
            </a:r>
          </a:p>
          <a:p>
            <a:pPr lvl="1"/>
            <a:r>
              <a:rPr lang="en-IE" dirty="0"/>
              <a:t>Does the app require transactional integrity</a:t>
            </a:r>
          </a:p>
          <a:p>
            <a:pPr lvl="1"/>
            <a:r>
              <a:rPr lang="en-IE" dirty="0"/>
              <a:t>Do you need </a:t>
            </a:r>
            <a:r>
              <a:rPr lang="en-IE" dirty="0" err="1"/>
              <a:t>db</a:t>
            </a:r>
            <a:r>
              <a:rPr lang="en-IE" dirty="0"/>
              <a:t> schema definition</a:t>
            </a:r>
          </a:p>
          <a:p>
            <a:pPr lvl="1"/>
            <a:r>
              <a:rPr lang="en-IE" dirty="0"/>
              <a:t>Do you know your scaling requirements, particularly if it’s a web app</a:t>
            </a:r>
          </a:p>
          <a:p>
            <a:r>
              <a:rPr lang="en-IE" dirty="0"/>
              <a:t>One approach is to use the</a:t>
            </a:r>
            <a:r>
              <a:rPr lang="en-IE" b="1" dirty="0"/>
              <a:t> Cloud </a:t>
            </a:r>
            <a:r>
              <a:rPr lang="en-IE" dirty="0"/>
              <a:t>for you DB</a:t>
            </a:r>
          </a:p>
          <a:p>
            <a:pPr lvl="1"/>
            <a:r>
              <a:rPr lang="en-IE" dirty="0"/>
              <a:t>Designed for scale</a:t>
            </a:r>
          </a:p>
          <a:p>
            <a:pPr lvl="1"/>
            <a:r>
              <a:rPr lang="en-IE" dirty="0"/>
              <a:t>Can be outsourced so you don’t have to deal with infrastructure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28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Can build complex queries and execute them later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r>
              <a:rPr lang="en-IE" dirty="0"/>
              <a:t>The above finds all contacts where age &gt;17 and &lt;66 and living in either Waterford, Kilkenny or Wexford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2567781"/>
            <a:ext cx="809478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6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Mongoose Sub-Docs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Ex: Hacker News – Adding a comment to a post.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56" y="2877343"/>
            <a:ext cx="6983144" cy="356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92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Mongoose Sub-Docs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Updating a Sub-Document(e.g. incrementing the upvotes for a comment)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8000"/>
            <a:ext cx="7469957" cy="2819400"/>
          </a:xfrm>
          <a:prstGeom prst="rect">
            <a:avLst/>
          </a:prstGeom>
        </p:spPr>
      </p:pic>
      <p:sp>
        <p:nvSpPr>
          <p:cNvPr id="5" name="Callout: Line 4"/>
          <p:cNvSpPr/>
          <p:nvPr/>
        </p:nvSpPr>
        <p:spPr>
          <a:xfrm>
            <a:off x="5768926" y="5107110"/>
            <a:ext cx="3146474" cy="1219200"/>
          </a:xfrm>
          <a:prstGeom prst="borderCallout1">
            <a:avLst>
              <a:gd name="adj1" fmla="val 18750"/>
              <a:gd name="adj2" fmla="val -8333"/>
              <a:gd name="adj3" fmla="val -61521"/>
              <a:gd name="adj4" fmla="val -59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Each subdocument is assigned it’s own _id from MongoDB. This is a special </a:t>
            </a:r>
            <a:r>
              <a:rPr lang="en-IE" dirty="0" err="1"/>
              <a:t>methog</a:t>
            </a:r>
            <a:r>
              <a:rPr lang="en-IE" dirty="0"/>
              <a:t> to access sub documents</a:t>
            </a:r>
          </a:p>
        </p:txBody>
      </p:sp>
    </p:spTree>
    <p:extLst>
      <p:ext uri="{BB962C8B-B14F-4D97-AF65-F5344CB8AC3E}">
        <p14:creationId xmlns:p14="http://schemas.microsoft.com/office/powerpoint/2010/main" val="38957368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 Sub 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Removing a sub document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9800"/>
            <a:ext cx="753341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253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MongoDB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Best practice for initial development is to host </a:t>
            </a:r>
            <a:r>
              <a:rPr lang="en-IE" dirty="0" err="1"/>
              <a:t>MongDB</a:t>
            </a:r>
            <a:r>
              <a:rPr lang="en-IE" dirty="0"/>
              <a:t> process on your development machine</a:t>
            </a:r>
          </a:p>
          <a:p>
            <a:r>
              <a:rPr lang="en-IE" dirty="0"/>
              <a:t>In production environments, Mongo will be hosted:</a:t>
            </a:r>
          </a:p>
          <a:p>
            <a:pPr lvl="1"/>
            <a:r>
              <a:rPr lang="en-IE" dirty="0"/>
              <a:t> on it’s own instance or </a:t>
            </a:r>
          </a:p>
          <a:p>
            <a:pPr lvl="1"/>
            <a:r>
              <a:rPr lang="en-IE" dirty="0"/>
              <a:t>provisioned as a service</a:t>
            </a:r>
          </a:p>
        </p:txBody>
      </p:sp>
    </p:spTree>
    <p:extLst>
      <p:ext uri="{BB962C8B-B14F-4D97-AF65-F5344CB8AC3E}">
        <p14:creationId xmlns:p14="http://schemas.microsoft.com/office/powerpoint/2010/main" val="33992382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MongoDB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17" y="1219200"/>
            <a:ext cx="4876800" cy="2599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99" y="3818256"/>
            <a:ext cx="4988797" cy="265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9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MongoDB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1" y="1242219"/>
            <a:ext cx="8229600" cy="2385220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Most providers allow free access </a:t>
            </a:r>
            <a:r>
              <a:rPr lang="en-IE" dirty="0" err="1"/>
              <a:t>teir</a:t>
            </a:r>
            <a:endParaRPr lang="en-IE" dirty="0"/>
          </a:p>
          <a:p>
            <a:r>
              <a:rPr lang="en-IE" dirty="0"/>
              <a:t>Provide user credentials wrapped in a URL</a:t>
            </a:r>
          </a:p>
          <a:p>
            <a:r>
              <a:rPr lang="en-IE" dirty="0"/>
              <a:t>All you need to do is update your config with the relevant  URL</a:t>
            </a:r>
          </a:p>
          <a:p>
            <a:r>
              <a:rPr lang="en-IE" dirty="0"/>
              <a:t>Careful to ignore credentials when pushing to </a:t>
            </a:r>
            <a:r>
              <a:rPr lang="en-IE" dirty="0" err="1"/>
              <a:t>github</a:t>
            </a:r>
            <a:r>
              <a:rPr lang="en-IE" dirty="0"/>
              <a:t>/public repo</a:t>
            </a:r>
          </a:p>
          <a:p>
            <a:endParaRPr lang="en-IE" dirty="0"/>
          </a:p>
        </p:txBody>
      </p:sp>
      <p:grpSp>
        <p:nvGrpSpPr>
          <p:cNvPr id="6" name="Group 5"/>
          <p:cNvGrpSpPr/>
          <p:nvPr/>
        </p:nvGrpSpPr>
        <p:grpSpPr>
          <a:xfrm>
            <a:off x="1550743" y="3612199"/>
            <a:ext cx="5972175" cy="3171825"/>
            <a:chOff x="823912" y="3581400"/>
            <a:chExt cx="5972175" cy="31718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912" y="3581400"/>
              <a:ext cx="5972175" cy="3171825"/>
            </a:xfrm>
            <a:prstGeom prst="rect">
              <a:avLst/>
            </a:prstGeom>
          </p:spPr>
        </p:pic>
        <p:sp>
          <p:nvSpPr>
            <p:cNvPr id="5" name="Rectangle: Rounded Corners 4"/>
            <p:cNvSpPr/>
            <p:nvPr/>
          </p:nvSpPr>
          <p:spPr>
            <a:xfrm>
              <a:off x="1219200" y="5791200"/>
              <a:ext cx="5181600" cy="6858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97623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Cloud DB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Removes Management costs</a:t>
            </a:r>
          </a:p>
          <a:p>
            <a:r>
              <a:rPr lang="en-IE" dirty="0"/>
              <a:t>Inherently scalable</a:t>
            </a:r>
          </a:p>
          <a:p>
            <a:r>
              <a:rPr lang="en-IE" dirty="0"/>
              <a:t>Latency is predictable and constant</a:t>
            </a:r>
          </a:p>
          <a:p>
            <a:r>
              <a:rPr lang="en-IE" dirty="0"/>
              <a:t>No need to define schemas etc. </a:t>
            </a:r>
          </a:p>
          <a:p>
            <a:r>
              <a:rPr lang="en-IE" dirty="0"/>
              <a:t>Lots of Cloud DB offerings out there</a:t>
            </a:r>
          </a:p>
          <a:p>
            <a:pPr lvl="1"/>
            <a:r>
              <a:rPr lang="en-IE" dirty="0"/>
              <a:t>SQL based</a:t>
            </a:r>
          </a:p>
          <a:p>
            <a:pPr lvl="1"/>
            <a:r>
              <a:rPr lang="en-IE" dirty="0"/>
              <a:t>NoSQL based</a:t>
            </a:r>
          </a:p>
          <a:p>
            <a:r>
              <a:rPr lang="en-IE" dirty="0"/>
              <a:t>If organisation policy/standards do not allow outsourcing:</a:t>
            </a:r>
          </a:p>
          <a:p>
            <a:pPr marL="457200" lvl="1" indent="0">
              <a:buNone/>
            </a:pPr>
            <a:r>
              <a:rPr lang="en-IE" dirty="0"/>
              <a:t>- Can host yourself, most NoSQL DBs </a:t>
            </a:r>
            <a:r>
              <a:rPr lang="en-IE"/>
              <a:t>are free.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0843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Cloud Database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Drop Consistency</a:t>
            </a:r>
          </a:p>
          <a:p>
            <a:pPr lvl="1"/>
            <a:r>
              <a:rPr lang="en-US" dirty="0"/>
              <a:t>this makes distributed systems much easier to build</a:t>
            </a:r>
          </a:p>
          <a:p>
            <a:r>
              <a:rPr lang="en-US" dirty="0"/>
              <a:t>Drop SQL and the relational model </a:t>
            </a:r>
          </a:p>
          <a:p>
            <a:pPr lvl="1"/>
            <a:r>
              <a:rPr lang="en-US" dirty="0"/>
              <a:t>simpler structures are easier to distribute:</a:t>
            </a:r>
          </a:p>
          <a:p>
            <a:pPr lvl="2"/>
            <a:r>
              <a:rPr lang="en-US" dirty="0"/>
              <a:t>key/value pairs </a:t>
            </a:r>
          </a:p>
          <a:p>
            <a:pPr lvl="2"/>
            <a:r>
              <a:rPr lang="en-US" b="1" dirty="0"/>
              <a:t>structured documents </a:t>
            </a:r>
          </a:p>
          <a:p>
            <a:pPr lvl="2"/>
            <a:r>
              <a:rPr lang="en-US" b="1" dirty="0"/>
              <a:t>pseudo-tables </a:t>
            </a:r>
          </a:p>
          <a:p>
            <a:pPr lvl="2"/>
            <a:r>
              <a:rPr lang="en-US" dirty="0"/>
              <a:t>tend to be schema-</a:t>
            </a:r>
            <a:r>
              <a:rPr lang="en-US" dirty="0" err="1"/>
              <a:t>free,accepting</a:t>
            </a:r>
            <a:r>
              <a:rPr lang="en-US" dirty="0"/>
              <a:t> data as-is</a:t>
            </a:r>
          </a:p>
          <a:p>
            <a:r>
              <a:rPr lang="en-US" dirty="0"/>
              <a:t>Offer HTTP interfaces using XML or </a:t>
            </a:r>
            <a:r>
              <a:rPr lang="en-US" b="1" dirty="0"/>
              <a:t>JSON</a:t>
            </a:r>
            <a:r>
              <a:rPr lang="en-US" dirty="0"/>
              <a:t> </a:t>
            </a:r>
          </a:p>
          <a:p>
            <a:r>
              <a:rPr lang="en-US" dirty="0"/>
              <a:t>Use in-memory storage aggressively </a:t>
            </a:r>
          </a:p>
        </p:txBody>
      </p:sp>
    </p:spTree>
    <p:extLst>
      <p:ext uri="{BB962C8B-B14F-4D97-AF65-F5344CB8AC3E}">
        <p14:creationId xmlns:p14="http://schemas.microsoft.com/office/powerpoint/2010/main" val="423063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Distributed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App data is not homogeneous</a:t>
            </a:r>
          </a:p>
          <a:p>
            <a:pPr lvl="1"/>
            <a:r>
              <a:rPr lang="en-US" dirty="0"/>
              <a:t>some kinds of data will be much larger</a:t>
            </a:r>
          </a:p>
          <a:p>
            <a:pPr lvl="1"/>
            <a:endParaRPr lang="en-US" dirty="0"/>
          </a:p>
          <a:p>
            <a:r>
              <a:rPr lang="en-US" dirty="0"/>
              <a:t>consider using different databases for different requirements:</a:t>
            </a:r>
          </a:p>
          <a:p>
            <a:r>
              <a:rPr lang="en-US" dirty="0"/>
              <a:t>user </a:t>
            </a:r>
            <a:r>
              <a:rPr lang="en-US" dirty="0" err="1"/>
              <a:t>details,billing</a:t>
            </a:r>
            <a:r>
              <a:rPr lang="en-US" dirty="0"/>
              <a:t> - needs consistency</a:t>
            </a:r>
          </a:p>
          <a:p>
            <a:pPr lvl="1"/>
            <a:r>
              <a:rPr lang="en-US" dirty="0"/>
              <a:t> require traditional database</a:t>
            </a:r>
          </a:p>
          <a:p>
            <a:r>
              <a:rPr lang="en-US" dirty="0"/>
              <a:t>user </a:t>
            </a:r>
            <a:r>
              <a:rPr lang="en-US" dirty="0" err="1"/>
              <a:t>data,content</a:t>
            </a:r>
            <a:r>
              <a:rPr lang="en-US" dirty="0"/>
              <a:t> - needs partition tolerance</a:t>
            </a:r>
          </a:p>
          <a:p>
            <a:pPr lvl="1"/>
            <a:r>
              <a:rPr lang="en-US" dirty="0"/>
              <a:t>replicate to keep safe</a:t>
            </a:r>
          </a:p>
          <a:p>
            <a:r>
              <a:rPr lang="en-US" dirty="0" err="1"/>
              <a:t>analytics,sessions</a:t>
            </a:r>
            <a:r>
              <a:rPr lang="en-US" dirty="0"/>
              <a:t> - needs availability</a:t>
            </a:r>
          </a:p>
          <a:p>
            <a:pPr lvl="1"/>
            <a:r>
              <a:rPr lang="en-US" dirty="0"/>
              <a:t>"eventually consistent" is good enough</a:t>
            </a:r>
          </a:p>
        </p:txBody>
      </p:sp>
    </p:spTree>
    <p:extLst>
      <p:ext uri="{BB962C8B-B14F-4D97-AF65-F5344CB8AC3E}">
        <p14:creationId xmlns:p14="http://schemas.microsoft.com/office/powerpoint/2010/main" val="318336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Mongodb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2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Document-oriented database</a:t>
            </a:r>
          </a:p>
          <a:p>
            <a:pPr lvl="1"/>
            <a:r>
              <a:rPr lang="en-US" dirty="0"/>
              <a:t>but closer to traditional SQL databases than others</a:t>
            </a:r>
          </a:p>
          <a:p>
            <a:r>
              <a:rPr lang="en-US" dirty="0"/>
              <a:t>Uses JSON natively - perfect fit for Node.js </a:t>
            </a:r>
          </a:p>
          <a:p>
            <a:r>
              <a:rPr lang="en-US" dirty="0"/>
              <a:t>Query language with many SQL features</a:t>
            </a:r>
          </a:p>
          <a:p>
            <a:pPr lvl="1"/>
            <a:r>
              <a:rPr lang="en-US" dirty="0"/>
              <a:t>Uses JSON too, and has an easy learning curve</a:t>
            </a:r>
          </a:p>
          <a:p>
            <a:r>
              <a:rPr lang="en-US" dirty="0"/>
              <a:t>Inbuilt </a:t>
            </a:r>
            <a:r>
              <a:rPr lang="en-US" dirty="0" err="1"/>
              <a:t>sharding</a:t>
            </a:r>
            <a:r>
              <a:rPr lang="en-US" dirty="0"/>
              <a:t> support means you can scale</a:t>
            </a:r>
          </a:p>
          <a:p>
            <a:pPr lvl="1"/>
            <a:r>
              <a:rPr lang="en-US" dirty="0"/>
              <a:t>Aggressively uses memory for high speed</a:t>
            </a:r>
          </a:p>
          <a:p>
            <a:r>
              <a:rPr lang="en-US" dirty="0"/>
              <a:t>be </a:t>
            </a:r>
            <a:r>
              <a:rPr lang="en-US" dirty="0" err="1"/>
              <a:t>careful:default</a:t>
            </a:r>
            <a:r>
              <a:rPr lang="en-US" dirty="0"/>
              <a:t> configuration does not sync to disk</a:t>
            </a:r>
          </a:p>
          <a:p>
            <a:r>
              <a:rPr lang="en-US" dirty="0"/>
              <a:t>Commercial support - 10gen.com product</a:t>
            </a:r>
          </a:p>
          <a:p>
            <a:pPr lvl="1"/>
            <a:r>
              <a:rPr lang="en-US" dirty="0"/>
              <a:t>cloud hosting providers - e.g.mongoLab.com</a:t>
            </a:r>
          </a:p>
          <a:p>
            <a:r>
              <a:rPr lang="en-US" dirty="0"/>
              <a:t>Community support - popular choice</a:t>
            </a:r>
          </a:p>
        </p:txBody>
      </p:sp>
    </p:spTree>
    <p:extLst>
      <p:ext uri="{BB962C8B-B14F-4D97-AF65-F5344CB8AC3E}">
        <p14:creationId xmlns:p14="http://schemas.microsoft.com/office/powerpoint/2010/main" val="210544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1604</Words>
  <Application>Microsoft Office PowerPoint</Application>
  <PresentationFormat>On-screen Show (4:3)</PresentationFormat>
  <Paragraphs>324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Courier New</vt:lpstr>
      <vt:lpstr>Office Theme</vt:lpstr>
      <vt:lpstr>MongoDB and Cloud Storage</vt:lpstr>
      <vt:lpstr>Agenda</vt:lpstr>
      <vt:lpstr>Databases in Enterprise Apps</vt:lpstr>
      <vt:lpstr>Databases in the Cloud</vt:lpstr>
      <vt:lpstr>Cloud DB Advantages</vt:lpstr>
      <vt:lpstr>Cloud Database Practices</vt:lpstr>
      <vt:lpstr>Designing Distributed Data </vt:lpstr>
      <vt:lpstr>Mongodb</vt:lpstr>
      <vt:lpstr>Introduction</vt:lpstr>
      <vt:lpstr>Mongo Terminology</vt:lpstr>
      <vt:lpstr>Getting Started (locally)</vt:lpstr>
      <vt:lpstr>Mongo Shell</vt:lpstr>
      <vt:lpstr>The MongoDB Query Language </vt:lpstr>
      <vt:lpstr>MongoDB: Inserts </vt:lpstr>
      <vt:lpstr>MongoDB:Queries</vt:lpstr>
      <vt:lpstr>MongoDB: Queries</vt:lpstr>
      <vt:lpstr>MongoDB: Queries</vt:lpstr>
      <vt:lpstr>MongoDB:Updates</vt:lpstr>
      <vt:lpstr>MongoDB:Update Properties</vt:lpstr>
      <vt:lpstr>MongoDB:Upserts </vt:lpstr>
      <vt:lpstr>Mongo db Node.js Driver</vt:lpstr>
      <vt:lpstr>MongoDB Node.jsDriver</vt:lpstr>
      <vt:lpstr>node-mongodb-native </vt:lpstr>
      <vt:lpstr>Connecting to MongoDB using Node</vt:lpstr>
      <vt:lpstr>Inserting a Document</vt:lpstr>
      <vt:lpstr>Updating a Document</vt:lpstr>
      <vt:lpstr>Deleting a Document</vt:lpstr>
      <vt:lpstr>Mongoose</vt:lpstr>
      <vt:lpstr>Mongoose Overview</vt:lpstr>
      <vt:lpstr>Installing Mongoose</vt:lpstr>
      <vt:lpstr>Mongoose Schemas and Models</vt:lpstr>
      <vt:lpstr>Mongoose Schemas - Arrays</vt:lpstr>
      <vt:lpstr>Mongoose Schema - Validation</vt:lpstr>
      <vt:lpstr>Mongoose Custom Validation</vt:lpstr>
      <vt:lpstr>Data Manipulation Mongoose</vt:lpstr>
      <vt:lpstr>Create Contact with Mongoose</vt:lpstr>
      <vt:lpstr>Update Contact with Mongoose</vt:lpstr>
      <vt:lpstr>Mongoose Queries </vt:lpstr>
      <vt:lpstr>Mongoose Queries</vt:lpstr>
      <vt:lpstr>Mongoose Queries</vt:lpstr>
      <vt:lpstr>Mongoose Sub-Docs</vt:lpstr>
      <vt:lpstr>Mongoose Sub-Docs</vt:lpstr>
      <vt:lpstr>Mongo Sub docs</vt:lpstr>
      <vt:lpstr>MongoDB as a Service</vt:lpstr>
      <vt:lpstr>MongoDB as a Service</vt:lpstr>
      <vt:lpstr>MongoDB as a Service</vt:lpstr>
    </vt:vector>
  </TitlesOfParts>
  <Company>Waterford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and Cloud Storage</dc:title>
  <dc:creator>Frank X Walsh</dc:creator>
  <cp:lastModifiedBy>fxwalsh@wit.ie</cp:lastModifiedBy>
  <cp:revision>59</cp:revision>
  <dcterms:created xsi:type="dcterms:W3CDTF">2015-03-16T10:31:16Z</dcterms:created>
  <dcterms:modified xsi:type="dcterms:W3CDTF">2017-03-21T22:51:40Z</dcterms:modified>
</cp:coreProperties>
</file>