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1768680"/>
            <a:ext cx="549540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760" y="1768680"/>
            <a:ext cx="549540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1760" y="1768680"/>
            <a:ext cx="5495400" cy="438444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1760" y="1768680"/>
            <a:ext cx="549540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I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0D557C4-C153-4CF3-9CD5-48834D33B246}" type="slidenum">
              <a:rPr lang="en-IE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567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53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309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64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21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21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21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210">
                <a:latin typeface="Arial"/>
              </a:rPr>
              <a:t>Seventh Outline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lang="en-I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7000" y="6886800"/>
            <a:ext cx="319464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114931CF-C434-43FE-BA22-0E89FE09291F}" type="slidenum">
              <a:rPr lang="en-IE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5400">
                <a:latin typeface="Arial"/>
              </a:rPr>
              <a:t>Introduction to Node.js</a:t>
            </a:r>
            <a:endParaRPr/>
          </a:p>
          <a:p>
            <a:pPr algn="ctr"/>
            <a:r>
              <a:rPr lang="en-IE" sz="3200">
                <a:latin typeface="Arial"/>
              </a:rPr>
              <a:t>Frank Walsh</a:t>
            </a:r>
            <a:endParaRPr/>
          </a:p>
          <a:p>
            <a:pPr algn="ctr"/>
            <a:r>
              <a:rPr lang="en-IE" sz="3200">
                <a:latin typeface="Arial"/>
              </a:rPr>
              <a:t>Diarmuid O'Connor</a:t>
            </a:r>
            <a:endParaRPr/>
          </a:p>
        </p:txBody>
      </p:sp>
      <p:pic>
        <p:nvPicPr>
          <p:cNvPr id="7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21360" y="301320"/>
            <a:ext cx="5714640" cy="2857320"/>
          </a:xfrm>
          <a:prstGeom prst="rect">
            <a:avLst/>
          </a:prstGeom>
          <a:ln>
            <a:noFill/>
          </a:ln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Blocking vs. Non-blocking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Threads consume resources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Memory on stack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Processing time for context switching etc.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No thread management on single threaded apps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Just execute “callbacks” when event occurs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Callbacks are usually in the form of anonamous functions. 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Why does it matter...</a:t>
            </a:r>
            <a:endParaRPr/>
          </a:p>
        </p:txBody>
      </p:sp>
      <p:sp>
        <p:nvSpPr>
          <p:cNvPr id="10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This is why:</a:t>
            </a:r>
            <a:endParaRPr/>
          </a:p>
        </p:txBody>
      </p:sp>
      <p:pic>
        <p:nvPicPr>
          <p:cNvPr id="10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456000" y="1563480"/>
            <a:ext cx="6133680" cy="294300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64600" y="4392000"/>
            <a:ext cx="6143400" cy="2999880"/>
          </a:xfrm>
          <a:prstGeom prst="rect">
            <a:avLst/>
          </a:prstGeom>
          <a:ln>
            <a:noFill/>
          </a:ln>
        </p:spPr>
      </p:pic>
      <p:sp>
        <p:nvSpPr>
          <p:cNvPr id="111" name="TextShape 3"/>
          <p:cNvSpPr txBox="1"/>
          <p:nvPr/>
        </p:nvSpPr>
        <p:spPr>
          <a:xfrm>
            <a:off x="6796080" y="5976000"/>
            <a:ext cx="2923920" cy="23400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E" sz="1000">
                <a:latin typeface="Arial"/>
              </a:rPr>
              <a:t>http://blog.webfaction.com/a-little-holiday-present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16000" y="4464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IE">
                <a:latin typeface="Arial"/>
              </a:rPr>
              <a:t>Event Queue</a:t>
            </a:r>
            <a:endParaRPr/>
          </a:p>
        </p:txBody>
      </p:sp>
      <p:sp>
        <p:nvSpPr>
          <p:cNvPr id="113" name="TextShape 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Node.js Event Loop</a:t>
            </a:r>
            <a:endParaRPr/>
          </a:p>
        </p:txBody>
      </p:sp>
      <p:sp>
        <p:nvSpPr>
          <p:cNvPr id="114" name="TextShape 3"/>
          <p:cNvSpPr txBox="1"/>
          <p:nvPr/>
        </p:nvSpPr>
        <p:spPr>
          <a:xfrm>
            <a:off x="504000" y="1769040"/>
            <a:ext cx="9071640" cy="2118960"/>
          </a:xfrm>
          <a:prstGeom prst="rect">
            <a:avLst/>
          </a:prstGeom>
        </p:spPr>
        <p:txBody>
          <a:bodyPr lIns="0" rIns="0" tIns="0" bIns="0"/>
          <a:p>
            <a:r>
              <a:rPr lang="en-IE" sz="3200">
                <a:latin typeface="Arial"/>
              </a:rPr>
              <a:t>var http = require('http');</a:t>
            </a:r>
            <a:endParaRPr/>
          </a:p>
          <a:p>
            <a:r>
              <a:rPr lang="en-IE" sz="3200">
                <a:latin typeface="Arial"/>
              </a:rPr>
              <a:t>var server = http.createServer(</a:t>
            </a:r>
            <a:r>
              <a:rPr lang="en-IE" sz="3200">
                <a:solidFill>
                  <a:srgbClr val="ff3333"/>
                </a:solidFill>
                <a:latin typeface="Arial"/>
              </a:rPr>
              <a:t>function (request, response) {</a:t>
            </a:r>
            <a:endParaRPr/>
          </a:p>
          <a:p>
            <a:r>
              <a:rPr lang="en-IE" sz="3200">
                <a:solidFill>
                  <a:srgbClr val="ff3333"/>
                </a:solidFill>
                <a:latin typeface="Arial"/>
              </a:rPr>
              <a:t>     </a:t>
            </a:r>
            <a:r>
              <a:rPr lang="en-IE" sz="3200">
                <a:solidFill>
                  <a:srgbClr val="ff3333"/>
                </a:solidFill>
                <a:latin typeface="Arial"/>
              </a:rPr>
              <a:t>response.writeHead(200, {"Content-Type": "text/plain"});</a:t>
            </a:r>
            <a:endParaRPr/>
          </a:p>
          <a:p>
            <a:r>
              <a:rPr lang="en-IE" sz="3200">
                <a:solidFill>
                  <a:srgbClr val="ff3333"/>
                </a:solidFill>
                <a:latin typeface="Arial"/>
              </a:rPr>
              <a:t>     </a:t>
            </a:r>
            <a:r>
              <a:rPr lang="en-IE" sz="3200">
                <a:solidFill>
                  <a:srgbClr val="ff3333"/>
                </a:solidFill>
                <a:latin typeface="Arial"/>
              </a:rPr>
              <a:t>response.end("Hello World\n");</a:t>
            </a:r>
            <a:endParaRPr/>
          </a:p>
          <a:p>
            <a:r>
              <a:rPr lang="en-IE" sz="3200">
                <a:solidFill>
                  <a:srgbClr val="ff3333"/>
                </a:solidFill>
                <a:latin typeface="Arial"/>
              </a:rPr>
              <a:t>})</a:t>
            </a:r>
            <a:r>
              <a:rPr lang="en-IE" sz="3200">
                <a:latin typeface="Arial"/>
              </a:rPr>
              <a:t>;</a:t>
            </a:r>
            <a:endParaRPr/>
          </a:p>
          <a:p>
            <a:r>
              <a:rPr lang="en-IE" sz="3200">
                <a:latin typeface="Arial"/>
              </a:rPr>
              <a:t>server.listen(8080);</a:t>
            </a:r>
            <a:endParaRPr/>
          </a:p>
          <a:p>
            <a:r>
              <a:rPr lang="en-IE" sz="3200">
                <a:latin typeface="Arial"/>
              </a:rPr>
              <a:t>console.log("Server running at http://127.0.0.1:8080/");</a:t>
            </a:r>
            <a:endParaRPr/>
          </a:p>
        </p:txBody>
      </p:sp>
      <p:sp>
        <p:nvSpPr>
          <p:cNvPr id="115" name="CustomShape 4"/>
          <p:cNvSpPr/>
          <p:nvPr/>
        </p:nvSpPr>
        <p:spPr>
          <a:xfrm>
            <a:off x="6624000" y="4536000"/>
            <a:ext cx="2952000" cy="2664000"/>
          </a:xfrm>
          <a:prstGeom prst="roundRect">
            <a:avLst>
              <a:gd name="adj" fmla="val 36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IE">
                <a:latin typeface="Arial"/>
              </a:rPr>
              <a:t>Known Events</a:t>
            </a:r>
            <a:endParaRPr/>
          </a:p>
        </p:txBody>
      </p:sp>
      <p:sp>
        <p:nvSpPr>
          <p:cNvPr id="116" name="CustomShape 5"/>
          <p:cNvSpPr/>
          <p:nvPr/>
        </p:nvSpPr>
        <p:spPr>
          <a:xfrm>
            <a:off x="7272000" y="4752000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IE">
                <a:latin typeface="Arial"/>
              </a:rPr>
              <a:t>request</a:t>
            </a:r>
            <a:endParaRPr/>
          </a:p>
        </p:txBody>
      </p:sp>
      <p:sp>
        <p:nvSpPr>
          <p:cNvPr id="117" name="CustomShape 6"/>
          <p:cNvSpPr/>
          <p:nvPr/>
        </p:nvSpPr>
        <p:spPr>
          <a:xfrm>
            <a:off x="2952000" y="4752000"/>
            <a:ext cx="3816000" cy="432000"/>
          </a:xfrm>
          <a:prstGeom prst="rightArrow">
            <a:avLst>
              <a:gd name="adj1" fmla="val 16200"/>
              <a:gd name="adj2" fmla="val 5400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cxnSp>
        <p:nvCxnSpPr>
          <p:cNvPr id="118" name="Line 7"/>
          <p:cNvCxnSpPr>
            <a:stCxn id="116" idx="0"/>
          </p:cNvCxnSpPr>
          <p:nvPr/>
        </p:nvCxnSpPr>
        <p:spPr>
          <a:xfrm flipH="1" flipV="1">
            <a:off x="3780720" y="2754720"/>
            <a:ext cx="4427640" cy="199764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lIns="90000" rIns="90000" tIns="45000" bIns="45000" anchor="ctr"/>
          <a:p>
            <a:pPr algn="ctr"/>
            <a:r>
              <a:rPr lang="en-IE">
                <a:latin typeface="Arial"/>
              </a:rPr>
              <a:t>Callback</a:t>
            </a:r>
            <a:endParaRPr/>
          </a:p>
          <a:p>
            <a:pPr algn="ctr"/>
            <a:endParaRPr/>
          </a:p>
        </p:txBody>
      </p:cxnSp>
      <p:sp>
        <p:nvSpPr>
          <p:cNvPr id="119" name="TextShape 8"/>
          <p:cNvSpPr txBox="1"/>
          <p:nvPr/>
        </p:nvSpPr>
        <p:spPr>
          <a:xfrm>
            <a:off x="720000" y="4032000"/>
            <a:ext cx="4504320" cy="4903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IE">
                <a:latin typeface="Arial"/>
              </a:rPr>
              <a:t>EVENT LOOP STARTS WHEN FINISHED</a:t>
            </a:r>
            <a:endParaRPr/>
          </a:p>
        </p:txBody>
      </p:sp>
      <p:sp>
        <p:nvSpPr>
          <p:cNvPr id="120" name="CustomShape 9"/>
          <p:cNvSpPr/>
          <p:nvPr/>
        </p:nvSpPr>
        <p:spPr>
          <a:xfrm>
            <a:off x="7272000" y="4752000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IE">
                <a:latin typeface="Arial"/>
              </a:rPr>
              <a:t>request</a:t>
            </a:r>
            <a:endParaRPr/>
          </a:p>
        </p:txBody>
      </p:sp>
      <p:sp>
        <p:nvSpPr>
          <p:cNvPr id="121" name="CustomShape 10"/>
          <p:cNvSpPr/>
          <p:nvPr/>
        </p:nvSpPr>
        <p:spPr>
          <a:xfrm>
            <a:off x="720000" y="4608000"/>
            <a:ext cx="1872000" cy="432000"/>
          </a:xfrm>
          <a:prstGeom prst="rect">
            <a:avLst/>
          </a:prstGeom>
          <a:solidFill>
            <a:srgbClr val="ff950e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IE">
                <a:latin typeface="Arial"/>
              </a:rPr>
              <a:t>request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Callbacks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504000" y="1805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r>
              <a:rPr lang="en-IE" sz="3200">
                <a:latin typeface="Arial"/>
              </a:rPr>
              <a:t>var http = require('http');</a:t>
            </a:r>
            <a:endParaRPr/>
          </a:p>
          <a:p>
            <a:r>
              <a:rPr lang="en-IE" sz="3200">
                <a:latin typeface="Arial"/>
              </a:rPr>
              <a:t>var server = http.createServer(function(request, response) {</a:t>
            </a:r>
            <a:endParaRPr/>
          </a:p>
          <a:p>
            <a:r>
              <a:rPr lang="en-IE" sz="3200">
                <a:latin typeface="Arial"/>
              </a:rPr>
              <a:t>   </a:t>
            </a:r>
            <a:r>
              <a:rPr lang="en-IE" sz="3200">
                <a:latin typeface="Arial"/>
              </a:rPr>
              <a:t>response.writeHead(200);</a:t>
            </a:r>
            <a:endParaRPr/>
          </a:p>
          <a:p>
            <a:r>
              <a:rPr lang="en-IE" sz="3200">
                <a:latin typeface="Arial"/>
              </a:rPr>
              <a:t>   </a:t>
            </a:r>
            <a:r>
              <a:rPr lang="en-IE" sz="3200">
                <a:latin typeface="Arial"/>
              </a:rPr>
              <a:t>response.write("Hello!");</a:t>
            </a:r>
            <a:endParaRPr/>
          </a:p>
          <a:p>
            <a:r>
              <a:rPr lang="en-IE" sz="3200">
                <a:latin typeface="Arial"/>
              </a:rPr>
              <a:t>   </a:t>
            </a:r>
            <a:r>
              <a:rPr lang="en-IE" sz="3200">
                <a:latin typeface="Arial"/>
              </a:rPr>
              <a:t>setTimeout(function(){</a:t>
            </a:r>
            <a:endParaRPr/>
          </a:p>
          <a:p>
            <a:r>
              <a:rPr lang="en-IE" sz="3200">
                <a:latin typeface="Arial"/>
              </a:rPr>
              <a:t>         </a:t>
            </a:r>
            <a:r>
              <a:rPr lang="en-IE" sz="3200">
                <a:latin typeface="Arial"/>
              </a:rPr>
              <a:t>response.write("Good Bye!");</a:t>
            </a:r>
            <a:endParaRPr/>
          </a:p>
          <a:p>
            <a:r>
              <a:rPr lang="en-IE" sz="3200">
                <a:latin typeface="Arial"/>
              </a:rPr>
              <a:t>         </a:t>
            </a:r>
            <a:r>
              <a:rPr lang="en-IE" sz="3200">
                <a:latin typeface="Arial"/>
              </a:rPr>
              <a:t>response.end();</a:t>
            </a:r>
            <a:endParaRPr/>
          </a:p>
          <a:p>
            <a:r>
              <a:rPr lang="en-IE" sz="3200">
                <a:latin typeface="Arial"/>
              </a:rPr>
              <a:t>    </a:t>
            </a:r>
            <a:r>
              <a:rPr lang="en-IE" sz="3200">
                <a:latin typeface="Arial"/>
              </a:rPr>
              <a:t>}, 5000);</a:t>
            </a:r>
            <a:endParaRPr/>
          </a:p>
          <a:p>
            <a:r>
              <a:rPr lang="en-IE" sz="3200">
                <a:latin typeface="Arial"/>
              </a:rPr>
              <a:t>});</a:t>
            </a:r>
            <a:endParaRPr/>
          </a:p>
          <a:p>
            <a:r>
              <a:rPr lang="en-IE" sz="3200">
                <a:latin typeface="Arial"/>
              </a:rPr>
              <a:t>server.listen(8080);</a:t>
            </a:r>
            <a:endParaRPr/>
          </a:p>
        </p:txBody>
      </p:sp>
      <p:sp>
        <p:nvSpPr>
          <p:cNvPr id="124" name="CustomShape 3"/>
          <p:cNvSpPr/>
          <p:nvPr/>
        </p:nvSpPr>
        <p:spPr>
          <a:xfrm>
            <a:off x="7128000" y="1008000"/>
            <a:ext cx="2808000" cy="1224000"/>
          </a:xfrm>
          <a:prstGeom prst="wedgeRoundRectCallout">
            <a:avLst>
              <a:gd name="adj1" fmla="val -6246"/>
              <a:gd name="adj2" fmla="val 22025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IE">
                <a:latin typeface="Arial"/>
              </a:rPr>
              <a:t>“</a:t>
            </a:r>
            <a:r>
              <a:rPr lang="en-IE">
                <a:latin typeface="Arial"/>
              </a:rPr>
              <a:t>request” callback</a:t>
            </a:r>
            <a:endParaRPr/>
          </a:p>
        </p:txBody>
      </p:sp>
      <p:sp>
        <p:nvSpPr>
          <p:cNvPr id="125" name="CustomShape 4"/>
          <p:cNvSpPr/>
          <p:nvPr/>
        </p:nvSpPr>
        <p:spPr>
          <a:xfrm>
            <a:off x="7056000" y="3672000"/>
            <a:ext cx="2808000" cy="1224000"/>
          </a:xfrm>
          <a:prstGeom prst="wedgeRoundRectCallout">
            <a:avLst>
              <a:gd name="adj1" fmla="val -26769"/>
              <a:gd name="adj2" fmla="val 1918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IE">
                <a:latin typeface="Arial"/>
              </a:rPr>
              <a:t>“</a:t>
            </a:r>
            <a:r>
              <a:rPr lang="en-IE">
                <a:latin typeface="Arial"/>
              </a:rPr>
              <a:t>timeout” callback</a:t>
            </a:r>
            <a:endParaRPr/>
          </a:p>
        </p:txBody>
      </p:sp>
      <p:sp>
        <p:nvSpPr>
          <p:cNvPr id="126" name="TextShape 5"/>
          <p:cNvSpPr txBox="1"/>
          <p:nvPr/>
        </p:nvSpPr>
        <p:spPr>
          <a:xfrm>
            <a:off x="504000" y="1440000"/>
            <a:ext cx="25138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IE">
                <a:latin typeface="Arial"/>
              </a:rPr>
              <a:t>Example of 2 callbacks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Callback Timeline, Non Blocking</a:t>
            </a:r>
            <a:endParaRPr/>
          </a:p>
        </p:txBody>
      </p:sp>
      <p:pic>
        <p:nvPicPr>
          <p:cNvPr id="12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36760" y="1368000"/>
            <a:ext cx="9038880" cy="552420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Callback Timeline, Blocking</a:t>
            </a:r>
            <a:endParaRPr/>
          </a:p>
        </p:txBody>
      </p:sp>
      <p:pic>
        <p:nvPicPr>
          <p:cNvPr id="13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1296000"/>
            <a:ext cx="9457920" cy="5667120"/>
          </a:xfrm>
          <a:prstGeom prst="rect">
            <a:avLst/>
          </a:prstGeom>
          <a:ln>
            <a:noFill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Emitting Event in Node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32000" y="144756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Many objects can emit events in node. 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See </a:t>
            </a:r>
            <a:r>
              <a:rPr lang="en-IE" sz="3200">
                <a:latin typeface="Arial"/>
              </a:rPr>
              <a:t>here</a:t>
            </a:r>
            <a:r>
              <a:rPr lang="en-IE" sz="3200">
                <a:latin typeface="Arial"/>
              </a:rPr>
              <a:t> for a description of how HTTP Server works</a:t>
            </a:r>
            <a:endParaRPr/>
          </a:p>
        </p:txBody>
      </p:sp>
      <p:pic>
        <p:nvPicPr>
          <p:cNvPr id="13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75560" y="2376000"/>
            <a:ext cx="4492440" cy="212940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20000" y="5184000"/>
            <a:ext cx="4301280" cy="245196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3200">
                <a:latin typeface="Arial"/>
              </a:rPr>
              <a:t>Node Modules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Node Modules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Node has a small core API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Most applications depend on 3</a:t>
            </a:r>
            <a:r>
              <a:rPr lang="en-IE" sz="3200" baseline="101000">
                <a:latin typeface="Arial"/>
              </a:rPr>
              <a:t>rd</a:t>
            </a:r>
            <a:r>
              <a:rPr lang="en-IE" sz="3200">
                <a:latin typeface="Arial"/>
              </a:rPr>
              <a:t> party modules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3</a:t>
            </a:r>
            <a:r>
              <a:rPr lang="en-IE" sz="3200" baseline="101000">
                <a:latin typeface="Arial"/>
              </a:rPr>
              <a:t>rd</a:t>
            </a:r>
            <a:r>
              <a:rPr lang="en-IE" sz="3200">
                <a:latin typeface="Arial"/>
              </a:rPr>
              <a:t> party modules curated in online registry called the Node Package Manager system (NPM)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 </a:t>
            </a:r>
            <a:r>
              <a:rPr lang="en-IE" sz="3200">
                <a:latin typeface="Arial"/>
              </a:rPr>
              <a:t>NPM downloads and installs modules, placing them into a node_modules folder in your current folder.</a:t>
            </a:r>
            <a:endParaRPr/>
          </a:p>
        </p:txBody>
      </p:sp>
      <p:pic>
        <p:nvPicPr>
          <p:cNvPr id="13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54560" y="3620160"/>
            <a:ext cx="4933440" cy="192384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Node Modules</a:t>
            </a:r>
            <a:endParaRPr/>
          </a:p>
        </p:txBody>
      </p:sp>
      <p:sp>
        <p:nvSpPr>
          <p:cNvPr id="1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Installing a NPM Module is easy: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Navigate to the  application folder and run: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npm install express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This installs into a “</a:t>
            </a:r>
            <a:r>
              <a:rPr b="1" lang="en-IE" sz="3200">
                <a:latin typeface="Arial"/>
              </a:rPr>
              <a:t>node_module</a:t>
            </a:r>
            <a:r>
              <a:rPr lang="en-IE" sz="3200">
                <a:latin typeface="Arial"/>
              </a:rPr>
              <a:t>” folder in the current folder.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To use the module in your code, use: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var express = require('express');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This loads express from local </a:t>
            </a:r>
            <a:r>
              <a:rPr b="1" lang="en-IE" sz="3200">
                <a:latin typeface="Arial"/>
              </a:rPr>
              <a:t>node_modules</a:t>
            </a:r>
            <a:r>
              <a:rPr lang="en-IE" sz="3200">
                <a:latin typeface="Arial"/>
              </a:rPr>
              <a:t> folder.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Agenda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Global Node Modules</a:t>
            </a:r>
            <a:endParaRPr/>
          </a:p>
        </p:txBody>
      </p:sp>
      <p:sp>
        <p:nvSpPr>
          <p:cNvPr id="1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Sometimes you may want to access modules from the shell/command line.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You can install modules that will execute glovbaly by including the '-g'.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Example, </a:t>
            </a:r>
            <a:r>
              <a:rPr lang="en-IE" sz="3200">
                <a:latin typeface="Arial"/>
              </a:rPr>
              <a:t>Grunt</a:t>
            </a:r>
            <a:r>
              <a:rPr lang="en-IE" sz="3200">
                <a:latin typeface="Arial"/>
              </a:rPr>
              <a:t> is a Node-based software management/build tool for Javascript.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npm install -g grunt-cli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This puts the “grunt” command in the system path, allowing it to be run from any directory.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Creating your own Node Modules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We want to create the following module called </a:t>
            </a:r>
            <a:r>
              <a:rPr b="1" lang="en-IE" sz="3200">
                <a:latin typeface="Arial"/>
              </a:rPr>
              <a:t>custom_hello.js: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var hello = function() {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console.log("hello!");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}</a:t>
            </a:r>
            <a:r>
              <a:rPr lang="en-IE" sz="2800">
                <a:latin typeface="Arial"/>
              </a:rPr>
              <a:t>
</a:t>
            </a:r>
            <a:r>
              <a:rPr lang="en-IE" sz="2800">
                <a:latin typeface="Arial"/>
              </a:rPr>
              <a:t>exports = hello;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To access in our application, </a:t>
            </a:r>
            <a:r>
              <a:rPr b="1" lang="en-IE" sz="3200">
                <a:latin typeface="Arial"/>
              </a:rPr>
              <a:t>app.js: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var hello = require('./custom_hello');</a:t>
            </a:r>
            <a:r>
              <a:rPr lang="en-IE" sz="2800">
                <a:latin typeface="Arial"/>
              </a:rPr>
              <a:t>
</a:t>
            </a:r>
            <a:r>
              <a:rPr lang="en-IE" sz="2800">
                <a:latin typeface="Arial"/>
              </a:rPr>
              <a:t>hello();</a:t>
            </a:r>
            <a:r>
              <a:rPr lang="en-IE" sz="2800">
                <a:latin typeface="Arial"/>
              </a:rPr>
              <a:t>
</a:t>
            </a:r>
            <a:endParaRPr/>
          </a:p>
          <a:p>
            <a:endParaRPr/>
          </a:p>
        </p:txBody>
      </p:sp>
      <p:sp>
        <p:nvSpPr>
          <p:cNvPr id="145" name="CustomShape 3"/>
          <p:cNvSpPr/>
          <p:nvPr/>
        </p:nvSpPr>
        <p:spPr>
          <a:xfrm>
            <a:off x="7074360" y="2952000"/>
            <a:ext cx="2645640" cy="1944000"/>
          </a:xfrm>
          <a:prstGeom prst="borderCallout1">
            <a:avLst>
              <a:gd name="adj1" fmla="val -40043"/>
              <a:gd name="adj2" fmla="val 12785"/>
              <a:gd name="adj3" fmla="val -734"/>
              <a:gd name="adj4" fmla="val 2215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IE">
                <a:latin typeface="Arial"/>
              </a:rPr>
              <a:t>Export defines what </a:t>
            </a:r>
            <a:endParaRPr/>
          </a:p>
          <a:p>
            <a:pPr algn="ctr"/>
            <a:r>
              <a:rPr lang="en-IE">
                <a:latin typeface="Arial"/>
              </a:rPr>
              <a:t>require returns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Creating your own Node Modules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Another example </a:t>
            </a:r>
            <a:r>
              <a:rPr b="1" lang="en-IE" sz="3200">
                <a:latin typeface="Arial"/>
              </a:rPr>
              <a:t>custom_goodbye.js: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exports.goodbye = function() {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console.log("Bye!");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To access in our application, </a:t>
            </a:r>
            <a:r>
              <a:rPr b="1" lang="en-IE" sz="3200">
                <a:latin typeface="Arial"/>
              </a:rPr>
              <a:t>app.js: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var gb = require('./custom_goodbye');</a:t>
            </a:r>
            <a:r>
              <a:rPr lang="en-IE" sz="2800">
                <a:latin typeface="Arial"/>
              </a:rPr>
              <a:t>
</a:t>
            </a:r>
            <a:r>
              <a:rPr lang="en-IE" sz="2800">
                <a:latin typeface="Arial"/>
              </a:rPr>
              <a:t>
</a:t>
            </a:r>
            <a:r>
              <a:rPr lang="en-IE" sz="2800">
                <a:latin typeface="Arial"/>
              </a:rPr>
              <a:t>gb.goodbye();</a:t>
            </a:r>
            <a:r>
              <a:rPr lang="en-IE" sz="2800">
                <a:latin typeface="Arial"/>
              </a:rPr>
              <a:t>
</a:t>
            </a:r>
            <a:endParaRPr/>
          </a:p>
          <a:p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7074360" y="2952000"/>
            <a:ext cx="2645640" cy="1944000"/>
          </a:xfrm>
          <a:prstGeom prst="borderCallout1">
            <a:avLst>
              <a:gd name="adj1" fmla="val -39326"/>
              <a:gd name="adj2" fmla="val -3331"/>
              <a:gd name="adj3" fmla="val -734"/>
              <a:gd name="adj4" fmla="val 2215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IE">
                <a:latin typeface="Arial"/>
              </a:rPr>
              <a:t>Export defines what </a:t>
            </a:r>
            <a:endParaRPr/>
          </a:p>
          <a:p>
            <a:pPr algn="ctr"/>
            <a:r>
              <a:rPr lang="en-IE">
                <a:latin typeface="Arial"/>
              </a:rPr>
              <a:t>require returns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Creating your own Node Modules</a:t>
            </a:r>
            <a:endParaRPr/>
          </a:p>
        </p:txBody>
      </p:sp>
      <p:sp>
        <p:nvSpPr>
          <p:cNvPr id="1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Exporting Multiple Functions, </a:t>
            </a:r>
            <a:r>
              <a:rPr b="1" lang="en-IE" sz="3200">
                <a:latin typeface="Arial"/>
              </a:rPr>
              <a:t>my_Module.js: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exports.hello = function() {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console.log("Hello!");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}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exports.goodbye = function() {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console.log("Bye!");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}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To access in our application, </a:t>
            </a:r>
            <a:r>
              <a:rPr b="1" lang="en-IE" sz="3200">
                <a:latin typeface="Arial"/>
              </a:rPr>
              <a:t>app.js: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var myMod = require('./my_Module.js');</a:t>
            </a:r>
            <a:r>
              <a:rPr lang="en-IE" sz="2800">
                <a:latin typeface="Arial"/>
              </a:rPr>
              <a:t>
</a:t>
            </a:r>
            <a:r>
              <a:rPr lang="en-IE" sz="2800">
                <a:latin typeface="Arial"/>
              </a:rPr>
              <a:t>myMod.hello();</a:t>
            </a:r>
            <a:r>
              <a:rPr lang="en-IE" sz="2800">
                <a:latin typeface="Arial"/>
              </a:rPr>
              <a:t>
</a:t>
            </a:r>
            <a:r>
              <a:rPr lang="en-IE" sz="2800">
                <a:latin typeface="Arial"/>
              </a:rPr>
              <a:t>myMod.goodbye();</a:t>
            </a:r>
            <a:r>
              <a:rPr lang="en-IE" sz="2800">
                <a:latin typeface="Arial"/>
              </a:rPr>
              <a:t>
</a:t>
            </a:r>
            <a:endParaRPr/>
          </a:p>
          <a:p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6984000" y="1563480"/>
            <a:ext cx="2645640" cy="1944000"/>
          </a:xfrm>
          <a:prstGeom prst="borderCallout1">
            <a:avLst>
              <a:gd name="adj1" fmla="val -25549"/>
              <a:gd name="adj2" fmla="val 36677"/>
              <a:gd name="adj3" fmla="val -734"/>
              <a:gd name="adj4" fmla="val 2215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rIns="90000" tIns="45000" bIns="45000" anchor="ctr"/>
          <a:p>
            <a:pPr algn="ctr"/>
            <a:r>
              <a:rPr lang="en-IE">
                <a:latin typeface="Arial"/>
              </a:rPr>
              <a:t>Export defines what </a:t>
            </a:r>
            <a:endParaRPr/>
          </a:p>
          <a:p>
            <a:pPr algn="ctr"/>
            <a:r>
              <a:rPr lang="en-IE">
                <a:latin typeface="Arial"/>
              </a:rPr>
              <a:t>require returns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The require search </a:t>
            </a:r>
            <a:endParaRPr/>
          </a:p>
        </p:txBody>
      </p:sp>
      <p:sp>
        <p:nvSpPr>
          <p:cNvPr id="1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Require searches for modules based on path specified: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var myMod = require('./myModule') //current dir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var myMod = require('../myModule') //parent dir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var myMod = require('../modules/myModule')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Just providing the module name will search in node_modules folder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var myMod = require('myModule') 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56000" y="2348280"/>
            <a:ext cx="8566200" cy="161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The Express Package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1511640" y="4283640"/>
            <a:ext cx="7054560" cy="1930320"/>
          </a:xfrm>
          <a:prstGeom prst="rect">
            <a:avLst/>
          </a:prstGeom>
          <a:noFill/>
          <a:ln>
            <a:noFill/>
          </a:ln>
        </p:spPr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504000" y="302760"/>
            <a:ext cx="9070200" cy="125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What is Express?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503640" y="1763640"/>
            <a:ext cx="9336600" cy="498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>
                <a:solidFill>
                  <a:srgbClr val="000000"/>
                </a:solidFill>
                <a:latin typeface="Calibri"/>
                <a:ea typeface="DejaVu Sans"/>
              </a:rPr>
              <a:t>Web application framework for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E" sz="3200">
                <a:solidFill>
                  <a:srgbClr val="000000"/>
                </a:solidFill>
                <a:latin typeface="Calibri"/>
                <a:ea typeface="DejaVu Sans"/>
              </a:rPr>
              <a:t>Based on “Sinatra” is a DSL for quickly creating web applications in Ruby with minimal effort. http://www.sinatrarb.com/intro.html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>
                <a:solidFill>
                  <a:srgbClr val="000000"/>
                </a:solidFill>
                <a:latin typeface="Calibri"/>
                <a:ea typeface="DejaVu Sans"/>
              </a:rPr>
              <a:t>Built on the Connect middleware package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>
                <a:solidFill>
                  <a:srgbClr val="000000"/>
                </a:solidFill>
                <a:latin typeface="Calibri"/>
                <a:ea typeface="DejaVu Sans"/>
              </a:rPr>
              <a:t>It's popular because it's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E" sz="3200">
                <a:solidFill>
                  <a:srgbClr val="000000"/>
                </a:solidFill>
                <a:latin typeface="Calibri"/>
                <a:ea typeface="DejaVu Sans"/>
              </a:rPr>
              <a:t>Minimalist,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E" sz="3200">
                <a:solidFill>
                  <a:srgbClr val="000000"/>
                </a:solidFill>
                <a:latin typeface="Calibri"/>
                <a:ea typeface="DejaVu Sans"/>
              </a:rPr>
              <a:t>Fast 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E" sz="3200">
                <a:solidFill>
                  <a:srgbClr val="000000"/>
                </a:solidFill>
                <a:latin typeface="Calibri"/>
                <a:ea typeface="DejaVu Sans"/>
              </a:rPr>
              <a:t>Simple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freeze">
                      <p:stCondLst>
                        <p:cond delay="indefinite"/>
                      </p:stCondLst>
                      <p:childTnLst>
                        <p:par>
                          <p:cTn id="4" fill="freeze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57">
                                            <p:txEl>
                                              <p:p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freeze">
                      <p:stCondLst>
                        <p:cond delay="indefinite"/>
                      </p:stCondLst>
                      <p:childTnLst>
                        <p:par>
                          <p:cTn id="9" fill="freeze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freeze">
                      <p:stCondLst>
                        <p:cond delay="indefinite"/>
                      </p:stCondLst>
                      <p:childTnLst>
                        <p:par>
                          <p:cTn id="14" fill="freeze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3640" y="302760"/>
            <a:ext cx="9070560" cy="125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What Express Gives Us...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503640" y="1440000"/>
            <a:ext cx="9070560" cy="498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>
                <a:solidFill>
                  <a:srgbClr val="000000"/>
                </a:solidFill>
                <a:latin typeface="Calibri"/>
                <a:ea typeface="DejaVu Sans"/>
              </a:rPr>
              <a:t>Parses arguments and headers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>
                <a:solidFill>
                  <a:srgbClr val="000000"/>
                </a:solidFill>
                <a:latin typeface="Calibri"/>
                <a:ea typeface="DejaVu Sans"/>
              </a:rPr>
              <a:t>Easy Routing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IE" sz="3200">
                <a:solidFill>
                  <a:srgbClr val="000000"/>
                </a:solidFill>
                <a:latin typeface="Calibri"/>
                <a:ea typeface="DejaVu Sans"/>
              </a:rPr>
              <a:t>Route a URL to a Javascript callback function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>
                <a:solidFill>
                  <a:srgbClr val="000000"/>
                </a:solidFill>
                <a:latin typeface="Calibri"/>
                <a:ea typeface="DejaVu Sans"/>
              </a:rPr>
              <a:t>Views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E" sz="2800">
                <a:solidFill>
                  <a:srgbClr val="000000"/>
                </a:solidFill>
                <a:latin typeface="Calibri"/>
                <a:ea typeface="DejaVu Sans"/>
              </a:rPr>
              <a:t>Partials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IE" sz="2800">
                <a:solidFill>
                  <a:srgbClr val="000000"/>
                </a:solidFill>
                <a:latin typeface="Calibri"/>
                <a:ea typeface="DejaVu Sans"/>
              </a:rPr>
              <a:t>Layouts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>
                <a:solidFill>
                  <a:srgbClr val="000000"/>
                </a:solidFill>
                <a:latin typeface="Calibri"/>
                <a:ea typeface="DejaVu Sans"/>
              </a:rPr>
              <a:t>Environment-based Configuration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>
                <a:solidFill>
                  <a:srgbClr val="000000"/>
                </a:solidFill>
                <a:latin typeface="Calibri"/>
                <a:ea typeface="DejaVu Sans"/>
              </a:rPr>
              <a:t>Sessions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>
                <a:solidFill>
                  <a:srgbClr val="000000"/>
                </a:solidFill>
                <a:latin typeface="Calibri"/>
                <a:ea typeface="DejaVu Sans"/>
              </a:rPr>
              <a:t>File Uploads</a:t>
            </a:r>
            <a:endParaRPr/>
          </a:p>
        </p:txBody>
      </p:sp>
    </p:spTree>
  </p:cSld>
  <p:timing>
    <p:tnLst>
      <p:par>
        <p:cTn id="18" dur="indefinite" restart="never" nodeType="tmRoot">
          <p:childTnLst>
            <p:seq>
              <p:cTn id="19" nodeType="mainSeq">
                <p:childTnLst>
                  <p:par>
                    <p:cTn id="20" fill="freeze">
                      <p:stCondLst>
                        <p:cond delay="indefinite"/>
                      </p:stCondLst>
                      <p:childTnLst>
                        <p:par>
                          <p:cTn id="21" fill="freeze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159">
                                            <p:txEl>
                                              <p:p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freeze">
                      <p:stCondLst>
                        <p:cond delay="indefinite"/>
                      </p:stCondLst>
                      <p:childTnLst>
                        <p:par>
                          <p:cTn id="26" fill="freeze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freeze">
                      <p:stCondLst>
                        <p:cond delay="indefinite"/>
                      </p:stCondLst>
                      <p:childTnLst>
                        <p:par>
                          <p:cTn id="31" fill="freeze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freeze">
                      <p:stCondLst>
                        <p:cond delay="indefinite"/>
                      </p:stCondLst>
                      <p:childTnLst>
                        <p:par>
                          <p:cTn id="36" fill="freeze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freeze">
                      <p:stCondLst>
                        <p:cond delay="indefinite"/>
                      </p:stCondLst>
                      <p:childTnLst>
                        <p:par>
                          <p:cTn id="41" fill="freeze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freeze">
                      <p:stCondLst>
                        <p:cond delay="indefinite"/>
                      </p:stCondLst>
                      <p:childTnLst>
                        <p:par>
                          <p:cTn id="46" fill="freeze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freeze">
                      <p:stCondLst>
                        <p:cond delay="indefinite"/>
                      </p:stCondLst>
                      <p:childTnLst>
                        <p:par>
                          <p:cTn id="51" fill="freeze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302400"/>
            <a:ext cx="9070200" cy="125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Simple Express App (server.js)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504000" y="1763640"/>
            <a:ext cx="9070200" cy="545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var express = require('express');</a:t>
            </a: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var app = express()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// allow serving of static files from the public directory</a:t>
            </a: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app.use(express.static(__dirname + '/public'));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var server = app.listen(3000, function () {</a:t>
            </a: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var host = server.address().address</a:t>
            </a: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var port = server.address().port</a:t>
            </a: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console.log('Example app listening at http://%s:%s', host, port)</a:t>
            </a: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})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2" name="CustomShape 3"/>
          <p:cNvSpPr/>
          <p:nvPr/>
        </p:nvSpPr>
        <p:spPr>
          <a:xfrm>
            <a:off x="6924240" y="1608840"/>
            <a:ext cx="3153960" cy="40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E" sz="1990">
                <a:solidFill>
                  <a:srgbClr val="00b050"/>
                </a:solidFill>
                <a:latin typeface="Calibri"/>
                <a:ea typeface="DejaVu Sans"/>
              </a:rPr>
              <a:t>Loads Express module</a:t>
            </a:r>
            <a:endParaRPr/>
          </a:p>
        </p:txBody>
      </p:sp>
      <p:sp>
        <p:nvSpPr>
          <p:cNvPr id="163" name="CustomShape 4"/>
          <p:cNvSpPr/>
          <p:nvPr/>
        </p:nvSpPr>
        <p:spPr>
          <a:xfrm>
            <a:off x="6887880" y="2016000"/>
            <a:ext cx="2854440" cy="70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E" sz="1990">
                <a:solidFill>
                  <a:srgbClr val="00b050"/>
                </a:solidFill>
                <a:latin typeface="Calibri"/>
                <a:ea typeface="DejaVu Sans"/>
              </a:rPr>
              <a:t>Instantiates Express server</a:t>
            </a:r>
            <a:endParaRPr/>
          </a:p>
        </p:txBody>
      </p:sp>
      <p:sp>
        <p:nvSpPr>
          <p:cNvPr id="164" name="CustomShape 5"/>
          <p:cNvSpPr/>
          <p:nvPr/>
        </p:nvSpPr>
        <p:spPr>
          <a:xfrm>
            <a:off x="7143120" y="3174840"/>
            <a:ext cx="2854440" cy="70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E" sz="1990">
                <a:solidFill>
                  <a:srgbClr val="00b050"/>
                </a:solidFill>
                <a:latin typeface="Calibri"/>
                <a:ea typeface="DejaVu Sans"/>
              </a:rPr>
              <a:t>Root route for HTTP GET</a:t>
            </a:r>
            <a:endParaRPr/>
          </a:p>
        </p:txBody>
      </p:sp>
      <p:sp>
        <p:nvSpPr>
          <p:cNvPr id="165" name="CustomShape 6"/>
          <p:cNvSpPr/>
          <p:nvPr/>
        </p:nvSpPr>
        <p:spPr>
          <a:xfrm>
            <a:off x="7065360" y="4009320"/>
            <a:ext cx="2854800" cy="130716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CustomShape 7"/>
          <p:cNvSpPr/>
          <p:nvPr/>
        </p:nvSpPr>
        <p:spPr>
          <a:xfrm>
            <a:off x="6986160" y="4058640"/>
            <a:ext cx="2854440" cy="70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E" sz="1990">
                <a:solidFill>
                  <a:srgbClr val="00b050"/>
                </a:solidFill>
                <a:latin typeface="Calibri"/>
                <a:ea typeface="DejaVu Sans"/>
              </a:rPr>
              <a:t>Listen on on port 3000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>
                <p:childTnLst>
                  <p:par>
                    <p:cTn id="57" fill="freeze">
                      <p:stCondLst>
                        <p:cond delay="indefinite"/>
                      </p:stCondLst>
                      <p:childTnLst>
                        <p:par>
                          <p:cTn id="58" fill="freeze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freeze">
                      <p:stCondLst>
                        <p:cond delay="indefinite"/>
                      </p:stCondLst>
                      <p:childTnLst>
                        <p:par>
                          <p:cTn id="63" fill="freeze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freeze">
                      <p:stCondLst>
                        <p:cond delay="indefinite"/>
                      </p:stCondLst>
                      <p:childTnLst>
                        <p:par>
                          <p:cTn id="68" fill="freeze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freeze">
                      <p:stCondLst>
                        <p:cond delay="indefinite"/>
                      </p:stCondLst>
                      <p:childTnLst>
                        <p:par>
                          <p:cTn id="73" fill="freeze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302400"/>
            <a:ext cx="9070200" cy="1258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Getting Started with Express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503640" y="1763640"/>
            <a:ext cx="9070560" cy="498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IE" sz="3200">
                <a:solidFill>
                  <a:srgbClr val="000000"/>
                </a:solidFill>
                <a:latin typeface="Calibri"/>
                <a:ea typeface="DejaVu Sans"/>
              </a:rPr>
              <a:t>Installing Express</a:t>
            </a: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9bbb59"/>
                </a:solidFill>
                <a:latin typeface="Courier New"/>
                <a:ea typeface="DejaVu Sans"/>
              </a:rPr>
              <a:t>[local install] </a:t>
            </a: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C:\&gt; npm install express</a:t>
            </a: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9bbb59"/>
                </a:solidFill>
                <a:latin typeface="Courier New"/>
                <a:ea typeface="DejaVu Sans"/>
              </a:rPr>
              <a:t>[global install]</a:t>
            </a: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 C:\&gt; npm install express -g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>
                <p:childTnLst>
                  <p:par>
                    <p:cTn id="79" fill="freeze">
                      <p:stCondLst>
                        <p:cond delay="indefinite"/>
                      </p:stCondLst>
                      <p:childTnLst>
                        <p:par>
                          <p:cTn id="80" fill="freeze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500"/>
                                        <p:tgtEl>
                                          <p:spTgt spid="168">
                                            <p:txEl>
                                              <p:p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freeze">
                            <p:stCondLst>
                              <p:cond delay="500"/>
                            </p:stCondLst>
                            <p:childTnLst>
                              <p:par>
                                <p:cTn id="85" nodeType="afterEffect" fill="hold" presetClass="entr" presetID="1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freeze">
                            <p:stCondLst>
                              <p:cond delay="1500"/>
                            </p:stCondLst>
                            <p:childTnLst>
                              <p:par>
                                <p:cTn id="89" nodeType="afterEffect" fill="hold" presetClass="entr" presetID="1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What's Node.js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2800">
                <a:solidFill>
                  <a:srgbClr val="000000"/>
                </a:solidFill>
                <a:latin typeface="Arial"/>
              </a:rPr>
              <a:t>H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i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g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h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-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per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f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o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rma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nce 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s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e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r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v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e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r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-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s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i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d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e 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J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a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va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Script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solidFill>
                  <a:srgbClr val="000000"/>
                </a:solidFill>
                <a:latin typeface="Arial"/>
              </a:rPr>
              <a:t>Used to build scalable networked services and applications.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2800">
                <a:solidFill>
                  <a:srgbClr val="000000"/>
                </a:solidFill>
                <a:latin typeface="Arial"/>
              </a:rPr>
              <a:t>Us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es 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the 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G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oo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g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l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e Ch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r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o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me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 </a:t>
            </a:r>
            <a:r>
              <a:rPr lang="en-IE" sz="2800">
                <a:solidFill>
                  <a:srgbClr val="000000"/>
                </a:solidFill>
                <a:latin typeface="Arial"/>
              </a:rPr>
              <a:t>V8 just-in-time compilation to Machine code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solidFill>
                  <a:srgbClr val="000000"/>
                </a:solidFill>
                <a:latin typeface="Arial"/>
              </a:rPr>
              <a:t>Fast because V8 is mostly C.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2800">
                <a:solidFill>
                  <a:srgbClr val="000000"/>
                </a:solidFill>
                <a:latin typeface="Arial"/>
              </a:rPr>
              <a:t>Well designed module system for third party code (i.e. Node Packet Manage, NPM)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pic>
        <p:nvPicPr>
          <p:cNvPr id="8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04000" y="5700600"/>
            <a:ext cx="4438440" cy="1571400"/>
          </a:xfrm>
          <a:prstGeom prst="rect">
            <a:avLst/>
          </a:prstGeom>
          <a:ln>
            <a:noFill/>
          </a:ln>
        </p:spPr>
      </p:pic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26320" y="433800"/>
            <a:ext cx="9070560" cy="125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Express Configuration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504000" y="1763640"/>
            <a:ext cx="9070200" cy="498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IE" sz="3200">
                <a:solidFill>
                  <a:srgbClr val="000000"/>
                </a:solidFill>
                <a:latin typeface="Calibri"/>
                <a:ea typeface="DejaVu Sans"/>
              </a:rPr>
              <a:t>Express allows you to easily configure your web app behaviour...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</a:pPr>
            <a:r>
              <a:rPr lang="en-IE" sz="3200">
                <a:solidFill>
                  <a:srgbClr val="000000"/>
                </a:solidFill>
                <a:latin typeface="Courier 10 Pitch"/>
                <a:ea typeface="DejaVu Sans"/>
              </a:rPr>
              <a:t>// allow serving of static files from the public directory</a:t>
            </a:r>
            <a:endParaRPr/>
          </a:p>
          <a:p>
            <a:pPr>
              <a:lnSpc>
                <a:spcPct val="100000"/>
              </a:lnSpc>
            </a:pPr>
            <a:r>
              <a:rPr lang="en-IE" sz="3200">
                <a:solidFill>
                  <a:srgbClr val="000000"/>
                </a:solidFill>
                <a:latin typeface="Courier 10 Pitch"/>
                <a:ea typeface="DejaVu Sans"/>
              </a:rPr>
              <a:t>app.use(express.static(__dirname + '/public'));</a:t>
            </a:r>
            <a:endParaRPr/>
          </a:p>
          <a:p>
            <a:pPr>
              <a:lnSpc>
                <a:spcPct val="100000"/>
              </a:lnSpc>
            </a:pPr>
            <a:r>
              <a:rPr lang="en-IE" sz="3200">
                <a:solidFill>
                  <a:srgbClr val="000000"/>
                </a:solidFill>
                <a:latin typeface="Courier 10 Pitch"/>
                <a:ea typeface="DejaVu Sans"/>
              </a:rPr>
              <a:t>// configure to parse application/json</a:t>
            </a:r>
            <a:endParaRPr/>
          </a:p>
          <a:p>
            <a:pPr>
              <a:lnSpc>
                <a:spcPct val="100000"/>
              </a:lnSpc>
            </a:pPr>
            <a:r>
              <a:rPr lang="en-IE" sz="3200">
                <a:solidFill>
                  <a:srgbClr val="000000"/>
                </a:solidFill>
                <a:latin typeface="Courier 10 Pitch"/>
                <a:ea typeface="DejaVu Sans"/>
              </a:rPr>
              <a:t>app.use(bodyParser.json()); </a:t>
            </a:r>
            <a:endParaRPr/>
          </a:p>
          <a:p>
            <a:pPr>
              <a:lnSpc>
                <a:spcPct val="100000"/>
              </a:lnSpc>
            </a:pPr>
            <a:r>
              <a:rPr lang="en-IE" sz="3200">
                <a:solidFill>
                  <a:srgbClr val="000000"/>
                </a:solidFill>
                <a:latin typeface="Courier 10 Pitch"/>
                <a:ea typeface="DejaVu Sans"/>
              </a:rPr>
              <a:t>// configure to parse application/x-www-form-urlencoded</a:t>
            </a:r>
            <a:endParaRPr/>
          </a:p>
          <a:p>
            <a:pPr>
              <a:lnSpc>
                <a:spcPct val="100000"/>
              </a:lnSpc>
            </a:pPr>
            <a:r>
              <a:rPr lang="en-IE" sz="3200">
                <a:solidFill>
                  <a:srgbClr val="000000"/>
                </a:solidFill>
                <a:latin typeface="Courier 10 Pitch"/>
                <a:ea typeface="DejaVu Sans"/>
              </a:rPr>
              <a:t>app.use(bodyParser.urlencoded({ extended: true })); 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302760"/>
            <a:ext cx="9070200" cy="125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Routing Examples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504000" y="1763640"/>
            <a:ext cx="9070200" cy="352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E" sz="1500">
                <a:solidFill>
                  <a:srgbClr val="808080"/>
                </a:solidFill>
                <a:latin typeface="Courier New"/>
                <a:ea typeface="DejaVu Sans"/>
              </a:rPr>
              <a:t>//Catch-all</a:t>
            </a: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app.all('/app(/*)?', requiresLogin);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808080"/>
                </a:solidFill>
                <a:latin typeface="Courier New"/>
                <a:ea typeface="DejaVu Sans"/>
              </a:rPr>
              <a:t>// Routes</a:t>
            </a: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app.get('/', routes.index);</a:t>
            </a: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app.get('/about', routes.about);</a:t>
            </a: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app.get('/contact', routes.contact);</a:t>
            </a: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app.get('/app/list', routes.listapps);</a:t>
            </a: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app.get('/app/new', routes.newapp);</a:t>
            </a: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app.post('/app/new', routes.saveapp);</a:t>
            </a: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app.get('/app/:app', routes.getapp);</a:t>
            </a:r>
            <a:endParaRPr/>
          </a:p>
          <a:p>
            <a:pPr>
              <a:lnSpc>
                <a:spcPct val="100000"/>
              </a:lnSpc>
            </a:pPr>
            <a:r>
              <a:rPr lang="en-IE" sz="1500">
                <a:solidFill>
                  <a:srgbClr val="000000"/>
                </a:solidFill>
                <a:latin typeface="Courier New"/>
                <a:ea typeface="DejaVu Sans"/>
              </a:rPr>
              <a:t>app.get('/app/:app/edit', routes.editapp);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3" name="CustomShape 3"/>
          <p:cNvSpPr/>
          <p:nvPr/>
        </p:nvSpPr>
        <p:spPr>
          <a:xfrm>
            <a:off x="755640" y="5628240"/>
            <a:ext cx="8398800" cy="70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E" sz="1990">
                <a:solidFill>
                  <a:srgbClr val="000000"/>
                </a:solidFill>
                <a:latin typeface="Calibri"/>
                <a:ea typeface="DejaVu Sans"/>
              </a:rPr>
              <a:t>Syntax follows the pattern:</a:t>
            </a:r>
            <a:endParaRPr/>
          </a:p>
          <a:p>
            <a:pPr>
              <a:lnSpc>
                <a:spcPct val="100000"/>
              </a:lnSpc>
            </a:pPr>
            <a:r>
              <a:rPr lang="en-IE" sz="199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IE" sz="1990">
                <a:solidFill>
                  <a:srgbClr val="000000"/>
                </a:solidFill>
                <a:latin typeface="Calibri"/>
                <a:ea typeface="DejaVu Sans"/>
              </a:rPr>
              <a:t>App.[verb](path, function(req,res), [function(req,res)]);</a:t>
            </a:r>
            <a:endParaRPr/>
          </a:p>
        </p:txBody>
      </p:sp>
      <p:sp>
        <p:nvSpPr>
          <p:cNvPr id="174" name="CustomShape 4"/>
          <p:cNvSpPr/>
          <p:nvPr/>
        </p:nvSpPr>
        <p:spPr>
          <a:xfrm>
            <a:off x="5459760" y="1945080"/>
            <a:ext cx="4450320" cy="70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E" sz="1990">
                <a:solidFill>
                  <a:srgbClr val="00b050"/>
                </a:solidFill>
                <a:latin typeface="Calibri"/>
                <a:ea typeface="DejaVu Sans"/>
              </a:rPr>
              <a:t>Catch-all – works for all HTTP verbs</a:t>
            </a:r>
            <a:endParaRPr/>
          </a:p>
        </p:txBody>
      </p:sp>
      <p:sp>
        <p:nvSpPr>
          <p:cNvPr id="175" name="CustomShape 5"/>
          <p:cNvSpPr/>
          <p:nvPr/>
        </p:nvSpPr>
        <p:spPr>
          <a:xfrm>
            <a:off x="5459760" y="2772000"/>
            <a:ext cx="4450320" cy="40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E" sz="1990">
                <a:solidFill>
                  <a:srgbClr val="00b050"/>
                </a:solidFill>
                <a:latin typeface="Calibri"/>
                <a:ea typeface="DejaVu Sans"/>
              </a:rPr>
              <a:t>HTTP GET request</a:t>
            </a:r>
            <a:endParaRPr/>
          </a:p>
        </p:txBody>
      </p:sp>
      <p:sp>
        <p:nvSpPr>
          <p:cNvPr id="176" name="CustomShape 6"/>
          <p:cNvSpPr/>
          <p:nvPr/>
        </p:nvSpPr>
        <p:spPr>
          <a:xfrm>
            <a:off x="5459760" y="4213080"/>
            <a:ext cx="4450320" cy="40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E" sz="1990">
                <a:solidFill>
                  <a:srgbClr val="00b050"/>
                </a:solidFill>
                <a:latin typeface="Calibri"/>
                <a:ea typeface="DejaVu Sans"/>
              </a:rPr>
              <a:t>HTTP POST request</a:t>
            </a:r>
            <a:endParaRPr/>
          </a:p>
        </p:txBody>
      </p:sp>
      <p:sp>
        <p:nvSpPr>
          <p:cNvPr id="177" name="CustomShape 7"/>
          <p:cNvSpPr/>
          <p:nvPr/>
        </p:nvSpPr>
        <p:spPr>
          <a:xfrm>
            <a:off x="5459760" y="4632840"/>
            <a:ext cx="4450320" cy="40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E" sz="1990">
                <a:solidFill>
                  <a:srgbClr val="00b050"/>
                </a:solidFill>
                <a:latin typeface="Calibri"/>
                <a:ea typeface="DejaVu Sans"/>
              </a:rPr>
              <a:t>Accepts :app route argument</a:t>
            </a:r>
            <a:endParaRPr/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3200">
                <a:latin typeface="Arial"/>
              </a:rPr>
              <a:t>Node Applications Structure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Structuring Node Apps</a:t>
            </a:r>
            <a:endParaRPr/>
          </a:p>
        </p:txBody>
      </p:sp>
      <p:sp>
        <p:nvSpPr>
          <p:cNvPr id="18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Node Server Code needs to be structured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Manage code base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Keeps code maintainable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Nodes packaging system supports this approach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Typical Node.js application code: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main server code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api implementation code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helper code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Example Approach:</a:t>
            </a:r>
            <a:endParaRPr/>
          </a:p>
        </p:txBody>
      </p:sp>
      <p:sp>
        <p:nvSpPr>
          <p:cNvPr id="18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Use a “project root” folder is the top level and contains the “entry point” or main server code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Always run npm in  this folder to ensure just one node_modules folder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Use a public folder within the node folder for your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
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302760"/>
            <a:ext cx="9070200" cy="125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IE" sz="4400">
                <a:solidFill>
                  <a:srgbClr val="000000"/>
                </a:solidFill>
                <a:latin typeface="Calibri"/>
                <a:ea typeface="DejaVu Sans"/>
              </a:rPr>
              <a:t>Suggested Project Structure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503640" y="1764000"/>
            <a:ext cx="9070560" cy="470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E" sz="2200">
                <a:solidFill>
                  <a:srgbClr val="000000"/>
                </a:solidFill>
                <a:latin typeface="Courier New"/>
                <a:ea typeface="DejaVu Sans"/>
              </a:rPr>
              <a:t>/projectroot/</a:t>
            </a:r>
            <a:endParaRPr/>
          </a:p>
          <a:p>
            <a:pPr>
              <a:lnSpc>
                <a:spcPct val="100000"/>
              </a:lnSpc>
            </a:pPr>
            <a:r>
              <a:rPr lang="en-IE" sz="22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>
                <a:solidFill>
                  <a:srgbClr val="000000"/>
                </a:solidFill>
                <a:latin typeface="Courier New"/>
                <a:ea typeface="DejaVu Sans"/>
              </a:rPr>
              <a:t>package.json</a:t>
            </a:r>
            <a:endParaRPr/>
          </a:p>
          <a:p>
            <a:pPr>
              <a:lnSpc>
                <a:spcPct val="100000"/>
              </a:lnSpc>
            </a:pPr>
            <a:r>
              <a:rPr lang="en-IE" sz="22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>
                <a:solidFill>
                  <a:srgbClr val="000000"/>
                </a:solidFill>
                <a:latin typeface="Courier New"/>
                <a:ea typeface="DejaVu Sans"/>
              </a:rPr>
              <a:t>readme.md</a:t>
            </a:r>
            <a:endParaRPr/>
          </a:p>
          <a:p>
            <a:pPr>
              <a:lnSpc>
                <a:spcPct val="100000"/>
              </a:lnSpc>
            </a:pPr>
            <a:r>
              <a:rPr lang="en-IE" sz="22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IE" sz="2200">
                <a:solidFill>
                  <a:srgbClr val="000000"/>
                </a:solidFill>
                <a:latin typeface="Courier New"/>
                <a:ea typeface="DejaVu Sans"/>
              </a:rPr>
              <a:t>server.js</a:t>
            </a:r>
            <a:endParaRPr/>
          </a:p>
          <a:p>
            <a:pPr>
              <a:lnSpc>
                <a:spcPct val="100000"/>
              </a:lnSpc>
            </a:pPr>
            <a:r>
              <a:rPr b="1" lang="en-IE" sz="22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E" sz="2200">
                <a:solidFill>
                  <a:srgbClr val="000000"/>
                </a:solidFill>
                <a:latin typeface="Courier New"/>
                <a:ea typeface="DejaVu Sans"/>
              </a:rPr>
              <a:t>public/</a:t>
            </a:r>
            <a:endParaRPr/>
          </a:p>
          <a:p>
            <a:pPr>
              <a:lnSpc>
                <a:spcPct val="100000"/>
              </a:lnSpc>
            </a:pPr>
            <a:r>
              <a:rPr b="1" lang="en-IE" sz="22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E" sz="22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E" sz="22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E" sz="2200">
                <a:solidFill>
                  <a:srgbClr val="000000"/>
                </a:solidFill>
                <a:latin typeface="Courier New"/>
                <a:ea typeface="DejaVu Sans"/>
              </a:rPr>
              <a:t>/images</a:t>
            </a:r>
            <a:endParaRPr/>
          </a:p>
          <a:p>
            <a:pPr>
              <a:lnSpc>
                <a:spcPct val="100000"/>
              </a:lnSpc>
            </a:pPr>
            <a:r>
              <a:rPr b="1" lang="en-IE" sz="22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E" sz="22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E" sz="22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E" sz="2200">
                <a:solidFill>
                  <a:srgbClr val="000000"/>
                </a:solidFill>
                <a:latin typeface="Courier New"/>
                <a:ea typeface="DejaVu Sans"/>
              </a:rPr>
              <a:t>/stylesheets</a:t>
            </a:r>
            <a:endParaRPr/>
          </a:p>
          <a:p>
            <a:pPr>
              <a:lnSpc>
                <a:spcPct val="100000"/>
              </a:lnSpc>
            </a:pPr>
            <a:r>
              <a:rPr b="1" lang="en-IE" sz="22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E" sz="22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E" sz="22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E" sz="2200">
                <a:solidFill>
                  <a:srgbClr val="000000"/>
                </a:solidFill>
                <a:latin typeface="Courier New"/>
                <a:ea typeface="DejaVu Sans"/>
              </a:rPr>
              <a:t>/scripts</a:t>
            </a:r>
            <a:endParaRPr/>
          </a:p>
          <a:p>
            <a:pPr>
              <a:lnSpc>
                <a:spcPct val="100000"/>
              </a:lnSpc>
            </a:pPr>
            <a:r>
              <a:rPr b="1" lang="en-IE" sz="22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E" sz="22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E" sz="22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E" sz="2200">
                <a:solidFill>
                  <a:srgbClr val="000000"/>
                </a:solidFill>
                <a:latin typeface="Courier New"/>
                <a:ea typeface="DejaVu Sans"/>
              </a:rPr>
              <a:t>index.html</a:t>
            </a:r>
            <a:endParaRPr/>
          </a:p>
          <a:p>
            <a:pPr>
              <a:lnSpc>
                <a:spcPct val="100000"/>
              </a:lnSpc>
            </a:pPr>
            <a:r>
              <a:rPr lang="en-IE" sz="22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E" sz="2200">
                <a:solidFill>
                  <a:srgbClr val="000000"/>
                </a:solidFill>
                <a:latin typeface="Courier New"/>
                <a:ea typeface="DejaVu Sans"/>
              </a:rPr>
              <a:t>node_modules/</a:t>
            </a:r>
            <a:endParaRPr/>
          </a:p>
          <a:p>
            <a:pPr>
              <a:lnSpc>
                <a:spcPct val="100000"/>
              </a:lnSpc>
            </a:pPr>
            <a:r>
              <a:rPr b="1" lang="en-IE" sz="220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IE" sz="2200">
                <a:solidFill>
                  <a:srgbClr val="000000"/>
                </a:solidFill>
                <a:latin typeface="Courier New"/>
                <a:ea typeface="DejaVu Sans"/>
              </a:rPr>
              <a:t>routes/</a:t>
            </a:r>
            <a:endParaRPr/>
          </a:p>
        </p:txBody>
      </p:sp>
      <p:sp>
        <p:nvSpPr>
          <p:cNvPr id="185" name="CustomShape 3"/>
          <p:cNvSpPr/>
          <p:nvPr/>
        </p:nvSpPr>
        <p:spPr>
          <a:xfrm>
            <a:off x="504000" y="6719760"/>
            <a:ext cx="8734320" cy="60156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CustomShape 4"/>
          <p:cNvSpPr/>
          <p:nvPr/>
        </p:nvSpPr>
        <p:spPr>
          <a:xfrm>
            <a:off x="4285800" y="222228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E" sz="1990">
                <a:solidFill>
                  <a:srgbClr val="00b050"/>
                </a:solidFill>
                <a:latin typeface="Calibri"/>
                <a:ea typeface="DejaVu Sans"/>
              </a:rPr>
              <a:t>Tells Node and NPM what packages are required</a:t>
            </a:r>
            <a:endParaRPr/>
          </a:p>
        </p:txBody>
      </p:sp>
      <p:sp>
        <p:nvSpPr>
          <p:cNvPr id="187" name="CustomShape 5"/>
          <p:cNvSpPr/>
          <p:nvPr/>
        </p:nvSpPr>
        <p:spPr>
          <a:xfrm>
            <a:off x="4199760" y="295308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E" sz="1990">
                <a:solidFill>
                  <a:srgbClr val="00b050"/>
                </a:solidFill>
                <a:latin typeface="Calibri"/>
                <a:ea typeface="DejaVu Sans"/>
              </a:rPr>
              <a:t>The main entry point for the Express application</a:t>
            </a:r>
            <a:endParaRPr/>
          </a:p>
        </p:txBody>
      </p:sp>
      <p:sp>
        <p:nvSpPr>
          <p:cNvPr id="188" name="CustomShape 6"/>
          <p:cNvSpPr/>
          <p:nvPr/>
        </p:nvSpPr>
        <p:spPr>
          <a:xfrm>
            <a:off x="5543640" y="4620240"/>
            <a:ext cx="5206320" cy="40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E" sz="1990">
                <a:solidFill>
                  <a:srgbClr val="00b050"/>
                </a:solidFill>
                <a:latin typeface="Calibri"/>
                <a:ea typeface="DejaVu Sans"/>
              </a:rPr>
              <a:t>Static content</a:t>
            </a:r>
            <a:endParaRPr/>
          </a:p>
        </p:txBody>
      </p:sp>
      <p:sp>
        <p:nvSpPr>
          <p:cNvPr id="189" name="CustomShape 7"/>
          <p:cNvSpPr/>
          <p:nvPr/>
        </p:nvSpPr>
        <p:spPr>
          <a:xfrm>
            <a:off x="4082760" y="1704960"/>
            <a:ext cx="5206320" cy="40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E" sz="1990">
                <a:solidFill>
                  <a:srgbClr val="00b050"/>
                </a:solidFill>
                <a:latin typeface="Calibri"/>
                <a:ea typeface="DejaVu Sans"/>
              </a:rPr>
              <a:t>Root of your actual application</a:t>
            </a:r>
            <a:endParaRPr/>
          </a:p>
        </p:txBody>
      </p:sp>
      <p:sp>
        <p:nvSpPr>
          <p:cNvPr id="190" name="CustomShape 8"/>
          <p:cNvSpPr/>
          <p:nvPr/>
        </p:nvSpPr>
        <p:spPr>
          <a:xfrm>
            <a:off x="4199760" y="5221080"/>
            <a:ext cx="5206320" cy="40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E" sz="1990">
                <a:solidFill>
                  <a:srgbClr val="00b050"/>
                </a:solidFill>
                <a:latin typeface="Calibri"/>
                <a:ea typeface="DejaVu Sans"/>
              </a:rPr>
              <a:t>Directory for unit tests</a:t>
            </a:r>
            <a:endParaRPr/>
          </a:p>
        </p:txBody>
      </p:sp>
      <p:sp>
        <p:nvSpPr>
          <p:cNvPr id="191" name="CustomShape 9"/>
          <p:cNvSpPr/>
          <p:nvPr/>
        </p:nvSpPr>
        <p:spPr>
          <a:xfrm>
            <a:off x="4199760" y="6060600"/>
            <a:ext cx="5206320" cy="70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IE" sz="1990">
                <a:solidFill>
                  <a:srgbClr val="00b050"/>
                </a:solidFill>
                <a:latin typeface="Calibri"/>
                <a:ea typeface="DejaVu Sans"/>
              </a:rPr>
              <a:t>Output directory for all NPM installations</a:t>
            </a:r>
            <a:endParaRPr/>
          </a:p>
        </p:txBody>
      </p:sp>
      <p:sp>
        <p:nvSpPr>
          <p:cNvPr id="192" name="Line 10"/>
          <p:cNvSpPr/>
          <p:nvPr/>
        </p:nvSpPr>
        <p:spPr>
          <a:xfrm>
            <a:off x="3095280" y="1984320"/>
            <a:ext cx="11113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93" name="Line 11"/>
          <p:cNvSpPr/>
          <p:nvPr/>
        </p:nvSpPr>
        <p:spPr>
          <a:xfrm>
            <a:off x="3412800" y="2460240"/>
            <a:ext cx="95256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  <p:sp>
        <p:nvSpPr>
          <p:cNvPr id="194" name="Line 12"/>
          <p:cNvSpPr/>
          <p:nvPr/>
        </p:nvSpPr>
        <p:spPr>
          <a:xfrm>
            <a:off x="2856960" y="3174480"/>
            <a:ext cx="1428840" cy="792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</p:sp>
    </p:spTree>
  </p:cSld>
  <p:timing>
    <p:tnLst>
      <p:par>
        <p:cTn id="118" dur="indefinite" restart="never" nodeType="tmRoot">
          <p:childTnLst>
            <p:seq>
              <p:cTn id="119" nodeType="mainSeq">
                <p:childTnLst>
                  <p:par>
                    <p:cTn id="120" fill="freeze">
                      <p:stCondLst>
                        <p:cond delay="indefinite"/>
                      </p:stCondLst>
                      <p:childTnLst>
                        <p:par>
                          <p:cTn id="121" fill="freeze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freeze">
                      <p:stCondLst>
                        <p:cond delay="indefinite"/>
                      </p:stCondLst>
                      <p:childTnLst>
                        <p:par>
                          <p:cTn id="126" fill="freeze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freeze">
                      <p:stCondLst>
                        <p:cond delay="indefinite"/>
                      </p:stCondLst>
                      <p:childTnLst>
                        <p:par>
                          <p:cTn id="131" fill="freeze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freeze">
                      <p:stCondLst>
                        <p:cond delay="indefinite"/>
                      </p:stCondLst>
                      <p:childTnLst>
                        <p:par>
                          <p:cTn id="136" fill="freeze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freeze">
                      <p:stCondLst>
                        <p:cond delay="indefinite"/>
                      </p:stCondLst>
                      <p:childTnLst>
                        <p:par>
                          <p:cTn id="141" fill="freeze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freeze">
                      <p:stCondLst>
                        <p:cond delay="indefinite"/>
                      </p:stCondLst>
                      <p:childTnLst>
                        <p:par>
                          <p:cTn id="146" fill="freeze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freeze">
                      <p:stCondLst>
                        <p:cond delay="indefinite"/>
                      </p:stCondLst>
                      <p:childTnLst>
                        <p:par>
                          <p:cTn id="151" fill="freeze">
                            <p:stCondLst>
                              <p:cond delay="0"/>
                            </p:stCondLst>
                            <p:childTnLst>
                              <p:par>
                                <p:cTn id="1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What's Node: V8 engine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Embeddable C++ component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in the lab you (may have) needed to install C++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Can expose C++ objects to Javascript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Very fast and multi-platform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Find out a bit about it's history here: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http://www.google.com/googlebooks/chrome/big_12.html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What's Node.js: Event-based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Generally, input/output (io) is slow.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Reading/writing to data store, probably across a network.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Calculations in cpu are fast.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2+2=4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Most time in programs spent waiting for io to complete.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In applications with lots of concurrent users (e.g. web servers), you can't stop everything and wait for io to complete.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Solutions to deal with this are: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Blocking code with multiple threads of execution (e.g. Apache, IIS)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Non-blocking, event-based code in single thread (e.g. NGINX, Node.js)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Blocking (Traditional)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4200">
                <a:solidFill>
                  <a:srgbClr val="000000"/>
                </a:solidFill>
                <a:latin typeface="Arial"/>
              </a:rPr>
              <a:t>T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ra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d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i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t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i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o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na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l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 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co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d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e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 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w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a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i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ts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 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f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o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r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 input 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be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f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o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r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e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 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p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r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o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ceed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i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ng (Synchronous)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4200">
                <a:solidFill>
                  <a:srgbClr val="000000"/>
                </a:solidFill>
                <a:latin typeface="Arial"/>
              </a:rPr>
              <a:t>The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 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th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r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ea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d on a server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 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"b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l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o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cks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"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 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o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n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 </a:t>
            </a:r>
            <a:r>
              <a:rPr lang="en-IE" sz="4200">
                <a:solidFill>
                  <a:srgbClr val="000000"/>
                </a:solidFill>
                <a:latin typeface="Arial"/>
              </a:rPr>
              <a:t>io and resumes when it returns.</a:t>
            </a:r>
            <a:endParaRPr/>
          </a:p>
        </p:txBody>
      </p:sp>
      <p:pic>
        <p:nvPicPr>
          <p:cNvPr id="9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70120" y="4532040"/>
            <a:ext cx="5040000" cy="2952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1584000" y="4464000"/>
            <a:ext cx="5328000" cy="1512000"/>
          </a:xfrm>
          <a:prstGeom prst="roundRect">
            <a:avLst>
              <a:gd name="adj" fmla="val 3600"/>
            </a:avLst>
          </a:prstGeom>
          <a:noFill/>
          <a:ln w="72000">
            <a:solidFill>
              <a:srgbClr val="ff420e"/>
            </a:solidFill>
            <a:round/>
          </a:ln>
        </p:spPr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Non-blocking (Node)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Node.js code runs in a  Non-blocking, event-based Javascript thread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No overhead associated with threads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Good for high concurrency (i.e. lots of client requests at the same time)</a:t>
            </a:r>
            <a:endParaRPr/>
          </a:p>
        </p:txBody>
      </p:sp>
      <p:pic>
        <p:nvPicPr>
          <p:cNvPr id="9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770480" y="4464000"/>
            <a:ext cx="5040000" cy="295200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1584000" y="5832000"/>
            <a:ext cx="5328000" cy="1512000"/>
          </a:xfrm>
          <a:prstGeom prst="roundRect">
            <a:avLst>
              <a:gd name="adj" fmla="val 3600"/>
            </a:avLst>
          </a:prstGeom>
          <a:noFill/>
          <a:ln w="72000">
            <a:solidFill>
              <a:srgbClr val="ff420e"/>
            </a:solidFill>
            <a:round/>
          </a:ln>
        </p:spPr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Blocking/Non-blocking Example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r>
              <a:rPr b="1" lang="en-IE" sz="4000">
                <a:latin typeface="Arial"/>
              </a:rPr>
              <a:t>Blocking</a:t>
            </a:r>
            <a:r>
              <a:rPr b="1" lang="en-IE" sz="4000">
                <a:latin typeface="Arial"/>
              </a:rPr>
              <a:t>
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Read from file and set equal to contents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Print Contents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 Something Else...</a:t>
            </a:r>
            <a:endParaRPr/>
          </a:p>
        </p:txBody>
      </p:sp>
      <p:sp>
        <p:nvSpPr>
          <p:cNvPr id="99" name="TextShape 3"/>
          <p:cNvSpPr txBox="1"/>
          <p:nvPr/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IE" sz="4000">
                <a:latin typeface="Arial"/>
              </a:rPr>
              <a:t>Non-blocking</a:t>
            </a:r>
            <a:r>
              <a:rPr b="1" lang="en-IE" sz="4000">
                <a:latin typeface="Arial"/>
              </a:rPr>
              <a:t>
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Read from File</a:t>
            </a:r>
            <a:r>
              <a:rPr lang="en-IE" sz="3200">
                <a:latin typeface="Arial"/>
              </a:rPr>
              <a:t>	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Whenever read is complete, print contents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 Something Else...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Blocking/Non-blocking Example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31640" y="2088000"/>
            <a:ext cx="9071640" cy="2046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var contents = fs.readFileSync('/etc/hosts');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console.log(contents);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console.log('Doing something else');</a:t>
            </a:r>
            <a:endParaRPr/>
          </a:p>
        </p:txBody>
      </p:sp>
      <p:sp>
        <p:nvSpPr>
          <p:cNvPr id="102" name="TextShape 3"/>
          <p:cNvSpPr txBox="1"/>
          <p:nvPr/>
        </p:nvSpPr>
        <p:spPr>
          <a:xfrm>
            <a:off x="360000" y="4824000"/>
            <a:ext cx="9071640" cy="2160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fs.readFile('/etc/hosts', function(err, contents) {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console.log(contents);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});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console.log('Doing something else');</a:t>
            </a:r>
            <a:endParaRPr/>
          </a:p>
        </p:txBody>
      </p:sp>
      <p:sp>
        <p:nvSpPr>
          <p:cNvPr id="103" name="TextShape 4"/>
          <p:cNvSpPr txBox="1"/>
          <p:nvPr/>
        </p:nvSpPr>
        <p:spPr>
          <a:xfrm>
            <a:off x="503640" y="1656000"/>
            <a:ext cx="2322000" cy="659160"/>
          </a:xfrm>
          <a:prstGeom prst="rect">
            <a:avLst/>
          </a:prstGeom>
        </p:spPr>
        <p:txBody>
          <a:bodyPr lIns="0" rIns="0" tIns="0" bIns="0"/>
          <a:p>
            <a:r>
              <a:rPr b="1" lang="en-IE" sz="4000">
                <a:latin typeface="Arial"/>
              </a:rPr>
              <a:t>Blocking</a:t>
            </a:r>
            <a:endParaRPr/>
          </a:p>
        </p:txBody>
      </p:sp>
      <p:sp>
        <p:nvSpPr>
          <p:cNvPr id="104" name="TextShape 5"/>
          <p:cNvSpPr txBox="1"/>
          <p:nvPr/>
        </p:nvSpPr>
        <p:spPr>
          <a:xfrm>
            <a:off x="36720" y="4320000"/>
            <a:ext cx="3851280" cy="6591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b="1" lang="en-IE" sz="4000">
                <a:latin typeface="Arial"/>
              </a:rPr>
              <a:t>Non-blocking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