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9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9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87D5948-909E-45E2-A68D-0C0EBF7CA1B2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>
                <a:latin typeface="Arial"/>
              </a:rPr>
              <a:t>Git was originally created by Linus for work on the Linux kernel right around 2005. </a:t>
            </a:r>
            <a:endParaRPr/>
          </a:p>
          <a:p>
            <a:endParaRPr/>
          </a:p>
          <a:p>
            <a:r>
              <a:rPr lang="en-IE" sz="2000">
                <a:latin typeface="Arial"/>
              </a:rPr>
              <a:t>Although git has its origins in the Open source community, git is being used within close source projects also. </a:t>
            </a:r>
            <a:endParaRPr/>
          </a:p>
        </p:txBody>
      </p:sp>
      <p:sp>
        <p:nvSpPr>
          <p:cNvPr id="540" name="CustomShape 2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Franklin Gothic Medium"/>
                <a:ea typeface="+mn-ea"/>
              </a:rPr>
              <a:t>Visual Studio Live! Las Vegas 2011MGB 2003</a:t>
            </a:r>
            <a:endParaRPr/>
          </a:p>
        </p:txBody>
      </p:sp>
      <p:sp>
        <p:nvSpPr>
          <p:cNvPr id="541" name="CustomShape 3"/>
          <p:cNvSpPr/>
          <p:nvPr/>
        </p:nvSpPr>
        <p:spPr>
          <a:xfrm>
            <a:off x="0" y="8791560"/>
            <a:ext cx="5666760" cy="35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E" sz="800">
                <a:solidFill>
                  <a:srgbClr val="000000"/>
                </a:solidFill>
                <a:latin typeface="Franklin Gothic Medium"/>
                <a:ea typeface="+mn-ea"/>
              </a:rPr>
              <a:t>© 2003 Microsoft Corporation. All rights reserved.</a:t>
            </a:r>
            <a:endParaRPr/>
          </a:p>
          <a:p>
            <a:pPr>
              <a:lnSpc>
                <a:spcPct val="100000"/>
              </a:lnSpc>
            </a:pPr>
            <a:r>
              <a:rPr lang="en-IE" sz="800">
                <a:solidFill>
                  <a:srgbClr val="000000"/>
                </a:solidFill>
                <a:latin typeface="Franklin Gothic Medium"/>
                <a:ea typeface="+mn-ea"/>
              </a:rPr>
              <a:t>This presentation is for informational purposes only. Microsoft makes no warranties, express or implied, in this summary.</a:t>
            </a:r>
            <a:endParaRPr/>
          </a:p>
        </p:txBody>
      </p:sp>
      <p:sp>
        <p:nvSpPr>
          <p:cNvPr id="542" name="CustomShape 4"/>
          <p:cNvSpPr/>
          <p:nvPr/>
        </p:nvSpPr>
        <p:spPr>
          <a:xfrm>
            <a:off x="5583240" y="8685360"/>
            <a:ext cx="1272600" cy="4564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200">
                <a:latin typeface="+mn-lt"/>
              </a:rPr>
              <a:t>Just about everything in Git can be done offline. </a:t>
            </a:r>
            <a:endParaRPr/>
          </a:p>
          <a:p>
            <a:endParaRPr/>
          </a:p>
          <a:p>
            <a:r>
              <a:rPr lang="en-IE" sz="1200">
                <a:latin typeface="+mn-lt"/>
              </a:rPr>
              <a:t>Not just that the system works well when it is offline. It is design from the beginning to have no real dependencies on a specific server. </a:t>
            </a:r>
            <a:endParaRPr/>
          </a:p>
          <a:p>
            <a:endParaRPr/>
          </a:p>
          <a:p>
            <a:r>
              <a:rPr lang="en-IE" sz="1200">
                <a:latin typeface="+mn-lt"/>
              </a:rPr>
              <a:t>The only actions you do in git where you need a server is when you push or pull changes from other team members. 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IE" sz="1200">
                <a:latin typeface="+mn-lt"/>
              </a:rPr>
              <a:t>In git there is no central server required. So the authority is really determined by the conventions your team puts in place.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1200">
                <a:latin typeface="+mn-lt"/>
              </a:rPr>
              <a:t>Given Git’s nature you can even share changes in a peer-to –peer nature.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1200">
                <a:latin typeface="+mn-lt"/>
              </a:rPr>
              <a:t>This does not happen often but Git does enable this ability. If your server is offline for some reason your team can still work.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4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07B4027-8757-4565-A17C-295BD652905D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200">
                <a:latin typeface="+mn-lt"/>
              </a:rPr>
              <a:t>most everything in git is done by convention. Master does not mean anything special to git. 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46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BF855FE-D4F6-45C3-86A8-44C026FA8442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200">
                <a:latin typeface="+mn-lt"/>
              </a:rPr>
              <a:t>a set of commits, moving master and our current pointer (*) along</a:t>
            </a:r>
            <a:endParaRPr/>
          </a:p>
        </p:txBody>
      </p:sp>
      <p:sp>
        <p:nvSpPr>
          <p:cNvPr id="548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DE319D4-B2DF-41D9-A6AE-85D4C60DC864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200">
                <a:latin typeface="+mn-lt"/>
              </a:rPr>
              <a:t>create a local “story branch” for this work.</a:t>
            </a:r>
            <a:endParaRPr/>
          </a:p>
          <a:p>
            <a:endParaRPr/>
          </a:p>
          <a:p>
            <a:r>
              <a:rPr lang="en-IE" sz="1200">
                <a:latin typeface="+mn-lt"/>
              </a:rPr>
              <a:t>new branch just a pointer to the same commit (C) but our current pointer (*) is moved.</a:t>
            </a:r>
            <a:endParaRPr/>
          </a:p>
          <a:p>
            <a:endParaRPr/>
          </a:p>
        </p:txBody>
      </p:sp>
      <p:sp>
        <p:nvSpPr>
          <p:cNvPr id="550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545A66C-65F9-4D83-83F5-523FE8AAA69E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4" name="Picture 15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155" name="Picture 15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3" name="Picture 192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194" name="Picture 19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5769644-FDCA-4E64-B490-9E88EC6039B3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69DE42-07DB-4090-8160-B6A2079EA18E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2B17C1E-CA4E-4D28-90EF-C57C87164AF9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90C1AD8-E459-433A-8917-7CADB1BAE2E9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</p:spPr>
        <p:txBody>
          <a:bodyPr anchor="b"/>
          <a:lstStyle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4FB5120-1B35-4295-ABF4-7B744493224B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pic>
        <p:nvPicPr>
          <p:cNvPr id="20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666720"/>
            <a:ext cx="8667360" cy="361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457200" y="3486240"/>
            <a:ext cx="8229240" cy="1108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checkout -b bug123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Switched to a new branch 'bug123'</a:t>
            </a:r>
            <a:endParaRPr/>
          </a:p>
        </p:txBody>
      </p:sp>
      <p:sp>
        <p:nvSpPr>
          <p:cNvPr id="254" name="CustomShape 3"/>
          <p:cNvSpPr/>
          <p:nvPr/>
        </p:nvSpPr>
        <p:spPr>
          <a:xfrm>
            <a:off x="5162760" y="247644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55" name="CustomShape 4"/>
          <p:cNvSpPr/>
          <p:nvPr/>
        </p:nvSpPr>
        <p:spPr>
          <a:xfrm>
            <a:off x="5149800" y="14605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56" name="CustomShape 5"/>
          <p:cNvSpPr/>
          <p:nvPr/>
        </p:nvSpPr>
        <p:spPr>
          <a:xfrm>
            <a:off x="2756160" y="1905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57" name="CustomShape 6"/>
          <p:cNvSpPr/>
          <p:nvPr/>
        </p:nvSpPr>
        <p:spPr>
          <a:xfrm flipH="1">
            <a:off x="3256920" y="21272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58" name="CustomShape 7"/>
          <p:cNvSpPr/>
          <p:nvPr/>
        </p:nvSpPr>
        <p:spPr>
          <a:xfrm>
            <a:off x="3594240" y="1905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59" name="CustomShape 8"/>
          <p:cNvSpPr/>
          <p:nvPr/>
        </p:nvSpPr>
        <p:spPr>
          <a:xfrm flipH="1">
            <a:off x="4095360" y="21272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60" name="CustomShape 9"/>
          <p:cNvSpPr/>
          <p:nvPr/>
        </p:nvSpPr>
        <p:spPr>
          <a:xfrm>
            <a:off x="4432320" y="1905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261" name="CustomShape 10"/>
          <p:cNvSpPr/>
          <p:nvPr/>
        </p:nvSpPr>
        <p:spPr>
          <a:xfrm>
            <a:off x="6266880" y="230292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457200" y="3486240"/>
            <a:ext cx="8229240" cy="1108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commit –m “bug fix”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commit –m “another code fix”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4" name="CustomShape 3"/>
          <p:cNvSpPr/>
          <p:nvPr/>
        </p:nvSpPr>
        <p:spPr>
          <a:xfrm>
            <a:off x="4073400" y="12373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65" name="CustomShape 4"/>
          <p:cNvSpPr/>
          <p:nvPr/>
        </p:nvSpPr>
        <p:spPr>
          <a:xfrm>
            <a:off x="1679760" y="16819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66" name="CustomShape 5"/>
          <p:cNvSpPr/>
          <p:nvPr/>
        </p:nvSpPr>
        <p:spPr>
          <a:xfrm flipH="1">
            <a:off x="2180520" y="1904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67" name="CustomShape 6"/>
          <p:cNvSpPr/>
          <p:nvPr/>
        </p:nvSpPr>
        <p:spPr>
          <a:xfrm>
            <a:off x="2517840" y="16819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68" name="CustomShape 7"/>
          <p:cNvSpPr/>
          <p:nvPr/>
        </p:nvSpPr>
        <p:spPr>
          <a:xfrm flipH="1">
            <a:off x="3018960" y="1904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69" name="CustomShape 8"/>
          <p:cNvSpPr/>
          <p:nvPr/>
        </p:nvSpPr>
        <p:spPr>
          <a:xfrm>
            <a:off x="3355920" y="16819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270" name="CustomShape 9"/>
          <p:cNvSpPr/>
          <p:nvPr/>
        </p:nvSpPr>
        <p:spPr>
          <a:xfrm flipH="1" flipV="1">
            <a:off x="3606120" y="212544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71" name="CustomShape 10"/>
          <p:cNvSpPr/>
          <p:nvPr/>
        </p:nvSpPr>
        <p:spPr>
          <a:xfrm>
            <a:off x="4166280" y="23328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272" name="CustomShape 11"/>
          <p:cNvSpPr/>
          <p:nvPr/>
        </p:nvSpPr>
        <p:spPr>
          <a:xfrm flipH="1">
            <a:off x="4685760" y="25549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73" name="CustomShape 12"/>
          <p:cNvSpPr/>
          <p:nvPr/>
        </p:nvSpPr>
        <p:spPr>
          <a:xfrm>
            <a:off x="5023080" y="23328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274" name="CustomShape 13"/>
          <p:cNvSpPr/>
          <p:nvPr/>
        </p:nvSpPr>
        <p:spPr>
          <a:xfrm>
            <a:off x="5760360" y="2896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75" name="CustomShape 14"/>
          <p:cNvSpPr/>
          <p:nvPr/>
        </p:nvSpPr>
        <p:spPr>
          <a:xfrm>
            <a:off x="6864840" y="27140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457200" y="3409920"/>
            <a:ext cx="5255280" cy="1184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checkout master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vi README.txt</a:t>
            </a:r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4417560" y="11664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79" name="CustomShape 4"/>
          <p:cNvSpPr/>
          <p:nvPr/>
        </p:nvSpPr>
        <p:spPr>
          <a:xfrm>
            <a:off x="2023920" y="16110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80" name="CustomShape 5"/>
          <p:cNvSpPr/>
          <p:nvPr/>
        </p:nvSpPr>
        <p:spPr>
          <a:xfrm flipH="1">
            <a:off x="2524680" y="18331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81" name="CustomShape 6"/>
          <p:cNvSpPr/>
          <p:nvPr/>
        </p:nvSpPr>
        <p:spPr>
          <a:xfrm>
            <a:off x="2862000" y="16110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82" name="CustomShape 7"/>
          <p:cNvSpPr/>
          <p:nvPr/>
        </p:nvSpPr>
        <p:spPr>
          <a:xfrm flipH="1">
            <a:off x="3363120" y="18331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83" name="CustomShape 8"/>
          <p:cNvSpPr/>
          <p:nvPr/>
        </p:nvSpPr>
        <p:spPr>
          <a:xfrm>
            <a:off x="3700080" y="16110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284" name="CustomShape 9"/>
          <p:cNvSpPr/>
          <p:nvPr/>
        </p:nvSpPr>
        <p:spPr>
          <a:xfrm flipH="1" flipV="1">
            <a:off x="3950280" y="205452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85" name="CustomShape 10"/>
          <p:cNvSpPr/>
          <p:nvPr/>
        </p:nvSpPr>
        <p:spPr>
          <a:xfrm>
            <a:off x="4510440" y="2261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286" name="CustomShape 11"/>
          <p:cNvSpPr/>
          <p:nvPr/>
        </p:nvSpPr>
        <p:spPr>
          <a:xfrm flipH="1">
            <a:off x="5029920" y="2484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87" name="CustomShape 12"/>
          <p:cNvSpPr/>
          <p:nvPr/>
        </p:nvSpPr>
        <p:spPr>
          <a:xfrm>
            <a:off x="5367240" y="2261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288" name="CustomShape 13"/>
          <p:cNvSpPr/>
          <p:nvPr/>
        </p:nvSpPr>
        <p:spPr>
          <a:xfrm>
            <a:off x="6104520" y="28252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89" name="CustomShape 14"/>
          <p:cNvSpPr/>
          <p:nvPr/>
        </p:nvSpPr>
        <p:spPr>
          <a:xfrm>
            <a:off x="5522040" y="9766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457200" y="3333600"/>
            <a:ext cx="8229240" cy="126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merge bug123</a:t>
            </a:r>
            <a:endParaRPr/>
          </a:p>
        </p:txBody>
      </p:sp>
      <p:sp>
        <p:nvSpPr>
          <p:cNvPr id="293" name="CustomShape 3"/>
          <p:cNvSpPr/>
          <p:nvPr/>
        </p:nvSpPr>
        <p:spPr>
          <a:xfrm>
            <a:off x="5142600" y="2689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94" name="CustomShape 4"/>
          <p:cNvSpPr/>
          <p:nvPr/>
        </p:nvSpPr>
        <p:spPr>
          <a:xfrm>
            <a:off x="5142600" y="16797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95" name="CustomShape 5"/>
          <p:cNvSpPr/>
          <p:nvPr/>
        </p:nvSpPr>
        <p:spPr>
          <a:xfrm>
            <a:off x="114876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96" name="CustomShape 6"/>
          <p:cNvSpPr/>
          <p:nvPr/>
        </p:nvSpPr>
        <p:spPr>
          <a:xfrm flipH="1">
            <a:off x="164952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97" name="CustomShape 7"/>
          <p:cNvSpPr/>
          <p:nvPr/>
        </p:nvSpPr>
        <p:spPr>
          <a:xfrm>
            <a:off x="198684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98" name="CustomShape 8"/>
          <p:cNvSpPr/>
          <p:nvPr/>
        </p:nvSpPr>
        <p:spPr>
          <a:xfrm flipH="1">
            <a:off x="248796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99" name="CustomShape 9"/>
          <p:cNvSpPr/>
          <p:nvPr/>
        </p:nvSpPr>
        <p:spPr>
          <a:xfrm>
            <a:off x="282492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00" name="CustomShape 10"/>
          <p:cNvSpPr/>
          <p:nvPr/>
        </p:nvSpPr>
        <p:spPr>
          <a:xfrm flipH="1">
            <a:off x="329436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01" name="CustomShape 11"/>
          <p:cNvSpPr/>
          <p:nvPr/>
        </p:nvSpPr>
        <p:spPr>
          <a:xfrm>
            <a:off x="363168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02" name="CustomShape 12"/>
          <p:cNvSpPr/>
          <p:nvPr/>
        </p:nvSpPr>
        <p:spPr>
          <a:xfrm flipH="1">
            <a:off x="415152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03" name="CustomShape 13"/>
          <p:cNvSpPr/>
          <p:nvPr/>
        </p:nvSpPr>
        <p:spPr>
          <a:xfrm>
            <a:off x="448848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04" name="CustomShape 14"/>
          <p:cNvSpPr/>
          <p:nvPr/>
        </p:nvSpPr>
        <p:spPr>
          <a:xfrm>
            <a:off x="6247080" y="14896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Delete Branch</a:t>
            </a:r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457200" y="3181320"/>
            <a:ext cx="8229240" cy="1413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 git branch -d bug123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Deleted branch bug123 (was 0e85eb8).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7" name="CustomShape 3"/>
          <p:cNvSpPr/>
          <p:nvPr/>
        </p:nvSpPr>
        <p:spPr>
          <a:xfrm>
            <a:off x="5362560" y="14734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08" name="CustomShape 4"/>
          <p:cNvSpPr/>
          <p:nvPr/>
        </p:nvSpPr>
        <p:spPr>
          <a:xfrm>
            <a:off x="136872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09" name="CustomShape 5"/>
          <p:cNvSpPr/>
          <p:nvPr/>
        </p:nvSpPr>
        <p:spPr>
          <a:xfrm flipH="1">
            <a:off x="186948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10" name="CustomShape 6"/>
          <p:cNvSpPr/>
          <p:nvPr/>
        </p:nvSpPr>
        <p:spPr>
          <a:xfrm>
            <a:off x="220680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11" name="CustomShape 7"/>
          <p:cNvSpPr/>
          <p:nvPr/>
        </p:nvSpPr>
        <p:spPr>
          <a:xfrm flipH="1">
            <a:off x="270792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12" name="CustomShape 8"/>
          <p:cNvSpPr/>
          <p:nvPr/>
        </p:nvSpPr>
        <p:spPr>
          <a:xfrm>
            <a:off x="304488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13" name="CustomShape 9"/>
          <p:cNvSpPr/>
          <p:nvPr/>
        </p:nvSpPr>
        <p:spPr>
          <a:xfrm flipH="1">
            <a:off x="351432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14" name="CustomShape 10"/>
          <p:cNvSpPr/>
          <p:nvPr/>
        </p:nvSpPr>
        <p:spPr>
          <a:xfrm>
            <a:off x="385164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15" name="CustomShape 11"/>
          <p:cNvSpPr/>
          <p:nvPr/>
        </p:nvSpPr>
        <p:spPr>
          <a:xfrm flipH="1">
            <a:off x="437148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16" name="CustomShape 12"/>
          <p:cNvSpPr/>
          <p:nvPr/>
        </p:nvSpPr>
        <p:spPr>
          <a:xfrm>
            <a:off x="470844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17" name="CustomShape 13"/>
          <p:cNvSpPr/>
          <p:nvPr/>
        </p:nvSpPr>
        <p:spPr>
          <a:xfrm>
            <a:off x="6467040" y="128340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457200" y="3409920"/>
            <a:ext cx="8229240" cy="1184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Suppose another bug branch off of (C). 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Also, changes have happened in master (bug 123 which we just merged) since then.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Also,  two commits in bug456.</a:t>
            </a:r>
            <a:endParaRPr sz="12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20" name="CustomShape 3"/>
          <p:cNvSpPr/>
          <p:nvPr/>
        </p:nvSpPr>
        <p:spPr>
          <a:xfrm>
            <a:off x="5584680" y="12787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21" name="CustomShape 4"/>
          <p:cNvSpPr/>
          <p:nvPr/>
        </p:nvSpPr>
        <p:spPr>
          <a:xfrm>
            <a:off x="159084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22" name="CustomShape 5"/>
          <p:cNvSpPr/>
          <p:nvPr/>
        </p:nvSpPr>
        <p:spPr>
          <a:xfrm flipH="1">
            <a:off x="209160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23" name="CustomShape 6"/>
          <p:cNvSpPr/>
          <p:nvPr/>
        </p:nvSpPr>
        <p:spPr>
          <a:xfrm>
            <a:off x="242892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24" name="CustomShape 7"/>
          <p:cNvSpPr/>
          <p:nvPr/>
        </p:nvSpPr>
        <p:spPr>
          <a:xfrm flipH="1">
            <a:off x="293004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25" name="CustomShape 8"/>
          <p:cNvSpPr/>
          <p:nvPr/>
        </p:nvSpPr>
        <p:spPr>
          <a:xfrm>
            <a:off x="326700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26" name="CustomShape 9"/>
          <p:cNvSpPr/>
          <p:nvPr/>
        </p:nvSpPr>
        <p:spPr>
          <a:xfrm flipH="1">
            <a:off x="373644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27" name="CustomShape 10"/>
          <p:cNvSpPr/>
          <p:nvPr/>
        </p:nvSpPr>
        <p:spPr>
          <a:xfrm>
            <a:off x="407376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28" name="CustomShape 11"/>
          <p:cNvSpPr/>
          <p:nvPr/>
        </p:nvSpPr>
        <p:spPr>
          <a:xfrm flipH="1">
            <a:off x="459360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29" name="CustomShape 12"/>
          <p:cNvSpPr/>
          <p:nvPr/>
        </p:nvSpPr>
        <p:spPr>
          <a:xfrm>
            <a:off x="493056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30" name="CustomShape 13"/>
          <p:cNvSpPr/>
          <p:nvPr/>
        </p:nvSpPr>
        <p:spPr>
          <a:xfrm flipH="1" flipV="1">
            <a:off x="3517200" y="216036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31" name="CustomShape 14"/>
          <p:cNvSpPr/>
          <p:nvPr/>
        </p:nvSpPr>
        <p:spPr>
          <a:xfrm>
            <a:off x="4077360" y="23677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32" name="CustomShape 15"/>
          <p:cNvSpPr/>
          <p:nvPr/>
        </p:nvSpPr>
        <p:spPr>
          <a:xfrm flipH="1">
            <a:off x="4596840" y="25898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33" name="CustomShape 16"/>
          <p:cNvSpPr/>
          <p:nvPr/>
        </p:nvSpPr>
        <p:spPr>
          <a:xfrm>
            <a:off x="4934160" y="23677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34" name="CustomShape 17"/>
          <p:cNvSpPr/>
          <p:nvPr/>
        </p:nvSpPr>
        <p:spPr>
          <a:xfrm>
            <a:off x="5671440" y="29311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35" name="CustomShape 18"/>
          <p:cNvSpPr/>
          <p:nvPr/>
        </p:nvSpPr>
        <p:spPr>
          <a:xfrm>
            <a:off x="6775920" y="27568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</a:t>
            </a:r>
            <a:endParaRPr/>
          </a:p>
        </p:txBody>
      </p:sp>
      <p:sp>
        <p:nvSpPr>
          <p:cNvPr id="337" name="TextShape 2"/>
          <p:cNvSpPr txBox="1"/>
          <p:nvPr/>
        </p:nvSpPr>
        <p:spPr>
          <a:xfrm>
            <a:off x="457200" y="3562200"/>
            <a:ext cx="8229240" cy="1031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checkout master</a:t>
            </a:r>
            <a:endParaRPr dirty="0"/>
          </a:p>
        </p:txBody>
      </p:sp>
      <p:sp>
        <p:nvSpPr>
          <p:cNvPr id="338" name="CustomShape 3"/>
          <p:cNvSpPr/>
          <p:nvPr/>
        </p:nvSpPr>
        <p:spPr>
          <a:xfrm>
            <a:off x="5861880" y="14101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39" name="CustomShape 4"/>
          <p:cNvSpPr/>
          <p:nvPr/>
        </p:nvSpPr>
        <p:spPr>
          <a:xfrm>
            <a:off x="186804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40" name="CustomShape 5"/>
          <p:cNvSpPr/>
          <p:nvPr/>
        </p:nvSpPr>
        <p:spPr>
          <a:xfrm flipH="1">
            <a:off x="236880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1" name="CustomShape 6"/>
          <p:cNvSpPr/>
          <p:nvPr/>
        </p:nvSpPr>
        <p:spPr>
          <a:xfrm>
            <a:off x="270612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42" name="CustomShape 7"/>
          <p:cNvSpPr/>
          <p:nvPr/>
        </p:nvSpPr>
        <p:spPr>
          <a:xfrm flipH="1">
            <a:off x="320724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3" name="CustomShape 8"/>
          <p:cNvSpPr/>
          <p:nvPr/>
        </p:nvSpPr>
        <p:spPr>
          <a:xfrm>
            <a:off x="354420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44" name="CustomShape 9"/>
          <p:cNvSpPr/>
          <p:nvPr/>
        </p:nvSpPr>
        <p:spPr>
          <a:xfrm flipH="1">
            <a:off x="401364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5" name="CustomShape 10"/>
          <p:cNvSpPr/>
          <p:nvPr/>
        </p:nvSpPr>
        <p:spPr>
          <a:xfrm>
            <a:off x="435096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46" name="CustomShape 11"/>
          <p:cNvSpPr/>
          <p:nvPr/>
        </p:nvSpPr>
        <p:spPr>
          <a:xfrm flipH="1">
            <a:off x="487080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7" name="CustomShape 12"/>
          <p:cNvSpPr/>
          <p:nvPr/>
        </p:nvSpPr>
        <p:spPr>
          <a:xfrm>
            <a:off x="520776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48" name="CustomShape 13"/>
          <p:cNvSpPr/>
          <p:nvPr/>
        </p:nvSpPr>
        <p:spPr>
          <a:xfrm flipH="1" flipV="1">
            <a:off x="3794400" y="229176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9" name="CustomShape 14"/>
          <p:cNvSpPr/>
          <p:nvPr/>
        </p:nvSpPr>
        <p:spPr>
          <a:xfrm>
            <a:off x="4354560" y="2499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50" name="CustomShape 15"/>
          <p:cNvSpPr/>
          <p:nvPr/>
        </p:nvSpPr>
        <p:spPr>
          <a:xfrm flipH="1">
            <a:off x="4874040" y="27212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51" name="CustomShape 16"/>
          <p:cNvSpPr/>
          <p:nvPr/>
        </p:nvSpPr>
        <p:spPr>
          <a:xfrm>
            <a:off x="5211360" y="2499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52" name="CustomShape 17"/>
          <p:cNvSpPr/>
          <p:nvPr/>
        </p:nvSpPr>
        <p:spPr>
          <a:xfrm>
            <a:off x="5948640" y="30625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53" name="CustomShape 18"/>
          <p:cNvSpPr/>
          <p:nvPr/>
        </p:nvSpPr>
        <p:spPr>
          <a:xfrm>
            <a:off x="6966360" y="12254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</a:t>
            </a:r>
            <a:endParaRPr/>
          </a:p>
        </p:txBody>
      </p:sp>
      <p:sp>
        <p:nvSpPr>
          <p:cNvPr id="355" name="TextShape 2"/>
          <p:cNvSpPr txBox="1"/>
          <p:nvPr/>
        </p:nvSpPr>
        <p:spPr>
          <a:xfrm>
            <a:off x="457200" y="3409920"/>
            <a:ext cx="8229240" cy="1184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merge bug456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400" i="1" dirty="0">
                <a:solidFill>
                  <a:srgbClr val="000000"/>
                </a:solidFill>
                <a:latin typeface="Arial"/>
              </a:rPr>
              <a:t>if there are conflicts, they need to be resolved manually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400" i="1" dirty="0">
                <a:solidFill>
                  <a:srgbClr val="000000"/>
                </a:solidFill>
                <a:latin typeface="Arial"/>
              </a:rPr>
              <a:t>Also deleting the bug456 branch can leave a non-linear, messy structure. </a:t>
            </a:r>
            <a:endParaRPr sz="1600" dirty="0"/>
          </a:p>
        </p:txBody>
      </p:sp>
      <p:sp>
        <p:nvSpPr>
          <p:cNvPr id="356" name="CustomShape 3"/>
          <p:cNvSpPr/>
          <p:nvPr/>
        </p:nvSpPr>
        <p:spPr>
          <a:xfrm>
            <a:off x="6168960" y="1285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57" name="CustomShape 4"/>
          <p:cNvSpPr/>
          <p:nvPr/>
        </p:nvSpPr>
        <p:spPr>
          <a:xfrm>
            <a:off x="133668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58" name="CustomShape 5"/>
          <p:cNvSpPr/>
          <p:nvPr/>
        </p:nvSpPr>
        <p:spPr>
          <a:xfrm flipH="1">
            <a:off x="183744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59" name="CustomShape 6"/>
          <p:cNvSpPr/>
          <p:nvPr/>
        </p:nvSpPr>
        <p:spPr>
          <a:xfrm>
            <a:off x="217476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60" name="CustomShape 7"/>
          <p:cNvSpPr/>
          <p:nvPr/>
        </p:nvSpPr>
        <p:spPr>
          <a:xfrm flipH="1">
            <a:off x="267588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1" name="CustomShape 8"/>
          <p:cNvSpPr/>
          <p:nvPr/>
        </p:nvSpPr>
        <p:spPr>
          <a:xfrm>
            <a:off x="301284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62" name="CustomShape 9"/>
          <p:cNvSpPr/>
          <p:nvPr/>
        </p:nvSpPr>
        <p:spPr>
          <a:xfrm flipH="1">
            <a:off x="348228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3" name="CustomShape 10"/>
          <p:cNvSpPr/>
          <p:nvPr/>
        </p:nvSpPr>
        <p:spPr>
          <a:xfrm>
            <a:off x="381960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64" name="CustomShape 11"/>
          <p:cNvSpPr/>
          <p:nvPr/>
        </p:nvSpPr>
        <p:spPr>
          <a:xfrm flipH="1">
            <a:off x="433944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5" name="CustomShape 12"/>
          <p:cNvSpPr/>
          <p:nvPr/>
        </p:nvSpPr>
        <p:spPr>
          <a:xfrm>
            <a:off x="467640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66" name="CustomShape 13"/>
          <p:cNvSpPr/>
          <p:nvPr/>
        </p:nvSpPr>
        <p:spPr>
          <a:xfrm flipH="1" flipV="1">
            <a:off x="3263040" y="216612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7" name="CustomShape 14"/>
          <p:cNvSpPr/>
          <p:nvPr/>
        </p:nvSpPr>
        <p:spPr>
          <a:xfrm>
            <a:off x="3823200" y="2373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68" name="CustomShape 15"/>
          <p:cNvSpPr/>
          <p:nvPr/>
        </p:nvSpPr>
        <p:spPr>
          <a:xfrm flipH="1">
            <a:off x="4342680" y="2595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9" name="CustomShape 16"/>
          <p:cNvSpPr/>
          <p:nvPr/>
        </p:nvSpPr>
        <p:spPr>
          <a:xfrm>
            <a:off x="4680000" y="2373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70" name="CustomShape 17"/>
          <p:cNvSpPr/>
          <p:nvPr/>
        </p:nvSpPr>
        <p:spPr>
          <a:xfrm flipH="1">
            <a:off x="5177520" y="19515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71" name="CustomShape 18"/>
          <p:cNvSpPr/>
          <p:nvPr/>
        </p:nvSpPr>
        <p:spPr>
          <a:xfrm>
            <a:off x="5514840" y="17294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H</a:t>
            </a:r>
            <a:endParaRPr/>
          </a:p>
        </p:txBody>
      </p:sp>
      <p:sp>
        <p:nvSpPr>
          <p:cNvPr id="372" name="CustomShape 19"/>
          <p:cNvSpPr/>
          <p:nvPr/>
        </p:nvSpPr>
        <p:spPr>
          <a:xfrm flipH="1">
            <a:off x="5169960" y="1951560"/>
            <a:ext cx="343440" cy="6357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73" name="CustomShape 20"/>
          <p:cNvSpPr/>
          <p:nvPr/>
        </p:nvSpPr>
        <p:spPr>
          <a:xfrm>
            <a:off x="5417280" y="29368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74" name="CustomShape 21"/>
          <p:cNvSpPr/>
          <p:nvPr/>
        </p:nvSpPr>
        <p:spPr>
          <a:xfrm>
            <a:off x="7273080" y="10954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 - Rebase</a:t>
            </a:r>
            <a:endParaRPr/>
          </a:p>
        </p:txBody>
      </p:sp>
      <p:sp>
        <p:nvSpPr>
          <p:cNvPr id="376" name="TextShape 2"/>
          <p:cNvSpPr txBox="1"/>
          <p:nvPr/>
        </p:nvSpPr>
        <p:spPr>
          <a:xfrm>
            <a:off x="457200" y="3333600"/>
            <a:ext cx="8229240" cy="126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As before, but this time we rebase first….</a:t>
            </a:r>
            <a:endParaRPr dirty="0"/>
          </a:p>
        </p:txBody>
      </p:sp>
      <p:sp>
        <p:nvSpPr>
          <p:cNvPr id="377" name="CustomShape 3"/>
          <p:cNvSpPr/>
          <p:nvPr/>
        </p:nvSpPr>
        <p:spPr>
          <a:xfrm>
            <a:off x="5889960" y="12513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78" name="CustomShape 4"/>
          <p:cNvSpPr/>
          <p:nvPr/>
        </p:nvSpPr>
        <p:spPr>
          <a:xfrm>
            <a:off x="189612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79" name="CustomShape 5"/>
          <p:cNvSpPr/>
          <p:nvPr/>
        </p:nvSpPr>
        <p:spPr>
          <a:xfrm flipH="1">
            <a:off x="239688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0" name="CustomShape 6"/>
          <p:cNvSpPr/>
          <p:nvPr/>
        </p:nvSpPr>
        <p:spPr>
          <a:xfrm>
            <a:off x="273420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81" name="CustomShape 7"/>
          <p:cNvSpPr/>
          <p:nvPr/>
        </p:nvSpPr>
        <p:spPr>
          <a:xfrm flipH="1">
            <a:off x="323532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2" name="CustomShape 8"/>
          <p:cNvSpPr/>
          <p:nvPr/>
        </p:nvSpPr>
        <p:spPr>
          <a:xfrm>
            <a:off x="357228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83" name="CustomShape 9"/>
          <p:cNvSpPr/>
          <p:nvPr/>
        </p:nvSpPr>
        <p:spPr>
          <a:xfrm flipH="1">
            <a:off x="404172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4" name="CustomShape 10"/>
          <p:cNvSpPr/>
          <p:nvPr/>
        </p:nvSpPr>
        <p:spPr>
          <a:xfrm>
            <a:off x="437904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85" name="CustomShape 11"/>
          <p:cNvSpPr/>
          <p:nvPr/>
        </p:nvSpPr>
        <p:spPr>
          <a:xfrm flipH="1">
            <a:off x="489888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6" name="CustomShape 12"/>
          <p:cNvSpPr/>
          <p:nvPr/>
        </p:nvSpPr>
        <p:spPr>
          <a:xfrm>
            <a:off x="523584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87" name="CustomShape 13"/>
          <p:cNvSpPr/>
          <p:nvPr/>
        </p:nvSpPr>
        <p:spPr>
          <a:xfrm flipH="1" flipV="1">
            <a:off x="3822480" y="213300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8" name="CustomShape 14"/>
          <p:cNvSpPr/>
          <p:nvPr/>
        </p:nvSpPr>
        <p:spPr>
          <a:xfrm>
            <a:off x="4382640" y="23403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89" name="CustomShape 15"/>
          <p:cNvSpPr/>
          <p:nvPr/>
        </p:nvSpPr>
        <p:spPr>
          <a:xfrm flipH="1">
            <a:off x="4902120" y="25624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90" name="CustomShape 16"/>
          <p:cNvSpPr/>
          <p:nvPr/>
        </p:nvSpPr>
        <p:spPr>
          <a:xfrm>
            <a:off x="5239440" y="23403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91" name="CustomShape 17"/>
          <p:cNvSpPr/>
          <p:nvPr/>
        </p:nvSpPr>
        <p:spPr>
          <a:xfrm>
            <a:off x="5976720" y="29037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92" name="CustomShape 18"/>
          <p:cNvSpPr/>
          <p:nvPr/>
        </p:nvSpPr>
        <p:spPr>
          <a:xfrm>
            <a:off x="7081200" y="27140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Merging: Rebase</a:t>
            </a:r>
            <a:endParaRPr/>
          </a:p>
        </p:txBody>
      </p:sp>
      <p:sp>
        <p:nvSpPr>
          <p:cNvPr id="394" name="TextShape 2"/>
          <p:cNvSpPr txBox="1"/>
          <p:nvPr/>
        </p:nvSpPr>
        <p:spPr>
          <a:xfrm>
            <a:off x="457200" y="3287094"/>
            <a:ext cx="8229240" cy="879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Changes on (C) are undone and applied to (E) instead.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95" name="CustomShape 3"/>
          <p:cNvSpPr/>
          <p:nvPr/>
        </p:nvSpPr>
        <p:spPr>
          <a:xfrm>
            <a:off x="5079960" y="123444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96" name="CustomShape 4"/>
          <p:cNvSpPr/>
          <p:nvPr/>
        </p:nvSpPr>
        <p:spPr>
          <a:xfrm>
            <a:off x="108612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97" name="CustomShape 5"/>
          <p:cNvSpPr/>
          <p:nvPr/>
        </p:nvSpPr>
        <p:spPr>
          <a:xfrm flipH="1">
            <a:off x="158688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98" name="CustomShape 6"/>
          <p:cNvSpPr/>
          <p:nvPr/>
        </p:nvSpPr>
        <p:spPr>
          <a:xfrm>
            <a:off x="192420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99" name="CustomShape 7"/>
          <p:cNvSpPr/>
          <p:nvPr/>
        </p:nvSpPr>
        <p:spPr>
          <a:xfrm flipH="1">
            <a:off x="242532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0" name="CustomShape 8"/>
          <p:cNvSpPr/>
          <p:nvPr/>
        </p:nvSpPr>
        <p:spPr>
          <a:xfrm>
            <a:off x="276228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01" name="CustomShape 9"/>
          <p:cNvSpPr/>
          <p:nvPr/>
        </p:nvSpPr>
        <p:spPr>
          <a:xfrm flipH="1">
            <a:off x="323172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2" name="CustomShape 10"/>
          <p:cNvSpPr/>
          <p:nvPr/>
        </p:nvSpPr>
        <p:spPr>
          <a:xfrm>
            <a:off x="356904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03" name="CustomShape 11"/>
          <p:cNvSpPr/>
          <p:nvPr/>
        </p:nvSpPr>
        <p:spPr>
          <a:xfrm flipH="1">
            <a:off x="408888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4" name="CustomShape 12"/>
          <p:cNvSpPr/>
          <p:nvPr/>
        </p:nvSpPr>
        <p:spPr>
          <a:xfrm>
            <a:off x="442584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405" name="CustomShape 13"/>
          <p:cNvSpPr/>
          <p:nvPr/>
        </p:nvSpPr>
        <p:spPr>
          <a:xfrm flipH="1" flipV="1">
            <a:off x="4665960" y="211608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6" name="CustomShape 14"/>
          <p:cNvSpPr/>
          <p:nvPr/>
        </p:nvSpPr>
        <p:spPr>
          <a:xfrm>
            <a:off x="5226120" y="23234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F’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 flipH="1">
            <a:off x="5745960" y="25455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8" name="CustomShape 16"/>
          <p:cNvSpPr/>
          <p:nvPr/>
        </p:nvSpPr>
        <p:spPr>
          <a:xfrm>
            <a:off x="6082920" y="23234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700">
                <a:solidFill>
                  <a:srgbClr val="FFFFFF"/>
                </a:solidFill>
                <a:latin typeface="Segoe UI"/>
              </a:rPr>
              <a:t>G’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>
            <a:off x="6820200" y="288684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410" name="CustomShape 18"/>
          <p:cNvSpPr/>
          <p:nvPr/>
        </p:nvSpPr>
        <p:spPr>
          <a:xfrm>
            <a:off x="7924680" y="269712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  <p:sp>
        <p:nvSpPr>
          <p:cNvPr id="20" name="TextBox 19"/>
          <p:cNvSpPr txBox="1"/>
          <p:nvPr/>
        </p:nvSpPr>
        <p:spPr>
          <a:xfrm>
            <a:off x="1663247" y="4393871"/>
            <a:ext cx="406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git checkout bug456</a:t>
            </a:r>
          </a:p>
          <a:p>
            <a:r>
              <a:rPr lang="en-IE" dirty="0"/>
              <a:t>git rebase master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E" sz="5400">
                <a:solidFill>
                  <a:srgbClr val="000000"/>
                </a:solidFill>
                <a:latin typeface="Calibri"/>
              </a:rPr>
              <a:t>Intro</a:t>
            </a:r>
            <a:endParaRPr/>
          </a:p>
        </p:txBody>
      </p:sp>
      <p:pic>
        <p:nvPicPr>
          <p:cNvPr id="20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800600" y="1252080"/>
            <a:ext cx="4571280" cy="310068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228600" y="971640"/>
            <a:ext cx="5181120" cy="337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Recent times have seen changes in how developers collaborate with each other.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Source control systems are now used by teams for collaboration.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Git has had a major impact on how this is achieved.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Agenda today: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Introduction to Git basics.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Some Git Scenarios…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Merging: Rebase</a:t>
            </a:r>
            <a:endParaRPr/>
          </a:p>
        </p:txBody>
      </p:sp>
      <p:sp>
        <p:nvSpPr>
          <p:cNvPr id="412" name="TextShape 2"/>
          <p:cNvSpPr txBox="1"/>
          <p:nvPr/>
        </p:nvSpPr>
        <p:spPr>
          <a:xfrm>
            <a:off x="457200" y="3638520"/>
            <a:ext cx="8229240" cy="955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checkout master</a:t>
            </a:r>
            <a:endParaRPr sz="1100"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merge bug456</a:t>
            </a:r>
            <a:endParaRPr sz="1100" dirty="0"/>
          </a:p>
          <a:p>
            <a:pPr>
              <a:lnSpc>
                <a:spcPct val="100000"/>
              </a:lnSpc>
            </a:pPr>
            <a:endParaRPr sz="11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</a:rPr>
              <a:t>Linear, causal flow of changes. </a:t>
            </a:r>
            <a:endParaRPr sz="11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</a:rPr>
              <a:t>Less snapshots in repository</a:t>
            </a:r>
            <a:endParaRPr sz="1100" dirty="0"/>
          </a:p>
        </p:txBody>
      </p:sp>
      <p:sp>
        <p:nvSpPr>
          <p:cNvPr id="413" name="CustomShape 3"/>
          <p:cNvSpPr/>
          <p:nvPr/>
        </p:nvSpPr>
        <p:spPr>
          <a:xfrm>
            <a:off x="6553440" y="15555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414" name="CustomShape 4"/>
          <p:cNvSpPr/>
          <p:nvPr/>
        </p:nvSpPr>
        <p:spPr>
          <a:xfrm>
            <a:off x="91764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15" name="CustomShape 5"/>
          <p:cNvSpPr/>
          <p:nvPr/>
        </p:nvSpPr>
        <p:spPr>
          <a:xfrm flipH="1">
            <a:off x="141840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16" name="CustomShape 6"/>
          <p:cNvSpPr/>
          <p:nvPr/>
        </p:nvSpPr>
        <p:spPr>
          <a:xfrm>
            <a:off x="175572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17" name="CustomShape 7"/>
          <p:cNvSpPr/>
          <p:nvPr/>
        </p:nvSpPr>
        <p:spPr>
          <a:xfrm flipH="1">
            <a:off x="225684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18" name="CustomShape 8"/>
          <p:cNvSpPr/>
          <p:nvPr/>
        </p:nvSpPr>
        <p:spPr>
          <a:xfrm>
            <a:off x="259380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19" name="CustomShape 9"/>
          <p:cNvSpPr/>
          <p:nvPr/>
        </p:nvSpPr>
        <p:spPr>
          <a:xfrm flipH="1">
            <a:off x="306324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20" name="CustomShape 10"/>
          <p:cNvSpPr/>
          <p:nvPr/>
        </p:nvSpPr>
        <p:spPr>
          <a:xfrm>
            <a:off x="340056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21" name="CustomShape 11"/>
          <p:cNvSpPr/>
          <p:nvPr/>
        </p:nvSpPr>
        <p:spPr>
          <a:xfrm flipH="1">
            <a:off x="392040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22" name="CustomShape 12"/>
          <p:cNvSpPr/>
          <p:nvPr/>
        </p:nvSpPr>
        <p:spPr>
          <a:xfrm>
            <a:off x="425736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423" name="CustomShape 13"/>
          <p:cNvSpPr/>
          <p:nvPr/>
        </p:nvSpPr>
        <p:spPr>
          <a:xfrm flipH="1">
            <a:off x="475848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24" name="CustomShape 14"/>
          <p:cNvSpPr/>
          <p:nvPr/>
        </p:nvSpPr>
        <p:spPr>
          <a:xfrm>
            <a:off x="509580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F’</a:t>
            </a:r>
            <a:endParaRPr/>
          </a:p>
        </p:txBody>
      </p:sp>
      <p:sp>
        <p:nvSpPr>
          <p:cNvPr id="425" name="CustomShape 15"/>
          <p:cNvSpPr/>
          <p:nvPr/>
        </p:nvSpPr>
        <p:spPr>
          <a:xfrm flipH="1">
            <a:off x="5596560" y="220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26" name="CustomShape 16"/>
          <p:cNvSpPr/>
          <p:nvPr/>
        </p:nvSpPr>
        <p:spPr>
          <a:xfrm>
            <a:off x="5933880" y="198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700">
                <a:solidFill>
                  <a:srgbClr val="FFFFFF"/>
                </a:solidFill>
                <a:latin typeface="Segoe UI"/>
              </a:rPr>
              <a:t>G’</a:t>
            </a:r>
            <a:endParaRPr/>
          </a:p>
        </p:txBody>
      </p:sp>
      <p:sp>
        <p:nvSpPr>
          <p:cNvPr id="427" name="CustomShape 17"/>
          <p:cNvSpPr/>
          <p:nvPr/>
        </p:nvSpPr>
        <p:spPr>
          <a:xfrm>
            <a:off x="6588000" y="25714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428" name="CustomShape 18"/>
          <p:cNvSpPr/>
          <p:nvPr/>
        </p:nvSpPr>
        <p:spPr>
          <a:xfrm>
            <a:off x="7657560" y="13658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and Merging: Key points</a:t>
            </a:r>
            <a:endParaRPr/>
          </a:p>
        </p:txBody>
      </p:sp>
      <p:sp>
        <p:nvSpPr>
          <p:cNvPr id="430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Quick and Easy to create ‘Feature’ Branches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Very capable tool to manage changes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Rebasing helps keep things clearer.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722160" y="3305160"/>
            <a:ext cx="7772040" cy="1021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"/>
              </a:rPr>
              <a:t>Collaborating with Git</a:t>
            </a:r>
            <a:endParaRPr/>
          </a:p>
        </p:txBody>
      </p:sp>
      <p:sp>
        <p:nvSpPr>
          <p:cNvPr id="432" name="TextShape 2"/>
          <p:cNvSpPr txBox="1"/>
          <p:nvPr/>
        </p:nvSpPr>
        <p:spPr>
          <a:xfrm>
            <a:off x="722160" y="2180160"/>
            <a:ext cx="7772040" cy="112464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Peer – to Peer</a:t>
            </a:r>
            <a:endParaRPr/>
          </a:p>
        </p:txBody>
      </p:sp>
      <p:sp>
        <p:nvSpPr>
          <p:cNvPr id="434" name="TextShape 2"/>
          <p:cNvSpPr txBox="1"/>
          <p:nvPr/>
        </p:nvSpPr>
        <p:spPr>
          <a:xfrm>
            <a:off x="457200" y="3409920"/>
            <a:ext cx="8229240" cy="1184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work this way but it might get complicated</a:t>
            </a:r>
            <a:endParaRPr/>
          </a:p>
        </p:txBody>
      </p:sp>
      <p:sp>
        <p:nvSpPr>
          <p:cNvPr id="435" name="CustomShape 3"/>
          <p:cNvSpPr/>
          <p:nvPr/>
        </p:nvSpPr>
        <p:spPr>
          <a:xfrm>
            <a:off x="1162080" y="2905560"/>
            <a:ext cx="1108440" cy="4701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My Local Repo</a:t>
            </a:r>
            <a:endParaRPr/>
          </a:p>
        </p:txBody>
      </p:sp>
      <p:sp>
        <p:nvSpPr>
          <p:cNvPr id="436" name="CustomShape 4"/>
          <p:cNvSpPr/>
          <p:nvPr/>
        </p:nvSpPr>
        <p:spPr>
          <a:xfrm>
            <a:off x="2270520" y="1070280"/>
            <a:ext cx="1108440" cy="47016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Tom’s Repo</a:t>
            </a:r>
            <a:endParaRPr/>
          </a:p>
        </p:txBody>
      </p:sp>
      <p:sp>
        <p:nvSpPr>
          <p:cNvPr id="437" name="CustomShape 5"/>
          <p:cNvSpPr/>
          <p:nvPr/>
        </p:nvSpPr>
        <p:spPr>
          <a:xfrm>
            <a:off x="4857840" y="2905560"/>
            <a:ext cx="1108440" cy="4701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Tracey’s Repo</a:t>
            </a:r>
            <a:endParaRPr/>
          </a:p>
        </p:txBody>
      </p:sp>
      <p:sp>
        <p:nvSpPr>
          <p:cNvPr id="438" name="CustomShape 6"/>
          <p:cNvSpPr/>
          <p:nvPr/>
        </p:nvSpPr>
        <p:spPr>
          <a:xfrm>
            <a:off x="5967000" y="1070280"/>
            <a:ext cx="1108440" cy="47016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25560">
            <a:solidFill>
              <a:srgbClr val="377F92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Matt’s Repo</a:t>
            </a:r>
            <a:endParaRPr/>
          </a:p>
        </p:txBody>
      </p:sp>
      <p:sp>
        <p:nvSpPr>
          <p:cNvPr id="439" name="CustomShape 7"/>
          <p:cNvSpPr/>
          <p:nvPr/>
        </p:nvSpPr>
        <p:spPr>
          <a:xfrm>
            <a:off x="1692360" y="342468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40" name="CustomShape 8"/>
          <p:cNvSpPr/>
          <p:nvPr/>
        </p:nvSpPr>
        <p:spPr>
          <a:xfrm>
            <a:off x="1924200" y="342468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41" name="CustomShape 9"/>
          <p:cNvSpPr/>
          <p:nvPr/>
        </p:nvSpPr>
        <p:spPr>
          <a:xfrm>
            <a:off x="2156400" y="342468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42" name="CustomShape 10"/>
          <p:cNvSpPr/>
          <p:nvPr/>
        </p:nvSpPr>
        <p:spPr>
          <a:xfrm>
            <a:off x="2829240" y="1572480"/>
            <a:ext cx="172800" cy="11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43" name="CustomShape 11"/>
          <p:cNvSpPr/>
          <p:nvPr/>
        </p:nvSpPr>
        <p:spPr>
          <a:xfrm>
            <a:off x="3061080" y="1572480"/>
            <a:ext cx="172800" cy="11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44" name="CustomShape 12"/>
          <p:cNvSpPr/>
          <p:nvPr/>
        </p:nvSpPr>
        <p:spPr>
          <a:xfrm>
            <a:off x="3292920" y="1572480"/>
            <a:ext cx="172800" cy="11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45" name="CustomShape 13"/>
          <p:cNvSpPr/>
          <p:nvPr/>
        </p:nvSpPr>
        <p:spPr>
          <a:xfrm>
            <a:off x="6612120" y="1572480"/>
            <a:ext cx="172800" cy="11952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46" name="CustomShape 14"/>
          <p:cNvSpPr/>
          <p:nvPr/>
        </p:nvSpPr>
        <p:spPr>
          <a:xfrm>
            <a:off x="6843960" y="1572480"/>
            <a:ext cx="172800" cy="11952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47" name="CustomShape 15"/>
          <p:cNvSpPr/>
          <p:nvPr/>
        </p:nvSpPr>
        <p:spPr>
          <a:xfrm>
            <a:off x="7075800" y="1572480"/>
            <a:ext cx="172800" cy="11952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48" name="CustomShape 16"/>
          <p:cNvSpPr/>
          <p:nvPr/>
        </p:nvSpPr>
        <p:spPr>
          <a:xfrm>
            <a:off x="5503320" y="342936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49" name="CustomShape 17"/>
          <p:cNvSpPr/>
          <p:nvPr/>
        </p:nvSpPr>
        <p:spPr>
          <a:xfrm>
            <a:off x="5735160" y="342936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50" name="CustomShape 18"/>
          <p:cNvSpPr/>
          <p:nvPr/>
        </p:nvSpPr>
        <p:spPr>
          <a:xfrm>
            <a:off x="5967000" y="342936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51" name="CustomShape 19"/>
          <p:cNvSpPr/>
          <p:nvPr/>
        </p:nvSpPr>
        <p:spPr>
          <a:xfrm flipV="1">
            <a:off x="1754640" y="1570680"/>
            <a:ext cx="970200" cy="133236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52" name="CustomShape 20"/>
          <p:cNvSpPr/>
          <p:nvPr/>
        </p:nvSpPr>
        <p:spPr>
          <a:xfrm flipH="1" flipV="1">
            <a:off x="3305520" y="1765800"/>
            <a:ext cx="2116080" cy="113904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53" name="CustomShape 21"/>
          <p:cNvSpPr/>
          <p:nvPr/>
        </p:nvSpPr>
        <p:spPr>
          <a:xfrm>
            <a:off x="2328840" y="3140640"/>
            <a:ext cx="2470320" cy="36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54" name="CustomShape 22"/>
          <p:cNvSpPr/>
          <p:nvPr/>
        </p:nvSpPr>
        <p:spPr>
          <a:xfrm flipV="1">
            <a:off x="5534280" y="1554120"/>
            <a:ext cx="970200" cy="133236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55" name="CustomShape 23"/>
          <p:cNvSpPr/>
          <p:nvPr/>
        </p:nvSpPr>
        <p:spPr>
          <a:xfrm flipV="1">
            <a:off x="3438000" y="1290960"/>
            <a:ext cx="2495880" cy="18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56" name="CustomShape 24"/>
          <p:cNvSpPr/>
          <p:nvPr/>
        </p:nvSpPr>
        <p:spPr>
          <a:xfrm flipV="1">
            <a:off x="2328840" y="1544040"/>
            <a:ext cx="3579120" cy="130572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Central Repository (e.g. GitHub)</a:t>
            </a:r>
            <a:endParaRPr/>
          </a:p>
        </p:txBody>
      </p:sp>
      <p:sp>
        <p:nvSpPr>
          <p:cNvPr id="458" name="CustomShape 2"/>
          <p:cNvSpPr/>
          <p:nvPr/>
        </p:nvSpPr>
        <p:spPr>
          <a:xfrm>
            <a:off x="789120" y="393048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My Local Repo</a:t>
            </a:r>
            <a:endParaRPr/>
          </a:p>
        </p:txBody>
      </p:sp>
      <p:sp>
        <p:nvSpPr>
          <p:cNvPr id="459" name="CustomShape 3"/>
          <p:cNvSpPr/>
          <p:nvPr/>
        </p:nvSpPr>
        <p:spPr>
          <a:xfrm>
            <a:off x="2153160" y="119952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Tom’s Repo</a:t>
            </a:r>
            <a:endParaRPr/>
          </a:p>
        </p:txBody>
      </p:sp>
      <p:sp>
        <p:nvSpPr>
          <p:cNvPr id="460" name="CustomShape 4"/>
          <p:cNvSpPr/>
          <p:nvPr/>
        </p:nvSpPr>
        <p:spPr>
          <a:xfrm>
            <a:off x="5336280" y="393048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Tracey’s Repo</a:t>
            </a:r>
            <a:endParaRPr/>
          </a:p>
        </p:txBody>
      </p:sp>
      <p:sp>
        <p:nvSpPr>
          <p:cNvPr id="461" name="CustomShape 5"/>
          <p:cNvSpPr/>
          <p:nvPr/>
        </p:nvSpPr>
        <p:spPr>
          <a:xfrm>
            <a:off x="6700680" y="119952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25560">
            <a:solidFill>
              <a:srgbClr val="377F92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Matt’s Repo</a:t>
            </a:r>
            <a:endParaRPr/>
          </a:p>
        </p:txBody>
      </p:sp>
      <p:sp>
        <p:nvSpPr>
          <p:cNvPr id="462" name="CustomShape 6"/>
          <p:cNvSpPr/>
          <p:nvPr/>
        </p:nvSpPr>
        <p:spPr>
          <a:xfrm>
            <a:off x="144180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63" name="CustomShape 7"/>
          <p:cNvSpPr/>
          <p:nvPr/>
        </p:nvSpPr>
        <p:spPr>
          <a:xfrm>
            <a:off x="172692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64" name="CustomShape 8"/>
          <p:cNvSpPr/>
          <p:nvPr/>
        </p:nvSpPr>
        <p:spPr>
          <a:xfrm>
            <a:off x="201240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65" name="CustomShape 9"/>
          <p:cNvSpPr/>
          <p:nvPr/>
        </p:nvSpPr>
        <p:spPr>
          <a:xfrm>
            <a:off x="284040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66" name="CustomShape 10"/>
          <p:cNvSpPr/>
          <p:nvPr/>
        </p:nvSpPr>
        <p:spPr>
          <a:xfrm>
            <a:off x="312552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67" name="CustomShape 11"/>
          <p:cNvSpPr/>
          <p:nvPr/>
        </p:nvSpPr>
        <p:spPr>
          <a:xfrm>
            <a:off x="341064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68" name="CustomShape 12"/>
          <p:cNvSpPr/>
          <p:nvPr/>
        </p:nvSpPr>
        <p:spPr>
          <a:xfrm>
            <a:off x="749448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69" name="CustomShape 13"/>
          <p:cNvSpPr/>
          <p:nvPr/>
        </p:nvSpPr>
        <p:spPr>
          <a:xfrm>
            <a:off x="777960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70" name="CustomShape 14"/>
          <p:cNvSpPr/>
          <p:nvPr/>
        </p:nvSpPr>
        <p:spPr>
          <a:xfrm>
            <a:off x="806508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71" name="CustomShape 15"/>
          <p:cNvSpPr/>
          <p:nvPr/>
        </p:nvSpPr>
        <p:spPr>
          <a:xfrm>
            <a:off x="6130440" y="47102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72" name="CustomShape 16"/>
          <p:cNvSpPr/>
          <p:nvPr/>
        </p:nvSpPr>
        <p:spPr>
          <a:xfrm>
            <a:off x="6415560" y="47102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73" name="CustomShape 17"/>
          <p:cNvSpPr/>
          <p:nvPr/>
        </p:nvSpPr>
        <p:spPr>
          <a:xfrm>
            <a:off x="6700680" y="47102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74" name="CustomShape 18"/>
          <p:cNvSpPr/>
          <p:nvPr/>
        </p:nvSpPr>
        <p:spPr>
          <a:xfrm flipV="1">
            <a:off x="1940760" y="326484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75" name="CustomShape 19"/>
          <p:cNvSpPr/>
          <p:nvPr/>
        </p:nvSpPr>
        <p:spPr>
          <a:xfrm>
            <a:off x="1496880" y="2565000"/>
            <a:ext cx="5996880" cy="699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556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Remote Repo</a:t>
            </a:r>
            <a:endParaRPr/>
          </a:p>
        </p:txBody>
      </p:sp>
      <p:sp>
        <p:nvSpPr>
          <p:cNvPr id="476" name="CustomShape 20"/>
          <p:cNvSpPr/>
          <p:nvPr/>
        </p:nvSpPr>
        <p:spPr>
          <a:xfrm>
            <a:off x="641556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77" name="CustomShape 21"/>
          <p:cNvSpPr/>
          <p:nvPr/>
        </p:nvSpPr>
        <p:spPr>
          <a:xfrm>
            <a:off x="670068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78" name="CustomShape 22"/>
          <p:cNvSpPr/>
          <p:nvPr/>
        </p:nvSpPr>
        <p:spPr>
          <a:xfrm>
            <a:off x="698580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79" name="CustomShape 23"/>
          <p:cNvSpPr/>
          <p:nvPr/>
        </p:nvSpPr>
        <p:spPr>
          <a:xfrm flipV="1">
            <a:off x="2702520" y="189936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80" name="CustomShape 24"/>
          <p:cNvSpPr/>
          <p:nvPr/>
        </p:nvSpPr>
        <p:spPr>
          <a:xfrm flipV="1">
            <a:off x="5569560" y="326484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81" name="CustomShape 25"/>
          <p:cNvSpPr/>
          <p:nvPr/>
        </p:nvSpPr>
        <p:spPr>
          <a:xfrm flipV="1">
            <a:off x="6985800" y="189936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82" name="CustomShape 26"/>
          <p:cNvSpPr/>
          <p:nvPr/>
        </p:nvSpPr>
        <p:spPr>
          <a:xfrm>
            <a:off x="229752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3" name="CustomShape 27"/>
          <p:cNvSpPr/>
          <p:nvPr/>
        </p:nvSpPr>
        <p:spPr>
          <a:xfrm>
            <a:off x="369612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4" name="CustomShape 28"/>
          <p:cNvSpPr/>
          <p:nvPr/>
        </p:nvSpPr>
        <p:spPr>
          <a:xfrm>
            <a:off x="698580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5" name="CustomShape 29"/>
          <p:cNvSpPr/>
          <p:nvPr/>
        </p:nvSpPr>
        <p:spPr>
          <a:xfrm>
            <a:off x="835020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6" name="CustomShape 30"/>
          <p:cNvSpPr/>
          <p:nvPr/>
        </p:nvSpPr>
        <p:spPr>
          <a:xfrm>
            <a:off x="727092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Adding a Remote Repo to Existing Project</a:t>
            </a:r>
            <a:endParaRPr/>
          </a:p>
        </p:txBody>
      </p:sp>
      <p:sp>
        <p:nvSpPr>
          <p:cNvPr id="488" name="CustomShape 2"/>
          <p:cNvSpPr/>
          <p:nvPr/>
        </p:nvSpPr>
        <p:spPr>
          <a:xfrm>
            <a:off x="207000" y="2047320"/>
            <a:ext cx="8827560" cy="2722320"/>
          </a:xfrm>
          <a:prstGeom prst="rect">
            <a:avLst/>
          </a:prstGeom>
          <a:solidFill>
            <a:srgbClr val="0D0D0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489" name="CustomShape 3"/>
          <p:cNvSpPr/>
          <p:nvPr/>
        </p:nvSpPr>
        <p:spPr>
          <a:xfrm>
            <a:off x="304200" y="2189520"/>
            <a:ext cx="8839080" cy="130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git remote add origin https://github.com/fxwalsh/BSc4Repo.git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git remote -v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(fetch)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(push)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Setting up Remote via Cloning</a:t>
            </a:r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2" name="CustomShape 3"/>
          <p:cNvSpPr/>
          <p:nvPr/>
        </p:nvSpPr>
        <p:spPr>
          <a:xfrm>
            <a:off x="207000" y="2047320"/>
            <a:ext cx="8827560" cy="2722320"/>
          </a:xfrm>
          <a:prstGeom prst="rect">
            <a:avLst/>
          </a:prstGeom>
          <a:solidFill>
            <a:srgbClr val="0D0D0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493" name="CustomShape 4"/>
          <p:cNvSpPr/>
          <p:nvPr/>
        </p:nvSpPr>
        <p:spPr>
          <a:xfrm>
            <a:off x="304200" y="2189520"/>
            <a:ext cx="8839080" cy="130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git clone 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……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git remote -v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(fetch)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(push)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558000" y="3757320"/>
            <a:ext cx="8229240" cy="104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Changes  on Bug123 branch are only local.</a:t>
            </a:r>
            <a:endParaRPr/>
          </a:p>
        </p:txBody>
      </p:sp>
      <p:sp>
        <p:nvSpPr>
          <p:cNvPr id="496" name="CustomShape 3"/>
          <p:cNvSpPr/>
          <p:nvPr/>
        </p:nvSpPr>
        <p:spPr>
          <a:xfrm>
            <a:off x="1912680" y="20898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97" name="CustomShape 4"/>
          <p:cNvSpPr/>
          <p:nvPr/>
        </p:nvSpPr>
        <p:spPr>
          <a:xfrm>
            <a:off x="2630160" y="1645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498" name="CustomShape 5"/>
          <p:cNvSpPr/>
          <p:nvPr/>
        </p:nvSpPr>
        <p:spPr>
          <a:xfrm>
            <a:off x="2631240" y="12006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origin/master</a:t>
            </a:r>
            <a:endParaRPr/>
          </a:p>
        </p:txBody>
      </p:sp>
      <p:sp>
        <p:nvSpPr>
          <p:cNvPr id="499" name="CustomShape 6"/>
          <p:cNvSpPr/>
          <p:nvPr/>
        </p:nvSpPr>
        <p:spPr>
          <a:xfrm flipH="1" flipV="1">
            <a:off x="2162520" y="2533320"/>
            <a:ext cx="611640" cy="34200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00" name="CustomShape 7"/>
          <p:cNvSpPr/>
          <p:nvPr/>
        </p:nvSpPr>
        <p:spPr>
          <a:xfrm>
            <a:off x="277596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501" name="CustomShape 8"/>
          <p:cNvSpPr/>
          <p:nvPr/>
        </p:nvSpPr>
        <p:spPr>
          <a:xfrm flipH="1">
            <a:off x="3277080" y="28767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02" name="CustomShape 9"/>
          <p:cNvSpPr/>
          <p:nvPr/>
        </p:nvSpPr>
        <p:spPr>
          <a:xfrm>
            <a:off x="361404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503" name="CustomShape 10"/>
          <p:cNvSpPr/>
          <p:nvPr/>
        </p:nvSpPr>
        <p:spPr>
          <a:xfrm flipH="1">
            <a:off x="4083480" y="28767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04" name="CustomShape 11"/>
          <p:cNvSpPr/>
          <p:nvPr/>
        </p:nvSpPr>
        <p:spPr>
          <a:xfrm>
            <a:off x="442080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505" name="CustomShape 12"/>
          <p:cNvSpPr/>
          <p:nvPr/>
        </p:nvSpPr>
        <p:spPr>
          <a:xfrm flipH="1">
            <a:off x="4940640" y="28767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06" name="CustomShape 13"/>
          <p:cNvSpPr/>
          <p:nvPr/>
        </p:nvSpPr>
        <p:spPr>
          <a:xfrm>
            <a:off x="527760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507" name="CustomShape 14"/>
          <p:cNvSpPr/>
          <p:nvPr/>
        </p:nvSpPr>
        <p:spPr>
          <a:xfrm>
            <a:off x="5931720" y="32259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508" name="CustomShape 15"/>
          <p:cNvSpPr/>
          <p:nvPr/>
        </p:nvSpPr>
        <p:spPr>
          <a:xfrm>
            <a:off x="7036200" y="30362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510" name="TextShape 2"/>
          <p:cNvSpPr txBox="1"/>
          <p:nvPr/>
        </p:nvSpPr>
        <p:spPr>
          <a:xfrm>
            <a:off x="457200" y="3257640"/>
            <a:ext cx="8229240" cy="1336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Can have situation where there’s two versions of the origin/master</a:t>
            </a:r>
            <a:endParaRPr sz="1400" dirty="0"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what was last known about the upstream master </a:t>
            </a:r>
            <a:endParaRPr sz="1400" dirty="0"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what is actually up there (which we don’t know about).</a:t>
            </a:r>
            <a:endParaRPr sz="14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1" name="CustomShape 3"/>
          <p:cNvSpPr/>
          <p:nvPr/>
        </p:nvSpPr>
        <p:spPr>
          <a:xfrm>
            <a:off x="1567440" y="176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512" name="CustomShape 4"/>
          <p:cNvSpPr/>
          <p:nvPr/>
        </p:nvSpPr>
        <p:spPr>
          <a:xfrm flipH="1" flipV="1">
            <a:off x="1817280" y="2203920"/>
            <a:ext cx="611640" cy="34200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13" name="CustomShape 5"/>
          <p:cNvSpPr/>
          <p:nvPr/>
        </p:nvSpPr>
        <p:spPr>
          <a:xfrm>
            <a:off x="243072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514" name="CustomShape 6"/>
          <p:cNvSpPr/>
          <p:nvPr/>
        </p:nvSpPr>
        <p:spPr>
          <a:xfrm flipH="1">
            <a:off x="2931840" y="2547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15" name="CustomShape 7"/>
          <p:cNvSpPr/>
          <p:nvPr/>
        </p:nvSpPr>
        <p:spPr>
          <a:xfrm>
            <a:off x="326880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516" name="CustomShape 8"/>
          <p:cNvSpPr/>
          <p:nvPr/>
        </p:nvSpPr>
        <p:spPr>
          <a:xfrm flipH="1">
            <a:off x="3738240" y="2547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17" name="CustomShape 9"/>
          <p:cNvSpPr/>
          <p:nvPr/>
        </p:nvSpPr>
        <p:spPr>
          <a:xfrm>
            <a:off x="407556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518" name="CustomShape 10"/>
          <p:cNvSpPr/>
          <p:nvPr/>
        </p:nvSpPr>
        <p:spPr>
          <a:xfrm flipH="1">
            <a:off x="4595400" y="2547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19" name="CustomShape 11"/>
          <p:cNvSpPr/>
          <p:nvPr/>
        </p:nvSpPr>
        <p:spPr>
          <a:xfrm>
            <a:off x="493236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520" name="CustomShape 12"/>
          <p:cNvSpPr/>
          <p:nvPr/>
        </p:nvSpPr>
        <p:spPr>
          <a:xfrm>
            <a:off x="2284920" y="13158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521" name="CustomShape 13"/>
          <p:cNvSpPr/>
          <p:nvPr/>
        </p:nvSpPr>
        <p:spPr>
          <a:xfrm>
            <a:off x="5586480" y="28965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522" name="CustomShape 14"/>
          <p:cNvSpPr/>
          <p:nvPr/>
        </p:nvSpPr>
        <p:spPr>
          <a:xfrm>
            <a:off x="2430720" y="1753560"/>
            <a:ext cx="501120" cy="44388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16200000"/>
          </a:gradFill>
          <a:ln w="9360">
            <a:solidFill>
              <a:srgbClr val="F9F9F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523" name="CustomShape 15"/>
          <p:cNvSpPr/>
          <p:nvPr/>
        </p:nvSpPr>
        <p:spPr>
          <a:xfrm flipH="1">
            <a:off x="2931840" y="1976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24" name="CustomShape 16"/>
          <p:cNvSpPr/>
          <p:nvPr/>
        </p:nvSpPr>
        <p:spPr>
          <a:xfrm>
            <a:off x="3268800" y="1753560"/>
            <a:ext cx="501120" cy="44388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16200000"/>
          </a:gradFill>
          <a:ln w="9360">
            <a:solidFill>
              <a:srgbClr val="F9F9F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525" name="CustomShape 17"/>
          <p:cNvSpPr/>
          <p:nvPr/>
        </p:nvSpPr>
        <p:spPr>
          <a:xfrm flipH="1">
            <a:off x="2068200" y="1976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26" name="CustomShape 18"/>
          <p:cNvSpPr/>
          <p:nvPr/>
        </p:nvSpPr>
        <p:spPr>
          <a:xfrm>
            <a:off x="2286000" y="871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origin/master</a:t>
            </a:r>
            <a:endParaRPr/>
          </a:p>
        </p:txBody>
      </p:sp>
      <p:sp>
        <p:nvSpPr>
          <p:cNvPr id="527" name="CustomShape 19"/>
          <p:cNvSpPr/>
          <p:nvPr/>
        </p:nvSpPr>
        <p:spPr>
          <a:xfrm>
            <a:off x="3948480" y="13158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526"/>
              <a:gd name="adj4" fmla="val -30484"/>
            </a:avLst>
          </a:prstGeom>
          <a:solidFill>
            <a:srgbClr val="FFFFFF"/>
          </a:solidFill>
          <a:ln w="3816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origin/master</a:t>
            </a:r>
            <a:endParaRPr/>
          </a:p>
        </p:txBody>
      </p:sp>
      <p:sp>
        <p:nvSpPr>
          <p:cNvPr id="528" name="CustomShape 20"/>
          <p:cNvSpPr/>
          <p:nvPr/>
        </p:nvSpPr>
        <p:spPr>
          <a:xfrm>
            <a:off x="6690960" y="27068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530" name="TextShape 2"/>
          <p:cNvSpPr txBox="1"/>
          <p:nvPr/>
        </p:nvSpPr>
        <p:spPr>
          <a:xfrm>
            <a:off x="457200" y="1200240"/>
            <a:ext cx="449532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Update Master to what’s on remote</a:t>
            </a:r>
            <a:endParaRPr dirty="0"/>
          </a:p>
          <a:p>
            <a:r>
              <a:rPr lang="en-US" sz="2800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checkout master</a:t>
            </a:r>
            <a:endParaRPr dirty="0"/>
          </a:p>
          <a:p>
            <a:r>
              <a:rPr lang="en-US" sz="2800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pull origin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Rebase the bug123 branch</a:t>
            </a:r>
            <a:endParaRPr dirty="0"/>
          </a:p>
          <a:p>
            <a:r>
              <a:rPr lang="en-US" sz="2800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checkout bug123</a:t>
            </a:r>
            <a:endParaRPr dirty="0"/>
          </a:p>
          <a:p>
            <a:r>
              <a:rPr lang="en-US" sz="2800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rebase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53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952880" y="1123920"/>
            <a:ext cx="4090680" cy="1943640"/>
          </a:xfrm>
          <a:prstGeom prst="rect">
            <a:avLst/>
          </a:prstGeom>
          <a:ln>
            <a:noFill/>
          </a:ln>
        </p:spPr>
      </p:pic>
      <p:pic>
        <p:nvPicPr>
          <p:cNvPr id="532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700520" y="3333600"/>
            <a:ext cx="4343040" cy="154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</a:rPr>
              <a:t>Git History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57200" y="1443240"/>
            <a:ext cx="9116280" cy="118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600">
                <a:solidFill>
                  <a:srgbClr val="4D4D4D"/>
                </a:solidFill>
                <a:latin typeface="Arial"/>
              </a:rPr>
              <a:t>Created by Linus Torvalds for work on the Linux kernel  ~2005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600">
                <a:solidFill>
                  <a:srgbClr val="4D4D4D"/>
                </a:solidFill>
                <a:latin typeface="Arial"/>
              </a:rPr>
              <a:t>Used by:</a:t>
            </a:r>
            <a:endParaRPr/>
          </a:p>
          <a:p>
            <a:pPr>
              <a:lnSpc>
                <a:spcPct val="100000"/>
              </a:lnSpc>
            </a:pPr>
            <a:r>
              <a:rPr lang="en-IE" sz="3600">
                <a:solidFill>
                  <a:srgbClr val="4D4D4D"/>
                </a:solidFill>
                <a:latin typeface="Arial"/>
              </a:rPr>
              <a:t>	</a:t>
            </a:r>
            <a:r>
              <a:rPr lang="en-IE" sz="2000">
                <a:solidFill>
                  <a:srgbClr val="4D4D4D"/>
                </a:solidFill>
                <a:latin typeface="Arial"/>
              </a:rPr>
              <a:t>Nearly everybody at this stage…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8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221520" y="2266200"/>
            <a:ext cx="2464560" cy="266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534" name="TextShape 2"/>
          <p:cNvSpPr txBox="1"/>
          <p:nvPr/>
        </p:nvSpPr>
        <p:spPr>
          <a:xfrm>
            <a:off x="380880" y="1594800"/>
            <a:ext cx="3809520" cy="2819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merge bug123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push origin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3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120" y="1123920"/>
            <a:ext cx="4696920" cy="1272960"/>
          </a:xfrm>
          <a:prstGeom prst="rect">
            <a:avLst/>
          </a:prstGeom>
          <a:ln>
            <a:noFill/>
          </a:ln>
        </p:spPr>
      </p:pic>
      <p:pic>
        <p:nvPicPr>
          <p:cNvPr id="536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191120" y="3105000"/>
            <a:ext cx="4718160" cy="131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Push</a:t>
            </a:r>
            <a:endParaRPr/>
          </a:p>
        </p:txBody>
      </p:sp>
      <p:sp>
        <p:nvSpPr>
          <p:cNvPr id="538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Pushes your changes to remote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Changes will be rejected if newer changes exist on remote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Good to pull then push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merge locally, then push the results. 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TextShape 2"/>
          <p:cNvSpPr txBox="1"/>
          <p:nvPr/>
        </p:nvSpPr>
        <p:spPr>
          <a:xfrm>
            <a:off x="478080" y="2167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What’s Git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Distributed Version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Directory Content Management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Tree Based History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Everybody has complete history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Distributed Content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Everyone has their own copy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Work Offline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 Central Authority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Except by mutual agreement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Changes can be shared without a server…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Can be configured to work peer to peer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Can keep collaborating even if server is gone…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Centralised vs Distributed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1004400" y="1703160"/>
            <a:ext cx="1976040" cy="91368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Lucida Console"/>
              </a:rPr>
              <a:t>Central Server</a:t>
            </a: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2581200" y="2293560"/>
            <a:ext cx="666000" cy="74232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17" name="CustomShape 4"/>
          <p:cNvSpPr/>
          <p:nvPr/>
        </p:nvSpPr>
        <p:spPr>
          <a:xfrm>
            <a:off x="1609560" y="3676680"/>
            <a:ext cx="970920" cy="60876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18" name="CustomShape 5"/>
          <p:cNvSpPr/>
          <p:nvPr/>
        </p:nvSpPr>
        <p:spPr>
          <a:xfrm>
            <a:off x="2762280" y="3676680"/>
            <a:ext cx="970920" cy="60876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19" name="CustomShape 6"/>
          <p:cNvSpPr/>
          <p:nvPr/>
        </p:nvSpPr>
        <p:spPr>
          <a:xfrm>
            <a:off x="457200" y="3676680"/>
            <a:ext cx="970920" cy="60876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20" name="Line 7"/>
          <p:cNvSpPr/>
          <p:nvPr/>
        </p:nvSpPr>
        <p:spPr>
          <a:xfrm flipH="1">
            <a:off x="942840" y="2617560"/>
            <a:ext cx="1049760" cy="1058760"/>
          </a:xfrm>
          <a:prstGeom prst="line">
            <a:avLst/>
          </a:prstGeom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21" name="Line 8"/>
          <p:cNvSpPr/>
          <p:nvPr/>
        </p:nvSpPr>
        <p:spPr>
          <a:xfrm flipV="1">
            <a:off x="942840" y="2617560"/>
            <a:ext cx="1049760" cy="1058760"/>
          </a:xfrm>
          <a:prstGeom prst="line">
            <a:avLst/>
          </a:prstGeom>
          <a:ln w="9360">
            <a:solidFill>
              <a:srgbClr val="10243E"/>
            </a:solidFill>
            <a:round/>
            <a:headEnd type="triangle" w="med" len="med"/>
            <a:tailEnd type="triangle" w="med" len="med"/>
          </a:ln>
        </p:spPr>
      </p:sp>
      <p:sp>
        <p:nvSpPr>
          <p:cNvPr id="222" name="Line 9"/>
          <p:cNvSpPr/>
          <p:nvPr/>
        </p:nvSpPr>
        <p:spPr>
          <a:xfrm flipH="1" flipV="1">
            <a:off x="1992600" y="2617560"/>
            <a:ext cx="102600" cy="1058760"/>
          </a:xfrm>
          <a:prstGeom prst="line">
            <a:avLst/>
          </a:prstGeom>
          <a:ln w="9360">
            <a:solidFill>
              <a:srgbClr val="10243E"/>
            </a:solidFill>
            <a:round/>
            <a:headEnd type="triangle" w="med" len="med"/>
            <a:tailEnd type="triangle" w="med" len="med"/>
          </a:ln>
        </p:spPr>
      </p:sp>
      <p:sp>
        <p:nvSpPr>
          <p:cNvPr id="223" name="Line 10"/>
          <p:cNvSpPr/>
          <p:nvPr/>
        </p:nvSpPr>
        <p:spPr>
          <a:xfrm flipH="1" flipV="1">
            <a:off x="1992600" y="2617560"/>
            <a:ext cx="1255320" cy="1058760"/>
          </a:xfrm>
          <a:prstGeom prst="line">
            <a:avLst/>
          </a:prstGeom>
          <a:ln w="9360">
            <a:solidFill>
              <a:srgbClr val="10243E"/>
            </a:solidFill>
            <a:round/>
            <a:headEnd type="triangle" w="med" len="med"/>
            <a:tailEnd type="triangle" w="med" len="med"/>
          </a:ln>
        </p:spPr>
      </p:sp>
      <p:sp>
        <p:nvSpPr>
          <p:cNvPr id="224" name="CustomShape 11"/>
          <p:cNvSpPr/>
          <p:nvPr/>
        </p:nvSpPr>
        <p:spPr>
          <a:xfrm>
            <a:off x="5408640" y="3676680"/>
            <a:ext cx="953640" cy="60876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</p:sp>
      <p:sp>
        <p:nvSpPr>
          <p:cNvPr id="225" name="CustomShape 12"/>
          <p:cNvSpPr/>
          <p:nvPr/>
        </p:nvSpPr>
        <p:spPr>
          <a:xfrm>
            <a:off x="6570360" y="3676680"/>
            <a:ext cx="953640" cy="60876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</p:sp>
      <p:sp>
        <p:nvSpPr>
          <p:cNvPr id="226" name="CustomShape 13"/>
          <p:cNvSpPr/>
          <p:nvPr/>
        </p:nvSpPr>
        <p:spPr>
          <a:xfrm>
            <a:off x="7732440" y="3689640"/>
            <a:ext cx="953640" cy="60876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</p:sp>
      <p:sp>
        <p:nvSpPr>
          <p:cNvPr id="227" name="CustomShape 14"/>
          <p:cNvSpPr/>
          <p:nvPr/>
        </p:nvSpPr>
        <p:spPr>
          <a:xfrm>
            <a:off x="6048000" y="4071600"/>
            <a:ext cx="417960" cy="45396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28" name="CustomShape 15"/>
          <p:cNvSpPr/>
          <p:nvPr/>
        </p:nvSpPr>
        <p:spPr>
          <a:xfrm>
            <a:off x="7200720" y="4059000"/>
            <a:ext cx="417960" cy="45396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29" name="CustomShape 16"/>
          <p:cNvSpPr/>
          <p:nvPr/>
        </p:nvSpPr>
        <p:spPr>
          <a:xfrm>
            <a:off x="8467920" y="4090680"/>
            <a:ext cx="417960" cy="45396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30" name="CustomShape 17"/>
          <p:cNvSpPr/>
          <p:nvPr/>
        </p:nvSpPr>
        <p:spPr>
          <a:xfrm>
            <a:off x="6363000" y="1828800"/>
            <a:ext cx="1581480" cy="78804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Remote Server</a:t>
            </a:r>
            <a:endParaRPr/>
          </a:p>
        </p:txBody>
      </p:sp>
      <p:sp>
        <p:nvSpPr>
          <p:cNvPr id="231" name="CustomShape 18"/>
          <p:cNvSpPr/>
          <p:nvPr/>
        </p:nvSpPr>
        <p:spPr>
          <a:xfrm>
            <a:off x="7354800" y="2269440"/>
            <a:ext cx="693360" cy="58752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32" name="Line 19"/>
          <p:cNvSpPr/>
          <p:nvPr/>
        </p:nvSpPr>
        <p:spPr>
          <a:xfrm flipV="1">
            <a:off x="5937120" y="2617560"/>
            <a:ext cx="1050120" cy="1058760"/>
          </a:xfrm>
          <a:prstGeom prst="line">
            <a:avLst/>
          </a:prstGeom>
          <a:ln w="9360" cap="rnd">
            <a:solidFill>
              <a:srgbClr val="10243E"/>
            </a:solidFill>
            <a:custDash>
              <a:ds d="0" sp="0"/>
            </a:custDash>
            <a:round/>
            <a:headEnd type="triangle" w="med" len="med"/>
            <a:tailEnd type="triangle" w="med" len="med"/>
          </a:ln>
        </p:spPr>
      </p:sp>
      <p:sp>
        <p:nvSpPr>
          <p:cNvPr id="233" name="Line 20"/>
          <p:cNvSpPr/>
          <p:nvPr/>
        </p:nvSpPr>
        <p:spPr>
          <a:xfrm flipH="1" flipV="1">
            <a:off x="7047000" y="2665080"/>
            <a:ext cx="360" cy="1011240"/>
          </a:xfrm>
          <a:prstGeom prst="line">
            <a:avLst/>
          </a:prstGeom>
          <a:ln w="9360" cap="rnd">
            <a:solidFill>
              <a:srgbClr val="10243E"/>
            </a:solidFill>
            <a:custDash>
              <a:ds d="0" sp="0"/>
            </a:custDash>
            <a:round/>
            <a:headEnd type="triangle" w="med" len="med"/>
            <a:tailEnd type="triangle" w="med" len="med"/>
          </a:ln>
        </p:spPr>
      </p:sp>
      <p:sp>
        <p:nvSpPr>
          <p:cNvPr id="234" name="Line 21"/>
          <p:cNvSpPr/>
          <p:nvPr/>
        </p:nvSpPr>
        <p:spPr>
          <a:xfrm flipH="1" flipV="1">
            <a:off x="7153920" y="2617560"/>
            <a:ext cx="1055520" cy="1071720"/>
          </a:xfrm>
          <a:prstGeom prst="line">
            <a:avLst/>
          </a:prstGeom>
          <a:ln w="9360" cap="rnd">
            <a:solidFill>
              <a:srgbClr val="10243E"/>
            </a:solidFill>
            <a:custDash>
              <a:ds d="0" sp="0"/>
            </a:custDash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Like a label on a graph node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branching takes place in the same folder/directory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Things might appear to disappear depending on what branch you work on…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switch branches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Analogous to moving label from one node to another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Initialising a repo…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304920" y="1047600"/>
            <a:ext cx="579096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~]$ </a:t>
            </a:r>
            <a:r>
              <a:rPr lang="en-US" sz="1400" dirty="0" err="1">
                <a:latin typeface="Calibri"/>
              </a:rPr>
              <a:t>mkdir</a:t>
            </a:r>
            <a:r>
              <a:rPr lang="en-US" sz="1400" dirty="0">
                <a:latin typeface="Calibri"/>
              </a:rPr>
              <a:t> </a:t>
            </a:r>
            <a:r>
              <a:rPr lang="en-US" sz="1400" dirty="0" err="1">
                <a:latin typeface="Calibri"/>
              </a:rPr>
              <a:t>myproject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~]$ cd </a:t>
            </a:r>
            <a:r>
              <a:rPr lang="en-US" sz="1400" dirty="0" err="1">
                <a:latin typeface="Calibri"/>
              </a:rPr>
              <a:t>myproject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</a:t>
            </a:r>
            <a:r>
              <a:rPr lang="en-US" sz="1400" dirty="0" err="1">
                <a:latin typeface="Calibri"/>
              </a:rPr>
              <a:t>myproject</a:t>
            </a:r>
            <a:r>
              <a:rPr lang="en-US" sz="1400" dirty="0">
                <a:latin typeface="Calibri"/>
              </a:rPr>
              <a:t>]$ </a:t>
            </a: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 </a:t>
            </a:r>
            <a:r>
              <a:rPr lang="en-US" sz="1400" dirty="0" err="1">
                <a:latin typeface="Calibri"/>
              </a:rPr>
              <a:t>init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Initialized empty </a:t>
            </a: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 repository in /home/ec2-user/</a:t>
            </a:r>
            <a:r>
              <a:rPr lang="en-US" sz="1400" dirty="0" err="1">
                <a:latin typeface="Calibri"/>
              </a:rPr>
              <a:t>myproject</a:t>
            </a:r>
            <a:r>
              <a:rPr lang="en-US" sz="1400" dirty="0">
                <a:latin typeface="Calibri"/>
              </a:rPr>
              <a:t>/.</a:t>
            </a: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/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 </a:t>
            </a: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 config --global user.name “</a:t>
            </a:r>
            <a:r>
              <a:rPr lang="en-US" sz="1400" dirty="0" err="1">
                <a:latin typeface="Calibri"/>
              </a:rPr>
              <a:t>fxwalsh</a:t>
            </a:r>
            <a:r>
              <a:rPr lang="en-US" sz="1400" dirty="0">
                <a:latin typeface="Calibri"/>
              </a:rPr>
              <a:t>“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 config --global </a:t>
            </a:r>
            <a:r>
              <a:rPr lang="en-US" sz="1400" dirty="0" err="1">
                <a:latin typeface="Calibri"/>
              </a:rPr>
              <a:t>user.email</a:t>
            </a:r>
            <a:r>
              <a:rPr lang="en-US" sz="1400" dirty="0">
                <a:latin typeface="Calibri"/>
              </a:rPr>
              <a:t> fxwalsh@wit.com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</a:t>
            </a:r>
            <a:r>
              <a:rPr lang="en-US" sz="1400" dirty="0" err="1">
                <a:latin typeface="Calibri"/>
              </a:rPr>
              <a:t>myproject</a:t>
            </a:r>
            <a:r>
              <a:rPr lang="en-US" sz="1400" dirty="0">
                <a:latin typeface="Calibri"/>
              </a:rPr>
              <a:t>]$ vi README.txt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</a:t>
            </a:r>
            <a:r>
              <a:rPr lang="en-US" sz="1400" dirty="0" err="1">
                <a:latin typeface="Calibri"/>
              </a:rPr>
              <a:t>myproject</a:t>
            </a:r>
            <a:r>
              <a:rPr lang="en-US" sz="1400" dirty="0">
                <a:latin typeface="Calibri"/>
              </a:rPr>
              <a:t>]$ </a:t>
            </a: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 add .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</a:t>
            </a:r>
            <a:r>
              <a:rPr lang="en-US" sz="1400" dirty="0" err="1">
                <a:latin typeface="Calibri"/>
              </a:rPr>
              <a:t>myproject</a:t>
            </a:r>
            <a:r>
              <a:rPr lang="en-US" sz="1400" dirty="0">
                <a:latin typeface="Calibri"/>
              </a:rPr>
              <a:t>]$ </a:t>
            </a: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 commit -m 'initial commit'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[master (root-commit) 7d738f4] initial commit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1 file changed, 1 insertion(+)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 create mode 100644 README.txt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</a:t>
            </a:r>
            <a:r>
              <a:rPr lang="en-US" sz="1400" dirty="0" err="1">
                <a:latin typeface="Calibri"/>
              </a:rPr>
              <a:t>myproject</a:t>
            </a:r>
            <a:r>
              <a:rPr lang="en-US" sz="1400" dirty="0">
                <a:latin typeface="Calibri"/>
              </a:rPr>
              <a:t>]$</a:t>
            </a:r>
            <a:endParaRPr sz="10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9" name="CustomShape 3"/>
          <p:cNvSpPr/>
          <p:nvPr/>
        </p:nvSpPr>
        <p:spPr>
          <a:xfrm>
            <a:off x="7086600" y="19839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40" name="CustomShape 4"/>
          <p:cNvSpPr/>
          <p:nvPr/>
        </p:nvSpPr>
        <p:spPr>
          <a:xfrm>
            <a:off x="6369120" y="2428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41" name="CustomShape 5"/>
          <p:cNvSpPr/>
          <p:nvPr/>
        </p:nvSpPr>
        <p:spPr>
          <a:xfrm>
            <a:off x="8190720" y="180972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Multiple Commits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57200" y="3257640"/>
            <a:ext cx="8229240" cy="1336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commit –m “updated text file”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commit –m “updated text file again”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5" name="CustomShape 3"/>
          <p:cNvSpPr/>
          <p:nvPr/>
        </p:nvSpPr>
        <p:spPr>
          <a:xfrm>
            <a:off x="5072040" y="15858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46" name="CustomShape 4"/>
          <p:cNvSpPr/>
          <p:nvPr/>
        </p:nvSpPr>
        <p:spPr>
          <a:xfrm>
            <a:off x="2678400" y="203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47" name="CustomShape 5"/>
          <p:cNvSpPr/>
          <p:nvPr/>
        </p:nvSpPr>
        <p:spPr>
          <a:xfrm flipH="1">
            <a:off x="3179160" y="22525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48" name="CustomShape 6"/>
          <p:cNvSpPr/>
          <p:nvPr/>
        </p:nvSpPr>
        <p:spPr>
          <a:xfrm>
            <a:off x="3516480" y="203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49" name="CustomShape 7"/>
          <p:cNvSpPr/>
          <p:nvPr/>
        </p:nvSpPr>
        <p:spPr>
          <a:xfrm flipH="1">
            <a:off x="4017600" y="22525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50" name="CustomShape 8"/>
          <p:cNvSpPr/>
          <p:nvPr/>
        </p:nvSpPr>
        <p:spPr>
          <a:xfrm>
            <a:off x="4354560" y="203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251" name="CustomShape 9"/>
          <p:cNvSpPr/>
          <p:nvPr/>
        </p:nvSpPr>
        <p:spPr>
          <a:xfrm>
            <a:off x="6176520" y="141156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1202</Words>
  <Application>Microsoft Office PowerPoint</Application>
  <PresentationFormat>On-screen Show (16:9)</PresentationFormat>
  <Paragraphs>312</Paragraphs>
  <Slides>31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Calibri</vt:lpstr>
      <vt:lpstr>Consolas</vt:lpstr>
      <vt:lpstr>DejaVu Sans</vt:lpstr>
      <vt:lpstr>Franklin Gothic Medium</vt:lpstr>
      <vt:lpstr>Lucida Console</vt:lpstr>
      <vt:lpstr>Segoe UI</vt:lpstr>
      <vt:lpstr>StarSymbol</vt:lpstr>
      <vt:lpstr>Times New Roman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fxwalsh@wit.ie</cp:lastModifiedBy>
  <cp:revision>6</cp:revision>
  <dcterms:modified xsi:type="dcterms:W3CDTF">2017-03-07T23:59:28Z</dcterms:modified>
</cp:coreProperties>
</file>