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notesMasterIdLst>
    <p:notesMasterId r:id="rId38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87" r:id="rId27"/>
    <p:sldId id="275" r:id="rId28"/>
    <p:sldId id="276" r:id="rId29"/>
    <p:sldId id="278" r:id="rId30"/>
    <p:sldId id="279" r:id="rId31"/>
    <p:sldId id="280" r:id="rId32"/>
    <p:sldId id="281" r:id="rId33"/>
    <p:sldId id="282" r:id="rId34"/>
    <p:sldId id="283" r:id="rId35"/>
    <p:sldId id="288" r:id="rId36"/>
    <p:sldId id="285" r:id="rId3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>
        <p:scale>
          <a:sx n="80" d="100"/>
          <a:sy n="80" d="100"/>
        </p:scale>
        <p:origin x="408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6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6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7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7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608ACE7-EC83-4D1A-9DAE-C66D70169DEF}" type="slidenum">
              <a:rPr lang="en-I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2000">
                <a:latin typeface="Arial"/>
              </a:rPr>
              <a:t>Req.Param is an abstraction layer for picking up information about a request – it automatically searches: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>
                <a:latin typeface="Arial"/>
              </a:rPr>
              <a:t>Query strings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>
                <a:latin typeface="Arial"/>
              </a:rPr>
              <a:t>Posted form values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>
                <a:latin typeface="Arial"/>
              </a:rPr>
              <a:t>Route values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2000">
                <a:latin typeface="Arial"/>
              </a:rPr>
              <a:t>And will let you pick from what’s available</a:t>
            </a:r>
            <a:endParaRPr/>
          </a:p>
        </p:txBody>
      </p:sp>
      <p:sp>
        <p:nvSpPr>
          <p:cNvPr id="358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3F323AA-31B7-4CFD-902B-09FE0C7B2E4D}" type="slidenum">
              <a:rPr lang="en-IE" sz="1200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5" name="Pictur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4" name="Picture 15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5" name="Picture 15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90" name="Picture 18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1" name="Picture 19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26" name="Picture 22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27" name="Picture 22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65" name="Picture 26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66" name="Picture 26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08/03/16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C7AC026-246F-4D1C-AFFA-EEBECF165EC8}" type="slidenum">
              <a:rPr lang="en-IE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Georgia"/>
              </a:rPr>
              <a:t>10/03/15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121945E-783D-44E2-82F6-7EC5825E4A0B}" type="slidenum">
              <a:rPr lang="en-IE" sz="1600">
                <a:solidFill>
                  <a:srgbClr val="7B9899"/>
                </a:solidFill>
                <a:latin typeface="Georgia"/>
              </a:rPr>
              <a:t>‹#›</a:t>
            </a:fld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08/03/16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8319C9-716A-4FC0-8D7F-B2C7589F2F03}" type="slidenum">
              <a:rPr lang="en-IE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Georgia"/>
              </a:rPr>
              <a:t>10/03/15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F5D96AA2-8CC5-44B3-89CB-3CE66863CF2A}" type="slidenum">
              <a:rPr lang="en-IE" sz="1600">
                <a:solidFill>
                  <a:srgbClr val="7B9899"/>
                </a:solidFill>
                <a:latin typeface="Georgia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08/03/16</a:t>
            </a:r>
            <a:endParaRPr/>
          </a:p>
        </p:txBody>
      </p:sp>
      <p:sp>
        <p:nvSpPr>
          <p:cNvPr id="23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23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F8ACF33-C483-4170-B10C-F415EB3192E3}" type="slidenum">
              <a:rPr lang="en-IE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371600" y="281952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1600" b="1">
                <a:solidFill>
                  <a:srgbClr val="646B86"/>
                </a:solidFill>
                <a:latin typeface="Georgia"/>
              </a:rPr>
              <a:t>Frank Walsh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E" sz="500" b="1" i="1">
                <a:solidFill>
                  <a:srgbClr val="646B86"/>
                </a:solidFill>
                <a:latin typeface="Georgia"/>
              </a:rPr>
              <a:t>(based on post by Stefan Tilkov)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500" b="1" i="1" u="sng">
                <a:solidFill>
                  <a:srgbClr val="00A3D6"/>
                </a:solidFill>
                <a:latin typeface="Georgia"/>
              </a:rPr>
              <a:t>http://www.infoq.com/articles/rest-introduction</a:t>
            </a:r>
            <a:r>
              <a:rPr lang="en-IE" sz="500" b="1" i="1">
                <a:solidFill>
                  <a:srgbClr val="646B86"/>
                </a:solidFill>
                <a:latin typeface="Georgia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500" b="1" i="1">
                <a:solidFill>
                  <a:srgbClr val="646B86"/>
                </a:solidFill>
                <a:latin typeface="Georgia"/>
              </a:rPr>
              <a:t>And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500" b="1" i="1" u="sng">
                <a:solidFill>
                  <a:srgbClr val="00A3D6"/>
                </a:solidFill>
                <a:latin typeface="Georgia"/>
              </a:rPr>
              <a:t>http://www.ibm.com/developerworks/xml/library/wa-ajaxarch/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685800" y="380880"/>
            <a:ext cx="7771680" cy="175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E" sz="4200">
                <a:solidFill>
                  <a:srgbClr val="D16349"/>
                </a:solidFill>
                <a:latin typeface="Georgia"/>
              </a:rPr>
              <a:t>REST and Express</a:t>
            </a:r>
            <a:endParaRPr/>
          </a:p>
        </p:txBody>
      </p:sp>
      <p:sp>
        <p:nvSpPr>
          <p:cNvPr id="274" name="CustomShape 3"/>
          <p:cNvSpPr/>
          <p:nvPr/>
        </p:nvSpPr>
        <p:spPr>
          <a:xfrm>
            <a:off x="4343400" y="2199600"/>
            <a:ext cx="456480" cy="4406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fld id="{663C087F-0E96-45CC-88E8-2F888E7BF60E}" type="slidenum">
              <a:rPr lang="en-IE" sz="1600">
                <a:solidFill>
                  <a:srgbClr val="6D8687"/>
                </a:solidFill>
                <a:latin typeface="Georgia"/>
              </a:r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E" sz="3300">
                <a:solidFill>
                  <a:srgbClr val="7B9899"/>
                </a:solidFill>
                <a:latin typeface="Georgia"/>
              </a:rPr>
              <a:t>3 – Standard Methods</a:t>
            </a:r>
            <a:endParaRPr/>
          </a:p>
        </p:txBody>
      </p:sp>
      <p:sp>
        <p:nvSpPr>
          <p:cNvPr id="302" name="CustomShape 2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how does your browser know what to do with the URI?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>
                <a:solidFill>
                  <a:srgbClr val="646B86"/>
                </a:solidFill>
                <a:latin typeface="Georgia"/>
              </a:rPr>
              <a:t>every resource supports the same interface, the same set of methods 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>
                <a:solidFill>
                  <a:srgbClr val="646B86"/>
                </a:solidFill>
                <a:latin typeface="Georgia"/>
              </a:rPr>
              <a:t>HTTP </a:t>
            </a:r>
            <a:r>
              <a:rPr lang="en-IE" sz="2200" b="1" i="1">
                <a:solidFill>
                  <a:srgbClr val="646B86"/>
                </a:solidFill>
                <a:latin typeface="Georgia"/>
              </a:rPr>
              <a:t>verbs: GET, POST, PUT, DELETE, HEAD, OPTIONS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>
                <a:solidFill>
                  <a:srgbClr val="646B86"/>
                </a:solidFill>
                <a:latin typeface="Georgia"/>
              </a:rPr>
              <a:t>From Object Orientated point of view, it’s like each RESTful Class must extend a Resource object that contains the above methods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Because Web resources use the same interface, you can be sure to get a representation of that resource by using the GET method.  </a:t>
            </a:r>
            <a:endParaRPr/>
          </a:p>
        </p:txBody>
      </p:sp>
      <p:sp>
        <p:nvSpPr>
          <p:cNvPr id="303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C196A153-D0E0-4C28-B6D6-A3F657DC5C8C}" type="slidenum">
              <a:rPr lang="en-IE" sz="1600">
                <a:solidFill>
                  <a:srgbClr val="7B9899"/>
                </a:solidFill>
                <a:latin typeface="Georgia"/>
              </a:r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E" sz="3300">
                <a:solidFill>
                  <a:srgbClr val="7B9899"/>
                </a:solidFill>
                <a:latin typeface="Georgia"/>
              </a:rPr>
              <a:t>3 – Standard Methods</a:t>
            </a:r>
            <a:endParaRPr/>
          </a:p>
        </p:txBody>
      </p:sp>
      <p:sp>
        <p:nvSpPr>
          <p:cNvPr id="305" name="CustomShape 2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HEAD, GET, OPTIONS are defined as ”</a:t>
            </a:r>
            <a:r>
              <a:rPr lang="en-IE" sz="2700" i="1">
                <a:solidFill>
                  <a:srgbClr val="000000"/>
                </a:solidFill>
                <a:latin typeface="Georgia"/>
              </a:rPr>
              <a:t>safe”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>
                <a:solidFill>
                  <a:srgbClr val="646B86"/>
                </a:solidFill>
                <a:latin typeface="Georgia"/>
              </a:rPr>
              <a:t>intended only for information retrieval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POST, PUT and DELETE are intended for actions which may cause side effects either on the server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>
                <a:solidFill>
                  <a:srgbClr val="646B86"/>
                </a:solidFill>
                <a:latin typeface="Georgia"/>
              </a:rPr>
              <a:t>changing of persisted data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HEAD, GET, OPTIONS, PUT and DELETE are defined as </a:t>
            </a:r>
            <a:r>
              <a:rPr lang="en-IE" sz="2700" b="1">
                <a:solidFill>
                  <a:srgbClr val="000000"/>
                </a:solidFill>
                <a:latin typeface="Georgia"/>
              </a:rPr>
              <a:t>Idempotent </a:t>
            </a:r>
            <a:r>
              <a:rPr lang="en-IE" sz="2700">
                <a:solidFill>
                  <a:srgbClr val="000000"/>
                </a:solidFill>
                <a:latin typeface="Georgia"/>
              </a:rPr>
              <a:t>methods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>
                <a:solidFill>
                  <a:srgbClr val="646B86"/>
                </a:solidFill>
                <a:latin typeface="Georgia"/>
              </a:rPr>
              <a:t>multiple identical requests should have the same effect as a single request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Post is NOT defined as </a:t>
            </a:r>
            <a:r>
              <a:rPr lang="en-IE" sz="2700" b="1">
                <a:solidFill>
                  <a:srgbClr val="000000"/>
                </a:solidFill>
                <a:latin typeface="Georgia"/>
              </a:rPr>
              <a:t>Idempotent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>
                <a:solidFill>
                  <a:srgbClr val="646B86"/>
                </a:solidFill>
                <a:latin typeface="Georgia"/>
              </a:rPr>
              <a:t>sending an identical POST request multiple times may further affect state(e.g. financial transactions, ticket purchase)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>
                <a:solidFill>
                  <a:srgbClr val="646B86"/>
                </a:solidFill>
                <a:latin typeface="Georgia"/>
              </a:rPr>
              <a:t>Ever see “only click once/wait for response/don’t click back” on a web application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6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9101BC60-BA3C-4836-AB12-9F5848BA21BA}" type="slidenum">
              <a:rPr lang="en-IE" sz="1600">
                <a:solidFill>
                  <a:srgbClr val="7B9899"/>
                </a:solidFill>
                <a:latin typeface="Georgia"/>
              </a:r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E" sz="3300">
                <a:solidFill>
                  <a:srgbClr val="7B9899"/>
                </a:solidFill>
                <a:latin typeface="Georgia"/>
              </a:rPr>
              <a:t>4 - Multiple Representation</a:t>
            </a:r>
            <a:endParaRPr/>
          </a:p>
        </p:txBody>
      </p:sp>
      <p:sp>
        <p:nvSpPr>
          <p:cNvPr id="308" name="CustomShape 2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How does a client know how to request and deal with the data it retrieves?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>
                <a:solidFill>
                  <a:srgbClr val="646B86"/>
                </a:solidFill>
                <a:latin typeface="Georgia"/>
              </a:rPr>
              <a:t>Can look at HTTP headers: </a:t>
            </a:r>
            <a:r>
              <a:rPr lang="en-IE" sz="2200" i="1">
                <a:solidFill>
                  <a:srgbClr val="646B86"/>
                </a:solidFill>
                <a:latin typeface="Georgia"/>
              </a:rPr>
              <a:t>accep</a:t>
            </a:r>
            <a:r>
              <a:rPr lang="en-IE" sz="2200">
                <a:solidFill>
                  <a:srgbClr val="646B86"/>
                </a:solidFill>
                <a:latin typeface="Georgia"/>
              </a:rPr>
              <a:t>t and </a:t>
            </a:r>
            <a:r>
              <a:rPr lang="en-IE" sz="2200" i="1">
                <a:solidFill>
                  <a:srgbClr val="646B86"/>
                </a:solidFill>
                <a:latin typeface="Georgia"/>
              </a:rPr>
              <a:t>content-type</a:t>
            </a:r>
            <a:r>
              <a:rPr lang="en-IE" sz="2200">
                <a:solidFill>
                  <a:srgbClr val="646B86"/>
                </a:solidFill>
                <a:latin typeface="Georgia"/>
              </a:rPr>
              <a:t> 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HTTP allows separation of concerns between handling the data and invoking operations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>
                <a:solidFill>
                  <a:srgbClr val="646B86"/>
                </a:solidFill>
                <a:latin typeface="Georgia"/>
              </a:rPr>
              <a:t>Client can specify what data formats it can handle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>
                <a:solidFill>
                  <a:srgbClr val="646B86"/>
                </a:solidFill>
                <a:latin typeface="Georgia"/>
              </a:rPr>
              <a:t>a client can ask for a </a:t>
            </a:r>
            <a:r>
              <a:rPr lang="en-IE" sz="2200" i="1">
                <a:solidFill>
                  <a:srgbClr val="646B86"/>
                </a:solidFill>
                <a:latin typeface="Georgia"/>
              </a:rPr>
              <a:t>representation</a:t>
            </a:r>
            <a:r>
              <a:rPr lang="en-IE" sz="2200">
                <a:solidFill>
                  <a:srgbClr val="646B86"/>
                </a:solidFill>
                <a:latin typeface="Georgia"/>
              </a:rPr>
              <a:t> in a particular format.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9" name="CustomShape 3"/>
          <p:cNvSpPr/>
          <p:nvPr/>
        </p:nvSpPr>
        <p:spPr>
          <a:xfrm>
            <a:off x="611640" y="4813200"/>
            <a:ext cx="6143040" cy="1285200"/>
          </a:xfrm>
          <a:prstGeom prst="rect">
            <a:avLst/>
          </a:prstGeom>
          <a:solidFill>
            <a:srgbClr val="D16349"/>
          </a:solidFill>
          <a:ln w="11520" cap="rnd">
            <a:solidFill>
              <a:srgbClr val="9A4936"/>
            </a:solidFill>
            <a:custDash>
              <a:ds d="0" sp="1225000000"/>
            </a:custDash>
            <a:round/>
          </a:ln>
        </p:spPr>
        <p:txBody>
          <a:bodyPr lIns="90000" tIns="45000" rIns="90000" bIns="45000" anchor="ctr"/>
          <a:lstStyle/>
          <a:p>
            <a:r>
              <a:rPr lang="en-IE">
                <a:solidFill>
                  <a:srgbClr val="000000"/>
                </a:solidFill>
                <a:latin typeface="Georgia"/>
              </a:rPr>
              <a:t>GET /customers/1234 HTTP/1.1</a:t>
            </a:r>
            <a:endParaRPr/>
          </a:p>
          <a:p>
            <a:r>
              <a:rPr lang="en-IE">
                <a:solidFill>
                  <a:srgbClr val="000000"/>
                </a:solidFill>
                <a:latin typeface="Georgia"/>
              </a:rPr>
              <a:t>Host: example.com </a:t>
            </a:r>
            <a:endParaRPr/>
          </a:p>
          <a:p>
            <a:pPr>
              <a:lnSpc>
                <a:spcPct val="100000"/>
              </a:lnSpc>
            </a:pPr>
            <a:r>
              <a:rPr lang="en-IE">
                <a:solidFill>
                  <a:srgbClr val="000000"/>
                </a:solidFill>
                <a:latin typeface="Georgia"/>
              </a:rPr>
              <a:t>Accept: application/json</a:t>
            </a:r>
            <a:endParaRPr/>
          </a:p>
        </p:txBody>
      </p:sp>
      <p:sp>
        <p:nvSpPr>
          <p:cNvPr id="310" name="CustomShape 4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859D814D-C939-4D24-A56F-3ADD5FACA505}" type="slidenum">
              <a:rPr lang="en-IE" sz="1600">
                <a:solidFill>
                  <a:srgbClr val="7B9899"/>
                </a:solidFill>
                <a:latin typeface="Georgia"/>
              </a:r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E" sz="3300">
                <a:solidFill>
                  <a:srgbClr val="7B9899"/>
                </a:solidFill>
                <a:latin typeface="Georgia"/>
              </a:rPr>
              <a:t>5 - Stateless Communication</a:t>
            </a:r>
            <a:endParaRPr/>
          </a:p>
        </p:txBody>
      </p:sp>
      <p:sp>
        <p:nvSpPr>
          <p:cNvPr id="312" name="CustomShape 2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REST mandates communication is Stateless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>
                <a:solidFill>
                  <a:srgbClr val="646B86"/>
                </a:solidFill>
                <a:latin typeface="Georgia"/>
              </a:rPr>
              <a:t>Does not mean that application cannot have state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State must be: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>
                <a:solidFill>
                  <a:srgbClr val="646B86"/>
                </a:solidFill>
                <a:latin typeface="Georgia"/>
              </a:rPr>
              <a:t>A resource state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>
                <a:solidFill>
                  <a:srgbClr val="646B86"/>
                </a:solidFill>
                <a:latin typeface="Georgia"/>
              </a:rPr>
              <a:t>Kept on the client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A server should not have to retain the communication state beyond a single request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3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C6D46449-E926-462C-B191-48B8D6D2C164}" type="slidenum">
              <a:rPr lang="en-IE" sz="1600">
                <a:solidFill>
                  <a:srgbClr val="7B9899"/>
                </a:solidFill>
                <a:latin typeface="Georgia"/>
              </a:r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E" sz="3300">
                <a:solidFill>
                  <a:srgbClr val="7B9899"/>
                </a:solidFill>
                <a:latin typeface="Georgia"/>
              </a:rPr>
              <a:t>5 – Stateless Communication</a:t>
            </a:r>
            <a:endParaRPr/>
          </a:p>
        </p:txBody>
      </p:sp>
      <p:sp>
        <p:nvSpPr>
          <p:cNvPr id="315" name="CustomShape 2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Advantages of Stateless Comms: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>
                <a:solidFill>
                  <a:srgbClr val="646B86"/>
                </a:solidFill>
                <a:latin typeface="Georgia"/>
              </a:rPr>
              <a:t>Scalability. The server does not have to maintain state for each client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>
                <a:solidFill>
                  <a:srgbClr val="646B86"/>
                </a:solidFill>
                <a:latin typeface="Georgia"/>
              </a:rPr>
              <a:t>Isolation from  changes on the server </a:t>
            </a:r>
            <a:endParaRPr/>
          </a:p>
          <a:p>
            <a:pPr lvl="2">
              <a:lnSpc>
                <a:spcPct val="100000"/>
              </a:lnSpc>
              <a:buSzPct val="75000"/>
              <a:buFont typeface="Wingdings 2" charset="2"/>
              <a:buChar char=""/>
            </a:pPr>
            <a:r>
              <a:rPr lang="en-IE" sz="2000">
                <a:solidFill>
                  <a:srgbClr val="000000"/>
                </a:solidFill>
                <a:latin typeface="Georgia"/>
              </a:rPr>
              <a:t>not dependent on talking to the same server in two consecutive requests. Links from document returned by search engine will still work even if the search engine is shut down.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6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BA12D55B-DF04-4D6F-9912-624604C532A7}" type="slidenum">
              <a:rPr lang="en-IE" sz="1600">
                <a:solidFill>
                  <a:srgbClr val="7B9899"/>
                </a:solidFill>
                <a:latin typeface="Georgia"/>
              </a:r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E" sz="3300">
                <a:solidFill>
                  <a:srgbClr val="7B9899"/>
                </a:solidFill>
                <a:latin typeface="Georgia"/>
              </a:rPr>
              <a:t>5 – What’s wrong with State on Servers</a:t>
            </a:r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0998563F-6FD7-47B8-B17B-4034F9BBCABB}" type="slidenum">
              <a:rPr lang="en-IE" sz="1600">
                <a:solidFill>
                  <a:srgbClr val="7B9899"/>
                </a:solidFill>
                <a:latin typeface="Georgia"/>
              </a:rPr>
              <a:t>15</a:t>
            </a:fld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 dirty="0">
                <a:solidFill>
                  <a:srgbClr val="000000"/>
                </a:solidFill>
                <a:latin typeface="Georgia"/>
              </a:rPr>
              <a:t>Remember, ideally software components are stateless.</a:t>
            </a:r>
            <a:endParaRPr dirty="0"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 dirty="0">
                <a:solidFill>
                  <a:srgbClr val="646B86"/>
                </a:solidFill>
                <a:latin typeface="Georgia"/>
              </a:rPr>
              <a:t>Example: maintaining login credentials across a cluster of servers (an auto-scaled cluster in amazon). </a:t>
            </a:r>
            <a:endParaRPr dirty="0"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 dirty="0">
                <a:solidFill>
                  <a:srgbClr val="646B86"/>
                </a:solidFill>
                <a:latin typeface="Georgia"/>
              </a:rPr>
              <a:t>If Restful, requests should not depend of the ones before</a:t>
            </a:r>
            <a:endParaRPr dirty="0"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 dirty="0">
                <a:solidFill>
                  <a:srgbClr val="646B86"/>
                </a:solidFill>
                <a:latin typeface="Georgia"/>
              </a:rPr>
              <a:t>So what if your web server is shut down/drops HTTP connection, what happens to your laptop in your cart if your load balancer redirects next HTTP request to another server???</a:t>
            </a:r>
            <a:endParaRPr dirty="0"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 dirty="0">
                <a:solidFill>
                  <a:srgbClr val="000000"/>
                </a:solidFill>
                <a:latin typeface="Georgia"/>
              </a:rPr>
              <a:t>Could use shared cache that all servers share.</a:t>
            </a:r>
            <a:endParaRPr dirty="0"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 dirty="0">
                <a:solidFill>
                  <a:srgbClr val="646B86"/>
                </a:solidFill>
                <a:latin typeface="Georgia"/>
              </a:rPr>
              <a:t>Spread cache across n servers to stop imprisoned session data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CustomShape 2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E" sz="3200">
                <a:solidFill>
                  <a:srgbClr val="000000"/>
                </a:solidFill>
                <a:latin typeface="Arial"/>
              </a:rPr>
              <a:t>Web API Design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E" sz="4000">
                <a:solidFill>
                  <a:srgbClr val="000000"/>
                </a:solidFill>
                <a:latin typeface="Georgia"/>
              </a:rPr>
              <a:t>API Design</a:t>
            </a:r>
            <a:endParaRPr/>
          </a:p>
        </p:txBody>
      </p:sp>
      <p:sp>
        <p:nvSpPr>
          <p:cNvPr id="323" name="CustomShape 2"/>
          <p:cNvSpPr/>
          <p:nvPr/>
        </p:nvSpPr>
        <p:spPr>
          <a:xfrm>
            <a:off x="301680" y="1527121"/>
            <a:ext cx="8503200" cy="22615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Courier New" panose="02070309020205020404" pitchFamily="49" charset="0"/>
              <a:buChar char="o"/>
            </a:pPr>
            <a:r>
              <a:rPr lang="en-IE" sz="2000" dirty="0">
                <a:solidFill>
                  <a:srgbClr val="000000"/>
                </a:solidFill>
                <a:latin typeface="Georgia"/>
              </a:rPr>
              <a:t>APIs expose functionality of an application or service </a:t>
            </a:r>
            <a:endParaRPr sz="2000" dirty="0">
              <a:solidFill>
                <a:srgbClr val="000000"/>
              </a:solidFill>
              <a:latin typeface="Georgia"/>
            </a:endParaRPr>
          </a:p>
          <a:p>
            <a:pPr marL="457200" indent="-457200">
              <a:buSzPct val="45000"/>
              <a:buFont typeface="Courier New" panose="02070309020205020404" pitchFamily="49" charset="0"/>
              <a:buChar char="o"/>
            </a:pPr>
            <a:r>
              <a:rPr lang="en-IE" sz="2000" dirty="0">
                <a:solidFill>
                  <a:srgbClr val="000000"/>
                </a:solidFill>
                <a:latin typeface="Georgia"/>
              </a:rPr>
              <a:t>Designer must:</a:t>
            </a:r>
            <a:endParaRPr sz="2000" dirty="0">
              <a:solidFill>
                <a:srgbClr val="000000"/>
              </a:solidFill>
              <a:latin typeface="Georgia"/>
            </a:endParaRPr>
          </a:p>
          <a:p>
            <a:pPr marL="914400" lvl="1" indent="-457200">
              <a:buSzPct val="75000"/>
              <a:buFont typeface="Courier New" panose="02070309020205020404" pitchFamily="49" charset="0"/>
              <a:buChar char="o"/>
            </a:pPr>
            <a:r>
              <a:rPr lang="en-IE" sz="2000" dirty="0">
                <a:solidFill>
                  <a:srgbClr val="000000"/>
                </a:solidFill>
                <a:latin typeface="Georgia"/>
              </a:rPr>
              <a:t>Understanding enough of the important details of the application for which an API is to be created, </a:t>
            </a:r>
            <a:endParaRPr sz="2000" dirty="0">
              <a:solidFill>
                <a:srgbClr val="000000"/>
              </a:solidFill>
              <a:latin typeface="Georgia"/>
            </a:endParaRPr>
          </a:p>
          <a:p>
            <a:pPr marL="914400" lvl="1" indent="-457200">
              <a:buSzPct val="75000"/>
              <a:buFont typeface="Courier New" panose="02070309020205020404" pitchFamily="49" charset="0"/>
              <a:buChar char="o"/>
            </a:pPr>
            <a:r>
              <a:rPr lang="en-IE" sz="2000" dirty="0">
                <a:solidFill>
                  <a:srgbClr val="000000"/>
                </a:solidFill>
                <a:latin typeface="Georgia"/>
              </a:rPr>
              <a:t>Model the functionality in an API that addresses all use cases that come up in the real world, following the RESTful principles as closely as possible.</a:t>
            </a:r>
            <a:endParaRPr sz="2000" dirty="0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E" sz="3600">
                <a:solidFill>
                  <a:srgbClr val="000000"/>
                </a:solidFill>
                <a:latin typeface="Georgia"/>
              </a:rPr>
              <a:t>Nouns are good, verbs are bad</a:t>
            </a:r>
            <a:endParaRPr/>
          </a:p>
        </p:txBody>
      </p:sp>
      <p:sp>
        <p:nvSpPr>
          <p:cNvPr id="325" name="CustomShape 2"/>
          <p:cNvSpPr/>
          <p:nvPr/>
        </p:nvSpPr>
        <p:spPr>
          <a:xfrm>
            <a:off x="301680" y="1527120"/>
            <a:ext cx="8503200" cy="26706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IE" sz="2700" dirty="0">
                <a:solidFill>
                  <a:srgbClr val="000000"/>
                </a:solidFill>
                <a:latin typeface="Georgia"/>
              </a:rPr>
              <a:t>Keep your base URL simple and intuitive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IE" sz="2700" dirty="0">
                <a:solidFill>
                  <a:srgbClr val="000000"/>
                </a:solidFill>
                <a:latin typeface="Georgia"/>
              </a:rPr>
              <a:t>2 base URLs per resource</a:t>
            </a:r>
            <a:endParaRPr dirty="0"/>
          </a:p>
          <a:p>
            <a:pPr marL="800100" lvl="1" indent="-342900">
              <a:lnSpc>
                <a:spcPct val="10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rgbClr val="000000"/>
                </a:solidFill>
                <a:latin typeface="Georgia"/>
              </a:rPr>
              <a:t>The first URL is for a collection; the second is for a specific element in the collection.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IE" sz="2700" dirty="0">
                <a:solidFill>
                  <a:srgbClr val="000000"/>
                </a:solidFill>
                <a:latin typeface="Georgia"/>
              </a:rPr>
              <a:t>Example</a:t>
            </a:r>
            <a:endParaRPr dirty="0"/>
          </a:p>
          <a:p>
            <a:pPr marL="800100" lvl="1" indent="-342900">
              <a:lnSpc>
                <a:spcPct val="10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rgbClr val="000000"/>
                </a:solidFill>
                <a:latin typeface="Georgia"/>
              </a:rPr>
              <a:t>/contacts</a:t>
            </a:r>
            <a:endParaRPr dirty="0"/>
          </a:p>
          <a:p>
            <a:pPr marL="800100" lvl="1" indent="-342900">
              <a:lnSpc>
                <a:spcPct val="10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rgbClr val="000000"/>
                </a:solidFill>
                <a:latin typeface="Georgia"/>
              </a:rPr>
              <a:t>/contacts/1234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IE" sz="2700" dirty="0">
                <a:solidFill>
                  <a:srgbClr val="000000"/>
                </a:solidFill>
                <a:latin typeface="Georgia"/>
              </a:rPr>
              <a:t>Keep verbs out of your URLS </a:t>
            </a:r>
            <a:endParaRPr dirty="0"/>
          </a:p>
        </p:txBody>
      </p:sp>
      <p:pic>
        <p:nvPicPr>
          <p:cNvPr id="4" name="Picture 2" descr="Image result for api design princi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924" y="4635701"/>
            <a:ext cx="4968712" cy="210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E" sz="3600">
                <a:solidFill>
                  <a:srgbClr val="000000"/>
                </a:solidFill>
                <a:latin typeface="Georgia"/>
              </a:rPr>
              <a:t>Use the HTTP verbs</a:t>
            </a:r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Wingdings" charset="2"/>
              <a:buChar char="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We can use the HTTP verbs to manipulate the resources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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GET, PUT, POST, DELETE  is equivalent to READ, UPDATE, CREATE, DELETE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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Rich set of intuitive capability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28" name="Picture 270"/>
          <p:cNvPicPr/>
          <p:nvPr/>
        </p:nvPicPr>
        <p:blipFill>
          <a:blip r:embed="rId2"/>
          <a:stretch>
            <a:fillRect/>
          </a:stretch>
        </p:blipFill>
        <p:spPr>
          <a:xfrm>
            <a:off x="648000" y="4032000"/>
            <a:ext cx="6209640" cy="2361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E" sz="3300">
                <a:solidFill>
                  <a:srgbClr val="7B9899"/>
                </a:solidFill>
                <a:latin typeface="Georgia"/>
              </a:rPr>
              <a:t>What is REST</a:t>
            </a:r>
            <a:endParaRPr/>
          </a:p>
        </p:txBody>
      </p:sp>
      <p:sp>
        <p:nvSpPr>
          <p:cNvPr id="276" name="CustomShape 2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Short for </a:t>
            </a:r>
            <a:r>
              <a:rPr lang="en-IE" sz="2700" b="1">
                <a:solidFill>
                  <a:srgbClr val="000000"/>
                </a:solidFill>
                <a:latin typeface="Georgia"/>
              </a:rPr>
              <a:t>RE</a:t>
            </a:r>
            <a:r>
              <a:rPr lang="en-IE" sz="2700">
                <a:solidFill>
                  <a:srgbClr val="000000"/>
                </a:solidFill>
                <a:latin typeface="Georgia"/>
              </a:rPr>
              <a:t>presentational </a:t>
            </a:r>
            <a:r>
              <a:rPr lang="en-IE" sz="2700" b="1">
                <a:solidFill>
                  <a:srgbClr val="000000"/>
                </a:solidFill>
                <a:latin typeface="Georgia"/>
              </a:rPr>
              <a:t>S</a:t>
            </a:r>
            <a:r>
              <a:rPr lang="en-IE" sz="2700">
                <a:solidFill>
                  <a:srgbClr val="000000"/>
                </a:solidFill>
                <a:latin typeface="Georgia"/>
              </a:rPr>
              <a:t>tate </a:t>
            </a:r>
            <a:r>
              <a:rPr lang="en-IE" sz="2700" b="1">
                <a:solidFill>
                  <a:srgbClr val="000000"/>
                </a:solidFill>
                <a:latin typeface="Georgia"/>
              </a:rPr>
              <a:t>T</a:t>
            </a:r>
            <a:r>
              <a:rPr lang="en-IE" sz="2700">
                <a:solidFill>
                  <a:srgbClr val="000000"/>
                </a:solidFill>
                <a:latin typeface="Georgia"/>
              </a:rPr>
              <a:t>ransfer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A set of principles that define how Web standards(HTTP and URIs) can be used.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>
                <a:solidFill>
                  <a:srgbClr val="646B86"/>
                </a:solidFill>
                <a:latin typeface="Georgia"/>
              </a:rPr>
              <a:t>One “incarnation” of the REST style is HTTP (and a set of related set of standards, such as URI). 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The way the Web’s architecture “should” be used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Coined by </a:t>
            </a:r>
            <a:r>
              <a:rPr lang="en-IE" sz="2700" u="sng">
                <a:solidFill>
                  <a:srgbClr val="00A3D6"/>
                </a:solidFill>
                <a:latin typeface="Georgia"/>
              </a:rPr>
              <a:t>Roy Fielding</a:t>
            </a:r>
            <a:r>
              <a:rPr lang="en-IE" sz="2700">
                <a:solidFill>
                  <a:srgbClr val="000000"/>
                </a:solidFill>
                <a:latin typeface="Georgia"/>
              </a:rPr>
              <a:t> in his PhD thesis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The “right” way to implement heterogeneous application-to-application communication?...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7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4CFE4C8E-37B7-40CE-888F-25C405CC34AC}" type="slidenum">
              <a:rPr lang="en-IE" sz="1600">
                <a:solidFill>
                  <a:srgbClr val="7B9899"/>
                </a:solidFill>
                <a:latin typeface="Georgia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 Design Approach - Containment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IE" sz="1800" dirty="0"/>
              <a:t>Resources</a:t>
            </a:r>
          </a:p>
          <a:p>
            <a:pPr lvl="1"/>
            <a:r>
              <a:rPr lang="en-IE" sz="1600" dirty="0" err="1"/>
              <a:t>posts,comments</a:t>
            </a:r>
            <a:r>
              <a:rPr lang="en-IE" sz="1600" dirty="0"/>
              <a:t> and upvotes</a:t>
            </a:r>
          </a:p>
          <a:p>
            <a:r>
              <a:rPr lang="en-IE" sz="1800" dirty="0"/>
              <a:t>Containment Relationship</a:t>
            </a:r>
            <a:r>
              <a:rPr lang="en-IE" dirty="0"/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IE" dirty="0"/>
              <a:t>URIs embed ids of “child” resources</a:t>
            </a:r>
          </a:p>
          <a:p>
            <a:r>
              <a:rPr lang="en-IE" dirty="0"/>
              <a:t>Post creates child resources</a:t>
            </a:r>
          </a:p>
          <a:p>
            <a:r>
              <a:rPr lang="en-IE" dirty="0"/>
              <a:t>Put/Delete for updating /removing resources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960" y="2751498"/>
            <a:ext cx="3465094" cy="34928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E" dirty="0">
                <a:solidFill>
                  <a:schemeClr val="tx1"/>
                </a:solidFill>
              </a:rPr>
              <a:t>posts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067475"/>
            <a:ext cx="2959768" cy="29073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E" dirty="0">
                <a:solidFill>
                  <a:schemeClr val="tx1"/>
                </a:solidFill>
              </a:rPr>
              <a:t>:</a:t>
            </a:r>
            <a:r>
              <a:rPr lang="en-IE" dirty="0" err="1">
                <a:solidFill>
                  <a:schemeClr val="tx1"/>
                </a:solidFill>
              </a:rPr>
              <a:t>postId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8440" y="3593161"/>
            <a:ext cx="2493834" cy="1399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E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8440" y="5308230"/>
            <a:ext cx="2493834" cy="5124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E" dirty="0">
                <a:solidFill>
                  <a:schemeClr val="tx1"/>
                </a:solidFill>
              </a:rPr>
              <a:t>upvotes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9680" y="3987773"/>
            <a:ext cx="2148215" cy="811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E" dirty="0">
                <a:solidFill>
                  <a:schemeClr val="tx1"/>
                </a:solidFill>
              </a:rPr>
              <a:t>:</a:t>
            </a:r>
            <a:r>
              <a:rPr lang="en-IE" dirty="0" err="1">
                <a:solidFill>
                  <a:schemeClr val="tx1"/>
                </a:solidFill>
              </a:rPr>
              <a:t>commentId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37283" y="4358214"/>
            <a:ext cx="1793008" cy="325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E" dirty="0">
                <a:solidFill>
                  <a:schemeClr val="tx1"/>
                </a:solidFill>
              </a:rPr>
              <a:t>upvotes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820" y="1212557"/>
            <a:ext cx="4114620" cy="22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7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Georgia"/>
              </a:rPr>
              <a:t>Rest In Express</a:t>
            </a:r>
            <a:endParaRPr/>
          </a:p>
        </p:txBody>
      </p:sp>
      <p:sp>
        <p:nvSpPr>
          <p:cNvPr id="330" name="CustomShape 2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2700" dirty="0">
                <a:solidFill>
                  <a:srgbClr val="000000"/>
                </a:solidFill>
                <a:latin typeface="Georgia"/>
              </a:rPr>
              <a:t>Can easily implement REST APIS using express routing functionality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2700" dirty="0">
                <a:solidFill>
                  <a:srgbClr val="000000"/>
                </a:solidFill>
                <a:latin typeface="Georgia"/>
              </a:rPr>
              <a:t>Functionality usually implemented in </a:t>
            </a:r>
            <a:r>
              <a:rPr lang="en-IE" sz="2700" dirty="0" err="1">
                <a:solidFill>
                  <a:srgbClr val="000000"/>
                </a:solidFill>
                <a:latin typeface="Georgia"/>
              </a:rPr>
              <a:t>api</a:t>
            </a:r>
            <a:r>
              <a:rPr lang="en-IE" sz="2700" dirty="0">
                <a:solidFill>
                  <a:srgbClr val="000000"/>
                </a:solidFill>
                <a:latin typeface="Georgia"/>
              </a:rPr>
              <a:t> routing script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E" sz="2700" dirty="0" err="1">
                <a:solidFill>
                  <a:srgbClr val="000000"/>
                </a:solidFill>
                <a:latin typeface="Georgia"/>
              </a:rPr>
              <a:t>app.get</a:t>
            </a:r>
            <a:r>
              <a:rPr lang="en-IE" sz="2700" dirty="0">
                <a:solidFill>
                  <a:srgbClr val="000000"/>
                </a:solidFill>
                <a:latin typeface="Georgia"/>
              </a:rPr>
              <a:t>('/dogs', </a:t>
            </a:r>
            <a:r>
              <a:rPr lang="en-IE" sz="2700" dirty="0" err="1">
                <a:solidFill>
                  <a:srgbClr val="000000"/>
                </a:solidFill>
                <a:latin typeface="Georgia"/>
              </a:rPr>
              <a:t>dogs.listAllDogs</a:t>
            </a:r>
            <a:r>
              <a:rPr lang="en-IE" sz="2700" dirty="0">
                <a:solidFill>
                  <a:srgbClr val="000000"/>
                </a:solidFill>
                <a:latin typeface="Georgia"/>
              </a:rPr>
              <a:t>)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2700" dirty="0" err="1">
                <a:solidFill>
                  <a:srgbClr val="000000"/>
                </a:solidFill>
                <a:latin typeface="Georgia"/>
              </a:rPr>
              <a:t>app.post</a:t>
            </a:r>
            <a:r>
              <a:rPr lang="en-IE" sz="2700" dirty="0">
                <a:solidFill>
                  <a:srgbClr val="000000"/>
                </a:solidFill>
                <a:latin typeface="Georgia"/>
              </a:rPr>
              <a:t>('/dogs', </a:t>
            </a:r>
            <a:r>
              <a:rPr lang="en-IE" sz="2700" dirty="0" err="1">
                <a:solidFill>
                  <a:srgbClr val="000000"/>
                </a:solidFill>
                <a:latin typeface="Georgia"/>
              </a:rPr>
              <a:t>dogs.addADog</a:t>
            </a:r>
            <a:r>
              <a:rPr lang="en-IE" sz="2700" dirty="0">
                <a:solidFill>
                  <a:srgbClr val="000000"/>
                </a:solidFill>
                <a:latin typeface="Georgia"/>
              </a:rPr>
              <a:t>)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2700" dirty="0" err="1">
                <a:solidFill>
                  <a:srgbClr val="000000"/>
                </a:solidFill>
                <a:latin typeface="Georgia"/>
              </a:rPr>
              <a:t>app.put</a:t>
            </a:r>
            <a:r>
              <a:rPr lang="en-IE" sz="2700" dirty="0">
                <a:solidFill>
                  <a:srgbClr val="000000"/>
                </a:solidFill>
                <a:latin typeface="Georgia"/>
              </a:rPr>
              <a:t>('/dogs/:id', </a:t>
            </a:r>
            <a:r>
              <a:rPr lang="en-IE" sz="2700" dirty="0" err="1">
                <a:solidFill>
                  <a:srgbClr val="000000"/>
                </a:solidFill>
                <a:latin typeface="Georgia"/>
              </a:rPr>
              <a:t>dogs.updateDog</a:t>
            </a:r>
            <a:r>
              <a:rPr lang="en-IE" sz="2700" dirty="0">
                <a:solidFill>
                  <a:srgbClr val="000000"/>
                </a:solidFill>
                <a:latin typeface="Georgia"/>
              </a:rPr>
              <a:t>)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2700" dirty="0" err="1">
                <a:solidFill>
                  <a:srgbClr val="000000"/>
                </a:solidFill>
                <a:latin typeface="Georgia"/>
              </a:rPr>
              <a:t>app.delete</a:t>
            </a:r>
            <a:r>
              <a:rPr lang="en-IE" sz="2700" dirty="0">
                <a:solidFill>
                  <a:srgbClr val="000000"/>
                </a:solidFill>
                <a:latin typeface="Georgia"/>
              </a:rPr>
              <a:t>('/dogs/:id', </a:t>
            </a:r>
            <a:r>
              <a:rPr lang="en-IE" sz="2700" dirty="0" err="1">
                <a:solidFill>
                  <a:srgbClr val="000000"/>
                </a:solidFill>
                <a:latin typeface="Georgia"/>
              </a:rPr>
              <a:t>dogs.deleteDog</a:t>
            </a:r>
            <a:r>
              <a:rPr lang="en-IE" sz="2700" dirty="0">
                <a:solidFill>
                  <a:srgbClr val="000000"/>
                </a:solidFill>
                <a:latin typeface="Georgia"/>
              </a:rPr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 dirty="0">
                <a:solidFill>
                  <a:srgbClr val="000000"/>
                </a:solidFill>
                <a:latin typeface="Calibri"/>
                <a:ea typeface="DejaVu Sans"/>
              </a:rPr>
              <a:t>Creating Route Modules</a:t>
            </a:r>
            <a:endParaRPr dirty="0"/>
          </a:p>
        </p:txBody>
      </p:sp>
      <p:sp>
        <p:nvSpPr>
          <p:cNvPr id="332" name="CustomShape 2"/>
          <p:cNvSpPr/>
          <p:nvPr/>
        </p:nvSpPr>
        <p:spPr>
          <a:xfrm>
            <a:off x="1068660" y="1978560"/>
            <a:ext cx="8227800" cy="1827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4F81BD"/>
                </a:solidFill>
                <a:latin typeface="Courier New"/>
              </a:rPr>
              <a:t>import express from 'express';</a:t>
            </a:r>
          </a:p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import dogs from ('./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/dogs');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…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server.use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(‘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/dogs', 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dogs.listAllDogs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33" name="CustomShape 3"/>
          <p:cNvSpPr/>
          <p:nvPr/>
        </p:nvSpPr>
        <p:spPr>
          <a:xfrm>
            <a:off x="1221120" y="4634243"/>
            <a:ext cx="7922880" cy="2156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500" dirty="0">
                <a:latin typeface="Courier New"/>
              </a:rPr>
              <a:t>import express from 'express';</a:t>
            </a:r>
          </a:p>
          <a:p>
            <a:pPr>
              <a:lnSpc>
                <a:spcPct val="100000"/>
              </a:lnSpc>
            </a:pPr>
            <a:r>
              <a:rPr lang="en-IE" sz="1500" dirty="0" err="1">
                <a:latin typeface="Courier New"/>
              </a:rPr>
              <a:t>const</a:t>
            </a:r>
            <a:r>
              <a:rPr lang="en-IE" sz="1500" dirty="0">
                <a:latin typeface="Courier New"/>
              </a:rPr>
              <a:t> router = </a:t>
            </a:r>
            <a:r>
              <a:rPr lang="en-IE" sz="1500" dirty="0" err="1">
                <a:latin typeface="Courier New"/>
              </a:rPr>
              <a:t>express.Router</a:t>
            </a:r>
            <a:r>
              <a:rPr lang="en-IE" sz="1500" dirty="0"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IE" sz="1500" dirty="0">
                <a:latin typeface="Courier New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IE" sz="1500" dirty="0" err="1">
                <a:latin typeface="Courier New"/>
              </a:rPr>
              <a:t>const</a:t>
            </a:r>
            <a:r>
              <a:rPr lang="en-IE" sz="1500" dirty="0">
                <a:latin typeface="Courier New"/>
              </a:rPr>
              <a:t> dogs = dogs;</a:t>
            </a:r>
          </a:p>
          <a:p>
            <a:pPr>
              <a:lnSpc>
                <a:spcPct val="100000"/>
              </a:lnSpc>
            </a:pPr>
            <a:r>
              <a:rPr lang="en-IE" sz="1500" dirty="0">
                <a:latin typeface="Courier New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IE" sz="1500" dirty="0" err="1">
                <a:latin typeface="Courier New"/>
              </a:rPr>
              <a:t>router.get</a:t>
            </a:r>
            <a:r>
              <a:rPr lang="en-IE" sz="1500" dirty="0">
                <a:latin typeface="Courier New"/>
              </a:rPr>
              <a:t>('/', (</a:t>
            </a:r>
            <a:r>
              <a:rPr lang="en-IE" sz="1500" dirty="0" err="1">
                <a:latin typeface="Courier New"/>
              </a:rPr>
              <a:t>req</a:t>
            </a:r>
            <a:r>
              <a:rPr lang="en-IE" sz="1500" dirty="0">
                <a:latin typeface="Courier New"/>
              </a:rPr>
              <a:t>, res) =&gt; {</a:t>
            </a:r>
          </a:p>
          <a:p>
            <a:pPr>
              <a:lnSpc>
                <a:spcPct val="100000"/>
              </a:lnSpc>
            </a:pPr>
            <a:r>
              <a:rPr lang="en-IE" sz="1500" dirty="0">
                <a:latin typeface="Courier New"/>
              </a:rPr>
              <a:t>  </a:t>
            </a:r>
            <a:r>
              <a:rPr lang="en-IE" sz="1500" dirty="0" err="1">
                <a:latin typeface="Courier New"/>
              </a:rPr>
              <a:t>res.send</a:t>
            </a:r>
            <a:r>
              <a:rPr lang="en-IE" sz="1500" dirty="0">
                <a:latin typeface="Courier New"/>
              </a:rPr>
              <a:t>({ dogs: dogs });</a:t>
            </a:r>
          </a:p>
          <a:p>
            <a:pPr>
              <a:lnSpc>
                <a:spcPct val="100000"/>
              </a:lnSpc>
            </a:pPr>
            <a:r>
              <a:rPr lang="en-IE" sz="1500" dirty="0">
                <a:latin typeface="Courier New"/>
              </a:rPr>
              <a:t>});</a:t>
            </a:r>
            <a:endParaRPr dirty="0"/>
          </a:p>
        </p:txBody>
      </p:sp>
      <p:sp>
        <p:nvSpPr>
          <p:cNvPr id="334" name="CustomShape 4"/>
          <p:cNvSpPr/>
          <p:nvPr/>
        </p:nvSpPr>
        <p:spPr>
          <a:xfrm>
            <a:off x="457200" y="1523880"/>
            <a:ext cx="3960720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E" sz="2400" b="1" dirty="0">
                <a:solidFill>
                  <a:srgbClr val="000000"/>
                </a:solidFill>
                <a:latin typeface="Calibri"/>
                <a:ea typeface="DejaVu Sans"/>
              </a:rPr>
              <a:t>In server.js</a:t>
            </a:r>
            <a:endParaRPr dirty="0"/>
          </a:p>
        </p:txBody>
      </p:sp>
      <p:sp>
        <p:nvSpPr>
          <p:cNvPr id="335" name="CustomShape 5"/>
          <p:cNvSpPr/>
          <p:nvPr/>
        </p:nvSpPr>
        <p:spPr>
          <a:xfrm>
            <a:off x="533520" y="4038480"/>
            <a:ext cx="3960720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E" sz="2400" b="1" dirty="0">
                <a:solidFill>
                  <a:srgbClr val="000000"/>
                </a:solidFill>
                <a:latin typeface="Calibri"/>
                <a:ea typeface="DejaVu Sans"/>
              </a:rPr>
              <a:t>In /</a:t>
            </a:r>
            <a:r>
              <a:rPr lang="en-IE" sz="2400" b="1" dirty="0" err="1">
                <a:solidFill>
                  <a:srgbClr val="000000"/>
                </a:solidFill>
                <a:latin typeface="Calibri"/>
                <a:ea typeface="DejaVu Sans"/>
              </a:rPr>
              <a:t>api</a:t>
            </a:r>
            <a:r>
              <a:rPr lang="en-IE" sz="2400" b="1" dirty="0">
                <a:solidFill>
                  <a:srgbClr val="000000"/>
                </a:solidFill>
                <a:latin typeface="Calibri"/>
                <a:ea typeface="DejaVu Sans"/>
              </a:rPr>
              <a:t>/dogs/index.js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Express Request Object</a:t>
            </a:r>
            <a:endParaRPr/>
          </a:p>
        </p:txBody>
      </p:sp>
      <p:sp>
        <p:nvSpPr>
          <p:cNvPr id="342" name="CustomShape 2"/>
          <p:cNvSpPr/>
          <p:nvPr/>
        </p:nvSpPr>
        <p:spPr>
          <a:xfrm>
            <a:off x="649706" y="141588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lang="en-IE" sz="2800" b="1" dirty="0" err="1">
                <a:solidFill>
                  <a:srgbClr val="000000"/>
                </a:solidFill>
                <a:latin typeface="Calibri"/>
                <a:ea typeface="DejaVu Sans"/>
              </a:rPr>
              <a:t>req</a:t>
            </a: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 object represents the HTTP request.</a:t>
            </a:r>
            <a:endParaRPr dirty="0"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by convention, the object </a:t>
            </a:r>
            <a:r>
              <a:rPr lang="en-IE" sz="2800" dirty="0" err="1">
                <a:solidFill>
                  <a:srgbClr val="000000"/>
                </a:solidFill>
                <a:latin typeface="Calibri"/>
                <a:ea typeface="DejaVu Sans"/>
              </a:rPr>
              <a:t>isreferred</a:t>
            </a: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 to as '</a:t>
            </a:r>
            <a:r>
              <a:rPr lang="en-IE" sz="2800" b="1" dirty="0" err="1">
                <a:solidFill>
                  <a:srgbClr val="000000"/>
                </a:solidFill>
                <a:latin typeface="Calibri"/>
                <a:ea typeface="DejaVu Sans"/>
              </a:rPr>
              <a:t>req</a:t>
            </a:r>
            <a:r>
              <a:rPr lang="en-IE" sz="2800" b="1" dirty="0">
                <a:solidFill>
                  <a:srgbClr val="000000"/>
                </a:solidFill>
                <a:latin typeface="Calibri"/>
                <a:ea typeface="DejaVu Sans"/>
              </a:rPr>
              <a:t>',</a:t>
            </a: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 Response is </a:t>
            </a:r>
            <a:r>
              <a:rPr lang="en-IE" sz="2800" b="1" dirty="0">
                <a:solidFill>
                  <a:srgbClr val="000000"/>
                </a:solidFill>
                <a:latin typeface="Calibri"/>
                <a:ea typeface="DejaVu Sans"/>
              </a:rPr>
              <a:t>'res'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Can use it to access the request query string, parameters, body, HTTP headers.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Example: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6" y="4672012"/>
            <a:ext cx="5053863" cy="1018924"/>
          </a:xfrm>
          <a:prstGeom prst="rect">
            <a:avLst/>
          </a:prstGeom>
        </p:spPr>
      </p:pic>
      <p:sp>
        <p:nvSpPr>
          <p:cNvPr id="3" name="Speech Bubble: Rectangle with Corners Rounded 2"/>
          <p:cNvSpPr/>
          <p:nvPr/>
        </p:nvSpPr>
        <p:spPr>
          <a:xfrm>
            <a:off x="5268932" y="3552951"/>
            <a:ext cx="3068952" cy="869997"/>
          </a:xfrm>
          <a:prstGeom prst="wedgeRoundRectCallout">
            <a:avLst>
              <a:gd name="adj1" fmla="val -100943"/>
              <a:gd name="adj2" fmla="val 976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Parameterised URL. Access using req.params.id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42">
                                            <p:txEl>
                                              <p:p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Arial"/>
                <a:ea typeface="DejaVu Sans"/>
              </a:rPr>
              <a:t>req.body</a:t>
            </a:r>
            <a:endParaRPr/>
          </a:p>
        </p:txBody>
      </p:sp>
      <p:sp>
        <p:nvSpPr>
          <p:cNvPr id="344" name="CustomShape 2"/>
          <p:cNvSpPr/>
          <p:nvPr/>
        </p:nvSpPr>
        <p:spPr>
          <a:xfrm>
            <a:off x="457200" y="1418400"/>
            <a:ext cx="8228880" cy="15774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IE" dirty="0">
                <a:solidFill>
                  <a:srgbClr val="000000"/>
                </a:solidFill>
                <a:latin typeface="Arial"/>
                <a:ea typeface="DejaVu Sans"/>
              </a:rPr>
              <a:t>Contains data submitted in the request body. 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IE" dirty="0">
                <a:solidFill>
                  <a:srgbClr val="000000"/>
                </a:solidFill>
                <a:latin typeface="Arial"/>
                <a:ea typeface="DejaVu Sans"/>
              </a:rPr>
              <a:t>Need body-parsing middleware such as </a:t>
            </a:r>
            <a:r>
              <a:rPr lang="en-IE" b="1" dirty="0">
                <a:solidFill>
                  <a:srgbClr val="000000"/>
                </a:solidFill>
                <a:latin typeface="Arial"/>
                <a:ea typeface="DejaVu Sans"/>
              </a:rPr>
              <a:t>body-parser</a:t>
            </a:r>
            <a:r>
              <a:rPr lang="en-IE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dirty="0">
                <a:solidFill>
                  <a:srgbClr val="000000"/>
                </a:solidFill>
                <a:latin typeface="Arial"/>
                <a:ea typeface="DejaVu Sans"/>
              </a:rPr>
              <a:t>This example shows how to use body-parsing middleware to populate </a:t>
            </a:r>
            <a:r>
              <a:rPr lang="en-IE" dirty="0" err="1">
                <a:solidFill>
                  <a:srgbClr val="000000"/>
                </a:solidFill>
                <a:latin typeface="Arial"/>
                <a:ea typeface="DejaVu Sans"/>
              </a:rPr>
              <a:t>req.body</a:t>
            </a:r>
            <a:r>
              <a:rPr lang="en-IE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95863"/>
            <a:ext cx="4470297" cy="2972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Response Object</a:t>
            </a:r>
            <a:endParaRPr/>
          </a:p>
        </p:txBody>
      </p:sp>
      <p:sp>
        <p:nvSpPr>
          <p:cNvPr id="3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The res object represents the HTTP response that an Express app sends when it gets an HTTP request.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2" y="3449235"/>
            <a:ext cx="7153275" cy="267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Response Properties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res.json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([body])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Sends a JSON response. This method is identical to 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res.send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() with an object or array as the parameter. 
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res.json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({ user: '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tobi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' }) 
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res.status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(500).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json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({ error: 'message' })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Response Properties</a:t>
            </a:r>
            <a:endParaRPr/>
          </a:p>
        </p:txBody>
      </p:sp>
      <p:sp>
        <p:nvSpPr>
          <p:cNvPr id="3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res.send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([body])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Sends the HTTP response.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The body parameter can be a String, an object, or an Array.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For example: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7" y="4503821"/>
            <a:ext cx="7742715" cy="790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Response Properties</a:t>
            </a:r>
            <a:endParaRPr/>
          </a:p>
        </p:txBody>
      </p:sp>
      <p:sp>
        <p:nvSpPr>
          <p:cNvPr id="3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res.format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(object)</a:t>
            </a:r>
            <a:endParaRPr sz="900"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Performs content-negotiation on the Accept HTTP header on the request object</a:t>
            </a:r>
            <a:endParaRPr sz="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721" y="2263943"/>
            <a:ext cx="40386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490" y="1604520"/>
            <a:ext cx="4908950" cy="4512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57201" y="1604520"/>
            <a:ext cx="3320290" cy="3977280"/>
          </a:xfrm>
        </p:spPr>
        <p:txBody>
          <a:bodyPr/>
          <a:lstStyle/>
          <a:p>
            <a:r>
              <a:rPr lang="en-IE" dirty="0"/>
              <a:t>If you want to authenticate for access to resources you can use multiple </a:t>
            </a:r>
            <a:r>
              <a:rPr lang="en-IE" dirty="0" err="1"/>
              <a:t>callbacks</a:t>
            </a:r>
            <a:r>
              <a:rPr lang="en-IE" dirty="0"/>
              <a:t> built into express routing. </a:t>
            </a:r>
            <a:endParaRPr lang="en-IE" dirty="0"/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276727" y="5569039"/>
            <a:ext cx="2935705" cy="397042"/>
          </a:xfrm>
          <a:prstGeom prst="wedgeRoundRectCallout">
            <a:avLst>
              <a:gd name="adj1" fmla="val 174017"/>
              <a:gd name="adj2" fmla="val -395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Multiple </a:t>
            </a:r>
            <a:r>
              <a:rPr lang="en-IE" dirty="0" err="1"/>
              <a:t>Callbacks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3750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E" sz="3300">
                <a:solidFill>
                  <a:srgbClr val="7B9899"/>
                </a:solidFill>
                <a:latin typeface="Georgia"/>
              </a:rPr>
              <a:t> REST Concept</a:t>
            </a:r>
            <a:endParaRPr/>
          </a:p>
        </p:txBody>
      </p:sp>
      <p:sp>
        <p:nvSpPr>
          <p:cNvPr id="279" name="CustomShape 2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Resource Orientated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>
                <a:solidFill>
                  <a:srgbClr val="646B86"/>
                </a:solidFill>
                <a:latin typeface="Georgia"/>
              </a:rPr>
              <a:t>Resources are identified by uniform resource identifiers (URIs)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Resources are manipulated through their representations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Messages are self-descriptive and stateless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Multiple representations are accepted or sent</a:t>
            </a:r>
            <a:endParaRPr/>
          </a:p>
        </p:txBody>
      </p:sp>
      <p:sp>
        <p:nvSpPr>
          <p:cNvPr id="280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027A83C4-54FD-49C3-80DD-9C28EDC8DBAA}" type="slidenum">
              <a:rPr lang="en-IE" sz="1600">
                <a:solidFill>
                  <a:srgbClr val="7B9899"/>
                </a:solidFill>
                <a:latin typeface="Georgia"/>
              </a:r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Further Reference</a:t>
            </a:r>
            <a:endParaRPr/>
          </a:p>
        </p:txBody>
      </p:sp>
      <p:sp>
        <p:nvSpPr>
          <p:cNvPr id="356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u="sng">
                <a:solidFill>
                  <a:srgbClr val="0000FF"/>
                </a:solidFill>
                <a:latin typeface="Calibri"/>
                <a:ea typeface="DejaVu Sans"/>
              </a:rPr>
              <a:t>ExpressJS.com</a:t>
            </a:r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 - Official Express Homepage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E" sz="3200" u="sng">
                <a:solidFill>
                  <a:srgbClr val="0000FF"/>
                </a:solidFill>
                <a:latin typeface="Calibri"/>
                <a:ea typeface="DejaVu Sans"/>
              </a:rPr>
              <a:t>Node and Express Tutorial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E" sz="3300">
                <a:solidFill>
                  <a:srgbClr val="7B9899"/>
                </a:solidFill>
                <a:latin typeface="Georgia"/>
              </a:rPr>
              <a:t>Representation Concept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What do you get when you request a web page?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>
                <a:solidFill>
                  <a:srgbClr val="646B86"/>
                </a:solidFill>
                <a:latin typeface="Georgia"/>
              </a:rPr>
              <a:t>A </a:t>
            </a:r>
            <a:r>
              <a:rPr lang="en-IE" sz="2200" b="1">
                <a:solidFill>
                  <a:srgbClr val="646B86"/>
                </a:solidFill>
                <a:latin typeface="Georgia"/>
              </a:rPr>
              <a:t>representation</a:t>
            </a:r>
            <a:r>
              <a:rPr lang="en-IE" sz="2200">
                <a:solidFill>
                  <a:srgbClr val="646B86"/>
                </a:solidFill>
                <a:latin typeface="Georgia"/>
              </a:rPr>
              <a:t> of a resource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Resources are just “concepts”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>
                <a:solidFill>
                  <a:srgbClr val="646B86"/>
                </a:solidFill>
                <a:latin typeface="Georgia"/>
              </a:rPr>
              <a:t>i.e. list of Customers, Dept. of Computing Maths and Physics. 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A client can request a specific representation of a resource from the representations available on a server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 u="sng">
                <a:solidFill>
                  <a:srgbClr val="00A3D6"/>
                </a:solidFill>
                <a:latin typeface="Georgia"/>
              </a:rPr>
              <a:t>http://www.wit.ie/SchoolOfScience/DeptofComputingMathsandPhysics/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3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8566E061-1CC0-49DB-BEE1-1FB0DC28B459}" type="slidenum">
              <a:rPr lang="en-IE" sz="1600">
                <a:solidFill>
                  <a:srgbClr val="7B9899"/>
                </a:solidFill>
                <a:latin typeface="Georgia"/>
              </a:r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E" sz="3300">
                <a:solidFill>
                  <a:srgbClr val="7B9899"/>
                </a:solidFill>
                <a:latin typeface="Georgia"/>
              </a:rPr>
              <a:t>State Transfer Concept</a:t>
            </a: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State refers to an application/session state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Clients initiate requests to servers; servers process requests and return appropriate responses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A client can either be transitioning between application states or "at rest". 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The client begins sending requests when it is ready to transition to a new state.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>
                <a:solidFill>
                  <a:srgbClr val="646B86"/>
                </a:solidFill>
                <a:latin typeface="Georgia"/>
              </a:rPr>
              <a:t>(i.e. request new URI)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While one or more requests are outstanding, the client is considered to be transitioning states.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The representation of each application state contains links that may be used next time the client chooses to initiate a new state transition.</a:t>
            </a:r>
            <a:endParaRPr/>
          </a:p>
        </p:txBody>
      </p:sp>
      <p:sp>
        <p:nvSpPr>
          <p:cNvPr id="286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882E9AB6-7A6F-4575-BDEA-2565CD89E8D5}" type="slidenum">
              <a:rPr lang="en-IE" sz="1600">
                <a:solidFill>
                  <a:srgbClr val="7B9899"/>
                </a:solidFill>
                <a:latin typeface="Georgia"/>
              </a:r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E" sz="3300">
                <a:solidFill>
                  <a:srgbClr val="7B9899"/>
                </a:solidFill>
                <a:latin typeface="Georgia"/>
              </a:rPr>
              <a:t>State Transfer Concept</a:t>
            </a:r>
            <a:endParaRPr/>
          </a:p>
        </p:txBody>
      </p:sp>
      <p:sp>
        <p:nvSpPr>
          <p:cNvPr id="288" name="CustomShape 2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E" sz="2700">
                <a:solidFill>
                  <a:srgbClr val="000000"/>
                </a:solidFill>
                <a:latin typeface="Georgia"/>
              </a:rPr>
              <a:t>A Web-based application is a dynamically changing graph of</a:t>
            </a:r>
            <a:endParaRPr/>
          </a:p>
          <a:p>
            <a:r>
              <a:rPr lang="en-IE" sz="2700">
                <a:solidFill>
                  <a:srgbClr val="000000"/>
                </a:solidFill>
                <a:latin typeface="Georgia"/>
              </a:rPr>
              <a:t>– state representations (pages)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– potential transitions (links) between states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If it doesn’t work like that, it may be </a:t>
            </a:r>
            <a:r>
              <a:rPr lang="en-IE" sz="2700" i="1">
                <a:solidFill>
                  <a:srgbClr val="000000"/>
                </a:solidFill>
                <a:latin typeface="Georgia"/>
              </a:rPr>
              <a:t>accessible </a:t>
            </a:r>
            <a:r>
              <a:rPr lang="en-IE" sz="2700">
                <a:solidFill>
                  <a:srgbClr val="000000"/>
                </a:solidFill>
                <a:latin typeface="Georgia"/>
              </a:rPr>
              <a:t>from the Web, but it’s not really </a:t>
            </a:r>
            <a:r>
              <a:rPr lang="en-IE" sz="2700" i="1">
                <a:solidFill>
                  <a:srgbClr val="000000"/>
                </a:solidFill>
                <a:latin typeface="Georgia"/>
              </a:rPr>
              <a:t>part of the </a:t>
            </a:r>
            <a:r>
              <a:rPr lang="en-IE" sz="2700">
                <a:solidFill>
                  <a:srgbClr val="000000"/>
                </a:solidFill>
                <a:latin typeface="Georgia"/>
              </a:rPr>
              <a:t>Web</a:t>
            </a:r>
            <a:endParaRPr/>
          </a:p>
        </p:txBody>
      </p:sp>
      <p:sp>
        <p:nvSpPr>
          <p:cNvPr id="289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8542B8C4-9906-48E1-BB63-03A0CD382BA1}" type="slidenum">
              <a:rPr lang="en-IE" sz="1600">
                <a:solidFill>
                  <a:srgbClr val="7B9899"/>
                </a:solidFill>
                <a:latin typeface="Georgia"/>
              </a:r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E" sz="3300">
                <a:solidFill>
                  <a:srgbClr val="7B9899"/>
                </a:solidFill>
                <a:latin typeface="Georgia"/>
              </a:rPr>
              <a:t>Rest Key Principles</a:t>
            </a:r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Georgia"/>
              <a:buAutoNum type="arabicPeriod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Every “thing” has an identity</a:t>
            </a:r>
            <a:endParaRPr/>
          </a:p>
          <a:p>
            <a:pPr>
              <a:lnSpc>
                <a:spcPct val="100000"/>
              </a:lnSpc>
              <a:buSzPct val="85000"/>
              <a:buFont typeface="Georgia"/>
              <a:buAutoNum type="arabicPeriod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Link things together</a:t>
            </a:r>
            <a:endParaRPr/>
          </a:p>
          <a:p>
            <a:pPr>
              <a:lnSpc>
                <a:spcPct val="100000"/>
              </a:lnSpc>
              <a:buSzPct val="85000"/>
              <a:buFont typeface="Georgia"/>
              <a:buAutoNum type="arabicPeriod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Use standard set of methods</a:t>
            </a:r>
            <a:endParaRPr/>
          </a:p>
          <a:p>
            <a:pPr>
              <a:lnSpc>
                <a:spcPct val="100000"/>
              </a:lnSpc>
              <a:buSzPct val="85000"/>
              <a:buFont typeface="Georgia"/>
              <a:buAutoNum type="arabicPeriod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Resources can have multiple representations</a:t>
            </a:r>
            <a:endParaRPr/>
          </a:p>
          <a:p>
            <a:pPr>
              <a:lnSpc>
                <a:spcPct val="100000"/>
              </a:lnSpc>
              <a:buSzPct val="85000"/>
              <a:buFont typeface="Georgia"/>
              <a:buAutoNum type="arabicPeriod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Communicate statelessly</a:t>
            </a:r>
            <a:endParaRPr/>
          </a:p>
        </p:txBody>
      </p:sp>
      <p:sp>
        <p:nvSpPr>
          <p:cNvPr id="292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E85B6F5F-BCFD-475F-A855-D03984CFACE6}" type="slidenum">
              <a:rPr lang="en-IE" sz="1600">
                <a:solidFill>
                  <a:srgbClr val="7B9899"/>
                </a:solidFill>
                <a:latin typeface="Georgia"/>
              </a:r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E" sz="3300">
                <a:solidFill>
                  <a:srgbClr val="7B9899"/>
                </a:solidFill>
                <a:latin typeface="Georgia"/>
              </a:rPr>
              <a:t>1-Identity</a:t>
            </a:r>
            <a:endParaRPr/>
          </a:p>
        </p:txBody>
      </p:sp>
      <p:sp>
        <p:nvSpPr>
          <p:cNvPr id="294" name="CustomShape 2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Everything identifiable in an application should get a unique global ID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200">
                <a:solidFill>
                  <a:srgbClr val="646B86"/>
                </a:solidFill>
                <a:latin typeface="Georgia"/>
              </a:rPr>
              <a:t>URIs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URIs are consistent naming scheme for resources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Universally recognised standard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700">
                <a:solidFill>
                  <a:srgbClr val="000000"/>
                </a:solidFill>
                <a:latin typeface="Georgia"/>
              </a:rPr>
              <a:t>Example: companys assign unique product IDs. These can be URIs…</a:t>
            </a:r>
            <a:endParaRPr/>
          </a:p>
          <a:p>
            <a:pPr>
              <a:lnSpc>
                <a:spcPct val="100000"/>
              </a:lnSpc>
            </a:pPr>
            <a:r>
              <a:rPr lang="en-IE" sz="2700">
                <a:solidFill>
                  <a:srgbClr val="000000"/>
                </a:solidFill>
                <a:latin typeface="Georgia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5" name="CustomShape 3"/>
          <p:cNvSpPr/>
          <p:nvPr/>
        </p:nvSpPr>
        <p:spPr>
          <a:xfrm>
            <a:off x="316080" y="4869000"/>
            <a:ext cx="4134600" cy="820080"/>
          </a:xfrm>
          <a:prstGeom prst="rect">
            <a:avLst/>
          </a:prstGeom>
          <a:solidFill>
            <a:srgbClr val="D16349"/>
          </a:solidFill>
          <a:ln>
            <a:solidFill>
              <a:srgbClr val="D16349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200" u="sng">
                <a:solidFill>
                  <a:srgbClr val="00A3D6"/>
                </a:solidFill>
                <a:latin typeface="Georgia"/>
              </a:rPr>
              <a:t>http://www.amazon.co.uk/gp/product/B002BWONF8/</a:t>
            </a:r>
            <a:endParaRPr/>
          </a:p>
          <a:p>
            <a:pPr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Georgia"/>
              </a:rPr>
              <a:t>http://example.com/customers/1234</a:t>
            </a:r>
            <a:endParaRPr/>
          </a:p>
          <a:p>
            <a:pPr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Georgia"/>
              </a:rPr>
              <a:t>http://example.com/orders/2007/10/776654</a:t>
            </a:r>
            <a:endParaRPr/>
          </a:p>
          <a:p>
            <a:pPr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Georgia"/>
              </a:rPr>
              <a:t>http://example.com/products/4554</a:t>
            </a:r>
            <a:endParaRPr/>
          </a:p>
        </p:txBody>
      </p:sp>
      <p:sp>
        <p:nvSpPr>
          <p:cNvPr id="296" name="CustomShape 4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3A8A89FB-8FB3-474E-8D25-2DDCFEAB6244}" type="slidenum">
              <a:rPr lang="en-IE" sz="1600">
                <a:solidFill>
                  <a:srgbClr val="7B9899"/>
                </a:solidFill>
                <a:latin typeface="Georgia"/>
              </a:rPr>
              <a:t>8</a:t>
            </a:fld>
            <a:endParaRPr/>
          </a:p>
        </p:txBody>
      </p:sp>
      <p:pic>
        <p:nvPicPr>
          <p:cNvPr id="29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465440" y="4383360"/>
            <a:ext cx="4522320" cy="171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E" sz="3300">
                <a:solidFill>
                  <a:srgbClr val="7B9899"/>
                </a:solidFill>
                <a:latin typeface="Georgia"/>
              </a:rPr>
              <a:t>2 – Linking Things</a:t>
            </a:r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428760" y="125316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400">
                <a:solidFill>
                  <a:srgbClr val="000000"/>
                </a:solidFill>
                <a:latin typeface="Georgia"/>
              </a:rPr>
              <a:t>Hypermedia as the engine of application state.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000">
                <a:solidFill>
                  <a:srgbClr val="646B86"/>
                </a:solidFill>
                <a:latin typeface="Georgia"/>
              </a:rPr>
              <a:t>This means the links that make the Web Work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400">
                <a:solidFill>
                  <a:srgbClr val="000000"/>
                </a:solidFill>
                <a:latin typeface="Georgia"/>
              </a:rPr>
              <a:t>Familiar with this from HTML but not restricted to this…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400">
                <a:solidFill>
                  <a:srgbClr val="000000"/>
                </a:solidFill>
                <a:latin typeface="Georgia"/>
              </a:rPr>
              <a:t>Any application retrieving the above XML  document can “follow” the links to retrieve more information.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400">
                <a:solidFill>
                  <a:srgbClr val="000000"/>
                </a:solidFill>
                <a:latin typeface="Georgia"/>
              </a:rPr>
              <a:t>Links can be provided by a different application/server/company 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IE" sz="2000">
                <a:solidFill>
                  <a:srgbClr val="646B86"/>
                </a:solidFill>
                <a:latin typeface="Georgia"/>
              </a:rPr>
              <a:t>naming scheme(URIs) are a global standard, all of the resources that make up the Web can be linked to each other.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IE" sz="2400">
                <a:solidFill>
                  <a:srgbClr val="000000"/>
                </a:solidFill>
                <a:latin typeface="Georgia"/>
              </a:rPr>
              <a:t>Furthermore links allow the client (the service consumer) to move the application from one state to the next by following a link</a:t>
            </a:r>
            <a:r>
              <a:rPr lang="en-IE" sz="2700">
                <a:solidFill>
                  <a:srgbClr val="000000"/>
                </a:solidFill>
                <a:latin typeface="Georgia"/>
              </a:rPr>
              <a:t>. </a:t>
            </a:r>
            <a:endParaRPr/>
          </a:p>
        </p:txBody>
      </p:sp>
      <p:sp>
        <p:nvSpPr>
          <p:cNvPr id="300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5EB654D0-30EE-4412-BDEE-6ACE742700B2}" type="slidenum">
              <a:rPr lang="en-IE" sz="1600">
                <a:solidFill>
                  <a:srgbClr val="7B9899"/>
                </a:solidFill>
                <a:latin typeface="Georgia"/>
              </a:r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1459</Words>
  <Application>Microsoft Office PowerPoint</Application>
  <PresentationFormat>On-screen Show (4:3)</PresentationFormat>
  <Paragraphs>223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30</vt:i4>
      </vt:variant>
    </vt:vector>
  </HeadingPairs>
  <TitlesOfParts>
    <vt:vector size="46" baseType="lpstr">
      <vt:lpstr>Arial</vt:lpstr>
      <vt:lpstr>Calibri</vt:lpstr>
      <vt:lpstr>Courier New</vt:lpstr>
      <vt:lpstr>DejaVu Sans</vt:lpstr>
      <vt:lpstr>Georgia</vt:lpstr>
      <vt:lpstr>StarSymbol</vt:lpstr>
      <vt:lpstr>Times New Roman</vt:lpstr>
      <vt:lpstr>Wingdings</vt:lpstr>
      <vt:lpstr>Wingdings 2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 Design Approach - Containment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 Walsh</dc:creator>
  <cp:lastModifiedBy>fxwalsh@wit.ie</cp:lastModifiedBy>
  <cp:revision>13</cp:revision>
  <dcterms:modified xsi:type="dcterms:W3CDTF">2017-03-14T23:28:09Z</dcterms:modified>
</cp:coreProperties>
</file>