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91" r:id="rId4"/>
    <p:sldId id="292" r:id="rId5"/>
    <p:sldId id="294" r:id="rId6"/>
    <p:sldId id="260" r:id="rId7"/>
    <p:sldId id="261" r:id="rId8"/>
    <p:sldId id="262" r:id="rId9"/>
    <p:sldId id="263" r:id="rId10"/>
    <p:sldId id="264" r:id="rId11"/>
    <p:sldId id="265" r:id="rId12"/>
    <p:sldId id="266" r:id="rId13"/>
    <p:sldId id="267" r:id="rId14"/>
    <p:sldId id="295" r:id="rId15"/>
    <p:sldId id="269" r:id="rId16"/>
    <p:sldId id="270" r:id="rId17"/>
    <p:sldId id="271" r:id="rId18"/>
    <p:sldId id="297" r:id="rId19"/>
    <p:sldId id="298" r:id="rId20"/>
    <p:sldId id="296" r:id="rId21"/>
    <p:sldId id="272" r:id="rId22"/>
    <p:sldId id="273" r:id="rId23"/>
    <p:sldId id="299" r:id="rId24"/>
    <p:sldId id="274" r:id="rId25"/>
    <p:sldId id="275" r:id="rId26"/>
    <p:sldId id="300" r:id="rId27"/>
    <p:sldId id="276"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xwalsh@wit.ie" initials="f" lastIdx="1" clrIdx="0">
    <p:extLst>
      <p:ext uri="{19B8F6BF-5375-455C-9EA6-DF929625EA0E}">
        <p15:presenceInfo xmlns:p15="http://schemas.microsoft.com/office/powerpoint/2012/main" userId="f619e97340dcf5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133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a:p>
        </p:txBody>
      </p:sp>
      <p:pic>
        <p:nvPicPr>
          <p:cNvPr id="37" name="Picture 36"/>
          <p:cNvPicPr/>
          <p:nvPr/>
        </p:nvPicPr>
        <p:blipFill>
          <a:blip r:embed="rId2"/>
          <a:stretch>
            <a:fillRect/>
          </a:stretch>
        </p:blipFill>
        <p:spPr>
          <a:xfrm>
            <a:off x="2291760" y="1768680"/>
            <a:ext cx="5495400" cy="4384440"/>
          </a:xfrm>
          <a:prstGeom prst="rect">
            <a:avLst/>
          </a:prstGeom>
          <a:ln>
            <a:noFill/>
          </a:ln>
        </p:spPr>
      </p:pic>
      <p:pic>
        <p:nvPicPr>
          <p:cNvPr id="38" name="Picture 37"/>
          <p:cNvPicPr/>
          <p:nvPr/>
        </p:nvPicPr>
        <p:blipFill>
          <a:blip r:embed="rId2"/>
          <a:stretch>
            <a:fillRect/>
          </a:stretch>
        </p:blipFill>
        <p:spPr>
          <a:xfrm>
            <a:off x="2291760" y="1768680"/>
            <a:ext cx="5495400" cy="4384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45" name="PlaceHolder 2"/>
          <p:cNvSpPr>
            <a:spLocks noGrp="1"/>
          </p:cNvSpPr>
          <p:nvPr>
            <p:ph type="subTitle"/>
          </p:nvPr>
        </p:nvSpPr>
        <p:spPr>
          <a:xfrm>
            <a:off x="504000" y="1769040"/>
            <a:ext cx="9071640" cy="438480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47" name="PlaceHolder 2"/>
          <p:cNvSpPr>
            <a:spLocks noGrp="1"/>
          </p:cNvSpPr>
          <p:nvPr>
            <p:ph type="body"/>
          </p:nvPr>
        </p:nvSpPr>
        <p:spPr>
          <a:xfrm>
            <a:off x="504000" y="1769040"/>
            <a:ext cx="9071640" cy="438444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49"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50" name="PlaceHolder 3"/>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4000" y="301320"/>
            <a:ext cx="9071640" cy="58521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54"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55" name="PlaceHolder 3"/>
          <p:cNvSpPr>
            <a:spLocks noGrp="1"/>
          </p:cNvSpPr>
          <p:nvPr>
            <p:ph type="body"/>
          </p:nvPr>
        </p:nvSpPr>
        <p:spPr>
          <a:xfrm>
            <a:off x="504000" y="4059360"/>
            <a:ext cx="4426920" cy="2091240"/>
          </a:xfrm>
          <a:prstGeom prst="rect">
            <a:avLst/>
          </a:prstGeom>
        </p:spPr>
        <p:txBody>
          <a:bodyPr lIns="0" tIns="0" rIns="0" bIns="0"/>
          <a:lstStyle/>
          <a:p>
            <a:endParaRPr/>
          </a:p>
        </p:txBody>
      </p:sp>
      <p:sp>
        <p:nvSpPr>
          <p:cNvPr id="56" name="PlaceHolder 4"/>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58"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59"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60" name="PlaceHolder 4"/>
          <p:cNvSpPr>
            <a:spLocks noGrp="1"/>
          </p:cNvSpPr>
          <p:nvPr>
            <p:ph type="body"/>
          </p:nvPr>
        </p:nvSpPr>
        <p:spPr>
          <a:xfrm>
            <a:off x="5152680" y="4059360"/>
            <a:ext cx="4426920" cy="20912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62"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63"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64" name="PlaceHolder 4"/>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66" name="PlaceHolder 2"/>
          <p:cNvSpPr>
            <a:spLocks noGrp="1"/>
          </p:cNvSpPr>
          <p:nvPr>
            <p:ph type="body"/>
          </p:nvPr>
        </p:nvSpPr>
        <p:spPr>
          <a:xfrm>
            <a:off x="504000" y="1769040"/>
            <a:ext cx="9071640" cy="2091240"/>
          </a:xfrm>
          <a:prstGeom prst="rect">
            <a:avLst/>
          </a:prstGeom>
        </p:spPr>
        <p:txBody>
          <a:bodyPr lIns="0" tIns="0" rIns="0" bIns="0"/>
          <a:lstStyle/>
          <a:p>
            <a:endParaRPr/>
          </a:p>
        </p:txBody>
      </p:sp>
      <p:sp>
        <p:nvSpPr>
          <p:cNvPr id="67" name="PlaceHolder 3"/>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69"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70"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71" name="PlaceHolder 4"/>
          <p:cNvSpPr>
            <a:spLocks noGrp="1"/>
          </p:cNvSpPr>
          <p:nvPr>
            <p:ph type="body"/>
          </p:nvPr>
        </p:nvSpPr>
        <p:spPr>
          <a:xfrm>
            <a:off x="5152680" y="4059360"/>
            <a:ext cx="4426920" cy="2091240"/>
          </a:xfrm>
          <a:prstGeom prst="rect">
            <a:avLst/>
          </a:prstGeom>
        </p:spPr>
        <p:txBody>
          <a:bodyPr lIns="0" tIns="0" rIns="0" bIns="0"/>
          <a:lstStyle/>
          <a:p>
            <a:endParaRPr/>
          </a:p>
        </p:txBody>
      </p:sp>
      <p:sp>
        <p:nvSpPr>
          <p:cNvPr id="72" name="PlaceHolder 5"/>
          <p:cNvSpPr>
            <a:spLocks noGrp="1"/>
          </p:cNvSpPr>
          <p:nvPr>
            <p:ph type="body"/>
          </p:nvPr>
        </p:nvSpPr>
        <p:spPr>
          <a:xfrm>
            <a:off x="504000" y="4059360"/>
            <a:ext cx="4426920" cy="20912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74" name="PlaceHolder 2"/>
          <p:cNvSpPr>
            <a:spLocks noGrp="1"/>
          </p:cNvSpPr>
          <p:nvPr>
            <p:ph type="body"/>
          </p:nvPr>
        </p:nvSpPr>
        <p:spPr>
          <a:xfrm>
            <a:off x="504000" y="1769040"/>
            <a:ext cx="9071640" cy="4384440"/>
          </a:xfrm>
          <a:prstGeom prst="rect">
            <a:avLst/>
          </a:prstGeom>
        </p:spPr>
        <p:txBody>
          <a:bodyPr lIns="0" tIns="0" rIns="0" bIns="0"/>
          <a:lstStyle/>
          <a:p>
            <a:endParaRPr/>
          </a:p>
        </p:txBody>
      </p:sp>
      <p:sp>
        <p:nvSpPr>
          <p:cNvPr id="75" name="PlaceHolder 3"/>
          <p:cNvSpPr>
            <a:spLocks noGrp="1"/>
          </p:cNvSpPr>
          <p:nvPr>
            <p:ph type="body"/>
          </p:nvPr>
        </p:nvSpPr>
        <p:spPr>
          <a:xfrm>
            <a:off x="504000" y="1769040"/>
            <a:ext cx="9071640" cy="4384440"/>
          </a:xfrm>
          <a:prstGeom prst="rect">
            <a:avLst/>
          </a:prstGeom>
        </p:spPr>
        <p:txBody>
          <a:bodyPr lIns="0" tIns="0" rIns="0" bIns="0"/>
          <a:lstStyle/>
          <a:p>
            <a:endParaRPr/>
          </a:p>
        </p:txBody>
      </p:sp>
      <p:pic>
        <p:nvPicPr>
          <p:cNvPr id="76" name="Picture 75"/>
          <p:cNvPicPr/>
          <p:nvPr/>
        </p:nvPicPr>
        <p:blipFill>
          <a:blip r:embed="rId2"/>
          <a:stretch>
            <a:fillRect/>
          </a:stretch>
        </p:blipFill>
        <p:spPr>
          <a:xfrm>
            <a:off x="2291760" y="1768680"/>
            <a:ext cx="5495400" cy="4384440"/>
          </a:xfrm>
          <a:prstGeom prst="rect">
            <a:avLst/>
          </a:prstGeom>
          <a:ln>
            <a:noFill/>
          </a:ln>
        </p:spPr>
      </p:pic>
      <p:pic>
        <p:nvPicPr>
          <p:cNvPr id="77" name="Picture 76"/>
          <p:cNvPicPr/>
          <p:nvPr/>
        </p:nvPicPr>
        <p:blipFill>
          <a:blip r:embed="rId2"/>
          <a:stretch>
            <a:fillRect/>
          </a:stretch>
        </p:blipFill>
        <p:spPr>
          <a:xfrm>
            <a:off x="2291760" y="1768680"/>
            <a:ext cx="5495400" cy="43844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IE" sz="4400">
                <a:latin typeface="Arial"/>
              </a:rPr>
              <a:t>Click to edit the title text format</a:t>
            </a:r>
            <a:endParaRP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a:buSzPct val="45000"/>
              <a:buFont typeface="StarSymbol"/>
              <a:buChar char=""/>
            </a:pPr>
            <a:r>
              <a:rPr lang="en-IE" sz="3200">
                <a:latin typeface="Arial"/>
              </a:rPr>
              <a:t>Click to edit the outline text format</a:t>
            </a:r>
            <a:endParaRPr/>
          </a:p>
          <a:p>
            <a:pPr lvl="1">
              <a:buSzPct val="75000"/>
              <a:buFont typeface="StarSymbol"/>
              <a:buChar char=""/>
            </a:pPr>
            <a:r>
              <a:rPr lang="en-IE" sz="2800">
                <a:latin typeface="Arial"/>
              </a:rPr>
              <a:t>Second Outline Level</a:t>
            </a:r>
            <a:endParaRPr/>
          </a:p>
          <a:p>
            <a:pPr lvl="2">
              <a:buSzPct val="45000"/>
              <a:buFont typeface="StarSymbol"/>
              <a:buChar char=""/>
            </a:pPr>
            <a:r>
              <a:rPr lang="en-IE" sz="2400">
                <a:latin typeface="Arial"/>
              </a:rPr>
              <a:t>Third Outline Level</a:t>
            </a:r>
            <a:endParaRPr/>
          </a:p>
          <a:p>
            <a:pPr lvl="3">
              <a:buSzPct val="75000"/>
              <a:buFont typeface="StarSymbol"/>
              <a:buChar char=""/>
            </a:pPr>
            <a:r>
              <a:rPr lang="en-IE" sz="2000">
                <a:latin typeface="Arial"/>
              </a:rPr>
              <a:t>Fourth Outline Level</a:t>
            </a:r>
            <a:endParaRPr/>
          </a:p>
          <a:p>
            <a:pPr lvl="4">
              <a:buSzPct val="45000"/>
              <a:buFont typeface="StarSymbol"/>
              <a:buChar char=""/>
            </a:pPr>
            <a:r>
              <a:rPr lang="en-IE" sz="2000">
                <a:latin typeface="Arial"/>
              </a:rPr>
              <a:t>Fifth Outline Level</a:t>
            </a:r>
            <a:endParaRPr/>
          </a:p>
          <a:p>
            <a:pPr lvl="5">
              <a:buSzPct val="45000"/>
              <a:buFont typeface="StarSymbol"/>
              <a:buChar char=""/>
            </a:pPr>
            <a:r>
              <a:rPr lang="en-IE" sz="2000">
                <a:latin typeface="Arial"/>
              </a:rPr>
              <a:t>Sixth Outline Level</a:t>
            </a:r>
            <a:endParaRPr/>
          </a:p>
          <a:p>
            <a:pPr lvl="6">
              <a:buSzPct val="45000"/>
              <a:buFont typeface="StarSymbol"/>
              <a:buChar char=""/>
            </a:pPr>
            <a:r>
              <a:rPr lang="en-IE"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IE"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IE"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20D557C4-C153-4CF3-9CD5-48834D33B246}" type="slidenum">
              <a:rPr lang="en-IE" sz="1400">
                <a:latin typeface="Times New Roman"/>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IE" sz="5670">
                <a:latin typeface="Arial"/>
              </a:rPr>
              <a:t>Click to edit the title text format</a:t>
            </a:r>
            <a:endParaRPr/>
          </a:p>
        </p:txBody>
      </p:sp>
      <p:sp>
        <p:nvSpPr>
          <p:cNvPr id="40" name="PlaceHolder 2"/>
          <p:cNvSpPr>
            <a:spLocks noGrp="1"/>
          </p:cNvSpPr>
          <p:nvPr>
            <p:ph type="body"/>
          </p:nvPr>
        </p:nvSpPr>
        <p:spPr>
          <a:xfrm>
            <a:off x="504000" y="1768680"/>
            <a:ext cx="9071640" cy="4384440"/>
          </a:xfrm>
          <a:prstGeom prst="rect">
            <a:avLst/>
          </a:prstGeom>
        </p:spPr>
        <p:txBody>
          <a:bodyPr lIns="0" tIns="0" rIns="0" bIns="0"/>
          <a:lstStyle/>
          <a:p>
            <a:pPr>
              <a:buSzPct val="45000"/>
              <a:buFont typeface="StarSymbol"/>
              <a:buChar char=""/>
            </a:pPr>
            <a:r>
              <a:rPr lang="en-IE" sz="3530">
                <a:latin typeface="Arial"/>
              </a:rPr>
              <a:t>Click to edit the outline text format</a:t>
            </a:r>
            <a:endParaRPr/>
          </a:p>
          <a:p>
            <a:pPr lvl="1">
              <a:buSzPct val="75000"/>
              <a:buFont typeface="StarSymbol"/>
              <a:buChar char=""/>
            </a:pPr>
            <a:r>
              <a:rPr lang="en-IE" sz="3090">
                <a:latin typeface="Arial"/>
              </a:rPr>
              <a:t>Second Outline Level</a:t>
            </a:r>
            <a:endParaRPr/>
          </a:p>
          <a:p>
            <a:pPr lvl="2">
              <a:buSzPct val="45000"/>
              <a:buFont typeface="StarSymbol"/>
              <a:buChar char=""/>
            </a:pPr>
            <a:r>
              <a:rPr lang="en-IE" sz="2640">
                <a:latin typeface="Arial"/>
              </a:rPr>
              <a:t>Third Outline Level</a:t>
            </a:r>
            <a:endParaRPr/>
          </a:p>
          <a:p>
            <a:pPr lvl="3">
              <a:buSzPct val="75000"/>
              <a:buFont typeface="StarSymbol"/>
              <a:buChar char=""/>
            </a:pPr>
            <a:r>
              <a:rPr lang="en-IE" sz="2210">
                <a:latin typeface="Arial"/>
              </a:rPr>
              <a:t>Fourth Outline Level</a:t>
            </a:r>
            <a:endParaRPr/>
          </a:p>
          <a:p>
            <a:pPr lvl="4">
              <a:buSzPct val="45000"/>
              <a:buFont typeface="StarSymbol"/>
              <a:buChar char=""/>
            </a:pPr>
            <a:r>
              <a:rPr lang="en-IE" sz="2210">
                <a:latin typeface="Arial"/>
              </a:rPr>
              <a:t>Fifth Outline Level</a:t>
            </a:r>
            <a:endParaRPr/>
          </a:p>
          <a:p>
            <a:pPr lvl="5">
              <a:buSzPct val="45000"/>
              <a:buFont typeface="StarSymbol"/>
              <a:buChar char=""/>
            </a:pPr>
            <a:r>
              <a:rPr lang="en-IE" sz="2210">
                <a:latin typeface="Arial"/>
              </a:rPr>
              <a:t>Sixth Outline Level</a:t>
            </a:r>
            <a:endParaRPr/>
          </a:p>
          <a:p>
            <a:pPr lvl="6">
              <a:buSzPct val="45000"/>
              <a:buFont typeface="StarSymbol"/>
              <a:buChar char=""/>
            </a:pPr>
            <a:r>
              <a:rPr lang="en-IE" sz="2210">
                <a:latin typeface="Arial"/>
              </a:rPr>
              <a:t>Seventh Outline Level</a:t>
            </a:r>
            <a:endParaRPr/>
          </a:p>
        </p:txBody>
      </p:sp>
      <p:sp>
        <p:nvSpPr>
          <p:cNvPr id="41" name="PlaceHolder 3"/>
          <p:cNvSpPr>
            <a:spLocks noGrp="1"/>
          </p:cNvSpPr>
          <p:nvPr>
            <p:ph type="dt"/>
          </p:nvPr>
        </p:nvSpPr>
        <p:spPr>
          <a:xfrm>
            <a:off x="504000" y="6886800"/>
            <a:ext cx="2348280" cy="520920"/>
          </a:xfrm>
          <a:prstGeom prst="rect">
            <a:avLst/>
          </a:prstGeom>
        </p:spPr>
        <p:txBody>
          <a:bodyPr lIns="0" tIns="0" rIns="0" bIns="0"/>
          <a:lstStyle/>
          <a:p>
            <a:r>
              <a:rPr lang="en-IE" sz="1400">
                <a:latin typeface="Times New Roman"/>
              </a:rPr>
              <a:t>&lt;date/time&gt;</a:t>
            </a:r>
            <a:endParaRPr/>
          </a:p>
        </p:txBody>
      </p:sp>
      <p:sp>
        <p:nvSpPr>
          <p:cNvPr id="42" name="PlaceHolder 4"/>
          <p:cNvSpPr>
            <a:spLocks noGrp="1"/>
          </p:cNvSpPr>
          <p:nvPr>
            <p:ph type="ftr"/>
          </p:nvPr>
        </p:nvSpPr>
        <p:spPr>
          <a:xfrm>
            <a:off x="3447000" y="6886800"/>
            <a:ext cx="3194640" cy="520920"/>
          </a:xfrm>
          <a:prstGeom prst="rect">
            <a:avLst/>
          </a:prstGeom>
        </p:spPr>
        <p:txBody>
          <a:bodyPr lIns="0" tIns="0" rIns="0" bIns="0"/>
          <a:lstStyle/>
          <a:p>
            <a:pPr algn="ctr"/>
            <a:r>
              <a:rPr lang="en-IE" sz="1400">
                <a:latin typeface="Times New Roman"/>
              </a:rPr>
              <a:t>&lt;footer&gt;</a:t>
            </a:r>
            <a:endParaRPr/>
          </a:p>
        </p:txBody>
      </p:sp>
      <p:sp>
        <p:nvSpPr>
          <p:cNvPr id="43" name="PlaceHolder 5"/>
          <p:cNvSpPr>
            <a:spLocks noGrp="1"/>
          </p:cNvSpPr>
          <p:nvPr>
            <p:ph type="sldNum"/>
          </p:nvPr>
        </p:nvSpPr>
        <p:spPr>
          <a:xfrm>
            <a:off x="7227000" y="6886800"/>
            <a:ext cx="2348280" cy="520920"/>
          </a:xfrm>
          <a:prstGeom prst="rect">
            <a:avLst/>
          </a:prstGeom>
        </p:spPr>
        <p:txBody>
          <a:bodyPr lIns="0" tIns="0" rIns="0" bIns="0"/>
          <a:lstStyle/>
          <a:p>
            <a:pPr algn="r"/>
            <a:fld id="{114931CF-C434-43FE-BA22-0E89FE09291F}" type="slidenum">
              <a:rPr lang="en-IE" sz="1400">
                <a:latin typeface="Times New Roman"/>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504000" y="301320"/>
            <a:ext cx="9071640" cy="5851800"/>
          </a:xfrm>
          <a:prstGeom prst="rect">
            <a:avLst/>
          </a:prstGeom>
        </p:spPr>
        <p:txBody>
          <a:bodyPr lIns="0" tIns="0" rIns="0" bIns="0" anchor="ctr"/>
          <a:lstStyle/>
          <a:p>
            <a:pPr algn="ctr"/>
            <a:r>
              <a:rPr lang="en-IE" sz="5400">
                <a:latin typeface="Arial"/>
              </a:rPr>
              <a:t>Introduction to Node.js</a:t>
            </a:r>
            <a:endParaRPr/>
          </a:p>
          <a:p>
            <a:pPr algn="ctr"/>
            <a:r>
              <a:rPr lang="en-IE" sz="3200">
                <a:latin typeface="Arial"/>
              </a:rPr>
              <a:t>Frank Walsh</a:t>
            </a:r>
            <a:endParaRPr/>
          </a:p>
          <a:p>
            <a:pPr algn="ctr"/>
            <a:r>
              <a:rPr lang="en-IE" sz="3200">
                <a:latin typeface="Arial"/>
              </a:rPr>
              <a:t>Diarmuid O'Connor</a:t>
            </a:r>
            <a:endParaRPr/>
          </a:p>
        </p:txBody>
      </p:sp>
      <p:pic>
        <p:nvPicPr>
          <p:cNvPr id="79" name="Picture 78"/>
          <p:cNvPicPr/>
          <p:nvPr/>
        </p:nvPicPr>
        <p:blipFill>
          <a:blip r:embed="rId2"/>
          <a:stretch>
            <a:fillRect/>
          </a:stretch>
        </p:blipFill>
        <p:spPr>
          <a:xfrm>
            <a:off x="2421360" y="301320"/>
            <a:ext cx="5714640" cy="285732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81717" y="1487210"/>
            <a:ext cx="4625179" cy="2798233"/>
          </a:xfrm>
          <a:prstGeom prst="rect">
            <a:avLst/>
          </a:prstGeom>
        </p:spPr>
      </p:pic>
      <p:sp>
        <p:nvSpPr>
          <p:cNvPr id="105" name="TextShape 1"/>
          <p:cNvSpPr txBox="1"/>
          <p:nvPr/>
        </p:nvSpPr>
        <p:spPr>
          <a:xfrm>
            <a:off x="693042" y="402483"/>
            <a:ext cx="8694540" cy="1461188"/>
          </a:xfrm>
          <a:prstGeom prst="rect">
            <a:avLst/>
          </a:prstGeom>
        </p:spPr>
        <p:txBody>
          <a:bodyPr vert="horz" lIns="91440" tIns="45720" rIns="91440" bIns="45720" rtlCol="0" anchor="ctr">
            <a:normAutofit/>
          </a:bodyPr>
          <a:lstStyle/>
          <a:p>
            <a:pPr>
              <a:lnSpc>
                <a:spcPct val="90000"/>
              </a:lnSpc>
              <a:spcBef>
                <a:spcPct val="0"/>
              </a:spcBef>
            </a:pPr>
            <a:r>
              <a:rPr lang="en-US" sz="4400">
                <a:latin typeface="+mj-lt"/>
                <a:ea typeface="+mj-ea"/>
                <a:cs typeface="+mj-cs"/>
              </a:rPr>
              <a:t>Blocking vs. Non-blocking</a:t>
            </a:r>
          </a:p>
        </p:txBody>
      </p:sp>
      <p:sp>
        <p:nvSpPr>
          <p:cNvPr id="106" name="TextShape 2"/>
          <p:cNvSpPr txBox="1"/>
          <p:nvPr/>
        </p:nvSpPr>
        <p:spPr>
          <a:xfrm>
            <a:off x="693044" y="2012413"/>
            <a:ext cx="4388673" cy="4796544"/>
          </a:xfrm>
          <a:prstGeom prst="rect">
            <a:avLst/>
          </a:prstGeom>
        </p:spPr>
        <p:txBody>
          <a:bodyPr vert="horz" lIns="91440" tIns="45720" rIns="91440" bIns="45720" rtlCol="0">
            <a:normAutofit/>
          </a:bodyPr>
          <a:lstStyle/>
          <a:p>
            <a:pPr marL="457200" indent="-228600">
              <a:lnSpc>
                <a:spcPct val="90000"/>
              </a:lnSpc>
              <a:buSzPct val="45000"/>
              <a:buFont typeface="Arial" panose="020B0604020202020204" pitchFamily="34" charset="0"/>
              <a:buChar char="•"/>
            </a:pPr>
            <a:r>
              <a:rPr lang="en-US" sz="2400" dirty="0"/>
              <a:t>Threads consume resources</a:t>
            </a:r>
          </a:p>
          <a:p>
            <a:pPr marL="914400" lvl="1" indent="-228600">
              <a:lnSpc>
                <a:spcPct val="90000"/>
              </a:lnSpc>
              <a:buSzPct val="75000"/>
              <a:buFont typeface="Arial" panose="020B0604020202020204" pitchFamily="34" charset="0"/>
              <a:buChar char="•"/>
            </a:pPr>
            <a:r>
              <a:rPr lang="en-US" sz="2400" dirty="0"/>
              <a:t>Memory on stack</a:t>
            </a:r>
          </a:p>
          <a:p>
            <a:pPr marL="914400" lvl="1" indent="-228600">
              <a:lnSpc>
                <a:spcPct val="90000"/>
              </a:lnSpc>
              <a:buSzPct val="75000"/>
              <a:buFont typeface="Arial" panose="020B0604020202020204" pitchFamily="34" charset="0"/>
              <a:buChar char="•"/>
            </a:pPr>
            <a:r>
              <a:rPr lang="en-US" sz="2400" dirty="0"/>
              <a:t>Processing time for context switching etc.</a:t>
            </a:r>
          </a:p>
          <a:p>
            <a:pPr marL="457200" indent="-228600">
              <a:lnSpc>
                <a:spcPct val="90000"/>
              </a:lnSpc>
              <a:buSzPct val="45000"/>
              <a:buFont typeface="Arial" panose="020B0604020202020204" pitchFamily="34" charset="0"/>
              <a:buChar char="•"/>
            </a:pPr>
            <a:r>
              <a:rPr lang="en-US" sz="2400" dirty="0"/>
              <a:t>No thread management on single threaded apps</a:t>
            </a:r>
          </a:p>
          <a:p>
            <a:pPr marL="914400" lvl="1" indent="-228600">
              <a:lnSpc>
                <a:spcPct val="90000"/>
              </a:lnSpc>
              <a:buSzPct val="75000"/>
              <a:buFont typeface="Arial" panose="020B0604020202020204" pitchFamily="34" charset="0"/>
              <a:buChar char="•"/>
            </a:pPr>
            <a:r>
              <a:rPr lang="en-US" sz="2400" dirty="0"/>
              <a:t>Just execute “callbacks” when event occurs</a:t>
            </a:r>
          </a:p>
          <a:p>
            <a:pPr marL="914400" lvl="1" indent="-228600">
              <a:lnSpc>
                <a:spcPct val="90000"/>
              </a:lnSpc>
              <a:buSzPct val="75000"/>
              <a:buFont typeface="Arial" panose="020B0604020202020204" pitchFamily="34" charset="0"/>
              <a:buChar char="•"/>
            </a:pPr>
            <a:r>
              <a:rPr lang="en-US" sz="2400" dirty="0"/>
              <a:t>Callbacks are usually in the form of </a:t>
            </a:r>
            <a:r>
              <a:rPr lang="en-US" sz="2400" dirty="0" err="1"/>
              <a:t>anonamous</a:t>
            </a:r>
            <a:r>
              <a:rPr lang="en-US" sz="2400" dirty="0"/>
              <a:t> functions. </a:t>
            </a:r>
          </a:p>
        </p:txBody>
      </p:sp>
      <p:pic>
        <p:nvPicPr>
          <p:cNvPr id="3" name="Picture 2"/>
          <p:cNvPicPr>
            <a:picLocks noChangeAspect="1"/>
          </p:cNvPicPr>
          <p:nvPr/>
        </p:nvPicPr>
        <p:blipFill>
          <a:blip r:embed="rId3"/>
          <a:stretch>
            <a:fillRect/>
          </a:stretch>
        </p:blipFill>
        <p:spPr>
          <a:xfrm>
            <a:off x="5081717" y="4410685"/>
            <a:ext cx="4315362" cy="30009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504000" y="301320"/>
            <a:ext cx="9071640" cy="1262160"/>
          </a:xfrm>
          <a:prstGeom prst="rect">
            <a:avLst/>
          </a:prstGeom>
        </p:spPr>
        <p:txBody>
          <a:bodyPr lIns="0" tIns="0" rIns="0" bIns="0" anchor="ctr"/>
          <a:lstStyle/>
          <a:p>
            <a:pPr algn="ctr"/>
            <a:r>
              <a:rPr lang="en-IE" sz="4400">
                <a:latin typeface="Arial"/>
              </a:rPr>
              <a:t>Why does it matter...</a:t>
            </a:r>
            <a:endParaRPr/>
          </a:p>
        </p:txBody>
      </p:sp>
      <p:sp>
        <p:nvSpPr>
          <p:cNvPr id="108" name="TextShape 2"/>
          <p:cNvSpPr txBox="1"/>
          <p:nvPr/>
        </p:nvSpPr>
        <p:spPr>
          <a:xfrm>
            <a:off x="504000" y="1769040"/>
            <a:ext cx="9071640" cy="4384440"/>
          </a:xfrm>
          <a:prstGeom prst="rect">
            <a:avLst/>
          </a:prstGeom>
        </p:spPr>
        <p:txBody>
          <a:bodyPr lIns="0" tIns="0" rIns="0" bIns="0"/>
          <a:lstStyle/>
          <a:p>
            <a:pPr>
              <a:buSzPct val="45000"/>
              <a:buFont typeface="StarSymbol"/>
              <a:buChar char=""/>
            </a:pPr>
            <a:r>
              <a:rPr lang="en-IE" sz="3200">
                <a:latin typeface="Arial"/>
              </a:rPr>
              <a:t>This is why:</a:t>
            </a:r>
            <a:endParaRPr/>
          </a:p>
        </p:txBody>
      </p:sp>
      <p:pic>
        <p:nvPicPr>
          <p:cNvPr id="109" name="Picture 108"/>
          <p:cNvPicPr/>
          <p:nvPr/>
        </p:nvPicPr>
        <p:blipFill>
          <a:blip r:embed="rId2"/>
          <a:stretch>
            <a:fillRect/>
          </a:stretch>
        </p:blipFill>
        <p:spPr>
          <a:xfrm>
            <a:off x="3456000" y="1563480"/>
            <a:ext cx="6133680" cy="2943000"/>
          </a:xfrm>
          <a:prstGeom prst="rect">
            <a:avLst/>
          </a:prstGeom>
          <a:ln>
            <a:noFill/>
          </a:ln>
        </p:spPr>
      </p:pic>
      <p:pic>
        <p:nvPicPr>
          <p:cNvPr id="110" name="Picture 109"/>
          <p:cNvPicPr/>
          <p:nvPr/>
        </p:nvPicPr>
        <p:blipFill>
          <a:blip r:embed="rId3"/>
          <a:stretch>
            <a:fillRect/>
          </a:stretch>
        </p:blipFill>
        <p:spPr>
          <a:xfrm>
            <a:off x="264600" y="4392000"/>
            <a:ext cx="6143400" cy="2999880"/>
          </a:xfrm>
          <a:prstGeom prst="rect">
            <a:avLst/>
          </a:prstGeom>
          <a:ln>
            <a:noFill/>
          </a:ln>
        </p:spPr>
      </p:pic>
      <p:sp>
        <p:nvSpPr>
          <p:cNvPr id="111" name="TextShape 3"/>
          <p:cNvSpPr txBox="1"/>
          <p:nvPr/>
        </p:nvSpPr>
        <p:spPr>
          <a:xfrm>
            <a:off x="6796080" y="5976000"/>
            <a:ext cx="2923920" cy="234000"/>
          </a:xfrm>
          <a:prstGeom prst="rect">
            <a:avLst/>
          </a:prstGeom>
        </p:spPr>
        <p:txBody>
          <a:bodyPr lIns="90000" tIns="45000" rIns="90000" bIns="45000"/>
          <a:lstStyle/>
          <a:p>
            <a:r>
              <a:rPr lang="en-IE" sz="1000">
                <a:latin typeface="Arial"/>
              </a:rPr>
              <a:t>http://blog.webfaction.com/a-little-holiday-present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960063" y="1171183"/>
            <a:ext cx="4415873" cy="2697634"/>
          </a:xfrm>
          <a:prstGeom prst="rect">
            <a:avLst/>
          </a:prstGeom>
        </p:spPr>
      </p:pic>
      <p:sp>
        <p:nvSpPr>
          <p:cNvPr id="112" name="CustomShape 1"/>
          <p:cNvSpPr/>
          <p:nvPr/>
        </p:nvSpPr>
        <p:spPr>
          <a:xfrm>
            <a:off x="216000" y="4464000"/>
            <a:ext cx="2952000" cy="2664000"/>
          </a:xfrm>
          <a:prstGeom prst="roundRect">
            <a:avLst>
              <a:gd name="adj" fmla="val 3600"/>
            </a:avLst>
          </a:prstGeom>
          <a:solidFill>
            <a:srgbClr val="729FCF"/>
          </a:solidFill>
          <a:ln>
            <a:solidFill>
              <a:srgbClr val="3465A4"/>
            </a:solidFill>
          </a:ln>
        </p:spPr>
        <p:txBody>
          <a:bodyPr wrap="none" lIns="90000" tIns="45000" rIns="90000" bIns="45000" anchor="ctr"/>
          <a:lstStyle/>
          <a:p>
            <a:pPr algn="ctr"/>
            <a:r>
              <a:rPr lang="en-IE">
                <a:latin typeface="Arial"/>
              </a:rPr>
              <a:t>Event Queue</a:t>
            </a:r>
            <a:endParaRPr/>
          </a:p>
        </p:txBody>
      </p:sp>
      <p:sp>
        <p:nvSpPr>
          <p:cNvPr id="113" name="TextShape 2"/>
          <p:cNvSpPr txBox="1"/>
          <p:nvPr/>
        </p:nvSpPr>
        <p:spPr>
          <a:xfrm>
            <a:off x="504000" y="301320"/>
            <a:ext cx="9071640" cy="1262160"/>
          </a:xfrm>
          <a:prstGeom prst="rect">
            <a:avLst/>
          </a:prstGeom>
        </p:spPr>
        <p:txBody>
          <a:bodyPr lIns="0" tIns="0" rIns="0" bIns="0" anchor="ctr"/>
          <a:lstStyle/>
          <a:p>
            <a:pPr algn="ctr"/>
            <a:r>
              <a:rPr lang="en-IE" sz="4400">
                <a:latin typeface="Arial"/>
              </a:rPr>
              <a:t>Node.js Event Loop</a:t>
            </a:r>
            <a:endParaRPr/>
          </a:p>
        </p:txBody>
      </p:sp>
      <p:sp>
        <p:nvSpPr>
          <p:cNvPr id="115" name="CustomShape 4"/>
          <p:cNvSpPr/>
          <p:nvPr/>
        </p:nvSpPr>
        <p:spPr>
          <a:xfrm>
            <a:off x="6624000" y="4536000"/>
            <a:ext cx="2952000" cy="2664000"/>
          </a:xfrm>
          <a:prstGeom prst="roundRect">
            <a:avLst>
              <a:gd name="adj" fmla="val 3600"/>
            </a:avLst>
          </a:prstGeom>
          <a:solidFill>
            <a:srgbClr val="729FCF"/>
          </a:solidFill>
          <a:ln>
            <a:solidFill>
              <a:srgbClr val="3465A4"/>
            </a:solidFill>
          </a:ln>
        </p:spPr>
        <p:txBody>
          <a:bodyPr wrap="none" lIns="90000" tIns="45000" rIns="90000" bIns="45000" anchor="ctr"/>
          <a:lstStyle/>
          <a:p>
            <a:pPr algn="ctr"/>
            <a:r>
              <a:rPr lang="en-IE">
                <a:latin typeface="Arial"/>
              </a:rPr>
              <a:t>Known Events</a:t>
            </a:r>
            <a:endParaRPr/>
          </a:p>
        </p:txBody>
      </p:sp>
      <p:sp>
        <p:nvSpPr>
          <p:cNvPr id="116" name="CustomShape 5"/>
          <p:cNvSpPr/>
          <p:nvPr/>
        </p:nvSpPr>
        <p:spPr>
          <a:xfrm>
            <a:off x="7272000" y="4752000"/>
            <a:ext cx="1872000" cy="432000"/>
          </a:xfrm>
          <a:prstGeom prst="rect">
            <a:avLst/>
          </a:prstGeom>
          <a:solidFill>
            <a:srgbClr val="FF950E"/>
          </a:solidFill>
          <a:ln>
            <a:solidFill>
              <a:srgbClr val="3465A4"/>
            </a:solidFill>
          </a:ln>
        </p:spPr>
        <p:txBody>
          <a:bodyPr wrap="none" lIns="90000" tIns="45000" rIns="90000" bIns="45000" anchor="ctr"/>
          <a:lstStyle/>
          <a:p>
            <a:pPr algn="ctr"/>
            <a:r>
              <a:rPr lang="en-IE">
                <a:latin typeface="Arial"/>
              </a:rPr>
              <a:t>request</a:t>
            </a:r>
            <a:endParaRPr/>
          </a:p>
        </p:txBody>
      </p:sp>
      <p:sp>
        <p:nvSpPr>
          <p:cNvPr id="117" name="CustomShape 6"/>
          <p:cNvSpPr/>
          <p:nvPr/>
        </p:nvSpPr>
        <p:spPr>
          <a:xfrm>
            <a:off x="2952000" y="4752000"/>
            <a:ext cx="3816000" cy="432000"/>
          </a:xfrm>
          <a:prstGeom prst="rightArrow">
            <a:avLst>
              <a:gd name="adj1" fmla="val 16200"/>
              <a:gd name="adj2" fmla="val 5400"/>
            </a:avLst>
          </a:prstGeom>
          <a:solidFill>
            <a:srgbClr val="729FCF"/>
          </a:solidFill>
          <a:ln>
            <a:solidFill>
              <a:srgbClr val="3465A4"/>
            </a:solidFill>
          </a:ln>
        </p:spPr>
      </p:sp>
      <p:cxnSp>
        <p:nvCxnSpPr>
          <p:cNvPr id="118" name="Line 7"/>
          <p:cNvCxnSpPr>
            <a:cxnSpLocks/>
            <a:stCxn id="116" idx="0"/>
          </p:cNvCxnSpPr>
          <p:nvPr/>
        </p:nvCxnSpPr>
        <p:spPr>
          <a:xfrm rot="16200000" flipV="1">
            <a:off x="5138550" y="1682550"/>
            <a:ext cx="2701080" cy="3437820"/>
          </a:xfrm>
          <a:prstGeom prst="curvedConnector2">
            <a:avLst/>
          </a:prstGeom>
          <a:ln>
            <a:solidFill>
              <a:srgbClr val="FF0000"/>
            </a:solidFill>
            <a:tailEnd type="triangle" w="med" len="med"/>
          </a:ln>
        </p:spPr>
      </p:cxnSp>
      <p:sp>
        <p:nvSpPr>
          <p:cNvPr id="119" name="TextShape 8"/>
          <p:cNvSpPr txBox="1"/>
          <p:nvPr/>
        </p:nvSpPr>
        <p:spPr>
          <a:xfrm>
            <a:off x="720000" y="4032000"/>
            <a:ext cx="4504320" cy="490320"/>
          </a:xfrm>
          <a:prstGeom prst="rect">
            <a:avLst/>
          </a:prstGeom>
        </p:spPr>
        <p:txBody>
          <a:bodyPr lIns="90000" tIns="45000" rIns="90000" bIns="45000"/>
          <a:lstStyle/>
          <a:p>
            <a:r>
              <a:rPr lang="en-IE" b="1">
                <a:latin typeface="Arial"/>
              </a:rPr>
              <a:t>EVENT LOOP STARTS WHEN FINISHED</a:t>
            </a:r>
            <a:endParaRPr/>
          </a:p>
        </p:txBody>
      </p:sp>
      <p:sp>
        <p:nvSpPr>
          <p:cNvPr id="120" name="CustomShape 9"/>
          <p:cNvSpPr/>
          <p:nvPr/>
        </p:nvSpPr>
        <p:spPr>
          <a:xfrm>
            <a:off x="7272000" y="4752000"/>
            <a:ext cx="1872000" cy="432000"/>
          </a:xfrm>
          <a:prstGeom prst="rect">
            <a:avLst/>
          </a:prstGeom>
          <a:solidFill>
            <a:srgbClr val="FF950E"/>
          </a:solidFill>
          <a:ln>
            <a:solidFill>
              <a:srgbClr val="3465A4"/>
            </a:solidFill>
          </a:ln>
        </p:spPr>
        <p:txBody>
          <a:bodyPr wrap="none" lIns="90000" tIns="45000" rIns="90000" bIns="45000" anchor="ctr"/>
          <a:lstStyle/>
          <a:p>
            <a:pPr algn="ctr"/>
            <a:r>
              <a:rPr lang="en-IE">
                <a:latin typeface="Arial"/>
              </a:rPr>
              <a:t>request</a:t>
            </a:r>
            <a:endParaRPr/>
          </a:p>
        </p:txBody>
      </p:sp>
      <p:sp>
        <p:nvSpPr>
          <p:cNvPr id="121" name="CustomShape 10"/>
          <p:cNvSpPr/>
          <p:nvPr/>
        </p:nvSpPr>
        <p:spPr>
          <a:xfrm>
            <a:off x="720000" y="4608000"/>
            <a:ext cx="1872000" cy="432000"/>
          </a:xfrm>
          <a:prstGeom prst="rect">
            <a:avLst/>
          </a:prstGeom>
          <a:solidFill>
            <a:srgbClr val="FF950E"/>
          </a:solidFill>
          <a:ln>
            <a:solidFill>
              <a:srgbClr val="3465A4"/>
            </a:solidFill>
          </a:ln>
        </p:spPr>
        <p:txBody>
          <a:bodyPr wrap="none" lIns="90000" tIns="45000" rIns="90000" bIns="45000" anchor="ctr"/>
          <a:lstStyle/>
          <a:p>
            <a:pPr algn="ctr"/>
            <a:r>
              <a:rPr lang="en-IE">
                <a:latin typeface="Arial"/>
              </a:rPr>
              <a:t>request</a:t>
            </a:r>
            <a:endParaRPr/>
          </a:p>
        </p:txBody>
      </p:sp>
      <p:pic>
        <p:nvPicPr>
          <p:cNvPr id="13" name="Picture 12"/>
          <p:cNvPicPr>
            <a:picLocks noChangeAspect="1"/>
          </p:cNvPicPr>
          <p:nvPr/>
        </p:nvPicPr>
        <p:blipFill>
          <a:blip r:embed="rId3"/>
          <a:stretch>
            <a:fillRect/>
          </a:stretch>
        </p:blipFill>
        <p:spPr>
          <a:xfrm>
            <a:off x="3936008" y="5113616"/>
            <a:ext cx="1847983" cy="190713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762226" y="2017110"/>
            <a:ext cx="7853030" cy="3879017"/>
          </a:xfrm>
          <a:prstGeom prst="rect">
            <a:avLst/>
          </a:prstGeom>
        </p:spPr>
      </p:pic>
      <p:sp>
        <p:nvSpPr>
          <p:cNvPr id="2" name="Title 1"/>
          <p:cNvSpPr>
            <a:spLocks noGrp="1"/>
          </p:cNvSpPr>
          <p:nvPr>
            <p:ph type="title"/>
          </p:nvPr>
        </p:nvSpPr>
        <p:spPr/>
        <p:txBody>
          <a:bodyPr/>
          <a:lstStyle/>
          <a:p>
            <a:r>
              <a:rPr lang="en-IE" dirty="0" err="1"/>
              <a:t>Callbacks</a:t>
            </a:r>
            <a:endParaRPr lang="en-IE" dirty="0"/>
          </a:p>
        </p:txBody>
      </p:sp>
      <p:sp>
        <p:nvSpPr>
          <p:cNvPr id="7" name="Speech Bubble: Oval 6"/>
          <p:cNvSpPr/>
          <p:nvPr/>
        </p:nvSpPr>
        <p:spPr>
          <a:xfrm>
            <a:off x="6299200" y="359153"/>
            <a:ext cx="3276440" cy="1553029"/>
          </a:xfrm>
          <a:prstGeom prst="wedgeEllipseCallout">
            <a:avLst>
              <a:gd name="adj1" fmla="val -81523"/>
              <a:gd name="adj2" fmla="val 746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“Request” </a:t>
            </a:r>
            <a:r>
              <a:rPr lang="en-IE" dirty="0" err="1"/>
              <a:t>Callback</a:t>
            </a:r>
            <a:endParaRPr lang="en-IE" dirty="0"/>
          </a:p>
        </p:txBody>
      </p:sp>
      <p:sp>
        <p:nvSpPr>
          <p:cNvPr id="8" name="Speech Bubble: Oval 7"/>
          <p:cNvSpPr/>
          <p:nvPr/>
        </p:nvSpPr>
        <p:spPr>
          <a:xfrm>
            <a:off x="5856514" y="4372353"/>
            <a:ext cx="3276440" cy="1553029"/>
          </a:xfrm>
          <a:prstGeom prst="wedgeEllipseCallout">
            <a:avLst>
              <a:gd name="adj1" fmla="val -123164"/>
              <a:gd name="adj2" fmla="val -739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“Timeout” </a:t>
            </a:r>
            <a:r>
              <a:rPr lang="en-IE" dirty="0" err="1"/>
              <a:t>Callback</a:t>
            </a:r>
            <a:endParaRPr lang="en-IE" dirty="0"/>
          </a:p>
        </p:txBody>
      </p:sp>
    </p:spTree>
    <p:extLst>
      <p:ext uri="{BB962C8B-B14F-4D97-AF65-F5344CB8AC3E}">
        <p14:creationId xmlns:p14="http://schemas.microsoft.com/office/powerpoint/2010/main" val="240161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504000" y="301320"/>
            <a:ext cx="9071640" cy="1262160"/>
          </a:xfrm>
          <a:prstGeom prst="rect">
            <a:avLst/>
          </a:prstGeom>
        </p:spPr>
        <p:txBody>
          <a:bodyPr lIns="0" tIns="0" rIns="0" bIns="0" anchor="ctr"/>
          <a:lstStyle/>
          <a:p>
            <a:pPr algn="ctr"/>
            <a:r>
              <a:rPr lang="en-IE" sz="4400">
                <a:latin typeface="Arial"/>
              </a:rPr>
              <a:t>Callback Timeline, Non Blocking</a:t>
            </a:r>
            <a:endParaRPr/>
          </a:p>
        </p:txBody>
      </p:sp>
      <p:pic>
        <p:nvPicPr>
          <p:cNvPr id="128" name="Picture 127"/>
          <p:cNvPicPr/>
          <p:nvPr/>
        </p:nvPicPr>
        <p:blipFill>
          <a:blip r:embed="rId2"/>
          <a:stretch>
            <a:fillRect/>
          </a:stretch>
        </p:blipFill>
        <p:spPr>
          <a:xfrm>
            <a:off x="536760" y="1368000"/>
            <a:ext cx="9038880" cy="552420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504000" y="301320"/>
            <a:ext cx="9071640" cy="1262160"/>
          </a:xfrm>
          <a:prstGeom prst="rect">
            <a:avLst/>
          </a:prstGeom>
        </p:spPr>
        <p:txBody>
          <a:bodyPr lIns="0" tIns="0" rIns="0" bIns="0" anchor="ctr"/>
          <a:lstStyle/>
          <a:p>
            <a:pPr algn="ctr"/>
            <a:r>
              <a:rPr lang="en-IE" sz="4400">
                <a:latin typeface="Arial"/>
              </a:rPr>
              <a:t>Callback Timeline, Blocking</a:t>
            </a:r>
            <a:endParaRPr/>
          </a:p>
        </p:txBody>
      </p:sp>
      <p:pic>
        <p:nvPicPr>
          <p:cNvPr id="130" name="Picture 129"/>
          <p:cNvPicPr/>
          <p:nvPr/>
        </p:nvPicPr>
        <p:blipFill>
          <a:blip r:embed="rId2"/>
          <a:stretch>
            <a:fillRect/>
          </a:stretch>
        </p:blipFill>
        <p:spPr>
          <a:xfrm>
            <a:off x="288000" y="1296000"/>
            <a:ext cx="9457920" cy="566712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504000" y="301320"/>
            <a:ext cx="9071640" cy="1262160"/>
          </a:xfrm>
          <a:prstGeom prst="rect">
            <a:avLst/>
          </a:prstGeom>
        </p:spPr>
        <p:txBody>
          <a:bodyPr lIns="0" tIns="0" rIns="0" bIns="0" anchor="ctr"/>
          <a:lstStyle/>
          <a:p>
            <a:pPr algn="ctr"/>
            <a:r>
              <a:rPr lang="en-IE" sz="4400">
                <a:latin typeface="Arial"/>
              </a:rPr>
              <a:t>Emitting Event in Node</a:t>
            </a:r>
            <a:endParaRPr/>
          </a:p>
        </p:txBody>
      </p:sp>
      <p:sp>
        <p:nvSpPr>
          <p:cNvPr id="132" name="TextShape 2"/>
          <p:cNvSpPr txBox="1"/>
          <p:nvPr/>
        </p:nvSpPr>
        <p:spPr>
          <a:xfrm>
            <a:off x="432000" y="1447560"/>
            <a:ext cx="9071640" cy="4384440"/>
          </a:xfrm>
          <a:prstGeom prst="rect">
            <a:avLst/>
          </a:prstGeom>
        </p:spPr>
        <p:txBody>
          <a:bodyPr lIns="0" tIns="0" rIns="0" bIns="0"/>
          <a:lstStyle/>
          <a:p>
            <a:pPr>
              <a:buSzPct val="45000"/>
              <a:buFont typeface="StarSymbol"/>
              <a:buChar char=""/>
            </a:pPr>
            <a:r>
              <a:rPr lang="en-IE" sz="3200">
                <a:latin typeface="Arial"/>
              </a:rPr>
              <a:t>Many objects can emit events in node. </a:t>
            </a:r>
            <a:endParaRPr/>
          </a:p>
          <a:p>
            <a:endParaRPr/>
          </a:p>
          <a:p>
            <a:endParaRPr/>
          </a:p>
          <a:p>
            <a:endParaRPr/>
          </a:p>
          <a:p>
            <a:endParaRPr/>
          </a:p>
          <a:p>
            <a:pPr>
              <a:buSzPct val="45000"/>
              <a:buFont typeface="StarSymbol"/>
              <a:buChar char=""/>
            </a:pPr>
            <a:r>
              <a:rPr lang="en-IE" sz="3200">
                <a:latin typeface="Arial"/>
              </a:rPr>
              <a:t>See here for a description of how HTTP Server works</a:t>
            </a:r>
            <a:endParaRPr/>
          </a:p>
        </p:txBody>
      </p:sp>
      <p:pic>
        <p:nvPicPr>
          <p:cNvPr id="133" name="Picture 132"/>
          <p:cNvPicPr/>
          <p:nvPr/>
        </p:nvPicPr>
        <p:blipFill>
          <a:blip r:embed="rId2"/>
          <a:stretch>
            <a:fillRect/>
          </a:stretch>
        </p:blipFill>
        <p:spPr>
          <a:xfrm>
            <a:off x="2275560" y="2376000"/>
            <a:ext cx="4492440" cy="2129400"/>
          </a:xfrm>
          <a:prstGeom prst="rect">
            <a:avLst/>
          </a:prstGeom>
          <a:ln>
            <a:noFill/>
          </a:ln>
        </p:spPr>
      </p:pic>
      <p:pic>
        <p:nvPicPr>
          <p:cNvPr id="134" name="Picture 133"/>
          <p:cNvPicPr/>
          <p:nvPr/>
        </p:nvPicPr>
        <p:blipFill>
          <a:blip r:embed="rId3"/>
          <a:stretch>
            <a:fillRect/>
          </a:stretch>
        </p:blipFill>
        <p:spPr>
          <a:xfrm>
            <a:off x="2520000" y="5184000"/>
            <a:ext cx="4301280" cy="245196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Node </a:t>
            </a:r>
            <a:r>
              <a:rPr lang="en-IE" dirty="0" err="1"/>
              <a:t>Callbacks</a:t>
            </a:r>
            <a:endParaRPr lang="en-IE" dirty="0"/>
          </a:p>
        </p:txBody>
      </p:sp>
      <p:sp>
        <p:nvSpPr>
          <p:cNvPr id="3" name="Text Placeholder 2"/>
          <p:cNvSpPr>
            <a:spLocks noGrp="1"/>
          </p:cNvSpPr>
          <p:nvPr>
            <p:ph type="body"/>
          </p:nvPr>
        </p:nvSpPr>
        <p:spPr>
          <a:xfrm>
            <a:off x="460458" y="1769040"/>
            <a:ext cx="9071640" cy="4384440"/>
          </a:xfrm>
        </p:spPr>
        <p:txBody>
          <a:bodyPr/>
          <a:lstStyle/>
          <a:p>
            <a:r>
              <a:rPr lang="en-IE" dirty="0"/>
              <a:t>“If Google’s V8 Engine is the heart of your Node.js application, then </a:t>
            </a:r>
            <a:r>
              <a:rPr lang="en-IE" dirty="0" err="1"/>
              <a:t>callbacks</a:t>
            </a:r>
            <a:r>
              <a:rPr lang="en-IE" dirty="0"/>
              <a:t> are its veins”.</a:t>
            </a:r>
          </a:p>
          <a:p>
            <a:r>
              <a:rPr lang="en-IE" dirty="0"/>
              <a:t>They enable a balanced, non-blocking flow of asynchronous control across modules and applications.</a:t>
            </a:r>
          </a:p>
          <a:p>
            <a:pPr lvl="1"/>
            <a:r>
              <a:rPr lang="en-IE" dirty="0"/>
              <a:t>But for </a:t>
            </a:r>
            <a:r>
              <a:rPr lang="en-IE" dirty="0" err="1"/>
              <a:t>callbacks</a:t>
            </a:r>
            <a:r>
              <a:rPr lang="en-IE" dirty="0"/>
              <a:t> to work at scale you need a common, reliable protocol.</a:t>
            </a:r>
          </a:p>
          <a:p>
            <a:pPr lvl="1"/>
            <a:r>
              <a:rPr lang="en-IE" dirty="0"/>
              <a:t>The “error-first” </a:t>
            </a:r>
            <a:r>
              <a:rPr lang="en-IE" dirty="0" err="1"/>
              <a:t>callback</a:t>
            </a:r>
            <a:r>
              <a:rPr lang="en-IE" dirty="0"/>
              <a:t> (also known as an “</a:t>
            </a:r>
            <a:r>
              <a:rPr lang="en-IE" dirty="0" err="1"/>
              <a:t>errorback</a:t>
            </a:r>
            <a:r>
              <a:rPr lang="en-IE" dirty="0"/>
              <a:t>”, “</a:t>
            </a:r>
            <a:r>
              <a:rPr lang="en-IE" dirty="0" err="1"/>
              <a:t>errback</a:t>
            </a:r>
            <a:r>
              <a:rPr lang="en-IE" dirty="0"/>
              <a:t>”, or “node-style </a:t>
            </a:r>
            <a:r>
              <a:rPr lang="en-IE" dirty="0" err="1"/>
              <a:t>callback</a:t>
            </a:r>
            <a:r>
              <a:rPr lang="en-IE" dirty="0"/>
              <a:t>”) was introduced to solve this problem, and is a standard for Node.js </a:t>
            </a:r>
            <a:r>
              <a:rPr lang="en-IE" dirty="0" err="1"/>
              <a:t>callbacks</a:t>
            </a:r>
            <a:r>
              <a:rPr lang="en-IE" dirty="0"/>
              <a:t>.</a:t>
            </a:r>
          </a:p>
          <a:p>
            <a:r>
              <a:rPr lang="en-IE" dirty="0"/>
              <a:t>A </a:t>
            </a:r>
            <a:r>
              <a:rPr lang="en-IE" dirty="0" err="1"/>
              <a:t>callback</a:t>
            </a:r>
            <a:r>
              <a:rPr lang="en-IE" dirty="0"/>
              <a:t> is basically a function called at the completion of a given task. This prevents any blocking, and allows other code to be run in the meantime.</a:t>
            </a:r>
          </a:p>
        </p:txBody>
      </p:sp>
    </p:spTree>
    <p:extLst>
      <p:ext uri="{BB962C8B-B14F-4D97-AF65-F5344CB8AC3E}">
        <p14:creationId xmlns:p14="http://schemas.microsoft.com/office/powerpoint/2010/main" val="3050506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301320"/>
            <a:ext cx="9071640" cy="1262520"/>
          </a:xfrm>
        </p:spPr>
        <p:txBody>
          <a:bodyPr/>
          <a:lstStyle/>
          <a:p>
            <a:r>
              <a:rPr lang="en-IE" dirty="0"/>
              <a:t>Error First </a:t>
            </a:r>
            <a:r>
              <a:rPr lang="en-IE" dirty="0" err="1"/>
              <a:t>Callbacks</a:t>
            </a:r>
            <a:endParaRPr lang="en-IE" dirty="0"/>
          </a:p>
        </p:txBody>
      </p:sp>
      <p:sp>
        <p:nvSpPr>
          <p:cNvPr id="3" name="Text Placeholder 2"/>
          <p:cNvSpPr>
            <a:spLocks noGrp="1"/>
          </p:cNvSpPr>
          <p:nvPr>
            <p:ph type="body"/>
          </p:nvPr>
        </p:nvSpPr>
        <p:spPr>
          <a:xfrm>
            <a:off x="504000" y="1769040"/>
            <a:ext cx="9071640" cy="4384440"/>
          </a:xfrm>
        </p:spPr>
        <p:txBody>
          <a:bodyPr/>
          <a:lstStyle/>
          <a:p>
            <a:r>
              <a:rPr lang="en-IE"/>
              <a:t>The first argument of the callback is reserved for an error object. If an error occurred, it will be returned by the first err argument.</a:t>
            </a:r>
          </a:p>
          <a:p>
            <a:r>
              <a:rPr lang="en-IE"/>
              <a:t>The second argument of the callback is reserved for any successful response data. If no error occurred, err will be set to null and any successful data will be returned in the second argument.</a:t>
            </a:r>
            <a:endParaRPr lang="en-IE" dirty="0"/>
          </a:p>
        </p:txBody>
      </p:sp>
      <p:pic>
        <p:nvPicPr>
          <p:cNvPr id="4" name="Picture 3"/>
          <p:cNvPicPr>
            <a:picLocks noChangeAspect="1"/>
          </p:cNvPicPr>
          <p:nvPr/>
        </p:nvPicPr>
        <p:blipFill>
          <a:blip r:embed="rId2"/>
          <a:stretch>
            <a:fillRect/>
          </a:stretch>
        </p:blipFill>
        <p:spPr>
          <a:xfrm>
            <a:off x="1927176" y="4770350"/>
            <a:ext cx="5172075" cy="2105025"/>
          </a:xfrm>
          <a:prstGeom prst="rect">
            <a:avLst/>
          </a:prstGeom>
        </p:spPr>
      </p:pic>
    </p:spTree>
    <p:extLst>
      <p:ext uri="{BB962C8B-B14F-4D97-AF65-F5344CB8AC3E}">
        <p14:creationId xmlns:p14="http://schemas.microsoft.com/office/powerpoint/2010/main" val="3237368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Node: Caution!</a:t>
            </a:r>
          </a:p>
        </p:txBody>
      </p:sp>
      <p:sp>
        <p:nvSpPr>
          <p:cNvPr id="3" name="Text Placeholder 2"/>
          <p:cNvSpPr>
            <a:spLocks noGrp="1"/>
          </p:cNvSpPr>
          <p:nvPr>
            <p:ph type="body"/>
          </p:nvPr>
        </p:nvSpPr>
        <p:spPr/>
        <p:txBody>
          <a:bodyPr/>
          <a:lstStyle/>
          <a:p>
            <a:r>
              <a:rPr lang="en-IE" dirty="0"/>
              <a:t>In node, event </a:t>
            </a:r>
            <a:r>
              <a:rPr lang="en-IE" dirty="0" err="1"/>
              <a:t>callback</a:t>
            </a:r>
            <a:r>
              <a:rPr lang="en-IE" dirty="0"/>
              <a:t> functions should execute fast</a:t>
            </a:r>
          </a:p>
          <a:p>
            <a:pPr lvl="1"/>
            <a:r>
              <a:rPr lang="en-IE" dirty="0"/>
              <a:t>Do not perform computationally expensive operations in the event </a:t>
            </a:r>
            <a:r>
              <a:rPr lang="en-IE" dirty="0" err="1"/>
              <a:t>callback</a:t>
            </a:r>
            <a:r>
              <a:rPr lang="en-IE" dirty="0"/>
              <a:t> function.</a:t>
            </a:r>
          </a:p>
          <a:p>
            <a:r>
              <a:rPr lang="en-IE" dirty="0"/>
              <a:t>Always use </a:t>
            </a:r>
            <a:r>
              <a:rPr lang="en-IE" dirty="0" err="1"/>
              <a:t>callback</a:t>
            </a:r>
            <a:r>
              <a:rPr lang="en-IE" dirty="0"/>
              <a:t> functions. Better for high concurrency.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946" y="4211971"/>
            <a:ext cx="4457700" cy="2857500"/>
          </a:xfrm>
          <a:prstGeom prst="rect">
            <a:avLst/>
          </a:prstGeom>
        </p:spPr>
      </p:pic>
    </p:spTree>
    <p:extLst>
      <p:ext uri="{BB962C8B-B14F-4D97-AF65-F5344CB8AC3E}">
        <p14:creationId xmlns:p14="http://schemas.microsoft.com/office/powerpoint/2010/main" val="3074231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Agenda</a:t>
            </a:r>
          </a:p>
        </p:txBody>
      </p:sp>
      <p:sp>
        <p:nvSpPr>
          <p:cNvPr id="3" name="Subtitle 2"/>
          <p:cNvSpPr>
            <a:spLocks noGrp="1"/>
          </p:cNvSpPr>
          <p:nvPr>
            <p:ph type="subTitle"/>
          </p:nvPr>
        </p:nvSpPr>
        <p:spPr/>
        <p:txBody>
          <a:bodyPr/>
          <a:lstStyle/>
          <a:p>
            <a:endParaRPr lang="en-IE" sz="3600" dirty="0"/>
          </a:p>
        </p:txBody>
      </p:sp>
      <p:sp>
        <p:nvSpPr>
          <p:cNvPr id="4" name="Rectangle 3"/>
          <p:cNvSpPr/>
          <p:nvPr/>
        </p:nvSpPr>
        <p:spPr>
          <a:xfrm>
            <a:off x="504000" y="1785141"/>
            <a:ext cx="7740114" cy="2031325"/>
          </a:xfrm>
          <a:prstGeom prst="rect">
            <a:avLst/>
          </a:prstGeom>
        </p:spPr>
        <p:txBody>
          <a:bodyPr wrap="square">
            <a:spAutoFit/>
          </a:bodyPr>
          <a:lstStyle/>
          <a:p>
            <a:pPr marL="285750" indent="-285750">
              <a:buFont typeface="Arial" panose="020B0604020202020204" pitchFamily="34" charset="0"/>
              <a:buChar char="•"/>
            </a:pPr>
            <a:r>
              <a:rPr lang="en-IE" dirty="0"/>
              <a:t>What is node.js</a:t>
            </a:r>
          </a:p>
          <a:p>
            <a:pPr marL="285750" indent="-285750">
              <a:buFont typeface="Arial" panose="020B0604020202020204" pitchFamily="34" charset="0"/>
              <a:buChar char="•"/>
            </a:pPr>
            <a:r>
              <a:rPr lang="en-IE" dirty="0"/>
              <a:t>Non Blocking and Blocking</a:t>
            </a:r>
          </a:p>
          <a:p>
            <a:pPr marL="285750" indent="-285750">
              <a:buFont typeface="Arial" panose="020B0604020202020204" pitchFamily="34" charset="0"/>
              <a:buChar char="•"/>
            </a:pPr>
            <a:r>
              <a:rPr lang="en-IE" dirty="0"/>
              <a:t>Event-based processes</a:t>
            </a:r>
          </a:p>
          <a:p>
            <a:pPr marL="285750" indent="-285750">
              <a:buFont typeface="Arial" panose="020B0604020202020204" pitchFamily="34" charset="0"/>
              <a:buChar char="•"/>
            </a:pPr>
            <a:r>
              <a:rPr lang="en-IE" dirty="0" err="1"/>
              <a:t>Callbacks</a:t>
            </a:r>
            <a:r>
              <a:rPr lang="en-IE" dirty="0"/>
              <a:t> in node</a:t>
            </a:r>
          </a:p>
          <a:p>
            <a:pPr marL="285750" indent="-285750">
              <a:buFont typeface="Arial" panose="020B0604020202020204" pitchFamily="34" charset="0"/>
              <a:buChar char="•"/>
            </a:pPr>
            <a:r>
              <a:rPr lang="en-IE" dirty="0"/>
              <a:t>Node Package Manager</a:t>
            </a:r>
          </a:p>
          <a:p>
            <a:pPr marL="285750" indent="-285750">
              <a:buFont typeface="Arial" panose="020B0604020202020204" pitchFamily="34" charset="0"/>
              <a:buChar char="•"/>
            </a:pPr>
            <a:r>
              <a:rPr lang="en-IE" dirty="0"/>
              <a:t>Creating a node app</a:t>
            </a:r>
          </a:p>
          <a:p>
            <a:pPr marL="285750" indent="-285750">
              <a:buFont typeface="Arial" panose="020B0604020202020204" pitchFamily="34" charset="0"/>
              <a:buChar char="•"/>
            </a:pPr>
            <a:r>
              <a:rPr lang="en-IE" dirty="0"/>
              <a:t>Introduction to Express</a:t>
            </a:r>
          </a:p>
        </p:txBody>
      </p:sp>
    </p:spTree>
    <p:extLst>
      <p:ext uri="{BB962C8B-B14F-4D97-AF65-F5344CB8AC3E}">
        <p14:creationId xmlns:p14="http://schemas.microsoft.com/office/powerpoint/2010/main" val="3595276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04000" y="301320"/>
            <a:ext cx="9071640" cy="5851800"/>
          </a:xfrm>
          <a:prstGeom prst="rect">
            <a:avLst/>
          </a:prstGeom>
        </p:spPr>
        <p:txBody>
          <a:bodyPr lIns="0" tIns="0" rIns="0" bIns="0" anchor="ctr"/>
          <a:lstStyle/>
          <a:p>
            <a:pPr algn="ctr"/>
            <a:r>
              <a:rPr lang="en-IE" sz="3200">
                <a:latin typeface="Arial"/>
              </a:rPr>
              <a:t>Node Modules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504000" y="301320"/>
            <a:ext cx="9071640" cy="1262160"/>
          </a:xfrm>
          <a:prstGeom prst="rect">
            <a:avLst/>
          </a:prstGeom>
        </p:spPr>
        <p:txBody>
          <a:bodyPr lIns="0" tIns="0" rIns="0" bIns="0" anchor="ctr"/>
          <a:lstStyle/>
          <a:p>
            <a:pPr algn="ctr"/>
            <a:r>
              <a:rPr lang="en-IE" sz="4400">
                <a:latin typeface="Arial"/>
              </a:rPr>
              <a:t>Node Modules</a:t>
            </a:r>
            <a:endParaRPr lang="en-IE"/>
          </a:p>
        </p:txBody>
      </p:sp>
      <p:sp>
        <p:nvSpPr>
          <p:cNvPr id="137" name="TextShape 2"/>
          <p:cNvSpPr txBox="1"/>
          <p:nvPr/>
        </p:nvSpPr>
        <p:spPr>
          <a:xfrm>
            <a:off x="504000" y="1769040"/>
            <a:ext cx="9071640" cy="4384440"/>
          </a:xfrm>
          <a:prstGeom prst="rect">
            <a:avLst/>
          </a:prstGeom>
        </p:spPr>
        <p:txBody>
          <a:bodyPr lIns="0" tIns="0" rIns="0" bIns="0"/>
          <a:lstStyle/>
          <a:p>
            <a:pPr marL="457200" indent="-457200">
              <a:buSzPct val="45000"/>
              <a:buFont typeface="Arial" panose="020B0604020202020204" pitchFamily="34" charset="0"/>
              <a:buChar char="•"/>
            </a:pPr>
            <a:r>
              <a:rPr lang="en-IE" sz="3200" dirty="0">
                <a:latin typeface="Calibri" panose="020F0502020204030204" pitchFamily="34" charset="0"/>
                <a:cs typeface="Calibri" panose="020F0502020204030204" pitchFamily="34" charset="0"/>
              </a:rPr>
              <a:t>Node has a small core API</a:t>
            </a:r>
            <a:endParaRPr lang="en-IE" dirty="0">
              <a:latin typeface="Calibri" panose="020F0502020204030204" pitchFamily="34" charset="0"/>
              <a:cs typeface="Calibri" panose="020F0502020204030204" pitchFamily="34" charset="0"/>
            </a:endParaRPr>
          </a:p>
          <a:p>
            <a:pPr marL="457200" indent="-457200">
              <a:buSzPct val="45000"/>
              <a:buFont typeface="Arial" panose="020B0604020202020204" pitchFamily="34" charset="0"/>
              <a:buChar char="•"/>
            </a:pPr>
            <a:r>
              <a:rPr lang="en-IE" sz="3200" dirty="0">
                <a:latin typeface="Calibri" panose="020F0502020204030204" pitchFamily="34" charset="0"/>
                <a:cs typeface="Calibri" panose="020F0502020204030204" pitchFamily="34" charset="0"/>
              </a:rPr>
              <a:t>Most applications depend on third party modules</a:t>
            </a:r>
            <a:endParaRPr lang="en-IE" dirty="0">
              <a:latin typeface="Calibri" panose="020F0502020204030204" pitchFamily="34" charset="0"/>
              <a:cs typeface="Calibri" panose="020F0502020204030204" pitchFamily="34" charset="0"/>
            </a:endParaRPr>
          </a:p>
          <a:p>
            <a:pPr marL="457200" indent="-457200">
              <a:buSzPct val="45000"/>
              <a:buFont typeface="Arial" panose="020B0604020202020204" pitchFamily="34" charset="0"/>
              <a:buChar char="•"/>
            </a:pPr>
            <a:r>
              <a:rPr lang="en-IE" sz="3200" dirty="0" err="1">
                <a:latin typeface="Calibri" panose="020F0502020204030204" pitchFamily="34" charset="0"/>
                <a:cs typeface="Calibri" panose="020F0502020204030204" pitchFamily="34" charset="0"/>
              </a:rPr>
              <a:t>Thisd</a:t>
            </a:r>
            <a:r>
              <a:rPr lang="en-IE" sz="3200" dirty="0">
                <a:latin typeface="Calibri" panose="020F0502020204030204" pitchFamily="34" charset="0"/>
                <a:cs typeface="Calibri" panose="020F0502020204030204" pitchFamily="34" charset="0"/>
              </a:rPr>
              <a:t> party modules curated in online registry called the Node Package Manager system (NPM)</a:t>
            </a:r>
            <a:br>
              <a:rPr lang="en-IE" sz="3200" dirty="0">
                <a:latin typeface="Calibri" panose="020F0502020204030204" pitchFamily="34" charset="0"/>
                <a:cs typeface="Calibri" panose="020F0502020204030204" pitchFamily="34" charset="0"/>
              </a:rPr>
            </a:br>
            <a:endParaRPr lang="en-IE" dirty="0">
              <a:latin typeface="Calibri" panose="020F0502020204030204" pitchFamily="34" charset="0"/>
              <a:cs typeface="Calibri" panose="020F0502020204030204" pitchFamily="34" charset="0"/>
            </a:endParaRPr>
          </a:p>
          <a:p>
            <a:pPr marL="285750" indent="-285750">
              <a:buSzPct val="45000"/>
              <a:buFont typeface="Arial" panose="020B0604020202020204" pitchFamily="34" charset="0"/>
              <a:buChar char="•"/>
            </a:pPr>
            <a:endParaRPr lang="en-IE" dirty="0">
              <a:latin typeface="Calibri" panose="020F0502020204030204" pitchFamily="34" charset="0"/>
              <a:cs typeface="Calibri" panose="020F0502020204030204" pitchFamily="34" charset="0"/>
            </a:endParaRPr>
          </a:p>
          <a:p>
            <a:pPr marL="285750" indent="-285750">
              <a:buSzPct val="45000"/>
              <a:buFont typeface="Arial" panose="020B0604020202020204" pitchFamily="34" charset="0"/>
              <a:buChar char="•"/>
            </a:pPr>
            <a:endParaRPr lang="en-IE" dirty="0">
              <a:latin typeface="Calibri" panose="020F0502020204030204" pitchFamily="34" charset="0"/>
              <a:cs typeface="Calibri" panose="020F0502020204030204" pitchFamily="34" charset="0"/>
            </a:endParaRPr>
          </a:p>
          <a:p>
            <a:pPr marL="285750" indent="-285750">
              <a:buSzPct val="45000"/>
              <a:buFont typeface="Arial" panose="020B0604020202020204" pitchFamily="34" charset="0"/>
              <a:buChar char="•"/>
            </a:pPr>
            <a:endParaRPr lang="en-IE" dirty="0">
              <a:latin typeface="Calibri" panose="020F0502020204030204" pitchFamily="34" charset="0"/>
              <a:cs typeface="Calibri" panose="020F0502020204030204" pitchFamily="34" charset="0"/>
            </a:endParaRPr>
          </a:p>
          <a:p>
            <a:pPr marL="285750" indent="-285750">
              <a:buSzPct val="45000"/>
              <a:buFont typeface="Arial" panose="020B0604020202020204" pitchFamily="34" charset="0"/>
              <a:buChar char="•"/>
            </a:pPr>
            <a:endParaRPr lang="en-IE" dirty="0">
              <a:latin typeface="Calibri" panose="020F0502020204030204" pitchFamily="34" charset="0"/>
              <a:cs typeface="Calibri" panose="020F0502020204030204" pitchFamily="34" charset="0"/>
            </a:endParaRPr>
          </a:p>
          <a:p>
            <a:pPr marL="285750" indent="-285750">
              <a:buSzPct val="45000"/>
              <a:buFont typeface="Arial" panose="020B0604020202020204" pitchFamily="34" charset="0"/>
              <a:buChar char="•"/>
            </a:pPr>
            <a:endParaRPr lang="en-IE" dirty="0">
              <a:latin typeface="Calibri" panose="020F0502020204030204" pitchFamily="34" charset="0"/>
              <a:cs typeface="Calibri" panose="020F0502020204030204" pitchFamily="34" charset="0"/>
            </a:endParaRPr>
          </a:p>
          <a:p>
            <a:pPr marL="457200" indent="-457200">
              <a:buSzPct val="45000"/>
              <a:buFont typeface="Arial" panose="020B0604020202020204" pitchFamily="34" charset="0"/>
              <a:buChar char="•"/>
            </a:pPr>
            <a:r>
              <a:rPr lang="en-IE" sz="3200" dirty="0">
                <a:latin typeface="Calibri" panose="020F0502020204030204" pitchFamily="34" charset="0"/>
                <a:cs typeface="Calibri" panose="020F0502020204030204" pitchFamily="34" charset="0"/>
              </a:rPr>
              <a:t> NPM downloads and installs modules, placing them into a </a:t>
            </a:r>
            <a:r>
              <a:rPr lang="en-IE" sz="3200" dirty="0" err="1">
                <a:latin typeface="Calibri" panose="020F0502020204030204" pitchFamily="34" charset="0"/>
                <a:cs typeface="Calibri" panose="020F0502020204030204" pitchFamily="34" charset="0"/>
              </a:rPr>
              <a:t>node_modules</a:t>
            </a:r>
            <a:r>
              <a:rPr lang="en-IE" sz="3200" dirty="0">
                <a:latin typeface="Calibri" panose="020F0502020204030204" pitchFamily="34" charset="0"/>
                <a:cs typeface="Calibri" panose="020F0502020204030204" pitchFamily="34" charset="0"/>
              </a:rPr>
              <a:t> folder in your current folder.</a:t>
            </a:r>
            <a:endParaRPr lang="en-IE" dirty="0">
              <a:latin typeface="Calibri" panose="020F0502020204030204" pitchFamily="34" charset="0"/>
              <a:cs typeface="Calibri" panose="020F0502020204030204" pitchFamily="34" charset="0"/>
            </a:endParaRPr>
          </a:p>
        </p:txBody>
      </p:sp>
      <p:pic>
        <p:nvPicPr>
          <p:cNvPr id="138" name="Picture 137"/>
          <p:cNvPicPr/>
          <p:nvPr/>
        </p:nvPicPr>
        <p:blipFill>
          <a:blip r:embed="rId2"/>
          <a:stretch>
            <a:fillRect/>
          </a:stretch>
        </p:blipFill>
        <p:spPr>
          <a:xfrm>
            <a:off x="2960960" y="4041075"/>
            <a:ext cx="2917326" cy="1140526"/>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NPM </a:t>
            </a:r>
            <a:r>
              <a:rPr lang="en-IE" dirty="0" err="1"/>
              <a:t>init</a:t>
            </a:r>
            <a:endParaRPr lang="en-IE" dirty="0"/>
          </a:p>
        </p:txBody>
      </p:sp>
      <p:sp>
        <p:nvSpPr>
          <p:cNvPr id="3" name="Text Placeholder 2"/>
          <p:cNvSpPr>
            <a:spLocks noGrp="1"/>
          </p:cNvSpPr>
          <p:nvPr>
            <p:ph type="body"/>
          </p:nvPr>
        </p:nvSpPr>
        <p:spPr/>
        <p:txBody>
          <a:bodyPr/>
          <a:lstStyle/>
          <a:p>
            <a:r>
              <a:rPr lang="en-IE" dirty="0"/>
              <a:t>You can use NPM to manage your node projects</a:t>
            </a:r>
          </a:p>
          <a:p>
            <a:r>
              <a:rPr lang="en-IE" dirty="0"/>
              <a:t>Run the following in the root folder of your app/project:</a:t>
            </a:r>
          </a:p>
          <a:p>
            <a:pPr marL="0" indent="0">
              <a:buNone/>
            </a:pPr>
            <a:r>
              <a:rPr lang="en-IE" dirty="0"/>
              <a:t>		</a:t>
            </a:r>
            <a:r>
              <a:rPr lang="en-IE" b="1" dirty="0" err="1"/>
              <a:t>npm</a:t>
            </a:r>
            <a:r>
              <a:rPr lang="en-IE" b="1" dirty="0"/>
              <a:t> </a:t>
            </a:r>
            <a:r>
              <a:rPr lang="en-IE" b="1" dirty="0" err="1"/>
              <a:t>init</a:t>
            </a:r>
            <a:endParaRPr lang="en-IE" b="1" dirty="0"/>
          </a:p>
          <a:p>
            <a:r>
              <a:rPr lang="en-IE" dirty="0"/>
              <a:t>This will ask you a bunch of questions, and then write a </a:t>
            </a:r>
            <a:r>
              <a:rPr lang="en-IE" dirty="0" err="1"/>
              <a:t>package.json</a:t>
            </a:r>
            <a:r>
              <a:rPr lang="en-IE" dirty="0"/>
              <a:t> for you.</a:t>
            </a:r>
          </a:p>
          <a:p>
            <a:r>
              <a:rPr lang="en-IE" dirty="0"/>
              <a:t>It attempts to make reasonable guesses about what you want things to be set to, and then writes a </a:t>
            </a:r>
            <a:r>
              <a:rPr lang="en-IE" dirty="0" err="1"/>
              <a:t>package.json</a:t>
            </a:r>
            <a:r>
              <a:rPr lang="en-IE" dirty="0"/>
              <a:t> file with the options you've selected.</a:t>
            </a:r>
          </a:p>
          <a:p>
            <a:pPr marL="0" indent="0">
              <a:buNone/>
            </a:pPr>
            <a:endParaRPr lang="en-IE" dirty="0"/>
          </a:p>
          <a:p>
            <a:pPr marL="0" indent="0">
              <a:buNone/>
            </a:pPr>
            <a:endParaRPr lang="en-IE" dirty="0"/>
          </a:p>
        </p:txBody>
      </p:sp>
    </p:spTree>
    <p:extLst>
      <p:ext uri="{BB962C8B-B14F-4D97-AF65-F5344CB8AC3E}">
        <p14:creationId xmlns:p14="http://schemas.microsoft.com/office/powerpoint/2010/main" val="3245809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04000" y="301320"/>
            <a:ext cx="9071640" cy="1262160"/>
          </a:xfrm>
          <a:prstGeom prst="rect">
            <a:avLst/>
          </a:prstGeom>
        </p:spPr>
        <p:txBody>
          <a:bodyPr lIns="0" tIns="0" rIns="0" bIns="0" anchor="ctr"/>
          <a:lstStyle/>
          <a:p>
            <a:pPr algn="ctr"/>
            <a:r>
              <a:rPr lang="en-IE" sz="4400">
                <a:latin typeface="Arial"/>
              </a:rPr>
              <a:t>Node Modules</a:t>
            </a:r>
            <a:endParaRPr/>
          </a:p>
        </p:txBody>
      </p:sp>
      <p:sp>
        <p:nvSpPr>
          <p:cNvPr id="140" name="TextShape 2"/>
          <p:cNvSpPr txBox="1"/>
          <p:nvPr/>
        </p:nvSpPr>
        <p:spPr>
          <a:xfrm>
            <a:off x="504000" y="1769040"/>
            <a:ext cx="9071640" cy="4384440"/>
          </a:xfrm>
          <a:prstGeom prst="rect">
            <a:avLst/>
          </a:prstGeom>
        </p:spPr>
        <p:txBody>
          <a:bodyPr lIns="0" tIns="0" rIns="0" bIns="0"/>
          <a:lstStyle/>
          <a:p>
            <a:pPr marL="457200" indent="-457200">
              <a:buSzPct val="45000"/>
              <a:buFont typeface="Arial" panose="020B0604020202020204" pitchFamily="34" charset="0"/>
              <a:buChar char="•"/>
            </a:pPr>
            <a:r>
              <a:rPr lang="en-IE" sz="3200" dirty="0">
                <a:latin typeface="Calibri" panose="020F0502020204030204" pitchFamily="34" charset="0"/>
                <a:cs typeface="Calibri" panose="020F0502020204030204" pitchFamily="34" charset="0"/>
              </a:rPr>
              <a:t>Installing a NPM Module is easy:</a:t>
            </a:r>
            <a:endParaRPr dirty="0">
              <a:latin typeface="Calibri" panose="020F0502020204030204" pitchFamily="34" charset="0"/>
              <a:cs typeface="Calibri" panose="020F0502020204030204" pitchFamily="34" charset="0"/>
            </a:endParaRPr>
          </a:p>
          <a:p>
            <a:pPr marL="457200" indent="-457200">
              <a:buSzPct val="45000"/>
              <a:buFont typeface="Arial" panose="020B0604020202020204" pitchFamily="34" charset="0"/>
              <a:buChar char="•"/>
            </a:pPr>
            <a:r>
              <a:rPr lang="en-IE" sz="3200" dirty="0">
                <a:latin typeface="Calibri" panose="020F0502020204030204" pitchFamily="34" charset="0"/>
                <a:cs typeface="Calibri" panose="020F0502020204030204" pitchFamily="34" charset="0"/>
              </a:rPr>
              <a:t>Navigate to the  application folder and run:</a:t>
            </a:r>
            <a:endParaRPr dirty="0">
              <a:latin typeface="Calibri" panose="020F0502020204030204" pitchFamily="34" charset="0"/>
              <a:cs typeface="Calibri" panose="020F0502020204030204" pitchFamily="34" charset="0"/>
            </a:endParaRPr>
          </a:p>
          <a:p>
            <a:pPr lvl="1">
              <a:buSzPct val="75000"/>
            </a:pPr>
            <a:r>
              <a:rPr lang="en-IE" sz="2800" dirty="0">
                <a:latin typeface="Calibri" panose="020F0502020204030204" pitchFamily="34" charset="0"/>
                <a:cs typeface="Calibri" panose="020F0502020204030204" pitchFamily="34" charset="0"/>
              </a:rPr>
              <a:t>    </a:t>
            </a:r>
            <a:r>
              <a:rPr lang="en-IE" sz="2800" b="1" dirty="0" err="1">
                <a:latin typeface="Calibri" panose="020F0502020204030204" pitchFamily="34" charset="0"/>
                <a:cs typeface="Calibri" panose="020F0502020204030204" pitchFamily="34" charset="0"/>
              </a:rPr>
              <a:t>npm</a:t>
            </a:r>
            <a:r>
              <a:rPr lang="en-IE" sz="2800" b="1" dirty="0">
                <a:latin typeface="Calibri" panose="020F0502020204030204" pitchFamily="34" charset="0"/>
                <a:cs typeface="Calibri" panose="020F0502020204030204" pitchFamily="34" charset="0"/>
              </a:rPr>
              <a:t> install express --save</a:t>
            </a:r>
            <a:endParaRPr b="1" dirty="0">
              <a:latin typeface="Calibri" panose="020F0502020204030204" pitchFamily="34" charset="0"/>
              <a:cs typeface="Calibri" panose="020F0502020204030204" pitchFamily="34" charset="0"/>
            </a:endParaRPr>
          </a:p>
          <a:p>
            <a:pPr marL="457200" indent="-457200">
              <a:buSzPct val="45000"/>
              <a:buFont typeface="Arial" panose="020B0604020202020204" pitchFamily="34" charset="0"/>
              <a:buChar char="•"/>
            </a:pPr>
            <a:r>
              <a:rPr lang="en-IE" sz="3200" dirty="0">
                <a:latin typeface="Calibri" panose="020F0502020204030204" pitchFamily="34" charset="0"/>
                <a:cs typeface="Calibri" panose="020F0502020204030204" pitchFamily="34" charset="0"/>
              </a:rPr>
              <a:t>This installs into a “</a:t>
            </a:r>
            <a:r>
              <a:rPr lang="en-IE" sz="3200" b="1" dirty="0" err="1">
                <a:latin typeface="Calibri" panose="020F0502020204030204" pitchFamily="34" charset="0"/>
                <a:cs typeface="Calibri" panose="020F0502020204030204" pitchFamily="34" charset="0"/>
              </a:rPr>
              <a:t>node_module</a:t>
            </a:r>
            <a:r>
              <a:rPr lang="en-IE" sz="3200" dirty="0">
                <a:latin typeface="Calibri" panose="020F0502020204030204" pitchFamily="34" charset="0"/>
                <a:cs typeface="Calibri" panose="020F0502020204030204" pitchFamily="34" charset="0"/>
              </a:rPr>
              <a:t>” folder in the current folder.</a:t>
            </a:r>
          </a:p>
          <a:p>
            <a:pPr marL="457200" indent="-457200">
              <a:buSzPct val="45000"/>
              <a:buFont typeface="Arial" panose="020B0604020202020204" pitchFamily="34" charset="0"/>
              <a:buChar char="•"/>
            </a:pPr>
            <a:r>
              <a:rPr lang="en-IE" sz="3200" dirty="0">
                <a:latin typeface="Calibri" panose="020F0502020204030204" pitchFamily="34" charset="0"/>
                <a:cs typeface="Calibri" panose="020F0502020204030204" pitchFamily="34" charset="0"/>
              </a:rPr>
              <a:t>The –save bit updates your </a:t>
            </a:r>
            <a:r>
              <a:rPr lang="en-IE" sz="3200" dirty="0" err="1">
                <a:latin typeface="Calibri" panose="020F0502020204030204" pitchFamily="34" charset="0"/>
                <a:cs typeface="Calibri" panose="020F0502020204030204" pitchFamily="34" charset="0"/>
              </a:rPr>
              <a:t>package.json</a:t>
            </a:r>
            <a:r>
              <a:rPr lang="en-IE" sz="3200" dirty="0">
                <a:latin typeface="Calibri" panose="020F0502020204030204" pitchFamily="34" charset="0"/>
                <a:cs typeface="Calibri" panose="020F0502020204030204" pitchFamily="34" charset="0"/>
              </a:rPr>
              <a:t> with the dependency</a:t>
            </a:r>
            <a:endParaRPr dirty="0">
              <a:latin typeface="Calibri" panose="020F0502020204030204" pitchFamily="34" charset="0"/>
              <a:cs typeface="Calibri" panose="020F0502020204030204" pitchFamily="34" charset="0"/>
            </a:endParaRPr>
          </a:p>
          <a:p>
            <a:pPr marL="457200" indent="-457200">
              <a:buSzPct val="45000"/>
              <a:buFont typeface="Arial" panose="020B0604020202020204" pitchFamily="34" charset="0"/>
              <a:buChar char="•"/>
            </a:pPr>
            <a:r>
              <a:rPr lang="en-IE" sz="3200" dirty="0">
                <a:latin typeface="Calibri" panose="020F0502020204030204" pitchFamily="34" charset="0"/>
                <a:cs typeface="Calibri" panose="020F0502020204030204" pitchFamily="34" charset="0"/>
              </a:rPr>
              <a:t>To use the module in your code, use:</a:t>
            </a:r>
            <a:endParaRPr dirty="0">
              <a:latin typeface="Calibri" panose="020F0502020204030204" pitchFamily="34" charset="0"/>
              <a:cs typeface="Calibri" panose="020F0502020204030204" pitchFamily="34" charset="0"/>
            </a:endParaRPr>
          </a:p>
          <a:p>
            <a:pPr marL="914400" lvl="1" indent="-457200">
              <a:buSzPct val="75000"/>
              <a:buFont typeface="Arial" panose="020B0604020202020204" pitchFamily="34" charset="0"/>
              <a:buChar char="•"/>
            </a:pPr>
            <a:r>
              <a:rPr lang="en-IE" sz="2800" dirty="0" err="1">
                <a:latin typeface="Calibri" panose="020F0502020204030204" pitchFamily="34" charset="0"/>
                <a:cs typeface="Calibri" panose="020F0502020204030204" pitchFamily="34" charset="0"/>
              </a:rPr>
              <a:t>var</a:t>
            </a:r>
            <a:r>
              <a:rPr lang="en-IE" sz="2800" dirty="0">
                <a:latin typeface="Calibri" panose="020F0502020204030204" pitchFamily="34" charset="0"/>
                <a:cs typeface="Calibri" panose="020F0502020204030204" pitchFamily="34" charset="0"/>
              </a:rPr>
              <a:t> express = require('express');</a:t>
            </a:r>
            <a:endParaRPr dirty="0">
              <a:latin typeface="Calibri" panose="020F0502020204030204" pitchFamily="34" charset="0"/>
              <a:cs typeface="Calibri" panose="020F0502020204030204" pitchFamily="34" charset="0"/>
            </a:endParaRPr>
          </a:p>
          <a:p>
            <a:pPr marL="457200" indent="-457200">
              <a:buSzPct val="45000"/>
              <a:buFont typeface="Arial" panose="020B0604020202020204" pitchFamily="34" charset="0"/>
              <a:buChar char="•"/>
            </a:pPr>
            <a:r>
              <a:rPr lang="en-IE" sz="3200" dirty="0">
                <a:latin typeface="Calibri" panose="020F0502020204030204" pitchFamily="34" charset="0"/>
                <a:cs typeface="Calibri" panose="020F0502020204030204" pitchFamily="34" charset="0"/>
              </a:rPr>
              <a:t>This loads express from local </a:t>
            </a:r>
            <a:r>
              <a:rPr lang="en-IE" sz="3200" b="1" dirty="0" err="1">
                <a:latin typeface="Calibri" panose="020F0502020204030204" pitchFamily="34" charset="0"/>
                <a:cs typeface="Calibri" panose="020F0502020204030204" pitchFamily="34" charset="0"/>
              </a:rPr>
              <a:t>node_modules</a:t>
            </a:r>
            <a:r>
              <a:rPr lang="en-IE" sz="3200" dirty="0">
                <a:latin typeface="Calibri" panose="020F0502020204030204" pitchFamily="34" charset="0"/>
                <a:cs typeface="Calibri" panose="020F0502020204030204" pitchFamily="34" charset="0"/>
              </a:rPr>
              <a:t> folder.</a:t>
            </a:r>
            <a:endParaRPr dirty="0">
              <a:latin typeface="Calibri" panose="020F0502020204030204" pitchFamily="34" charset="0"/>
              <a:cs typeface="Calibri" panose="020F0502020204030204" pitchFamily="34" charset="0"/>
            </a:endParaRPr>
          </a:p>
          <a:p>
            <a:pPr>
              <a:buSzPct val="45000"/>
              <a:buFont typeface="StarSymbol"/>
              <a:buChar char=""/>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04000" y="301320"/>
            <a:ext cx="9071640" cy="1262160"/>
          </a:xfrm>
          <a:prstGeom prst="rect">
            <a:avLst/>
          </a:prstGeom>
        </p:spPr>
        <p:txBody>
          <a:bodyPr lIns="0" tIns="0" rIns="0" bIns="0" anchor="ctr"/>
          <a:lstStyle/>
          <a:p>
            <a:pPr algn="ctr"/>
            <a:r>
              <a:rPr lang="en-IE" sz="4400">
                <a:latin typeface="Arial"/>
              </a:rPr>
              <a:t>Global Node Modules</a:t>
            </a:r>
            <a:endParaRPr/>
          </a:p>
        </p:txBody>
      </p:sp>
      <p:sp>
        <p:nvSpPr>
          <p:cNvPr id="142" name="TextShape 2"/>
          <p:cNvSpPr txBox="1"/>
          <p:nvPr/>
        </p:nvSpPr>
        <p:spPr>
          <a:xfrm>
            <a:off x="504000" y="1769040"/>
            <a:ext cx="9071640" cy="4384440"/>
          </a:xfrm>
          <a:prstGeom prst="rect">
            <a:avLst/>
          </a:prstGeom>
        </p:spPr>
        <p:txBody>
          <a:bodyPr lIns="0" tIns="0" rIns="0" bIns="0"/>
          <a:lstStyle/>
          <a:p>
            <a:pPr marL="457200" indent="-457200">
              <a:buSzPct val="45000"/>
              <a:buFont typeface="Arial" panose="020B0604020202020204" pitchFamily="34" charset="0"/>
              <a:buChar char="•"/>
            </a:pPr>
            <a:r>
              <a:rPr lang="en-IE" sz="3200" dirty="0">
                <a:latin typeface="Calibri" panose="020F0502020204030204" pitchFamily="34" charset="0"/>
                <a:cs typeface="Calibri" panose="020F0502020204030204" pitchFamily="34" charset="0"/>
              </a:rPr>
              <a:t>Sometimes you may want to access modules from the shell/command line.</a:t>
            </a:r>
            <a:endParaRPr dirty="0">
              <a:latin typeface="Calibri" panose="020F0502020204030204" pitchFamily="34" charset="0"/>
              <a:cs typeface="Calibri" panose="020F0502020204030204" pitchFamily="34" charset="0"/>
            </a:endParaRPr>
          </a:p>
          <a:p>
            <a:pPr marL="457200" indent="-457200">
              <a:buSzPct val="45000"/>
              <a:buFont typeface="Arial" panose="020B0604020202020204" pitchFamily="34" charset="0"/>
              <a:buChar char="•"/>
            </a:pPr>
            <a:r>
              <a:rPr lang="en-IE" sz="3200" dirty="0">
                <a:latin typeface="Calibri" panose="020F0502020204030204" pitchFamily="34" charset="0"/>
                <a:cs typeface="Calibri" panose="020F0502020204030204" pitchFamily="34" charset="0"/>
              </a:rPr>
              <a:t>You can install modules that will execute </a:t>
            </a:r>
            <a:r>
              <a:rPr lang="en-IE" sz="3200" dirty="0" err="1">
                <a:latin typeface="Calibri" panose="020F0502020204030204" pitchFamily="34" charset="0"/>
                <a:cs typeface="Calibri" panose="020F0502020204030204" pitchFamily="34" charset="0"/>
              </a:rPr>
              <a:t>globaly</a:t>
            </a:r>
            <a:r>
              <a:rPr lang="en-IE" sz="3200" dirty="0">
                <a:latin typeface="Calibri" panose="020F0502020204030204" pitchFamily="34" charset="0"/>
                <a:cs typeface="Calibri" panose="020F0502020204030204" pitchFamily="34" charset="0"/>
              </a:rPr>
              <a:t> by including the '-g'.</a:t>
            </a:r>
            <a:endParaRPr dirty="0">
              <a:latin typeface="Calibri" panose="020F0502020204030204" pitchFamily="34" charset="0"/>
              <a:cs typeface="Calibri" panose="020F0502020204030204" pitchFamily="34" charset="0"/>
            </a:endParaRPr>
          </a:p>
          <a:p>
            <a:pPr marL="457200" indent="-457200">
              <a:buSzPct val="45000"/>
              <a:buFont typeface="Arial" panose="020B0604020202020204" pitchFamily="34" charset="0"/>
              <a:buChar char="•"/>
            </a:pPr>
            <a:r>
              <a:rPr lang="en-IE" sz="3200" dirty="0">
                <a:latin typeface="Calibri" panose="020F0502020204030204" pitchFamily="34" charset="0"/>
                <a:cs typeface="Calibri" panose="020F0502020204030204" pitchFamily="34" charset="0"/>
              </a:rPr>
              <a:t>Example, Grunt is a Node-based software management/build tool for </a:t>
            </a:r>
            <a:r>
              <a:rPr lang="en-IE" sz="3200" dirty="0" err="1">
                <a:latin typeface="Calibri" panose="020F0502020204030204" pitchFamily="34" charset="0"/>
                <a:cs typeface="Calibri" panose="020F0502020204030204" pitchFamily="34" charset="0"/>
              </a:rPr>
              <a:t>Javascript</a:t>
            </a:r>
            <a:r>
              <a:rPr lang="en-IE" sz="3200" dirty="0">
                <a:latin typeface="Calibri" panose="020F0502020204030204" pitchFamily="34" charset="0"/>
                <a:cs typeface="Calibri" panose="020F0502020204030204" pitchFamily="34" charset="0"/>
              </a:rPr>
              <a:t>.</a:t>
            </a:r>
            <a:endParaRPr dirty="0">
              <a:latin typeface="Calibri" panose="020F0502020204030204" pitchFamily="34" charset="0"/>
              <a:cs typeface="Calibri" panose="020F0502020204030204" pitchFamily="34" charset="0"/>
            </a:endParaRPr>
          </a:p>
          <a:p>
            <a:pPr lvl="1">
              <a:buSzPct val="75000"/>
            </a:pPr>
            <a:r>
              <a:rPr lang="en-IE" sz="2800" dirty="0">
                <a:latin typeface="Calibri" panose="020F0502020204030204" pitchFamily="34" charset="0"/>
                <a:cs typeface="Calibri" panose="020F0502020204030204" pitchFamily="34" charset="0"/>
              </a:rPr>
              <a:t>		</a:t>
            </a:r>
            <a:r>
              <a:rPr lang="en-IE" sz="2800" b="1" dirty="0">
                <a:latin typeface="Calibri" panose="020F0502020204030204" pitchFamily="34" charset="0"/>
                <a:cs typeface="Calibri" panose="020F0502020204030204" pitchFamily="34" charset="0"/>
              </a:rPr>
              <a:t>	</a:t>
            </a:r>
            <a:r>
              <a:rPr lang="en-IE" sz="2800" b="1" dirty="0" err="1">
                <a:latin typeface="Calibri" panose="020F0502020204030204" pitchFamily="34" charset="0"/>
                <a:cs typeface="Calibri" panose="020F0502020204030204" pitchFamily="34" charset="0"/>
              </a:rPr>
              <a:t>npm</a:t>
            </a:r>
            <a:r>
              <a:rPr lang="en-IE" sz="2800" b="1" dirty="0">
                <a:latin typeface="Calibri" panose="020F0502020204030204" pitchFamily="34" charset="0"/>
                <a:cs typeface="Calibri" panose="020F0502020204030204" pitchFamily="34" charset="0"/>
              </a:rPr>
              <a:t> install -g grunt-cli</a:t>
            </a:r>
            <a:endParaRPr b="1" dirty="0">
              <a:latin typeface="Calibri" panose="020F0502020204030204" pitchFamily="34" charset="0"/>
              <a:cs typeface="Calibri" panose="020F0502020204030204" pitchFamily="34" charset="0"/>
            </a:endParaRPr>
          </a:p>
          <a:p>
            <a:pPr marL="457200" indent="-457200">
              <a:buSzPct val="45000"/>
              <a:buFont typeface="Arial" panose="020B0604020202020204" pitchFamily="34" charset="0"/>
              <a:buChar char="•"/>
            </a:pPr>
            <a:r>
              <a:rPr lang="en-IE" sz="3200" dirty="0">
                <a:latin typeface="Calibri" panose="020F0502020204030204" pitchFamily="34" charset="0"/>
                <a:cs typeface="Calibri" panose="020F0502020204030204" pitchFamily="34" charset="0"/>
              </a:rPr>
              <a:t>This puts the “grunt” command in the system path, allowing it to be run from any directory.</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E" dirty="0"/>
              <a:t>NPM Common Commands</a:t>
            </a:r>
          </a:p>
        </p:txBody>
      </p:sp>
      <p:sp>
        <p:nvSpPr>
          <p:cNvPr id="3" name="Text Placeholder 2"/>
          <p:cNvSpPr>
            <a:spLocks noGrp="1"/>
          </p:cNvSpPr>
          <p:nvPr>
            <p:ph type="body"/>
          </p:nvPr>
        </p:nvSpPr>
        <p:spPr/>
        <p:txBody>
          <a:bodyPr/>
          <a:lstStyle/>
          <a:p>
            <a:pPr marL="0" indent="0">
              <a:buNone/>
            </a:pPr>
            <a:r>
              <a:rPr lang="en-IE" dirty="0"/>
              <a:t>Common </a:t>
            </a:r>
            <a:r>
              <a:rPr lang="en-IE" dirty="0" err="1"/>
              <a:t>npm</a:t>
            </a:r>
            <a:r>
              <a:rPr lang="en-IE" dirty="0"/>
              <a:t> commands:</a:t>
            </a:r>
          </a:p>
          <a:p>
            <a:pPr marL="0" indent="0">
              <a:buNone/>
            </a:pPr>
            <a:r>
              <a:rPr lang="en-IE" dirty="0"/>
              <a:t>– </a:t>
            </a:r>
            <a:r>
              <a:rPr lang="en-IE" b="1" dirty="0" err="1"/>
              <a:t>npm</a:t>
            </a:r>
            <a:r>
              <a:rPr lang="en-IE" b="1" dirty="0"/>
              <a:t> </a:t>
            </a:r>
            <a:r>
              <a:rPr lang="en-IE" b="1" dirty="0" err="1"/>
              <a:t>init</a:t>
            </a:r>
            <a:r>
              <a:rPr lang="en-IE" b="1" dirty="0"/>
              <a:t> </a:t>
            </a:r>
            <a:r>
              <a:rPr lang="en-IE" i="1" dirty="0"/>
              <a:t>initialize a </a:t>
            </a:r>
            <a:r>
              <a:rPr lang="en-IE" i="1" dirty="0" err="1"/>
              <a:t>package.json</a:t>
            </a:r>
            <a:r>
              <a:rPr lang="en-IE" i="1" dirty="0"/>
              <a:t> file</a:t>
            </a:r>
          </a:p>
          <a:p>
            <a:pPr marL="0" indent="0">
              <a:buNone/>
            </a:pPr>
            <a:r>
              <a:rPr lang="en-IE" dirty="0"/>
              <a:t>– </a:t>
            </a:r>
            <a:r>
              <a:rPr lang="en-IE" b="1" dirty="0" err="1"/>
              <a:t>npm</a:t>
            </a:r>
            <a:r>
              <a:rPr lang="en-IE" b="1" dirty="0"/>
              <a:t> install &lt;package name&gt; -g </a:t>
            </a:r>
            <a:r>
              <a:rPr lang="en-IE" i="1" dirty="0"/>
              <a:t>install a package, if –</a:t>
            </a:r>
          </a:p>
          <a:p>
            <a:pPr marL="0" indent="0">
              <a:buNone/>
            </a:pPr>
            <a:r>
              <a:rPr lang="en-IE" i="1" dirty="0"/>
              <a:t>g option is given package will be installed globally, </a:t>
            </a:r>
            <a:r>
              <a:rPr lang="en-IE" b="1" i="1" dirty="0"/>
              <a:t>--save</a:t>
            </a:r>
          </a:p>
          <a:p>
            <a:pPr marL="0" indent="0">
              <a:buNone/>
            </a:pPr>
            <a:r>
              <a:rPr lang="en-IE" i="1" dirty="0"/>
              <a:t>and </a:t>
            </a:r>
            <a:r>
              <a:rPr lang="en-IE" b="1" i="1" dirty="0"/>
              <a:t>--save-dev </a:t>
            </a:r>
            <a:r>
              <a:rPr lang="en-IE" i="1" dirty="0"/>
              <a:t>will add package to your dependencies</a:t>
            </a:r>
          </a:p>
          <a:p>
            <a:pPr marL="0" indent="0">
              <a:buNone/>
            </a:pPr>
            <a:r>
              <a:rPr lang="en-IE" dirty="0"/>
              <a:t>– </a:t>
            </a:r>
            <a:r>
              <a:rPr lang="en-IE" b="1" dirty="0" err="1"/>
              <a:t>npm</a:t>
            </a:r>
            <a:r>
              <a:rPr lang="en-IE" b="1" dirty="0"/>
              <a:t> install </a:t>
            </a:r>
            <a:r>
              <a:rPr lang="en-IE" i="1" dirty="0" err="1"/>
              <a:t>install</a:t>
            </a:r>
            <a:r>
              <a:rPr lang="en-IE" i="1" dirty="0"/>
              <a:t> packages listed in </a:t>
            </a:r>
            <a:r>
              <a:rPr lang="en-IE" i="1" dirty="0" err="1"/>
              <a:t>package.json</a:t>
            </a:r>
            <a:endParaRPr lang="en-IE" i="1" dirty="0"/>
          </a:p>
          <a:p>
            <a:pPr marL="0" indent="0">
              <a:buNone/>
            </a:pPr>
            <a:r>
              <a:rPr lang="en-IE" dirty="0"/>
              <a:t>– </a:t>
            </a:r>
            <a:r>
              <a:rPr lang="en-IE" b="1" dirty="0" err="1"/>
              <a:t>npm</a:t>
            </a:r>
            <a:r>
              <a:rPr lang="en-IE" b="1" dirty="0"/>
              <a:t> ls –g </a:t>
            </a:r>
            <a:r>
              <a:rPr lang="en-IE" i="1" dirty="0"/>
              <a:t>listed local packages (without –g) or global</a:t>
            </a:r>
          </a:p>
          <a:p>
            <a:pPr marL="0" indent="0">
              <a:buNone/>
            </a:pPr>
            <a:r>
              <a:rPr lang="en-IE" i="1" dirty="0"/>
              <a:t>packages (with –g)</a:t>
            </a:r>
          </a:p>
          <a:p>
            <a:pPr marL="0" indent="0">
              <a:buNone/>
            </a:pPr>
            <a:r>
              <a:rPr lang="en-IE" dirty="0"/>
              <a:t>– </a:t>
            </a:r>
            <a:r>
              <a:rPr lang="en-IE" b="1" dirty="0" err="1"/>
              <a:t>npm</a:t>
            </a:r>
            <a:r>
              <a:rPr lang="en-IE" b="1" dirty="0"/>
              <a:t> update &lt;package name&gt; </a:t>
            </a:r>
            <a:r>
              <a:rPr lang="en-IE" i="1" dirty="0"/>
              <a:t>update a package</a:t>
            </a:r>
            <a:endParaRPr lang="en-IE" dirty="0"/>
          </a:p>
        </p:txBody>
      </p:sp>
    </p:spTree>
    <p:extLst>
      <p:ext uri="{BB962C8B-B14F-4D97-AF65-F5344CB8AC3E}">
        <p14:creationId xmlns:p14="http://schemas.microsoft.com/office/powerpoint/2010/main" val="3728842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32642" y="2761109"/>
            <a:ext cx="4800085" cy="2144719"/>
          </a:xfrm>
          <a:prstGeom prst="rect">
            <a:avLst/>
          </a:prstGeom>
        </p:spPr>
      </p:pic>
      <p:sp>
        <p:nvSpPr>
          <p:cNvPr id="143" name="TextShape 1"/>
          <p:cNvSpPr txBox="1"/>
          <p:nvPr/>
        </p:nvSpPr>
        <p:spPr>
          <a:xfrm>
            <a:off x="504000" y="301320"/>
            <a:ext cx="9071640" cy="1262160"/>
          </a:xfrm>
          <a:prstGeom prst="rect">
            <a:avLst/>
          </a:prstGeom>
        </p:spPr>
        <p:txBody>
          <a:bodyPr lIns="0" tIns="0" rIns="0" bIns="0" anchor="ctr"/>
          <a:lstStyle/>
          <a:p>
            <a:pPr algn="ctr"/>
            <a:r>
              <a:rPr lang="en-IE" sz="4400">
                <a:latin typeface="Arial"/>
              </a:rPr>
              <a:t>Creating your own Node Modules</a:t>
            </a:r>
            <a:endParaRPr/>
          </a:p>
        </p:txBody>
      </p:sp>
      <p:sp>
        <p:nvSpPr>
          <p:cNvPr id="144" name="TextShape 2"/>
          <p:cNvSpPr txBox="1"/>
          <p:nvPr/>
        </p:nvSpPr>
        <p:spPr>
          <a:xfrm>
            <a:off x="504000" y="1769040"/>
            <a:ext cx="9071640" cy="4384440"/>
          </a:xfrm>
          <a:prstGeom prst="rect">
            <a:avLst/>
          </a:prstGeom>
        </p:spPr>
        <p:txBody>
          <a:bodyPr lIns="0" tIns="0" rIns="0" bIns="0"/>
          <a:lstStyle/>
          <a:p>
            <a:pPr marL="457200" indent="-457200">
              <a:buSzPct val="45000"/>
              <a:buFont typeface="Arial" panose="020B0604020202020204" pitchFamily="34" charset="0"/>
              <a:buChar char="•"/>
            </a:pPr>
            <a:r>
              <a:rPr lang="en-IE" sz="3200" dirty="0">
                <a:latin typeface="Arial"/>
              </a:rPr>
              <a:t>We want to create the following module called </a:t>
            </a:r>
            <a:r>
              <a:rPr lang="en-IE" sz="3200" b="1" dirty="0">
                <a:latin typeface="Arial"/>
              </a:rPr>
              <a:t>greeting.js:</a:t>
            </a:r>
          </a:p>
          <a:p>
            <a:pPr>
              <a:buSzPct val="45000"/>
            </a:pPr>
            <a:endParaRPr lang="en-IE" sz="3200" b="1" dirty="0">
              <a:latin typeface="Arial"/>
            </a:endParaRPr>
          </a:p>
          <a:p>
            <a:pPr>
              <a:buSzPct val="45000"/>
            </a:pPr>
            <a:endParaRPr lang="en-IE" sz="3200" b="1" dirty="0">
              <a:latin typeface="Arial"/>
            </a:endParaRPr>
          </a:p>
          <a:p>
            <a:pPr>
              <a:buSzPct val="45000"/>
            </a:pPr>
            <a:endParaRPr lang="en-IE" sz="3200" b="1" dirty="0">
              <a:latin typeface="Arial"/>
            </a:endParaRPr>
          </a:p>
          <a:p>
            <a:pPr>
              <a:buSzPct val="45000"/>
            </a:pPr>
            <a:endParaRPr lang="en-IE" sz="3200" b="1" dirty="0">
              <a:latin typeface="Arial"/>
            </a:endParaRPr>
          </a:p>
          <a:p>
            <a:pPr marL="457200" indent="-457200">
              <a:buSzPct val="45000"/>
              <a:buFont typeface="Arial" panose="020B0604020202020204" pitchFamily="34" charset="0"/>
              <a:buChar char="•"/>
            </a:pPr>
            <a:endParaRPr dirty="0"/>
          </a:p>
          <a:p>
            <a:pPr marL="457200" indent="-457200">
              <a:buSzPct val="45000"/>
              <a:buFont typeface="Arial" panose="020B0604020202020204" pitchFamily="34" charset="0"/>
              <a:buChar char="•"/>
            </a:pPr>
            <a:r>
              <a:rPr lang="en-IE" sz="3200" dirty="0">
                <a:latin typeface="Arial"/>
              </a:rPr>
              <a:t>To access in our application, </a:t>
            </a:r>
            <a:r>
              <a:rPr lang="en-IE" sz="3200" b="1" dirty="0">
                <a:latin typeface="Arial"/>
              </a:rPr>
              <a:t>app.js:</a:t>
            </a:r>
          </a:p>
          <a:p>
            <a:pPr marL="457200" indent="-457200">
              <a:buSzPct val="45000"/>
              <a:buFont typeface="Arial" panose="020B0604020202020204" pitchFamily="34" charset="0"/>
              <a:buChar char="•"/>
            </a:pPr>
            <a:endParaRPr dirty="0"/>
          </a:p>
          <a:p>
            <a:pPr lvl="4">
              <a:buSzPct val="75000"/>
            </a:pPr>
            <a:r>
              <a:rPr lang="en-IE" sz="2800" dirty="0">
                <a:latin typeface="Arial"/>
              </a:rPr>
              <a:t>import hello from './</a:t>
            </a:r>
            <a:r>
              <a:rPr lang="en-IE" sz="2800" dirty="0" err="1">
                <a:latin typeface="Arial"/>
              </a:rPr>
              <a:t>custom_hello</a:t>
            </a:r>
            <a:r>
              <a:rPr lang="en-IE" sz="2800" dirty="0">
                <a:latin typeface="Arial"/>
              </a:rPr>
              <a:t>';
hello();
</a:t>
            </a:r>
            <a:endParaRPr dirty="0"/>
          </a:p>
          <a:p>
            <a:endParaRPr dirty="0"/>
          </a:p>
        </p:txBody>
      </p:sp>
      <p:sp>
        <p:nvSpPr>
          <p:cNvPr id="145" name="CustomShape 3"/>
          <p:cNvSpPr/>
          <p:nvPr/>
        </p:nvSpPr>
        <p:spPr>
          <a:xfrm>
            <a:off x="7333385" y="2788983"/>
            <a:ext cx="2645640" cy="1944000"/>
          </a:xfrm>
          <a:prstGeom prst="borderCallout1">
            <a:avLst>
              <a:gd name="adj1" fmla="val 71203"/>
              <a:gd name="adj2" fmla="val -193492"/>
              <a:gd name="adj3" fmla="val -734"/>
              <a:gd name="adj4" fmla="val 2215"/>
            </a:avLst>
          </a:prstGeom>
          <a:solidFill>
            <a:srgbClr val="729FCF"/>
          </a:solidFill>
          <a:ln>
            <a:solidFill>
              <a:srgbClr val="FF0000"/>
            </a:solidFill>
          </a:ln>
        </p:spPr>
        <p:txBody>
          <a:bodyPr wrap="none" lIns="90000" tIns="45000" rIns="90000" bIns="45000" anchor="ctr"/>
          <a:lstStyle/>
          <a:p>
            <a:pPr algn="ctr"/>
            <a:r>
              <a:rPr lang="en-IE" dirty="0">
                <a:latin typeface="Arial"/>
              </a:rPr>
              <a:t>Export defines what </a:t>
            </a:r>
            <a:endParaRPr dirty="0"/>
          </a:p>
          <a:p>
            <a:pPr algn="ctr"/>
            <a:r>
              <a:rPr lang="en-IE" dirty="0">
                <a:latin typeface="Arial"/>
              </a:rPr>
              <a:t>import returns</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49211" y="1649937"/>
            <a:ext cx="4195358" cy="3597519"/>
          </a:xfrm>
          <a:prstGeom prst="rect">
            <a:avLst/>
          </a:prstGeom>
        </p:spPr>
      </p:pic>
      <p:sp>
        <p:nvSpPr>
          <p:cNvPr id="149" name="TextShape 1"/>
          <p:cNvSpPr txBox="1"/>
          <p:nvPr/>
        </p:nvSpPr>
        <p:spPr>
          <a:xfrm>
            <a:off x="693042" y="402483"/>
            <a:ext cx="8694540" cy="1461188"/>
          </a:xfrm>
          <a:prstGeom prst="rect">
            <a:avLst/>
          </a:prstGeom>
        </p:spPr>
        <p:txBody>
          <a:bodyPr vert="horz" lIns="91440" tIns="45720" rIns="91440" bIns="45720" rtlCol="0" anchor="ctr">
            <a:normAutofit/>
          </a:bodyPr>
          <a:lstStyle/>
          <a:p>
            <a:pPr>
              <a:lnSpc>
                <a:spcPct val="90000"/>
              </a:lnSpc>
              <a:spcBef>
                <a:spcPct val="0"/>
              </a:spcBef>
            </a:pPr>
            <a:r>
              <a:rPr lang="en-US" sz="4400" dirty="0">
                <a:latin typeface="+mj-lt"/>
                <a:ea typeface="+mj-ea"/>
                <a:cs typeface="+mj-cs"/>
              </a:rPr>
              <a:t>Creating your own Node Modules</a:t>
            </a:r>
          </a:p>
        </p:txBody>
      </p:sp>
      <p:sp>
        <p:nvSpPr>
          <p:cNvPr id="150" name="TextShape 2"/>
          <p:cNvSpPr txBox="1"/>
          <p:nvPr/>
        </p:nvSpPr>
        <p:spPr>
          <a:xfrm>
            <a:off x="693042" y="2012413"/>
            <a:ext cx="4146918" cy="4796544"/>
          </a:xfrm>
          <a:prstGeom prst="rect">
            <a:avLst/>
          </a:prstGeom>
        </p:spPr>
        <p:txBody>
          <a:bodyPr vert="horz" lIns="91440" tIns="45720" rIns="91440" bIns="45720" rtlCol="0">
            <a:normAutofit/>
          </a:bodyPr>
          <a:lstStyle/>
          <a:p>
            <a:pPr marL="457200" indent="-228600">
              <a:lnSpc>
                <a:spcPct val="70000"/>
              </a:lnSpc>
              <a:buSzPct val="45000"/>
              <a:buFont typeface="Arial" panose="020B0604020202020204" pitchFamily="34" charset="0"/>
              <a:buChar char="•"/>
            </a:pPr>
            <a:r>
              <a:rPr lang="en-US" sz="2200" dirty="0"/>
              <a:t>Exporting Multiple Properties</a:t>
            </a:r>
          </a:p>
          <a:p>
            <a:pPr marL="457200" indent="-228600">
              <a:lnSpc>
                <a:spcPct val="70000"/>
              </a:lnSpc>
              <a:buSzPct val="45000"/>
              <a:buFont typeface="Arial" panose="020B0604020202020204" pitchFamily="34" charset="0"/>
              <a:buChar char="•"/>
            </a:pPr>
            <a:endParaRPr lang="en-US" sz="2200" dirty="0"/>
          </a:p>
          <a:p>
            <a:pPr indent="-228600">
              <a:lnSpc>
                <a:spcPct val="70000"/>
              </a:lnSpc>
              <a:buFont typeface="Arial" panose="020B0604020202020204" pitchFamily="34" charset="0"/>
              <a:buChar char="•"/>
            </a:pPr>
            <a:endParaRPr lang="en-US" sz="2200" dirty="0"/>
          </a:p>
          <a:p>
            <a:pPr indent="-228600">
              <a:lnSpc>
                <a:spcPct val="70000"/>
              </a:lnSpc>
              <a:buFont typeface="Arial" panose="020B0604020202020204" pitchFamily="34" charset="0"/>
              <a:buChar char="•"/>
            </a:pPr>
            <a:endParaRPr lang="en-US" sz="2200" dirty="0"/>
          </a:p>
          <a:p>
            <a:pPr indent="-228600">
              <a:lnSpc>
                <a:spcPct val="70000"/>
              </a:lnSpc>
              <a:buFont typeface="Arial" panose="020B0604020202020204" pitchFamily="34" charset="0"/>
              <a:buChar char="•"/>
            </a:pPr>
            <a:endParaRPr lang="en-US" sz="2200" dirty="0"/>
          </a:p>
          <a:p>
            <a:pPr indent="-228600">
              <a:lnSpc>
                <a:spcPct val="70000"/>
              </a:lnSpc>
              <a:buFont typeface="Arial" panose="020B0604020202020204" pitchFamily="34" charset="0"/>
              <a:buChar char="•"/>
            </a:pPr>
            <a:r>
              <a:rPr lang="en-US" sz="2200" dirty="0"/>
              <a:t>Accessing in other scripts</a:t>
            </a:r>
          </a:p>
        </p:txBody>
      </p:sp>
      <p:pic>
        <p:nvPicPr>
          <p:cNvPr id="3" name="Picture 2"/>
          <p:cNvPicPr>
            <a:picLocks noChangeAspect="1"/>
          </p:cNvPicPr>
          <p:nvPr/>
        </p:nvPicPr>
        <p:blipFill>
          <a:blip r:embed="rId3"/>
          <a:stretch>
            <a:fillRect/>
          </a:stretch>
        </p:blipFill>
        <p:spPr>
          <a:xfrm>
            <a:off x="3253294" y="5548228"/>
            <a:ext cx="6391275" cy="1628775"/>
          </a:xfrm>
          <a:prstGeom prst="rect">
            <a:avLst/>
          </a:prstGeom>
        </p:spPr>
      </p:pic>
      <p:sp>
        <p:nvSpPr>
          <p:cNvPr id="4" name="Arrow: Right 3"/>
          <p:cNvSpPr/>
          <p:nvPr/>
        </p:nvSpPr>
        <p:spPr>
          <a:xfrm>
            <a:off x="3465095" y="2164443"/>
            <a:ext cx="1828800" cy="642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Arrow: Right 9"/>
          <p:cNvSpPr/>
          <p:nvPr/>
        </p:nvSpPr>
        <p:spPr>
          <a:xfrm rot="2830014">
            <a:off x="2376804" y="4290755"/>
            <a:ext cx="1828800" cy="698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504000" y="301320"/>
            <a:ext cx="9071640" cy="1262160"/>
          </a:xfrm>
          <a:prstGeom prst="rect">
            <a:avLst/>
          </a:prstGeom>
        </p:spPr>
        <p:txBody>
          <a:bodyPr lIns="0" tIns="0" rIns="0" bIns="0" anchor="ctr"/>
          <a:lstStyle/>
          <a:p>
            <a:pPr algn="ctr"/>
            <a:r>
              <a:rPr lang="en-IE" sz="4400" dirty="0">
                <a:latin typeface="Arial"/>
              </a:rPr>
              <a:t>The import search </a:t>
            </a:r>
            <a:endParaRPr dirty="0"/>
          </a:p>
        </p:txBody>
      </p:sp>
      <p:sp>
        <p:nvSpPr>
          <p:cNvPr id="153" name="TextShape 2"/>
          <p:cNvSpPr txBox="1"/>
          <p:nvPr/>
        </p:nvSpPr>
        <p:spPr>
          <a:xfrm>
            <a:off x="504000" y="1769040"/>
            <a:ext cx="9071640" cy="4384440"/>
          </a:xfrm>
          <a:prstGeom prst="rect">
            <a:avLst/>
          </a:prstGeom>
        </p:spPr>
        <p:txBody>
          <a:bodyPr lIns="0" tIns="0" rIns="0" bIns="0"/>
          <a:lstStyle/>
          <a:p>
            <a:pPr marL="457200" indent="-457200">
              <a:buSzPct val="45000"/>
              <a:buFont typeface="Arial" panose="020B0604020202020204" pitchFamily="34" charset="0"/>
              <a:buChar char="•"/>
            </a:pPr>
            <a:r>
              <a:rPr lang="en-IE" sz="3200" dirty="0">
                <a:latin typeface="Arial"/>
              </a:rPr>
              <a:t>Import searches for modules based on path specified:</a:t>
            </a:r>
          </a:p>
          <a:p>
            <a:pPr marL="457200" indent="-457200">
              <a:buSzPct val="45000"/>
              <a:buFont typeface="Arial" panose="020B0604020202020204" pitchFamily="34" charset="0"/>
              <a:buChar char="•"/>
            </a:pPr>
            <a:endParaRPr lang="en-IE" sz="3200" dirty="0">
              <a:latin typeface="Arial"/>
            </a:endParaRPr>
          </a:p>
          <a:p>
            <a:pPr marL="457200" indent="-457200">
              <a:buSzPct val="45000"/>
              <a:buFont typeface="Arial" panose="020B0604020202020204" pitchFamily="34" charset="0"/>
              <a:buChar char="•"/>
            </a:pPr>
            <a:endParaRPr dirty="0"/>
          </a:p>
          <a:p>
            <a:pPr>
              <a:buSzPct val="45000"/>
            </a:pPr>
            <a:endParaRPr dirty="0"/>
          </a:p>
          <a:p>
            <a:pPr marL="457200" indent="-457200">
              <a:buSzPct val="45000"/>
              <a:buFont typeface="Arial" panose="020B0604020202020204" pitchFamily="34" charset="0"/>
              <a:buChar char="•"/>
            </a:pPr>
            <a:r>
              <a:rPr lang="en-IE" sz="3200" dirty="0">
                <a:latin typeface="Arial"/>
              </a:rPr>
              <a:t>Just providing the module name will search in </a:t>
            </a:r>
            <a:r>
              <a:rPr lang="en-IE" sz="3200" dirty="0" err="1">
                <a:latin typeface="Arial"/>
              </a:rPr>
              <a:t>node_modules</a:t>
            </a:r>
            <a:r>
              <a:rPr lang="en-IE" sz="3200" dirty="0">
                <a:latin typeface="Arial"/>
              </a:rPr>
              <a:t> folder</a:t>
            </a:r>
            <a:endParaRPr dirty="0"/>
          </a:p>
          <a:p>
            <a:pPr lvl="1">
              <a:buSzPct val="75000"/>
            </a:pPr>
            <a:r>
              <a:rPr lang="en-IE" sz="2800" dirty="0">
                <a:latin typeface="Arial"/>
              </a:rPr>
              <a:t>	</a:t>
            </a:r>
            <a:endParaRPr dirty="0"/>
          </a:p>
        </p:txBody>
      </p:sp>
      <p:pic>
        <p:nvPicPr>
          <p:cNvPr id="2" name="Picture 1"/>
          <p:cNvPicPr>
            <a:picLocks noChangeAspect="1"/>
          </p:cNvPicPr>
          <p:nvPr/>
        </p:nvPicPr>
        <p:blipFill>
          <a:blip r:embed="rId2"/>
          <a:stretch>
            <a:fillRect/>
          </a:stretch>
        </p:blipFill>
        <p:spPr>
          <a:xfrm>
            <a:off x="2847520" y="2538412"/>
            <a:ext cx="5251451" cy="1091526"/>
          </a:xfrm>
          <a:prstGeom prst="rect">
            <a:avLst/>
          </a:prstGeom>
        </p:spPr>
      </p:pic>
      <p:pic>
        <p:nvPicPr>
          <p:cNvPr id="3" name="Picture 2"/>
          <p:cNvPicPr>
            <a:picLocks noChangeAspect="1"/>
          </p:cNvPicPr>
          <p:nvPr/>
        </p:nvPicPr>
        <p:blipFill>
          <a:blip r:embed="rId3"/>
          <a:stretch>
            <a:fillRect/>
          </a:stretch>
        </p:blipFill>
        <p:spPr>
          <a:xfrm>
            <a:off x="2847520" y="4939166"/>
            <a:ext cx="4035851" cy="54723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756000" y="2348280"/>
            <a:ext cx="8566200" cy="1618920"/>
          </a:xfrm>
          <a:prstGeom prst="rect">
            <a:avLst/>
          </a:prstGeom>
          <a:noFill/>
          <a:ln>
            <a:noFill/>
          </a:ln>
        </p:spPr>
        <p:txBody>
          <a:bodyPr lIns="90000" tIns="45000" rIns="90000" bIns="45000" anchor="ctr"/>
          <a:lstStyle/>
          <a:p>
            <a:pPr algn="ctr">
              <a:lnSpc>
                <a:spcPct val="100000"/>
              </a:lnSpc>
            </a:pPr>
            <a:r>
              <a:rPr lang="en-IE" sz="4400">
                <a:solidFill>
                  <a:srgbClr val="000000"/>
                </a:solidFill>
                <a:latin typeface="Calibri"/>
                <a:ea typeface="DejaVu Sans"/>
              </a:rPr>
              <a:t> The Express Package</a:t>
            </a:r>
            <a:endParaRPr/>
          </a:p>
        </p:txBody>
      </p:sp>
      <p:sp>
        <p:nvSpPr>
          <p:cNvPr id="155" name="CustomShape 2"/>
          <p:cNvSpPr/>
          <p:nvPr/>
        </p:nvSpPr>
        <p:spPr>
          <a:xfrm>
            <a:off x="1511640" y="4283640"/>
            <a:ext cx="7054560" cy="1930320"/>
          </a:xfrm>
          <a:prstGeom prst="rect">
            <a:avLst/>
          </a:prstGeom>
          <a:noFill/>
          <a:ln>
            <a:no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71570" y="2951359"/>
            <a:ext cx="4120186" cy="2020162"/>
          </a:xfrm>
          <a:prstGeom prst="rect">
            <a:avLst/>
          </a:prstGeom>
        </p:spPr>
      </p:pic>
      <p:sp>
        <p:nvSpPr>
          <p:cNvPr id="2" name="Title 1"/>
          <p:cNvSpPr>
            <a:spLocks noGrp="1"/>
          </p:cNvSpPr>
          <p:nvPr>
            <p:ph type="title"/>
          </p:nvPr>
        </p:nvSpPr>
        <p:spPr/>
        <p:txBody>
          <a:bodyPr/>
          <a:lstStyle/>
          <a:p>
            <a:pPr algn="ctr"/>
            <a:r>
              <a:rPr lang="en-IE" dirty="0"/>
              <a:t>What's Node: Basics</a:t>
            </a:r>
          </a:p>
        </p:txBody>
      </p:sp>
      <p:sp>
        <p:nvSpPr>
          <p:cNvPr id="3" name="Subtitle 2"/>
          <p:cNvSpPr>
            <a:spLocks noGrp="1"/>
          </p:cNvSpPr>
          <p:nvPr>
            <p:ph type="subTitle"/>
          </p:nvPr>
        </p:nvSpPr>
        <p:spPr>
          <a:xfrm>
            <a:off x="504000" y="1769040"/>
            <a:ext cx="5592000" cy="4384800"/>
          </a:xfrm>
        </p:spPr>
        <p:txBody>
          <a:bodyPr>
            <a:normAutofit fontScale="70000" lnSpcReduction="20000"/>
          </a:bodyPr>
          <a:lstStyle/>
          <a:p>
            <a:r>
              <a:rPr lang="en-IE" dirty="0">
                <a:latin typeface="Calibri" panose="020F0502020204030204" pitchFamily="34" charset="0"/>
                <a:cs typeface="Calibri" panose="020F0502020204030204" pitchFamily="34" charset="0"/>
              </a:rPr>
              <a:t>Put simply, Node.js is ‘server-side JavaScript’.</a:t>
            </a:r>
          </a:p>
          <a:p>
            <a:r>
              <a:rPr lang="en-IE" dirty="0">
                <a:latin typeface="Calibri" panose="020F0502020204030204" pitchFamily="34" charset="0"/>
                <a:cs typeface="Calibri" panose="020F0502020204030204" pitchFamily="34" charset="0"/>
              </a:rPr>
              <a:t>More accurately, Node.js is a high performance network applications framework, well optimized for high concurrent environments.</a:t>
            </a:r>
          </a:p>
          <a:p>
            <a:r>
              <a:rPr lang="en-IE" dirty="0">
                <a:latin typeface="Calibri" panose="020F0502020204030204" pitchFamily="34" charset="0"/>
                <a:cs typeface="Calibri" panose="020F0502020204030204" pitchFamily="34" charset="0"/>
              </a:rPr>
              <a:t>In ‘Node.js’ , ‘.</a:t>
            </a:r>
            <a:r>
              <a:rPr lang="en-IE" dirty="0" err="1">
                <a:latin typeface="Calibri" panose="020F0502020204030204" pitchFamily="34" charset="0"/>
                <a:cs typeface="Calibri" panose="020F0502020204030204" pitchFamily="34" charset="0"/>
              </a:rPr>
              <a:t>js</a:t>
            </a:r>
            <a:r>
              <a:rPr lang="en-IE" dirty="0">
                <a:latin typeface="Calibri" panose="020F0502020204030204" pitchFamily="34" charset="0"/>
                <a:cs typeface="Calibri" panose="020F0502020204030204" pitchFamily="34" charset="0"/>
              </a:rPr>
              <a:t>’ doesn’t mean that its solely written in JavaScript. It is</a:t>
            </a:r>
          </a:p>
          <a:p>
            <a:pPr lvl="1"/>
            <a:r>
              <a:rPr lang="en-IE" dirty="0">
                <a:latin typeface="Calibri" panose="020F0502020204030204" pitchFamily="34" charset="0"/>
                <a:cs typeface="Calibri" panose="020F0502020204030204" pitchFamily="34" charset="0"/>
              </a:rPr>
              <a:t>40% JS and 60% C++.</a:t>
            </a:r>
          </a:p>
          <a:p>
            <a:r>
              <a:rPr lang="en-IE" dirty="0">
                <a:latin typeface="Calibri" panose="020F0502020204030204" pitchFamily="34" charset="0"/>
                <a:cs typeface="Calibri" panose="020F0502020204030204" pitchFamily="34" charset="0"/>
              </a:rPr>
              <a:t>From the official site: ‘Node's goal is to provide an easy way to build scalable network programs.</a:t>
            </a:r>
          </a:p>
        </p:txBody>
      </p:sp>
    </p:spTree>
    <p:extLst>
      <p:ext uri="{BB962C8B-B14F-4D97-AF65-F5344CB8AC3E}">
        <p14:creationId xmlns:p14="http://schemas.microsoft.com/office/powerpoint/2010/main" val="446733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504000" y="302760"/>
            <a:ext cx="9070200" cy="1258200"/>
          </a:xfrm>
          <a:prstGeom prst="rect">
            <a:avLst/>
          </a:prstGeom>
          <a:noFill/>
          <a:ln>
            <a:noFill/>
          </a:ln>
        </p:spPr>
        <p:txBody>
          <a:bodyPr lIns="90000" tIns="45000" rIns="90000" bIns="45000" anchor="ctr"/>
          <a:lstStyle/>
          <a:p>
            <a:pPr algn="ctr">
              <a:lnSpc>
                <a:spcPct val="100000"/>
              </a:lnSpc>
            </a:pPr>
            <a:r>
              <a:rPr lang="en-IE" sz="4400">
                <a:solidFill>
                  <a:srgbClr val="000000"/>
                </a:solidFill>
                <a:latin typeface="Calibri"/>
                <a:ea typeface="DejaVu Sans"/>
              </a:rPr>
              <a:t>What is Express?</a:t>
            </a:r>
            <a:endParaRPr/>
          </a:p>
        </p:txBody>
      </p:sp>
      <p:sp>
        <p:nvSpPr>
          <p:cNvPr id="157" name="CustomShape 2"/>
          <p:cNvSpPr/>
          <p:nvPr/>
        </p:nvSpPr>
        <p:spPr>
          <a:xfrm>
            <a:off x="503640" y="1763640"/>
            <a:ext cx="9336600" cy="4987800"/>
          </a:xfrm>
          <a:prstGeom prst="rect">
            <a:avLst/>
          </a:prstGeom>
          <a:noFill/>
          <a:ln>
            <a:noFill/>
          </a:ln>
        </p:spPr>
        <p:txBody>
          <a:bodyPr lIns="90000" tIns="45000" rIns="90000" bIns="45000"/>
          <a:lstStyle/>
          <a:p>
            <a:pPr>
              <a:lnSpc>
                <a:spcPct val="100000"/>
              </a:lnSpc>
              <a:buFont typeface="Arial"/>
              <a:buChar char="•"/>
            </a:pPr>
            <a:r>
              <a:rPr lang="en-IE" sz="3200" dirty="0">
                <a:solidFill>
                  <a:srgbClr val="000000"/>
                </a:solidFill>
                <a:latin typeface="Calibri"/>
                <a:ea typeface="DejaVu Sans"/>
              </a:rPr>
              <a:t>Web application framework for Node</a:t>
            </a:r>
            <a:r>
              <a:rPr lang="en-IE" dirty="0"/>
              <a:t> </a:t>
            </a:r>
          </a:p>
          <a:p>
            <a:pPr lvl="1">
              <a:buFont typeface="Arial"/>
              <a:buChar char="•"/>
            </a:pPr>
            <a:r>
              <a:rPr lang="en-IE" sz="3200" dirty="0">
                <a:solidFill>
                  <a:srgbClr val="000000"/>
                </a:solidFill>
                <a:latin typeface="Calibri"/>
                <a:ea typeface="DejaVu Sans"/>
              </a:rPr>
              <a:t>Built on the Connect middleware package</a:t>
            </a:r>
            <a:endParaRPr dirty="0"/>
          </a:p>
          <a:p>
            <a:pPr lvl="1">
              <a:buFont typeface="Arial"/>
              <a:buChar char="•"/>
            </a:pPr>
            <a:r>
              <a:rPr lang="en-IE" sz="3200" dirty="0">
                <a:solidFill>
                  <a:srgbClr val="000000"/>
                </a:solidFill>
                <a:latin typeface="Calibri"/>
                <a:ea typeface="DejaVu Sans"/>
              </a:rPr>
              <a:t>It's popular because it‘s</a:t>
            </a:r>
          </a:p>
          <a:p>
            <a:pPr lvl="2">
              <a:buFont typeface="Arial"/>
              <a:buChar char="•"/>
            </a:pPr>
            <a:r>
              <a:rPr lang="en-IE" sz="3200" dirty="0">
                <a:solidFill>
                  <a:srgbClr val="000000"/>
                </a:solidFill>
                <a:latin typeface="Calibri"/>
                <a:ea typeface="DejaVu Sans"/>
              </a:rPr>
              <a:t>Minimalist,</a:t>
            </a:r>
            <a:endParaRPr lang="en-IE" dirty="0"/>
          </a:p>
          <a:p>
            <a:pPr lvl="2">
              <a:buFont typeface="Arial"/>
              <a:buChar char="•"/>
            </a:pPr>
            <a:r>
              <a:rPr lang="en-IE" sz="3200" dirty="0">
                <a:solidFill>
                  <a:srgbClr val="000000"/>
                </a:solidFill>
                <a:latin typeface="Calibri"/>
                <a:ea typeface="DejaVu Sans"/>
              </a:rPr>
              <a:t>Fast </a:t>
            </a:r>
            <a:r>
              <a:rPr lang="en-IE" dirty="0"/>
              <a:t>	</a:t>
            </a:r>
          </a:p>
          <a:p>
            <a:pPr lvl="2">
              <a:buFont typeface="Arial"/>
              <a:buChar char="•"/>
            </a:pPr>
            <a:r>
              <a:rPr lang="en-IE" sz="3200" dirty="0">
                <a:solidFill>
                  <a:srgbClr val="000000"/>
                </a:solidFill>
                <a:latin typeface="Calibri"/>
                <a:ea typeface="DejaVu Sans"/>
              </a:rPr>
              <a:t>Simple</a:t>
            </a:r>
            <a:endParaRPr dirty="0"/>
          </a:p>
        </p:txBody>
      </p:sp>
    </p:spTree>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0" presetClass="entr" fill="hold" nodeType="clickEffect">
                                  <p:stCondLst>
                                    <p:cond delay="0"/>
                                  </p:stCondLst>
                                  <p:childTnLst>
                                    <p:set>
                                      <p:cBhvr>
                                        <p:cTn id="6" dur="1" fill="hold">
                                          <p:stCondLst>
                                            <p:cond delay="0"/>
                                          </p:stCondLst>
                                        </p:cTn>
                                        <p:tgtEl>
                                          <p:spTgt spid="157">
                                            <p:txEl>
                                              <p:pRg st="0" end="25"/>
                                            </p:txEl>
                                          </p:spTgt>
                                        </p:tgtEl>
                                        <p:attrNameLst>
                                          <p:attrName>style.visibility</p:attrName>
                                        </p:attrNameLst>
                                      </p:cBhvr>
                                      <p:to>
                                        <p:strVal val="visible"/>
                                      </p:to>
                                    </p:set>
                                    <p:animEffect transition="in" filter="fade">
                                      <p:cBhvr additive="repl">
                                        <p:cTn id="7" dur="500"/>
                                        <p:tgtEl>
                                          <p:spTgt spid="157">
                                            <p:txEl>
                                              <p:pRg st="0"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503640" y="302760"/>
            <a:ext cx="9070560" cy="1258200"/>
          </a:xfrm>
          <a:prstGeom prst="rect">
            <a:avLst/>
          </a:prstGeom>
          <a:noFill/>
          <a:ln>
            <a:noFill/>
          </a:ln>
        </p:spPr>
        <p:txBody>
          <a:bodyPr lIns="90000" tIns="45000" rIns="90000" bIns="45000" anchor="ctr"/>
          <a:lstStyle/>
          <a:p>
            <a:pPr algn="ctr">
              <a:lnSpc>
                <a:spcPct val="100000"/>
              </a:lnSpc>
            </a:pPr>
            <a:r>
              <a:rPr lang="en-IE" sz="4400">
                <a:solidFill>
                  <a:srgbClr val="000000"/>
                </a:solidFill>
                <a:latin typeface="Calibri"/>
                <a:ea typeface="DejaVu Sans"/>
              </a:rPr>
              <a:t>What Express Gives Us...</a:t>
            </a:r>
            <a:endParaRPr/>
          </a:p>
        </p:txBody>
      </p:sp>
      <p:sp>
        <p:nvSpPr>
          <p:cNvPr id="159" name="CustomShape 2"/>
          <p:cNvSpPr/>
          <p:nvPr/>
        </p:nvSpPr>
        <p:spPr>
          <a:xfrm>
            <a:off x="503640" y="1440000"/>
            <a:ext cx="9070560" cy="4987800"/>
          </a:xfrm>
          <a:prstGeom prst="rect">
            <a:avLst/>
          </a:prstGeom>
          <a:noFill/>
          <a:ln>
            <a:noFill/>
          </a:ln>
        </p:spPr>
        <p:txBody>
          <a:bodyPr lIns="90000" tIns="45000" rIns="90000" bIns="45000"/>
          <a:lstStyle/>
          <a:p>
            <a:pPr>
              <a:lnSpc>
                <a:spcPct val="100000"/>
              </a:lnSpc>
              <a:buFont typeface="Arial"/>
              <a:buChar char="•"/>
            </a:pPr>
            <a:r>
              <a:rPr lang="en-IE" sz="3200" dirty="0">
                <a:solidFill>
                  <a:srgbClr val="000000"/>
                </a:solidFill>
                <a:latin typeface="Calibri"/>
                <a:ea typeface="DejaVu Sans"/>
              </a:rPr>
              <a:t>Parses arguments and headers</a:t>
            </a:r>
            <a:endParaRPr dirty="0"/>
          </a:p>
          <a:p>
            <a:pPr>
              <a:lnSpc>
                <a:spcPct val="100000"/>
              </a:lnSpc>
              <a:buFont typeface="Arial"/>
              <a:buChar char="•"/>
            </a:pPr>
            <a:r>
              <a:rPr lang="en-IE" sz="3200" dirty="0">
                <a:solidFill>
                  <a:srgbClr val="000000"/>
                </a:solidFill>
                <a:latin typeface="Calibri"/>
                <a:ea typeface="DejaVu Sans"/>
              </a:rPr>
              <a:t>Easy Routing</a:t>
            </a:r>
            <a:endParaRPr lang="en-IE" dirty="0"/>
          </a:p>
          <a:p>
            <a:pPr lvl="1">
              <a:buFont typeface="Arial"/>
              <a:buChar char="•"/>
            </a:pPr>
            <a:r>
              <a:rPr lang="en-IE" sz="3200" dirty="0">
                <a:solidFill>
                  <a:srgbClr val="000000"/>
                </a:solidFill>
                <a:latin typeface="Calibri"/>
                <a:ea typeface="DejaVu Sans"/>
              </a:rPr>
              <a:t>Route a URL to a </a:t>
            </a:r>
            <a:r>
              <a:rPr lang="en-IE" sz="3200" dirty="0" err="1">
                <a:solidFill>
                  <a:srgbClr val="000000"/>
                </a:solidFill>
                <a:latin typeface="Calibri"/>
                <a:ea typeface="DejaVu Sans"/>
              </a:rPr>
              <a:t>Javascript</a:t>
            </a:r>
            <a:r>
              <a:rPr lang="en-IE" sz="3200" dirty="0">
                <a:solidFill>
                  <a:srgbClr val="000000"/>
                </a:solidFill>
                <a:latin typeface="Calibri"/>
                <a:ea typeface="DejaVu Sans"/>
              </a:rPr>
              <a:t> </a:t>
            </a:r>
            <a:r>
              <a:rPr lang="en-IE" sz="3200" dirty="0" err="1">
                <a:solidFill>
                  <a:srgbClr val="000000"/>
                </a:solidFill>
                <a:latin typeface="Calibri"/>
                <a:ea typeface="DejaVu Sans"/>
              </a:rPr>
              <a:t>callback</a:t>
            </a:r>
            <a:r>
              <a:rPr lang="en-IE" sz="3200" dirty="0">
                <a:solidFill>
                  <a:srgbClr val="000000"/>
                </a:solidFill>
                <a:latin typeface="Calibri"/>
                <a:ea typeface="DejaVu Sans"/>
              </a:rPr>
              <a:t> function</a:t>
            </a:r>
            <a:endParaRPr dirty="0"/>
          </a:p>
          <a:p>
            <a:pPr>
              <a:lnSpc>
                <a:spcPct val="100000"/>
              </a:lnSpc>
              <a:buFont typeface="Arial"/>
              <a:buChar char="•"/>
            </a:pPr>
            <a:r>
              <a:rPr lang="en-IE" sz="3200" dirty="0">
                <a:solidFill>
                  <a:srgbClr val="000000"/>
                </a:solidFill>
                <a:latin typeface="Calibri"/>
                <a:ea typeface="DejaVu Sans"/>
              </a:rPr>
              <a:t>Views</a:t>
            </a:r>
            <a:endParaRPr dirty="0"/>
          </a:p>
          <a:p>
            <a:pPr lvl="1">
              <a:lnSpc>
                <a:spcPct val="100000"/>
              </a:lnSpc>
              <a:buFont typeface="Arial"/>
              <a:buChar char="–"/>
            </a:pPr>
            <a:r>
              <a:rPr lang="en-IE" sz="2800" dirty="0">
                <a:solidFill>
                  <a:srgbClr val="000000"/>
                </a:solidFill>
                <a:latin typeface="Calibri"/>
                <a:ea typeface="DejaVu Sans"/>
              </a:rPr>
              <a:t>Partials</a:t>
            </a:r>
            <a:endParaRPr dirty="0"/>
          </a:p>
          <a:p>
            <a:pPr lvl="1">
              <a:lnSpc>
                <a:spcPct val="100000"/>
              </a:lnSpc>
              <a:buFont typeface="Arial"/>
              <a:buChar char="–"/>
            </a:pPr>
            <a:r>
              <a:rPr lang="en-IE" sz="2800" dirty="0">
                <a:solidFill>
                  <a:srgbClr val="000000"/>
                </a:solidFill>
                <a:latin typeface="Calibri"/>
                <a:ea typeface="DejaVu Sans"/>
              </a:rPr>
              <a:t>Layouts</a:t>
            </a:r>
            <a:endParaRPr dirty="0"/>
          </a:p>
          <a:p>
            <a:pPr>
              <a:lnSpc>
                <a:spcPct val="100000"/>
              </a:lnSpc>
              <a:buFont typeface="Arial"/>
              <a:buChar char="•"/>
            </a:pPr>
            <a:r>
              <a:rPr lang="en-IE" sz="3200" dirty="0">
                <a:solidFill>
                  <a:srgbClr val="000000"/>
                </a:solidFill>
                <a:latin typeface="Calibri"/>
                <a:ea typeface="DejaVu Sans"/>
              </a:rPr>
              <a:t>Environment-based Configuration</a:t>
            </a:r>
            <a:endParaRPr dirty="0"/>
          </a:p>
          <a:p>
            <a:pPr>
              <a:lnSpc>
                <a:spcPct val="100000"/>
              </a:lnSpc>
              <a:buFont typeface="Arial"/>
              <a:buChar char="•"/>
            </a:pPr>
            <a:r>
              <a:rPr lang="en-IE" sz="3200" dirty="0">
                <a:solidFill>
                  <a:srgbClr val="000000"/>
                </a:solidFill>
                <a:latin typeface="Calibri"/>
                <a:ea typeface="DejaVu Sans"/>
              </a:rPr>
              <a:t>Sessions</a:t>
            </a:r>
            <a:endParaRPr dirty="0"/>
          </a:p>
          <a:p>
            <a:pPr>
              <a:lnSpc>
                <a:spcPct val="100000"/>
              </a:lnSpc>
              <a:buFont typeface="Arial"/>
              <a:buChar char="•"/>
            </a:pPr>
            <a:r>
              <a:rPr lang="en-IE" sz="3200" dirty="0">
                <a:solidFill>
                  <a:srgbClr val="000000"/>
                </a:solidFill>
                <a:latin typeface="Calibri"/>
                <a:ea typeface="DejaVu Sans"/>
              </a:rPr>
              <a:t>File Uploads</a:t>
            </a:r>
            <a:endParaRPr dirty="0"/>
          </a:p>
        </p:txBody>
      </p:sp>
    </p:spTree>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0" presetClass="entr" fill="hold" nodeType="clickEffect">
                                  <p:stCondLst>
                                    <p:cond delay="0"/>
                                  </p:stCondLst>
                                  <p:childTnLst>
                                    <p:set>
                                      <p:cBhvr>
                                        <p:cTn id="6" dur="1" fill="hold">
                                          <p:stCondLst>
                                            <p:cond delay="0"/>
                                          </p:stCondLst>
                                        </p:cTn>
                                        <p:tgtEl>
                                          <p:spTgt spid="159">
                                            <p:txEl>
                                              <p:pRg st="0" end="28"/>
                                            </p:txEl>
                                          </p:spTgt>
                                        </p:tgtEl>
                                        <p:attrNameLst>
                                          <p:attrName>style.visibility</p:attrName>
                                        </p:attrNameLst>
                                      </p:cBhvr>
                                      <p:to>
                                        <p:strVal val="visible"/>
                                      </p:to>
                                    </p:set>
                                    <p:animEffect transition="in" filter="fade">
                                      <p:cBhvr additive="repl">
                                        <p:cTn id="7" dur="500"/>
                                        <p:tgtEl>
                                          <p:spTgt spid="159">
                                            <p:txEl>
                                              <p:pRg st="0"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504000" y="302400"/>
            <a:ext cx="9070200" cy="1258560"/>
          </a:xfrm>
          <a:prstGeom prst="rect">
            <a:avLst/>
          </a:prstGeom>
          <a:noFill/>
          <a:ln>
            <a:noFill/>
          </a:ln>
        </p:spPr>
        <p:txBody>
          <a:bodyPr lIns="90000" tIns="45000" rIns="90000" bIns="45000" anchor="ctr"/>
          <a:lstStyle/>
          <a:p>
            <a:pPr algn="ctr">
              <a:lnSpc>
                <a:spcPct val="100000"/>
              </a:lnSpc>
            </a:pPr>
            <a:r>
              <a:rPr lang="en-IE" sz="4400">
                <a:solidFill>
                  <a:srgbClr val="000000"/>
                </a:solidFill>
                <a:latin typeface="Calibri"/>
                <a:ea typeface="DejaVu Sans"/>
              </a:rPr>
              <a:t>Simple Express App (server.js)</a:t>
            </a:r>
            <a:endParaRPr/>
          </a:p>
        </p:txBody>
      </p:sp>
      <p:sp>
        <p:nvSpPr>
          <p:cNvPr id="162" name="CustomShape 3"/>
          <p:cNvSpPr/>
          <p:nvPr/>
        </p:nvSpPr>
        <p:spPr>
          <a:xfrm>
            <a:off x="6924240" y="1608840"/>
            <a:ext cx="3153960" cy="400680"/>
          </a:xfrm>
          <a:prstGeom prst="rect">
            <a:avLst/>
          </a:prstGeom>
          <a:noFill/>
          <a:ln>
            <a:noFill/>
          </a:ln>
        </p:spPr>
        <p:txBody>
          <a:bodyPr lIns="90000" tIns="45000" rIns="90000" bIns="45000"/>
          <a:lstStyle/>
          <a:p>
            <a:pPr>
              <a:lnSpc>
                <a:spcPct val="100000"/>
              </a:lnSpc>
            </a:pPr>
            <a:r>
              <a:rPr lang="en-IE" sz="1990">
                <a:solidFill>
                  <a:srgbClr val="00B050"/>
                </a:solidFill>
                <a:latin typeface="Calibri"/>
                <a:ea typeface="DejaVu Sans"/>
              </a:rPr>
              <a:t>Loads Express module</a:t>
            </a:r>
            <a:endParaRPr/>
          </a:p>
        </p:txBody>
      </p:sp>
      <p:sp>
        <p:nvSpPr>
          <p:cNvPr id="163" name="CustomShape 4"/>
          <p:cNvSpPr/>
          <p:nvPr/>
        </p:nvSpPr>
        <p:spPr>
          <a:xfrm>
            <a:off x="6887880" y="2016000"/>
            <a:ext cx="2854440" cy="703080"/>
          </a:xfrm>
          <a:prstGeom prst="rect">
            <a:avLst/>
          </a:prstGeom>
          <a:noFill/>
          <a:ln>
            <a:noFill/>
          </a:ln>
        </p:spPr>
        <p:txBody>
          <a:bodyPr lIns="90000" tIns="45000" rIns="90000" bIns="45000"/>
          <a:lstStyle/>
          <a:p>
            <a:pPr>
              <a:lnSpc>
                <a:spcPct val="100000"/>
              </a:lnSpc>
            </a:pPr>
            <a:r>
              <a:rPr lang="en-IE" sz="1990">
                <a:solidFill>
                  <a:srgbClr val="00B050"/>
                </a:solidFill>
                <a:latin typeface="Calibri"/>
                <a:ea typeface="DejaVu Sans"/>
              </a:rPr>
              <a:t>Instantiates Express server</a:t>
            </a:r>
            <a:endParaRPr/>
          </a:p>
        </p:txBody>
      </p:sp>
      <p:sp>
        <p:nvSpPr>
          <p:cNvPr id="164" name="CustomShape 5"/>
          <p:cNvSpPr/>
          <p:nvPr/>
        </p:nvSpPr>
        <p:spPr>
          <a:xfrm>
            <a:off x="6887880" y="2822940"/>
            <a:ext cx="2854440" cy="702360"/>
          </a:xfrm>
          <a:prstGeom prst="rect">
            <a:avLst/>
          </a:prstGeom>
          <a:noFill/>
          <a:ln>
            <a:noFill/>
          </a:ln>
        </p:spPr>
        <p:txBody>
          <a:bodyPr lIns="90000" tIns="45000" rIns="90000" bIns="45000"/>
          <a:lstStyle/>
          <a:p>
            <a:pPr>
              <a:lnSpc>
                <a:spcPct val="100000"/>
              </a:lnSpc>
            </a:pPr>
            <a:r>
              <a:rPr lang="en-IE" sz="1990" dirty="0">
                <a:solidFill>
                  <a:srgbClr val="00B050"/>
                </a:solidFill>
                <a:latin typeface="Calibri"/>
                <a:ea typeface="DejaVu Sans"/>
              </a:rPr>
              <a:t>Define static content for HTTP GET</a:t>
            </a:r>
            <a:endParaRPr dirty="0"/>
          </a:p>
        </p:txBody>
      </p:sp>
      <p:sp>
        <p:nvSpPr>
          <p:cNvPr id="165" name="CustomShape 6"/>
          <p:cNvSpPr/>
          <p:nvPr/>
        </p:nvSpPr>
        <p:spPr>
          <a:xfrm>
            <a:off x="7065360" y="4009320"/>
            <a:ext cx="2854800" cy="1307160"/>
          </a:xfrm>
          <a:prstGeom prst="rect">
            <a:avLst/>
          </a:prstGeom>
          <a:noFill/>
          <a:ln>
            <a:noFill/>
          </a:ln>
        </p:spPr>
      </p:sp>
      <p:pic>
        <p:nvPicPr>
          <p:cNvPr id="2" name="Picture 1"/>
          <p:cNvPicPr>
            <a:picLocks noChangeAspect="1"/>
          </p:cNvPicPr>
          <p:nvPr/>
        </p:nvPicPr>
        <p:blipFill>
          <a:blip r:embed="rId2"/>
          <a:stretch>
            <a:fillRect/>
          </a:stretch>
        </p:blipFill>
        <p:spPr>
          <a:xfrm>
            <a:off x="1456190" y="1608840"/>
            <a:ext cx="4991100" cy="2476500"/>
          </a:xfrm>
          <a:prstGeom prst="rect">
            <a:avLst/>
          </a:prstGeom>
        </p:spPr>
      </p:pic>
    </p:spTree>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0" presetClass="entr"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additive="repl">
                                        <p:cTn id="7" dur="500"/>
                                        <p:tgtEl>
                                          <p:spTgt spid="162"/>
                                        </p:tgtEl>
                                      </p:cBhvr>
                                    </p:animEffect>
                                  </p:childTnLst>
                                </p:cTn>
                              </p:par>
                            </p:childTnLst>
                          </p:cTn>
                        </p:par>
                      </p:childTnLst>
                    </p:cTn>
                  </p:par>
                  <p:par>
                    <p:cTn id="8" fill="freeze">
                      <p:stCondLst>
                        <p:cond delay="indefinite"/>
                      </p:stCondLst>
                      <p:childTnLst>
                        <p:par>
                          <p:cTn id="9" fill="freeze">
                            <p:stCondLst>
                              <p:cond delay="0"/>
                            </p:stCondLst>
                            <p:childTnLst>
                              <p:par>
                                <p:cTn id="10" presetID="10" presetClass="entr" fill="hold" nodeType="click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fade">
                                      <p:cBhvr additive="repl">
                                        <p:cTn id="12" dur="500"/>
                                        <p:tgtEl>
                                          <p:spTgt spid="163"/>
                                        </p:tgtEl>
                                      </p:cBhvr>
                                    </p:animEffect>
                                  </p:childTnLst>
                                </p:cTn>
                              </p:par>
                            </p:childTnLst>
                          </p:cTn>
                        </p:par>
                      </p:childTnLst>
                    </p:cTn>
                  </p:par>
                  <p:par>
                    <p:cTn id="13" fill="freeze">
                      <p:stCondLst>
                        <p:cond delay="indefinite"/>
                      </p:stCondLst>
                      <p:childTnLst>
                        <p:par>
                          <p:cTn id="14" fill="freeze">
                            <p:stCondLst>
                              <p:cond delay="0"/>
                            </p:stCondLst>
                            <p:childTnLst>
                              <p:par>
                                <p:cTn id="15" presetID="10" presetClass="entr" fill="hold" nodeType="clickEffect">
                                  <p:stCondLst>
                                    <p:cond delay="0"/>
                                  </p:stCondLst>
                                  <p:childTnLst>
                                    <p:set>
                                      <p:cBhvr>
                                        <p:cTn id="16" dur="1" fill="hold">
                                          <p:stCondLst>
                                            <p:cond delay="0"/>
                                          </p:stCondLst>
                                        </p:cTn>
                                        <p:tgtEl>
                                          <p:spTgt spid="164"/>
                                        </p:tgtEl>
                                        <p:attrNameLst>
                                          <p:attrName>style.visibility</p:attrName>
                                        </p:attrNameLst>
                                      </p:cBhvr>
                                      <p:to>
                                        <p:strVal val="visible"/>
                                      </p:to>
                                    </p:set>
                                    <p:animEffect transition="in" filter="fade">
                                      <p:cBhvr additive="repl">
                                        <p:cTn id="17" dur="500"/>
                                        <p:tgtEl>
                                          <p:spTgt spid="164"/>
                                        </p:tgtEl>
                                      </p:cBhvr>
                                    </p:animEffect>
                                  </p:childTnLst>
                                </p:cTn>
                              </p:par>
                            </p:childTnLst>
                          </p:cTn>
                        </p:par>
                      </p:childTnLst>
                    </p:cTn>
                  </p:par>
                  <p:par>
                    <p:cTn id="18" fill="freeze">
                      <p:stCondLst>
                        <p:cond delay="indefinite"/>
                      </p:stCondLst>
                      <p:childTnLst>
                        <p:par>
                          <p:cTn id="19" fill="freeze">
                            <p:stCondLst>
                              <p:cond delay="0"/>
                            </p:stCondLst>
                            <p:childTnLst>
                              <p:par>
                                <p:cTn id="20" presetID="10" presetClass="entr" fill="hold" nodeType="clickEffect">
                                  <p:stCondLst>
                                    <p:cond delay="0"/>
                                  </p:stCondLst>
                                  <p:childTnLst>
                                    <p:set>
                                      <p:cBhvr>
                                        <p:cTn id="21" dur="1" fill="hold">
                                          <p:stCondLst>
                                            <p:cond delay="0"/>
                                          </p:stCondLst>
                                        </p:cTn>
                                        <p:tgtEl>
                                          <p:spTgt spid="165"/>
                                        </p:tgtEl>
                                        <p:attrNameLst>
                                          <p:attrName>style.visibility</p:attrName>
                                        </p:attrNameLst>
                                      </p:cBhvr>
                                      <p:to>
                                        <p:strVal val="visible"/>
                                      </p:to>
                                    </p:set>
                                    <p:animEffect transition="in" filter="fade">
                                      <p:cBhvr additive="repl">
                                        <p:cTn id="22"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504000" y="302400"/>
            <a:ext cx="9070200" cy="1258560"/>
          </a:xfrm>
          <a:prstGeom prst="rect">
            <a:avLst/>
          </a:prstGeom>
          <a:noFill/>
          <a:ln>
            <a:noFill/>
          </a:ln>
        </p:spPr>
        <p:txBody>
          <a:bodyPr lIns="90000" tIns="45000" rIns="90000" bIns="45000" anchor="ctr"/>
          <a:lstStyle/>
          <a:p>
            <a:pPr algn="ctr">
              <a:lnSpc>
                <a:spcPct val="100000"/>
              </a:lnSpc>
            </a:pPr>
            <a:r>
              <a:rPr lang="en-IE" sz="4400">
                <a:solidFill>
                  <a:srgbClr val="000000"/>
                </a:solidFill>
                <a:latin typeface="Calibri"/>
                <a:ea typeface="DejaVu Sans"/>
              </a:rPr>
              <a:t>Getting Started with Express</a:t>
            </a:r>
            <a:endParaRPr/>
          </a:p>
        </p:txBody>
      </p:sp>
      <p:sp>
        <p:nvSpPr>
          <p:cNvPr id="168" name="CustomShape 2"/>
          <p:cNvSpPr/>
          <p:nvPr/>
        </p:nvSpPr>
        <p:spPr>
          <a:xfrm>
            <a:off x="503640" y="1763640"/>
            <a:ext cx="9070560" cy="4987800"/>
          </a:xfrm>
          <a:prstGeom prst="rect">
            <a:avLst/>
          </a:prstGeom>
          <a:noFill/>
          <a:ln>
            <a:noFill/>
          </a:ln>
        </p:spPr>
        <p:txBody>
          <a:bodyPr lIns="90000" tIns="45000" rIns="90000" bIns="45000"/>
          <a:lstStyle/>
          <a:p>
            <a:pPr>
              <a:lnSpc>
                <a:spcPct val="100000"/>
              </a:lnSpc>
              <a:buFont typeface="Arial"/>
              <a:buChar char="•"/>
            </a:pPr>
            <a:r>
              <a:rPr lang="en-IE" sz="3200">
                <a:solidFill>
                  <a:srgbClr val="000000"/>
                </a:solidFill>
                <a:latin typeface="Calibri"/>
                <a:ea typeface="DejaVu Sans"/>
              </a:rPr>
              <a:t>Installing Express</a:t>
            </a:r>
            <a:endParaRPr/>
          </a:p>
          <a:p>
            <a:pPr>
              <a:lnSpc>
                <a:spcPct val="100000"/>
              </a:lnSpc>
            </a:pPr>
            <a:r>
              <a:rPr lang="en-IE" sz="1500">
                <a:solidFill>
                  <a:srgbClr val="9BBB59"/>
                </a:solidFill>
                <a:latin typeface="Courier New"/>
                <a:ea typeface="DejaVu Sans"/>
              </a:rPr>
              <a:t>[local install] </a:t>
            </a:r>
            <a:r>
              <a:rPr lang="en-IE" sz="1500">
                <a:solidFill>
                  <a:srgbClr val="000000"/>
                </a:solidFill>
                <a:latin typeface="Courier New"/>
                <a:ea typeface="DejaVu Sans"/>
              </a:rPr>
              <a:t>C:\&gt; npm install express</a:t>
            </a:r>
            <a:endParaRPr/>
          </a:p>
          <a:p>
            <a:pPr>
              <a:lnSpc>
                <a:spcPct val="100000"/>
              </a:lnSpc>
            </a:pPr>
            <a:r>
              <a:rPr lang="en-IE" sz="1500">
                <a:solidFill>
                  <a:srgbClr val="9BBB59"/>
                </a:solidFill>
                <a:latin typeface="Courier New"/>
                <a:ea typeface="DejaVu Sans"/>
              </a:rPr>
              <a:t>[global install]</a:t>
            </a:r>
            <a:r>
              <a:rPr lang="en-IE" sz="1500">
                <a:solidFill>
                  <a:srgbClr val="000000"/>
                </a:solidFill>
                <a:latin typeface="Courier New"/>
                <a:ea typeface="DejaVu Sans"/>
              </a:rPr>
              <a:t> C:\&gt; npm install express -g</a:t>
            </a:r>
            <a:endParaRPr/>
          </a:p>
          <a:p>
            <a:pPr>
              <a:lnSpc>
                <a:spcPct val="100000"/>
              </a:lnSpc>
            </a:pPr>
            <a:endParaRPr/>
          </a:p>
        </p:txBody>
      </p:sp>
    </p:spTree>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0" presetClass="entr" fill="hold" nodeType="clickEffect">
                                  <p:stCondLst>
                                    <p:cond delay="0"/>
                                  </p:stCondLst>
                                  <p:childTnLst>
                                    <p:set>
                                      <p:cBhvr>
                                        <p:cTn id="6" dur="1" fill="hold">
                                          <p:stCondLst>
                                            <p:cond delay="0"/>
                                          </p:stCondLst>
                                        </p:cTn>
                                        <p:tgtEl>
                                          <p:spTgt spid="168">
                                            <p:txEl>
                                              <p:pRg st="0" end="19"/>
                                            </p:txEl>
                                          </p:spTgt>
                                        </p:tgtEl>
                                        <p:attrNameLst>
                                          <p:attrName>style.visibility</p:attrName>
                                        </p:attrNameLst>
                                      </p:cBhvr>
                                      <p:to>
                                        <p:strVal val="visible"/>
                                      </p:to>
                                    </p:set>
                                    <p:animEffect transition="in" filter="fade">
                                      <p:cBhvr additive="repl">
                                        <p:cTn id="7" dur="500"/>
                                        <p:tgtEl>
                                          <p:spTgt spid="168">
                                            <p:txEl>
                                              <p:pRg st="0"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526320" y="433800"/>
            <a:ext cx="9070560" cy="1258200"/>
          </a:xfrm>
          <a:prstGeom prst="rect">
            <a:avLst/>
          </a:prstGeom>
          <a:noFill/>
          <a:ln>
            <a:noFill/>
          </a:ln>
        </p:spPr>
        <p:txBody>
          <a:bodyPr lIns="90000" tIns="45000" rIns="90000" bIns="45000" anchor="ctr"/>
          <a:lstStyle/>
          <a:p>
            <a:pPr algn="ctr">
              <a:lnSpc>
                <a:spcPct val="100000"/>
              </a:lnSpc>
            </a:pPr>
            <a:r>
              <a:rPr lang="en-IE" sz="4400">
                <a:solidFill>
                  <a:srgbClr val="000000"/>
                </a:solidFill>
                <a:latin typeface="Calibri"/>
                <a:ea typeface="DejaVu Sans"/>
              </a:rPr>
              <a:t>Express Configuration</a:t>
            </a:r>
            <a:endParaRPr/>
          </a:p>
        </p:txBody>
      </p:sp>
      <p:sp>
        <p:nvSpPr>
          <p:cNvPr id="170" name="CustomShape 2"/>
          <p:cNvSpPr/>
          <p:nvPr/>
        </p:nvSpPr>
        <p:spPr>
          <a:xfrm>
            <a:off x="504000" y="1763640"/>
            <a:ext cx="9070200" cy="4987800"/>
          </a:xfrm>
          <a:prstGeom prst="rect">
            <a:avLst/>
          </a:prstGeom>
          <a:noFill/>
          <a:ln>
            <a:noFill/>
          </a:ln>
        </p:spPr>
        <p:txBody>
          <a:bodyPr lIns="90000" tIns="45000" rIns="90000" bIns="45000"/>
          <a:lstStyle/>
          <a:p>
            <a:r>
              <a:rPr lang="en-IE" sz="3200" dirty="0">
                <a:solidFill>
                  <a:srgbClr val="000000"/>
                </a:solidFill>
                <a:latin typeface="Calibri"/>
                <a:ea typeface="DejaVu Sans"/>
              </a:rPr>
              <a:t>Express allows you to easily configure your web app behaviour...</a:t>
            </a:r>
            <a:endParaRPr dirty="0"/>
          </a:p>
          <a:p>
            <a:pPr>
              <a:lnSpc>
                <a:spcPct val="100000"/>
              </a:lnSpc>
              <a:buSzPct val="45000"/>
              <a:buFont typeface="StarSymbol"/>
              <a:buChar char="l"/>
            </a:pPr>
            <a:endParaRPr dirty="0"/>
          </a:p>
        </p:txBody>
      </p:sp>
      <p:pic>
        <p:nvPicPr>
          <p:cNvPr id="2" name="Picture 1"/>
          <p:cNvPicPr>
            <a:picLocks noChangeAspect="1"/>
          </p:cNvPicPr>
          <p:nvPr/>
        </p:nvPicPr>
        <p:blipFill>
          <a:blip r:embed="rId2"/>
          <a:stretch>
            <a:fillRect/>
          </a:stretch>
        </p:blipFill>
        <p:spPr>
          <a:xfrm>
            <a:off x="629329" y="3328079"/>
            <a:ext cx="8228449" cy="260826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504000" y="302760"/>
            <a:ext cx="9070200" cy="1258200"/>
          </a:xfrm>
          <a:prstGeom prst="rect">
            <a:avLst/>
          </a:prstGeom>
          <a:noFill/>
          <a:ln>
            <a:noFill/>
          </a:ln>
        </p:spPr>
        <p:txBody>
          <a:bodyPr lIns="90000" tIns="45000" rIns="90000" bIns="45000" anchor="ctr"/>
          <a:lstStyle/>
          <a:p>
            <a:pPr algn="ctr">
              <a:lnSpc>
                <a:spcPct val="100000"/>
              </a:lnSpc>
            </a:pPr>
            <a:r>
              <a:rPr lang="en-IE" sz="4400">
                <a:solidFill>
                  <a:srgbClr val="000000"/>
                </a:solidFill>
                <a:latin typeface="Calibri"/>
                <a:ea typeface="DejaVu Sans"/>
              </a:rPr>
              <a:t>Routing Examples</a:t>
            </a:r>
            <a:endParaRPr/>
          </a:p>
        </p:txBody>
      </p:sp>
      <p:sp>
        <p:nvSpPr>
          <p:cNvPr id="172" name="CustomShape 2"/>
          <p:cNvSpPr/>
          <p:nvPr/>
        </p:nvSpPr>
        <p:spPr>
          <a:xfrm>
            <a:off x="504000" y="1763640"/>
            <a:ext cx="9070200" cy="3526560"/>
          </a:xfrm>
          <a:prstGeom prst="rect">
            <a:avLst/>
          </a:prstGeom>
          <a:noFill/>
          <a:ln>
            <a:noFill/>
          </a:ln>
        </p:spPr>
        <p:txBody>
          <a:bodyPr lIns="90000" tIns="45000" rIns="90000" bIns="45000"/>
          <a:lstStyle/>
          <a:p>
            <a:pPr>
              <a:lnSpc>
                <a:spcPct val="100000"/>
              </a:lnSpc>
            </a:pPr>
            <a:r>
              <a:rPr lang="en-IE" sz="1500" dirty="0">
                <a:solidFill>
                  <a:srgbClr val="808080"/>
                </a:solidFill>
                <a:latin typeface="Courier New"/>
                <a:ea typeface="DejaVu Sans"/>
              </a:rPr>
              <a:t>//Catch-all</a:t>
            </a:r>
            <a:endParaRPr dirty="0"/>
          </a:p>
          <a:p>
            <a:pPr>
              <a:lnSpc>
                <a:spcPct val="100000"/>
              </a:lnSpc>
            </a:pPr>
            <a:r>
              <a:rPr lang="en-IE" sz="1500" dirty="0" err="1">
                <a:solidFill>
                  <a:srgbClr val="000000"/>
                </a:solidFill>
                <a:latin typeface="Courier New"/>
                <a:ea typeface="DejaVu Sans"/>
              </a:rPr>
              <a:t>app.all</a:t>
            </a:r>
            <a:r>
              <a:rPr lang="en-IE" sz="1500" dirty="0">
                <a:solidFill>
                  <a:srgbClr val="000000"/>
                </a:solidFill>
                <a:latin typeface="Courier New"/>
                <a:ea typeface="DejaVu Sans"/>
              </a:rPr>
              <a:t>('/app(/*)?', </a:t>
            </a:r>
            <a:r>
              <a:rPr lang="en-IE" sz="1500" dirty="0" err="1">
                <a:solidFill>
                  <a:srgbClr val="000000"/>
                </a:solidFill>
                <a:latin typeface="Courier New"/>
                <a:ea typeface="DejaVu Sans"/>
              </a:rPr>
              <a:t>requiresLogin</a:t>
            </a:r>
            <a:r>
              <a:rPr lang="en-IE" sz="1500" dirty="0">
                <a:solidFill>
                  <a:srgbClr val="000000"/>
                </a:solidFill>
                <a:latin typeface="Courier New"/>
                <a:ea typeface="DejaVu Sans"/>
              </a:rPr>
              <a:t>);</a:t>
            </a:r>
            <a:endParaRPr dirty="0"/>
          </a:p>
          <a:p>
            <a:pPr>
              <a:lnSpc>
                <a:spcPct val="100000"/>
              </a:lnSpc>
            </a:pPr>
            <a:endParaRPr dirty="0"/>
          </a:p>
          <a:p>
            <a:pPr>
              <a:lnSpc>
                <a:spcPct val="100000"/>
              </a:lnSpc>
            </a:pPr>
            <a:r>
              <a:rPr lang="en-IE" sz="1500" dirty="0">
                <a:solidFill>
                  <a:srgbClr val="808080"/>
                </a:solidFill>
                <a:latin typeface="Courier New"/>
                <a:ea typeface="DejaVu Sans"/>
              </a:rPr>
              <a:t>// Routes</a:t>
            </a:r>
            <a:endParaRPr dirty="0"/>
          </a:p>
          <a:p>
            <a:pPr>
              <a:lnSpc>
                <a:spcPct val="100000"/>
              </a:lnSpc>
            </a:pPr>
            <a:r>
              <a:rPr lang="en-IE" sz="1500" dirty="0" err="1">
                <a:solidFill>
                  <a:srgbClr val="000000"/>
                </a:solidFill>
                <a:latin typeface="Courier New"/>
                <a:ea typeface="DejaVu Sans"/>
              </a:rPr>
              <a:t>app.get</a:t>
            </a:r>
            <a:r>
              <a:rPr lang="en-IE" sz="1500" dirty="0">
                <a:solidFill>
                  <a:srgbClr val="000000"/>
                </a:solidFill>
                <a:latin typeface="Courier New"/>
                <a:ea typeface="DejaVu Sans"/>
              </a:rPr>
              <a:t>('/', </a:t>
            </a:r>
            <a:r>
              <a:rPr lang="en-IE" sz="1500" dirty="0" err="1">
                <a:solidFill>
                  <a:srgbClr val="000000"/>
                </a:solidFill>
                <a:latin typeface="Courier New"/>
                <a:ea typeface="DejaVu Sans"/>
              </a:rPr>
              <a:t>routes.index</a:t>
            </a:r>
            <a:r>
              <a:rPr lang="en-IE" sz="1500" dirty="0">
                <a:solidFill>
                  <a:srgbClr val="000000"/>
                </a:solidFill>
                <a:latin typeface="Courier New"/>
                <a:ea typeface="DejaVu Sans"/>
              </a:rPr>
              <a:t>);</a:t>
            </a:r>
            <a:endParaRPr dirty="0"/>
          </a:p>
          <a:p>
            <a:pPr>
              <a:lnSpc>
                <a:spcPct val="100000"/>
              </a:lnSpc>
            </a:pPr>
            <a:r>
              <a:rPr lang="en-IE" sz="1500" dirty="0" err="1">
                <a:solidFill>
                  <a:srgbClr val="000000"/>
                </a:solidFill>
                <a:latin typeface="Courier New"/>
                <a:ea typeface="DejaVu Sans"/>
              </a:rPr>
              <a:t>app.get</a:t>
            </a:r>
            <a:r>
              <a:rPr lang="en-IE" sz="1500" dirty="0">
                <a:solidFill>
                  <a:srgbClr val="000000"/>
                </a:solidFill>
                <a:latin typeface="Courier New"/>
                <a:ea typeface="DejaVu Sans"/>
              </a:rPr>
              <a:t>('/about', </a:t>
            </a:r>
            <a:r>
              <a:rPr lang="en-IE" sz="1500" dirty="0" err="1">
                <a:solidFill>
                  <a:srgbClr val="000000"/>
                </a:solidFill>
                <a:latin typeface="Courier New"/>
                <a:ea typeface="DejaVu Sans"/>
              </a:rPr>
              <a:t>routes.about</a:t>
            </a:r>
            <a:r>
              <a:rPr lang="en-IE" sz="1500" dirty="0">
                <a:solidFill>
                  <a:srgbClr val="000000"/>
                </a:solidFill>
                <a:latin typeface="Courier New"/>
                <a:ea typeface="DejaVu Sans"/>
              </a:rPr>
              <a:t>);</a:t>
            </a:r>
            <a:endParaRPr dirty="0"/>
          </a:p>
          <a:p>
            <a:pPr>
              <a:lnSpc>
                <a:spcPct val="100000"/>
              </a:lnSpc>
            </a:pPr>
            <a:r>
              <a:rPr lang="en-IE" sz="1500" dirty="0" err="1">
                <a:solidFill>
                  <a:srgbClr val="000000"/>
                </a:solidFill>
                <a:latin typeface="Courier New"/>
                <a:ea typeface="DejaVu Sans"/>
              </a:rPr>
              <a:t>app.get</a:t>
            </a:r>
            <a:r>
              <a:rPr lang="en-IE" sz="1500" dirty="0">
                <a:solidFill>
                  <a:srgbClr val="000000"/>
                </a:solidFill>
                <a:latin typeface="Courier New"/>
                <a:ea typeface="DejaVu Sans"/>
              </a:rPr>
              <a:t>('/contact', </a:t>
            </a:r>
            <a:r>
              <a:rPr lang="en-IE" sz="1500" dirty="0" err="1">
                <a:solidFill>
                  <a:srgbClr val="000000"/>
                </a:solidFill>
                <a:latin typeface="Courier New"/>
                <a:ea typeface="DejaVu Sans"/>
              </a:rPr>
              <a:t>routes.contact</a:t>
            </a:r>
            <a:r>
              <a:rPr lang="en-IE" sz="1500" dirty="0">
                <a:solidFill>
                  <a:srgbClr val="000000"/>
                </a:solidFill>
                <a:latin typeface="Courier New"/>
                <a:ea typeface="DejaVu Sans"/>
              </a:rPr>
              <a:t>);</a:t>
            </a:r>
            <a:endParaRPr dirty="0"/>
          </a:p>
          <a:p>
            <a:pPr>
              <a:lnSpc>
                <a:spcPct val="100000"/>
              </a:lnSpc>
            </a:pPr>
            <a:r>
              <a:rPr lang="en-IE" sz="1500" dirty="0" err="1">
                <a:solidFill>
                  <a:srgbClr val="000000"/>
                </a:solidFill>
                <a:latin typeface="Courier New"/>
                <a:ea typeface="DejaVu Sans"/>
              </a:rPr>
              <a:t>app.get</a:t>
            </a:r>
            <a:r>
              <a:rPr lang="en-IE" sz="1500" dirty="0">
                <a:solidFill>
                  <a:srgbClr val="000000"/>
                </a:solidFill>
                <a:latin typeface="Courier New"/>
                <a:ea typeface="DejaVu Sans"/>
              </a:rPr>
              <a:t>('/app/list', </a:t>
            </a:r>
            <a:r>
              <a:rPr lang="en-IE" sz="1500" dirty="0" err="1">
                <a:solidFill>
                  <a:srgbClr val="000000"/>
                </a:solidFill>
                <a:latin typeface="Courier New"/>
                <a:ea typeface="DejaVu Sans"/>
              </a:rPr>
              <a:t>routes.listapps</a:t>
            </a:r>
            <a:r>
              <a:rPr lang="en-IE" sz="1500" dirty="0">
                <a:solidFill>
                  <a:srgbClr val="000000"/>
                </a:solidFill>
                <a:latin typeface="Courier New"/>
                <a:ea typeface="DejaVu Sans"/>
              </a:rPr>
              <a:t>);</a:t>
            </a:r>
            <a:endParaRPr dirty="0"/>
          </a:p>
          <a:p>
            <a:pPr>
              <a:lnSpc>
                <a:spcPct val="100000"/>
              </a:lnSpc>
            </a:pPr>
            <a:r>
              <a:rPr lang="en-IE" sz="1500" dirty="0" err="1">
                <a:solidFill>
                  <a:srgbClr val="000000"/>
                </a:solidFill>
                <a:latin typeface="Courier New"/>
                <a:ea typeface="DejaVu Sans"/>
              </a:rPr>
              <a:t>app.get</a:t>
            </a:r>
            <a:r>
              <a:rPr lang="en-IE" sz="1500" dirty="0">
                <a:solidFill>
                  <a:srgbClr val="000000"/>
                </a:solidFill>
                <a:latin typeface="Courier New"/>
                <a:ea typeface="DejaVu Sans"/>
              </a:rPr>
              <a:t>('/app/new', </a:t>
            </a:r>
            <a:r>
              <a:rPr lang="en-IE" sz="1500" dirty="0" err="1">
                <a:solidFill>
                  <a:srgbClr val="000000"/>
                </a:solidFill>
                <a:latin typeface="Courier New"/>
                <a:ea typeface="DejaVu Sans"/>
              </a:rPr>
              <a:t>routes.newapp</a:t>
            </a:r>
            <a:r>
              <a:rPr lang="en-IE" sz="1500" dirty="0">
                <a:solidFill>
                  <a:srgbClr val="000000"/>
                </a:solidFill>
                <a:latin typeface="Courier New"/>
                <a:ea typeface="DejaVu Sans"/>
              </a:rPr>
              <a:t>);</a:t>
            </a:r>
            <a:endParaRPr dirty="0"/>
          </a:p>
          <a:p>
            <a:pPr>
              <a:lnSpc>
                <a:spcPct val="100000"/>
              </a:lnSpc>
            </a:pPr>
            <a:r>
              <a:rPr lang="en-IE" sz="1500" dirty="0" err="1">
                <a:solidFill>
                  <a:srgbClr val="000000"/>
                </a:solidFill>
                <a:latin typeface="Courier New"/>
                <a:ea typeface="DejaVu Sans"/>
              </a:rPr>
              <a:t>app.post</a:t>
            </a:r>
            <a:r>
              <a:rPr lang="en-IE" sz="1500" dirty="0">
                <a:solidFill>
                  <a:srgbClr val="000000"/>
                </a:solidFill>
                <a:latin typeface="Courier New"/>
                <a:ea typeface="DejaVu Sans"/>
              </a:rPr>
              <a:t>('/app/new', </a:t>
            </a:r>
            <a:r>
              <a:rPr lang="en-IE" sz="1500" dirty="0" err="1">
                <a:solidFill>
                  <a:srgbClr val="000000"/>
                </a:solidFill>
                <a:latin typeface="Courier New"/>
                <a:ea typeface="DejaVu Sans"/>
              </a:rPr>
              <a:t>routes.saveapp</a:t>
            </a:r>
            <a:r>
              <a:rPr lang="en-IE" sz="1500" dirty="0">
                <a:solidFill>
                  <a:srgbClr val="000000"/>
                </a:solidFill>
                <a:latin typeface="Courier New"/>
                <a:ea typeface="DejaVu Sans"/>
              </a:rPr>
              <a:t>);</a:t>
            </a:r>
            <a:endParaRPr dirty="0"/>
          </a:p>
          <a:p>
            <a:pPr>
              <a:lnSpc>
                <a:spcPct val="100000"/>
              </a:lnSpc>
            </a:pPr>
            <a:r>
              <a:rPr lang="en-IE" sz="1500" dirty="0" err="1">
                <a:solidFill>
                  <a:srgbClr val="000000"/>
                </a:solidFill>
                <a:latin typeface="Courier New"/>
                <a:ea typeface="DejaVu Sans"/>
              </a:rPr>
              <a:t>app.get</a:t>
            </a:r>
            <a:r>
              <a:rPr lang="en-IE" sz="1500" dirty="0">
                <a:solidFill>
                  <a:srgbClr val="000000"/>
                </a:solidFill>
                <a:latin typeface="Courier New"/>
                <a:ea typeface="DejaVu Sans"/>
              </a:rPr>
              <a:t>('/app/:app', </a:t>
            </a:r>
            <a:r>
              <a:rPr lang="en-IE" sz="1500" dirty="0" err="1">
                <a:solidFill>
                  <a:srgbClr val="000000"/>
                </a:solidFill>
                <a:latin typeface="Courier New"/>
                <a:ea typeface="DejaVu Sans"/>
              </a:rPr>
              <a:t>routes.getapp</a:t>
            </a:r>
            <a:r>
              <a:rPr lang="en-IE" sz="1500" dirty="0">
                <a:solidFill>
                  <a:srgbClr val="000000"/>
                </a:solidFill>
                <a:latin typeface="Courier New"/>
                <a:ea typeface="DejaVu Sans"/>
              </a:rPr>
              <a:t>);</a:t>
            </a:r>
            <a:endParaRPr dirty="0"/>
          </a:p>
          <a:p>
            <a:pPr>
              <a:lnSpc>
                <a:spcPct val="100000"/>
              </a:lnSpc>
            </a:pPr>
            <a:r>
              <a:rPr lang="en-IE" sz="1500" dirty="0" err="1">
                <a:solidFill>
                  <a:srgbClr val="000000"/>
                </a:solidFill>
                <a:latin typeface="Courier New"/>
                <a:ea typeface="DejaVu Sans"/>
              </a:rPr>
              <a:t>app.get</a:t>
            </a:r>
            <a:r>
              <a:rPr lang="en-IE" sz="1500" dirty="0">
                <a:solidFill>
                  <a:srgbClr val="000000"/>
                </a:solidFill>
                <a:latin typeface="Courier New"/>
                <a:ea typeface="DejaVu Sans"/>
              </a:rPr>
              <a:t>('/app/:app/edit', </a:t>
            </a:r>
            <a:r>
              <a:rPr lang="en-IE" sz="1500" dirty="0" err="1">
                <a:solidFill>
                  <a:srgbClr val="000000"/>
                </a:solidFill>
                <a:latin typeface="Courier New"/>
                <a:ea typeface="DejaVu Sans"/>
              </a:rPr>
              <a:t>routes.editapp</a:t>
            </a:r>
            <a:r>
              <a:rPr lang="en-IE" sz="1500" dirty="0">
                <a:solidFill>
                  <a:srgbClr val="000000"/>
                </a:solidFill>
                <a:latin typeface="Courier New"/>
                <a:ea typeface="DejaVu Sans"/>
              </a:rPr>
              <a:t>);</a:t>
            </a:r>
            <a:endParaRPr dirty="0"/>
          </a:p>
          <a:p>
            <a:pPr>
              <a:lnSpc>
                <a:spcPct val="100000"/>
              </a:lnSpc>
            </a:pPr>
            <a:endParaRPr dirty="0"/>
          </a:p>
        </p:txBody>
      </p:sp>
      <p:sp>
        <p:nvSpPr>
          <p:cNvPr id="173" name="CustomShape 3"/>
          <p:cNvSpPr/>
          <p:nvPr/>
        </p:nvSpPr>
        <p:spPr>
          <a:xfrm>
            <a:off x="755640" y="5628240"/>
            <a:ext cx="8398800" cy="703080"/>
          </a:xfrm>
          <a:prstGeom prst="rect">
            <a:avLst/>
          </a:prstGeom>
          <a:noFill/>
          <a:ln>
            <a:noFill/>
          </a:ln>
        </p:spPr>
        <p:txBody>
          <a:bodyPr lIns="90000" tIns="45000" rIns="90000" bIns="45000"/>
          <a:lstStyle/>
          <a:p>
            <a:pPr>
              <a:lnSpc>
                <a:spcPct val="100000"/>
              </a:lnSpc>
            </a:pPr>
            <a:r>
              <a:rPr lang="en-IE" sz="1990" dirty="0">
                <a:solidFill>
                  <a:srgbClr val="000000"/>
                </a:solidFill>
                <a:latin typeface="Calibri"/>
                <a:ea typeface="DejaVu Sans"/>
              </a:rPr>
              <a:t>Syntax follows the pattern:</a:t>
            </a:r>
            <a:endParaRPr dirty="0"/>
          </a:p>
          <a:p>
            <a:pPr>
              <a:lnSpc>
                <a:spcPct val="100000"/>
              </a:lnSpc>
            </a:pPr>
            <a:r>
              <a:rPr lang="en-IE" sz="1990" dirty="0">
                <a:solidFill>
                  <a:srgbClr val="000000"/>
                </a:solidFill>
                <a:latin typeface="Calibri"/>
                <a:ea typeface="DejaVu Sans"/>
              </a:rPr>
              <a:t>	App.[verb](path, (</a:t>
            </a:r>
            <a:r>
              <a:rPr lang="en-IE" sz="1990" dirty="0" err="1">
                <a:solidFill>
                  <a:srgbClr val="000000"/>
                </a:solidFill>
                <a:latin typeface="Calibri"/>
                <a:ea typeface="DejaVu Sans"/>
              </a:rPr>
              <a:t>req,res</a:t>
            </a:r>
            <a:r>
              <a:rPr lang="en-IE" sz="1990" dirty="0">
                <a:solidFill>
                  <a:srgbClr val="000000"/>
                </a:solidFill>
                <a:latin typeface="Calibri"/>
                <a:ea typeface="DejaVu Sans"/>
              </a:rPr>
              <a:t>)=&gt;{});</a:t>
            </a:r>
            <a:endParaRPr dirty="0"/>
          </a:p>
        </p:txBody>
      </p:sp>
      <p:sp>
        <p:nvSpPr>
          <p:cNvPr id="174" name="CustomShape 4"/>
          <p:cNvSpPr/>
          <p:nvPr/>
        </p:nvSpPr>
        <p:spPr>
          <a:xfrm>
            <a:off x="5459760" y="1945080"/>
            <a:ext cx="4450320" cy="702360"/>
          </a:xfrm>
          <a:prstGeom prst="rect">
            <a:avLst/>
          </a:prstGeom>
          <a:noFill/>
          <a:ln>
            <a:noFill/>
          </a:ln>
        </p:spPr>
        <p:txBody>
          <a:bodyPr lIns="90000" tIns="45000" rIns="90000" bIns="45000"/>
          <a:lstStyle/>
          <a:p>
            <a:pPr>
              <a:lnSpc>
                <a:spcPct val="100000"/>
              </a:lnSpc>
            </a:pPr>
            <a:r>
              <a:rPr lang="en-IE" sz="1990">
                <a:solidFill>
                  <a:srgbClr val="00B050"/>
                </a:solidFill>
                <a:latin typeface="Calibri"/>
                <a:ea typeface="DejaVu Sans"/>
              </a:rPr>
              <a:t>Catch-all – works for all HTTP verbs</a:t>
            </a:r>
            <a:endParaRPr/>
          </a:p>
        </p:txBody>
      </p:sp>
      <p:sp>
        <p:nvSpPr>
          <p:cNvPr id="175" name="CustomShape 5"/>
          <p:cNvSpPr/>
          <p:nvPr/>
        </p:nvSpPr>
        <p:spPr>
          <a:xfrm>
            <a:off x="5459760" y="2772000"/>
            <a:ext cx="4450320" cy="400680"/>
          </a:xfrm>
          <a:prstGeom prst="rect">
            <a:avLst/>
          </a:prstGeom>
          <a:noFill/>
          <a:ln>
            <a:noFill/>
          </a:ln>
        </p:spPr>
        <p:txBody>
          <a:bodyPr lIns="90000" tIns="45000" rIns="90000" bIns="45000"/>
          <a:lstStyle/>
          <a:p>
            <a:pPr>
              <a:lnSpc>
                <a:spcPct val="100000"/>
              </a:lnSpc>
            </a:pPr>
            <a:r>
              <a:rPr lang="en-IE" sz="1990">
                <a:solidFill>
                  <a:srgbClr val="00B050"/>
                </a:solidFill>
                <a:latin typeface="Calibri"/>
                <a:ea typeface="DejaVu Sans"/>
              </a:rPr>
              <a:t>HTTP GET request</a:t>
            </a:r>
            <a:endParaRPr/>
          </a:p>
        </p:txBody>
      </p:sp>
      <p:sp>
        <p:nvSpPr>
          <p:cNvPr id="176" name="CustomShape 6"/>
          <p:cNvSpPr/>
          <p:nvPr/>
        </p:nvSpPr>
        <p:spPr>
          <a:xfrm>
            <a:off x="5459760" y="4213080"/>
            <a:ext cx="4450320" cy="400680"/>
          </a:xfrm>
          <a:prstGeom prst="rect">
            <a:avLst/>
          </a:prstGeom>
          <a:noFill/>
          <a:ln>
            <a:noFill/>
          </a:ln>
        </p:spPr>
        <p:txBody>
          <a:bodyPr lIns="90000" tIns="45000" rIns="90000" bIns="45000"/>
          <a:lstStyle/>
          <a:p>
            <a:pPr>
              <a:lnSpc>
                <a:spcPct val="100000"/>
              </a:lnSpc>
            </a:pPr>
            <a:r>
              <a:rPr lang="en-IE" sz="1990">
                <a:solidFill>
                  <a:srgbClr val="00B050"/>
                </a:solidFill>
                <a:latin typeface="Calibri"/>
                <a:ea typeface="DejaVu Sans"/>
              </a:rPr>
              <a:t>HTTP POST request</a:t>
            </a:r>
            <a:endParaRPr/>
          </a:p>
        </p:txBody>
      </p:sp>
      <p:sp>
        <p:nvSpPr>
          <p:cNvPr id="177" name="CustomShape 7"/>
          <p:cNvSpPr/>
          <p:nvPr/>
        </p:nvSpPr>
        <p:spPr>
          <a:xfrm>
            <a:off x="5459760" y="4632840"/>
            <a:ext cx="4450320" cy="400680"/>
          </a:xfrm>
          <a:prstGeom prst="rect">
            <a:avLst/>
          </a:prstGeom>
          <a:noFill/>
          <a:ln>
            <a:noFill/>
          </a:ln>
        </p:spPr>
        <p:txBody>
          <a:bodyPr lIns="90000" tIns="45000" rIns="90000" bIns="45000"/>
          <a:lstStyle/>
          <a:p>
            <a:pPr>
              <a:lnSpc>
                <a:spcPct val="100000"/>
              </a:lnSpc>
            </a:pPr>
            <a:r>
              <a:rPr lang="en-IE" sz="1990">
                <a:solidFill>
                  <a:srgbClr val="00B050"/>
                </a:solidFill>
                <a:latin typeface="Calibri"/>
                <a:ea typeface="DejaVu Sans"/>
              </a:rPr>
              <a:t>Accepts :app route argument</a:t>
            </a:r>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additive="repl">
                                        <p:cTn id="7" dur="500"/>
                                        <p:tgtEl>
                                          <p:spTgt spid="1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fade">
                                      <p:cBhvr additive="repl">
                                        <p:cTn id="12" dur="500"/>
                                        <p:tgtEl>
                                          <p:spTgt spid="1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176"/>
                                        </p:tgtEl>
                                        <p:attrNameLst>
                                          <p:attrName>style.visibility</p:attrName>
                                        </p:attrNameLst>
                                      </p:cBhvr>
                                      <p:to>
                                        <p:strVal val="visible"/>
                                      </p:to>
                                    </p:set>
                                    <p:animEffect transition="in" filter="fade">
                                      <p:cBhvr additive="repl">
                                        <p:cTn id="17" dur="500"/>
                                        <p:tgtEl>
                                          <p:spTgt spid="1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177"/>
                                        </p:tgtEl>
                                        <p:attrNameLst>
                                          <p:attrName>style.visibility</p:attrName>
                                        </p:attrNameLst>
                                      </p:cBhvr>
                                      <p:to>
                                        <p:strVal val="visible"/>
                                      </p:to>
                                    </p:set>
                                    <p:animEffect transition="in" filter="fade">
                                      <p:cBhvr additive="repl">
                                        <p:cTn id="22" dur="500"/>
                                        <p:tgtEl>
                                          <p:spTgt spid="1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nodeType="clickEffect">
                                  <p:stCondLst>
                                    <p:cond delay="0"/>
                                  </p:stCondLst>
                                  <p:childTnLst>
                                    <p:set>
                                      <p:cBhvr>
                                        <p:cTn id="26" dur="1" fill="hold">
                                          <p:stCondLst>
                                            <p:cond delay="0"/>
                                          </p:stCondLst>
                                        </p:cTn>
                                        <p:tgtEl>
                                          <p:spTgt spid="173"/>
                                        </p:tgtEl>
                                        <p:attrNameLst>
                                          <p:attrName>style.visibility</p:attrName>
                                        </p:attrNameLst>
                                      </p:cBhvr>
                                      <p:to>
                                        <p:strVal val="visible"/>
                                      </p:to>
                                    </p:set>
                                    <p:animEffect transition="in" filter="fade">
                                      <p:cBhvr additive="repl">
                                        <p:cTn id="27"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504000" y="301320"/>
            <a:ext cx="9071640" cy="5851800"/>
          </a:xfrm>
          <a:prstGeom prst="rect">
            <a:avLst/>
          </a:prstGeom>
        </p:spPr>
        <p:txBody>
          <a:bodyPr lIns="0" tIns="0" rIns="0" bIns="0" anchor="ctr"/>
          <a:lstStyle/>
          <a:p>
            <a:pPr algn="ctr"/>
            <a:r>
              <a:rPr lang="en-IE" sz="3200">
                <a:latin typeface="Arial"/>
              </a:rPr>
              <a:t>Node Applications Structure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504000" y="301320"/>
            <a:ext cx="9071640" cy="1262160"/>
          </a:xfrm>
          <a:prstGeom prst="rect">
            <a:avLst/>
          </a:prstGeom>
        </p:spPr>
        <p:txBody>
          <a:bodyPr lIns="0" tIns="0" rIns="0" bIns="0" anchor="ctr"/>
          <a:lstStyle/>
          <a:p>
            <a:pPr algn="ctr"/>
            <a:r>
              <a:rPr lang="en-IE" sz="4400">
                <a:latin typeface="Arial"/>
              </a:rPr>
              <a:t>Structuring Node Apps</a:t>
            </a:r>
            <a:endParaRPr/>
          </a:p>
        </p:txBody>
      </p:sp>
      <p:sp>
        <p:nvSpPr>
          <p:cNvPr id="180" name="TextShape 2"/>
          <p:cNvSpPr txBox="1"/>
          <p:nvPr/>
        </p:nvSpPr>
        <p:spPr>
          <a:xfrm>
            <a:off x="504000" y="1769040"/>
            <a:ext cx="9071640" cy="4384440"/>
          </a:xfrm>
          <a:prstGeom prst="rect">
            <a:avLst/>
          </a:prstGeom>
        </p:spPr>
        <p:txBody>
          <a:bodyPr lIns="0" tIns="0" rIns="0" bIns="0"/>
          <a:lstStyle/>
          <a:p>
            <a:pPr marL="457200" indent="-457200">
              <a:buSzPct val="45000"/>
              <a:buFont typeface="Arial" panose="020B0604020202020204" pitchFamily="34" charset="0"/>
              <a:buChar char="•"/>
            </a:pPr>
            <a:r>
              <a:rPr lang="en-IE" sz="3200" dirty="0">
                <a:latin typeface="Arial"/>
              </a:rPr>
              <a:t>Node Server Code needs to be structured</a:t>
            </a:r>
            <a:endParaRPr dirty="0"/>
          </a:p>
          <a:p>
            <a:pPr marL="914400" lvl="1" indent="-457200">
              <a:buSzPct val="75000"/>
              <a:buFont typeface="Arial" panose="020B0604020202020204" pitchFamily="34" charset="0"/>
              <a:buChar char="•"/>
            </a:pPr>
            <a:r>
              <a:rPr lang="en-IE" sz="2800" dirty="0">
                <a:latin typeface="Arial"/>
              </a:rPr>
              <a:t>Manage code base</a:t>
            </a:r>
            <a:endParaRPr dirty="0"/>
          </a:p>
          <a:p>
            <a:pPr marL="914400" lvl="1" indent="-457200">
              <a:buSzPct val="75000"/>
              <a:buFont typeface="Arial" panose="020B0604020202020204" pitchFamily="34" charset="0"/>
              <a:buChar char="•"/>
            </a:pPr>
            <a:r>
              <a:rPr lang="en-IE" sz="2800" dirty="0">
                <a:latin typeface="Arial"/>
              </a:rPr>
              <a:t>Keeps code maintainable</a:t>
            </a:r>
            <a:endParaRPr dirty="0"/>
          </a:p>
          <a:p>
            <a:pPr marL="914400" lvl="1" indent="-457200">
              <a:buSzPct val="75000"/>
              <a:buFont typeface="Arial" panose="020B0604020202020204" pitchFamily="34" charset="0"/>
              <a:buChar char="•"/>
            </a:pPr>
            <a:r>
              <a:rPr lang="en-IE" sz="2800" dirty="0">
                <a:latin typeface="Arial"/>
              </a:rPr>
              <a:t>Nodes packaging system supports this approach</a:t>
            </a:r>
            <a:endParaRPr dirty="0"/>
          </a:p>
          <a:p>
            <a:pPr marL="457200" indent="-457200">
              <a:buSzPct val="45000"/>
              <a:buFont typeface="Arial" panose="020B0604020202020204" pitchFamily="34" charset="0"/>
              <a:buChar char="•"/>
            </a:pPr>
            <a:r>
              <a:rPr lang="en-IE" sz="3200" dirty="0">
                <a:latin typeface="Arial"/>
              </a:rPr>
              <a:t>Typical Node.js application code:</a:t>
            </a:r>
            <a:endParaRPr dirty="0"/>
          </a:p>
          <a:p>
            <a:pPr marL="914400" lvl="1" indent="-457200">
              <a:buSzPct val="75000"/>
              <a:buFont typeface="Arial" panose="020B0604020202020204" pitchFamily="34" charset="0"/>
              <a:buChar char="•"/>
            </a:pPr>
            <a:r>
              <a:rPr lang="en-IE" sz="2800" dirty="0">
                <a:latin typeface="Arial"/>
              </a:rPr>
              <a:t>main server code</a:t>
            </a:r>
            <a:endParaRPr dirty="0"/>
          </a:p>
          <a:p>
            <a:pPr marL="914400" lvl="1" indent="-457200">
              <a:buSzPct val="75000"/>
              <a:buFont typeface="Arial" panose="020B0604020202020204" pitchFamily="34" charset="0"/>
              <a:buChar char="•"/>
            </a:pPr>
            <a:r>
              <a:rPr lang="en-IE" sz="2800" dirty="0" err="1">
                <a:latin typeface="Arial"/>
              </a:rPr>
              <a:t>api</a:t>
            </a:r>
            <a:r>
              <a:rPr lang="en-IE" sz="2800" dirty="0">
                <a:latin typeface="Arial"/>
              </a:rPr>
              <a:t> implementation code</a:t>
            </a:r>
            <a:endParaRPr dirty="0"/>
          </a:p>
          <a:p>
            <a:pPr marL="914400" lvl="1" indent="-457200">
              <a:buSzPct val="75000"/>
              <a:buFont typeface="Arial" panose="020B0604020202020204" pitchFamily="34" charset="0"/>
              <a:buChar char="•"/>
            </a:pPr>
            <a:r>
              <a:rPr lang="en-IE" sz="2800" dirty="0">
                <a:latin typeface="Arial"/>
              </a:rPr>
              <a:t>helper code</a:t>
            </a:r>
            <a:endParaRPr dirty="0"/>
          </a:p>
          <a:p>
            <a:pPr lvl="1">
              <a:buSzPct val="75000"/>
              <a:buFont typeface="StarSymbol"/>
              <a:buChar char=""/>
            </a:pP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504000" y="301320"/>
            <a:ext cx="9071640" cy="1262160"/>
          </a:xfrm>
          <a:prstGeom prst="rect">
            <a:avLst/>
          </a:prstGeom>
        </p:spPr>
        <p:txBody>
          <a:bodyPr lIns="0" tIns="0" rIns="0" bIns="0" anchor="ctr"/>
          <a:lstStyle/>
          <a:p>
            <a:pPr algn="ctr"/>
            <a:r>
              <a:rPr lang="en-IE" sz="4400">
                <a:latin typeface="Arial"/>
              </a:rPr>
              <a:t>Example Approach:</a:t>
            </a:r>
            <a:endParaRPr/>
          </a:p>
        </p:txBody>
      </p:sp>
      <p:sp>
        <p:nvSpPr>
          <p:cNvPr id="182" name="TextShape 2"/>
          <p:cNvSpPr txBox="1"/>
          <p:nvPr/>
        </p:nvSpPr>
        <p:spPr>
          <a:xfrm>
            <a:off x="504000" y="1769040"/>
            <a:ext cx="9071640" cy="4384440"/>
          </a:xfrm>
          <a:prstGeom prst="rect">
            <a:avLst/>
          </a:prstGeom>
        </p:spPr>
        <p:txBody>
          <a:bodyPr lIns="0" tIns="0" rIns="0" bIns="0"/>
          <a:lstStyle/>
          <a:p>
            <a:pPr marL="457200" indent="-457200">
              <a:buSzPct val="45000"/>
              <a:buFont typeface="Arial" panose="020B0604020202020204" pitchFamily="34" charset="0"/>
              <a:buChar char="•"/>
            </a:pPr>
            <a:r>
              <a:rPr lang="en-IE" sz="3200" dirty="0">
                <a:latin typeface="Arial"/>
              </a:rPr>
              <a:t>Use a “project root” folder is the top level and contains the “entry point” or main server code</a:t>
            </a:r>
            <a:endParaRPr dirty="0"/>
          </a:p>
          <a:p>
            <a:pPr marL="914400" lvl="1" indent="-457200">
              <a:buSzPct val="75000"/>
              <a:buFont typeface="Arial" panose="020B0604020202020204" pitchFamily="34" charset="0"/>
              <a:buChar char="•"/>
            </a:pPr>
            <a:r>
              <a:rPr lang="en-IE" sz="2800" dirty="0">
                <a:latin typeface="Arial"/>
              </a:rPr>
              <a:t>Always run </a:t>
            </a:r>
            <a:r>
              <a:rPr lang="en-IE" sz="2800" dirty="0" err="1">
                <a:latin typeface="Arial"/>
              </a:rPr>
              <a:t>npm</a:t>
            </a:r>
            <a:r>
              <a:rPr lang="en-IE" sz="2800" dirty="0">
                <a:latin typeface="Arial"/>
              </a:rPr>
              <a:t> in  this folder to ensure just one </a:t>
            </a:r>
            <a:r>
              <a:rPr lang="en-IE" sz="2800" dirty="0" err="1">
                <a:latin typeface="Arial"/>
              </a:rPr>
              <a:t>node_modules</a:t>
            </a:r>
            <a:r>
              <a:rPr lang="en-IE" sz="2800" dirty="0">
                <a:latin typeface="Arial"/>
              </a:rPr>
              <a:t> folder</a:t>
            </a:r>
            <a:endParaRPr dirty="0"/>
          </a:p>
          <a:p>
            <a:pPr marL="914400" lvl="1" indent="-457200">
              <a:buSzPct val="75000"/>
              <a:buFont typeface="Arial" panose="020B0604020202020204" pitchFamily="34" charset="0"/>
              <a:buChar char="•"/>
            </a:pPr>
            <a:r>
              <a:rPr lang="en-IE" sz="2800" dirty="0">
                <a:latin typeface="Arial"/>
              </a:rPr>
              <a:t>Use a </a:t>
            </a:r>
            <a:r>
              <a:rPr lang="en-IE" sz="2800" b="1" dirty="0">
                <a:latin typeface="Arial"/>
              </a:rPr>
              <a:t>public</a:t>
            </a:r>
            <a:r>
              <a:rPr lang="en-IE" sz="2800" dirty="0">
                <a:latin typeface="Arial"/>
              </a:rPr>
              <a:t> folder within the node folder for static content </a:t>
            </a:r>
            <a:endParaRPr dirty="0"/>
          </a:p>
          <a:p>
            <a:pPr>
              <a:buSzPct val="45000"/>
            </a:pP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504000" y="302760"/>
            <a:ext cx="9070200" cy="1258200"/>
          </a:xfrm>
          <a:prstGeom prst="rect">
            <a:avLst/>
          </a:prstGeom>
          <a:noFill/>
          <a:ln>
            <a:noFill/>
          </a:ln>
        </p:spPr>
        <p:txBody>
          <a:bodyPr lIns="90000" tIns="45000" rIns="90000" bIns="45000" anchor="ctr"/>
          <a:lstStyle/>
          <a:p>
            <a:pPr algn="ctr">
              <a:lnSpc>
                <a:spcPct val="100000"/>
              </a:lnSpc>
            </a:pPr>
            <a:r>
              <a:rPr lang="en-IE" sz="4400" dirty="0">
                <a:solidFill>
                  <a:srgbClr val="000000"/>
                </a:solidFill>
                <a:latin typeface="Calibri"/>
                <a:ea typeface="DejaVu Sans"/>
              </a:rPr>
              <a:t>Basic Project Structure</a:t>
            </a:r>
            <a:endParaRPr dirty="0"/>
          </a:p>
        </p:txBody>
      </p:sp>
      <p:sp>
        <p:nvSpPr>
          <p:cNvPr id="184" name="CustomShape 2"/>
          <p:cNvSpPr/>
          <p:nvPr/>
        </p:nvSpPr>
        <p:spPr>
          <a:xfrm>
            <a:off x="503640" y="1764000"/>
            <a:ext cx="9070560" cy="4701960"/>
          </a:xfrm>
          <a:prstGeom prst="rect">
            <a:avLst/>
          </a:prstGeom>
          <a:noFill/>
          <a:ln>
            <a:noFill/>
          </a:ln>
        </p:spPr>
        <p:txBody>
          <a:bodyPr lIns="90000" tIns="45000" rIns="90000" bIns="45000"/>
          <a:lstStyle/>
          <a:p>
            <a:pPr>
              <a:lnSpc>
                <a:spcPct val="100000"/>
              </a:lnSpc>
            </a:pPr>
            <a:r>
              <a:rPr lang="en-IE" sz="2200" b="1" dirty="0">
                <a:solidFill>
                  <a:srgbClr val="000000"/>
                </a:solidFill>
                <a:latin typeface="Courier New"/>
                <a:ea typeface="DejaVu Sans"/>
              </a:rPr>
              <a:t>/</a:t>
            </a:r>
            <a:r>
              <a:rPr lang="en-IE" sz="2200" b="1" dirty="0" err="1">
                <a:solidFill>
                  <a:srgbClr val="000000"/>
                </a:solidFill>
                <a:latin typeface="Courier New"/>
                <a:ea typeface="DejaVu Sans"/>
              </a:rPr>
              <a:t>projectroot</a:t>
            </a:r>
            <a:r>
              <a:rPr lang="en-IE" sz="2200" b="1" dirty="0">
                <a:solidFill>
                  <a:srgbClr val="000000"/>
                </a:solidFill>
                <a:latin typeface="Courier New"/>
                <a:ea typeface="DejaVu Sans"/>
              </a:rPr>
              <a:t>/</a:t>
            </a:r>
            <a:endParaRPr dirty="0"/>
          </a:p>
          <a:p>
            <a:pPr>
              <a:lnSpc>
                <a:spcPct val="100000"/>
              </a:lnSpc>
            </a:pPr>
            <a:r>
              <a:rPr lang="en-IE" sz="2200" dirty="0">
                <a:solidFill>
                  <a:srgbClr val="000000"/>
                </a:solidFill>
                <a:latin typeface="Courier New"/>
                <a:ea typeface="DejaVu Sans"/>
              </a:rPr>
              <a:t>	</a:t>
            </a:r>
            <a:r>
              <a:rPr lang="en-IE" sz="2200" dirty="0" err="1">
                <a:solidFill>
                  <a:srgbClr val="000000"/>
                </a:solidFill>
                <a:latin typeface="Courier New"/>
                <a:ea typeface="DejaVu Sans"/>
              </a:rPr>
              <a:t>package.json</a:t>
            </a:r>
            <a:endParaRPr dirty="0"/>
          </a:p>
          <a:p>
            <a:pPr>
              <a:lnSpc>
                <a:spcPct val="100000"/>
              </a:lnSpc>
            </a:pPr>
            <a:r>
              <a:rPr lang="en-IE" sz="2200" dirty="0">
                <a:solidFill>
                  <a:srgbClr val="000000"/>
                </a:solidFill>
                <a:latin typeface="Courier New"/>
                <a:ea typeface="DejaVu Sans"/>
              </a:rPr>
              <a:t>	readme.md</a:t>
            </a:r>
            <a:endParaRPr dirty="0"/>
          </a:p>
          <a:p>
            <a:pPr>
              <a:lnSpc>
                <a:spcPct val="100000"/>
              </a:lnSpc>
            </a:pPr>
            <a:r>
              <a:rPr lang="en-IE" sz="2200" dirty="0">
                <a:solidFill>
                  <a:srgbClr val="000000"/>
                </a:solidFill>
                <a:latin typeface="Courier New"/>
                <a:ea typeface="DejaVu Sans"/>
              </a:rPr>
              <a:t>	server.js</a:t>
            </a:r>
            <a:endParaRPr dirty="0"/>
          </a:p>
          <a:p>
            <a:pPr>
              <a:lnSpc>
                <a:spcPct val="100000"/>
              </a:lnSpc>
            </a:pPr>
            <a:r>
              <a:rPr lang="en-IE" sz="2200" b="1" dirty="0">
                <a:solidFill>
                  <a:srgbClr val="000000"/>
                </a:solidFill>
                <a:latin typeface="Courier New"/>
                <a:ea typeface="DejaVu Sans"/>
              </a:rPr>
              <a:t>	public/</a:t>
            </a:r>
            <a:endParaRPr dirty="0"/>
          </a:p>
          <a:p>
            <a:pPr>
              <a:lnSpc>
                <a:spcPct val="100000"/>
              </a:lnSpc>
            </a:pPr>
            <a:r>
              <a:rPr lang="en-IE" sz="2200" b="1" dirty="0">
                <a:solidFill>
                  <a:srgbClr val="000000"/>
                </a:solidFill>
                <a:latin typeface="Courier New"/>
                <a:ea typeface="DejaVu Sans"/>
              </a:rPr>
              <a:t>			/images</a:t>
            </a:r>
            <a:endParaRPr dirty="0"/>
          </a:p>
          <a:p>
            <a:pPr>
              <a:lnSpc>
                <a:spcPct val="100000"/>
              </a:lnSpc>
            </a:pPr>
            <a:r>
              <a:rPr lang="en-IE" sz="2200" b="1" dirty="0">
                <a:solidFill>
                  <a:srgbClr val="000000"/>
                </a:solidFill>
                <a:latin typeface="Courier New"/>
                <a:ea typeface="DejaVu Sans"/>
              </a:rPr>
              <a:t>			/stylesheets</a:t>
            </a:r>
            <a:endParaRPr dirty="0"/>
          </a:p>
          <a:p>
            <a:pPr>
              <a:lnSpc>
                <a:spcPct val="100000"/>
              </a:lnSpc>
            </a:pPr>
            <a:r>
              <a:rPr lang="en-IE" sz="2200" b="1" dirty="0">
                <a:solidFill>
                  <a:srgbClr val="000000"/>
                </a:solidFill>
                <a:latin typeface="Courier New"/>
                <a:ea typeface="DejaVu Sans"/>
              </a:rPr>
              <a:t>			/scripts</a:t>
            </a:r>
            <a:endParaRPr dirty="0"/>
          </a:p>
          <a:p>
            <a:pPr>
              <a:lnSpc>
                <a:spcPct val="100000"/>
              </a:lnSpc>
            </a:pPr>
            <a:r>
              <a:rPr lang="en-IE" sz="2200" b="1" dirty="0">
                <a:solidFill>
                  <a:srgbClr val="000000"/>
                </a:solidFill>
                <a:latin typeface="Courier New"/>
                <a:ea typeface="DejaVu Sans"/>
              </a:rPr>
              <a:t>			index.html</a:t>
            </a:r>
            <a:endParaRPr dirty="0"/>
          </a:p>
          <a:p>
            <a:pPr>
              <a:lnSpc>
                <a:spcPct val="100000"/>
              </a:lnSpc>
            </a:pPr>
            <a:r>
              <a:rPr lang="en-IE" sz="2200" dirty="0">
                <a:solidFill>
                  <a:srgbClr val="000000"/>
                </a:solidFill>
                <a:latin typeface="Courier New"/>
                <a:ea typeface="DejaVu Sans"/>
              </a:rPr>
              <a:t>	</a:t>
            </a:r>
            <a:r>
              <a:rPr lang="en-IE" sz="2200" b="1" dirty="0" err="1">
                <a:solidFill>
                  <a:srgbClr val="000000"/>
                </a:solidFill>
                <a:latin typeface="Courier New"/>
                <a:ea typeface="DejaVu Sans"/>
              </a:rPr>
              <a:t>node_modules</a:t>
            </a:r>
            <a:r>
              <a:rPr lang="en-IE" sz="2200" b="1" dirty="0">
                <a:solidFill>
                  <a:srgbClr val="000000"/>
                </a:solidFill>
                <a:latin typeface="Courier New"/>
                <a:ea typeface="DejaVu Sans"/>
              </a:rPr>
              <a:t>/</a:t>
            </a:r>
            <a:endParaRPr dirty="0"/>
          </a:p>
          <a:p>
            <a:pPr>
              <a:lnSpc>
                <a:spcPct val="100000"/>
              </a:lnSpc>
            </a:pPr>
            <a:r>
              <a:rPr lang="en-IE" sz="2200" b="1" dirty="0">
                <a:solidFill>
                  <a:srgbClr val="000000"/>
                </a:solidFill>
                <a:latin typeface="Courier New"/>
                <a:ea typeface="DejaVu Sans"/>
              </a:rPr>
              <a:t>	</a:t>
            </a:r>
            <a:r>
              <a:rPr lang="en-IE" sz="2200" b="1" dirty="0" err="1">
                <a:solidFill>
                  <a:srgbClr val="000000"/>
                </a:solidFill>
                <a:latin typeface="Courier New"/>
                <a:ea typeface="DejaVu Sans"/>
              </a:rPr>
              <a:t>api</a:t>
            </a:r>
            <a:r>
              <a:rPr lang="en-IE" sz="2200" b="1" dirty="0">
                <a:solidFill>
                  <a:srgbClr val="000000"/>
                </a:solidFill>
                <a:latin typeface="Courier New"/>
                <a:ea typeface="DejaVu Sans"/>
              </a:rPr>
              <a:t>/</a:t>
            </a:r>
            <a:endParaRPr dirty="0"/>
          </a:p>
        </p:txBody>
      </p:sp>
      <p:sp>
        <p:nvSpPr>
          <p:cNvPr id="185" name="CustomShape 3"/>
          <p:cNvSpPr/>
          <p:nvPr/>
        </p:nvSpPr>
        <p:spPr>
          <a:xfrm>
            <a:off x="504000" y="6719760"/>
            <a:ext cx="8734320" cy="601560"/>
          </a:xfrm>
          <a:prstGeom prst="rect">
            <a:avLst/>
          </a:prstGeom>
          <a:noFill/>
          <a:ln>
            <a:noFill/>
          </a:ln>
        </p:spPr>
      </p:sp>
      <p:sp>
        <p:nvSpPr>
          <p:cNvPr id="186" name="CustomShape 4"/>
          <p:cNvSpPr/>
          <p:nvPr/>
        </p:nvSpPr>
        <p:spPr>
          <a:xfrm>
            <a:off x="4285800" y="2222280"/>
            <a:ext cx="5206320" cy="702360"/>
          </a:xfrm>
          <a:prstGeom prst="rect">
            <a:avLst/>
          </a:prstGeom>
          <a:noFill/>
          <a:ln>
            <a:noFill/>
          </a:ln>
        </p:spPr>
        <p:txBody>
          <a:bodyPr lIns="90000" tIns="45000" rIns="90000" bIns="45000"/>
          <a:lstStyle/>
          <a:p>
            <a:pPr>
              <a:lnSpc>
                <a:spcPct val="100000"/>
              </a:lnSpc>
            </a:pPr>
            <a:r>
              <a:rPr lang="en-IE" sz="1990">
                <a:solidFill>
                  <a:srgbClr val="00B050"/>
                </a:solidFill>
                <a:latin typeface="Calibri"/>
                <a:ea typeface="DejaVu Sans"/>
              </a:rPr>
              <a:t>Tells Node and NPM what packages are required</a:t>
            </a:r>
            <a:endParaRPr/>
          </a:p>
        </p:txBody>
      </p:sp>
      <p:sp>
        <p:nvSpPr>
          <p:cNvPr id="187" name="CustomShape 5"/>
          <p:cNvSpPr/>
          <p:nvPr/>
        </p:nvSpPr>
        <p:spPr>
          <a:xfrm>
            <a:off x="4199760" y="2953080"/>
            <a:ext cx="5206320" cy="702360"/>
          </a:xfrm>
          <a:prstGeom prst="rect">
            <a:avLst/>
          </a:prstGeom>
          <a:noFill/>
          <a:ln>
            <a:noFill/>
          </a:ln>
        </p:spPr>
        <p:txBody>
          <a:bodyPr lIns="90000" tIns="45000" rIns="90000" bIns="45000"/>
          <a:lstStyle/>
          <a:p>
            <a:pPr>
              <a:lnSpc>
                <a:spcPct val="100000"/>
              </a:lnSpc>
            </a:pPr>
            <a:r>
              <a:rPr lang="en-IE" sz="1990">
                <a:solidFill>
                  <a:srgbClr val="00B050"/>
                </a:solidFill>
                <a:latin typeface="Calibri"/>
                <a:ea typeface="DejaVu Sans"/>
              </a:rPr>
              <a:t>The main entry point for the Express application</a:t>
            </a:r>
            <a:endParaRPr/>
          </a:p>
        </p:txBody>
      </p:sp>
      <p:sp>
        <p:nvSpPr>
          <p:cNvPr id="188" name="CustomShape 6"/>
          <p:cNvSpPr/>
          <p:nvPr/>
        </p:nvSpPr>
        <p:spPr>
          <a:xfrm>
            <a:off x="5543640" y="4620240"/>
            <a:ext cx="5206320" cy="400680"/>
          </a:xfrm>
          <a:prstGeom prst="rect">
            <a:avLst/>
          </a:prstGeom>
          <a:noFill/>
          <a:ln>
            <a:noFill/>
          </a:ln>
        </p:spPr>
        <p:txBody>
          <a:bodyPr lIns="90000" tIns="45000" rIns="90000" bIns="45000"/>
          <a:lstStyle/>
          <a:p>
            <a:pPr>
              <a:lnSpc>
                <a:spcPct val="100000"/>
              </a:lnSpc>
            </a:pPr>
            <a:r>
              <a:rPr lang="en-IE" sz="1990">
                <a:solidFill>
                  <a:srgbClr val="00B050"/>
                </a:solidFill>
                <a:latin typeface="Calibri"/>
                <a:ea typeface="DejaVu Sans"/>
              </a:rPr>
              <a:t>Static content</a:t>
            </a:r>
            <a:endParaRPr/>
          </a:p>
        </p:txBody>
      </p:sp>
      <p:sp>
        <p:nvSpPr>
          <p:cNvPr id="189" name="CustomShape 7"/>
          <p:cNvSpPr/>
          <p:nvPr/>
        </p:nvSpPr>
        <p:spPr>
          <a:xfrm>
            <a:off x="4082760" y="1704960"/>
            <a:ext cx="5206320" cy="400680"/>
          </a:xfrm>
          <a:prstGeom prst="rect">
            <a:avLst/>
          </a:prstGeom>
          <a:noFill/>
          <a:ln>
            <a:noFill/>
          </a:ln>
        </p:spPr>
        <p:txBody>
          <a:bodyPr lIns="90000" tIns="45000" rIns="90000" bIns="45000"/>
          <a:lstStyle/>
          <a:p>
            <a:pPr>
              <a:lnSpc>
                <a:spcPct val="100000"/>
              </a:lnSpc>
            </a:pPr>
            <a:r>
              <a:rPr lang="en-IE" sz="1990">
                <a:solidFill>
                  <a:srgbClr val="00B050"/>
                </a:solidFill>
                <a:latin typeface="Calibri"/>
                <a:ea typeface="DejaVu Sans"/>
              </a:rPr>
              <a:t>Root of your actual application</a:t>
            </a:r>
            <a:endParaRPr/>
          </a:p>
        </p:txBody>
      </p:sp>
      <p:sp>
        <p:nvSpPr>
          <p:cNvPr id="191" name="CustomShape 9"/>
          <p:cNvSpPr/>
          <p:nvPr/>
        </p:nvSpPr>
        <p:spPr>
          <a:xfrm>
            <a:off x="4199760" y="6060600"/>
            <a:ext cx="5206320" cy="702360"/>
          </a:xfrm>
          <a:prstGeom prst="rect">
            <a:avLst/>
          </a:prstGeom>
          <a:noFill/>
          <a:ln>
            <a:noFill/>
          </a:ln>
        </p:spPr>
        <p:txBody>
          <a:bodyPr lIns="90000" tIns="45000" rIns="90000" bIns="45000"/>
          <a:lstStyle/>
          <a:p>
            <a:pPr>
              <a:lnSpc>
                <a:spcPct val="100000"/>
              </a:lnSpc>
            </a:pPr>
            <a:r>
              <a:rPr lang="en-IE" sz="1990" dirty="0">
                <a:solidFill>
                  <a:srgbClr val="00B050"/>
                </a:solidFill>
                <a:latin typeface="Calibri"/>
                <a:ea typeface="DejaVu Sans"/>
              </a:rPr>
              <a:t>Output directory for all NPM installations</a:t>
            </a:r>
            <a:endParaRPr dirty="0"/>
          </a:p>
        </p:txBody>
      </p:sp>
      <p:sp>
        <p:nvSpPr>
          <p:cNvPr id="192" name="Line 10"/>
          <p:cNvSpPr/>
          <p:nvPr/>
        </p:nvSpPr>
        <p:spPr>
          <a:xfrm>
            <a:off x="3095280" y="1984320"/>
            <a:ext cx="1111320" cy="0"/>
          </a:xfrm>
          <a:prstGeom prst="line">
            <a:avLst/>
          </a:prstGeom>
          <a:ln>
            <a:solidFill>
              <a:srgbClr val="000000"/>
            </a:solidFill>
            <a:tailEnd type="triangle" w="med" len="med"/>
          </a:ln>
        </p:spPr>
      </p:sp>
      <p:sp>
        <p:nvSpPr>
          <p:cNvPr id="193" name="Line 11"/>
          <p:cNvSpPr/>
          <p:nvPr/>
        </p:nvSpPr>
        <p:spPr>
          <a:xfrm>
            <a:off x="3412800" y="2460240"/>
            <a:ext cx="952560" cy="0"/>
          </a:xfrm>
          <a:prstGeom prst="line">
            <a:avLst/>
          </a:prstGeom>
          <a:ln>
            <a:solidFill>
              <a:srgbClr val="000000"/>
            </a:solidFill>
            <a:tailEnd type="triangle" w="med" len="med"/>
          </a:ln>
        </p:spPr>
      </p:sp>
      <p:sp>
        <p:nvSpPr>
          <p:cNvPr id="194" name="Line 12"/>
          <p:cNvSpPr/>
          <p:nvPr/>
        </p:nvSpPr>
        <p:spPr>
          <a:xfrm>
            <a:off x="2856960" y="3174480"/>
            <a:ext cx="1428840" cy="79200"/>
          </a:xfrm>
          <a:prstGeom prst="line">
            <a:avLst/>
          </a:prstGeom>
          <a:ln>
            <a:solidFill>
              <a:srgbClr val="000000"/>
            </a:solidFill>
            <a:tailEnd type="triangle" w="med" len="med"/>
          </a:ln>
        </p:spPr>
      </p:sp>
    </p:spTree>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0" presetClass="entr"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fade">
                                      <p:cBhvr additive="repl">
                                        <p:cTn id="7" dur="500"/>
                                        <p:tgtEl>
                                          <p:spTgt spid="186"/>
                                        </p:tgtEl>
                                      </p:cBhvr>
                                    </p:animEffect>
                                  </p:childTnLst>
                                </p:cTn>
                              </p:par>
                            </p:childTnLst>
                          </p:cTn>
                        </p:par>
                      </p:childTnLst>
                    </p:cTn>
                  </p:par>
                  <p:par>
                    <p:cTn id="8" fill="freeze">
                      <p:stCondLst>
                        <p:cond delay="indefinite"/>
                      </p:stCondLst>
                      <p:childTnLst>
                        <p:par>
                          <p:cTn id="9" fill="freeze">
                            <p:stCondLst>
                              <p:cond delay="0"/>
                            </p:stCondLst>
                            <p:childTnLst>
                              <p:par>
                                <p:cTn id="10" presetID="10" presetClass="entr" fill="hold" nodeType="clickEffect">
                                  <p:stCondLst>
                                    <p:cond delay="0"/>
                                  </p:stCondLst>
                                  <p:childTnLst>
                                    <p:set>
                                      <p:cBhvr>
                                        <p:cTn id="11" dur="1" fill="hold">
                                          <p:stCondLst>
                                            <p:cond delay="0"/>
                                          </p:stCondLst>
                                        </p:cTn>
                                        <p:tgtEl>
                                          <p:spTgt spid="189"/>
                                        </p:tgtEl>
                                        <p:attrNameLst>
                                          <p:attrName>style.visibility</p:attrName>
                                        </p:attrNameLst>
                                      </p:cBhvr>
                                      <p:to>
                                        <p:strVal val="visible"/>
                                      </p:to>
                                    </p:set>
                                    <p:animEffect transition="in" filter="fade">
                                      <p:cBhvr additive="repl">
                                        <p:cTn id="12" dur="500"/>
                                        <p:tgtEl>
                                          <p:spTgt spid="189"/>
                                        </p:tgtEl>
                                      </p:cBhvr>
                                    </p:animEffect>
                                  </p:childTnLst>
                                </p:cTn>
                              </p:par>
                            </p:childTnLst>
                          </p:cTn>
                        </p:par>
                      </p:childTnLst>
                    </p:cTn>
                  </p:par>
                  <p:par>
                    <p:cTn id="13" fill="freeze">
                      <p:stCondLst>
                        <p:cond delay="indefinite"/>
                      </p:stCondLst>
                      <p:childTnLst>
                        <p:par>
                          <p:cTn id="14" fill="freeze">
                            <p:stCondLst>
                              <p:cond delay="0"/>
                            </p:stCondLst>
                            <p:childTnLst>
                              <p:par>
                                <p:cTn id="15" presetID="10" presetClass="entr" fill="hold" nodeType="clickEffect">
                                  <p:stCondLst>
                                    <p:cond delay="0"/>
                                  </p:stCondLst>
                                  <p:childTnLst>
                                    <p:set>
                                      <p:cBhvr>
                                        <p:cTn id="16" dur="1" fill="hold">
                                          <p:stCondLst>
                                            <p:cond delay="0"/>
                                          </p:stCondLst>
                                        </p:cTn>
                                        <p:tgtEl>
                                          <p:spTgt spid="187"/>
                                        </p:tgtEl>
                                        <p:attrNameLst>
                                          <p:attrName>style.visibility</p:attrName>
                                        </p:attrNameLst>
                                      </p:cBhvr>
                                      <p:to>
                                        <p:strVal val="visible"/>
                                      </p:to>
                                    </p:set>
                                    <p:animEffect transition="in" filter="fade">
                                      <p:cBhvr additive="repl">
                                        <p:cTn id="17" dur="500"/>
                                        <p:tgtEl>
                                          <p:spTgt spid="187"/>
                                        </p:tgtEl>
                                      </p:cBhvr>
                                    </p:animEffect>
                                  </p:childTnLst>
                                </p:cTn>
                              </p:par>
                            </p:childTnLst>
                          </p:cTn>
                        </p:par>
                      </p:childTnLst>
                    </p:cTn>
                  </p:par>
                  <p:par>
                    <p:cTn id="18" fill="freeze">
                      <p:stCondLst>
                        <p:cond delay="indefinite"/>
                      </p:stCondLst>
                      <p:childTnLst>
                        <p:par>
                          <p:cTn id="19" fill="freeze">
                            <p:stCondLst>
                              <p:cond delay="0"/>
                            </p:stCondLst>
                            <p:childTnLst>
                              <p:par>
                                <p:cTn id="20" presetID="10" presetClass="entr" fill="hold" nodeType="clickEffect">
                                  <p:stCondLst>
                                    <p:cond delay="0"/>
                                  </p:stCondLst>
                                  <p:childTnLst>
                                    <p:set>
                                      <p:cBhvr>
                                        <p:cTn id="21" dur="1" fill="hold">
                                          <p:stCondLst>
                                            <p:cond delay="0"/>
                                          </p:stCondLst>
                                        </p:cTn>
                                        <p:tgtEl>
                                          <p:spTgt spid="188"/>
                                        </p:tgtEl>
                                        <p:attrNameLst>
                                          <p:attrName>style.visibility</p:attrName>
                                        </p:attrNameLst>
                                      </p:cBhvr>
                                      <p:to>
                                        <p:strVal val="visible"/>
                                      </p:to>
                                    </p:set>
                                    <p:animEffect transition="in" filter="fade">
                                      <p:cBhvr additive="repl">
                                        <p:cTn id="22" dur="500"/>
                                        <p:tgtEl>
                                          <p:spTgt spid="188"/>
                                        </p:tgtEl>
                                      </p:cBhvr>
                                    </p:animEffect>
                                  </p:childTnLst>
                                </p:cTn>
                              </p:par>
                            </p:childTnLst>
                          </p:cTn>
                        </p:par>
                      </p:childTnLst>
                    </p:cTn>
                  </p:par>
                  <p:par>
                    <p:cTn id="23" fill="freeze">
                      <p:stCondLst>
                        <p:cond delay="indefinite"/>
                      </p:stCondLst>
                      <p:childTnLst>
                        <p:par>
                          <p:cTn id="24" fill="freeze">
                            <p:stCondLst>
                              <p:cond delay="0"/>
                            </p:stCondLst>
                            <p:childTnLst>
                              <p:par>
                                <p:cTn id="25" presetID="10" presetClass="entr" fill="hold" nodeType="clickEffect">
                                  <p:stCondLst>
                                    <p:cond delay="0"/>
                                  </p:stCondLst>
                                  <p:childTnLst>
                                    <p:set>
                                      <p:cBhvr>
                                        <p:cTn id="26" dur="1" fill="hold">
                                          <p:stCondLst>
                                            <p:cond delay="0"/>
                                          </p:stCondLst>
                                        </p:cTn>
                                        <p:tgtEl>
                                          <p:spTgt spid="191"/>
                                        </p:tgtEl>
                                        <p:attrNameLst>
                                          <p:attrName>style.visibility</p:attrName>
                                        </p:attrNameLst>
                                      </p:cBhvr>
                                      <p:to>
                                        <p:strVal val="visible"/>
                                      </p:to>
                                    </p:set>
                                    <p:animEffect transition="in" filter="fade">
                                      <p:cBhvr additive="repl">
                                        <p:cTn id="27" dur="500"/>
                                        <p:tgtEl>
                                          <p:spTgt spid="191"/>
                                        </p:tgtEl>
                                      </p:cBhvr>
                                    </p:animEffect>
                                  </p:childTnLst>
                                </p:cTn>
                              </p:par>
                            </p:childTnLst>
                          </p:cTn>
                        </p:par>
                      </p:childTnLst>
                    </p:cTn>
                  </p:par>
                  <p:par>
                    <p:cTn id="28" fill="freeze">
                      <p:stCondLst>
                        <p:cond delay="indefinite"/>
                      </p:stCondLst>
                      <p:childTnLst>
                        <p:par>
                          <p:cTn id="29" fill="freeze">
                            <p:stCondLst>
                              <p:cond delay="0"/>
                            </p:stCondLst>
                            <p:childTnLst>
                              <p:par>
                                <p:cTn id="30" presetID="10" presetClass="entr" fill="hold" nodeType="clickEffect">
                                  <p:stCondLst>
                                    <p:cond delay="0"/>
                                  </p:stCondLst>
                                  <p:childTnLst>
                                    <p:set>
                                      <p:cBhvr>
                                        <p:cTn id="31" dur="1" fill="hold">
                                          <p:stCondLst>
                                            <p:cond delay="0"/>
                                          </p:stCondLst>
                                        </p:cTn>
                                        <p:tgtEl>
                                          <p:spTgt spid="185"/>
                                        </p:tgtEl>
                                        <p:attrNameLst>
                                          <p:attrName>style.visibility</p:attrName>
                                        </p:attrNameLst>
                                      </p:cBhvr>
                                      <p:to>
                                        <p:strVal val="visible"/>
                                      </p:to>
                                    </p:set>
                                    <p:animEffect transition="in" filter="fade">
                                      <p:cBhvr additive="repl">
                                        <p:cTn id="32"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40664" y="2099117"/>
            <a:ext cx="4195358" cy="4195358"/>
          </a:xfrm>
          <a:prstGeom prst="rect">
            <a:avLst/>
          </a:prstGeom>
        </p:spPr>
      </p:pic>
      <p:sp>
        <p:nvSpPr>
          <p:cNvPr id="2" name="Title 1"/>
          <p:cNvSpPr>
            <a:spLocks noGrp="1"/>
          </p:cNvSpPr>
          <p:nvPr>
            <p:ph type="title"/>
          </p:nvPr>
        </p:nvSpPr>
        <p:spPr>
          <a:xfrm>
            <a:off x="693042" y="402483"/>
            <a:ext cx="8694540" cy="1461188"/>
          </a:xfrm>
        </p:spPr>
        <p:txBody>
          <a:bodyPr>
            <a:normAutofit/>
          </a:bodyPr>
          <a:lstStyle/>
          <a:p>
            <a:r>
              <a:rPr lang="en-IE" dirty="0"/>
              <a:t>What’s Node, V8.</a:t>
            </a:r>
          </a:p>
        </p:txBody>
      </p:sp>
      <p:sp>
        <p:nvSpPr>
          <p:cNvPr id="3" name="Text Placeholder 2"/>
          <p:cNvSpPr>
            <a:spLocks noGrp="1"/>
          </p:cNvSpPr>
          <p:nvPr>
            <p:ph type="body"/>
          </p:nvPr>
        </p:nvSpPr>
        <p:spPr>
          <a:xfrm>
            <a:off x="693042" y="2012413"/>
            <a:ext cx="4146918" cy="4796544"/>
          </a:xfrm>
        </p:spPr>
        <p:txBody>
          <a:bodyPr>
            <a:normAutofit/>
          </a:bodyPr>
          <a:lstStyle/>
          <a:p>
            <a:r>
              <a:rPr lang="en-IE" sz="2600"/>
              <a:t>Embeddable C++ component</a:t>
            </a:r>
          </a:p>
          <a:p>
            <a:r>
              <a:rPr lang="en-IE" sz="2600"/>
              <a:t>Can expose C++ objects to Javascript</a:t>
            </a:r>
          </a:p>
          <a:p>
            <a:r>
              <a:rPr lang="en-IE" sz="2600"/>
              <a:t>Very fast and multi-platform</a:t>
            </a:r>
          </a:p>
          <a:p>
            <a:r>
              <a:rPr lang="en-IE" sz="2600"/>
              <a:t>Find out a bit about it's history here: http://www.google.com/googlebooks/chrome/big_12.html</a:t>
            </a:r>
          </a:p>
        </p:txBody>
      </p:sp>
    </p:spTree>
    <p:extLst>
      <p:ext uri="{BB962C8B-B14F-4D97-AF65-F5344CB8AC3E}">
        <p14:creationId xmlns:p14="http://schemas.microsoft.com/office/powerpoint/2010/main" val="2371084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504000" y="301320"/>
            <a:ext cx="9071640" cy="1262160"/>
          </a:xfrm>
          <a:prstGeom prst="rect">
            <a:avLst/>
          </a:prstGeom>
        </p:spPr>
        <p:txBody>
          <a:bodyPr lIns="0" tIns="0" rIns="0" bIns="0" anchor="ctr"/>
          <a:lstStyle/>
          <a:p>
            <a:pPr algn="ctr"/>
            <a:r>
              <a:rPr lang="en-IE" sz="4400">
                <a:latin typeface="Arial"/>
              </a:rPr>
              <a:t>What's Node.js: Event-based</a:t>
            </a:r>
            <a:endParaRPr/>
          </a:p>
        </p:txBody>
      </p:sp>
      <p:sp>
        <p:nvSpPr>
          <p:cNvPr id="88" name="TextShape 2"/>
          <p:cNvSpPr txBox="1"/>
          <p:nvPr/>
        </p:nvSpPr>
        <p:spPr>
          <a:xfrm>
            <a:off x="504000" y="1769039"/>
            <a:ext cx="9071640" cy="5212331"/>
          </a:xfrm>
          <a:prstGeom prst="rect">
            <a:avLst/>
          </a:prstGeom>
        </p:spPr>
        <p:txBody>
          <a:bodyPr lIns="0" tIns="0" rIns="0" bIns="0"/>
          <a:lstStyle/>
          <a:p>
            <a:pPr marL="457200" indent="-457200">
              <a:buSzPct val="45000"/>
              <a:buFont typeface="Wingdings" panose="05000000000000000000" pitchFamily="2" charset="2"/>
              <a:buChar char="§"/>
            </a:pPr>
            <a:r>
              <a:rPr lang="en-IE" sz="2800" dirty="0">
                <a:latin typeface="Calibri" panose="020F0502020204030204" pitchFamily="34" charset="0"/>
                <a:cs typeface="Calibri" panose="020F0502020204030204" pitchFamily="34" charset="0"/>
              </a:rPr>
              <a:t>Generally, input/output (</a:t>
            </a:r>
            <a:r>
              <a:rPr lang="en-IE" sz="2800" dirty="0" err="1">
                <a:latin typeface="Calibri" panose="020F0502020204030204" pitchFamily="34" charset="0"/>
                <a:cs typeface="Calibri" panose="020F0502020204030204" pitchFamily="34" charset="0"/>
              </a:rPr>
              <a:t>io</a:t>
            </a:r>
            <a:r>
              <a:rPr lang="en-IE" sz="2800" dirty="0">
                <a:latin typeface="Calibri" panose="020F0502020204030204" pitchFamily="34" charset="0"/>
                <a:cs typeface="Calibri" panose="020F0502020204030204" pitchFamily="34" charset="0"/>
              </a:rPr>
              <a:t>) is slow.</a:t>
            </a:r>
            <a:endParaRPr sz="1600" dirty="0">
              <a:latin typeface="Calibri" panose="020F0502020204030204" pitchFamily="34" charset="0"/>
              <a:cs typeface="Calibri" panose="020F0502020204030204" pitchFamily="34" charset="0"/>
            </a:endParaRPr>
          </a:p>
          <a:p>
            <a:pPr marL="914400" lvl="1" indent="-457200">
              <a:buSzPct val="75000"/>
              <a:buFont typeface="Wingdings" panose="05000000000000000000" pitchFamily="2" charset="2"/>
              <a:buChar char="§"/>
            </a:pPr>
            <a:r>
              <a:rPr lang="en-IE" sz="2400" dirty="0">
                <a:latin typeface="Calibri" panose="020F0502020204030204" pitchFamily="34" charset="0"/>
                <a:cs typeface="Calibri" panose="020F0502020204030204" pitchFamily="34" charset="0"/>
              </a:rPr>
              <a:t>Reading/writing to data store, probably across a network.</a:t>
            </a:r>
            <a:endParaRPr sz="1600" dirty="0">
              <a:latin typeface="Calibri" panose="020F0502020204030204" pitchFamily="34" charset="0"/>
              <a:cs typeface="Calibri" panose="020F0502020204030204" pitchFamily="34" charset="0"/>
            </a:endParaRPr>
          </a:p>
          <a:p>
            <a:pPr marL="457200" indent="-457200">
              <a:buSzPct val="45000"/>
              <a:buFont typeface="Wingdings" panose="05000000000000000000" pitchFamily="2" charset="2"/>
              <a:buChar char="§"/>
            </a:pPr>
            <a:r>
              <a:rPr lang="en-IE" sz="2800" dirty="0">
                <a:latin typeface="Calibri" panose="020F0502020204030204" pitchFamily="34" charset="0"/>
                <a:cs typeface="Calibri" panose="020F0502020204030204" pitchFamily="34" charset="0"/>
              </a:rPr>
              <a:t>Calculations in </a:t>
            </a:r>
            <a:r>
              <a:rPr lang="en-IE" sz="2800" dirty="0" err="1">
                <a:latin typeface="Calibri" panose="020F0502020204030204" pitchFamily="34" charset="0"/>
                <a:cs typeface="Calibri" panose="020F0502020204030204" pitchFamily="34" charset="0"/>
              </a:rPr>
              <a:t>cpu</a:t>
            </a:r>
            <a:r>
              <a:rPr lang="en-IE" sz="2800" dirty="0">
                <a:latin typeface="Calibri" panose="020F0502020204030204" pitchFamily="34" charset="0"/>
                <a:cs typeface="Calibri" panose="020F0502020204030204" pitchFamily="34" charset="0"/>
              </a:rPr>
              <a:t> are fast.</a:t>
            </a:r>
            <a:endParaRPr sz="1600" dirty="0">
              <a:latin typeface="Calibri" panose="020F0502020204030204" pitchFamily="34" charset="0"/>
              <a:cs typeface="Calibri" panose="020F0502020204030204" pitchFamily="34" charset="0"/>
            </a:endParaRPr>
          </a:p>
          <a:p>
            <a:pPr marL="914400" lvl="1" indent="-457200">
              <a:buSzPct val="75000"/>
              <a:buFont typeface="Wingdings" panose="05000000000000000000" pitchFamily="2" charset="2"/>
              <a:buChar char="§"/>
            </a:pPr>
            <a:r>
              <a:rPr lang="en-IE" sz="2400" dirty="0">
                <a:latin typeface="Calibri" panose="020F0502020204030204" pitchFamily="34" charset="0"/>
                <a:cs typeface="Calibri" panose="020F0502020204030204" pitchFamily="34" charset="0"/>
              </a:rPr>
              <a:t>2+2=4</a:t>
            </a:r>
            <a:endParaRPr sz="1600" dirty="0">
              <a:latin typeface="Calibri" panose="020F0502020204030204" pitchFamily="34" charset="0"/>
              <a:cs typeface="Calibri" panose="020F0502020204030204" pitchFamily="34" charset="0"/>
            </a:endParaRPr>
          </a:p>
          <a:p>
            <a:pPr marL="457200" indent="-457200">
              <a:buSzPct val="45000"/>
              <a:buFont typeface="Wingdings" panose="05000000000000000000" pitchFamily="2" charset="2"/>
              <a:buChar char="§"/>
            </a:pPr>
            <a:r>
              <a:rPr lang="en-IE" sz="2800" dirty="0">
                <a:latin typeface="Calibri" panose="020F0502020204030204" pitchFamily="34" charset="0"/>
                <a:cs typeface="Calibri" panose="020F0502020204030204" pitchFamily="34" charset="0"/>
              </a:rPr>
              <a:t>Most time in programs spent waiting for </a:t>
            </a:r>
            <a:r>
              <a:rPr lang="en-IE" sz="2800" dirty="0" err="1">
                <a:latin typeface="Calibri" panose="020F0502020204030204" pitchFamily="34" charset="0"/>
                <a:cs typeface="Calibri" panose="020F0502020204030204" pitchFamily="34" charset="0"/>
              </a:rPr>
              <a:t>io</a:t>
            </a:r>
            <a:r>
              <a:rPr lang="en-IE" sz="2800" dirty="0">
                <a:latin typeface="Calibri" panose="020F0502020204030204" pitchFamily="34" charset="0"/>
                <a:cs typeface="Calibri" panose="020F0502020204030204" pitchFamily="34" charset="0"/>
              </a:rPr>
              <a:t> to complete.</a:t>
            </a:r>
            <a:endParaRPr sz="1600" dirty="0">
              <a:latin typeface="Calibri" panose="020F0502020204030204" pitchFamily="34" charset="0"/>
              <a:cs typeface="Calibri" panose="020F0502020204030204" pitchFamily="34" charset="0"/>
            </a:endParaRPr>
          </a:p>
          <a:p>
            <a:pPr marL="914400" lvl="1" indent="-457200">
              <a:buSzPct val="75000"/>
              <a:buFont typeface="Wingdings" panose="05000000000000000000" pitchFamily="2" charset="2"/>
              <a:buChar char="§"/>
            </a:pPr>
            <a:r>
              <a:rPr lang="en-IE" sz="2400" dirty="0">
                <a:latin typeface="Calibri" panose="020F0502020204030204" pitchFamily="34" charset="0"/>
                <a:cs typeface="Calibri" panose="020F0502020204030204" pitchFamily="34" charset="0"/>
              </a:rPr>
              <a:t>In applications with lots of concurrent users (e.g. web servers), you can't stop everything and wait for </a:t>
            </a:r>
            <a:r>
              <a:rPr lang="en-IE" sz="2400" dirty="0" err="1">
                <a:latin typeface="Calibri" panose="020F0502020204030204" pitchFamily="34" charset="0"/>
                <a:cs typeface="Calibri" panose="020F0502020204030204" pitchFamily="34" charset="0"/>
              </a:rPr>
              <a:t>io</a:t>
            </a:r>
            <a:r>
              <a:rPr lang="en-IE" sz="2400" dirty="0">
                <a:latin typeface="Calibri" panose="020F0502020204030204" pitchFamily="34" charset="0"/>
                <a:cs typeface="Calibri" panose="020F0502020204030204" pitchFamily="34" charset="0"/>
              </a:rPr>
              <a:t> to complete.</a:t>
            </a:r>
            <a:endParaRPr sz="1600" dirty="0">
              <a:latin typeface="Calibri" panose="020F0502020204030204" pitchFamily="34" charset="0"/>
              <a:cs typeface="Calibri" panose="020F0502020204030204" pitchFamily="34" charset="0"/>
            </a:endParaRPr>
          </a:p>
          <a:p>
            <a:pPr marL="457200" indent="-457200">
              <a:buSzPct val="45000"/>
              <a:buFont typeface="Wingdings" panose="05000000000000000000" pitchFamily="2" charset="2"/>
              <a:buChar char="§"/>
            </a:pPr>
            <a:r>
              <a:rPr lang="en-IE" sz="2800" dirty="0">
                <a:latin typeface="Calibri" panose="020F0502020204030204" pitchFamily="34" charset="0"/>
                <a:cs typeface="Calibri" panose="020F0502020204030204" pitchFamily="34" charset="0"/>
              </a:rPr>
              <a:t>Solutions to deal with this are:</a:t>
            </a:r>
            <a:endParaRPr sz="1600" dirty="0">
              <a:latin typeface="Calibri" panose="020F0502020204030204" pitchFamily="34" charset="0"/>
              <a:cs typeface="Calibri" panose="020F0502020204030204" pitchFamily="34" charset="0"/>
            </a:endParaRPr>
          </a:p>
          <a:p>
            <a:pPr marL="914400" lvl="1" indent="-457200">
              <a:buSzPct val="75000"/>
              <a:buFont typeface="Wingdings" panose="05000000000000000000" pitchFamily="2" charset="2"/>
              <a:buChar char="§"/>
            </a:pPr>
            <a:r>
              <a:rPr lang="en-IE" sz="2400" dirty="0">
                <a:latin typeface="Calibri" panose="020F0502020204030204" pitchFamily="34" charset="0"/>
                <a:cs typeface="Calibri" panose="020F0502020204030204" pitchFamily="34" charset="0"/>
              </a:rPr>
              <a:t>Blocking code with multiple threads of execution (e.g. Apache, IIS)</a:t>
            </a:r>
            <a:endParaRPr sz="1600" dirty="0">
              <a:latin typeface="Calibri" panose="020F0502020204030204" pitchFamily="34" charset="0"/>
              <a:cs typeface="Calibri" panose="020F0502020204030204" pitchFamily="34" charset="0"/>
            </a:endParaRPr>
          </a:p>
          <a:p>
            <a:pPr marL="914400" lvl="1" indent="-457200">
              <a:buSzPct val="75000"/>
              <a:buFont typeface="Wingdings" panose="05000000000000000000" pitchFamily="2" charset="2"/>
              <a:buChar char="§"/>
            </a:pPr>
            <a:r>
              <a:rPr lang="en-IE" sz="2400" dirty="0">
                <a:latin typeface="Calibri" panose="020F0502020204030204" pitchFamily="34" charset="0"/>
                <a:cs typeface="Calibri" panose="020F0502020204030204" pitchFamily="34" charset="0"/>
              </a:rPr>
              <a:t>Non-blocking, event-based code in single thread (e.g. NGINX, Node.js)</a:t>
            </a:r>
            <a:endParaRPr sz="1600"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504000" y="301320"/>
            <a:ext cx="9071640" cy="1262160"/>
          </a:xfrm>
          <a:prstGeom prst="rect">
            <a:avLst/>
          </a:prstGeom>
        </p:spPr>
        <p:txBody>
          <a:bodyPr lIns="0" tIns="0" rIns="0" bIns="0" anchor="ctr"/>
          <a:lstStyle/>
          <a:p>
            <a:pPr algn="ctr"/>
            <a:r>
              <a:rPr lang="en-IE" sz="4400">
                <a:latin typeface="Arial"/>
              </a:rPr>
              <a:t>Blocking (Traditional)</a:t>
            </a:r>
            <a:endParaRPr/>
          </a:p>
        </p:txBody>
      </p:sp>
      <p:sp>
        <p:nvSpPr>
          <p:cNvPr id="90" name="TextShape 2"/>
          <p:cNvSpPr txBox="1"/>
          <p:nvPr/>
        </p:nvSpPr>
        <p:spPr>
          <a:xfrm>
            <a:off x="504000" y="1769040"/>
            <a:ext cx="9071640" cy="4384440"/>
          </a:xfrm>
          <a:prstGeom prst="rect">
            <a:avLst/>
          </a:prstGeom>
        </p:spPr>
        <p:txBody>
          <a:bodyPr lIns="0" tIns="0" rIns="0" bIns="0"/>
          <a:lstStyle/>
          <a:p>
            <a:pPr marL="571500" indent="-571500">
              <a:buSzPct val="45000"/>
              <a:buFont typeface="Wingdings" panose="05000000000000000000" pitchFamily="2" charset="2"/>
              <a:buChar char="§"/>
            </a:pPr>
            <a:r>
              <a:rPr lang="en-IE" sz="4200" dirty="0">
                <a:solidFill>
                  <a:srgbClr val="000000"/>
                </a:solidFill>
                <a:latin typeface="Calibri" panose="020F0502020204030204" pitchFamily="34" charset="0"/>
                <a:cs typeface="Calibri" panose="020F0502020204030204" pitchFamily="34" charset="0"/>
              </a:rPr>
              <a:t>Traditional code waits for input before proceeding (Synchronous)</a:t>
            </a:r>
            <a:endParaRPr dirty="0">
              <a:latin typeface="Calibri" panose="020F0502020204030204" pitchFamily="34" charset="0"/>
              <a:cs typeface="Calibri" panose="020F0502020204030204" pitchFamily="34" charset="0"/>
            </a:endParaRPr>
          </a:p>
          <a:p>
            <a:pPr marL="571500" indent="-571500">
              <a:buSzPct val="45000"/>
              <a:buFont typeface="Wingdings" panose="05000000000000000000" pitchFamily="2" charset="2"/>
              <a:buChar char="§"/>
            </a:pPr>
            <a:r>
              <a:rPr lang="en-IE" sz="4200" dirty="0">
                <a:solidFill>
                  <a:srgbClr val="000000"/>
                </a:solidFill>
                <a:latin typeface="Calibri" panose="020F0502020204030204" pitchFamily="34" charset="0"/>
                <a:cs typeface="Calibri" panose="020F0502020204030204" pitchFamily="34" charset="0"/>
              </a:rPr>
              <a:t>The thread on a server "blocks" on </a:t>
            </a:r>
            <a:r>
              <a:rPr lang="en-IE" sz="4200" dirty="0" err="1">
                <a:solidFill>
                  <a:srgbClr val="000000"/>
                </a:solidFill>
                <a:latin typeface="Calibri" panose="020F0502020204030204" pitchFamily="34" charset="0"/>
                <a:cs typeface="Calibri" panose="020F0502020204030204" pitchFamily="34" charset="0"/>
              </a:rPr>
              <a:t>io</a:t>
            </a:r>
            <a:r>
              <a:rPr lang="en-IE" sz="4200" dirty="0">
                <a:solidFill>
                  <a:srgbClr val="000000"/>
                </a:solidFill>
                <a:latin typeface="Calibri" panose="020F0502020204030204" pitchFamily="34" charset="0"/>
                <a:cs typeface="Calibri" panose="020F0502020204030204" pitchFamily="34" charset="0"/>
              </a:rPr>
              <a:t> and resumes when it returns.</a:t>
            </a:r>
            <a:endParaRPr dirty="0">
              <a:latin typeface="Calibri" panose="020F0502020204030204" pitchFamily="34" charset="0"/>
              <a:cs typeface="Calibri" panose="020F0502020204030204" pitchFamily="34" charset="0"/>
            </a:endParaRPr>
          </a:p>
        </p:txBody>
      </p:sp>
      <p:pic>
        <p:nvPicPr>
          <p:cNvPr id="91" name="Picture 90"/>
          <p:cNvPicPr/>
          <p:nvPr/>
        </p:nvPicPr>
        <p:blipFill>
          <a:blip r:embed="rId2"/>
          <a:stretch>
            <a:fillRect/>
          </a:stretch>
        </p:blipFill>
        <p:spPr>
          <a:xfrm>
            <a:off x="1770120" y="4532040"/>
            <a:ext cx="5040000" cy="2952000"/>
          </a:xfrm>
          <a:prstGeom prst="rect">
            <a:avLst/>
          </a:prstGeom>
          <a:ln>
            <a:noFill/>
          </a:ln>
        </p:spPr>
      </p:pic>
      <p:sp>
        <p:nvSpPr>
          <p:cNvPr id="92" name="CustomShape 3"/>
          <p:cNvSpPr/>
          <p:nvPr/>
        </p:nvSpPr>
        <p:spPr>
          <a:xfrm>
            <a:off x="1584000" y="4464000"/>
            <a:ext cx="5328000" cy="1512000"/>
          </a:xfrm>
          <a:prstGeom prst="roundRect">
            <a:avLst>
              <a:gd name="adj" fmla="val 3600"/>
            </a:avLst>
          </a:prstGeom>
          <a:noFill/>
          <a:ln w="72000">
            <a:solidFill>
              <a:srgbClr val="FF420E"/>
            </a:solidFill>
            <a:round/>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504000" y="301320"/>
            <a:ext cx="9071640" cy="1262160"/>
          </a:xfrm>
          <a:prstGeom prst="rect">
            <a:avLst/>
          </a:prstGeom>
        </p:spPr>
        <p:txBody>
          <a:bodyPr lIns="0" tIns="0" rIns="0" bIns="0" anchor="ctr"/>
          <a:lstStyle/>
          <a:p>
            <a:pPr algn="ctr"/>
            <a:r>
              <a:rPr lang="en-IE" sz="4400">
                <a:latin typeface="Arial"/>
              </a:rPr>
              <a:t>Non-blocking (Node)</a:t>
            </a:r>
            <a:endParaRPr/>
          </a:p>
        </p:txBody>
      </p:sp>
      <p:sp>
        <p:nvSpPr>
          <p:cNvPr id="94" name="TextShape 2"/>
          <p:cNvSpPr txBox="1"/>
          <p:nvPr/>
        </p:nvSpPr>
        <p:spPr>
          <a:xfrm>
            <a:off x="504000" y="1769040"/>
            <a:ext cx="9071640" cy="4384440"/>
          </a:xfrm>
          <a:prstGeom prst="rect">
            <a:avLst/>
          </a:prstGeom>
        </p:spPr>
        <p:txBody>
          <a:bodyPr lIns="0" tIns="0" rIns="0" bIns="0"/>
          <a:lstStyle/>
          <a:p>
            <a:pPr marL="457200" indent="-457200">
              <a:buSzPct val="45000"/>
              <a:buFont typeface="Wingdings" panose="05000000000000000000" pitchFamily="2" charset="2"/>
              <a:buChar char="§"/>
            </a:pPr>
            <a:r>
              <a:rPr lang="en-IE" sz="3200" dirty="0">
                <a:latin typeface="Calibri" panose="020F0502020204030204" pitchFamily="34" charset="0"/>
                <a:cs typeface="Calibri" panose="020F0502020204030204" pitchFamily="34" charset="0"/>
              </a:rPr>
              <a:t>Node.js code runs in a  Non-blocking, event-based </a:t>
            </a:r>
            <a:r>
              <a:rPr lang="en-IE" sz="3200" dirty="0" err="1">
                <a:latin typeface="Calibri" panose="020F0502020204030204" pitchFamily="34" charset="0"/>
                <a:cs typeface="Calibri" panose="020F0502020204030204" pitchFamily="34" charset="0"/>
              </a:rPr>
              <a:t>Javascript</a:t>
            </a:r>
            <a:r>
              <a:rPr lang="en-IE" sz="3200" dirty="0">
                <a:latin typeface="Calibri" panose="020F0502020204030204" pitchFamily="34" charset="0"/>
                <a:cs typeface="Calibri" panose="020F0502020204030204" pitchFamily="34" charset="0"/>
              </a:rPr>
              <a:t> thread</a:t>
            </a:r>
            <a:endParaRPr dirty="0">
              <a:latin typeface="Calibri" panose="020F0502020204030204" pitchFamily="34" charset="0"/>
              <a:cs typeface="Calibri" panose="020F0502020204030204" pitchFamily="34" charset="0"/>
            </a:endParaRPr>
          </a:p>
          <a:p>
            <a:pPr marL="914400" lvl="1" indent="-457200">
              <a:buSzPct val="75000"/>
              <a:buFont typeface="Wingdings" panose="05000000000000000000" pitchFamily="2" charset="2"/>
              <a:buChar char="§"/>
            </a:pPr>
            <a:r>
              <a:rPr lang="en-IE" sz="2800" dirty="0">
                <a:latin typeface="Calibri" panose="020F0502020204030204" pitchFamily="34" charset="0"/>
                <a:cs typeface="Calibri" panose="020F0502020204030204" pitchFamily="34" charset="0"/>
              </a:rPr>
              <a:t>No overhead associated with threads</a:t>
            </a:r>
            <a:endParaRPr dirty="0">
              <a:latin typeface="Calibri" panose="020F0502020204030204" pitchFamily="34" charset="0"/>
              <a:cs typeface="Calibri" panose="020F0502020204030204" pitchFamily="34" charset="0"/>
            </a:endParaRPr>
          </a:p>
          <a:p>
            <a:pPr marL="914400" lvl="1" indent="-457200">
              <a:buSzPct val="75000"/>
              <a:buFont typeface="Wingdings" panose="05000000000000000000" pitchFamily="2" charset="2"/>
              <a:buChar char="§"/>
            </a:pPr>
            <a:r>
              <a:rPr lang="en-IE" sz="2800" dirty="0">
                <a:latin typeface="Calibri" panose="020F0502020204030204" pitchFamily="34" charset="0"/>
                <a:cs typeface="Calibri" panose="020F0502020204030204" pitchFamily="34" charset="0"/>
              </a:rPr>
              <a:t>Good for high concurrency (i.e. lots of client requests at the same time)</a:t>
            </a:r>
            <a:endParaRPr dirty="0">
              <a:latin typeface="Calibri" panose="020F0502020204030204" pitchFamily="34" charset="0"/>
              <a:cs typeface="Calibri" panose="020F0502020204030204" pitchFamily="34" charset="0"/>
            </a:endParaRPr>
          </a:p>
        </p:txBody>
      </p:sp>
      <p:pic>
        <p:nvPicPr>
          <p:cNvPr id="95" name="Picture 94"/>
          <p:cNvPicPr/>
          <p:nvPr/>
        </p:nvPicPr>
        <p:blipFill>
          <a:blip r:embed="rId2"/>
          <a:stretch>
            <a:fillRect/>
          </a:stretch>
        </p:blipFill>
        <p:spPr>
          <a:xfrm>
            <a:off x="1770480" y="4464000"/>
            <a:ext cx="5040000" cy="2952000"/>
          </a:xfrm>
          <a:prstGeom prst="rect">
            <a:avLst/>
          </a:prstGeom>
          <a:ln>
            <a:noFill/>
          </a:ln>
        </p:spPr>
      </p:pic>
      <p:sp>
        <p:nvSpPr>
          <p:cNvPr id="96" name="CustomShape 3"/>
          <p:cNvSpPr/>
          <p:nvPr/>
        </p:nvSpPr>
        <p:spPr>
          <a:xfrm>
            <a:off x="1584000" y="5832000"/>
            <a:ext cx="5328000" cy="1512000"/>
          </a:xfrm>
          <a:prstGeom prst="roundRect">
            <a:avLst>
              <a:gd name="adj" fmla="val 3600"/>
            </a:avLst>
          </a:prstGeom>
          <a:noFill/>
          <a:ln w="72000">
            <a:solidFill>
              <a:srgbClr val="FF420E"/>
            </a:solidFill>
            <a:round/>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504000" y="301320"/>
            <a:ext cx="9071640" cy="1262160"/>
          </a:xfrm>
          <a:prstGeom prst="rect">
            <a:avLst/>
          </a:prstGeom>
        </p:spPr>
        <p:txBody>
          <a:bodyPr lIns="0" tIns="0" rIns="0" bIns="0" anchor="ctr"/>
          <a:lstStyle/>
          <a:p>
            <a:pPr algn="ctr"/>
            <a:r>
              <a:rPr lang="en-IE" sz="4400">
                <a:latin typeface="Arial"/>
              </a:rPr>
              <a:t>Blocking/Non-blocking Example</a:t>
            </a:r>
            <a:endParaRPr/>
          </a:p>
        </p:txBody>
      </p:sp>
      <p:sp>
        <p:nvSpPr>
          <p:cNvPr id="98" name="TextShape 2"/>
          <p:cNvSpPr txBox="1"/>
          <p:nvPr/>
        </p:nvSpPr>
        <p:spPr>
          <a:xfrm>
            <a:off x="504000" y="1769040"/>
            <a:ext cx="4426920" cy="4384440"/>
          </a:xfrm>
          <a:prstGeom prst="rect">
            <a:avLst/>
          </a:prstGeom>
        </p:spPr>
        <p:style>
          <a:lnRef idx="2">
            <a:schemeClr val="dk1"/>
          </a:lnRef>
          <a:fillRef idx="1">
            <a:schemeClr val="lt1"/>
          </a:fillRef>
          <a:effectRef idx="0">
            <a:schemeClr val="dk1"/>
          </a:effectRef>
          <a:fontRef idx="minor">
            <a:schemeClr val="dk1"/>
          </a:fontRef>
        </p:style>
        <p:txBody>
          <a:bodyPr lIns="0" tIns="0" rIns="0" bIns="0"/>
          <a:lstStyle/>
          <a:p>
            <a:r>
              <a:rPr lang="en-IE" sz="4000" b="1" dirty="0">
                <a:latin typeface="Arial"/>
              </a:rPr>
              <a:t>Blocking
</a:t>
            </a:r>
            <a:endParaRPr dirty="0"/>
          </a:p>
          <a:p>
            <a:pPr marL="457200" indent="-457200">
              <a:buSzPct val="45000"/>
              <a:buFont typeface="Wingdings" panose="05000000000000000000" pitchFamily="2" charset="2"/>
              <a:buChar char="§"/>
            </a:pPr>
            <a:r>
              <a:rPr lang="en-IE" sz="3200" dirty="0">
                <a:latin typeface="Arial"/>
              </a:rPr>
              <a:t>Read from file and set equal to contents</a:t>
            </a:r>
            <a:endParaRPr dirty="0"/>
          </a:p>
          <a:p>
            <a:pPr marL="457200" indent="-457200">
              <a:buSzPct val="45000"/>
              <a:buFont typeface="Wingdings" panose="05000000000000000000" pitchFamily="2" charset="2"/>
              <a:buChar char="§"/>
            </a:pPr>
            <a:r>
              <a:rPr lang="en-IE" sz="3200" dirty="0">
                <a:latin typeface="Arial"/>
              </a:rPr>
              <a:t>Print Contents</a:t>
            </a:r>
            <a:endParaRPr dirty="0"/>
          </a:p>
          <a:p>
            <a:pPr marL="457200" indent="-457200">
              <a:buSzPct val="45000"/>
              <a:buFont typeface="Wingdings" panose="05000000000000000000" pitchFamily="2" charset="2"/>
              <a:buChar char="§"/>
            </a:pPr>
            <a:r>
              <a:rPr lang="en-IE" sz="3200" dirty="0">
                <a:latin typeface="Arial"/>
              </a:rPr>
              <a:t>Do Something Else...</a:t>
            </a:r>
            <a:endParaRPr dirty="0"/>
          </a:p>
        </p:txBody>
      </p:sp>
      <p:sp>
        <p:nvSpPr>
          <p:cNvPr id="99" name="TextShape 3"/>
          <p:cNvSpPr txBox="1"/>
          <p:nvPr/>
        </p:nvSpPr>
        <p:spPr>
          <a:xfrm>
            <a:off x="5152680" y="1769040"/>
            <a:ext cx="4426920" cy="4384440"/>
          </a:xfrm>
          <a:prstGeom prst="rect">
            <a:avLst/>
          </a:prstGeom>
        </p:spPr>
        <p:style>
          <a:lnRef idx="2">
            <a:schemeClr val="dk1"/>
          </a:lnRef>
          <a:fillRef idx="1">
            <a:schemeClr val="lt1"/>
          </a:fillRef>
          <a:effectRef idx="0">
            <a:schemeClr val="dk1"/>
          </a:effectRef>
          <a:fontRef idx="minor">
            <a:schemeClr val="dk1"/>
          </a:fontRef>
        </p:style>
        <p:txBody>
          <a:bodyPr lIns="0" tIns="0" rIns="0" bIns="0"/>
          <a:lstStyle/>
          <a:p>
            <a:pPr marL="571500" indent="-571500">
              <a:buSzPct val="45000"/>
              <a:buFont typeface="Wingdings" panose="05000000000000000000" pitchFamily="2" charset="2"/>
              <a:buChar char="§"/>
            </a:pPr>
            <a:r>
              <a:rPr lang="en-IE" sz="4000" b="1" dirty="0">
                <a:latin typeface="Arial"/>
              </a:rPr>
              <a:t>Non-blocking</a:t>
            </a:r>
          </a:p>
          <a:p>
            <a:pPr marL="571500" indent="-571500">
              <a:buSzPct val="45000"/>
              <a:buFont typeface="Wingdings" panose="05000000000000000000" pitchFamily="2" charset="2"/>
              <a:buChar char="§"/>
            </a:pPr>
            <a:endParaRPr dirty="0"/>
          </a:p>
          <a:p>
            <a:pPr marL="457200" indent="-457200">
              <a:buSzPct val="45000"/>
              <a:buFont typeface="Wingdings" panose="05000000000000000000" pitchFamily="2" charset="2"/>
              <a:buChar char="§"/>
            </a:pPr>
            <a:r>
              <a:rPr lang="en-IE" sz="3200" dirty="0">
                <a:latin typeface="Arial"/>
              </a:rPr>
              <a:t>Read from File	</a:t>
            </a:r>
            <a:endParaRPr dirty="0"/>
          </a:p>
          <a:p>
            <a:pPr marL="914400" lvl="1" indent="-457200">
              <a:buSzPct val="75000"/>
              <a:buFont typeface="Wingdings" panose="05000000000000000000" pitchFamily="2" charset="2"/>
              <a:buChar char="§"/>
            </a:pPr>
            <a:r>
              <a:rPr lang="en-IE" sz="2800" dirty="0">
                <a:latin typeface="Arial"/>
              </a:rPr>
              <a:t>Whenever read is complete, print contents</a:t>
            </a:r>
            <a:endParaRPr dirty="0"/>
          </a:p>
          <a:p>
            <a:pPr marL="457200" indent="-457200">
              <a:buSzPct val="45000"/>
              <a:buFont typeface="Wingdings" panose="05000000000000000000" pitchFamily="2" charset="2"/>
              <a:buChar char="§"/>
            </a:pPr>
            <a:r>
              <a:rPr lang="en-IE" sz="3200" dirty="0">
                <a:latin typeface="Arial"/>
              </a:rPr>
              <a:t>Do Something Else...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04000" y="301320"/>
            <a:ext cx="9071640" cy="1262160"/>
          </a:xfrm>
          <a:prstGeom prst="rect">
            <a:avLst/>
          </a:prstGeom>
        </p:spPr>
        <p:txBody>
          <a:bodyPr lIns="0" tIns="0" rIns="0" bIns="0" anchor="ctr"/>
          <a:lstStyle/>
          <a:p>
            <a:pPr algn="ctr"/>
            <a:r>
              <a:rPr lang="en-IE" sz="4400" dirty="0">
                <a:latin typeface="Arial"/>
              </a:rPr>
              <a:t>Blocking/Non-blocking Example</a:t>
            </a:r>
            <a:endParaRPr dirty="0"/>
          </a:p>
        </p:txBody>
      </p:sp>
      <p:sp>
        <p:nvSpPr>
          <p:cNvPr id="101" name="TextShape 2"/>
          <p:cNvSpPr txBox="1"/>
          <p:nvPr/>
        </p:nvSpPr>
        <p:spPr>
          <a:xfrm>
            <a:off x="503640" y="2171440"/>
            <a:ext cx="9071640" cy="2046960"/>
          </a:xfrm>
          <a:prstGeom prst="rect">
            <a:avLst/>
          </a:prstGeom>
        </p:spPr>
        <p:txBody>
          <a:bodyPr lIns="0" tIns="0" rIns="0" bIns="0"/>
          <a:lstStyle/>
          <a:p>
            <a:pPr>
              <a:buSzPct val="45000"/>
            </a:pPr>
            <a:endParaRPr lang="en-IE" dirty="0"/>
          </a:p>
        </p:txBody>
      </p:sp>
      <p:sp>
        <p:nvSpPr>
          <p:cNvPr id="102" name="TextShape 3"/>
          <p:cNvSpPr txBox="1"/>
          <p:nvPr/>
        </p:nvSpPr>
        <p:spPr>
          <a:xfrm>
            <a:off x="638628" y="5143240"/>
            <a:ext cx="9071640" cy="633446"/>
          </a:xfrm>
          <a:prstGeom prst="rect">
            <a:avLst/>
          </a:prstGeom>
        </p:spPr>
        <p:style>
          <a:lnRef idx="2">
            <a:schemeClr val="dk1"/>
          </a:lnRef>
          <a:fillRef idx="1">
            <a:schemeClr val="lt1"/>
          </a:fillRef>
          <a:effectRef idx="0">
            <a:schemeClr val="dk1"/>
          </a:effectRef>
          <a:fontRef idx="minor">
            <a:schemeClr val="dk1"/>
          </a:fontRef>
        </p:style>
        <p:txBody>
          <a:bodyPr lIns="0" tIns="0" rIns="0" bIns="0"/>
          <a:lstStyle/>
          <a:p>
            <a:pPr>
              <a:buSzPct val="45000"/>
            </a:pPr>
            <a:r>
              <a:rPr lang="en-IE" dirty="0" err="1"/>
              <a:t>fs.</a:t>
            </a:r>
            <a:r>
              <a:rPr lang="en-IE" dirty="0" err="1">
                <a:solidFill>
                  <a:srgbClr val="007788"/>
                </a:solidFill>
                <a:effectLst/>
              </a:rPr>
              <a:t>readFile</a:t>
            </a:r>
            <a:r>
              <a:rPr lang="en-IE">
                <a:solidFill>
                  <a:srgbClr val="008000"/>
                </a:solidFill>
                <a:effectLst/>
              </a:rPr>
              <a:t>(</a:t>
            </a:r>
            <a:r>
              <a:rPr lang="en-IE">
                <a:solidFill>
                  <a:srgbClr val="FF0000"/>
                </a:solidFill>
                <a:effectLst/>
              </a:rPr>
              <a:t>‘./</a:t>
            </a:r>
            <a:r>
              <a:rPr lang="en-IE" dirty="0">
                <a:solidFill>
                  <a:srgbClr val="FF0000"/>
                </a:solidFill>
                <a:effectLst/>
              </a:rPr>
              <a:t>text.txt'</a:t>
            </a:r>
            <a:r>
              <a:rPr lang="en-IE" dirty="0"/>
              <a:t>, </a:t>
            </a:r>
            <a:r>
              <a:rPr lang="en-IE" dirty="0">
                <a:solidFill>
                  <a:srgbClr val="008000"/>
                </a:solidFill>
                <a:effectLst/>
              </a:rPr>
              <a:t>(</a:t>
            </a:r>
            <a:r>
              <a:rPr lang="en-IE" dirty="0"/>
              <a:t>err, contents</a:t>
            </a:r>
            <a:r>
              <a:rPr lang="en-IE" dirty="0">
                <a:solidFill>
                  <a:srgbClr val="008000"/>
                </a:solidFill>
                <a:effectLst/>
              </a:rPr>
              <a:t>)=&gt;{</a:t>
            </a:r>
            <a:r>
              <a:rPr lang="en-IE" dirty="0"/>
              <a:t> console.</a:t>
            </a:r>
            <a:r>
              <a:rPr lang="en-IE" dirty="0">
                <a:solidFill>
                  <a:srgbClr val="0000DD"/>
                </a:solidFill>
                <a:effectLst/>
              </a:rPr>
              <a:t>log</a:t>
            </a:r>
            <a:r>
              <a:rPr lang="en-IE" dirty="0">
                <a:solidFill>
                  <a:srgbClr val="008000"/>
                </a:solidFill>
                <a:effectLst/>
              </a:rPr>
              <a:t>(</a:t>
            </a:r>
            <a:r>
              <a:rPr lang="en-IE" dirty="0"/>
              <a:t>contents</a:t>
            </a:r>
            <a:r>
              <a:rPr lang="en-IE" dirty="0">
                <a:solidFill>
                  <a:srgbClr val="008000"/>
                </a:solidFill>
                <a:effectLst/>
              </a:rPr>
              <a:t>)</a:t>
            </a:r>
            <a:r>
              <a:rPr lang="en-IE" dirty="0">
                <a:solidFill>
                  <a:srgbClr val="008080"/>
                </a:solidFill>
                <a:effectLst/>
              </a:rPr>
              <a:t>;</a:t>
            </a:r>
            <a:r>
              <a:rPr lang="en-IE" dirty="0"/>
              <a:t> </a:t>
            </a:r>
            <a:r>
              <a:rPr lang="en-IE" dirty="0">
                <a:solidFill>
                  <a:srgbClr val="008000"/>
                </a:solidFill>
                <a:effectLst/>
              </a:rPr>
              <a:t>})</a:t>
            </a:r>
            <a:r>
              <a:rPr lang="en-IE" dirty="0">
                <a:solidFill>
                  <a:srgbClr val="008080"/>
                </a:solidFill>
                <a:effectLst/>
              </a:rPr>
              <a:t>;</a:t>
            </a:r>
            <a:r>
              <a:rPr lang="en-IE" dirty="0"/>
              <a:t> </a:t>
            </a:r>
          </a:p>
          <a:p>
            <a:pPr>
              <a:buSzPct val="45000"/>
            </a:pPr>
            <a:r>
              <a:rPr lang="en-IE" dirty="0"/>
              <a:t>console.</a:t>
            </a:r>
            <a:r>
              <a:rPr lang="en-IE" dirty="0">
                <a:solidFill>
                  <a:srgbClr val="0000DD"/>
                </a:solidFill>
                <a:effectLst/>
              </a:rPr>
              <a:t>log</a:t>
            </a:r>
            <a:r>
              <a:rPr lang="en-IE" dirty="0">
                <a:solidFill>
                  <a:srgbClr val="008000"/>
                </a:solidFill>
                <a:effectLst/>
              </a:rPr>
              <a:t>(</a:t>
            </a:r>
            <a:r>
              <a:rPr lang="en-IE" dirty="0">
                <a:solidFill>
                  <a:srgbClr val="FF0000"/>
                </a:solidFill>
                <a:effectLst/>
              </a:rPr>
              <a:t>'Doing something else'</a:t>
            </a:r>
            <a:r>
              <a:rPr lang="en-IE" dirty="0">
                <a:solidFill>
                  <a:srgbClr val="008000"/>
                </a:solidFill>
                <a:effectLst/>
              </a:rPr>
              <a:t>)</a:t>
            </a:r>
            <a:r>
              <a:rPr lang="en-IE" dirty="0">
                <a:solidFill>
                  <a:srgbClr val="008080"/>
                </a:solidFill>
                <a:effectLst/>
              </a:rPr>
              <a:t>;</a:t>
            </a:r>
            <a:endParaRPr dirty="0"/>
          </a:p>
        </p:txBody>
      </p:sp>
      <p:sp>
        <p:nvSpPr>
          <p:cNvPr id="103" name="TextShape 4"/>
          <p:cNvSpPr txBox="1"/>
          <p:nvPr/>
        </p:nvSpPr>
        <p:spPr>
          <a:xfrm>
            <a:off x="503640" y="1656000"/>
            <a:ext cx="2322000" cy="659160"/>
          </a:xfrm>
          <a:prstGeom prst="rect">
            <a:avLst/>
          </a:prstGeom>
        </p:spPr>
        <p:txBody>
          <a:bodyPr lIns="0" tIns="0" rIns="0" bIns="0"/>
          <a:lstStyle/>
          <a:p>
            <a:r>
              <a:rPr lang="en-IE" sz="4000" b="1">
                <a:latin typeface="Arial"/>
              </a:rPr>
              <a:t>Blocking</a:t>
            </a:r>
            <a:endParaRPr/>
          </a:p>
        </p:txBody>
      </p:sp>
      <p:sp>
        <p:nvSpPr>
          <p:cNvPr id="104" name="TextShape 5"/>
          <p:cNvSpPr txBox="1"/>
          <p:nvPr/>
        </p:nvSpPr>
        <p:spPr>
          <a:xfrm>
            <a:off x="36720" y="4320000"/>
            <a:ext cx="3851280" cy="659160"/>
          </a:xfrm>
          <a:prstGeom prst="rect">
            <a:avLst/>
          </a:prstGeom>
        </p:spPr>
        <p:txBody>
          <a:bodyPr lIns="0" tIns="0" rIns="0" bIns="0"/>
          <a:lstStyle/>
          <a:p>
            <a:pPr>
              <a:buSzPct val="45000"/>
            </a:pPr>
            <a:r>
              <a:rPr lang="en-IE" sz="4000" b="1" dirty="0">
                <a:latin typeface="Arial"/>
              </a:rPr>
              <a:t>  Non-blocking</a:t>
            </a:r>
            <a:endParaRPr dirty="0"/>
          </a:p>
        </p:txBody>
      </p:sp>
      <p:sp>
        <p:nvSpPr>
          <p:cNvPr id="6" name="TextBox 5"/>
          <p:cNvSpPr txBox="1"/>
          <p:nvPr/>
        </p:nvSpPr>
        <p:spPr>
          <a:xfrm>
            <a:off x="638628" y="2481943"/>
            <a:ext cx="625565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E" dirty="0" err="1">
                <a:solidFill>
                  <a:srgbClr val="0000FF"/>
                </a:solidFill>
                <a:effectLst/>
              </a:rPr>
              <a:t>const</a:t>
            </a:r>
            <a:r>
              <a:rPr lang="en-IE" dirty="0"/>
              <a:t> contents </a:t>
            </a:r>
            <a:r>
              <a:rPr lang="en-IE" dirty="0">
                <a:solidFill>
                  <a:srgbClr val="000080"/>
                </a:solidFill>
                <a:effectLst/>
              </a:rPr>
              <a:t>=</a:t>
            </a:r>
            <a:r>
              <a:rPr lang="en-IE" dirty="0"/>
              <a:t> </a:t>
            </a:r>
            <a:r>
              <a:rPr lang="en-IE" dirty="0" err="1"/>
              <a:t>fs.</a:t>
            </a:r>
            <a:r>
              <a:rPr lang="en-IE" dirty="0" err="1">
                <a:solidFill>
                  <a:srgbClr val="007788"/>
                </a:solidFill>
                <a:effectLst/>
              </a:rPr>
              <a:t>readFileSync</a:t>
            </a:r>
            <a:r>
              <a:rPr lang="en-IE" dirty="0">
                <a:solidFill>
                  <a:srgbClr val="008000"/>
                </a:solidFill>
                <a:effectLst/>
              </a:rPr>
              <a:t>(</a:t>
            </a:r>
            <a:r>
              <a:rPr lang="en-IE" dirty="0">
                <a:solidFill>
                  <a:srgbClr val="FF0000"/>
                </a:solidFill>
                <a:effectLst/>
              </a:rPr>
              <a:t>'./text.txt'</a:t>
            </a:r>
            <a:r>
              <a:rPr lang="en-IE" dirty="0">
                <a:solidFill>
                  <a:srgbClr val="008000"/>
                </a:solidFill>
                <a:effectLst/>
              </a:rPr>
              <a:t>)</a:t>
            </a:r>
            <a:r>
              <a:rPr lang="en-IE" dirty="0">
                <a:solidFill>
                  <a:srgbClr val="008080"/>
                </a:solidFill>
                <a:effectLst/>
              </a:rPr>
              <a:t>;</a:t>
            </a:r>
            <a:r>
              <a:rPr lang="en-IE" dirty="0"/>
              <a:t> console.</a:t>
            </a:r>
            <a:r>
              <a:rPr lang="en-IE" dirty="0">
                <a:solidFill>
                  <a:srgbClr val="0000DD"/>
                </a:solidFill>
                <a:effectLst/>
              </a:rPr>
              <a:t>log</a:t>
            </a:r>
            <a:r>
              <a:rPr lang="en-IE" dirty="0">
                <a:solidFill>
                  <a:srgbClr val="008000"/>
                </a:solidFill>
                <a:effectLst/>
              </a:rPr>
              <a:t>(</a:t>
            </a:r>
            <a:r>
              <a:rPr lang="en-IE" dirty="0"/>
              <a:t>contents</a:t>
            </a:r>
            <a:r>
              <a:rPr lang="en-IE" dirty="0">
                <a:solidFill>
                  <a:srgbClr val="008000"/>
                </a:solidFill>
                <a:effectLst/>
              </a:rPr>
              <a:t>)</a:t>
            </a:r>
            <a:r>
              <a:rPr lang="en-IE" dirty="0">
                <a:solidFill>
                  <a:srgbClr val="008080"/>
                </a:solidFill>
                <a:effectLst/>
              </a:rPr>
              <a:t>;</a:t>
            </a:r>
            <a:r>
              <a:rPr lang="en-IE" dirty="0"/>
              <a:t> </a:t>
            </a:r>
          </a:p>
          <a:p>
            <a:r>
              <a:rPr lang="en-IE" dirty="0"/>
              <a:t>console.</a:t>
            </a:r>
            <a:r>
              <a:rPr lang="en-IE" dirty="0">
                <a:solidFill>
                  <a:srgbClr val="0000DD"/>
                </a:solidFill>
                <a:effectLst/>
              </a:rPr>
              <a:t>log</a:t>
            </a:r>
            <a:r>
              <a:rPr lang="en-IE" dirty="0">
                <a:solidFill>
                  <a:srgbClr val="008000"/>
                </a:solidFill>
                <a:effectLst/>
              </a:rPr>
              <a:t>(</a:t>
            </a:r>
            <a:r>
              <a:rPr lang="en-IE" dirty="0">
                <a:solidFill>
                  <a:srgbClr val="FF0000"/>
                </a:solidFill>
                <a:effectLst/>
              </a:rPr>
              <a:t>'Doing something else'</a:t>
            </a:r>
            <a:r>
              <a:rPr lang="en-IE" dirty="0">
                <a:solidFill>
                  <a:srgbClr val="008000"/>
                </a:solidFill>
                <a:effectLst/>
              </a:rPr>
              <a:t>)</a:t>
            </a:r>
            <a:r>
              <a:rPr lang="en-IE" dirty="0">
                <a:solidFill>
                  <a:srgbClr val="008080"/>
                </a:solidFill>
                <a:effectLst/>
              </a:rPr>
              <a:t>;</a:t>
            </a:r>
            <a:endParaRPr lang="en-IE"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1451</Words>
  <Application>Microsoft Office PowerPoint</Application>
  <PresentationFormat>Custom</PresentationFormat>
  <Paragraphs>244</Paragraphs>
  <Slides>39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39</vt:i4>
      </vt:variant>
    </vt:vector>
  </HeadingPairs>
  <TitlesOfParts>
    <vt:vector size="48" baseType="lpstr">
      <vt:lpstr>Arial</vt:lpstr>
      <vt:lpstr>Calibri</vt:lpstr>
      <vt:lpstr>Courier New</vt:lpstr>
      <vt:lpstr>DejaVu Sans</vt:lpstr>
      <vt:lpstr>StarSymbol</vt:lpstr>
      <vt:lpstr>Times New Roman</vt:lpstr>
      <vt:lpstr>Wingdings</vt:lpstr>
      <vt:lpstr>Office Theme</vt:lpstr>
      <vt:lpstr>Office Theme</vt:lpstr>
      <vt:lpstr>PowerPoint Presentation</vt:lpstr>
      <vt:lpstr>Agenda</vt:lpstr>
      <vt:lpstr>What's Node: Basics</vt:lpstr>
      <vt:lpstr>What’s Node, V8.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Callbacks</vt:lpstr>
      <vt:lpstr>PowerPoint Presentation</vt:lpstr>
      <vt:lpstr>PowerPoint Presentation</vt:lpstr>
      <vt:lpstr>PowerPoint Presentation</vt:lpstr>
      <vt:lpstr>Node Callbacks</vt:lpstr>
      <vt:lpstr>Error First Callbacks</vt:lpstr>
      <vt:lpstr>Node: Caution!</vt:lpstr>
      <vt:lpstr>PowerPoint Presentation</vt:lpstr>
      <vt:lpstr>PowerPoint Presentation</vt:lpstr>
      <vt:lpstr>NPM init</vt:lpstr>
      <vt:lpstr>PowerPoint Presentation</vt:lpstr>
      <vt:lpstr>PowerPoint Presentation</vt:lpstr>
      <vt:lpstr>NPM Common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 Walsh</dc:creator>
  <cp:lastModifiedBy>fxwalsh@wit.ie</cp:lastModifiedBy>
  <cp:revision>29</cp:revision>
  <dcterms:modified xsi:type="dcterms:W3CDTF">2017-03-07T23:07:04Z</dcterms:modified>
</cp:coreProperties>
</file>