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85" r:id="rId13"/>
    <p:sldId id="286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A825-3179-468C-BF85-61AA1E32A5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D0D59B-5E87-4C9A-B2C9-803B8A9EC59B}">
      <dgm:prSet phldrT="[Text]"/>
      <dgm:spPr/>
      <dgm:t>
        <a:bodyPr/>
        <a:lstStyle/>
        <a:p>
          <a:r>
            <a:rPr lang="en-US" dirty="0" err="1"/>
            <a:t>renderTitle</a:t>
          </a:r>
          <a:endParaRPr lang="en-US" dirty="0"/>
        </a:p>
      </dgm:t>
    </dgm:pt>
    <dgm:pt modelId="{40743815-55E8-424E-9D93-2EA5497B7F92}" type="parTrans" cxnId="{378C9B27-47BD-4419-9FD7-CC4E6F39AC00}">
      <dgm:prSet/>
      <dgm:spPr/>
      <dgm:t>
        <a:bodyPr/>
        <a:lstStyle/>
        <a:p>
          <a:endParaRPr lang="en-US"/>
        </a:p>
      </dgm:t>
    </dgm:pt>
    <dgm:pt modelId="{324E77F1-19EF-4CA7-97D9-90D9A1440ABF}" type="sibTrans" cxnId="{378C9B27-47BD-4419-9FD7-CC4E6F39AC00}">
      <dgm:prSet/>
      <dgm:spPr/>
      <dgm:t>
        <a:bodyPr/>
        <a:lstStyle/>
        <a:p>
          <a:endParaRPr lang="en-US"/>
        </a:p>
      </dgm:t>
    </dgm:pt>
    <dgm:pt modelId="{6A1C7760-D014-4EA4-81D1-C63E69A7B3CE}">
      <dgm:prSet phldrT="[Text]"/>
      <dgm:spPr/>
      <dgm:t>
        <a:bodyPr/>
        <a:lstStyle/>
        <a:p>
          <a:r>
            <a:rPr lang="en-US" dirty="0" err="1"/>
            <a:t>renderMetaTags</a:t>
          </a:r>
          <a:endParaRPr lang="en-US" dirty="0"/>
        </a:p>
      </dgm:t>
    </dgm:pt>
    <dgm:pt modelId="{2D8C6B33-3D86-4727-AF84-9F3CA642D090}" type="parTrans" cxnId="{1D03F55E-AD29-445D-B8BF-15D314D45CB3}">
      <dgm:prSet/>
      <dgm:spPr/>
      <dgm:t>
        <a:bodyPr/>
        <a:lstStyle/>
        <a:p>
          <a:endParaRPr lang="en-US"/>
        </a:p>
      </dgm:t>
    </dgm:pt>
    <dgm:pt modelId="{1706FF65-D8CE-483E-885F-C9EBB30F54A4}" type="sibTrans" cxnId="{1D03F55E-AD29-445D-B8BF-15D314D45CB3}">
      <dgm:prSet/>
      <dgm:spPr/>
      <dgm:t>
        <a:bodyPr/>
        <a:lstStyle/>
        <a:p>
          <a:endParaRPr lang="en-US"/>
        </a:p>
      </dgm:t>
    </dgm:pt>
    <dgm:pt modelId="{BD92ACCB-D72F-4E48-A40A-5DF4D2F03D2D}">
      <dgm:prSet phldrT="[Text]"/>
      <dgm:spPr/>
      <dgm:t>
        <a:bodyPr/>
        <a:lstStyle/>
        <a:p>
          <a:r>
            <a:rPr lang="en-US" dirty="0" err="1"/>
            <a:t>getBodyClasses</a:t>
          </a:r>
          <a:endParaRPr lang="en-US" dirty="0"/>
        </a:p>
      </dgm:t>
    </dgm:pt>
    <dgm:pt modelId="{B7CF1DD5-A244-4639-B221-DA4646FC23D0}" type="parTrans" cxnId="{CF7C1A2D-BF8E-416B-937A-BA03A809F98F}">
      <dgm:prSet/>
      <dgm:spPr/>
      <dgm:t>
        <a:bodyPr/>
        <a:lstStyle/>
        <a:p>
          <a:endParaRPr lang="en-US"/>
        </a:p>
      </dgm:t>
    </dgm:pt>
    <dgm:pt modelId="{8F698EA7-CBB1-4BFF-A16C-171CEA1F3F55}" type="sibTrans" cxnId="{CF7C1A2D-BF8E-416B-937A-BA03A809F98F}">
      <dgm:prSet/>
      <dgm:spPr/>
      <dgm:t>
        <a:bodyPr/>
        <a:lstStyle/>
        <a:p>
          <a:endParaRPr lang="en-US"/>
        </a:p>
      </dgm:t>
    </dgm:pt>
    <dgm:pt modelId="{8148BE3E-CE77-481C-8239-D85EB016F1FE}">
      <dgm:prSet phldrT="[Text]"/>
      <dgm:spPr/>
      <dgm:t>
        <a:bodyPr/>
        <a:lstStyle/>
        <a:p>
          <a:endParaRPr lang="en-US" dirty="0"/>
        </a:p>
      </dgm:t>
    </dgm:pt>
    <dgm:pt modelId="{881E79D1-C5BF-44C2-9EAD-ADEC9A7092D8}" type="parTrans" cxnId="{3E8C5107-2E68-4211-B446-E1FE0984D95A}">
      <dgm:prSet/>
      <dgm:spPr/>
      <dgm:t>
        <a:bodyPr/>
        <a:lstStyle/>
        <a:p>
          <a:endParaRPr lang="en-US"/>
        </a:p>
      </dgm:t>
    </dgm:pt>
    <dgm:pt modelId="{A70A4A74-85EF-4A19-8E0E-8D5B94553D4D}" type="sibTrans" cxnId="{3E8C5107-2E68-4211-B446-E1FE0984D95A}">
      <dgm:prSet/>
      <dgm:spPr/>
      <dgm:t>
        <a:bodyPr/>
        <a:lstStyle/>
        <a:p>
          <a:endParaRPr lang="en-US"/>
        </a:p>
      </dgm:t>
    </dgm:pt>
    <dgm:pt modelId="{DF661EF2-6DD6-46F6-85A7-BE556C9D18CE}">
      <dgm:prSet phldrT="[Text]"/>
      <dgm:spPr/>
      <dgm:t>
        <a:bodyPr/>
        <a:lstStyle/>
        <a:p>
          <a:r>
            <a:rPr lang="en-US" dirty="0" err="1"/>
            <a:t>renderScripts</a:t>
          </a:r>
          <a:endParaRPr lang="en-US" dirty="0"/>
        </a:p>
      </dgm:t>
    </dgm:pt>
    <dgm:pt modelId="{9241386C-F8DA-4FB1-B77C-D6AA79158D4F}" type="parTrans" cxnId="{0CCD6A85-9464-4C65-9E5E-064C609898AB}">
      <dgm:prSet/>
      <dgm:spPr/>
      <dgm:t>
        <a:bodyPr/>
        <a:lstStyle/>
        <a:p>
          <a:endParaRPr lang="en-US"/>
        </a:p>
      </dgm:t>
    </dgm:pt>
    <dgm:pt modelId="{B0C6B606-C207-4C2D-8A03-E90FC6A364F5}" type="sibTrans" cxnId="{0CCD6A85-9464-4C65-9E5E-064C609898AB}">
      <dgm:prSet/>
      <dgm:spPr/>
      <dgm:t>
        <a:bodyPr/>
        <a:lstStyle/>
        <a:p>
          <a:endParaRPr lang="en-US"/>
        </a:p>
      </dgm:t>
    </dgm:pt>
    <dgm:pt modelId="{4510B7C5-07DE-46D3-A708-6869FF39315A}">
      <dgm:prSet phldrT="[Text]"/>
      <dgm:spPr/>
      <dgm:t>
        <a:bodyPr/>
        <a:lstStyle/>
        <a:p>
          <a:r>
            <a:rPr lang="en-US" dirty="0" err="1"/>
            <a:t>renderStyleSheets</a:t>
          </a:r>
          <a:endParaRPr lang="en-US" dirty="0"/>
        </a:p>
      </dgm:t>
    </dgm:pt>
    <dgm:pt modelId="{C6988AB3-14E6-4414-A5C7-22D2BAE6BA75}" type="parTrans" cxnId="{ECAF7995-1D81-4A96-8416-DA0F854B1F9B}">
      <dgm:prSet/>
      <dgm:spPr/>
      <dgm:t>
        <a:bodyPr/>
        <a:lstStyle/>
        <a:p>
          <a:endParaRPr lang="en-US"/>
        </a:p>
      </dgm:t>
    </dgm:pt>
    <dgm:pt modelId="{0CFF1ED5-C7A2-434D-9417-C6158F7AE577}" type="sibTrans" cxnId="{ECAF7995-1D81-4A96-8416-DA0F854B1F9B}">
      <dgm:prSet/>
      <dgm:spPr/>
      <dgm:t>
        <a:bodyPr/>
        <a:lstStyle/>
        <a:p>
          <a:endParaRPr lang="en-US"/>
        </a:p>
      </dgm:t>
    </dgm:pt>
    <dgm:pt modelId="{3B19A0F5-9564-46C6-9384-AD4DEC670186}">
      <dgm:prSet phldrT="[Text]"/>
      <dgm:spPr/>
      <dgm:t>
        <a:bodyPr/>
        <a:lstStyle/>
        <a:p>
          <a:endParaRPr lang="en-US" dirty="0"/>
        </a:p>
      </dgm:t>
    </dgm:pt>
    <dgm:pt modelId="{8A606E5B-6E1D-4454-93A1-D02C5EC784C7}" type="parTrans" cxnId="{E5C9E09A-EE33-4398-A3C2-D87FD83C8B12}">
      <dgm:prSet/>
      <dgm:spPr/>
      <dgm:t>
        <a:bodyPr/>
        <a:lstStyle/>
        <a:p>
          <a:endParaRPr lang="en-US"/>
        </a:p>
      </dgm:t>
    </dgm:pt>
    <dgm:pt modelId="{0CA19297-170B-4B0C-B9C8-60B6AF686AC1}" type="sibTrans" cxnId="{E5C9E09A-EE33-4398-A3C2-D87FD83C8B12}">
      <dgm:prSet/>
      <dgm:spPr/>
      <dgm:t>
        <a:bodyPr/>
        <a:lstStyle/>
        <a:p>
          <a:endParaRPr lang="en-US"/>
        </a:p>
      </dgm:t>
    </dgm:pt>
    <dgm:pt modelId="{19657EA6-A81E-4A60-90E4-874CE756051E}">
      <dgm:prSet phldrT="[Text]"/>
      <dgm:spPr/>
      <dgm:t>
        <a:bodyPr/>
        <a:lstStyle/>
        <a:p>
          <a:r>
            <a:rPr lang="en-US" dirty="0" err="1"/>
            <a:t>renderLinkTags</a:t>
          </a:r>
          <a:endParaRPr lang="en-US" dirty="0"/>
        </a:p>
      </dgm:t>
    </dgm:pt>
    <dgm:pt modelId="{D2C1A5AE-C3C5-48B2-894B-3F8AFB18539E}" type="parTrans" cxnId="{FEE67DE8-7BEE-446C-B674-D873D71BEC6F}">
      <dgm:prSet/>
      <dgm:spPr/>
      <dgm:t>
        <a:bodyPr/>
        <a:lstStyle/>
        <a:p>
          <a:endParaRPr lang="en-US"/>
        </a:p>
      </dgm:t>
    </dgm:pt>
    <dgm:pt modelId="{E2BD596D-F73F-4E46-97BB-8E50203195FA}" type="sibTrans" cxnId="{FEE67DE8-7BEE-446C-B674-D873D71BEC6F}">
      <dgm:prSet/>
      <dgm:spPr/>
      <dgm:t>
        <a:bodyPr/>
        <a:lstStyle/>
        <a:p>
          <a:endParaRPr lang="en-US"/>
        </a:p>
      </dgm:t>
    </dgm:pt>
    <dgm:pt modelId="{F9CD9509-2DD7-47A5-BCCA-9673055A251B}">
      <dgm:prSet phldrT="[Text]"/>
      <dgm:spPr/>
      <dgm:t>
        <a:bodyPr/>
        <a:lstStyle/>
        <a:p>
          <a:r>
            <a:rPr lang="en-US" dirty="0" err="1"/>
            <a:t>renderBaseTag</a:t>
          </a:r>
          <a:endParaRPr lang="en-US" dirty="0"/>
        </a:p>
      </dgm:t>
    </dgm:pt>
    <dgm:pt modelId="{AE88C24E-EA21-4D31-9652-1B2406B10702}" type="parTrans" cxnId="{4ABF3F2F-8424-4379-9237-9FA9EB4E8963}">
      <dgm:prSet/>
      <dgm:spPr/>
      <dgm:t>
        <a:bodyPr/>
        <a:lstStyle/>
        <a:p>
          <a:endParaRPr lang="en-US"/>
        </a:p>
      </dgm:t>
    </dgm:pt>
    <dgm:pt modelId="{EDB967E6-8280-4199-925B-9337915C133A}" type="sibTrans" cxnId="{4ABF3F2F-8424-4379-9237-9FA9EB4E8963}">
      <dgm:prSet/>
      <dgm:spPr/>
      <dgm:t>
        <a:bodyPr/>
        <a:lstStyle/>
        <a:p>
          <a:endParaRPr lang="en-US"/>
        </a:p>
      </dgm:t>
    </dgm:pt>
    <dgm:pt modelId="{005FC479-0BA4-42FE-8D44-8A47D2BA26B2}">
      <dgm:prSet phldrT="[Text]"/>
      <dgm:spPr/>
      <dgm:t>
        <a:bodyPr/>
        <a:lstStyle/>
        <a:p>
          <a:r>
            <a:rPr lang="en-US" dirty="0" err="1"/>
            <a:t>getBodyStartContent</a:t>
          </a:r>
          <a:endParaRPr lang="en-US" dirty="0"/>
        </a:p>
      </dgm:t>
    </dgm:pt>
    <dgm:pt modelId="{69D91232-07AE-4962-8456-88D7B7274AA4}" type="parTrans" cxnId="{5976F3C2-37EC-4438-9E40-58FF8EAAA983}">
      <dgm:prSet/>
      <dgm:spPr/>
      <dgm:t>
        <a:bodyPr/>
        <a:lstStyle/>
        <a:p>
          <a:endParaRPr lang="en-US"/>
        </a:p>
      </dgm:t>
    </dgm:pt>
    <dgm:pt modelId="{55885691-3F13-4FB0-B78A-A28011627258}" type="sibTrans" cxnId="{5976F3C2-37EC-4438-9E40-58FF8EAAA983}">
      <dgm:prSet/>
      <dgm:spPr/>
      <dgm:t>
        <a:bodyPr/>
        <a:lstStyle/>
        <a:p>
          <a:endParaRPr lang="en-US"/>
        </a:p>
      </dgm:t>
    </dgm:pt>
    <dgm:pt modelId="{0613B4F4-F05D-49D3-B8BA-1784721C0455}">
      <dgm:prSet phldrT="[Text]"/>
      <dgm:spPr/>
      <dgm:t>
        <a:bodyPr/>
        <a:lstStyle/>
        <a:p>
          <a:r>
            <a:rPr lang="en-US" dirty="0" err="1"/>
            <a:t>getElements</a:t>
          </a:r>
          <a:endParaRPr lang="en-US" dirty="0"/>
        </a:p>
      </dgm:t>
    </dgm:pt>
    <dgm:pt modelId="{852B3F0F-5F4E-4BFA-B6F5-24A10E4CE07F}" type="parTrans" cxnId="{BBFA7E23-8861-4D2F-862C-0003ECC922CE}">
      <dgm:prSet/>
      <dgm:spPr/>
      <dgm:t>
        <a:bodyPr/>
        <a:lstStyle/>
        <a:p>
          <a:endParaRPr lang="en-US"/>
        </a:p>
      </dgm:t>
    </dgm:pt>
    <dgm:pt modelId="{9F691334-1FA8-46A0-8080-B1C4B594126D}" type="sibTrans" cxnId="{BBFA7E23-8861-4D2F-862C-0003ECC922CE}">
      <dgm:prSet/>
      <dgm:spPr/>
      <dgm:t>
        <a:bodyPr/>
        <a:lstStyle/>
        <a:p>
          <a:endParaRPr lang="en-US"/>
        </a:p>
      </dgm:t>
    </dgm:pt>
    <dgm:pt modelId="{5C00F2F8-CF27-485C-9A00-21176C88F37D}">
      <dgm:prSet phldrT="[Text]"/>
      <dgm:spPr/>
      <dgm:t>
        <a:bodyPr/>
        <a:lstStyle/>
        <a:p>
          <a:endParaRPr lang="en-US" dirty="0"/>
        </a:p>
      </dgm:t>
    </dgm:pt>
    <dgm:pt modelId="{934F53E5-98E9-470B-A9AB-0D5E6D0E8296}" type="parTrans" cxnId="{1AC9AA15-ECF2-4A3D-8DB4-32744FED9D11}">
      <dgm:prSet/>
      <dgm:spPr/>
      <dgm:t>
        <a:bodyPr/>
        <a:lstStyle/>
        <a:p>
          <a:endParaRPr lang="en-US"/>
        </a:p>
      </dgm:t>
    </dgm:pt>
    <dgm:pt modelId="{3567B226-6CD6-4842-8C23-9F589EBF598D}" type="sibTrans" cxnId="{1AC9AA15-ECF2-4A3D-8DB4-32744FED9D11}">
      <dgm:prSet/>
      <dgm:spPr/>
      <dgm:t>
        <a:bodyPr/>
        <a:lstStyle/>
        <a:p>
          <a:endParaRPr lang="en-US"/>
        </a:p>
      </dgm:t>
    </dgm:pt>
    <dgm:pt modelId="{F96E317A-5A05-4FE4-8E63-7A86C2EB2219}" type="pres">
      <dgm:prSet presAssocID="{A394A825-3179-468C-BF85-61AA1E32A516}" presName="Name0" presStyleCnt="0">
        <dgm:presLayoutVars>
          <dgm:dir/>
          <dgm:resizeHandles val="exact"/>
        </dgm:presLayoutVars>
      </dgm:prSet>
      <dgm:spPr/>
    </dgm:pt>
    <dgm:pt modelId="{EF6757FB-ED3E-447F-B028-A4DF969ADB56}" type="pres">
      <dgm:prSet presAssocID="{8148BE3E-CE77-481C-8239-D85EB016F1FE}" presName="node" presStyleLbl="node1" presStyleIdx="0" presStyleCnt="3" custLinFactNeighborX="22480" custLinFactNeighborY="-19176">
        <dgm:presLayoutVars>
          <dgm:bulletEnabled val="1"/>
        </dgm:presLayoutVars>
      </dgm:prSet>
      <dgm:spPr/>
    </dgm:pt>
    <dgm:pt modelId="{C3BEB2DA-24D0-416E-A15B-1D0E21EB22D2}" type="pres">
      <dgm:prSet presAssocID="{A70A4A74-85EF-4A19-8E0E-8D5B94553D4D}" presName="sibTrans" presStyleLbl="sibTrans2D1" presStyleIdx="0" presStyleCnt="2"/>
      <dgm:spPr/>
    </dgm:pt>
    <dgm:pt modelId="{F7966B0C-DE43-4014-B999-8CF1F98812C6}" type="pres">
      <dgm:prSet presAssocID="{A70A4A74-85EF-4A19-8E0E-8D5B94553D4D}" presName="connectorText" presStyleLbl="sibTrans2D1" presStyleIdx="0" presStyleCnt="2"/>
      <dgm:spPr/>
    </dgm:pt>
    <dgm:pt modelId="{4EC285AB-2ED8-4BBE-8559-04779FAE62FC}" type="pres">
      <dgm:prSet presAssocID="{3B19A0F5-9564-46C6-9384-AD4DEC670186}" presName="node" presStyleLbl="node1" presStyleIdx="1" presStyleCnt="3" custScaleY="109194" custLinFactNeighborY="-14914">
        <dgm:presLayoutVars>
          <dgm:bulletEnabled val="1"/>
        </dgm:presLayoutVars>
      </dgm:prSet>
      <dgm:spPr/>
    </dgm:pt>
    <dgm:pt modelId="{36A62614-D099-4C39-9ECE-359649B5BA05}" type="pres">
      <dgm:prSet presAssocID="{0CA19297-170B-4B0C-B9C8-60B6AF686AC1}" presName="sibTrans" presStyleLbl="sibTrans2D1" presStyleIdx="1" presStyleCnt="2"/>
      <dgm:spPr/>
    </dgm:pt>
    <dgm:pt modelId="{CD4D3A2B-1FBB-49FF-9DA0-9D535D6EC408}" type="pres">
      <dgm:prSet presAssocID="{0CA19297-170B-4B0C-B9C8-60B6AF686AC1}" presName="connectorText" presStyleLbl="sibTrans2D1" presStyleIdx="1" presStyleCnt="2"/>
      <dgm:spPr/>
    </dgm:pt>
    <dgm:pt modelId="{8ADBE8BD-25B4-4CE8-B6C6-8EDCA441F544}" type="pres">
      <dgm:prSet presAssocID="{5C00F2F8-CF27-485C-9A00-21176C88F37D}" presName="node" presStyleLbl="node1" presStyleIdx="2" presStyleCnt="3" custLinFactNeighborX="-22479" custLinFactNeighborY="-9588">
        <dgm:presLayoutVars>
          <dgm:bulletEnabled val="1"/>
        </dgm:presLayoutVars>
      </dgm:prSet>
      <dgm:spPr/>
    </dgm:pt>
  </dgm:ptLst>
  <dgm:cxnLst>
    <dgm:cxn modelId="{3E8C5107-2E68-4211-B446-E1FE0984D95A}" srcId="{A394A825-3179-468C-BF85-61AA1E32A516}" destId="{8148BE3E-CE77-481C-8239-D85EB016F1FE}" srcOrd="0" destOrd="0" parTransId="{881E79D1-C5BF-44C2-9EAD-ADEC9A7092D8}" sibTransId="{A70A4A74-85EF-4A19-8E0E-8D5B94553D4D}"/>
    <dgm:cxn modelId="{1AC9AA15-ECF2-4A3D-8DB4-32744FED9D11}" srcId="{A394A825-3179-468C-BF85-61AA1E32A516}" destId="{5C00F2F8-CF27-485C-9A00-21176C88F37D}" srcOrd="2" destOrd="0" parTransId="{934F53E5-98E9-470B-A9AB-0D5E6D0E8296}" sibTransId="{3567B226-6CD6-4842-8C23-9F589EBF598D}"/>
    <dgm:cxn modelId="{BBFA7E23-8861-4D2F-862C-0003ECC922CE}" srcId="{5C00F2F8-CF27-485C-9A00-21176C88F37D}" destId="{0613B4F4-F05D-49D3-B8BA-1784721C0455}" srcOrd="2" destOrd="0" parTransId="{852B3F0F-5F4E-4BFA-B6F5-24A10E4CE07F}" sibTransId="{9F691334-1FA8-46A0-8080-B1C4B594126D}"/>
    <dgm:cxn modelId="{378C9B27-47BD-4419-9FD7-CC4E6F39AC00}" srcId="{8148BE3E-CE77-481C-8239-D85EB016F1FE}" destId="{32D0D59B-5E87-4C9A-B2C9-803B8A9EC59B}" srcOrd="0" destOrd="0" parTransId="{40743815-55E8-424E-9D93-2EA5497B7F92}" sibTransId="{324E77F1-19EF-4CA7-97D9-90D9A1440ABF}"/>
    <dgm:cxn modelId="{CF7C1A2D-BF8E-416B-937A-BA03A809F98F}" srcId="{5C00F2F8-CF27-485C-9A00-21176C88F37D}" destId="{BD92ACCB-D72F-4E48-A40A-5DF4D2F03D2D}" srcOrd="0" destOrd="0" parTransId="{B7CF1DD5-A244-4639-B221-DA4646FC23D0}" sibTransId="{8F698EA7-CBB1-4BFF-A16C-171CEA1F3F55}"/>
    <dgm:cxn modelId="{4ABF3F2F-8424-4379-9237-9FA9EB4E8963}" srcId="{3B19A0F5-9564-46C6-9384-AD4DEC670186}" destId="{F9CD9509-2DD7-47A5-BCCA-9673055A251B}" srcOrd="2" destOrd="0" parTransId="{AE88C24E-EA21-4D31-9652-1B2406B10702}" sibTransId="{EDB967E6-8280-4199-925B-9337915C133A}"/>
    <dgm:cxn modelId="{6C315C34-597F-45A4-92D0-121189249177}" type="presOf" srcId="{A70A4A74-85EF-4A19-8E0E-8D5B94553D4D}" destId="{C3BEB2DA-24D0-416E-A15B-1D0E21EB22D2}" srcOrd="0" destOrd="0" presId="urn:microsoft.com/office/officeart/2005/8/layout/process1"/>
    <dgm:cxn modelId="{53E9C65C-C311-4BB3-94F0-1D29F8CA54A4}" type="presOf" srcId="{005FC479-0BA4-42FE-8D44-8A47D2BA26B2}" destId="{8ADBE8BD-25B4-4CE8-B6C6-8EDCA441F544}" srcOrd="0" destOrd="2" presId="urn:microsoft.com/office/officeart/2005/8/layout/process1"/>
    <dgm:cxn modelId="{03FBD35E-C92C-4C43-B6FD-EBC7060360AF}" type="presOf" srcId="{F9CD9509-2DD7-47A5-BCCA-9673055A251B}" destId="{4EC285AB-2ED8-4BBE-8559-04779FAE62FC}" srcOrd="0" destOrd="3" presId="urn:microsoft.com/office/officeart/2005/8/layout/process1"/>
    <dgm:cxn modelId="{1D03F55E-AD29-445D-B8BF-15D314D45CB3}" srcId="{3B19A0F5-9564-46C6-9384-AD4DEC670186}" destId="{6A1C7760-D014-4EA4-81D1-C63E69A7B3CE}" srcOrd="0" destOrd="0" parTransId="{2D8C6B33-3D86-4727-AF84-9F3CA642D090}" sibTransId="{1706FF65-D8CE-483E-885F-C9EBB30F54A4}"/>
    <dgm:cxn modelId="{77BB4B4A-932A-4771-872B-78C4DD893A1A}" type="presOf" srcId="{BD92ACCB-D72F-4E48-A40A-5DF4D2F03D2D}" destId="{8ADBE8BD-25B4-4CE8-B6C6-8EDCA441F544}" srcOrd="0" destOrd="1" presId="urn:microsoft.com/office/officeart/2005/8/layout/process1"/>
    <dgm:cxn modelId="{DDCC047A-7F51-44AC-BDA4-7F262A9E9C4E}" type="presOf" srcId="{0CA19297-170B-4B0C-B9C8-60B6AF686AC1}" destId="{CD4D3A2B-1FBB-49FF-9DA0-9D535D6EC408}" srcOrd="1" destOrd="0" presId="urn:microsoft.com/office/officeart/2005/8/layout/process1"/>
    <dgm:cxn modelId="{6698E27C-7711-4FBC-8CCA-DA0A2B1260E2}" type="presOf" srcId="{6A1C7760-D014-4EA4-81D1-C63E69A7B3CE}" destId="{4EC285AB-2ED8-4BBE-8559-04779FAE62FC}" srcOrd="0" destOrd="1" presId="urn:microsoft.com/office/officeart/2005/8/layout/process1"/>
    <dgm:cxn modelId="{0CCD6A85-9464-4C65-9E5E-064C609898AB}" srcId="{8148BE3E-CE77-481C-8239-D85EB016F1FE}" destId="{DF661EF2-6DD6-46F6-85A7-BE556C9D18CE}" srcOrd="1" destOrd="0" parTransId="{9241386C-F8DA-4FB1-B77C-D6AA79158D4F}" sibTransId="{B0C6B606-C207-4C2D-8A03-E90FC6A364F5}"/>
    <dgm:cxn modelId="{F95C2889-0678-4708-A488-BB55942AF314}" type="presOf" srcId="{A394A825-3179-468C-BF85-61AA1E32A516}" destId="{F96E317A-5A05-4FE4-8E63-7A86C2EB2219}" srcOrd="0" destOrd="0" presId="urn:microsoft.com/office/officeart/2005/8/layout/process1"/>
    <dgm:cxn modelId="{2851AF8A-00E2-4FFF-9DD6-099D6CF1E286}" type="presOf" srcId="{5C00F2F8-CF27-485C-9A00-21176C88F37D}" destId="{8ADBE8BD-25B4-4CE8-B6C6-8EDCA441F544}" srcOrd="0" destOrd="0" presId="urn:microsoft.com/office/officeart/2005/8/layout/process1"/>
    <dgm:cxn modelId="{9B41EE8A-9583-4B42-9A2E-789C1F6081DF}" type="presOf" srcId="{3B19A0F5-9564-46C6-9384-AD4DEC670186}" destId="{4EC285AB-2ED8-4BBE-8559-04779FAE62FC}" srcOrd="0" destOrd="0" presId="urn:microsoft.com/office/officeart/2005/8/layout/process1"/>
    <dgm:cxn modelId="{D790168B-CA55-46EE-AD81-B37989BAB133}" type="presOf" srcId="{4510B7C5-07DE-46D3-A708-6869FF39315A}" destId="{EF6757FB-ED3E-447F-B028-A4DF969ADB56}" srcOrd="0" destOrd="3" presId="urn:microsoft.com/office/officeart/2005/8/layout/process1"/>
    <dgm:cxn modelId="{ECAF7995-1D81-4A96-8416-DA0F854B1F9B}" srcId="{8148BE3E-CE77-481C-8239-D85EB016F1FE}" destId="{4510B7C5-07DE-46D3-A708-6869FF39315A}" srcOrd="2" destOrd="0" parTransId="{C6988AB3-14E6-4414-A5C7-22D2BAE6BA75}" sibTransId="{0CFF1ED5-C7A2-434D-9417-C6158F7AE577}"/>
    <dgm:cxn modelId="{E5C9E09A-EE33-4398-A3C2-D87FD83C8B12}" srcId="{A394A825-3179-468C-BF85-61AA1E32A516}" destId="{3B19A0F5-9564-46C6-9384-AD4DEC670186}" srcOrd="1" destOrd="0" parTransId="{8A606E5B-6E1D-4454-93A1-D02C5EC784C7}" sibTransId="{0CA19297-170B-4B0C-B9C8-60B6AF686AC1}"/>
    <dgm:cxn modelId="{3DD5DBBC-CDDB-4E89-ABAA-3217112B37B3}" type="presOf" srcId="{A70A4A74-85EF-4A19-8E0E-8D5B94553D4D}" destId="{F7966B0C-DE43-4014-B999-8CF1F98812C6}" srcOrd="1" destOrd="0" presId="urn:microsoft.com/office/officeart/2005/8/layout/process1"/>
    <dgm:cxn modelId="{5976F3C2-37EC-4438-9E40-58FF8EAAA983}" srcId="{5C00F2F8-CF27-485C-9A00-21176C88F37D}" destId="{005FC479-0BA4-42FE-8D44-8A47D2BA26B2}" srcOrd="1" destOrd="0" parTransId="{69D91232-07AE-4962-8456-88D7B7274AA4}" sibTransId="{55885691-3F13-4FB0-B78A-A28011627258}"/>
    <dgm:cxn modelId="{78899DC7-92D4-4EB9-B1C1-84812D34DE9A}" type="presOf" srcId="{DF661EF2-6DD6-46F6-85A7-BE556C9D18CE}" destId="{EF6757FB-ED3E-447F-B028-A4DF969ADB56}" srcOrd="0" destOrd="2" presId="urn:microsoft.com/office/officeart/2005/8/layout/process1"/>
    <dgm:cxn modelId="{CAF4B4CB-035D-4C49-B952-7995174CEE3F}" type="presOf" srcId="{32D0D59B-5E87-4C9A-B2C9-803B8A9EC59B}" destId="{EF6757FB-ED3E-447F-B028-A4DF969ADB56}" srcOrd="0" destOrd="1" presId="urn:microsoft.com/office/officeart/2005/8/layout/process1"/>
    <dgm:cxn modelId="{D790FDCF-EC3F-4B45-B3B4-CDA59E6531FE}" type="presOf" srcId="{8148BE3E-CE77-481C-8239-D85EB016F1FE}" destId="{EF6757FB-ED3E-447F-B028-A4DF969ADB56}" srcOrd="0" destOrd="0" presId="urn:microsoft.com/office/officeart/2005/8/layout/process1"/>
    <dgm:cxn modelId="{B3F053E3-4089-4920-83DE-7568BFBFB501}" type="presOf" srcId="{0CA19297-170B-4B0C-B9C8-60B6AF686AC1}" destId="{36A62614-D099-4C39-9ECE-359649B5BA05}" srcOrd="0" destOrd="0" presId="urn:microsoft.com/office/officeart/2005/8/layout/process1"/>
    <dgm:cxn modelId="{FEE67DE8-7BEE-446C-B674-D873D71BEC6F}" srcId="{3B19A0F5-9564-46C6-9384-AD4DEC670186}" destId="{19657EA6-A81E-4A60-90E4-874CE756051E}" srcOrd="1" destOrd="0" parTransId="{D2C1A5AE-C3C5-48B2-894B-3F8AFB18539E}" sibTransId="{E2BD596D-F73F-4E46-97BB-8E50203195FA}"/>
    <dgm:cxn modelId="{BB1044EB-B2A9-4A25-A795-D74C63B1212F}" type="presOf" srcId="{19657EA6-A81E-4A60-90E4-874CE756051E}" destId="{4EC285AB-2ED8-4BBE-8559-04779FAE62FC}" srcOrd="0" destOrd="2" presId="urn:microsoft.com/office/officeart/2005/8/layout/process1"/>
    <dgm:cxn modelId="{595EBAEE-E0AC-4CEB-A277-46CEE73D7600}" type="presOf" srcId="{0613B4F4-F05D-49D3-B8BA-1784721C0455}" destId="{8ADBE8BD-25B4-4CE8-B6C6-8EDCA441F544}" srcOrd="0" destOrd="3" presId="urn:microsoft.com/office/officeart/2005/8/layout/process1"/>
    <dgm:cxn modelId="{5A4581BF-DF2B-4E99-9A19-95462A1DE39E}" type="presParOf" srcId="{F96E317A-5A05-4FE4-8E63-7A86C2EB2219}" destId="{EF6757FB-ED3E-447F-B028-A4DF969ADB56}" srcOrd="0" destOrd="0" presId="urn:microsoft.com/office/officeart/2005/8/layout/process1"/>
    <dgm:cxn modelId="{DE88E370-41F5-43C3-A89F-BAA55441B950}" type="presParOf" srcId="{F96E317A-5A05-4FE4-8E63-7A86C2EB2219}" destId="{C3BEB2DA-24D0-416E-A15B-1D0E21EB22D2}" srcOrd="1" destOrd="0" presId="urn:microsoft.com/office/officeart/2005/8/layout/process1"/>
    <dgm:cxn modelId="{C3A164A5-BE1A-49DF-9D00-167157C9ADF0}" type="presParOf" srcId="{C3BEB2DA-24D0-416E-A15B-1D0E21EB22D2}" destId="{F7966B0C-DE43-4014-B999-8CF1F98812C6}" srcOrd="0" destOrd="0" presId="urn:microsoft.com/office/officeart/2005/8/layout/process1"/>
    <dgm:cxn modelId="{A664F8F0-7603-4F47-9BF6-54515BE60BB7}" type="presParOf" srcId="{F96E317A-5A05-4FE4-8E63-7A86C2EB2219}" destId="{4EC285AB-2ED8-4BBE-8559-04779FAE62FC}" srcOrd="2" destOrd="0" presId="urn:microsoft.com/office/officeart/2005/8/layout/process1"/>
    <dgm:cxn modelId="{412BA434-8D46-41E9-9EEB-D734FF94B471}" type="presParOf" srcId="{F96E317A-5A05-4FE4-8E63-7A86C2EB2219}" destId="{36A62614-D099-4C39-9ECE-359649B5BA05}" srcOrd="3" destOrd="0" presId="urn:microsoft.com/office/officeart/2005/8/layout/process1"/>
    <dgm:cxn modelId="{DC110C0D-7098-446C-A306-13580F025BB0}" type="presParOf" srcId="{36A62614-D099-4C39-9ECE-359649B5BA05}" destId="{CD4D3A2B-1FBB-49FF-9DA0-9D535D6EC408}" srcOrd="0" destOrd="0" presId="urn:microsoft.com/office/officeart/2005/8/layout/process1"/>
    <dgm:cxn modelId="{123479BB-AA15-400D-93CD-0ECE7F1C673B}" type="presParOf" srcId="{F96E317A-5A05-4FE4-8E63-7A86C2EB2219}" destId="{8ADBE8BD-25B4-4CE8-B6C6-8EDCA441F5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757FB-ED3E-447F-B028-A4DF969ADB56}">
      <dsp:nvSpPr>
        <dsp:cNvPr id="0" name=""/>
        <dsp:cNvSpPr/>
      </dsp:nvSpPr>
      <dsp:spPr>
        <a:xfrm>
          <a:off x="199139" y="182311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renderTitle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renderScripts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renderStyleSheets</a:t>
          </a:r>
          <a:endParaRPr lang="en-US" sz="1500" kern="1200" dirty="0"/>
        </a:p>
      </dsp:txBody>
      <dsp:txXfrm>
        <a:off x="236661" y="1860633"/>
        <a:ext cx="2060143" cy="1206068"/>
      </dsp:txXfrm>
    </dsp:sp>
    <dsp:sp modelId="{C3BEB2DA-24D0-416E-A15B-1D0E21EB22D2}">
      <dsp:nvSpPr>
        <dsp:cNvPr id="0" name=""/>
        <dsp:cNvSpPr/>
      </dsp:nvSpPr>
      <dsp:spPr>
        <a:xfrm rot="67094">
          <a:off x="2499813" y="2226398"/>
          <a:ext cx="350968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99823" y="2331276"/>
        <a:ext cx="245678" cy="317716"/>
      </dsp:txXfrm>
    </dsp:sp>
    <dsp:sp modelId="{4EC285AB-2ED8-4BBE-8559-04779FAE62FC}">
      <dsp:nvSpPr>
        <dsp:cNvPr id="0" name=""/>
        <dsp:cNvSpPr/>
      </dsp:nvSpPr>
      <dsp:spPr>
        <a:xfrm>
          <a:off x="2996406" y="1818819"/>
          <a:ext cx="2135187" cy="1398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renderMetaTags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renderLinkTags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renderBaseTag</a:t>
          </a:r>
          <a:endParaRPr lang="en-US" sz="1500" kern="1200" dirty="0"/>
        </a:p>
      </dsp:txBody>
      <dsp:txXfrm>
        <a:off x="3037378" y="1859791"/>
        <a:ext cx="2053243" cy="1316953"/>
      </dsp:txXfrm>
    </dsp:sp>
    <dsp:sp modelId="{36A62614-D099-4C39-9ECE-359649B5BA05}">
      <dsp:nvSpPr>
        <dsp:cNvPr id="0" name=""/>
        <dsp:cNvSpPr/>
      </dsp:nvSpPr>
      <dsp:spPr>
        <a:xfrm rot="83838">
          <a:off x="5297063" y="2287863"/>
          <a:ext cx="351010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297079" y="2392484"/>
        <a:ext cx="245707" cy="317716"/>
      </dsp:txXfrm>
    </dsp:sp>
    <dsp:sp modelId="{8ADBE8BD-25B4-4CE8-B6C6-8EDCA441F544}">
      <dsp:nvSpPr>
        <dsp:cNvPr id="0" name=""/>
        <dsp:cNvSpPr/>
      </dsp:nvSpPr>
      <dsp:spPr>
        <a:xfrm>
          <a:off x="5793681" y="194594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getBodyClasses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getBodyStartContent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getElements</a:t>
          </a:r>
          <a:endParaRPr lang="en-US" sz="1500" kern="1200" dirty="0"/>
        </a:p>
      </dsp:txBody>
      <dsp:txXfrm>
        <a:off x="5831203" y="1983466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BD38-71D7-4676-AD8A-F3A14A5F4CB0}" type="datetimeFigureOut">
              <a:rPr lang="en-IE" smtClean="0"/>
              <a:t>25/04/2017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598B6-61A1-4BC5-BB41-6AB698E3A7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39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js/redux/blob/master/docs/recipes/ServerRenderin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Server side 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227355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lient-vs-Server--(Tested-on-Macbook-Pro-2013-(i7-processor-8gb-ram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366" y="1525933"/>
            <a:ext cx="6227064" cy="3814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E" sz="2400"/>
              <a:t>Server Side vs Client side</a:t>
            </a:r>
            <a:br>
              <a:rPr lang="en-IE" sz="2400"/>
            </a:br>
            <a:r>
              <a:rPr lang="en-IE" sz="2400"/>
              <a:t>Test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Server side rendering needed almost a constant amount of time for rendering </a:t>
            </a:r>
          </a:p>
          <a:p>
            <a:r>
              <a:rPr lang="en-IE" dirty="0"/>
              <a:t>Client side shows almost linear growth.*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https://blog.mwaysolutions.com/2013/11/08/client-vs-serverside-rendering-the-big-battle-2/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ML-Rendering-vs-JSON-Render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23366" y="1525933"/>
            <a:ext cx="6227064" cy="38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E" sz="2200"/>
              <a:t>JSON Rendering vs HTML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An advantage of client side rendering is that the server can generate JSON faster than a complete HTML template.</a:t>
            </a:r>
          </a:p>
          <a:p>
            <a:r>
              <a:rPr lang="en-IE" dirty="0"/>
              <a:t>JSON is also smaller than HTML</a:t>
            </a:r>
          </a:p>
          <a:p>
            <a:r>
              <a:rPr lang="en-IE" dirty="0"/>
              <a:t>Can reduce server and traffic costs by sourcing out the rendering on the client. </a:t>
            </a:r>
          </a:p>
          <a:p>
            <a:r>
              <a:rPr lang="en-IE" dirty="0"/>
              <a:t>For Smartphone access, less traffic by serving a JSON object instead of a HTML document is an advantage</a:t>
            </a:r>
          </a:p>
        </p:txBody>
      </p:sp>
    </p:spTree>
    <p:extLst>
      <p:ext uri="{BB962C8B-B14F-4D97-AF65-F5344CB8AC3E}">
        <p14:creationId xmlns:p14="http://schemas.microsoft.com/office/powerpoint/2010/main" val="225625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s://cdn-images-1.medium.com/max/800/1*jJkEQpgZ8waQ5P-W5lhxuQ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0820" y="972058"/>
            <a:ext cx="6677230" cy="47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Server Side Rendering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https://medium.com/walmartlabs/the-benefits-of-server-side-rendering-over-client-side-rendering-5d07ff2cefe8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1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cdn-images-1.medium.com/max/800/1*CRiH0hUGoS3aoZaIY4H2yg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4209" y="882983"/>
            <a:ext cx="6968662" cy="49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Client side rendering</a:t>
            </a:r>
          </a:p>
        </p:txBody>
      </p:sp>
    </p:spTree>
    <p:extLst>
      <p:ext uri="{BB962C8B-B14F-4D97-AF65-F5344CB8AC3E}">
        <p14:creationId xmlns:p14="http://schemas.microsoft.com/office/powerpoint/2010/main" val="360271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Server-side rendering</a:t>
            </a:r>
            <a:br>
              <a:rPr lang="en-IE" dirty="0"/>
            </a:br>
            <a:r>
              <a:rPr lang="en-IE" dirty="0"/>
              <a:t>options for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React-redux</a:t>
            </a:r>
          </a:p>
          <a:p>
            <a:pPr lvl="1"/>
            <a:r>
              <a:rPr lang="en-IE" dirty="0">
                <a:hlinkClick r:id="rId2"/>
              </a:rPr>
              <a:t>https://github.com/reactjs/redux/blob/master/docs/recipes/ServerRendering.md</a:t>
            </a:r>
            <a:endParaRPr lang="en-IE" dirty="0"/>
          </a:p>
          <a:p>
            <a:r>
              <a:rPr lang="en-IE" dirty="0"/>
              <a:t>Flux</a:t>
            </a:r>
          </a:p>
          <a:p>
            <a:r>
              <a:rPr lang="en-IE" dirty="0" err="1"/>
              <a:t>reactDomServer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Comes with React</a:t>
            </a:r>
          </a:p>
          <a:p>
            <a:r>
              <a:rPr lang="en-IE" dirty="0"/>
              <a:t>React-Server</a:t>
            </a:r>
          </a:p>
        </p:txBody>
      </p:sp>
    </p:spTree>
    <p:extLst>
      <p:ext uri="{BB962C8B-B14F-4D97-AF65-F5344CB8AC3E}">
        <p14:creationId xmlns:p14="http://schemas.microsoft.com/office/powerpoint/2010/main" val="330373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21301"/>
            <a:ext cx="4782312" cy="2604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Reactdomserver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Allows you to render your components on the server.</a:t>
            </a:r>
          </a:p>
          <a:p>
            <a:pPr lvl="1"/>
            <a:r>
              <a:rPr lang="en-IE" dirty="0" err="1"/>
              <a:t>renderToString</a:t>
            </a:r>
            <a:r>
              <a:rPr lang="en-IE" dirty="0"/>
              <a:t>() renders a React element to its initial HTML. </a:t>
            </a:r>
          </a:p>
          <a:p>
            <a:pPr lvl="1"/>
            <a:r>
              <a:rPr lang="en-IE" dirty="0" err="1"/>
              <a:t>renderToStaticMarkup</a:t>
            </a:r>
            <a:r>
              <a:rPr lang="en-IE" dirty="0"/>
              <a:t>() doesn't create extra DOM attributes, can save lots of bytes.</a:t>
            </a:r>
          </a:p>
        </p:txBody>
      </p:sp>
    </p:spTree>
    <p:extLst>
      <p:ext uri="{BB962C8B-B14F-4D97-AF65-F5344CB8AC3E}">
        <p14:creationId xmlns:p14="http://schemas.microsoft.com/office/powerpoint/2010/main" val="408175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2743199"/>
            <a:ext cx="4664557" cy="88626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Server-side rendering With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IE" dirty="0"/>
              <a:t>For server-side rendering, you need to add the relevant routes in to the express server. </a:t>
            </a:r>
          </a:p>
          <a:p>
            <a:r>
              <a:rPr lang="en-IE" dirty="0"/>
              <a:t>Requires install babel-</a:t>
            </a:r>
            <a:r>
              <a:rPr lang="en-IE" dirty="0" err="1"/>
              <a:t>preset</a:t>
            </a:r>
            <a:r>
              <a:rPr lang="en-IE" dirty="0"/>
              <a:t>-react</a:t>
            </a:r>
          </a:p>
          <a:p>
            <a:r>
              <a:rPr lang="en-IE" dirty="0"/>
              <a:t>Also works well with Templating Engines</a:t>
            </a:r>
          </a:p>
        </p:txBody>
      </p:sp>
    </p:spTree>
    <p:extLst>
      <p:ext uri="{BB962C8B-B14F-4D97-AF65-F5344CB8AC3E}">
        <p14:creationId xmlns:p14="http://schemas.microsoft.com/office/powerpoint/2010/main" val="214265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2743200"/>
            <a:ext cx="3613403" cy="171093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Templating using EJS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IE" dirty="0"/>
              <a:t>Lets you generate HTML </a:t>
            </a:r>
            <a:r>
              <a:rPr lang="en-IE" dirty="0" err="1"/>
              <a:t>markup</a:t>
            </a:r>
            <a:r>
              <a:rPr lang="en-IE" dirty="0"/>
              <a:t> with plain JavaScript</a:t>
            </a:r>
          </a:p>
          <a:p>
            <a:r>
              <a:rPr lang="en-IE" dirty="0"/>
              <a:t>EJS files are regular HTML files, but we can embed JavaScript using template tags</a:t>
            </a:r>
          </a:p>
          <a:p>
            <a:r>
              <a:rPr lang="en-IE" dirty="0"/>
              <a:t>Opposite </a:t>
            </a:r>
            <a:r>
              <a:rPr lang="en-IE" dirty="0" err="1"/>
              <a:t>ejs</a:t>
            </a:r>
            <a:r>
              <a:rPr lang="en-IE" dirty="0"/>
              <a:t> returns a random number.</a:t>
            </a:r>
          </a:p>
        </p:txBody>
      </p:sp>
    </p:spTree>
    <p:extLst>
      <p:ext uri="{BB962C8B-B14F-4D97-AF65-F5344CB8AC3E}">
        <p14:creationId xmlns:p14="http://schemas.microsoft.com/office/powerpoint/2010/main" val="51831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20" y="1546039"/>
            <a:ext cx="2969686" cy="1746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Ejs</a:t>
            </a:r>
            <a:r>
              <a:rPr lang="en-IE" dirty="0"/>
              <a:t> and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Requires EJS dependency</a:t>
            </a:r>
          </a:p>
          <a:p>
            <a:r>
              <a:rPr lang="en-IE" dirty="0"/>
              <a:t>Configure your express app to use EJS as the view engine</a:t>
            </a:r>
          </a:p>
          <a:p>
            <a:r>
              <a:rPr lang="en-IE" dirty="0"/>
              <a:t>Use the response object to render EJS views</a:t>
            </a:r>
          </a:p>
          <a:p>
            <a:r>
              <a:rPr lang="en-IE" dirty="0"/>
              <a:t>Can pass variables from express into EJS as second argument of render()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534" y="3983656"/>
            <a:ext cx="3421743" cy="1573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7070" y="1128683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index.ejs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7651071" y="3614324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55244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Ejs</a:t>
            </a:r>
            <a:r>
              <a:rPr lang="en-IE" dirty="0"/>
              <a:t> and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Can also pass in HTML</a:t>
            </a:r>
          </a:p>
          <a:p>
            <a:pPr lvl="1"/>
            <a:r>
              <a:rPr lang="en-IE" dirty="0"/>
              <a:t>&lt;%=…&gt; will escape content</a:t>
            </a:r>
          </a:p>
          <a:p>
            <a:pPr lvl="1"/>
            <a:r>
              <a:rPr lang="en-IE" dirty="0"/>
              <a:t>&lt;%-…&gt; will display HTML in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070" y="1128683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index.ejs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7651071" y="3614324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server.js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46" y="1584462"/>
            <a:ext cx="2990819" cy="1568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677" y="3983656"/>
            <a:ext cx="3686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E" sz="3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404040"/>
                </a:solidFill>
              </a:rPr>
              <a:t>Quick history</a:t>
            </a:r>
          </a:p>
          <a:p>
            <a:r>
              <a:rPr lang="en-IE">
                <a:solidFill>
                  <a:srgbClr val="404040"/>
                </a:solidFill>
              </a:rPr>
              <a:t>Isomophism</a:t>
            </a:r>
          </a:p>
          <a:p>
            <a:r>
              <a:rPr lang="en-IE">
                <a:solidFill>
                  <a:srgbClr val="404040"/>
                </a:solidFill>
              </a:rPr>
              <a:t>Server-Side vs. Client Side Rendering</a:t>
            </a:r>
          </a:p>
          <a:p>
            <a:r>
              <a:rPr lang="en-IE">
                <a:solidFill>
                  <a:srgbClr val="404040"/>
                </a:solidFill>
              </a:rPr>
              <a:t>React and 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87844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E" dirty="0"/>
              <a:t>EJS 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362360" cy="3101983"/>
          </a:xfrm>
        </p:spPr>
        <p:txBody>
          <a:bodyPr/>
          <a:lstStyle/>
          <a:p>
            <a:r>
              <a:rPr lang="en-IE" dirty="0"/>
              <a:t>Can combine several partial EJS files</a:t>
            </a:r>
          </a:p>
          <a:p>
            <a:r>
              <a:rPr lang="en-IE" dirty="0"/>
              <a:t>For example </a:t>
            </a:r>
            <a:r>
              <a:rPr lang="en-IE" dirty="0" err="1"/>
              <a:t>header.ejs</a:t>
            </a:r>
            <a:r>
              <a:rPr lang="en-IE" dirty="0"/>
              <a:t> can be used in several templates</a:t>
            </a:r>
          </a:p>
          <a:p>
            <a:r>
              <a:rPr lang="en-IE" dirty="0"/>
              <a:t>Can also create a </a:t>
            </a:r>
            <a:r>
              <a:rPr lang="en-IE" dirty="0" err="1"/>
              <a:t>footer.ejs</a:t>
            </a:r>
            <a:endParaRPr lang="en-IE" dirty="0"/>
          </a:p>
          <a:p>
            <a:r>
              <a:rPr lang="en-IE" dirty="0"/>
              <a:t>Use the &lt;%- include(‘  ’) -%&gt; statement to include partials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91" y="2624880"/>
            <a:ext cx="3916578" cy="2257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91" y="5456682"/>
            <a:ext cx="2847975" cy="95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70933" y="4997191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index.ejs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7270932" y="2204480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header.ejs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492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Image result for handlebars templa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" r="1" b="744"/>
          <a:stretch/>
        </p:blipFill>
        <p:spPr bwMode="auto">
          <a:xfrm>
            <a:off x="8186411" y="665018"/>
            <a:ext cx="3353834" cy="20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pug templat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7" r="4532" b="-1"/>
          <a:stretch/>
        </p:blipFill>
        <p:spPr bwMode="auto">
          <a:xfrm>
            <a:off x="8186411" y="2854035"/>
            <a:ext cx="3353834" cy="276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/>
              <a:t>Other Templating </a:t>
            </a:r>
            <a:r>
              <a:rPr lang="en-IE" err="1"/>
              <a:t>FrameWorks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PUG</a:t>
            </a:r>
          </a:p>
          <a:p>
            <a:r>
              <a:rPr lang="en-IE" dirty="0"/>
              <a:t>Handlebars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114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210305"/>
            <a:ext cx="6227064" cy="244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E" sz="2400"/>
              <a:t>Get initial data on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For server side rendering, we need to request the initial data from API</a:t>
            </a:r>
          </a:p>
          <a:p>
            <a:r>
              <a:rPr lang="en-IE" dirty="0"/>
              <a:t>We’ve been doing this from the client so far (proxied through the web server)</a:t>
            </a:r>
          </a:p>
          <a:p>
            <a:pPr lvl="1"/>
            <a:r>
              <a:rPr lang="en-IE" dirty="0"/>
              <a:t>Use </a:t>
            </a:r>
            <a:r>
              <a:rPr lang="en-IE" dirty="0" err="1"/>
              <a:t>axios</a:t>
            </a:r>
            <a:r>
              <a:rPr lang="en-IE" dirty="0"/>
              <a:t> again</a:t>
            </a:r>
          </a:p>
          <a:p>
            <a:pPr lvl="1"/>
            <a:r>
              <a:rPr lang="en-IE" dirty="0" err="1"/>
              <a:t>PreRender</a:t>
            </a:r>
            <a:r>
              <a:rPr lang="en-IE" dirty="0"/>
              <a:t> all components with initial data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4823366" y="1676982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ServerRender.js</a:t>
            </a:r>
          </a:p>
        </p:txBody>
      </p:sp>
    </p:spTree>
    <p:extLst>
      <p:ext uri="{BB962C8B-B14F-4D97-AF65-F5344CB8AC3E}">
        <p14:creationId xmlns:p14="http://schemas.microsoft.com/office/powerpoint/2010/main" val="75831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32202"/>
            <a:ext cx="6227064" cy="196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E" sz="2400" dirty="0"/>
              <a:t>Return </a:t>
            </a:r>
            <a:r>
              <a:rPr lang="en-IE" sz="2400" dirty="0" err="1"/>
              <a:t>markup</a:t>
            </a:r>
            <a:r>
              <a:rPr lang="en-IE" sz="2400" dirty="0"/>
              <a:t> and Initial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Pass mark-up and initial data to the templating engine</a:t>
            </a:r>
          </a:p>
          <a:p>
            <a:r>
              <a:rPr lang="en-IE" dirty="0"/>
              <a:t>Can define/use </a:t>
            </a:r>
            <a:r>
              <a:rPr lang="en-IE" dirty="0" err="1"/>
              <a:t>initialData</a:t>
            </a:r>
            <a:r>
              <a:rPr lang="en-IE" dirty="0"/>
              <a:t> property on the window object in </a:t>
            </a:r>
            <a:r>
              <a:rPr lang="en-IE" dirty="0" err="1"/>
              <a:t>Javascript</a:t>
            </a:r>
            <a:endParaRPr lang="en-IE" dirty="0"/>
          </a:p>
          <a:p>
            <a:r>
              <a:rPr lang="en-IE" dirty="0"/>
              <a:t>Pass in the </a:t>
            </a:r>
            <a:r>
              <a:rPr lang="en-IE" dirty="0" err="1"/>
              <a:t>initialMarkup</a:t>
            </a:r>
            <a:r>
              <a:rPr lang="en-IE" dirty="0"/>
              <a:t> into the root element.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3636467"/>
            <a:ext cx="5391150" cy="2886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3366" y="976166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index.ejs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4823366" y="3293727"/>
            <a:ext cx="20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1630016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16" y="587858"/>
            <a:ext cx="3810767" cy="330130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9" y="587857"/>
            <a:ext cx="5861539" cy="369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Scaffolding react-server using yeoman</a:t>
            </a:r>
          </a:p>
        </p:txBody>
      </p:sp>
    </p:spTree>
    <p:extLst>
      <p:ext uri="{BB962C8B-B14F-4D97-AF65-F5344CB8AC3E}">
        <p14:creationId xmlns:p14="http://schemas.microsoft.com/office/powerpoint/2010/main" val="54866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43958"/>
            <a:ext cx="4782312" cy="3778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Yeoman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Node Modules</a:t>
            </a:r>
          </a:p>
          <a:p>
            <a:r>
              <a:rPr lang="en-IE" dirty="0"/>
              <a:t>Typically available from NPM</a:t>
            </a:r>
          </a:p>
          <a:p>
            <a:r>
              <a:rPr lang="en-IE" dirty="0"/>
              <a:t>Can write your own generator</a:t>
            </a:r>
          </a:p>
        </p:txBody>
      </p:sp>
    </p:spTree>
    <p:extLst>
      <p:ext uri="{BB962C8B-B14F-4D97-AF65-F5344CB8AC3E}">
        <p14:creationId xmlns:p14="http://schemas.microsoft.com/office/powerpoint/2010/main" val="385630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Yeoman Install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28936"/>
            <a:ext cx="7250489" cy="44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77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08609"/>
            <a:ext cx="4782312" cy="3048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E" sz="2400" dirty="0"/>
              <a:t>React server app with yeoman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“Blazing fast page load with seamless navigation”</a:t>
            </a:r>
          </a:p>
          <a:p>
            <a:r>
              <a:rPr lang="en-IE" dirty="0"/>
              <a:t> Framework designed to make universal (née isomorphic) React easier to write</a:t>
            </a:r>
          </a:p>
          <a:p>
            <a:r>
              <a:rPr lang="en-IE" dirty="0"/>
              <a:t>Concentrate on your React components.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787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React server </a:t>
            </a:r>
            <a:r>
              <a:rPr lang="en-IE" dirty="0" err="1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hypertext document suitable for the world wide web and a web browser</a:t>
            </a:r>
          </a:p>
          <a:p>
            <a:r>
              <a:rPr lang="en-IE" dirty="0"/>
              <a:t>Roughly match one-to-one to </a:t>
            </a:r>
            <a:r>
              <a:rPr lang="en-IE" dirty="0" err="1"/>
              <a:t>urls</a:t>
            </a:r>
            <a:r>
              <a:rPr lang="en-IE" dirty="0"/>
              <a:t> for a web site.</a:t>
            </a:r>
          </a:p>
          <a:p>
            <a:r>
              <a:rPr lang="en-IE" dirty="0"/>
              <a:t>Pages have lifecycle methods that are called on them by react-server, which produce the html, either on the server or in the browser.</a:t>
            </a:r>
          </a:p>
          <a:p>
            <a:r>
              <a:rPr lang="en-IE" dirty="0"/>
              <a:t>Written as classes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4462535"/>
            <a:ext cx="9190681" cy="17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Page lifecycle methods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31136" y="3727367"/>
            <a:ext cx="54809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we reach the above, starts sending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41140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8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r="5" b="10549"/>
          <a:stretch/>
        </p:blipFill>
        <p:spPr bwMode="auto">
          <a:xfrm>
            <a:off x="8186411" y="665018"/>
            <a:ext cx="3353834" cy="20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atic web si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325"/>
          <a:stretch/>
        </p:blipFill>
        <p:spPr bwMode="auto">
          <a:xfrm>
            <a:off x="8186411" y="2854035"/>
            <a:ext cx="3353834" cy="276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 dirty="0"/>
              <a:t>Web apps history</a:t>
            </a:r>
            <a:br>
              <a:rPr lang="en-IE" dirty="0"/>
            </a:br>
            <a:r>
              <a:rPr lang="en-IE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Web App definition:</a:t>
            </a:r>
          </a:p>
          <a:p>
            <a:pPr lvl="1"/>
            <a:r>
              <a:rPr lang="en-IE" dirty="0"/>
              <a:t>Highly interactive and dynamic</a:t>
            </a:r>
          </a:p>
          <a:p>
            <a:pPr lvl="1"/>
            <a:r>
              <a:rPr lang="en-IE" dirty="0"/>
              <a:t>Adaptable and transient</a:t>
            </a:r>
          </a:p>
          <a:p>
            <a:r>
              <a:rPr lang="en-IE" dirty="0"/>
              <a:t>Web Site</a:t>
            </a:r>
          </a:p>
          <a:p>
            <a:pPr lvl="1"/>
            <a:r>
              <a:rPr lang="en-IE" dirty="0"/>
              <a:t>Informational and static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9913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5" t="9435" r="30918"/>
          <a:stretch/>
        </p:blipFill>
        <p:spPr>
          <a:xfrm>
            <a:off x="3990299" y="693852"/>
            <a:ext cx="7989039" cy="5566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IE" sz="2000"/>
              <a:t>Example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/>
              <a:t>Example in class…</a:t>
            </a:r>
          </a:p>
        </p:txBody>
      </p:sp>
    </p:spTree>
    <p:extLst>
      <p:ext uri="{BB962C8B-B14F-4D97-AF65-F5344CB8AC3E}">
        <p14:creationId xmlns:p14="http://schemas.microsoft.com/office/powerpoint/2010/main" val="3405131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ReactDomServer</a:t>
            </a:r>
            <a:r>
              <a:rPr lang="en-IE" dirty="0"/>
              <a:t>: https://facebook.github.io/react/docs/react-dom-server.html</a:t>
            </a:r>
          </a:p>
          <a:p>
            <a:r>
              <a:rPr lang="en-IE" dirty="0"/>
              <a:t>Templating: http://www.embeddedjs.com/</a:t>
            </a:r>
          </a:p>
          <a:p>
            <a:r>
              <a:rPr lang="en-IE" dirty="0"/>
              <a:t>Scaffolding: http://yeoman.io/</a:t>
            </a:r>
          </a:p>
          <a:p>
            <a:r>
              <a:rPr lang="en-IE" dirty="0"/>
              <a:t>Isomorphic React: https://react-server.io/</a:t>
            </a:r>
          </a:p>
        </p:txBody>
      </p:sp>
    </p:spTree>
    <p:extLst>
      <p:ext uri="{BB962C8B-B14F-4D97-AF65-F5344CB8AC3E}">
        <p14:creationId xmlns:p14="http://schemas.microsoft.com/office/powerpoint/2010/main" val="12008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54" r="10888" b="-4"/>
          <a:stretch/>
        </p:blipFill>
        <p:spPr>
          <a:xfrm>
            <a:off x="8186411" y="808383"/>
            <a:ext cx="3353834" cy="1889054"/>
          </a:xfrm>
          <a:prstGeom prst="rect">
            <a:avLst/>
          </a:prstGeom>
        </p:spPr>
      </p:pic>
      <p:pic>
        <p:nvPicPr>
          <p:cNvPr id="2050" name="Picture 2" descr="https://upload.wikimedia.org/wikipedia/en/d/d5/Hampster_danc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 r="16101" b="1"/>
          <a:stretch/>
        </p:blipFill>
        <p:spPr bwMode="auto">
          <a:xfrm>
            <a:off x="8186411" y="2854035"/>
            <a:ext cx="3353834" cy="276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03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 dirty="0"/>
              <a:t>Web App history</a:t>
            </a:r>
            <a:br>
              <a:rPr lang="en-IE" dirty="0"/>
            </a:br>
            <a:r>
              <a:rPr lang="en-IE" dirty="0"/>
              <a:t>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Static (to 1995)</a:t>
            </a:r>
          </a:p>
          <a:p>
            <a:pPr lvl="1"/>
            <a:r>
              <a:rPr lang="en-IE" dirty="0"/>
              <a:t>HTTP GET is King</a:t>
            </a:r>
          </a:p>
          <a:p>
            <a:pPr lvl="1"/>
            <a:r>
              <a:rPr lang="en-IE" dirty="0"/>
              <a:t>Gopher</a:t>
            </a:r>
          </a:p>
          <a:p>
            <a:r>
              <a:rPr lang="en-IE" dirty="0"/>
              <a:t>DHTML,  Flash and </a:t>
            </a:r>
            <a:r>
              <a:rPr lang="en-IE" dirty="0" err="1"/>
              <a:t>Javascript</a:t>
            </a:r>
            <a:r>
              <a:rPr lang="en-IE" dirty="0"/>
              <a:t> (1995-)</a:t>
            </a:r>
          </a:p>
          <a:p>
            <a:pPr lvl="1"/>
            <a:r>
              <a:rPr lang="en-IE" dirty="0"/>
              <a:t>Some functionality</a:t>
            </a:r>
          </a:p>
          <a:p>
            <a:pPr lvl="1"/>
            <a:r>
              <a:rPr lang="en-IE" dirty="0"/>
              <a:t>No personalisation</a:t>
            </a:r>
          </a:p>
          <a:p>
            <a:r>
              <a:rPr lang="en-IE" dirty="0"/>
              <a:t>Simple and easy to create</a:t>
            </a:r>
          </a:p>
          <a:p>
            <a:r>
              <a:rPr lang="en-IE" dirty="0"/>
              <a:t>Classic examples opposite…</a:t>
            </a:r>
          </a:p>
        </p:txBody>
      </p:sp>
    </p:spTree>
    <p:extLst>
      <p:ext uri="{BB962C8B-B14F-4D97-AF65-F5344CB8AC3E}">
        <p14:creationId xmlns:p14="http://schemas.microsoft.com/office/powerpoint/2010/main" val="85152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026" r="1" b="1119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IE" sz="2400" dirty="0"/>
              <a:t>Web app history</a:t>
            </a:r>
            <a:br>
              <a:rPr lang="en-IE" sz="2400" dirty="0"/>
            </a:br>
            <a:r>
              <a:rPr lang="en-IE" sz="2400" dirty="0"/>
              <a:t>server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IE" dirty="0"/>
              <a:t>Need to create HTML content Dynamically</a:t>
            </a:r>
          </a:p>
          <a:p>
            <a:pPr lvl="1"/>
            <a:r>
              <a:rPr lang="en-IE" dirty="0"/>
              <a:t>Common Gateway Interface</a:t>
            </a:r>
          </a:p>
          <a:p>
            <a:pPr lvl="1"/>
            <a:r>
              <a:rPr lang="en-IE" dirty="0"/>
              <a:t>Perl</a:t>
            </a:r>
          </a:p>
          <a:p>
            <a:r>
              <a:rPr lang="en-IE" dirty="0"/>
              <a:t>Generally needed to invoke new process to serve request</a:t>
            </a:r>
          </a:p>
          <a:p>
            <a:r>
              <a:rPr lang="en-IE" dirty="0"/>
              <a:t>Not designed for web. </a:t>
            </a:r>
          </a:p>
        </p:txBody>
      </p:sp>
    </p:spTree>
    <p:extLst>
      <p:ext uri="{BB962C8B-B14F-4D97-AF65-F5344CB8AC3E}">
        <p14:creationId xmlns:p14="http://schemas.microsoft.com/office/powerpoint/2010/main" val="38489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19923"/>
            <a:ext cx="4782312" cy="3026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/>
              <a:t>Web app history</a:t>
            </a:r>
            <a:br>
              <a:rPr lang="en-IE"/>
            </a:br>
            <a:r>
              <a:rPr lang="en-IE"/>
              <a:t>server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Server Page characteristics</a:t>
            </a:r>
          </a:p>
          <a:p>
            <a:pPr lvl="1"/>
            <a:r>
              <a:rPr lang="en-IE" dirty="0"/>
              <a:t>write server-side code directly in the HTML</a:t>
            </a:r>
          </a:p>
          <a:p>
            <a:pPr lvl="1"/>
            <a:r>
              <a:rPr lang="en-IE" dirty="0"/>
              <a:t>better for developers</a:t>
            </a:r>
          </a:p>
          <a:p>
            <a:r>
              <a:rPr lang="en-IE" dirty="0"/>
              <a:t>PHP, ASP, JSP….</a:t>
            </a:r>
          </a:p>
          <a:p>
            <a:r>
              <a:rPr lang="en-IE" dirty="0"/>
              <a:t>Server-side modules allowed you to run code inside containers</a:t>
            </a:r>
          </a:p>
          <a:p>
            <a:r>
              <a:rPr lang="en-IE" dirty="0"/>
              <a:t>JEE</a:t>
            </a:r>
          </a:p>
        </p:txBody>
      </p:sp>
    </p:spTree>
    <p:extLst>
      <p:ext uri="{BB962C8B-B14F-4D97-AF65-F5344CB8AC3E}">
        <p14:creationId xmlns:p14="http://schemas.microsoft.com/office/powerpoint/2010/main" val="31554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iversal/Isomorphic 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1944476"/>
            <a:ext cx="4782312" cy="29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Universal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Some </a:t>
            </a:r>
            <a:r>
              <a:rPr lang="en-IE" dirty="0" err="1"/>
              <a:t>probs</a:t>
            </a:r>
            <a:r>
              <a:rPr lang="en-IE" dirty="0"/>
              <a:t> with server pages:</a:t>
            </a:r>
          </a:p>
          <a:p>
            <a:pPr lvl="1"/>
            <a:r>
              <a:rPr lang="en-IE" dirty="0"/>
              <a:t>spreading presentation logic between client and server</a:t>
            </a:r>
          </a:p>
          <a:p>
            <a:pPr lvl="1"/>
            <a:r>
              <a:rPr lang="en-IE" dirty="0"/>
              <a:t>Complicated skill sets evolved around certain stacks (JEE, Spring)</a:t>
            </a:r>
          </a:p>
          <a:p>
            <a:r>
              <a:rPr lang="en-IE" dirty="0"/>
              <a:t>Universal web applications (isomorphism)</a:t>
            </a:r>
          </a:p>
          <a:p>
            <a:pPr lvl="1"/>
            <a:r>
              <a:rPr lang="en-IE" dirty="0"/>
              <a:t>Ability to run same code on both client and server</a:t>
            </a:r>
          </a:p>
          <a:p>
            <a:pPr lvl="1"/>
            <a:r>
              <a:rPr lang="en-IE" dirty="0"/>
              <a:t>What we’re kind of approaching with react. </a:t>
            </a:r>
          </a:p>
        </p:txBody>
      </p:sp>
    </p:spTree>
    <p:extLst>
      <p:ext uri="{BB962C8B-B14F-4D97-AF65-F5344CB8AC3E}">
        <p14:creationId xmlns:p14="http://schemas.microsoft.com/office/powerpoint/2010/main" val="124998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Univ. Web apps</a:t>
            </a:r>
            <a:br>
              <a:rPr lang="en-IE" dirty="0"/>
            </a:br>
            <a:r>
              <a:rPr lang="en-IE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Performance</a:t>
            </a:r>
          </a:p>
          <a:p>
            <a:pPr lvl="1"/>
            <a:r>
              <a:rPr lang="en-IE" dirty="0"/>
              <a:t>Initial load time can be an issue</a:t>
            </a:r>
          </a:p>
          <a:p>
            <a:pPr lvl="1"/>
            <a:r>
              <a:rPr lang="en-IE" dirty="0"/>
              <a:t>Mobile Devices</a:t>
            </a:r>
          </a:p>
          <a:p>
            <a:pPr lvl="1"/>
            <a:r>
              <a:rPr lang="en-IE" dirty="0"/>
              <a:t>Increasing RAM/CPU power but also increasingly complex apps</a:t>
            </a:r>
          </a:p>
          <a:p>
            <a:r>
              <a:rPr lang="en-IE" dirty="0"/>
              <a:t>Search Engine Optimisation</a:t>
            </a:r>
          </a:p>
          <a:p>
            <a:pPr lvl="1"/>
            <a:r>
              <a:rPr lang="en-IE" dirty="0"/>
              <a:t>Apps maybe should be written for machines as well as humans</a:t>
            </a:r>
          </a:p>
          <a:p>
            <a:pPr lvl="1"/>
            <a:r>
              <a:rPr lang="en-IE" dirty="0"/>
              <a:t>Discoverability and Rank depend on content</a:t>
            </a:r>
          </a:p>
          <a:p>
            <a:pPr lvl="1"/>
            <a:r>
              <a:rPr lang="en-IE" dirty="0"/>
              <a:t>Many SEO machines apparently aren’t willing to run JavaScript</a:t>
            </a:r>
          </a:p>
          <a:p>
            <a:r>
              <a:rPr lang="en-IE" dirty="0"/>
              <a:t>Maintenance</a:t>
            </a:r>
          </a:p>
          <a:p>
            <a:pPr lvl="1"/>
            <a:r>
              <a:rPr lang="en-IE" dirty="0"/>
              <a:t>UWA promotes1 solution for all. </a:t>
            </a:r>
          </a:p>
          <a:p>
            <a:pPr lvl="1"/>
            <a:r>
              <a:rPr lang="en-IE" dirty="0"/>
              <a:t>Do not need diverse set of skills to maintain different versions.</a:t>
            </a:r>
          </a:p>
        </p:txBody>
      </p:sp>
    </p:spTree>
    <p:extLst>
      <p:ext uri="{BB962C8B-B14F-4D97-AF65-F5344CB8AC3E}">
        <p14:creationId xmlns:p14="http://schemas.microsoft.com/office/powerpoint/2010/main" val="30555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Side Rendering</a:t>
            </a:r>
            <a:br>
              <a:rPr lang="en-IE" dirty="0"/>
            </a:br>
            <a:r>
              <a:rPr lang="en-IE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SPA applications (e.g. React apps) are rendering data from the server using JavaScript. </a:t>
            </a:r>
          </a:p>
          <a:p>
            <a:pPr lvl="1"/>
            <a:r>
              <a:rPr lang="en-IE" dirty="0"/>
              <a:t>No </a:t>
            </a:r>
            <a:r>
              <a:rPr lang="en-IE" dirty="0" err="1"/>
              <a:t>Javascript</a:t>
            </a:r>
            <a:r>
              <a:rPr lang="en-IE" dirty="0"/>
              <a:t> – no data</a:t>
            </a:r>
          </a:p>
          <a:p>
            <a:pPr lvl="1"/>
            <a:r>
              <a:rPr lang="en-IE" dirty="0"/>
              <a:t>Try it by switching off </a:t>
            </a:r>
            <a:r>
              <a:rPr lang="en-IE" dirty="0" err="1"/>
              <a:t>javascript</a:t>
            </a:r>
            <a:r>
              <a:rPr lang="en-IE" dirty="0"/>
              <a:t> in your browser.</a:t>
            </a:r>
          </a:p>
          <a:p>
            <a:r>
              <a:rPr lang="en-IE" dirty="0"/>
              <a:t>Most search engines will see this when they request the app</a:t>
            </a:r>
          </a:p>
          <a:p>
            <a:pPr lvl="1"/>
            <a:r>
              <a:rPr lang="en-IE" dirty="0"/>
              <a:t>Can simulate this by doing a curl on your app you pushed to </a:t>
            </a:r>
            <a:r>
              <a:rPr lang="en-IE" dirty="0" err="1"/>
              <a:t>Bluemix</a:t>
            </a:r>
            <a:r>
              <a:rPr lang="en-IE" dirty="0"/>
              <a:t> last week</a:t>
            </a:r>
          </a:p>
          <a:p>
            <a:r>
              <a:rPr lang="en-IE" dirty="0"/>
              <a:t>Would be good if machined(i.e. search engines) could “see” what we see when we request the app.</a:t>
            </a:r>
          </a:p>
          <a:p>
            <a:pPr lvl="1"/>
            <a:r>
              <a:rPr lang="en-IE" dirty="0"/>
              <a:t>Need to pre-render all components with data on server on initial request.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2142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1628</TotalTime>
  <Words>876</Words>
  <Application>Microsoft Office PowerPoint</Application>
  <PresentationFormat>Widescreen</PresentationFormat>
  <Paragraphs>162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Gill Sans MT</vt:lpstr>
      <vt:lpstr>Parcel</vt:lpstr>
      <vt:lpstr>Server side rendering</vt:lpstr>
      <vt:lpstr>Agenda</vt:lpstr>
      <vt:lpstr>Web apps history Static</vt:lpstr>
      <vt:lpstr>Web App history Dynamic</vt:lpstr>
      <vt:lpstr>Web app history server side scripting</vt:lpstr>
      <vt:lpstr>Web app history server Pages</vt:lpstr>
      <vt:lpstr>Universal Web application</vt:lpstr>
      <vt:lpstr>Univ. Web apps considerations</vt:lpstr>
      <vt:lpstr>Server Side Rendering Why</vt:lpstr>
      <vt:lpstr>Server Side vs Client side Test</vt:lpstr>
      <vt:lpstr>JSON Rendering vs HTML Rendering</vt:lpstr>
      <vt:lpstr>Server Side Rendering</vt:lpstr>
      <vt:lpstr>Client side rendering</vt:lpstr>
      <vt:lpstr>Server-side rendering options for react</vt:lpstr>
      <vt:lpstr>Reactdomserver</vt:lpstr>
      <vt:lpstr>Server-side rendering With express</vt:lpstr>
      <vt:lpstr>Templating using EJS</vt:lpstr>
      <vt:lpstr>Ejs and express</vt:lpstr>
      <vt:lpstr>Ejs and express</vt:lpstr>
      <vt:lpstr>EJS Partials</vt:lpstr>
      <vt:lpstr>Other Templating FrameWorks</vt:lpstr>
      <vt:lpstr>Get initial data on the server</vt:lpstr>
      <vt:lpstr>Return markup and Initial data</vt:lpstr>
      <vt:lpstr>Scaffolding react-server using yeoman</vt:lpstr>
      <vt:lpstr>Yeoman generators</vt:lpstr>
      <vt:lpstr>Yeoman Install</vt:lpstr>
      <vt:lpstr>React server app with yeoman</vt:lpstr>
      <vt:lpstr>React server PAge</vt:lpstr>
      <vt:lpstr>Page lifecycle methods</vt:lpstr>
      <vt:lpstr>Example page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rendering</dc:title>
  <dc:creator>fxwalsh@wit.ie</dc:creator>
  <cp:lastModifiedBy>fxwalsh@wit.ie</cp:lastModifiedBy>
  <cp:revision>46</cp:revision>
  <dcterms:created xsi:type="dcterms:W3CDTF">2017-04-24T10:10:53Z</dcterms:created>
  <dcterms:modified xsi:type="dcterms:W3CDTF">2017-04-26T01:20:40Z</dcterms:modified>
</cp:coreProperties>
</file>