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1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5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lectronics protoboard">
            <a:extLst>
              <a:ext uri="{FF2B5EF4-FFF2-40B4-BE49-F238E27FC236}">
                <a16:creationId xmlns:a16="http://schemas.microsoft.com/office/drawing/2014/main" id="{4E38FC06-3621-64B5-17FC-A80120EAF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B0306-41D8-477F-D0D3-071CE6CD6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GB" sz="5400">
                <a:solidFill>
                  <a:srgbClr val="FFFFFF"/>
                </a:solidFill>
              </a:rPr>
              <a:t>Programming the Arduino</a:t>
            </a:r>
            <a:endParaRPr lang="en-IE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F558-4AD9-CB80-8416-6DE87A090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rgbClr val="FFFFFF"/>
                </a:solidFill>
              </a:rPr>
              <a:t>Introduction </a:t>
            </a:r>
            <a:endParaRPr lang="en-IE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07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26D4-AD17-0E3E-1A27-4F9B465C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Reading a Sensor and Control an LED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AA5BC-E829-A2DC-D3AC-F3D53245D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388" y="1555815"/>
            <a:ext cx="5296459" cy="5115014"/>
          </a:xfrm>
        </p:spPr>
      </p:pic>
    </p:spTree>
    <p:extLst>
      <p:ext uri="{BB962C8B-B14F-4D97-AF65-F5344CB8AC3E}">
        <p14:creationId xmlns:p14="http://schemas.microsoft.com/office/powerpoint/2010/main" val="43513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0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5B2C9-1E6B-CDD8-6FD9-9E8D070D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  <a:endParaRPr lang="en-IE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8EF826BF-3276-0B76-5DDA-A8F7D179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en-GB" sz="1800" dirty="0"/>
              <a:t>Program Arduino using C++.</a:t>
            </a:r>
          </a:p>
          <a:p>
            <a:r>
              <a:rPr lang="en-GB" sz="1800" dirty="0"/>
              <a:t>Programs commonly referred to as “sketches”</a:t>
            </a:r>
          </a:p>
          <a:p>
            <a:r>
              <a:rPr lang="en-GB" sz="1800" dirty="0"/>
              <a:t>Some similarities to Java</a:t>
            </a:r>
          </a:p>
          <a:p>
            <a:pPr lvl="1"/>
            <a:r>
              <a:rPr lang="en-GB" sz="1800" dirty="0"/>
              <a:t>Variables, if, for, while….</a:t>
            </a:r>
          </a:p>
          <a:p>
            <a:pPr lvl="1"/>
            <a:r>
              <a:rPr lang="en-GB" sz="1800" dirty="0"/>
              <a:t>Reuse what you cover in Programming</a:t>
            </a:r>
          </a:p>
          <a:p>
            <a:r>
              <a:rPr lang="en-GB" sz="2200" dirty="0"/>
              <a:t>We’ll do a quick overview of basics</a:t>
            </a:r>
            <a:endParaRPr lang="en-IE" sz="2200" dirty="0"/>
          </a:p>
        </p:txBody>
      </p:sp>
      <p:pic>
        <p:nvPicPr>
          <p:cNvPr id="70" name="Picture 69" descr="Computer script on a screen">
            <a:extLst>
              <a:ext uri="{FF2B5EF4-FFF2-40B4-BE49-F238E27FC236}">
                <a16:creationId xmlns:a16="http://schemas.microsoft.com/office/drawing/2014/main" id="{6129E579-6546-4553-B0F5-976753CBF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r="45536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71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55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6E76C-8B3C-D55B-3E42-C08D589C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IE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A534E-3BD4-8118-CAF2-023C2739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en-GB" sz="1800" dirty="0"/>
              <a:t>Sketches include setup() and loop() function</a:t>
            </a:r>
          </a:p>
          <a:p>
            <a:r>
              <a:rPr lang="en-GB" sz="1800" dirty="0"/>
              <a:t>Setup()	</a:t>
            </a:r>
            <a:endParaRPr lang="en-IE" sz="1800" dirty="0"/>
          </a:p>
          <a:p>
            <a:pPr lvl="1"/>
            <a:r>
              <a:rPr lang="en-GB" sz="1800" dirty="0"/>
              <a:t>Used to initialise stuff</a:t>
            </a:r>
          </a:p>
          <a:p>
            <a:r>
              <a:rPr lang="en-GB" sz="1800" dirty="0"/>
              <a:t>Loop()</a:t>
            </a:r>
          </a:p>
          <a:p>
            <a:pPr lvl="1"/>
            <a:r>
              <a:rPr lang="en-IE" sz="1800" dirty="0"/>
              <a:t>runs continuously, getting input from sensors etc.</a:t>
            </a:r>
          </a:p>
          <a:p>
            <a:pPr lvl="1"/>
            <a:endParaRPr lang="en-GB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6DE311-E33B-9934-1187-D0081552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63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32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3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57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6B9C4-397C-EC92-DA1D-B3261538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Variables</a:t>
            </a:r>
            <a:endParaRPr lang="en-IE"/>
          </a:p>
        </p:txBody>
      </p: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C9AC-8006-CEDD-E330-93958FFB6889}"/>
              </a:ext>
            </a:extLst>
          </p:cNvPr>
          <p:cNvSpPr>
            <a:spLocks/>
          </p:cNvSpPr>
          <p:nvPr/>
        </p:nvSpPr>
        <p:spPr>
          <a:xfrm>
            <a:off x="924517" y="1847031"/>
            <a:ext cx="10333668" cy="4276055"/>
          </a:xfrm>
          <a:prstGeom prst="rect">
            <a:avLst/>
          </a:prstGeom>
        </p:spPr>
        <p:txBody>
          <a:bodyPr/>
          <a:lstStyle/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and initialise variables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 of variables: </a:t>
            </a:r>
          </a:p>
          <a:p>
            <a:pPr marL="448056" lvl="1" defTabSz="896112">
              <a:spcAft>
                <a:spcPts val="600"/>
              </a:spcAft>
            </a:pPr>
            <a:r>
              <a:rPr lang="en-GB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int, float, char, String, etc.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declared inside function are only available inside that function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28FB9-01FA-67D9-D985-D933E4BE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89" y="3883207"/>
            <a:ext cx="8290779" cy="8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A3AD28-C1C9-6F92-8C66-B985792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IE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E0F1-8229-955D-12B7-88F4AC3C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574" y="169025"/>
            <a:ext cx="6517532" cy="292111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Use </a:t>
            </a:r>
            <a:r>
              <a:rPr lang="en-GB" sz="2400" b="1" dirty="0"/>
              <a:t>if</a:t>
            </a:r>
            <a:r>
              <a:rPr lang="en-GB" sz="2400" dirty="0"/>
              <a:t> to make decisions based on conditions.</a:t>
            </a:r>
          </a:p>
          <a:p>
            <a:r>
              <a:rPr lang="en-GB" sz="2400" dirty="0"/>
              <a:t>Example: use if statements to control Arduino pins.</a:t>
            </a:r>
            <a:endParaRPr lang="en-I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6DE16-EE51-F399-B6AA-C8DC4920D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3" y="3699090"/>
            <a:ext cx="10515600" cy="2600220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6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AC6A-AE29-E60D-BBB8-2A527EB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7CBB-B661-78A8-CB20-D28F6ED6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for</a:t>
            </a:r>
            <a:r>
              <a:rPr lang="en-GB" dirty="0"/>
              <a:t> loops for repetition and iteration.</a:t>
            </a:r>
          </a:p>
          <a:p>
            <a:r>
              <a:rPr lang="en-GB" dirty="0"/>
              <a:t>Example: blinking an LED multiple times.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2C5DF-0760-4647-9087-687A9006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29" y="3188273"/>
            <a:ext cx="7470246" cy="24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192624-EE4D-BAEE-9D85-1B737DB2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IE" dirty="0"/>
              <a:t>Serial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4B1D-C46E-1FB4-9F5E-54CB04B6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300"/>
              <a:t>Serial Monitor can be used for debugging and communication between your computer(or other device) and the Arduino.</a:t>
            </a:r>
          </a:p>
          <a:p>
            <a:pPr>
              <a:lnSpc>
                <a:spcPct val="100000"/>
              </a:lnSpc>
            </a:pPr>
            <a:r>
              <a:rPr lang="en-GB" sz="1300"/>
              <a:t>Initialise serial communication with </a:t>
            </a:r>
            <a:r>
              <a:rPr lang="en-GB" sz="1300" b="1"/>
              <a:t>Serial.begin(9600)</a:t>
            </a:r>
          </a:p>
          <a:p>
            <a:pPr lvl="1">
              <a:lnSpc>
                <a:spcPct val="100000"/>
              </a:lnSpc>
            </a:pPr>
            <a:r>
              <a:rPr lang="en-GB" sz="1300" b="1"/>
              <a:t>“9600” is the baud rate</a:t>
            </a:r>
          </a:p>
          <a:p>
            <a:pPr>
              <a:lnSpc>
                <a:spcPct val="100000"/>
              </a:lnSpc>
            </a:pPr>
            <a:r>
              <a:rPr lang="en-GB" sz="1300"/>
              <a:t>Send data to the Serial Monitor with </a:t>
            </a:r>
            <a:r>
              <a:rPr lang="en-GB" sz="1300" b="1"/>
              <a:t>Serial.println() </a:t>
            </a:r>
            <a:r>
              <a:rPr lang="en-GB" sz="1300"/>
              <a:t>or </a:t>
            </a:r>
            <a:r>
              <a:rPr lang="en-GB" sz="1300" b="1"/>
              <a:t>Serial.print().</a:t>
            </a:r>
            <a:br>
              <a:rPr lang="en-GB" sz="1300"/>
            </a:br>
            <a:r>
              <a:rPr lang="en-GB" sz="1300"/>
              <a:t> </a:t>
            </a:r>
            <a:endParaRPr lang="en-IE" sz="1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E81C6-EA69-F209-F2CF-8D8367F7C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03" y="2442964"/>
            <a:ext cx="10515600" cy="3856347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20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1508-2F18-9B73-30AC-D58036F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Analogue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972-466D-8301-E7FA-807055C2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 err="1"/>
              <a:t>analogRead</a:t>
            </a:r>
            <a:r>
              <a:rPr lang="en-GB" b="1" dirty="0"/>
              <a:t>(pin) </a:t>
            </a:r>
            <a:r>
              <a:rPr lang="en-GB" dirty="0"/>
              <a:t>to read from </a:t>
            </a:r>
            <a:r>
              <a:rPr lang="en-GB" dirty="0" err="1"/>
              <a:t>analog</a:t>
            </a:r>
            <a:r>
              <a:rPr lang="en-GB" dirty="0"/>
              <a:t> pins.</a:t>
            </a:r>
          </a:p>
          <a:p>
            <a:r>
              <a:rPr lang="en-GB" dirty="0"/>
              <a:t>Control output with </a:t>
            </a:r>
            <a:r>
              <a:rPr lang="en-GB" b="1" dirty="0" err="1"/>
              <a:t>analogWrite</a:t>
            </a:r>
            <a:r>
              <a:rPr lang="en-GB" b="1" dirty="0"/>
              <a:t>(pin, value) </a:t>
            </a:r>
            <a:r>
              <a:rPr lang="en-GB" dirty="0"/>
              <a:t>for </a:t>
            </a:r>
            <a:r>
              <a:rPr lang="en-GB" b="1" dirty="0"/>
              <a:t>PWM</a:t>
            </a:r>
            <a:r>
              <a:rPr lang="en-GB" dirty="0"/>
              <a:t> on digital pins.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273C7-AD32-D136-4640-BBE2816A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7" y="3635968"/>
            <a:ext cx="10564140" cy="15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5D0-4767-F3C7-C58E-61F5DF00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Digital Read and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6689-577D-849F-EDA9-39C9644E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3145" cy="4351338"/>
          </a:xfrm>
        </p:spPr>
        <p:txBody>
          <a:bodyPr/>
          <a:lstStyle/>
          <a:p>
            <a:r>
              <a:rPr lang="en-GB" dirty="0"/>
              <a:t>Digital pins can be set high/low</a:t>
            </a:r>
          </a:p>
          <a:p>
            <a:r>
              <a:rPr lang="en-GB" dirty="0"/>
              <a:t>Use </a:t>
            </a:r>
            <a:r>
              <a:rPr lang="en-GB" b="1" dirty="0" err="1"/>
              <a:t>digitalWrite</a:t>
            </a:r>
            <a:r>
              <a:rPr lang="en-GB" b="1" dirty="0"/>
              <a:t>(pin, HIGH/LOW) </a:t>
            </a:r>
            <a:r>
              <a:rPr lang="en-GB" dirty="0"/>
              <a:t>to set pin states.</a:t>
            </a:r>
          </a:p>
          <a:p>
            <a:r>
              <a:rPr lang="en-GB" dirty="0" err="1"/>
              <a:t>Readi</a:t>
            </a:r>
            <a:r>
              <a:rPr lang="en-GB" dirty="0"/>
              <a:t> digital pin state with </a:t>
            </a:r>
            <a:r>
              <a:rPr lang="en-GB" b="1" dirty="0" err="1"/>
              <a:t>digitalRead</a:t>
            </a:r>
            <a:r>
              <a:rPr lang="en-GB" b="1" dirty="0"/>
              <a:t>(pin).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6E7C5-255E-AC24-0173-6E91DD31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147" y="1515589"/>
            <a:ext cx="529095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1980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3F2441"/>
      </a:dk2>
      <a:lt2>
        <a:srgbClr val="E8E2E2"/>
      </a:lt2>
      <a:accent1>
        <a:srgbClr val="81A8AB"/>
      </a:accent1>
      <a:accent2>
        <a:srgbClr val="7F9EBA"/>
      </a:accent2>
      <a:accent3>
        <a:srgbClr val="969BC6"/>
      </a:accent3>
      <a:accent4>
        <a:srgbClr val="917FBA"/>
      </a:accent4>
      <a:accent5>
        <a:srgbClr val="B792C4"/>
      </a:accent5>
      <a:accent6>
        <a:srgbClr val="BA7FB1"/>
      </a:accent6>
      <a:hlink>
        <a:srgbClr val="AE6D6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AvenirNext LT Pro Medium</vt:lpstr>
      <vt:lpstr>Posterama</vt:lpstr>
      <vt:lpstr>ExploreVTI</vt:lpstr>
      <vt:lpstr>Programming the Arduino</vt:lpstr>
      <vt:lpstr>Introduction</vt:lpstr>
      <vt:lpstr>Program Structure</vt:lpstr>
      <vt:lpstr>Variables</vt:lpstr>
      <vt:lpstr>If Statements</vt:lpstr>
      <vt:lpstr>For Statements</vt:lpstr>
      <vt:lpstr>Serial Monitor</vt:lpstr>
      <vt:lpstr>Analogue Read and Write</vt:lpstr>
      <vt:lpstr>Digital Read and Write</vt:lpstr>
      <vt:lpstr>Example: Reading a Sensor and Control an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the Arduino</dc:title>
  <dc:creator>Frank X Walsh</dc:creator>
  <cp:lastModifiedBy>Frank X Walsh</cp:lastModifiedBy>
  <cp:revision>1</cp:revision>
  <dcterms:created xsi:type="dcterms:W3CDTF">2024-02-02T10:23:50Z</dcterms:created>
  <dcterms:modified xsi:type="dcterms:W3CDTF">2024-02-02T10:48:39Z</dcterms:modified>
</cp:coreProperties>
</file>