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35"/>
  </p:notesMasterIdLst>
  <p:handoutMasterIdLst>
    <p:handoutMasterId r:id="rId36"/>
  </p:handoutMasterIdLst>
  <p:sldIdLst>
    <p:sldId id="316" r:id="rId2"/>
    <p:sldId id="257" r:id="rId3"/>
    <p:sldId id="293" r:id="rId4"/>
    <p:sldId id="258" r:id="rId5"/>
    <p:sldId id="285" r:id="rId6"/>
    <p:sldId id="284" r:id="rId7"/>
    <p:sldId id="317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18" r:id="rId19"/>
    <p:sldId id="289" r:id="rId20"/>
    <p:sldId id="319" r:id="rId21"/>
    <p:sldId id="294" r:id="rId22"/>
    <p:sldId id="295" r:id="rId23"/>
    <p:sldId id="300" r:id="rId24"/>
    <p:sldId id="291" r:id="rId25"/>
    <p:sldId id="308" r:id="rId26"/>
    <p:sldId id="292" r:id="rId27"/>
    <p:sldId id="310" r:id="rId28"/>
    <p:sldId id="311" r:id="rId29"/>
    <p:sldId id="313" r:id="rId30"/>
    <p:sldId id="314" r:id="rId31"/>
    <p:sldId id="315" r:id="rId32"/>
    <p:sldId id="287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1BF12-1A5E-47B2-A631-E44E3EC93011}">
          <p14:sldIdLst>
            <p14:sldId id="316"/>
            <p14:sldId id="257"/>
            <p14:sldId id="293"/>
            <p14:sldId id="258"/>
            <p14:sldId id="285"/>
            <p14:sldId id="284"/>
            <p14:sldId id="317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Untitled Section" id="{797B4A1A-4DF2-43C2-95AA-30D003E5CDB8}">
          <p14:sldIdLst>
            <p14:sldId id="306"/>
            <p14:sldId id="318"/>
            <p14:sldId id="289"/>
            <p14:sldId id="319"/>
            <p14:sldId id="294"/>
            <p14:sldId id="295"/>
            <p14:sldId id="300"/>
            <p14:sldId id="291"/>
            <p14:sldId id="308"/>
            <p14:sldId id="292"/>
            <p14:sldId id="310"/>
            <p14:sldId id="311"/>
            <p14:sldId id="313"/>
            <p14:sldId id="314"/>
            <p14:sldId id="315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2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96" y="11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26E-EA85-4031-88D4-D8BD6CA2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9A3A-6EFD-4D1B-B7CE-15524D2A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9737-4E10-4405-A8A6-572B64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7ED7-A45F-4926-8420-E70A14B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494-F37E-4BB8-868E-23540633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5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354-416B-46F0-90A5-2138B6A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7D10-05D1-45C9-B7F3-D6D7760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D46-567A-4153-AE54-44165A19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FD2-82F5-48DB-9337-79F6AE5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029-B87A-488B-8ECE-7E48F85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79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11FB-9F3C-4173-8D27-57E67703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305-F7E7-4F0F-ACE2-3AB936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0DB-EF08-469D-B40A-57A6C95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C14D-8AF1-4933-84B9-C99036A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8F94-2BDA-49EE-ACA4-DA21AEE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13B-C9CE-4A64-8805-224335C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589-ADA5-45F2-BAAB-5D336F05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872D-640C-4224-8031-219B2485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7F5E-5534-4706-9804-62A9377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B5F2-D783-45B8-AB02-F5ED55D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A526-CEB2-485F-9A4F-779A941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E696-2CEA-4E8F-BEBE-131C0A2E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6B50-E448-4BEC-93D6-692B244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BF92-33F0-477D-A324-BE74BFC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043-D377-4507-B79A-C01E09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116-0457-4507-98C8-5F762B0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191-DE15-47B2-AEB6-1654D109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37-1D36-4CAD-9A71-563B2E2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DF6-500E-48CD-BCDF-72C4B41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1598-9EBC-498C-9194-3DF41E3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D4C8-08CA-4528-AE59-2B58B25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798-C929-4A7C-8AF5-F160A07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76C-7B77-4F29-920E-99B55A0C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BC37-FBD1-4E6A-9CC8-DB61CC9E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C7A-AAC6-4B72-8D5A-76EB0CA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14AC-5484-43DD-BE46-7A25030C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6E98-88B8-426B-AC40-0D20DEC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E75C-2127-4065-8048-72466F4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D61AD-E6DF-4057-A219-4B9E5E2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0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738-D88F-4C11-8383-F287F81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6766-5427-4E6F-8BCC-AC04F9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6D4E-8608-4A93-8F97-EB50DCF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244-376C-4596-9BE9-2732394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15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F64-B29B-435F-8C26-596E0A5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EAD6F-98CC-48E7-BEA2-C411F5A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4FA2-3A29-42C8-B580-84928B3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8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5DC-048D-40DF-9B47-D1E59A3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756-DA17-4842-8B1A-F718CDA7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05D-6A7C-452E-96FF-AC53E789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F06-B01F-4BCF-961A-1A19B96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641D-1A59-49E0-8846-3C0F3D7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9236-381A-4E24-9943-73715EF8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4BA-08F3-47CF-B196-4C3E9D6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2378-BE09-49C9-AA35-2DCBB10B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E018-4BD7-4749-9C1A-0C0BBFCF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DCF7-943A-4B7C-B244-C2ACA1E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BAF-B18E-4EFB-86B2-5E4477A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F3E-E3DB-49C3-BB5A-17D93BC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8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314C-3708-4FF1-9D5B-7342A909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A9E8-3197-41FF-99CE-88107361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14C8-897F-44AD-8192-189364C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BA4-A417-416B-9169-5EF4D300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4C0-37F8-440D-B83E-37A0CD7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raspberrypi.stackexchange.com/questions/33010/how-to-read-analog-5v-sensor-ouput-with-digital-3-3v-gpio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lderpad.com/solderpad/arduino-uno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3113/light-a-led-without-gpio-board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ed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33659/how-do-i-connect-a-photodio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ixabay.com/pl/odtwarzacz-mp3-audio-muzyka-mp3-1481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Vinyl_disc_ic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tmonkey.com/work/school/405/overview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://www.jazzpoparkisto.net/audio/audio3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C72F-09FA-4C9B-90FD-6517240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Electronic Theory</a:t>
            </a:r>
          </a:p>
        </p:txBody>
      </p:sp>
    </p:spTree>
    <p:extLst>
      <p:ext uri="{BB962C8B-B14F-4D97-AF65-F5344CB8AC3E}">
        <p14:creationId xmlns:p14="http://schemas.microsoft.com/office/powerpoint/2010/main" val="16019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054100" imgH="812800" progId="Equation.3">
                  <p:embed/>
                </p:oleObj>
              </mc:Choice>
              <mc:Fallback>
                <p:oleObj name="Equation" r:id="rId3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1485900" imgH="1066800" progId="Equation.3">
                  <p:embed/>
                </p:oleObj>
              </mc:Choice>
              <mc:Fallback>
                <p:oleObj name="Equation" r:id="rId3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051378"/>
              </p:ext>
            </p:extLst>
          </p:nvPr>
        </p:nvGraphicFramePr>
        <p:xfrm>
          <a:off x="1447800" y="1863725"/>
          <a:ext cx="27225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181100" imgH="939800" progId="Equation.3">
                  <p:embed/>
                </p:oleObj>
              </mc:Choice>
              <mc:Fallback>
                <p:oleObj name="Equation" r:id="rId3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863725"/>
                        <a:ext cx="2722563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2198C75-9F9C-489D-BAB0-B5743F490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14138" y="1810506"/>
            <a:ext cx="3333750" cy="2847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FEB2-1504-47C9-9349-6FAB48652FB6}"/>
              </a:ext>
            </a:extLst>
          </p:cNvPr>
          <p:cNvSpPr txBox="1"/>
          <p:nvPr/>
        </p:nvSpPr>
        <p:spPr>
          <a:xfrm>
            <a:off x="7214138" y="4658481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6" tooltip="https://raspberrypi.stackexchange.com/questions/33010/how-to-read-analog-5v-sensor-ouput-with-digital-3-3v-gpio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7" tooltip="https://creativecommons.org/licenses/by-sa/3.0/"/>
              </a:rPr>
              <a:t>CC BY-SA</a:t>
            </a:r>
            <a:endParaRPr lang="en-IE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/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667BB9-6A98-4403-8AE7-D5AFD555AAC7}"/>
              </a:ext>
            </a:extLst>
          </p:cNvPr>
          <p:cNvSpPr txBox="1"/>
          <p:nvPr/>
        </p:nvSpPr>
        <p:spPr>
          <a:xfrm>
            <a:off x="1382617" y="4030230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If current in </a:t>
            </a:r>
            <a:r>
              <a:rPr lang="en-IE" dirty="0" err="1"/>
              <a:t>ouput</a:t>
            </a:r>
            <a:r>
              <a:rPr lang="en-IE" dirty="0"/>
              <a:t> wire is 0, then:</a:t>
            </a:r>
          </a:p>
        </p:txBody>
      </p:sp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546100" imgH="685800" progId="Equation.3">
                  <p:embed/>
                </p:oleObj>
              </mc:Choice>
              <mc:Fallback>
                <p:oleObj name="Equation" r:id="rId3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/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584200" imgH="685800" progId="Equation.3">
                  <p:embed/>
                </p:oleObj>
              </mc:Choice>
              <mc:Fallback>
                <p:oleObj name="Equation" r:id="rId3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/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558800" imgH="685800" progId="Equation.3">
                  <p:embed/>
                </p:oleObj>
              </mc:Choice>
              <mc:Fallback>
                <p:oleObj name="Equation" r:id="rId3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596900" imgH="685800" progId="Equation.3">
                  <p:embed/>
                </p:oleObj>
              </mc:Choice>
              <mc:Fallback>
                <p:oleObj name="Equation" r:id="rId3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558800" imgH="939800" progId="Equation.3">
                  <p:embed/>
                </p:oleObj>
              </mc:Choice>
              <mc:Fallback>
                <p:oleObj name="Equation" r:id="rId3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/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715BDE-1079-4B58-B755-D1E3A29FA6C8}"/>
              </a:ext>
            </a:extLst>
          </p:cNvPr>
          <p:cNvSpPr/>
          <p:nvPr/>
        </p:nvSpPr>
        <p:spPr>
          <a:xfrm>
            <a:off x="3691626" y="2967335"/>
            <a:ext cx="4808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SHORT CIRCUIT!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4AC-B502-4F45-99DD-01216F7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D09C-127C-4568-ABD8-D5C6EFD6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B715-99A0-4FB0-AC1C-D39D75D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Microcontrollers (e.g. Arduino)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Simple, low cost</a:t>
            </a:r>
          </a:p>
          <a:p>
            <a:r>
              <a:rPr lang="en-US" sz="1500"/>
              <a:t>Runs one software program</a:t>
            </a:r>
          </a:p>
          <a:p>
            <a:r>
              <a:rPr lang="en-US" sz="1500"/>
              <a:t>Connect sensors/hardware via GPIO</a:t>
            </a:r>
          </a:p>
          <a:p>
            <a:r>
              <a:rPr lang="en-US" sz="1500"/>
              <a:t>Constrained Resources</a:t>
            </a:r>
          </a:p>
          <a:p>
            <a:pPr lvl="1"/>
            <a:r>
              <a:rPr lang="en-US" sz="1500"/>
              <a:t>Low speed</a:t>
            </a:r>
          </a:p>
          <a:p>
            <a:pPr lvl="1"/>
            <a:r>
              <a:rPr lang="en-US" sz="1500"/>
              <a:t>small memory</a:t>
            </a:r>
          </a:p>
          <a:p>
            <a:pPr lvl="1"/>
            <a:r>
              <a:rPr lang="en-US" sz="1500"/>
              <a:t>(usually) no disk</a:t>
            </a:r>
          </a:p>
          <a:p>
            <a:pPr lvl="1"/>
            <a:r>
              <a:rPr lang="en-US" sz="1500"/>
              <a:t>No general audio/video/networking (added as needed) </a:t>
            </a:r>
          </a:p>
          <a:p>
            <a:r>
              <a:rPr lang="en-US" sz="1500"/>
              <a:t>PWM</a:t>
            </a:r>
          </a:p>
          <a:p>
            <a:r>
              <a:rPr lang="en-US" sz="1500"/>
              <a:t>Can have built in Analog to Digital Conversion. 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62416CD-489B-4A99-943B-35DDF2FFE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39" r="1274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BE40-3A3F-4722-93D8-22359BEACAD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solderpad.com/solderpad/arduino-u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4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  <a:p>
            <a:r>
              <a:rPr lang="en-US" dirty="0"/>
              <a:t>Electricity Equations</a:t>
            </a:r>
          </a:p>
          <a:p>
            <a:r>
              <a:rPr lang="en-US" dirty="0"/>
              <a:t>General Purpose Input / Output (GPIO)</a:t>
            </a:r>
          </a:p>
          <a:p>
            <a:r>
              <a:rPr lang="en-US" dirty="0"/>
              <a:t>Pulse Width Modulation (PWM)</a:t>
            </a:r>
          </a:p>
          <a:p>
            <a:r>
              <a:rPr lang="en-US" dirty="0"/>
              <a:t>Analog to Digital Converters (ADC)</a:t>
            </a:r>
          </a:p>
          <a:p>
            <a:r>
              <a:rPr lang="en-US" dirty="0"/>
              <a:t>Microcontrollers and Computer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B1327CC-17F5-415C-81D0-89294A83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5" r="2443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62B8-C198-406E-A5DB-D65D785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Single Board Computers (e.g. Rpi)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D11-1A01-4DA4-8B90-00C6420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CPU </a:t>
            </a:r>
          </a:p>
          <a:p>
            <a:r>
              <a:rPr lang="en-IE" sz="2000">
                <a:solidFill>
                  <a:srgbClr val="000000"/>
                </a:solidFill>
              </a:rPr>
              <a:t>Memory and Storage</a:t>
            </a:r>
          </a:p>
          <a:p>
            <a:r>
              <a:rPr lang="en-IE" sz="2000">
                <a:solidFill>
                  <a:srgbClr val="000000"/>
                </a:solidFill>
              </a:rPr>
              <a:t>General interfaces for audio/video</a:t>
            </a:r>
          </a:p>
          <a:p>
            <a:r>
              <a:rPr lang="en-IE" sz="2000">
                <a:solidFill>
                  <a:srgbClr val="000000"/>
                </a:solidFill>
              </a:rPr>
              <a:t>Operating System</a:t>
            </a:r>
          </a:p>
          <a:p>
            <a:r>
              <a:rPr lang="en-IE" sz="2000">
                <a:solidFill>
                  <a:srgbClr val="000000"/>
                </a:solidFill>
              </a:rPr>
              <a:t>General Purpose Input and Output</a:t>
            </a:r>
          </a:p>
          <a:p>
            <a:r>
              <a:rPr lang="en-IE" sz="2000">
                <a:solidFill>
                  <a:srgbClr val="000000"/>
                </a:solidFill>
              </a:rPr>
              <a:t>Usually no built in ADC.</a:t>
            </a: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D653-6042-4E26-BE6E-B724EF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8DA6-1500-4A95-820E-FE98224CE585}"/>
              </a:ext>
            </a:extLst>
          </p:cNvPr>
          <p:cNvSpPr txBox="1"/>
          <p:nvPr/>
        </p:nvSpPr>
        <p:spPr>
          <a:xfrm>
            <a:off x="988465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22215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and Input on RPi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Digital Pins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Value LOW (0) or HIGH (1)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set pins to Low(0) or 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0V or 3.3V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read pin values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Low(0)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3.3V(HIGH) or 0V(LOW)</a:t>
            </a:r>
          </a:p>
          <a:p>
            <a:pPr lvl="1" fontAlgn="base"/>
            <a:r>
              <a:rPr lang="it-IT" dirty="0"/>
              <a:t>Default 8 mA max per pin.</a:t>
            </a:r>
            <a:r>
              <a:rPr lang="en-GB" dirty="0"/>
              <a:t> </a:t>
            </a:r>
          </a:p>
          <a:p>
            <a:r>
              <a:rPr lang="en-GB" dirty="0"/>
              <a:t>Switching a pin High is like connecting a 3.3V battery to device.</a:t>
            </a:r>
          </a:p>
          <a:p>
            <a:r>
              <a:rPr lang="en-GB" dirty="0"/>
              <a:t>Switching a pin Low is like disconnecting the battery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8552AC95-9244-4FC3-B830-800DEF48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7284" y="811841"/>
            <a:ext cx="5181600" cy="23364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26C1C-9B44-4767-9632-13D76EE57DC8}"/>
              </a:ext>
            </a:extLst>
          </p:cNvPr>
          <p:cNvSpPr txBox="1"/>
          <p:nvPr/>
        </p:nvSpPr>
        <p:spPr>
          <a:xfrm>
            <a:off x="6044385" y="612551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>
                <a:hlinkClick r:id="rId3" tooltip="https://raspberrypi.stackexchange.com/questions/53113/light-a-led-without-gpio-board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F452508-BA3C-44B3-996C-EC3AF4AF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0518" y="439085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Voltage Divider Circuit</a:t>
            </a:r>
          </a:p>
          <a:p>
            <a:r>
              <a:rPr lang="en-US" dirty="0"/>
              <a:t>Can measure </a:t>
            </a:r>
            <a:r>
              <a:rPr lang="en-US" dirty="0" err="1"/>
              <a:t>Vout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via analogue input on Arduino</a:t>
            </a:r>
          </a:p>
          <a:p>
            <a:pPr lvl="1"/>
            <a:r>
              <a:rPr lang="en-US" dirty="0"/>
              <a:t>Required Analog to Digital converter on </a:t>
            </a:r>
            <a:r>
              <a:rPr lang="en-US" dirty="0" err="1"/>
              <a:t>RPi</a:t>
            </a:r>
            <a:r>
              <a:rPr lang="en-US" dirty="0"/>
              <a:t>. (unless you want it to act like a switch)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5" y="837100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A picture containing object, clock, antenna&#10;&#10;Description automatically generated">
            <a:extLst>
              <a:ext uri="{FF2B5EF4-FFF2-40B4-BE49-F238E27FC236}">
                <a16:creationId xmlns:a16="http://schemas.microsoft.com/office/drawing/2014/main" id="{BE73504D-3CC7-440B-8B17-42FD483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212" y="4576763"/>
            <a:ext cx="187642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47A29-9385-438F-BCA0-D3BA5210A23D}"/>
              </a:ext>
            </a:extLst>
          </p:cNvPr>
          <p:cNvSpPr txBox="1"/>
          <p:nvPr/>
        </p:nvSpPr>
        <p:spPr>
          <a:xfrm>
            <a:off x="7926212" y="6176963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electronics.stackexchange.com/questions/33659/how-do-i-connect-a-photodiod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Depends 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0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755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453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9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3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57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devices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Example: Audio…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5889360" y="1510249"/>
            <a:ext cx="6049704" cy="37447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18711A-B59E-4FDF-8E18-1E222D34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712" y="5356181"/>
            <a:ext cx="1365294" cy="1365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1E6F6-5ED0-487D-807E-35909974D14D}"/>
              </a:ext>
            </a:extLst>
          </p:cNvPr>
          <p:cNvSpPr txBox="1"/>
          <p:nvPr/>
        </p:nvSpPr>
        <p:spPr>
          <a:xfrm>
            <a:off x="4898449" y="5829767"/>
            <a:ext cx="10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en.wikipedia.org/wiki/File:Vinyl_disc_icon.svg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0" name="Picture 9" descr="A close up of a stereo&#10;&#10;Description automatically generated">
            <a:extLst>
              <a:ext uri="{FF2B5EF4-FFF2-40B4-BE49-F238E27FC236}">
                <a16:creationId xmlns:a16="http://schemas.microsoft.com/office/drawing/2014/main" id="{90459CE1-04FE-49F4-AD66-89304CF0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261" y="5439806"/>
            <a:ext cx="1365294" cy="1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just 1 bit</a:t>
            </a:r>
          </a:p>
          <a:p>
            <a:pPr lvl="1"/>
            <a:r>
              <a:rPr lang="en-US" sz="2200" dirty="0"/>
              <a:t>Just 2 possible values/states: LOW (0) and HIGH (1)</a:t>
            </a:r>
          </a:p>
          <a:p>
            <a:pPr lvl="1"/>
            <a:r>
              <a:rPr lang="en-US" sz="2200" dirty="0"/>
              <a:t>digital</a:t>
            </a:r>
          </a:p>
          <a:p>
            <a:r>
              <a:rPr lang="en-US" sz="2200" dirty="0"/>
              <a:t>Using &gt;1 bit ( n bits where n&gt;1)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</a:t>
            </a:r>
            <a:r>
              <a:rPr lang="en-US" sz="2200" dirty="0"/>
              <a:t> possible values/states</a:t>
            </a:r>
          </a:p>
          <a:p>
            <a:r>
              <a:rPr lang="en-US" sz="2600" dirty="0"/>
              <a:t>Example: using 3 bits: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3</a:t>
            </a:r>
            <a:r>
              <a:rPr lang="en-US" sz="2200" dirty="0"/>
              <a:t> = 8 possible values/states</a:t>
            </a:r>
          </a:p>
          <a:p>
            <a:r>
              <a:rPr lang="en-US" sz="2600" dirty="0"/>
              <a:t>Called </a:t>
            </a:r>
            <a:r>
              <a:rPr lang="en-US" sz="2600" dirty="0" err="1"/>
              <a:t>Quantisation</a:t>
            </a:r>
            <a:endParaRPr lang="en-US" sz="2600" dirty="0"/>
          </a:p>
          <a:p>
            <a:r>
              <a:rPr lang="en-US" sz="2600" dirty="0"/>
              <a:t>More bits -&gt; higher resolution -&gt; higher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314" name="Picture 2" descr="Image result for quantisation&quot;">
            <a:extLst>
              <a:ext uri="{FF2B5EF4-FFF2-40B4-BE49-F238E27FC236}">
                <a16:creationId xmlns:a16="http://schemas.microsoft.com/office/drawing/2014/main" id="{206783CF-7734-474D-B4F0-AB81B404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8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7847" cy="4351338"/>
          </a:xfrm>
        </p:spPr>
        <p:txBody>
          <a:bodyPr/>
          <a:lstStyle/>
          <a:p>
            <a:r>
              <a:rPr lang="en-US" dirty="0"/>
              <a:t>Sensor signals are analog</a:t>
            </a:r>
          </a:p>
          <a:p>
            <a:pPr lvl="1"/>
            <a:r>
              <a:rPr lang="en-US" dirty="0"/>
              <a:t>Temp -&gt; voltage -&gt; value</a:t>
            </a:r>
          </a:p>
          <a:p>
            <a:endParaRPr lang="en-US" dirty="0"/>
          </a:p>
          <a:p>
            <a:r>
              <a:rPr lang="en-US" dirty="0"/>
              <a:t>Sampling Rate</a:t>
            </a:r>
          </a:p>
          <a:p>
            <a:pPr lvl="1"/>
            <a:r>
              <a:rPr lang="en-US" dirty="0"/>
              <a:t>Higher sampling rate( frequency) will give higher the accuracy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136525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>
                <a:hlinkClick r:id="rId3"/>
              </a:rPr>
              <a:t>http://www.snotmonkey.com/work/school/405/overview.html</a:t>
            </a:r>
            <a:endParaRPr lang="en-US" sz="1000" dirty="0"/>
          </a:p>
          <a:p>
            <a:r>
              <a:rPr lang="en-US" sz="1000" dirty="0"/>
              <a:t>Image from </a:t>
            </a:r>
            <a:r>
              <a:rPr lang="en-US" sz="1000" dirty="0">
                <a:hlinkClick r:id="rId4"/>
              </a:rPr>
              <a:t>http://www.jazzpoparkisto.net/audio/audio32.html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Content Placeholder 8" descr="samplingrate.jpg">
            <a:extLst>
              <a:ext uri="{FF2B5EF4-FFF2-40B4-BE49-F238E27FC236}">
                <a16:creationId xmlns:a16="http://schemas.microsoft.com/office/drawing/2014/main" id="{F78D3500-2C86-4E30-AAF8-001F18FE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3118"/>
            <a:ext cx="335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69E74-5CC6-4364-8322-0FAFF383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19E-A9D0-4058-9E37-8910C7D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16173"/>
              </p:ext>
            </p:extLst>
          </p:nvPr>
        </p:nvGraphicFramePr>
        <p:xfrm>
          <a:off x="5795963" y="2057400"/>
          <a:ext cx="3249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143000" imgH="1104840" progId="Equation.3">
                  <p:embed/>
                </p:oleObj>
              </mc:Choice>
              <mc:Fallback>
                <p:oleObj name="Equation" r:id="rId3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2057400"/>
                        <a:ext cx="3249612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3C6-7AA8-4EF7-A378-29F84B98A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797</Words>
  <Application>Microsoft Office PowerPoint</Application>
  <PresentationFormat>Widescreen</PresentationFormat>
  <Paragraphs>188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Equation</vt:lpstr>
      <vt:lpstr>Basic Electronic Theory</vt:lpstr>
      <vt:lpstr>Outline</vt:lpstr>
      <vt:lpstr>Electronic Signals</vt:lpstr>
      <vt:lpstr>Analog and Digital</vt:lpstr>
      <vt:lpstr>Bits per sample</vt:lpstr>
      <vt:lpstr>Sampling</vt:lpstr>
      <vt:lpstr>PowerPoint Presentation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Development Boards</vt:lpstr>
      <vt:lpstr>Microcontrollers (e.g. Arduino)</vt:lpstr>
      <vt:lpstr>Single Board Computers (e.g. Rpi)</vt:lpstr>
      <vt:lpstr>Output and Input on RPi</vt:lpstr>
      <vt:lpstr>Output</vt:lpstr>
      <vt:lpstr>Input</vt:lpstr>
      <vt:lpstr>Pulse With Modulation</vt:lpstr>
      <vt:lpstr>Pulse Width</vt:lpstr>
      <vt:lpstr>Analog to Digital Converters</vt:lpstr>
      <vt:lpstr>Analog and Digital Converters</vt:lpstr>
      <vt:lpstr>Analog and Digital Converters</vt:lpstr>
      <vt:lpstr>Analog and Digital Converters</vt:lpstr>
      <vt:lpstr>Analog and Digital Converters</vt:lpstr>
      <vt:lpstr>Analog and Digital Converters</vt:lpstr>
      <vt:lpstr>Microcontrollers and Computers</vt:lpstr>
      <vt:lpstr>Microcontrollers and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Theory</dc:title>
  <dc:creator>Frank X Walsh</dc:creator>
  <cp:lastModifiedBy>Frank X Walsh</cp:lastModifiedBy>
  <cp:revision>5</cp:revision>
  <dcterms:created xsi:type="dcterms:W3CDTF">2020-01-28T11:44:23Z</dcterms:created>
  <dcterms:modified xsi:type="dcterms:W3CDTF">2020-01-29T10:20:37Z</dcterms:modified>
</cp:coreProperties>
</file>