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60" r:id="rId4"/>
    <p:sldId id="258" r:id="rId5"/>
    <p:sldId id="259" r:id="rId6"/>
    <p:sldId id="261" r:id="rId7"/>
    <p:sldId id="262" r:id="rId8"/>
    <p:sldId id="267" r:id="rId9"/>
    <p:sldId id="265" r:id="rId10"/>
    <p:sldId id="263" r:id="rId11"/>
    <p:sldId id="264" r:id="rId12"/>
    <p:sldId id="268" r:id="rId13"/>
    <p:sldId id="269"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111" d="100"/>
          <a:sy n="111" d="100"/>
        </p:scale>
        <p:origin x="76"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005A9D-930A-4DD8-8509-9371EB8FC73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0C5DAB0-F4B1-48AC-9A0E-B9AD51578571}">
      <dgm:prSet phldrT="[Text]"/>
      <dgm:spPr/>
      <dgm:t>
        <a:bodyPr/>
        <a:lstStyle/>
        <a:p>
          <a:r>
            <a:rPr lang="en-US"/>
            <a:t>The Project Concept</a:t>
          </a:r>
          <a:endParaRPr lang="en-US" dirty="0"/>
        </a:p>
      </dgm:t>
    </dgm:pt>
    <dgm:pt modelId="{B5FC12A9-789D-4F27-9D90-27DA3EAEEBA4}" type="parTrans" cxnId="{AEC395DD-523C-4490-A338-87EB745BFF7B}">
      <dgm:prSet/>
      <dgm:spPr/>
      <dgm:t>
        <a:bodyPr/>
        <a:lstStyle/>
        <a:p>
          <a:endParaRPr lang="en-US"/>
        </a:p>
      </dgm:t>
    </dgm:pt>
    <dgm:pt modelId="{4C496AF3-7B5A-470D-B71B-D4E1D92E283E}" type="sibTrans" cxnId="{AEC395DD-523C-4490-A338-87EB745BFF7B}">
      <dgm:prSet/>
      <dgm:spPr/>
      <dgm:t>
        <a:bodyPr/>
        <a:lstStyle/>
        <a:p>
          <a:endParaRPr lang="en-US"/>
        </a:p>
      </dgm:t>
    </dgm:pt>
    <dgm:pt modelId="{D848A550-2EF5-4CC3-AACD-24C21A5BFA07}">
      <dgm:prSet phldrT="[Text]"/>
      <dgm:spPr/>
      <dgm:t>
        <a:bodyPr/>
        <a:lstStyle/>
        <a:p>
          <a:r>
            <a:rPr lang="en-US"/>
            <a:t>Project II </a:t>
          </a:r>
          <a:endParaRPr lang="en-US" dirty="0"/>
        </a:p>
      </dgm:t>
    </dgm:pt>
    <dgm:pt modelId="{480CE731-E6C9-44A5-BB9C-D6841B011B1A}" type="parTrans" cxnId="{86263980-53D6-4534-8041-665CFF6715B8}">
      <dgm:prSet/>
      <dgm:spPr/>
      <dgm:t>
        <a:bodyPr/>
        <a:lstStyle/>
        <a:p>
          <a:endParaRPr lang="en-US"/>
        </a:p>
      </dgm:t>
    </dgm:pt>
    <dgm:pt modelId="{C65571F4-AAC1-49B6-A31A-B6C189AB33D1}" type="sibTrans" cxnId="{86263980-53D6-4534-8041-665CFF6715B8}">
      <dgm:prSet/>
      <dgm:spPr/>
      <dgm:t>
        <a:bodyPr/>
        <a:lstStyle/>
        <a:p>
          <a:endParaRPr lang="en-US"/>
        </a:p>
      </dgm:t>
    </dgm:pt>
    <dgm:pt modelId="{E93CA616-922E-4D3F-83B3-CA81E599D0B2}">
      <dgm:prSet phldrT="[Text]"/>
      <dgm:spPr/>
      <dgm:t>
        <a:bodyPr/>
        <a:lstStyle/>
        <a:p>
          <a:r>
            <a:rPr lang="en-US"/>
            <a:t>Module Content</a:t>
          </a:r>
          <a:endParaRPr lang="en-US" dirty="0"/>
        </a:p>
      </dgm:t>
    </dgm:pt>
    <dgm:pt modelId="{B0A3CA2C-2B6C-4DC6-9721-E4B5CFEEB02A}" type="parTrans" cxnId="{182924E4-8C1D-450A-A25B-E901A07BE014}">
      <dgm:prSet/>
      <dgm:spPr/>
      <dgm:t>
        <a:bodyPr/>
        <a:lstStyle/>
        <a:p>
          <a:endParaRPr lang="en-US"/>
        </a:p>
      </dgm:t>
    </dgm:pt>
    <dgm:pt modelId="{717FBD20-1EE2-47ED-A14F-F40F80402CAD}" type="sibTrans" cxnId="{182924E4-8C1D-450A-A25B-E901A07BE014}">
      <dgm:prSet/>
      <dgm:spPr/>
      <dgm:t>
        <a:bodyPr/>
        <a:lstStyle/>
        <a:p>
          <a:endParaRPr lang="en-US"/>
        </a:p>
      </dgm:t>
    </dgm:pt>
    <dgm:pt modelId="{EF75C453-F632-4896-9B2C-F7E824D1CCF9}">
      <dgm:prSet phldrT="[Text]"/>
      <dgm:spPr/>
      <dgm:t>
        <a:bodyPr/>
        <a:lstStyle/>
        <a:p>
          <a:r>
            <a:rPr lang="en-US"/>
            <a:t>Module Assessment</a:t>
          </a:r>
          <a:endParaRPr lang="en-US" dirty="0"/>
        </a:p>
      </dgm:t>
    </dgm:pt>
    <dgm:pt modelId="{46DCCC37-BEC4-4334-9498-40C5F9109450}" type="parTrans" cxnId="{23F89BB0-F7D2-48A3-97AE-35D9F943CC77}">
      <dgm:prSet/>
      <dgm:spPr/>
      <dgm:t>
        <a:bodyPr/>
        <a:lstStyle/>
        <a:p>
          <a:endParaRPr lang="en-US"/>
        </a:p>
      </dgm:t>
    </dgm:pt>
    <dgm:pt modelId="{9DFBF80E-65C8-4DB3-8A0B-3DE7CB02443D}" type="sibTrans" cxnId="{23F89BB0-F7D2-48A3-97AE-35D9F943CC77}">
      <dgm:prSet/>
      <dgm:spPr/>
      <dgm:t>
        <a:bodyPr/>
        <a:lstStyle/>
        <a:p>
          <a:endParaRPr lang="en-US"/>
        </a:p>
      </dgm:t>
    </dgm:pt>
    <dgm:pt modelId="{98FB92C9-9022-41FB-A651-C36625FED580}">
      <dgm:prSet phldrT="[Text]"/>
      <dgm:spPr/>
      <dgm:t>
        <a:bodyPr/>
        <a:lstStyle/>
        <a:p>
          <a:r>
            <a:rPr lang="en-US"/>
            <a:t>What You'll Learn</a:t>
          </a:r>
          <a:endParaRPr lang="en-US" dirty="0"/>
        </a:p>
      </dgm:t>
    </dgm:pt>
    <dgm:pt modelId="{F83FCA96-CF1D-417D-940B-F5FDD7D77395}" type="parTrans" cxnId="{C9C5A7BA-55E5-4A6A-B798-A3A28BF04F2E}">
      <dgm:prSet/>
      <dgm:spPr/>
      <dgm:t>
        <a:bodyPr/>
        <a:lstStyle/>
        <a:p>
          <a:endParaRPr lang="en-US"/>
        </a:p>
      </dgm:t>
    </dgm:pt>
    <dgm:pt modelId="{C51564AC-611F-48BD-9D2B-787B75A2143C}" type="sibTrans" cxnId="{C9C5A7BA-55E5-4A6A-B798-A3A28BF04F2E}">
      <dgm:prSet/>
      <dgm:spPr/>
      <dgm:t>
        <a:bodyPr/>
        <a:lstStyle/>
        <a:p>
          <a:endParaRPr lang="en-US"/>
        </a:p>
      </dgm:t>
    </dgm:pt>
    <dgm:pt modelId="{2D8EB7B1-F1A6-469F-BD0D-ADD819D4E90B}" type="pres">
      <dgm:prSet presAssocID="{2F005A9D-930A-4DD8-8509-9371EB8FC735}" presName="diagram" presStyleCnt="0">
        <dgm:presLayoutVars>
          <dgm:dir/>
          <dgm:resizeHandles val="exact"/>
        </dgm:presLayoutVars>
      </dgm:prSet>
      <dgm:spPr/>
    </dgm:pt>
    <dgm:pt modelId="{364B6480-FF63-48CE-B38B-C2E373C1DDCC}" type="pres">
      <dgm:prSet presAssocID="{C0C5DAB0-F4B1-48AC-9A0E-B9AD51578571}" presName="node" presStyleLbl="node1" presStyleIdx="0" presStyleCnt="5">
        <dgm:presLayoutVars>
          <dgm:bulletEnabled val="1"/>
        </dgm:presLayoutVars>
      </dgm:prSet>
      <dgm:spPr/>
    </dgm:pt>
    <dgm:pt modelId="{21C83BA7-ACEB-4470-BA2F-F6541253CA65}" type="pres">
      <dgm:prSet presAssocID="{4C496AF3-7B5A-470D-B71B-D4E1D92E283E}" presName="sibTrans" presStyleCnt="0"/>
      <dgm:spPr/>
    </dgm:pt>
    <dgm:pt modelId="{B20D2CC2-D430-4C73-8764-EB8266DE24B9}" type="pres">
      <dgm:prSet presAssocID="{D848A550-2EF5-4CC3-AACD-24C21A5BFA07}" presName="node" presStyleLbl="node1" presStyleIdx="1" presStyleCnt="5">
        <dgm:presLayoutVars>
          <dgm:bulletEnabled val="1"/>
        </dgm:presLayoutVars>
      </dgm:prSet>
      <dgm:spPr/>
    </dgm:pt>
    <dgm:pt modelId="{86D6B96F-0887-403F-AA93-BCE8D150AE02}" type="pres">
      <dgm:prSet presAssocID="{C65571F4-AAC1-49B6-A31A-B6C189AB33D1}" presName="sibTrans" presStyleCnt="0"/>
      <dgm:spPr/>
    </dgm:pt>
    <dgm:pt modelId="{0FF43E8B-0869-4483-8560-DEA90DC0BBF8}" type="pres">
      <dgm:prSet presAssocID="{E93CA616-922E-4D3F-83B3-CA81E599D0B2}" presName="node" presStyleLbl="node1" presStyleIdx="2" presStyleCnt="5">
        <dgm:presLayoutVars>
          <dgm:bulletEnabled val="1"/>
        </dgm:presLayoutVars>
      </dgm:prSet>
      <dgm:spPr/>
    </dgm:pt>
    <dgm:pt modelId="{547FD73E-B860-4F13-BB0B-D41248A3A6FB}" type="pres">
      <dgm:prSet presAssocID="{717FBD20-1EE2-47ED-A14F-F40F80402CAD}" presName="sibTrans" presStyleCnt="0"/>
      <dgm:spPr/>
    </dgm:pt>
    <dgm:pt modelId="{529C52DE-203B-4BA3-99EB-B3704994BBD2}" type="pres">
      <dgm:prSet presAssocID="{EF75C453-F632-4896-9B2C-F7E824D1CCF9}" presName="node" presStyleLbl="node1" presStyleIdx="3" presStyleCnt="5">
        <dgm:presLayoutVars>
          <dgm:bulletEnabled val="1"/>
        </dgm:presLayoutVars>
      </dgm:prSet>
      <dgm:spPr/>
    </dgm:pt>
    <dgm:pt modelId="{0816A438-7F4B-48BB-B833-D4FBD51172C0}" type="pres">
      <dgm:prSet presAssocID="{9DFBF80E-65C8-4DB3-8A0B-3DE7CB02443D}" presName="sibTrans" presStyleCnt="0"/>
      <dgm:spPr/>
    </dgm:pt>
    <dgm:pt modelId="{E939B908-A8AE-499C-AC46-33669E23ADED}" type="pres">
      <dgm:prSet presAssocID="{98FB92C9-9022-41FB-A651-C36625FED580}" presName="node" presStyleLbl="node1" presStyleIdx="4" presStyleCnt="5">
        <dgm:presLayoutVars>
          <dgm:bulletEnabled val="1"/>
        </dgm:presLayoutVars>
      </dgm:prSet>
      <dgm:spPr/>
    </dgm:pt>
  </dgm:ptLst>
  <dgm:cxnLst>
    <dgm:cxn modelId="{D263A02F-764D-4DC2-8574-1F538E52E2C6}" type="presOf" srcId="{C0C5DAB0-F4B1-48AC-9A0E-B9AD51578571}" destId="{364B6480-FF63-48CE-B38B-C2E373C1DDCC}" srcOrd="0" destOrd="0" presId="urn:microsoft.com/office/officeart/2005/8/layout/default"/>
    <dgm:cxn modelId="{888CBD30-A923-43D6-9C39-F813EE952D9E}" type="presOf" srcId="{EF75C453-F632-4896-9B2C-F7E824D1CCF9}" destId="{529C52DE-203B-4BA3-99EB-B3704994BBD2}" srcOrd="0" destOrd="0" presId="urn:microsoft.com/office/officeart/2005/8/layout/default"/>
    <dgm:cxn modelId="{8A04EE6D-B7E1-4C76-A343-97B277F380E3}" type="presOf" srcId="{98FB92C9-9022-41FB-A651-C36625FED580}" destId="{E939B908-A8AE-499C-AC46-33669E23ADED}" srcOrd="0" destOrd="0" presId="urn:microsoft.com/office/officeart/2005/8/layout/default"/>
    <dgm:cxn modelId="{AE681C79-BC25-4879-A2F9-208513BF7FB2}" type="presOf" srcId="{D848A550-2EF5-4CC3-AACD-24C21A5BFA07}" destId="{B20D2CC2-D430-4C73-8764-EB8266DE24B9}" srcOrd="0" destOrd="0" presId="urn:microsoft.com/office/officeart/2005/8/layout/default"/>
    <dgm:cxn modelId="{50B77E79-272E-47B8-B604-4D1E95621130}" type="presOf" srcId="{2F005A9D-930A-4DD8-8509-9371EB8FC735}" destId="{2D8EB7B1-F1A6-469F-BD0D-ADD819D4E90B}" srcOrd="0" destOrd="0" presId="urn:microsoft.com/office/officeart/2005/8/layout/default"/>
    <dgm:cxn modelId="{86263980-53D6-4534-8041-665CFF6715B8}" srcId="{2F005A9D-930A-4DD8-8509-9371EB8FC735}" destId="{D848A550-2EF5-4CC3-AACD-24C21A5BFA07}" srcOrd="1" destOrd="0" parTransId="{480CE731-E6C9-44A5-BB9C-D6841B011B1A}" sibTransId="{C65571F4-AAC1-49B6-A31A-B6C189AB33D1}"/>
    <dgm:cxn modelId="{EED633A7-7E63-4569-A0F2-FE6FC1E446B6}" type="presOf" srcId="{E93CA616-922E-4D3F-83B3-CA81E599D0B2}" destId="{0FF43E8B-0869-4483-8560-DEA90DC0BBF8}" srcOrd="0" destOrd="0" presId="urn:microsoft.com/office/officeart/2005/8/layout/default"/>
    <dgm:cxn modelId="{23F89BB0-F7D2-48A3-97AE-35D9F943CC77}" srcId="{2F005A9D-930A-4DD8-8509-9371EB8FC735}" destId="{EF75C453-F632-4896-9B2C-F7E824D1CCF9}" srcOrd="3" destOrd="0" parTransId="{46DCCC37-BEC4-4334-9498-40C5F9109450}" sibTransId="{9DFBF80E-65C8-4DB3-8A0B-3DE7CB02443D}"/>
    <dgm:cxn modelId="{C9C5A7BA-55E5-4A6A-B798-A3A28BF04F2E}" srcId="{2F005A9D-930A-4DD8-8509-9371EB8FC735}" destId="{98FB92C9-9022-41FB-A651-C36625FED580}" srcOrd="4" destOrd="0" parTransId="{F83FCA96-CF1D-417D-940B-F5FDD7D77395}" sibTransId="{C51564AC-611F-48BD-9D2B-787B75A2143C}"/>
    <dgm:cxn modelId="{AEC395DD-523C-4490-A338-87EB745BFF7B}" srcId="{2F005A9D-930A-4DD8-8509-9371EB8FC735}" destId="{C0C5DAB0-F4B1-48AC-9A0E-B9AD51578571}" srcOrd="0" destOrd="0" parTransId="{B5FC12A9-789D-4F27-9D90-27DA3EAEEBA4}" sibTransId="{4C496AF3-7B5A-470D-B71B-D4E1D92E283E}"/>
    <dgm:cxn modelId="{182924E4-8C1D-450A-A25B-E901A07BE014}" srcId="{2F005A9D-930A-4DD8-8509-9371EB8FC735}" destId="{E93CA616-922E-4D3F-83B3-CA81E599D0B2}" srcOrd="2" destOrd="0" parTransId="{B0A3CA2C-2B6C-4DC6-9721-E4B5CFEEB02A}" sibTransId="{717FBD20-1EE2-47ED-A14F-F40F80402CAD}"/>
    <dgm:cxn modelId="{DBE28CBB-2B48-46F2-B1E6-0DC4AECF9F03}" type="presParOf" srcId="{2D8EB7B1-F1A6-469F-BD0D-ADD819D4E90B}" destId="{364B6480-FF63-48CE-B38B-C2E373C1DDCC}" srcOrd="0" destOrd="0" presId="urn:microsoft.com/office/officeart/2005/8/layout/default"/>
    <dgm:cxn modelId="{719CB944-EE67-4C7C-B220-AFB4AAFCED02}" type="presParOf" srcId="{2D8EB7B1-F1A6-469F-BD0D-ADD819D4E90B}" destId="{21C83BA7-ACEB-4470-BA2F-F6541253CA65}" srcOrd="1" destOrd="0" presId="urn:microsoft.com/office/officeart/2005/8/layout/default"/>
    <dgm:cxn modelId="{38E7955F-FFD7-4B0B-87A7-143E6F106606}" type="presParOf" srcId="{2D8EB7B1-F1A6-469F-BD0D-ADD819D4E90B}" destId="{B20D2CC2-D430-4C73-8764-EB8266DE24B9}" srcOrd="2" destOrd="0" presId="urn:microsoft.com/office/officeart/2005/8/layout/default"/>
    <dgm:cxn modelId="{A640D5C6-085B-47D8-AA96-B0E3F6F016A5}" type="presParOf" srcId="{2D8EB7B1-F1A6-469F-BD0D-ADD819D4E90B}" destId="{86D6B96F-0887-403F-AA93-BCE8D150AE02}" srcOrd="3" destOrd="0" presId="urn:microsoft.com/office/officeart/2005/8/layout/default"/>
    <dgm:cxn modelId="{0DB7AB1D-3764-4711-91C6-C4935EE7AD17}" type="presParOf" srcId="{2D8EB7B1-F1A6-469F-BD0D-ADD819D4E90B}" destId="{0FF43E8B-0869-4483-8560-DEA90DC0BBF8}" srcOrd="4" destOrd="0" presId="urn:microsoft.com/office/officeart/2005/8/layout/default"/>
    <dgm:cxn modelId="{174B6D09-6A27-4B3C-85D2-1A00310502F9}" type="presParOf" srcId="{2D8EB7B1-F1A6-469F-BD0D-ADD819D4E90B}" destId="{547FD73E-B860-4F13-BB0B-D41248A3A6FB}" srcOrd="5" destOrd="0" presId="urn:microsoft.com/office/officeart/2005/8/layout/default"/>
    <dgm:cxn modelId="{10B3CECA-E9A6-4ADA-A231-2FCB30445ADD}" type="presParOf" srcId="{2D8EB7B1-F1A6-469F-BD0D-ADD819D4E90B}" destId="{529C52DE-203B-4BA3-99EB-B3704994BBD2}" srcOrd="6" destOrd="0" presId="urn:microsoft.com/office/officeart/2005/8/layout/default"/>
    <dgm:cxn modelId="{84ACC633-9097-4D40-AF13-2F45DC76032C}" type="presParOf" srcId="{2D8EB7B1-F1A6-469F-BD0D-ADD819D4E90B}" destId="{0816A438-7F4B-48BB-B833-D4FBD51172C0}" srcOrd="7" destOrd="0" presId="urn:microsoft.com/office/officeart/2005/8/layout/default"/>
    <dgm:cxn modelId="{DAB80488-91A8-44C2-8687-BA0D72D5A3B4}" type="presParOf" srcId="{2D8EB7B1-F1A6-469F-BD0D-ADD819D4E90B}" destId="{E939B908-A8AE-499C-AC46-33669E23ADE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B6480-FF63-48CE-B38B-C2E373C1DDCC}">
      <dsp:nvSpPr>
        <dsp:cNvPr id="0" name=""/>
        <dsp:cNvSpPr/>
      </dsp:nvSpPr>
      <dsp:spPr>
        <a:xfrm>
          <a:off x="357622" y="187"/>
          <a:ext cx="2011174" cy="120670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The Project Concept</a:t>
          </a:r>
          <a:endParaRPr lang="en-US" sz="2900" kern="1200" dirty="0"/>
        </a:p>
      </dsp:txBody>
      <dsp:txXfrm>
        <a:off x="357622" y="187"/>
        <a:ext cx="2011174" cy="1206704"/>
      </dsp:txXfrm>
    </dsp:sp>
    <dsp:sp modelId="{B20D2CC2-D430-4C73-8764-EB8266DE24B9}">
      <dsp:nvSpPr>
        <dsp:cNvPr id="0" name=""/>
        <dsp:cNvSpPr/>
      </dsp:nvSpPr>
      <dsp:spPr>
        <a:xfrm>
          <a:off x="2569914" y="187"/>
          <a:ext cx="2011174" cy="120670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Project II </a:t>
          </a:r>
          <a:endParaRPr lang="en-US" sz="2900" kern="1200" dirty="0"/>
        </a:p>
      </dsp:txBody>
      <dsp:txXfrm>
        <a:off x="2569914" y="187"/>
        <a:ext cx="2011174" cy="1206704"/>
      </dsp:txXfrm>
    </dsp:sp>
    <dsp:sp modelId="{0FF43E8B-0869-4483-8560-DEA90DC0BBF8}">
      <dsp:nvSpPr>
        <dsp:cNvPr id="0" name=""/>
        <dsp:cNvSpPr/>
      </dsp:nvSpPr>
      <dsp:spPr>
        <a:xfrm>
          <a:off x="357622" y="1408010"/>
          <a:ext cx="2011174" cy="120670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Module Content</a:t>
          </a:r>
          <a:endParaRPr lang="en-US" sz="2900" kern="1200" dirty="0"/>
        </a:p>
      </dsp:txBody>
      <dsp:txXfrm>
        <a:off x="357622" y="1408010"/>
        <a:ext cx="2011174" cy="1206704"/>
      </dsp:txXfrm>
    </dsp:sp>
    <dsp:sp modelId="{529C52DE-203B-4BA3-99EB-B3704994BBD2}">
      <dsp:nvSpPr>
        <dsp:cNvPr id="0" name=""/>
        <dsp:cNvSpPr/>
      </dsp:nvSpPr>
      <dsp:spPr>
        <a:xfrm>
          <a:off x="2569914" y="1408010"/>
          <a:ext cx="2011174" cy="120670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Module Assessment</a:t>
          </a:r>
          <a:endParaRPr lang="en-US" sz="2900" kern="1200" dirty="0"/>
        </a:p>
      </dsp:txBody>
      <dsp:txXfrm>
        <a:off x="2569914" y="1408010"/>
        <a:ext cx="2011174" cy="1206704"/>
      </dsp:txXfrm>
    </dsp:sp>
    <dsp:sp modelId="{E939B908-A8AE-499C-AC46-33669E23ADED}">
      <dsp:nvSpPr>
        <dsp:cNvPr id="0" name=""/>
        <dsp:cNvSpPr/>
      </dsp:nvSpPr>
      <dsp:spPr>
        <a:xfrm>
          <a:off x="1463768" y="2815832"/>
          <a:ext cx="2011174" cy="120670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What You'll Learn</a:t>
          </a:r>
          <a:endParaRPr lang="en-US" sz="2900" kern="1200" dirty="0"/>
        </a:p>
      </dsp:txBody>
      <dsp:txXfrm>
        <a:off x="1463768" y="2815832"/>
        <a:ext cx="2011174" cy="120670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33BD21-EB78-4BB4-A1BE-2540BDB3FAFF}" type="datetimeFigureOut">
              <a:rPr lang="en-US"/>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C4DD4-9594-46FF-8A4A-B95F7ED66F09}" type="slidenum">
              <a:rPr lang="en-US"/>
              <a:t>‹#›</a:t>
            </a:fld>
            <a:endParaRPr lang="en-US"/>
          </a:p>
        </p:txBody>
      </p:sp>
    </p:spTree>
    <p:extLst>
      <p:ext uri="{BB962C8B-B14F-4D97-AF65-F5344CB8AC3E}">
        <p14:creationId xmlns:p14="http://schemas.microsoft.com/office/powerpoint/2010/main" val="1289737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1</a:t>
            </a:fld>
            <a:endParaRPr lang="en-US"/>
          </a:p>
        </p:txBody>
      </p:sp>
    </p:spTree>
    <p:extLst>
      <p:ext uri="{BB962C8B-B14F-4D97-AF65-F5344CB8AC3E}">
        <p14:creationId xmlns:p14="http://schemas.microsoft.com/office/powerpoint/2010/main" val="1833883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10</a:t>
            </a:fld>
            <a:endParaRPr lang="en-US"/>
          </a:p>
        </p:txBody>
      </p:sp>
    </p:spTree>
    <p:extLst>
      <p:ext uri="{BB962C8B-B14F-4D97-AF65-F5344CB8AC3E}">
        <p14:creationId xmlns:p14="http://schemas.microsoft.com/office/powerpoint/2010/main" val="256521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11</a:t>
            </a:fld>
            <a:endParaRPr lang="en-US"/>
          </a:p>
        </p:txBody>
      </p:sp>
    </p:spTree>
    <p:extLst>
      <p:ext uri="{BB962C8B-B14F-4D97-AF65-F5344CB8AC3E}">
        <p14:creationId xmlns:p14="http://schemas.microsoft.com/office/powerpoint/2010/main" val="2526047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14</a:t>
            </a:fld>
            <a:endParaRPr lang="en-US"/>
          </a:p>
        </p:txBody>
      </p:sp>
    </p:spTree>
    <p:extLst>
      <p:ext uri="{BB962C8B-B14F-4D97-AF65-F5344CB8AC3E}">
        <p14:creationId xmlns:p14="http://schemas.microsoft.com/office/powerpoint/2010/main" val="2024242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2</a:t>
            </a:fld>
            <a:endParaRPr lang="en-US"/>
          </a:p>
        </p:txBody>
      </p:sp>
    </p:spTree>
    <p:extLst>
      <p:ext uri="{BB962C8B-B14F-4D97-AF65-F5344CB8AC3E}">
        <p14:creationId xmlns:p14="http://schemas.microsoft.com/office/powerpoint/2010/main" val="2315898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3</a:t>
            </a:fld>
            <a:endParaRPr lang="en-US"/>
          </a:p>
        </p:txBody>
      </p:sp>
    </p:spTree>
    <p:extLst>
      <p:ext uri="{BB962C8B-B14F-4D97-AF65-F5344CB8AC3E}">
        <p14:creationId xmlns:p14="http://schemas.microsoft.com/office/powerpoint/2010/main" val="371559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4</a:t>
            </a:fld>
            <a:endParaRPr lang="en-US"/>
          </a:p>
        </p:txBody>
      </p:sp>
    </p:spTree>
    <p:extLst>
      <p:ext uri="{BB962C8B-B14F-4D97-AF65-F5344CB8AC3E}">
        <p14:creationId xmlns:p14="http://schemas.microsoft.com/office/powerpoint/2010/main" val="1300176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5</a:t>
            </a:fld>
            <a:endParaRPr lang="en-US"/>
          </a:p>
        </p:txBody>
      </p:sp>
    </p:spTree>
    <p:extLst>
      <p:ext uri="{BB962C8B-B14F-4D97-AF65-F5344CB8AC3E}">
        <p14:creationId xmlns:p14="http://schemas.microsoft.com/office/powerpoint/2010/main" val="342385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6</a:t>
            </a:fld>
            <a:endParaRPr lang="en-US"/>
          </a:p>
        </p:txBody>
      </p:sp>
    </p:spTree>
    <p:extLst>
      <p:ext uri="{BB962C8B-B14F-4D97-AF65-F5344CB8AC3E}">
        <p14:creationId xmlns:p14="http://schemas.microsoft.com/office/powerpoint/2010/main" val="2109707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7</a:t>
            </a:fld>
            <a:endParaRPr lang="en-US"/>
          </a:p>
        </p:txBody>
      </p:sp>
    </p:spTree>
    <p:extLst>
      <p:ext uri="{BB962C8B-B14F-4D97-AF65-F5344CB8AC3E}">
        <p14:creationId xmlns:p14="http://schemas.microsoft.com/office/powerpoint/2010/main" val="843885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8</a:t>
            </a:fld>
            <a:endParaRPr lang="en-US"/>
          </a:p>
        </p:txBody>
      </p:sp>
    </p:spTree>
    <p:extLst>
      <p:ext uri="{BB962C8B-B14F-4D97-AF65-F5344CB8AC3E}">
        <p14:creationId xmlns:p14="http://schemas.microsoft.com/office/powerpoint/2010/main" val="1469785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EC4DD4-9594-46FF-8A4A-B95F7ED66F09}" type="slidenum">
              <a:rPr lang="en-US"/>
              <a:t>9</a:t>
            </a:fld>
            <a:endParaRPr lang="en-US"/>
          </a:p>
        </p:txBody>
      </p:sp>
    </p:spTree>
    <p:extLst>
      <p:ext uri="{BB962C8B-B14F-4D97-AF65-F5344CB8AC3E}">
        <p14:creationId xmlns:p14="http://schemas.microsoft.com/office/powerpoint/2010/main" val="4068301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1/21/2022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1/21/2022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accent3"/>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1/21/2022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creativecommons.org/licenses/by-nc/3.0/" TargetMode="External"/><Relationship Id="rId3" Type="http://schemas.openxmlformats.org/officeDocument/2006/relationships/hyperlink" Target="http://vitor.io/sensors-iot-prototyping-2018" TargetMode="External"/><Relationship Id="rId7" Type="http://schemas.openxmlformats.org/officeDocument/2006/relationships/hyperlink" Target="https://scarfedigitalsandbox.teach.educ.ubc.ca/tinkercad/" TargetMode="External"/><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www.varesano.net/blog/fabio/potentiometers%20what%20they%20are%20how%20they%20work%20and%20how%20use%20them%20arduino" TargetMode="External"/><Relationship Id="rId4" Type="http://schemas.openxmlformats.org/officeDocument/2006/relationships/image" Target="../media/image17.jpg"/><Relationship Id="rId9" Type="http://schemas.openxmlformats.org/officeDocument/2006/relationships/hyperlink" Target="https://creativecommons.org/licenses/by-sa/3.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wit.ie/about_wit/contact_us/staff_directory/frank_x_walsh" TargetMode="External"/><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researchgate.net/profile/Frank_Walsh" TargetMode="External"/><Relationship Id="rId4" Type="http://schemas.openxmlformats.org/officeDocument/2006/relationships/hyperlink" Target="https://github.com/fxwalsh" TargetMode="External"/><Relationship Id="rId9"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Project II</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a:t>introduction</a:t>
            </a:r>
            <a:endParaRPr lang="en-US" dirty="0"/>
          </a:p>
        </p:txBody>
      </p:sp>
    </p:spTree>
    <p:extLst>
      <p:ext uri="{BB962C8B-B14F-4D97-AF65-F5344CB8AC3E}">
        <p14:creationId xmlns:p14="http://schemas.microsoft.com/office/powerpoint/2010/main" val="292938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II - Delivery &amp; Assessment (Tentative)</a:t>
            </a:r>
            <a:endParaRPr lang="en-US" dirty="0"/>
          </a:p>
        </p:txBody>
      </p:sp>
      <p:sp>
        <p:nvSpPr>
          <p:cNvPr id="3" name="Content Placeholder 2"/>
          <p:cNvSpPr>
            <a:spLocks noGrp="1"/>
          </p:cNvSpPr>
          <p:nvPr>
            <p:ph sz="half" idx="1"/>
          </p:nvPr>
        </p:nvSpPr>
        <p:spPr/>
        <p:txBody>
          <a:bodyPr vert="horz" lIns="0" tIns="45720" rIns="0" bIns="45720" rtlCol="0" anchor="t">
            <a:normAutofit/>
          </a:bodyPr>
          <a:lstStyle/>
          <a:p>
            <a:r>
              <a:rPr lang="en-US" dirty="0"/>
              <a:t>Lectures will cover supporting topics</a:t>
            </a:r>
          </a:p>
          <a:p>
            <a:pPr lvl="1"/>
            <a:r>
              <a:rPr lang="en-US" dirty="0"/>
              <a:t>Version control Systems</a:t>
            </a:r>
          </a:p>
          <a:p>
            <a:pPr lvl="1"/>
            <a:r>
              <a:rPr lang="en-US" dirty="0"/>
              <a:t>Project planning and design</a:t>
            </a:r>
          </a:p>
          <a:p>
            <a:pPr lvl="1"/>
            <a:r>
              <a:rPr lang="en-US" dirty="0"/>
              <a:t>Technical presentation</a:t>
            </a:r>
          </a:p>
          <a:p>
            <a:r>
              <a:rPr lang="en-US" dirty="0"/>
              <a:t>Module is 100% Continuous Assessment</a:t>
            </a:r>
          </a:p>
          <a:p>
            <a:pPr lvl="1"/>
            <a:r>
              <a:rPr lang="en-US" dirty="0"/>
              <a:t>milestones</a:t>
            </a:r>
          </a:p>
          <a:p>
            <a:pPr lvl="1"/>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080817840"/>
              </p:ext>
            </p:extLst>
          </p:nvPr>
        </p:nvGraphicFramePr>
        <p:xfrm>
          <a:off x="7033404" y="1846263"/>
          <a:ext cx="3693160" cy="2494280"/>
        </p:xfrm>
        <a:graphic>
          <a:graphicData uri="http://schemas.openxmlformats.org/drawingml/2006/table">
            <a:tbl>
              <a:tblPr firstRow="1" bandRow="1">
                <a:tableStyleId>{5C22544A-7EE6-4342-B048-85BDC9FD1C3A}</a:tableStyleId>
              </a:tblPr>
              <a:tblGrid>
                <a:gridCol w="1224280">
                  <a:extLst>
                    <a:ext uri="{9D8B030D-6E8A-4147-A177-3AD203B41FA5}">
                      <a16:colId xmlns:a16="http://schemas.microsoft.com/office/drawing/2014/main" val="3546785659"/>
                    </a:ext>
                  </a:extLst>
                </a:gridCol>
                <a:gridCol w="2468880">
                  <a:extLst>
                    <a:ext uri="{9D8B030D-6E8A-4147-A177-3AD203B41FA5}">
                      <a16:colId xmlns:a16="http://schemas.microsoft.com/office/drawing/2014/main" val="383816264"/>
                    </a:ext>
                  </a:extLst>
                </a:gridCol>
              </a:tblGrid>
              <a:tr h="370840">
                <a:tc>
                  <a:txBody>
                    <a:bodyPr/>
                    <a:lstStyle/>
                    <a:p>
                      <a:r>
                        <a:rPr lang="en-US"/>
                        <a:t>Date</a:t>
                      </a:r>
                      <a:endParaRPr lang="en-US" dirty="0"/>
                    </a:p>
                  </a:txBody>
                  <a:tcPr/>
                </a:tc>
                <a:tc>
                  <a:txBody>
                    <a:bodyPr/>
                    <a:lstStyle/>
                    <a:p>
                      <a:r>
                        <a:rPr lang="en-US"/>
                        <a:t>Activity</a:t>
                      </a:r>
                      <a:endParaRPr lang="en-US" dirty="0"/>
                    </a:p>
                  </a:txBody>
                  <a:tcPr/>
                </a:tc>
                <a:extLst>
                  <a:ext uri="{0D108BD9-81ED-4DB2-BD59-A6C34878D82A}">
                    <a16:rowId xmlns:a16="http://schemas.microsoft.com/office/drawing/2014/main" val="2129256539"/>
                  </a:ext>
                </a:extLst>
              </a:tr>
              <a:tr h="370840">
                <a:tc>
                  <a:txBody>
                    <a:bodyPr/>
                    <a:lstStyle/>
                    <a:p>
                      <a:r>
                        <a:rPr lang="en-US" dirty="0"/>
                        <a:t>21/1/2022</a:t>
                      </a:r>
                    </a:p>
                  </a:txBody>
                  <a:tcPr/>
                </a:tc>
                <a:tc>
                  <a:txBody>
                    <a:bodyPr/>
                    <a:lstStyle/>
                    <a:p>
                      <a:r>
                        <a:rPr lang="en-US"/>
                        <a:t>1st Lecture</a:t>
                      </a:r>
                      <a:endParaRPr lang="en-US" dirty="0"/>
                    </a:p>
                  </a:txBody>
                  <a:tcPr/>
                </a:tc>
                <a:extLst>
                  <a:ext uri="{0D108BD9-81ED-4DB2-BD59-A6C34878D82A}">
                    <a16:rowId xmlns:a16="http://schemas.microsoft.com/office/drawing/2014/main" val="1681318530"/>
                  </a:ext>
                </a:extLst>
              </a:tr>
              <a:tr h="370840">
                <a:tc>
                  <a:txBody>
                    <a:bodyPr/>
                    <a:lstStyle/>
                    <a:p>
                      <a:r>
                        <a:rPr lang="en-US" dirty="0"/>
                        <a:t>18/2/2022</a:t>
                      </a:r>
                    </a:p>
                  </a:txBody>
                  <a:tcPr/>
                </a:tc>
                <a:tc>
                  <a:txBody>
                    <a:bodyPr/>
                    <a:lstStyle/>
                    <a:p>
                      <a:r>
                        <a:rPr lang="en-US"/>
                        <a:t>Project Concept</a:t>
                      </a:r>
                      <a:endParaRPr lang="en-US" dirty="0"/>
                    </a:p>
                  </a:txBody>
                  <a:tcPr/>
                </a:tc>
                <a:extLst>
                  <a:ext uri="{0D108BD9-81ED-4DB2-BD59-A6C34878D82A}">
                    <a16:rowId xmlns:a16="http://schemas.microsoft.com/office/drawing/2014/main" val="3450379474"/>
                  </a:ext>
                </a:extLst>
              </a:tr>
              <a:tr h="370840">
                <a:tc>
                  <a:txBody>
                    <a:bodyPr/>
                    <a:lstStyle/>
                    <a:p>
                      <a:r>
                        <a:rPr lang="en-US" dirty="0"/>
                        <a:t>25/3/2022</a:t>
                      </a:r>
                    </a:p>
                  </a:txBody>
                  <a:tcPr/>
                </a:tc>
                <a:tc>
                  <a:txBody>
                    <a:bodyPr/>
                    <a:lstStyle/>
                    <a:p>
                      <a:r>
                        <a:rPr lang="en-US" dirty="0"/>
                        <a:t>Status Report Presentation</a:t>
                      </a:r>
                    </a:p>
                  </a:txBody>
                  <a:tcPr/>
                </a:tc>
                <a:extLst>
                  <a:ext uri="{0D108BD9-81ED-4DB2-BD59-A6C34878D82A}">
                    <a16:rowId xmlns:a16="http://schemas.microsoft.com/office/drawing/2014/main" val="1483722651"/>
                  </a:ext>
                </a:extLst>
              </a:tr>
              <a:tr h="370840">
                <a:tc>
                  <a:txBody>
                    <a:bodyPr/>
                    <a:lstStyle/>
                    <a:p>
                      <a:r>
                        <a:rPr lang="en-US" dirty="0"/>
                        <a:t>29/4/2022</a:t>
                      </a:r>
                    </a:p>
                  </a:txBody>
                  <a:tcPr/>
                </a:tc>
                <a:tc>
                  <a:txBody>
                    <a:bodyPr/>
                    <a:lstStyle/>
                    <a:p>
                      <a:r>
                        <a:rPr lang="en-US"/>
                        <a:t>Project Submission</a:t>
                      </a:r>
                      <a:endParaRPr lang="en-US" dirty="0"/>
                    </a:p>
                  </a:txBody>
                  <a:tcPr/>
                </a:tc>
                <a:extLst>
                  <a:ext uri="{0D108BD9-81ED-4DB2-BD59-A6C34878D82A}">
                    <a16:rowId xmlns:a16="http://schemas.microsoft.com/office/drawing/2014/main" val="1540965868"/>
                  </a:ext>
                </a:extLst>
              </a:tr>
              <a:tr h="370840">
                <a:tc>
                  <a:txBody>
                    <a:bodyPr/>
                    <a:lstStyle/>
                    <a:p>
                      <a:r>
                        <a:rPr lang="en-US"/>
                        <a:t>6/5/2022</a:t>
                      </a:r>
                      <a:endParaRPr lang="en-US" dirty="0"/>
                    </a:p>
                  </a:txBody>
                  <a:tcPr/>
                </a:tc>
                <a:tc>
                  <a:txBody>
                    <a:bodyPr/>
                    <a:lstStyle/>
                    <a:p>
                      <a:r>
                        <a:rPr lang="en-US" dirty="0"/>
                        <a:t>Project presentation</a:t>
                      </a:r>
                    </a:p>
                  </a:txBody>
                  <a:tcPr/>
                </a:tc>
                <a:extLst>
                  <a:ext uri="{0D108BD9-81ED-4DB2-BD59-A6C34878D82A}">
                    <a16:rowId xmlns:a16="http://schemas.microsoft.com/office/drawing/2014/main" val="2484385701"/>
                  </a:ext>
                </a:extLst>
              </a:tr>
            </a:tbl>
          </a:graphicData>
        </a:graphic>
      </p:graphicFrame>
    </p:spTree>
    <p:extLst>
      <p:ext uri="{BB962C8B-B14F-4D97-AF65-F5344CB8AC3E}">
        <p14:creationId xmlns:p14="http://schemas.microsoft.com/office/powerpoint/2010/main" val="3311466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6353" y="268018"/>
            <a:ext cx="10058400" cy="1450757"/>
          </a:xfrm>
        </p:spPr>
        <p:txBody>
          <a:bodyPr/>
          <a:lstStyle/>
          <a:p>
            <a:r>
              <a:rPr lang="en-US"/>
              <a:t>Project II - Example</a:t>
            </a:r>
            <a:endParaRPr lang="en-US" dirty="0"/>
          </a:p>
        </p:txBody>
      </p:sp>
      <p:sp>
        <p:nvSpPr>
          <p:cNvPr id="3" name="Content Placeholder 2"/>
          <p:cNvSpPr>
            <a:spLocks noGrp="1"/>
          </p:cNvSpPr>
          <p:nvPr>
            <p:ph sz="half" idx="1"/>
          </p:nvPr>
        </p:nvSpPr>
        <p:spPr/>
        <p:txBody>
          <a:bodyPr vert="horz" lIns="0" tIns="45720" rIns="0" bIns="45720" rtlCol="0" anchor="t">
            <a:normAutofit fontScale="55000" lnSpcReduction="20000"/>
          </a:bodyPr>
          <a:lstStyle/>
          <a:p>
            <a:pPr marL="0" indent="0">
              <a:buNone/>
            </a:pPr>
            <a:r>
              <a:rPr lang="en-US" b="1" dirty="0">
                <a:solidFill>
                  <a:srgbClr val="000000"/>
                </a:solidFill>
                <a:latin typeface="Arial"/>
              </a:rPr>
              <a:t>Title</a:t>
            </a:r>
            <a:r>
              <a:rPr lang="en-US" dirty="0">
                <a:solidFill>
                  <a:srgbClr val="000000"/>
                </a:solidFill>
                <a:latin typeface="Arial"/>
              </a:rPr>
              <a:t>: Temperature Sensing Application: </a:t>
            </a:r>
            <a:br>
              <a:rPr lang="en-US" dirty="0">
                <a:solidFill>
                  <a:srgbClr val="000000"/>
                </a:solidFill>
                <a:latin typeface="Courier New" charset="0"/>
              </a:rPr>
            </a:br>
            <a:endParaRPr lang="en-US" dirty="0">
              <a:solidFill>
                <a:srgbClr val="000000"/>
              </a:solidFill>
              <a:latin typeface="Courier New" charset="0"/>
            </a:endParaRPr>
          </a:p>
          <a:p>
            <a:pPr marL="0" indent="0">
              <a:buNone/>
            </a:pPr>
            <a:r>
              <a:rPr lang="en-US" b="1" dirty="0">
                <a:solidFill>
                  <a:srgbClr val="000000"/>
                </a:solidFill>
                <a:latin typeface="Arial"/>
              </a:rPr>
              <a:t>Overview:</a:t>
            </a:r>
            <a:r>
              <a:rPr lang="en-US" dirty="0">
                <a:solidFill>
                  <a:srgbClr val="000000"/>
                </a:solidFill>
                <a:latin typeface="Arial"/>
              </a:rPr>
              <a:t> Application that reads the temperature data from a digital temp sensor </a:t>
            </a:r>
          </a:p>
          <a:p>
            <a:pPr marL="0" indent="0">
              <a:buNone/>
            </a:pPr>
            <a:r>
              <a:rPr lang="en-US" b="1" dirty="0">
                <a:solidFill>
                  <a:srgbClr val="000000"/>
                </a:solidFill>
                <a:latin typeface="Arial"/>
              </a:rPr>
              <a:t>Description:</a:t>
            </a:r>
            <a:r>
              <a:rPr lang="en-US" dirty="0">
                <a:solidFill>
                  <a:srgbClr val="000000"/>
                </a:solidFill>
                <a:latin typeface="Arial"/>
              </a:rPr>
              <a:t> Writes data to a file and standard output(console). To connect the temperature sensor, the student constructs their own "breakout board" for the Single Board Computer (i.e pi) which will allow them to easily integrate various sensing and acuation circuits to the SPC via the GPIO.  The application allows the user to enter a lower and upper bound for the temperature. The application displays "Too Cold" if temp is less than lower bound, "Too Hot" if temp is greater than upper bound, and "OK" otherwise. </a:t>
            </a:r>
          </a:p>
          <a:p>
            <a:pPr marL="0" indent="0">
              <a:buNone/>
            </a:pPr>
            <a:r>
              <a:rPr lang="en-US" b="1" dirty="0">
                <a:solidFill>
                  <a:srgbClr val="000000"/>
                </a:solidFill>
                <a:latin typeface="Arial"/>
              </a:rPr>
              <a:t>Candidate Technologies/Domain: </a:t>
            </a:r>
          </a:p>
          <a:p>
            <a:pPr marL="0" indent="0">
              <a:buNone/>
            </a:pPr>
            <a:r>
              <a:rPr lang="en-US" dirty="0">
                <a:solidFill>
                  <a:srgbClr val="000000"/>
                </a:solidFill>
                <a:latin typeface="Arial"/>
              </a:rPr>
              <a:t>Single Board Computer (e.g. Raspberry Pi,Edison) / </a:t>
            </a:r>
            <a:r>
              <a:rPr lang="en-US" dirty="0">
                <a:solidFill>
                  <a:srgbClr val="000000"/>
                </a:solidFill>
                <a:latin typeface="Arial" charset="0"/>
              </a:rPr>
              <a:t>Networks &amp; Cloud</a:t>
            </a:r>
            <a:r>
              <a:rPr lang="en-US" dirty="0">
                <a:solidFill>
                  <a:srgbClr val="000000"/>
                </a:solidFill>
                <a:latin typeface="Arial"/>
              </a:rPr>
              <a:t> </a:t>
            </a:r>
          </a:p>
          <a:p>
            <a:pPr marL="0" indent="0">
              <a:buNone/>
            </a:pPr>
            <a:r>
              <a:rPr lang="en-US" dirty="0">
                <a:solidFill>
                  <a:srgbClr val="000000"/>
                </a:solidFill>
                <a:latin typeface="Arial"/>
              </a:rPr>
              <a:t>Programming Language: Java,Python,Javascript/Programming</a:t>
            </a:r>
          </a:p>
          <a:p>
            <a:pPr marL="0" indent="0">
              <a:buNone/>
            </a:pPr>
            <a:r>
              <a:rPr lang="en-US" dirty="0">
                <a:solidFill>
                  <a:srgbClr val="000000"/>
                </a:solidFill>
                <a:latin typeface="Arial"/>
              </a:rPr>
              <a:t>Sensor: DS18B20 "one wire" sensor/ Devices &amp; Systems</a:t>
            </a:r>
          </a:p>
          <a:p>
            <a:pPr marL="0" indent="0">
              <a:buNone/>
            </a:pPr>
            <a:r>
              <a:rPr lang="en-US" dirty="0">
                <a:solidFill>
                  <a:srgbClr val="000000"/>
                </a:solidFill>
                <a:latin typeface="Arial"/>
              </a:rPr>
              <a:t>Electronic Equipment: Resistors, breakout board/bread board/ Devices &amp; Systems</a:t>
            </a:r>
          </a:p>
          <a:p>
            <a:pPr marL="0" indent="0">
              <a:buNone/>
            </a:pPr>
            <a:r>
              <a:rPr lang="en-US" b="1" dirty="0">
                <a:solidFill>
                  <a:srgbClr val="000000"/>
                </a:solidFill>
                <a:latin typeface="Arial"/>
              </a:rPr>
              <a:t>Other Practical Skills/Domains: </a:t>
            </a:r>
            <a:r>
              <a:rPr lang="en-US" dirty="0">
                <a:solidFill>
                  <a:srgbClr val="000000"/>
                </a:solidFill>
                <a:latin typeface="Arial"/>
              </a:rPr>
              <a:t>Programming(fundamentals), soldering and wiring, computer architecture, operating systems, digital electronics.</a:t>
            </a:r>
          </a:p>
          <a:p>
            <a:endParaRPr lang="en-US" dirty="0"/>
          </a:p>
        </p:txBody>
      </p:sp>
      <p:pic>
        <p:nvPicPr>
          <p:cNvPr id="5" name="Content Placeholder 4" descr="Image"/>
          <p:cNvPicPr>
            <a:picLocks noGrp="1" noChangeAspect="1"/>
          </p:cNvPicPr>
          <p:nvPr>
            <p:ph sz="half" idx="2"/>
          </p:nvPr>
        </p:nvPicPr>
        <p:blipFill>
          <a:blip r:embed="rId3"/>
          <a:stretch>
            <a:fillRect/>
          </a:stretch>
        </p:blipFill>
        <p:spPr>
          <a:xfrm>
            <a:off x="6704013" y="1846263"/>
            <a:ext cx="4168929" cy="4168929"/>
          </a:xfrm>
        </p:spPr>
      </p:pic>
    </p:spTree>
    <p:extLst>
      <p:ext uri="{BB962C8B-B14F-4D97-AF65-F5344CB8AC3E}">
        <p14:creationId xmlns:p14="http://schemas.microsoft.com/office/powerpoint/2010/main" val="3952380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A93F-6750-41D2-9B5B-12141FC0E9F2}"/>
              </a:ext>
            </a:extLst>
          </p:cNvPr>
          <p:cNvSpPr>
            <a:spLocks noGrp="1"/>
          </p:cNvSpPr>
          <p:nvPr>
            <p:ph type="title"/>
          </p:nvPr>
        </p:nvSpPr>
        <p:spPr/>
        <p:txBody>
          <a:bodyPr/>
          <a:lstStyle/>
          <a:p>
            <a:r>
              <a:rPr lang="en-IE" dirty="0"/>
              <a:t>Previous Project</a:t>
            </a:r>
          </a:p>
        </p:txBody>
      </p:sp>
      <p:sp>
        <p:nvSpPr>
          <p:cNvPr id="3" name="Content Placeholder 2">
            <a:extLst>
              <a:ext uri="{FF2B5EF4-FFF2-40B4-BE49-F238E27FC236}">
                <a16:creationId xmlns:a16="http://schemas.microsoft.com/office/drawing/2014/main" id="{478580A9-23BF-4BF0-B591-39A18FA66703}"/>
              </a:ext>
            </a:extLst>
          </p:cNvPr>
          <p:cNvSpPr>
            <a:spLocks noGrp="1"/>
          </p:cNvSpPr>
          <p:nvPr>
            <p:ph sz="half" idx="1"/>
          </p:nvPr>
        </p:nvSpPr>
        <p:spPr/>
        <p:txBody>
          <a:bodyPr/>
          <a:lstStyle/>
          <a:p>
            <a:endParaRPr lang="en-IE" dirty="0"/>
          </a:p>
        </p:txBody>
      </p:sp>
      <p:sp>
        <p:nvSpPr>
          <p:cNvPr id="4" name="Content Placeholder 3">
            <a:extLst>
              <a:ext uri="{FF2B5EF4-FFF2-40B4-BE49-F238E27FC236}">
                <a16:creationId xmlns:a16="http://schemas.microsoft.com/office/drawing/2014/main" id="{4BCF8FC4-A219-4A3D-97EC-378C509D4D52}"/>
              </a:ext>
            </a:extLst>
          </p:cNvPr>
          <p:cNvSpPr>
            <a:spLocks noGrp="1"/>
          </p:cNvSpPr>
          <p:nvPr>
            <p:ph sz="half" idx="2"/>
          </p:nvPr>
        </p:nvSpPr>
        <p:spPr/>
        <p:txBody>
          <a:bodyPr/>
          <a:lstStyle/>
          <a:p>
            <a:endParaRPr lang="en-IE"/>
          </a:p>
        </p:txBody>
      </p:sp>
      <p:pic>
        <p:nvPicPr>
          <p:cNvPr id="6" name="Picture 5">
            <a:extLst>
              <a:ext uri="{FF2B5EF4-FFF2-40B4-BE49-F238E27FC236}">
                <a16:creationId xmlns:a16="http://schemas.microsoft.com/office/drawing/2014/main" id="{1332763E-CE8E-417F-80C3-445AFE01B8D6}"/>
              </a:ext>
            </a:extLst>
          </p:cNvPr>
          <p:cNvPicPr>
            <a:picLocks noChangeAspect="1"/>
          </p:cNvPicPr>
          <p:nvPr/>
        </p:nvPicPr>
        <p:blipFill>
          <a:blip r:embed="rId2"/>
          <a:stretch>
            <a:fillRect/>
          </a:stretch>
        </p:blipFill>
        <p:spPr>
          <a:xfrm>
            <a:off x="3920202" y="1845734"/>
            <a:ext cx="4107757" cy="4261697"/>
          </a:xfrm>
          <a:prstGeom prst="rect">
            <a:avLst/>
          </a:prstGeom>
        </p:spPr>
      </p:pic>
    </p:spTree>
    <p:extLst>
      <p:ext uri="{BB962C8B-B14F-4D97-AF65-F5344CB8AC3E}">
        <p14:creationId xmlns:p14="http://schemas.microsoft.com/office/powerpoint/2010/main" val="380364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28508911-8AF6-4A7F-958D-155C5FA41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9CD4F8-76BB-4EE6-A72A-A4F8A8198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AC0CC9C-836B-43CE-A01D-72DCEAD2892E}"/>
              </a:ext>
            </a:extLst>
          </p:cNvPr>
          <p:cNvSpPr>
            <a:spLocks noGrp="1"/>
          </p:cNvSpPr>
          <p:nvPr>
            <p:ph type="title"/>
          </p:nvPr>
        </p:nvSpPr>
        <p:spPr>
          <a:xfrm>
            <a:off x="457200" y="640080"/>
            <a:ext cx="3659246" cy="2926080"/>
          </a:xfrm>
        </p:spPr>
        <p:txBody>
          <a:bodyPr vert="horz" lIns="91440" tIns="45720" rIns="91440" bIns="45720" rtlCol="0" anchor="b">
            <a:normAutofit/>
          </a:bodyPr>
          <a:lstStyle/>
          <a:p>
            <a:r>
              <a:rPr lang="en-US">
                <a:solidFill>
                  <a:srgbClr val="FFFFFF"/>
                </a:solidFill>
              </a:rPr>
              <a:t>Equipment</a:t>
            </a:r>
          </a:p>
        </p:txBody>
      </p:sp>
      <p:sp>
        <p:nvSpPr>
          <p:cNvPr id="26" name="Rectangle 25">
            <a:extLst>
              <a:ext uri="{FF2B5EF4-FFF2-40B4-BE49-F238E27FC236}">
                <a16:creationId xmlns:a16="http://schemas.microsoft.com/office/drawing/2014/main" id="{B3571E7A-6F77-40FC-B29C-21FB8D754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9D769687-EAF6-4372-9E47-6B4890C37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321732"/>
            <a:ext cx="3654966" cy="367484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motherboard with a motherboard&#10;&#10;Description automatically generated with low confidence">
            <a:extLst>
              <a:ext uri="{FF2B5EF4-FFF2-40B4-BE49-F238E27FC236}">
                <a16:creationId xmlns:a16="http://schemas.microsoft.com/office/drawing/2014/main" id="{81ACB063-2C3B-4AC9-B578-92A4CFEFFB8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128565" y="861074"/>
            <a:ext cx="3328416" cy="2596164"/>
          </a:xfrm>
          <a:prstGeom prst="rect">
            <a:avLst/>
          </a:prstGeom>
        </p:spPr>
      </p:pic>
      <p:sp>
        <p:nvSpPr>
          <p:cNvPr id="30" name="Rectangle 29">
            <a:extLst>
              <a:ext uri="{FF2B5EF4-FFF2-40B4-BE49-F238E27FC236}">
                <a16:creationId xmlns:a16="http://schemas.microsoft.com/office/drawing/2014/main" id="{079C6E80-D8C1-448A-896C-DD09EF229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8534" y="321732"/>
            <a:ext cx="3088456" cy="210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CF3FBA5-8829-4A8F-9C54-C661520F7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8288" y="2617577"/>
            <a:ext cx="3068701" cy="380911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electronics, circuit&#10;&#10;Description automatically generated">
            <a:extLst>
              <a:ext uri="{FF2B5EF4-FFF2-40B4-BE49-F238E27FC236}">
                <a16:creationId xmlns:a16="http://schemas.microsoft.com/office/drawing/2014/main" id="{5C27BF98-38D1-4D69-97E6-FDDC65B1550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026189" y="2780204"/>
            <a:ext cx="2612898" cy="3483864"/>
          </a:xfrm>
          <a:prstGeom prst="rect">
            <a:avLst/>
          </a:prstGeom>
        </p:spPr>
      </p:pic>
      <p:sp>
        <p:nvSpPr>
          <p:cNvPr id="34" name="Rectangle 33">
            <a:extLst>
              <a:ext uri="{FF2B5EF4-FFF2-40B4-BE49-F238E27FC236}">
                <a16:creationId xmlns:a16="http://schemas.microsoft.com/office/drawing/2014/main" id="{A5906F46-0376-4A54-B1DD-5DC0200D6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4157448"/>
            <a:ext cx="3654966" cy="23023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with medium confidence">
            <a:extLst>
              <a:ext uri="{FF2B5EF4-FFF2-40B4-BE49-F238E27FC236}">
                <a16:creationId xmlns:a16="http://schemas.microsoft.com/office/drawing/2014/main" id="{ADEAFC30-7CBB-43BB-9884-91B6371B744A}"/>
              </a:ext>
            </a:extLst>
          </p:cNvPr>
          <p:cNvPicPr>
            <a:picLocks noGrp="1" noChangeAspect="1"/>
          </p:cNvPicPr>
          <p:nvPr>
            <p:ph idx="1"/>
          </p:nvPr>
        </p:nvPicPr>
        <p:blipFill>
          <a:blip r:embed="rId6">
            <a:extLst>
              <a:ext uri="{837473B0-CC2E-450A-ABE3-18F120FF3D39}">
                <a1611:picAttrSrcUrl xmlns:a1611="http://schemas.microsoft.com/office/drawing/2016/11/main" r:id="rId7"/>
              </a:ext>
            </a:extLst>
          </a:blip>
          <a:stretch>
            <a:fillRect/>
          </a:stretch>
        </p:blipFill>
        <p:spPr>
          <a:xfrm>
            <a:off x="5138266" y="4769687"/>
            <a:ext cx="3313507" cy="1074650"/>
          </a:xfrm>
          <a:prstGeom prst="rect">
            <a:avLst/>
          </a:prstGeom>
        </p:spPr>
      </p:pic>
      <p:sp>
        <p:nvSpPr>
          <p:cNvPr id="6" name="TextBox 5">
            <a:extLst>
              <a:ext uri="{FF2B5EF4-FFF2-40B4-BE49-F238E27FC236}">
                <a16:creationId xmlns:a16="http://schemas.microsoft.com/office/drawing/2014/main" id="{5CE219DA-D379-44AE-BC4F-BD8D153768C4}"/>
              </a:ext>
            </a:extLst>
          </p:cNvPr>
          <p:cNvSpPr txBox="1"/>
          <p:nvPr/>
        </p:nvSpPr>
        <p:spPr>
          <a:xfrm>
            <a:off x="6131907" y="5644282"/>
            <a:ext cx="2319866" cy="200055"/>
          </a:xfrm>
          <a:prstGeom prst="rect">
            <a:avLst/>
          </a:prstGeom>
          <a:solidFill>
            <a:srgbClr val="000000"/>
          </a:solidFill>
        </p:spPr>
        <p:txBody>
          <a:bodyPr wrap="none" rtlCol="0">
            <a:spAutoFit/>
          </a:bodyPr>
          <a:lstStyle/>
          <a:p>
            <a:pPr algn="r">
              <a:spcAft>
                <a:spcPts val="600"/>
              </a:spcAft>
            </a:pPr>
            <a:r>
              <a:rPr lang="en-IE" sz="700">
                <a:solidFill>
                  <a:srgbClr val="FFFFFF"/>
                </a:solidFill>
                <a:hlinkClick r:id="rId7" tooltip="https://scarfedigitalsandbox.teach.educ.ubc.ca/tinkercad/">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8" tooltip="https://creativecommons.org/licenses/by-nc/3.0/">
                  <a:extLst>
                    <a:ext uri="{A12FA001-AC4F-418D-AE19-62706E023703}">
                      <ahyp:hlinkClr xmlns:ahyp="http://schemas.microsoft.com/office/drawing/2018/hyperlinkcolor" val="tx"/>
                    </a:ext>
                  </a:extLst>
                </a:hlinkClick>
              </a:rPr>
              <a:t>CC BY-NC</a:t>
            </a:r>
            <a:endParaRPr lang="en-IE" sz="700">
              <a:solidFill>
                <a:srgbClr val="FFFFFF"/>
              </a:solidFill>
            </a:endParaRPr>
          </a:p>
        </p:txBody>
      </p:sp>
      <p:sp>
        <p:nvSpPr>
          <p:cNvPr id="9" name="TextBox 8">
            <a:extLst>
              <a:ext uri="{FF2B5EF4-FFF2-40B4-BE49-F238E27FC236}">
                <a16:creationId xmlns:a16="http://schemas.microsoft.com/office/drawing/2014/main" id="{7581355F-0129-42CE-9449-D8B949F3C3F9}"/>
              </a:ext>
            </a:extLst>
          </p:cNvPr>
          <p:cNvSpPr txBox="1"/>
          <p:nvPr/>
        </p:nvSpPr>
        <p:spPr>
          <a:xfrm>
            <a:off x="9332045" y="6064013"/>
            <a:ext cx="2307042" cy="200055"/>
          </a:xfrm>
          <a:prstGeom prst="rect">
            <a:avLst/>
          </a:prstGeom>
          <a:solidFill>
            <a:srgbClr val="000000"/>
          </a:solidFill>
        </p:spPr>
        <p:txBody>
          <a:bodyPr wrap="none" rtlCol="0">
            <a:spAutoFit/>
          </a:bodyPr>
          <a:lstStyle/>
          <a:p>
            <a:pPr algn="r">
              <a:spcAft>
                <a:spcPts val="600"/>
              </a:spcAft>
            </a:pPr>
            <a:r>
              <a:rPr lang="en-IE" sz="700">
                <a:solidFill>
                  <a:srgbClr val="FFFFFF"/>
                </a:solidFill>
                <a:hlinkClick r:id="rId5" tooltip="http://www.varesano.net/blog/fabio/potentiometers%20what%20they%20are%20how%20they%20work%20and%20how%20use%20them%20arduino">
                  <a:extLst>
                    <a:ext uri="{A12FA001-AC4F-418D-AE19-62706E023703}">
                      <ahyp:hlinkClr xmlns:ahyp="http://schemas.microsoft.com/office/drawing/2018/hyperlinkcolor" val="tx"/>
                    </a:ext>
                  </a:extLst>
                </a:hlinkClick>
              </a:rPr>
              <a:t>This Photo</a:t>
            </a:r>
            <a:r>
              <a:rPr lang="en-IE" sz="700">
                <a:solidFill>
                  <a:srgbClr val="FFFFFF"/>
                </a:solidFill>
              </a:rPr>
              <a:t> by Unknown Author is licensed under </a:t>
            </a:r>
            <a:r>
              <a:rPr lang="en-IE" sz="700">
                <a:solidFill>
                  <a:srgbClr val="FFFFFF"/>
                </a:solidFill>
                <a:hlinkClick r:id="rId9" tooltip="https://creativecommons.org/licenses/by-sa/3.0/">
                  <a:extLst>
                    <a:ext uri="{A12FA001-AC4F-418D-AE19-62706E023703}">
                      <ahyp:hlinkClr xmlns:ahyp="http://schemas.microsoft.com/office/drawing/2018/hyperlinkcolor" val="tx"/>
                    </a:ext>
                  </a:extLst>
                </a:hlinkClick>
              </a:rPr>
              <a:t>CC BY-SA</a:t>
            </a:r>
            <a:endParaRPr lang="en-IE" sz="700">
              <a:solidFill>
                <a:srgbClr val="FFFFFF"/>
              </a:solidFill>
            </a:endParaRPr>
          </a:p>
        </p:txBody>
      </p:sp>
    </p:spTree>
    <p:extLst>
      <p:ext uri="{BB962C8B-B14F-4D97-AF65-F5344CB8AC3E}">
        <p14:creationId xmlns:p14="http://schemas.microsoft.com/office/powerpoint/2010/main" val="351124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II - Ideas</a:t>
            </a:r>
            <a:endParaRPr lang="en-US" dirty="0"/>
          </a:p>
        </p:txBody>
      </p:sp>
      <p:pic>
        <p:nvPicPr>
          <p:cNvPr id="4" name="Content Placeholder 3" descr="Image"/>
          <p:cNvPicPr>
            <a:picLocks noGrp="1" noChangeAspect="1"/>
          </p:cNvPicPr>
          <p:nvPr>
            <p:ph idx="1"/>
          </p:nvPr>
        </p:nvPicPr>
        <p:blipFill>
          <a:blip r:embed="rId3"/>
          <a:stretch>
            <a:fillRect/>
          </a:stretch>
        </p:blipFill>
        <p:spPr>
          <a:xfrm>
            <a:off x="571476" y="1879600"/>
            <a:ext cx="4022725" cy="4022725"/>
          </a:xfrm>
        </p:spPr>
      </p:pic>
      <p:pic>
        <p:nvPicPr>
          <p:cNvPr id="5" name="Picture 4"/>
          <p:cNvPicPr>
            <a:picLocks noChangeAspect="1"/>
          </p:cNvPicPr>
          <p:nvPr/>
        </p:nvPicPr>
        <p:blipFill>
          <a:blip r:embed="rId4"/>
          <a:stretch>
            <a:fillRect/>
          </a:stretch>
        </p:blipFill>
        <p:spPr>
          <a:xfrm>
            <a:off x="4891126" y="1879600"/>
            <a:ext cx="3040565" cy="4054606"/>
          </a:xfrm>
          <a:prstGeom prst="rect">
            <a:avLst/>
          </a:prstGeom>
        </p:spPr>
      </p:pic>
      <p:pic>
        <p:nvPicPr>
          <p:cNvPr id="7" name="Picture 6"/>
          <p:cNvPicPr>
            <a:picLocks noChangeAspect="1"/>
          </p:cNvPicPr>
          <p:nvPr/>
        </p:nvPicPr>
        <p:blipFill>
          <a:blip r:embed="rId5"/>
          <a:stretch>
            <a:fillRect/>
          </a:stretch>
        </p:blipFill>
        <p:spPr>
          <a:xfrm>
            <a:off x="8033215" y="1879600"/>
            <a:ext cx="3871175" cy="2173365"/>
          </a:xfrm>
          <a:prstGeom prst="rect">
            <a:avLst/>
          </a:prstGeom>
        </p:spPr>
      </p:pic>
      <p:pic>
        <p:nvPicPr>
          <p:cNvPr id="8" name="Picture 7" descr="Image"/>
          <p:cNvPicPr>
            <a:picLocks noChangeAspect="1"/>
          </p:cNvPicPr>
          <p:nvPr/>
        </p:nvPicPr>
        <p:blipFill>
          <a:blip r:embed="rId6"/>
          <a:stretch>
            <a:fillRect/>
          </a:stretch>
        </p:blipFill>
        <p:spPr>
          <a:xfrm>
            <a:off x="9219386" y="4050581"/>
            <a:ext cx="1819275" cy="2514600"/>
          </a:xfrm>
          <a:prstGeom prst="rect">
            <a:avLst/>
          </a:prstGeom>
        </p:spPr>
      </p:pic>
    </p:spTree>
    <p:extLst>
      <p:ext uri="{BB962C8B-B14F-4D97-AF65-F5344CB8AC3E}">
        <p14:creationId xmlns:p14="http://schemas.microsoft.com/office/powerpoint/2010/main" val="1090423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1296016289"/>
              </p:ext>
            </p:extLst>
          </p:nvPr>
        </p:nvGraphicFramePr>
        <p:xfrm>
          <a:off x="1096963" y="1846263"/>
          <a:ext cx="493871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Content Placeholder 4"/>
          <p:cNvPicPr>
            <a:picLocks noGrp="1" noChangeAspect="1"/>
          </p:cNvPicPr>
          <p:nvPr>
            <p:ph sz="half" idx="2"/>
          </p:nvPr>
        </p:nvPicPr>
        <p:blipFill>
          <a:blip r:embed="rId8"/>
          <a:stretch>
            <a:fillRect/>
          </a:stretch>
        </p:blipFill>
        <p:spPr>
          <a:xfrm>
            <a:off x="7035800" y="2454275"/>
            <a:ext cx="3302000" cy="2806700"/>
          </a:xfrm>
        </p:spPr>
      </p:pic>
    </p:spTree>
    <p:extLst>
      <p:ext uri="{BB962C8B-B14F-4D97-AF65-F5344CB8AC3E}">
        <p14:creationId xmlns:p14="http://schemas.microsoft.com/office/powerpoint/2010/main" val="267047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bit about Me</a:t>
            </a:r>
            <a:endParaRPr lang="en-US" dirty="0"/>
          </a:p>
        </p:txBody>
      </p:sp>
      <p:sp>
        <p:nvSpPr>
          <p:cNvPr id="3" name="Content Placeholder 2"/>
          <p:cNvSpPr>
            <a:spLocks noGrp="1"/>
          </p:cNvSpPr>
          <p:nvPr>
            <p:ph idx="1"/>
          </p:nvPr>
        </p:nvSpPr>
        <p:spPr/>
        <p:txBody>
          <a:bodyPr vert="horz" lIns="0" tIns="45720" rIns="0" bIns="45720" rtlCol="0" anchor="t">
            <a:normAutofit/>
          </a:bodyPr>
          <a:lstStyle/>
          <a:p>
            <a:r>
              <a:rPr lang="en-US"/>
              <a:t>Frank Walsh</a:t>
            </a:r>
            <a:endParaRPr lang="en-US" dirty="0"/>
          </a:p>
          <a:p>
            <a:pPr lvl="1"/>
            <a:r>
              <a:rPr lang="en-US" dirty="0">
                <a:latin typeface="Calibri" charset="0"/>
                <a:hlinkClick r:id="rId3"/>
              </a:rPr>
              <a:t>https://www.wit.ie/about_wit/contact_us/staff_directory/frank_x_walsh</a:t>
            </a:r>
            <a:endParaRPr lang="en-US" dirty="0">
              <a:latin typeface="Calibri" charset="0"/>
            </a:endParaRPr>
          </a:p>
          <a:p>
            <a:r>
              <a:rPr lang="en-US"/>
              <a:t>Contact me via Moodle</a:t>
            </a:r>
            <a:br>
              <a:rPr lang="en-US" dirty="0"/>
            </a:br>
            <a:endParaRPr lang="en-US" dirty="0"/>
          </a:p>
          <a:p>
            <a:pPr lvl="1"/>
            <a:r>
              <a:rPr lang="en-US">
                <a:hlinkClick r:id="rId4"/>
              </a:rPr>
              <a:t>Github</a:t>
            </a:r>
            <a:r>
              <a:rPr lang="en-US" dirty="0"/>
              <a:t> (</a:t>
            </a:r>
            <a:r>
              <a:rPr lang="en-US" sz="900" dirty="0">
                <a:latin typeface="Calibri" charset="0"/>
              </a:rPr>
              <a:t>https://github.com/fxwalsh)</a:t>
            </a:r>
            <a:br>
              <a:rPr lang="en-US" sz="900" dirty="0">
                <a:latin typeface="Calibri" charset="0"/>
              </a:rPr>
            </a:br>
            <a:endParaRPr lang="en-US" sz="900" dirty="0">
              <a:latin typeface="Calibri" charset="0"/>
            </a:endParaRPr>
          </a:p>
          <a:p>
            <a:pPr lvl="1"/>
            <a:r>
              <a:rPr lang="en-US">
                <a:hlinkClick r:id="rId5"/>
              </a:rPr>
              <a:t>Research Gate</a:t>
            </a:r>
            <a:r>
              <a:rPr lang="en-US"/>
              <a:t> </a:t>
            </a:r>
            <a:r>
              <a:rPr lang="en-US" dirty="0"/>
              <a:t>(</a:t>
            </a:r>
            <a:r>
              <a:rPr lang="en-US" sz="900" dirty="0">
                <a:latin typeface="Calibri" charset="0"/>
              </a:rPr>
              <a:t>https</a:t>
            </a:r>
            <a:r>
              <a:rPr lang="en-US"/>
              <a:t> </a:t>
            </a:r>
            <a:r>
              <a:rPr lang="en-US" sz="900" dirty="0">
                <a:latin typeface="Calibri" charset="0"/>
              </a:rPr>
              <a:t>://www.researchgate.net/profile/Frank_Walsh)</a:t>
            </a:r>
            <a:br>
              <a:rPr lang="en-US" sz="900" dirty="0">
                <a:latin typeface="Calibri" charset="0"/>
              </a:rPr>
            </a:br>
            <a:endParaRPr lang="en-US" sz="900" dirty="0">
              <a:latin typeface="Calibri" charset="0"/>
            </a:endParaRPr>
          </a:p>
          <a:p>
            <a:pPr lvl="1"/>
            <a:r>
              <a:rPr lang="en-US">
                <a:solidFill>
                  <a:srgbClr val="404040"/>
                </a:solidFill>
                <a:latin typeface="Calibri"/>
                <a:hlinkClick r:id="" action="ppaction://noaction"/>
              </a:rPr>
              <a:t>LinkedIn</a:t>
            </a:r>
            <a:r>
              <a:rPr lang="en-US">
                <a:solidFill>
                  <a:srgbClr val="404040"/>
                </a:solidFill>
                <a:latin typeface="Calibri"/>
              </a:rPr>
              <a:t>(</a:t>
            </a:r>
            <a:r>
              <a:rPr lang="en-US" sz="1200" dirty="0">
                <a:solidFill>
                  <a:srgbClr val="333333"/>
                </a:solidFill>
                <a:latin typeface="Helvetica" charset="0"/>
              </a:rPr>
              <a:t>https://ie.linkedin.com/in/frank-walsh-a2b8867)</a:t>
            </a:r>
          </a:p>
          <a:p>
            <a:endParaRPr lang="en-US" sz="1100" dirty="0">
              <a:solidFill>
                <a:srgbClr val="333333"/>
              </a:solidFill>
              <a:latin typeface="Helvetica" charset="0"/>
            </a:endParaRPr>
          </a:p>
          <a:p>
            <a:endParaRPr lang="en-US" dirty="0"/>
          </a:p>
          <a:p>
            <a:endParaRPr lang="en-US" dirty="0"/>
          </a:p>
        </p:txBody>
      </p:sp>
      <p:pic>
        <p:nvPicPr>
          <p:cNvPr id="4" name="Picture 3"/>
          <p:cNvPicPr>
            <a:picLocks noChangeAspect="1"/>
          </p:cNvPicPr>
          <p:nvPr/>
        </p:nvPicPr>
        <p:blipFill>
          <a:blip r:embed="rId6"/>
          <a:stretch>
            <a:fillRect/>
          </a:stretch>
        </p:blipFill>
        <p:spPr>
          <a:xfrm>
            <a:off x="866796" y="3142841"/>
            <a:ext cx="522065" cy="430033"/>
          </a:xfrm>
          <a:prstGeom prst="rect">
            <a:avLst/>
          </a:prstGeom>
        </p:spPr>
      </p:pic>
      <p:pic>
        <p:nvPicPr>
          <p:cNvPr id="5" name="Picture 4" descr="Image"/>
          <p:cNvPicPr>
            <a:picLocks noChangeAspect="1"/>
          </p:cNvPicPr>
          <p:nvPr/>
        </p:nvPicPr>
        <p:blipFill>
          <a:blip r:embed="rId7"/>
          <a:stretch>
            <a:fillRect/>
          </a:stretch>
        </p:blipFill>
        <p:spPr>
          <a:xfrm>
            <a:off x="996192" y="3707005"/>
            <a:ext cx="395795" cy="394208"/>
          </a:xfrm>
          <a:prstGeom prst="rect">
            <a:avLst/>
          </a:prstGeom>
        </p:spPr>
      </p:pic>
      <p:pic>
        <p:nvPicPr>
          <p:cNvPr id="6" name="Picture 5" descr="Image"/>
          <p:cNvPicPr>
            <a:picLocks noChangeAspect="1"/>
          </p:cNvPicPr>
          <p:nvPr/>
        </p:nvPicPr>
        <p:blipFill>
          <a:blip r:embed="rId8"/>
          <a:stretch>
            <a:fillRect/>
          </a:stretch>
        </p:blipFill>
        <p:spPr>
          <a:xfrm>
            <a:off x="938683" y="4178221"/>
            <a:ext cx="509007" cy="518208"/>
          </a:xfrm>
          <a:prstGeom prst="rect">
            <a:avLst/>
          </a:prstGeom>
        </p:spPr>
      </p:pic>
      <p:pic>
        <p:nvPicPr>
          <p:cNvPr id="7" name="Picture 6" descr="Image"/>
          <p:cNvPicPr>
            <a:picLocks noChangeAspect="1"/>
          </p:cNvPicPr>
          <p:nvPr/>
        </p:nvPicPr>
        <p:blipFill>
          <a:blip r:embed="rId9"/>
          <a:stretch>
            <a:fillRect/>
          </a:stretch>
        </p:blipFill>
        <p:spPr>
          <a:xfrm>
            <a:off x="895551" y="2195386"/>
            <a:ext cx="484537" cy="498711"/>
          </a:xfrm>
          <a:prstGeom prst="rect">
            <a:avLst/>
          </a:prstGeom>
        </p:spPr>
      </p:pic>
    </p:spTree>
    <p:extLst>
      <p:ext uri="{BB962C8B-B14F-4D97-AF65-F5344CB8AC3E}">
        <p14:creationId xmlns:p14="http://schemas.microsoft.com/office/powerpoint/2010/main" val="1876807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Overall Project Concept</a:t>
            </a:r>
            <a:endParaRPr lang="en-US" dirty="0"/>
          </a:p>
        </p:txBody>
      </p:sp>
      <p:sp>
        <p:nvSpPr>
          <p:cNvPr id="3" name="Content Placeholder 2"/>
          <p:cNvSpPr>
            <a:spLocks noGrp="1"/>
          </p:cNvSpPr>
          <p:nvPr>
            <p:ph sz="half" idx="1"/>
          </p:nvPr>
        </p:nvSpPr>
        <p:spPr/>
        <p:txBody>
          <a:bodyPr vert="horz" lIns="0" tIns="45720" rIns="0" bIns="45720" rtlCol="0" anchor="t">
            <a:normAutofit/>
          </a:bodyPr>
          <a:lstStyle/>
          <a:p>
            <a:r>
              <a:rPr lang="en-US"/>
              <a:t>IoT programme aims to produce graduates who can immediately engage in industry and research</a:t>
            </a:r>
            <a:endParaRPr lang="en-US" dirty="0"/>
          </a:p>
          <a:p>
            <a:r>
              <a:rPr lang="en-US" dirty="0">
                <a:latin typeface="Calibri" charset="0"/>
              </a:rPr>
              <a:t>"Challenged to combine the knowledge and skills acquired in the key disciplines"</a:t>
            </a:r>
          </a:p>
          <a:p>
            <a:r>
              <a:rPr lang="en-US" dirty="0">
                <a:latin typeface="Calibri" charset="0"/>
              </a:rPr>
              <a:t>Ethos of "permissionless innovation"</a:t>
            </a:r>
          </a:p>
          <a:p>
            <a:pPr lvl="1"/>
            <a:r>
              <a:rPr lang="en-US" dirty="0">
                <a:latin typeface="Calibri" charset="0"/>
              </a:rPr>
              <a:t>Encourage experimentation with the various technologies</a:t>
            </a:r>
          </a:p>
          <a:p>
            <a:endParaRPr lang="en-US" dirty="0"/>
          </a:p>
        </p:txBody>
      </p:sp>
      <p:pic>
        <p:nvPicPr>
          <p:cNvPr id="6" name="Content Placeholder 5" descr="Image"/>
          <p:cNvPicPr>
            <a:picLocks noGrp="1" noChangeAspect="1"/>
          </p:cNvPicPr>
          <p:nvPr>
            <p:ph sz="half" idx="2"/>
          </p:nvPr>
        </p:nvPicPr>
        <p:blipFill>
          <a:blip r:embed="rId3"/>
          <a:stretch>
            <a:fillRect/>
          </a:stretch>
        </p:blipFill>
        <p:spPr>
          <a:xfrm>
            <a:off x="7595104" y="1860111"/>
            <a:ext cx="3000142" cy="4003365"/>
          </a:xfrm>
        </p:spPr>
      </p:pic>
    </p:spTree>
    <p:extLst>
      <p:ext uri="{BB962C8B-B14F-4D97-AF65-F5344CB8AC3E}">
        <p14:creationId xmlns:p14="http://schemas.microsoft.com/office/powerpoint/2010/main" val="3085839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II - Aims</a:t>
            </a:r>
            <a:endParaRPr lang="en-US" dirty="0"/>
          </a:p>
        </p:txBody>
      </p:sp>
      <p:sp>
        <p:nvSpPr>
          <p:cNvPr id="3" name="Content Placeholder 2"/>
          <p:cNvSpPr>
            <a:spLocks noGrp="1"/>
          </p:cNvSpPr>
          <p:nvPr>
            <p:ph sz="half" idx="1"/>
          </p:nvPr>
        </p:nvSpPr>
        <p:spPr/>
        <p:txBody>
          <a:bodyPr vert="horz" lIns="0" tIns="45720" rIns="0" bIns="45720" rtlCol="0" anchor="t">
            <a:normAutofit/>
          </a:bodyPr>
          <a:lstStyle/>
          <a:p>
            <a:r>
              <a:rPr lang="en-US" dirty="0">
                <a:solidFill>
                  <a:srgbClr val="000000"/>
                </a:solidFill>
                <a:latin typeface="Calibri" charset="0"/>
              </a:rPr>
              <a:t>You will combine skill and knowledge learned in other modules to create a project.</a:t>
            </a:r>
          </a:p>
          <a:p>
            <a:r>
              <a:rPr lang="en-US" dirty="0">
                <a:latin typeface="Calibri" charset="0"/>
              </a:rPr>
              <a:t>You will learn fundamentals of distributed version control systems.</a:t>
            </a:r>
          </a:p>
          <a:p>
            <a:r>
              <a:rPr lang="en-US" dirty="0">
                <a:latin typeface="Calibri" charset="0"/>
              </a:rPr>
              <a:t>You will learn and demonstrate basic communication skills</a:t>
            </a:r>
          </a:p>
          <a:p>
            <a:r>
              <a:rPr lang="en-US" dirty="0">
                <a:latin typeface="Calibri" charset="0"/>
              </a:rPr>
              <a:t>You will present your ideas and work.</a:t>
            </a:r>
          </a:p>
          <a:p>
            <a:endParaRPr lang="en-US" dirty="0">
              <a:latin typeface="Calibri" charset="0"/>
            </a:endParaRPr>
          </a:p>
        </p:txBody>
      </p:sp>
      <p:pic>
        <p:nvPicPr>
          <p:cNvPr id="5" name="Content Placeholder 4"/>
          <p:cNvPicPr>
            <a:picLocks noGrp="1" noChangeAspect="1"/>
          </p:cNvPicPr>
          <p:nvPr>
            <p:ph sz="half" idx="2"/>
          </p:nvPr>
        </p:nvPicPr>
        <p:blipFill>
          <a:blip r:embed="rId3"/>
          <a:stretch>
            <a:fillRect/>
          </a:stretch>
        </p:blipFill>
        <p:spPr>
          <a:xfrm>
            <a:off x="6305550" y="2414588"/>
            <a:ext cx="4762500" cy="2886075"/>
          </a:xfrm>
        </p:spPr>
      </p:pic>
    </p:spTree>
    <p:extLst>
      <p:ext uri="{BB962C8B-B14F-4D97-AF65-F5344CB8AC3E}">
        <p14:creationId xmlns:p14="http://schemas.microsoft.com/office/powerpoint/2010/main" val="355721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II Content</a:t>
            </a:r>
            <a:endParaRPr lang="en-US" dirty="0"/>
          </a:p>
        </p:txBody>
      </p:sp>
      <p:sp>
        <p:nvSpPr>
          <p:cNvPr id="3" name="Content Placeholder 2"/>
          <p:cNvSpPr>
            <a:spLocks noGrp="1"/>
          </p:cNvSpPr>
          <p:nvPr>
            <p:ph sz="half" idx="1"/>
          </p:nvPr>
        </p:nvSpPr>
        <p:spPr/>
        <p:txBody>
          <a:bodyPr vert="horz" lIns="0" tIns="45720" rIns="0" bIns="45720" rtlCol="0" anchor="t">
            <a:normAutofit/>
          </a:bodyPr>
          <a:lstStyle/>
          <a:p>
            <a:r>
              <a:rPr lang="en-US" dirty="0">
                <a:latin typeface="Calibri" charset="0"/>
              </a:rPr>
              <a:t>Come up with a an idea for a project/piece of work</a:t>
            </a:r>
          </a:p>
          <a:p>
            <a:endParaRPr lang="en-US" dirty="0">
              <a:latin typeface="Calibri" charset="0"/>
            </a:endParaRPr>
          </a:p>
          <a:p>
            <a:r>
              <a:rPr lang="en-US" dirty="0">
                <a:latin typeface="Calibri" charset="0"/>
              </a:rPr>
              <a:t>Using this idea, start developing a solution</a:t>
            </a:r>
          </a:p>
          <a:p>
            <a:endParaRPr lang="en-US" dirty="0">
              <a:latin typeface="Calibri" charset="0"/>
            </a:endParaRPr>
          </a:p>
          <a:p>
            <a:r>
              <a:rPr lang="en-US" dirty="0">
                <a:latin typeface="Calibri" charset="0"/>
              </a:rPr>
              <a:t>Use this to start a "digital portfolio" using a distributed version control system.</a:t>
            </a:r>
          </a:p>
          <a:p>
            <a:pPr marL="0" indent="0">
              <a:buNone/>
            </a:pPr>
            <a:br>
              <a:rPr lang="en-US" dirty="0">
                <a:latin typeface="Calibri" charset="0"/>
              </a:rPr>
            </a:br>
            <a:br>
              <a:rPr lang="en-US" dirty="0">
                <a:latin typeface="Calibri" charset="0"/>
              </a:rPr>
            </a:br>
            <a:r>
              <a:rPr lang="en-US" dirty="0">
                <a:latin typeface="Calibri" charset="0"/>
              </a:rPr>
              <a:t>Communication of ideas and concepts in a correct, clear and modern format.</a:t>
            </a:r>
          </a:p>
          <a:p>
            <a:endParaRPr lang="en-US" dirty="0"/>
          </a:p>
          <a:p>
            <a:endParaRPr lang="en-US" dirty="0"/>
          </a:p>
          <a:p>
            <a:endParaRPr lang="en-US" dirty="0"/>
          </a:p>
        </p:txBody>
      </p:sp>
      <p:pic>
        <p:nvPicPr>
          <p:cNvPr id="5" name="Content Placeholder 4"/>
          <p:cNvPicPr>
            <a:picLocks noGrp="1" noChangeAspect="1"/>
          </p:cNvPicPr>
          <p:nvPr>
            <p:ph sz="half" idx="2"/>
          </p:nvPr>
        </p:nvPicPr>
        <p:blipFill>
          <a:blip r:embed="rId3"/>
          <a:srcRect l="-146" t="162" r="91" b="-162"/>
          <a:stretch>
            <a:fillRect/>
          </a:stretch>
        </p:blipFill>
        <p:spPr>
          <a:xfrm>
            <a:off x="7074954" y="3028670"/>
            <a:ext cx="4026060" cy="1380744"/>
          </a:xfrm>
        </p:spPr>
      </p:pic>
      <p:pic>
        <p:nvPicPr>
          <p:cNvPr id="6" name="Picture 5" descr="Image"/>
          <p:cNvPicPr>
            <a:picLocks noChangeAspect="1"/>
          </p:cNvPicPr>
          <p:nvPr/>
        </p:nvPicPr>
        <p:blipFill>
          <a:blip r:embed="rId4"/>
          <a:stretch>
            <a:fillRect/>
          </a:stretch>
        </p:blipFill>
        <p:spPr>
          <a:xfrm>
            <a:off x="9087784" y="4564273"/>
            <a:ext cx="2840575" cy="1422016"/>
          </a:xfrm>
          <a:prstGeom prst="rect">
            <a:avLst/>
          </a:prstGeom>
        </p:spPr>
      </p:pic>
      <p:pic>
        <p:nvPicPr>
          <p:cNvPr id="7" name="Picture 6" descr="Image"/>
          <p:cNvPicPr>
            <a:picLocks noChangeAspect="1"/>
          </p:cNvPicPr>
          <p:nvPr/>
        </p:nvPicPr>
        <p:blipFill>
          <a:blip r:embed="rId5"/>
          <a:stretch>
            <a:fillRect/>
          </a:stretch>
        </p:blipFill>
        <p:spPr>
          <a:xfrm>
            <a:off x="6751392" y="1849727"/>
            <a:ext cx="1180017" cy="1173553"/>
          </a:xfrm>
          <a:prstGeom prst="rect">
            <a:avLst/>
          </a:prstGeom>
        </p:spPr>
      </p:pic>
    </p:spTree>
    <p:extLst>
      <p:ext uri="{BB962C8B-B14F-4D97-AF65-F5344CB8AC3E}">
        <p14:creationId xmlns:p14="http://schemas.microsoft.com/office/powerpoint/2010/main" val="9865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II - You'll learn how to</a:t>
            </a:r>
            <a:endParaRPr lang="en-US" dirty="0"/>
          </a:p>
        </p:txBody>
      </p:sp>
      <p:sp>
        <p:nvSpPr>
          <p:cNvPr id="3" name="Content Placeholder 2"/>
          <p:cNvSpPr>
            <a:spLocks noGrp="1"/>
          </p:cNvSpPr>
          <p:nvPr>
            <p:ph sz="half" idx="1"/>
          </p:nvPr>
        </p:nvSpPr>
        <p:spPr/>
        <p:txBody>
          <a:bodyPr vert="horz" lIns="0" tIns="45720" rIns="0" bIns="45720" rtlCol="0" anchor="t">
            <a:normAutofit/>
          </a:bodyPr>
          <a:lstStyle/>
          <a:p>
            <a:r>
              <a:rPr lang="en-US"/>
              <a:t>Create a working "artifact" that:</a:t>
            </a:r>
            <a:endParaRPr lang="en-US" dirty="0"/>
          </a:p>
          <a:p>
            <a:pPr lvl="1"/>
            <a:r>
              <a:rPr lang="en-US"/>
              <a:t>combines core skills and knowledge from at least two domains of your programme (i.e. Programming, Computer Systems... )</a:t>
            </a:r>
            <a:endParaRPr lang="en-US" dirty="0"/>
          </a:p>
          <a:p>
            <a:pPr lvl="1"/>
            <a:r>
              <a:rPr lang="en-US"/>
              <a:t>Ideally has an IoT flavour</a:t>
            </a:r>
            <a:endParaRPr lang="en-US" dirty="0"/>
          </a:p>
          <a:p>
            <a:r>
              <a:rPr lang="en-US"/>
              <a:t>Manage your project using a suitable version control system.</a:t>
            </a:r>
            <a:endParaRPr lang="en-US" dirty="0"/>
          </a:p>
          <a:p>
            <a:r>
              <a:rPr lang="en-US" dirty="0"/>
              <a:t>Report and communication you work though suitable documents and presentations </a:t>
            </a:r>
          </a:p>
        </p:txBody>
      </p:sp>
      <p:pic>
        <p:nvPicPr>
          <p:cNvPr id="5" name="Content Placeholder 4"/>
          <p:cNvPicPr>
            <a:picLocks noGrp="1" noChangeAspect="1"/>
          </p:cNvPicPr>
          <p:nvPr>
            <p:ph sz="half" idx="2"/>
          </p:nvPr>
        </p:nvPicPr>
        <p:blipFill>
          <a:blip r:embed="rId3"/>
          <a:stretch>
            <a:fillRect/>
          </a:stretch>
        </p:blipFill>
        <p:spPr>
          <a:xfrm>
            <a:off x="6515604" y="2290515"/>
            <a:ext cx="4937125" cy="3357245"/>
          </a:xfrm>
        </p:spPr>
      </p:pic>
    </p:spTree>
    <p:extLst>
      <p:ext uri="{BB962C8B-B14F-4D97-AF65-F5344CB8AC3E}">
        <p14:creationId xmlns:p14="http://schemas.microsoft.com/office/powerpoint/2010/main" val="168651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II - High Level Syllabus(Tentative)</a:t>
            </a:r>
            <a:endParaRPr lang="en-US" dirty="0"/>
          </a:p>
        </p:txBody>
      </p:sp>
      <p:sp>
        <p:nvSpPr>
          <p:cNvPr id="3" name="Content Placeholder 2"/>
          <p:cNvSpPr>
            <a:spLocks noGrp="1"/>
          </p:cNvSpPr>
          <p:nvPr>
            <p:ph sz="half" idx="1"/>
          </p:nvPr>
        </p:nvSpPr>
        <p:spPr/>
        <p:txBody>
          <a:bodyPr vert="horz" lIns="0" tIns="45720" rIns="0" bIns="45720" rtlCol="0" anchor="t">
            <a:normAutofit fontScale="62500" lnSpcReduction="20000"/>
          </a:bodyPr>
          <a:lstStyle/>
          <a:p>
            <a:r>
              <a:rPr lang="en-US" sz="2800"/>
              <a:t>Source Control</a:t>
            </a:r>
            <a:endParaRPr lang="en-US" sz="2800" dirty="0"/>
          </a:p>
          <a:p>
            <a:pPr lvl="1"/>
            <a:r>
              <a:rPr lang="en-US" sz="2600"/>
              <a:t>Git/Github/Bitbucket</a:t>
            </a:r>
            <a:endParaRPr lang="en-US" sz="2600" dirty="0"/>
          </a:p>
          <a:p>
            <a:r>
              <a:rPr lang="en-US" sz="2800"/>
              <a:t>Single Board Computer(SBC) Programming Basics</a:t>
            </a:r>
            <a:endParaRPr lang="en-US" sz="2800" dirty="0"/>
          </a:p>
          <a:p>
            <a:pPr lvl="1"/>
            <a:r>
              <a:rPr lang="en-US" sz="2600"/>
              <a:t>Pi/ Galileo programming</a:t>
            </a:r>
            <a:endParaRPr lang="en-US" sz="2600" dirty="0"/>
          </a:p>
          <a:p>
            <a:r>
              <a:rPr lang="en-US" sz="2800"/>
              <a:t>Microcontroller Basics</a:t>
            </a:r>
            <a:endParaRPr lang="en-US" sz="2800" dirty="0"/>
          </a:p>
          <a:p>
            <a:pPr lvl="1"/>
            <a:r>
              <a:rPr lang="en-US" sz="2600"/>
              <a:t>Arduino/Galileo</a:t>
            </a:r>
            <a:endParaRPr lang="en-US" sz="2600" dirty="0"/>
          </a:p>
          <a:p>
            <a:r>
              <a:rPr lang="en-US" sz="2800"/>
              <a:t>Communication Modalities and Skills</a:t>
            </a:r>
            <a:endParaRPr lang="en-US" sz="2800" dirty="0"/>
          </a:p>
          <a:p>
            <a:pPr lvl="1"/>
            <a:r>
              <a:rPr lang="en-US" sz="2600"/>
              <a:t>Presentation Tools (PP/Prezzi/Trello)</a:t>
            </a:r>
            <a:endParaRPr lang="en-US" sz="2600" dirty="0"/>
          </a:p>
          <a:p>
            <a:pPr lvl="1"/>
            <a:r>
              <a:rPr lang="en-US" sz="2600"/>
              <a:t>Design Tools (Fretzig)</a:t>
            </a:r>
            <a:endParaRPr lang="en-US" sz="2600" dirty="0"/>
          </a:p>
          <a:p>
            <a:pPr lvl="1"/>
            <a:r>
              <a:rPr lang="en-US" sz="2600"/>
              <a:t>Documentation Tools(Markdown, Doc generation</a:t>
            </a:r>
            <a:endParaRPr lang="en-US" sz="2600" dirty="0"/>
          </a:p>
          <a:p>
            <a:r>
              <a:rPr lang="en-US" sz="2800"/>
              <a:t>SBC breakout and General IO</a:t>
            </a:r>
            <a:endParaRPr lang="en-US" sz="2800" dirty="0"/>
          </a:p>
          <a:p>
            <a:pPr lvl="1"/>
            <a:r>
              <a:rPr lang="en-US" sz="2600"/>
              <a:t>Bread boards, Soldering, Sensing</a:t>
            </a:r>
            <a:endParaRPr lang="en-US" sz="2600" dirty="0"/>
          </a:p>
          <a:p>
            <a:endParaRPr lang="en-US" dirty="0"/>
          </a:p>
          <a:p>
            <a:endParaRPr lang="en-US" dirty="0"/>
          </a:p>
        </p:txBody>
      </p:sp>
      <p:pic>
        <p:nvPicPr>
          <p:cNvPr id="5" name="Content Placeholder 4"/>
          <p:cNvPicPr>
            <a:picLocks noGrp="1" noChangeAspect="1"/>
          </p:cNvPicPr>
          <p:nvPr>
            <p:ph sz="half" idx="2"/>
          </p:nvPr>
        </p:nvPicPr>
        <p:blipFill>
          <a:blip r:embed="rId3"/>
          <a:stretch>
            <a:fillRect/>
          </a:stretch>
        </p:blipFill>
        <p:spPr>
          <a:xfrm>
            <a:off x="7186613" y="2090738"/>
            <a:ext cx="3000375" cy="3533775"/>
          </a:xfrm>
        </p:spPr>
      </p:pic>
    </p:spTree>
    <p:extLst>
      <p:ext uri="{BB962C8B-B14F-4D97-AF65-F5344CB8AC3E}">
        <p14:creationId xmlns:p14="http://schemas.microsoft.com/office/powerpoint/2010/main" val="2515048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0306" y="320111"/>
            <a:ext cx="10058400" cy="1450757"/>
          </a:xfrm>
        </p:spPr>
        <p:txBody>
          <a:bodyPr/>
          <a:lstStyle/>
          <a:p>
            <a:r>
              <a:rPr lang="en-US"/>
              <a:t>Domains</a:t>
            </a:r>
            <a:endParaRPr lang="en-US" dirty="0"/>
          </a:p>
        </p:txBody>
      </p:sp>
      <p:pic>
        <p:nvPicPr>
          <p:cNvPr id="4" name="Picture 3"/>
          <p:cNvPicPr>
            <a:picLocks noChangeAspect="1"/>
          </p:cNvPicPr>
          <p:nvPr/>
        </p:nvPicPr>
        <p:blipFill rotWithShape="1">
          <a:blip r:embed="rId3"/>
          <a:srcRect l="14529" t="20429" r="65817" b="16"/>
          <a:stretch/>
        </p:blipFill>
        <p:spPr>
          <a:xfrm>
            <a:off x="1535305" y="1772224"/>
            <a:ext cx="1957538" cy="4445312"/>
          </a:xfrm>
          <a:prstGeom prst="rect">
            <a:avLst/>
          </a:prstGeom>
        </p:spPr>
      </p:pic>
      <p:sp>
        <p:nvSpPr>
          <p:cNvPr id="5" name="Rounded Rectangle 4"/>
          <p:cNvSpPr/>
          <p:nvPr/>
        </p:nvSpPr>
        <p:spPr>
          <a:xfrm>
            <a:off x="2317750" y="1917700"/>
            <a:ext cx="914400" cy="4351702"/>
          </a:xfrm>
          <a:prstGeom prst="round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18906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673</Words>
  <Application>Microsoft Office PowerPoint</Application>
  <PresentationFormat>Widescreen</PresentationFormat>
  <Paragraphs>100</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 New</vt:lpstr>
      <vt:lpstr>Helvetica</vt:lpstr>
      <vt:lpstr>Retrospect</vt:lpstr>
      <vt:lpstr>Project II</vt:lpstr>
      <vt:lpstr>Agenda</vt:lpstr>
      <vt:lpstr>A bit about Me</vt:lpstr>
      <vt:lpstr>The Overall Project Concept</vt:lpstr>
      <vt:lpstr>Project II - Aims</vt:lpstr>
      <vt:lpstr>Project II Content</vt:lpstr>
      <vt:lpstr>Project II - You'll learn how to</vt:lpstr>
      <vt:lpstr>Project II - High Level Syllabus(Tentative)</vt:lpstr>
      <vt:lpstr>Domains</vt:lpstr>
      <vt:lpstr>Project II - Delivery &amp; Assessment (Tentative)</vt:lpstr>
      <vt:lpstr>Project II - Example</vt:lpstr>
      <vt:lpstr>Previous Project</vt:lpstr>
      <vt:lpstr>Equipment</vt:lpstr>
      <vt:lpstr>Project II - Ideas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II</dc:title>
  <dc:creator>Frank X Walsh</dc:creator>
  <cp:lastModifiedBy>Frank X Walsh</cp:lastModifiedBy>
  <cp:revision>2</cp:revision>
  <dcterms:created xsi:type="dcterms:W3CDTF">2021-01-29T12:27:21Z</dcterms:created>
  <dcterms:modified xsi:type="dcterms:W3CDTF">2022-01-21T09:58:36Z</dcterms:modified>
</cp:coreProperties>
</file>