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1" r:id="rId6"/>
    <p:sldId id="262" r:id="rId7"/>
    <p:sldId id="265" r:id="rId8"/>
    <p:sldId id="269" r:id="rId9"/>
    <p:sldId id="260" r:id="rId10"/>
    <p:sldId id="263" r:id="rId11"/>
    <p:sldId id="264" r:id="rId12"/>
    <p:sldId id="266" r:id="rId13"/>
    <p:sldId id="281" r:id="rId14"/>
    <p:sldId id="282" r:id="rId15"/>
    <p:sldId id="268" r:id="rId16"/>
    <p:sldId id="267" r:id="rId17"/>
    <p:sldId id="283" r:id="rId18"/>
    <p:sldId id="270" r:id="rId19"/>
    <p:sldId id="271" r:id="rId20"/>
    <p:sldId id="284"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5943" autoAdjust="0"/>
  </p:normalViewPr>
  <p:slideViewPr>
    <p:cSldViewPr snapToGrid="0">
      <p:cViewPr varScale="1">
        <p:scale>
          <a:sx n="86" d="100"/>
          <a:sy n="86" d="100"/>
        </p:scale>
        <p:origin x="3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B7948-9501-4B5E-A732-1AAAF401FDC1}" type="doc">
      <dgm:prSet loTypeId="urn:microsoft.com/office/officeart/2005/8/layout/vProcess5" loCatId="process" qsTypeId="urn:microsoft.com/office/officeart/2005/8/quickstyle/simple5" qsCatId="simple" csTypeId="urn:microsoft.com/office/officeart/2005/8/colors/colorful1" csCatId="colorful"/>
      <dgm:spPr/>
      <dgm:t>
        <a:bodyPr/>
        <a:lstStyle/>
        <a:p>
          <a:endParaRPr lang="en-US"/>
        </a:p>
      </dgm:t>
    </dgm:pt>
    <dgm:pt modelId="{690E801C-3C0B-4B36-B918-95553D52F195}">
      <dgm:prSet/>
      <dgm:spPr/>
      <dgm:t>
        <a:bodyPr/>
        <a:lstStyle/>
        <a:p>
          <a:r>
            <a:rPr lang="en-IE"/>
            <a:t>What’s Physical Computing</a:t>
          </a:r>
          <a:endParaRPr lang="en-US"/>
        </a:p>
      </dgm:t>
    </dgm:pt>
    <dgm:pt modelId="{7E7BDC50-E3D8-457F-9623-09A4BFEA2F60}" type="parTrans" cxnId="{B6DEE214-A645-4546-AC21-5EFA3284E4FA}">
      <dgm:prSet/>
      <dgm:spPr/>
      <dgm:t>
        <a:bodyPr/>
        <a:lstStyle/>
        <a:p>
          <a:endParaRPr lang="en-US"/>
        </a:p>
      </dgm:t>
    </dgm:pt>
    <dgm:pt modelId="{C686585C-0E07-4622-9D72-26312E26175F}" type="sibTrans" cxnId="{B6DEE214-A645-4546-AC21-5EFA3284E4FA}">
      <dgm:prSet/>
      <dgm:spPr/>
      <dgm:t>
        <a:bodyPr/>
        <a:lstStyle/>
        <a:p>
          <a:endParaRPr lang="en-US"/>
        </a:p>
      </dgm:t>
    </dgm:pt>
    <dgm:pt modelId="{89C12704-4A78-4FDC-B907-D8580A78EBEC}">
      <dgm:prSet/>
      <dgm:spPr/>
      <dgm:t>
        <a:bodyPr/>
        <a:lstStyle/>
        <a:p>
          <a:r>
            <a:rPr lang="en-IE"/>
            <a:t>Electricity</a:t>
          </a:r>
          <a:endParaRPr lang="en-US"/>
        </a:p>
      </dgm:t>
    </dgm:pt>
    <dgm:pt modelId="{A3017409-CB6F-41DD-9F74-9EB1A4666AA3}" type="parTrans" cxnId="{55C3E7A9-AE26-48A1-91D7-1887C7CB35E1}">
      <dgm:prSet/>
      <dgm:spPr/>
      <dgm:t>
        <a:bodyPr/>
        <a:lstStyle/>
        <a:p>
          <a:endParaRPr lang="en-US"/>
        </a:p>
      </dgm:t>
    </dgm:pt>
    <dgm:pt modelId="{9D3B43A3-D6D0-48CA-90C4-CBEAD0FF1EEC}" type="sibTrans" cxnId="{55C3E7A9-AE26-48A1-91D7-1887C7CB35E1}">
      <dgm:prSet/>
      <dgm:spPr/>
      <dgm:t>
        <a:bodyPr/>
        <a:lstStyle/>
        <a:p>
          <a:endParaRPr lang="en-US"/>
        </a:p>
      </dgm:t>
    </dgm:pt>
    <dgm:pt modelId="{DEE850D3-F8F3-4432-B1E5-45B7DFCEEA88}">
      <dgm:prSet/>
      <dgm:spPr/>
      <dgm:t>
        <a:bodyPr/>
        <a:lstStyle/>
        <a:p>
          <a:r>
            <a:rPr lang="en-IE"/>
            <a:t>Circuits</a:t>
          </a:r>
          <a:endParaRPr lang="en-US"/>
        </a:p>
      </dgm:t>
    </dgm:pt>
    <dgm:pt modelId="{2FDE2FDC-746A-4D53-BC3C-1F6340BA3AC4}" type="parTrans" cxnId="{A0A01BD7-94EA-4301-AA49-2F8C988F3BD9}">
      <dgm:prSet/>
      <dgm:spPr/>
      <dgm:t>
        <a:bodyPr/>
        <a:lstStyle/>
        <a:p>
          <a:endParaRPr lang="en-US"/>
        </a:p>
      </dgm:t>
    </dgm:pt>
    <dgm:pt modelId="{79C326CB-BDF4-4868-9D01-6D0430C15656}" type="sibTrans" cxnId="{A0A01BD7-94EA-4301-AA49-2F8C988F3BD9}">
      <dgm:prSet/>
      <dgm:spPr/>
      <dgm:t>
        <a:bodyPr/>
        <a:lstStyle/>
        <a:p>
          <a:endParaRPr lang="en-US"/>
        </a:p>
      </dgm:t>
    </dgm:pt>
    <dgm:pt modelId="{7B75B90C-3066-4D4C-BF44-3630BCD171EA}">
      <dgm:prSet/>
      <dgm:spPr/>
      <dgm:t>
        <a:bodyPr/>
        <a:lstStyle/>
        <a:p>
          <a:r>
            <a:rPr lang="en-IE"/>
            <a:t>Components</a:t>
          </a:r>
          <a:endParaRPr lang="en-US"/>
        </a:p>
      </dgm:t>
    </dgm:pt>
    <dgm:pt modelId="{AFFA41AA-4FCA-439A-AE53-C9DB89F7D8F4}" type="parTrans" cxnId="{D1BA16F8-824D-4118-AE8E-14AC18A368F8}">
      <dgm:prSet/>
      <dgm:spPr/>
      <dgm:t>
        <a:bodyPr/>
        <a:lstStyle/>
        <a:p>
          <a:endParaRPr lang="en-US"/>
        </a:p>
      </dgm:t>
    </dgm:pt>
    <dgm:pt modelId="{B5CDEEBD-05AC-41A9-AE0B-73D3640B3E61}" type="sibTrans" cxnId="{D1BA16F8-824D-4118-AE8E-14AC18A368F8}">
      <dgm:prSet/>
      <dgm:spPr/>
      <dgm:t>
        <a:bodyPr/>
        <a:lstStyle/>
        <a:p>
          <a:endParaRPr lang="en-US"/>
        </a:p>
      </dgm:t>
    </dgm:pt>
    <dgm:pt modelId="{46CD935E-1FF4-4A65-80F8-97EF8666B478}">
      <dgm:prSet/>
      <dgm:spPr/>
      <dgm:t>
        <a:bodyPr/>
        <a:lstStyle/>
        <a:p>
          <a:r>
            <a:rPr lang="en-IE"/>
            <a:t>Physical Computing with the Arduino</a:t>
          </a:r>
          <a:endParaRPr lang="en-US"/>
        </a:p>
      </dgm:t>
    </dgm:pt>
    <dgm:pt modelId="{6E173D48-1595-4E94-B5F3-C4ADD0D5714A}" type="parTrans" cxnId="{1A36B5FF-0B44-428A-837E-7B1CA8B6BB6A}">
      <dgm:prSet/>
      <dgm:spPr/>
      <dgm:t>
        <a:bodyPr/>
        <a:lstStyle/>
        <a:p>
          <a:endParaRPr lang="en-US"/>
        </a:p>
      </dgm:t>
    </dgm:pt>
    <dgm:pt modelId="{D8449DE0-5027-4EB5-9940-E89BDF290A3C}" type="sibTrans" cxnId="{1A36B5FF-0B44-428A-837E-7B1CA8B6BB6A}">
      <dgm:prSet/>
      <dgm:spPr/>
      <dgm:t>
        <a:bodyPr/>
        <a:lstStyle/>
        <a:p>
          <a:endParaRPr lang="en-US"/>
        </a:p>
      </dgm:t>
    </dgm:pt>
    <dgm:pt modelId="{834A4123-8745-42BB-9B87-FA3B1F6C6587}" type="pres">
      <dgm:prSet presAssocID="{1F6B7948-9501-4B5E-A732-1AAAF401FDC1}" presName="outerComposite" presStyleCnt="0">
        <dgm:presLayoutVars>
          <dgm:chMax val="5"/>
          <dgm:dir/>
          <dgm:resizeHandles val="exact"/>
        </dgm:presLayoutVars>
      </dgm:prSet>
      <dgm:spPr/>
    </dgm:pt>
    <dgm:pt modelId="{6AA1E6D3-CD56-49EA-AE56-DE71D93C79E8}" type="pres">
      <dgm:prSet presAssocID="{1F6B7948-9501-4B5E-A732-1AAAF401FDC1}" presName="dummyMaxCanvas" presStyleCnt="0">
        <dgm:presLayoutVars/>
      </dgm:prSet>
      <dgm:spPr/>
    </dgm:pt>
    <dgm:pt modelId="{4516F64E-83A9-4F45-9EA3-235F0163E478}" type="pres">
      <dgm:prSet presAssocID="{1F6B7948-9501-4B5E-A732-1AAAF401FDC1}" presName="FiveNodes_1" presStyleLbl="node1" presStyleIdx="0" presStyleCnt="5">
        <dgm:presLayoutVars>
          <dgm:bulletEnabled val="1"/>
        </dgm:presLayoutVars>
      </dgm:prSet>
      <dgm:spPr/>
    </dgm:pt>
    <dgm:pt modelId="{F2BCB122-8A3A-49BC-AC70-BFFC2C4D92E6}" type="pres">
      <dgm:prSet presAssocID="{1F6B7948-9501-4B5E-A732-1AAAF401FDC1}" presName="FiveNodes_2" presStyleLbl="node1" presStyleIdx="1" presStyleCnt="5">
        <dgm:presLayoutVars>
          <dgm:bulletEnabled val="1"/>
        </dgm:presLayoutVars>
      </dgm:prSet>
      <dgm:spPr/>
    </dgm:pt>
    <dgm:pt modelId="{042AC54C-3A79-4E47-AE44-7BE0150346B6}" type="pres">
      <dgm:prSet presAssocID="{1F6B7948-9501-4B5E-A732-1AAAF401FDC1}" presName="FiveNodes_3" presStyleLbl="node1" presStyleIdx="2" presStyleCnt="5">
        <dgm:presLayoutVars>
          <dgm:bulletEnabled val="1"/>
        </dgm:presLayoutVars>
      </dgm:prSet>
      <dgm:spPr/>
    </dgm:pt>
    <dgm:pt modelId="{FE1B1BA6-BECF-49D8-A324-7914104F5328}" type="pres">
      <dgm:prSet presAssocID="{1F6B7948-9501-4B5E-A732-1AAAF401FDC1}" presName="FiveNodes_4" presStyleLbl="node1" presStyleIdx="3" presStyleCnt="5">
        <dgm:presLayoutVars>
          <dgm:bulletEnabled val="1"/>
        </dgm:presLayoutVars>
      </dgm:prSet>
      <dgm:spPr/>
    </dgm:pt>
    <dgm:pt modelId="{B84FAE21-5D43-4F39-9D8B-3A140FECE682}" type="pres">
      <dgm:prSet presAssocID="{1F6B7948-9501-4B5E-A732-1AAAF401FDC1}" presName="FiveNodes_5" presStyleLbl="node1" presStyleIdx="4" presStyleCnt="5">
        <dgm:presLayoutVars>
          <dgm:bulletEnabled val="1"/>
        </dgm:presLayoutVars>
      </dgm:prSet>
      <dgm:spPr/>
    </dgm:pt>
    <dgm:pt modelId="{652C47E7-2B97-420B-8032-D8D36BD54BDF}" type="pres">
      <dgm:prSet presAssocID="{1F6B7948-9501-4B5E-A732-1AAAF401FDC1}" presName="FiveConn_1-2" presStyleLbl="fgAccFollowNode1" presStyleIdx="0" presStyleCnt="4">
        <dgm:presLayoutVars>
          <dgm:bulletEnabled val="1"/>
        </dgm:presLayoutVars>
      </dgm:prSet>
      <dgm:spPr/>
    </dgm:pt>
    <dgm:pt modelId="{39DEFBD2-CF7E-498F-A13B-2036F821992D}" type="pres">
      <dgm:prSet presAssocID="{1F6B7948-9501-4B5E-A732-1AAAF401FDC1}" presName="FiveConn_2-3" presStyleLbl="fgAccFollowNode1" presStyleIdx="1" presStyleCnt="4">
        <dgm:presLayoutVars>
          <dgm:bulletEnabled val="1"/>
        </dgm:presLayoutVars>
      </dgm:prSet>
      <dgm:spPr/>
    </dgm:pt>
    <dgm:pt modelId="{A39F2472-0470-4879-89EB-7BB904B21546}" type="pres">
      <dgm:prSet presAssocID="{1F6B7948-9501-4B5E-A732-1AAAF401FDC1}" presName="FiveConn_3-4" presStyleLbl="fgAccFollowNode1" presStyleIdx="2" presStyleCnt="4">
        <dgm:presLayoutVars>
          <dgm:bulletEnabled val="1"/>
        </dgm:presLayoutVars>
      </dgm:prSet>
      <dgm:spPr/>
    </dgm:pt>
    <dgm:pt modelId="{1D88C208-E20F-4768-BEA4-05E5B42ABF6F}" type="pres">
      <dgm:prSet presAssocID="{1F6B7948-9501-4B5E-A732-1AAAF401FDC1}" presName="FiveConn_4-5" presStyleLbl="fgAccFollowNode1" presStyleIdx="3" presStyleCnt="4">
        <dgm:presLayoutVars>
          <dgm:bulletEnabled val="1"/>
        </dgm:presLayoutVars>
      </dgm:prSet>
      <dgm:spPr/>
    </dgm:pt>
    <dgm:pt modelId="{19D56D15-3C26-47B2-A409-265AF93FFB14}" type="pres">
      <dgm:prSet presAssocID="{1F6B7948-9501-4B5E-A732-1AAAF401FDC1}" presName="FiveNodes_1_text" presStyleLbl="node1" presStyleIdx="4" presStyleCnt="5">
        <dgm:presLayoutVars>
          <dgm:bulletEnabled val="1"/>
        </dgm:presLayoutVars>
      </dgm:prSet>
      <dgm:spPr/>
    </dgm:pt>
    <dgm:pt modelId="{AB1E473B-552E-4F5C-82A7-F26B07BE502C}" type="pres">
      <dgm:prSet presAssocID="{1F6B7948-9501-4B5E-A732-1AAAF401FDC1}" presName="FiveNodes_2_text" presStyleLbl="node1" presStyleIdx="4" presStyleCnt="5">
        <dgm:presLayoutVars>
          <dgm:bulletEnabled val="1"/>
        </dgm:presLayoutVars>
      </dgm:prSet>
      <dgm:spPr/>
    </dgm:pt>
    <dgm:pt modelId="{BC8838F8-EA16-4A18-B670-DB750F93B6BA}" type="pres">
      <dgm:prSet presAssocID="{1F6B7948-9501-4B5E-A732-1AAAF401FDC1}" presName="FiveNodes_3_text" presStyleLbl="node1" presStyleIdx="4" presStyleCnt="5">
        <dgm:presLayoutVars>
          <dgm:bulletEnabled val="1"/>
        </dgm:presLayoutVars>
      </dgm:prSet>
      <dgm:spPr/>
    </dgm:pt>
    <dgm:pt modelId="{684213D0-D3E6-4DC1-A574-7243F0D8E632}" type="pres">
      <dgm:prSet presAssocID="{1F6B7948-9501-4B5E-A732-1AAAF401FDC1}" presName="FiveNodes_4_text" presStyleLbl="node1" presStyleIdx="4" presStyleCnt="5">
        <dgm:presLayoutVars>
          <dgm:bulletEnabled val="1"/>
        </dgm:presLayoutVars>
      </dgm:prSet>
      <dgm:spPr/>
    </dgm:pt>
    <dgm:pt modelId="{99F682B3-F3A4-403B-842F-CC9EAF978EDE}" type="pres">
      <dgm:prSet presAssocID="{1F6B7948-9501-4B5E-A732-1AAAF401FDC1}" presName="FiveNodes_5_text" presStyleLbl="node1" presStyleIdx="4" presStyleCnt="5">
        <dgm:presLayoutVars>
          <dgm:bulletEnabled val="1"/>
        </dgm:presLayoutVars>
      </dgm:prSet>
      <dgm:spPr/>
    </dgm:pt>
  </dgm:ptLst>
  <dgm:cxnLst>
    <dgm:cxn modelId="{B6DEE214-A645-4546-AC21-5EFA3284E4FA}" srcId="{1F6B7948-9501-4B5E-A732-1AAAF401FDC1}" destId="{690E801C-3C0B-4B36-B918-95553D52F195}" srcOrd="0" destOrd="0" parTransId="{7E7BDC50-E3D8-457F-9623-09A4BFEA2F60}" sibTransId="{C686585C-0E07-4622-9D72-26312E26175F}"/>
    <dgm:cxn modelId="{A8FF661C-2E3D-4D13-BB04-FD74FAA5DFE4}" type="presOf" srcId="{79C326CB-BDF4-4868-9D01-6D0430C15656}" destId="{A39F2472-0470-4879-89EB-7BB904B21546}" srcOrd="0" destOrd="0" presId="urn:microsoft.com/office/officeart/2005/8/layout/vProcess5"/>
    <dgm:cxn modelId="{8325713C-B1EE-414A-A44C-031E804B44CC}" type="presOf" srcId="{690E801C-3C0B-4B36-B918-95553D52F195}" destId="{4516F64E-83A9-4F45-9EA3-235F0163E478}" srcOrd="0" destOrd="0" presId="urn:microsoft.com/office/officeart/2005/8/layout/vProcess5"/>
    <dgm:cxn modelId="{886A0760-9A12-4A7B-B566-C1B974D9D833}" type="presOf" srcId="{46CD935E-1FF4-4A65-80F8-97EF8666B478}" destId="{B84FAE21-5D43-4F39-9D8B-3A140FECE682}" srcOrd="0" destOrd="0" presId="urn:microsoft.com/office/officeart/2005/8/layout/vProcess5"/>
    <dgm:cxn modelId="{BE5A5A61-B3AA-4075-97A7-982A067DD370}" type="presOf" srcId="{690E801C-3C0B-4B36-B918-95553D52F195}" destId="{19D56D15-3C26-47B2-A409-265AF93FFB14}" srcOrd="1" destOrd="0" presId="urn:microsoft.com/office/officeart/2005/8/layout/vProcess5"/>
    <dgm:cxn modelId="{B86F7A6E-117C-40C8-8A5B-455DDB1BED03}" type="presOf" srcId="{DEE850D3-F8F3-4432-B1E5-45B7DFCEEA88}" destId="{042AC54C-3A79-4E47-AE44-7BE0150346B6}" srcOrd="0" destOrd="0" presId="urn:microsoft.com/office/officeart/2005/8/layout/vProcess5"/>
    <dgm:cxn modelId="{29037573-138E-479B-8CCC-DA776837C29B}" type="presOf" srcId="{B5CDEEBD-05AC-41A9-AE0B-73D3640B3E61}" destId="{1D88C208-E20F-4768-BEA4-05E5B42ABF6F}" srcOrd="0" destOrd="0" presId="urn:microsoft.com/office/officeart/2005/8/layout/vProcess5"/>
    <dgm:cxn modelId="{1077805A-662D-41A9-AA07-CD017B143A3E}" type="presOf" srcId="{9D3B43A3-D6D0-48CA-90C4-CBEAD0FF1EEC}" destId="{39DEFBD2-CF7E-498F-A13B-2036F821992D}" srcOrd="0" destOrd="0" presId="urn:microsoft.com/office/officeart/2005/8/layout/vProcess5"/>
    <dgm:cxn modelId="{138B0282-69E8-4B25-81D1-18B6504663FB}" type="presOf" srcId="{89C12704-4A78-4FDC-B907-D8580A78EBEC}" destId="{F2BCB122-8A3A-49BC-AC70-BFFC2C4D92E6}" srcOrd="0" destOrd="0" presId="urn:microsoft.com/office/officeart/2005/8/layout/vProcess5"/>
    <dgm:cxn modelId="{CB5C3D92-1C37-44C6-A9A3-0C6AE7849C08}" type="presOf" srcId="{DEE850D3-F8F3-4432-B1E5-45B7DFCEEA88}" destId="{BC8838F8-EA16-4A18-B670-DB750F93B6BA}" srcOrd="1" destOrd="0" presId="urn:microsoft.com/office/officeart/2005/8/layout/vProcess5"/>
    <dgm:cxn modelId="{55C3E7A9-AE26-48A1-91D7-1887C7CB35E1}" srcId="{1F6B7948-9501-4B5E-A732-1AAAF401FDC1}" destId="{89C12704-4A78-4FDC-B907-D8580A78EBEC}" srcOrd="1" destOrd="0" parTransId="{A3017409-CB6F-41DD-9F74-9EB1A4666AA3}" sibTransId="{9D3B43A3-D6D0-48CA-90C4-CBEAD0FF1EEC}"/>
    <dgm:cxn modelId="{74DE2ABA-9560-438B-8E35-877C3B8F6E21}" type="presOf" srcId="{7B75B90C-3066-4D4C-BF44-3630BCD171EA}" destId="{684213D0-D3E6-4DC1-A574-7243F0D8E632}" srcOrd="1" destOrd="0" presId="urn:microsoft.com/office/officeart/2005/8/layout/vProcess5"/>
    <dgm:cxn modelId="{E69E73C7-D07F-4709-A551-7DD91663F94A}" type="presOf" srcId="{89C12704-4A78-4FDC-B907-D8580A78EBEC}" destId="{AB1E473B-552E-4F5C-82A7-F26B07BE502C}" srcOrd="1" destOrd="0" presId="urn:microsoft.com/office/officeart/2005/8/layout/vProcess5"/>
    <dgm:cxn modelId="{A0A01BD7-94EA-4301-AA49-2F8C988F3BD9}" srcId="{1F6B7948-9501-4B5E-A732-1AAAF401FDC1}" destId="{DEE850D3-F8F3-4432-B1E5-45B7DFCEEA88}" srcOrd="2" destOrd="0" parTransId="{2FDE2FDC-746A-4D53-BC3C-1F6340BA3AC4}" sibTransId="{79C326CB-BDF4-4868-9D01-6D0430C15656}"/>
    <dgm:cxn modelId="{8AE48AD7-0D68-4A40-9ED3-758030D86C8C}" type="presOf" srcId="{1F6B7948-9501-4B5E-A732-1AAAF401FDC1}" destId="{834A4123-8745-42BB-9B87-FA3B1F6C6587}" srcOrd="0" destOrd="0" presId="urn:microsoft.com/office/officeart/2005/8/layout/vProcess5"/>
    <dgm:cxn modelId="{E3D3DAD8-121E-44B9-A72A-18C66D9C4A4C}" type="presOf" srcId="{46CD935E-1FF4-4A65-80F8-97EF8666B478}" destId="{99F682B3-F3A4-403B-842F-CC9EAF978EDE}" srcOrd="1" destOrd="0" presId="urn:microsoft.com/office/officeart/2005/8/layout/vProcess5"/>
    <dgm:cxn modelId="{BB07A7E5-A559-4CF7-ABFA-446400B4B468}" type="presOf" srcId="{7B75B90C-3066-4D4C-BF44-3630BCD171EA}" destId="{FE1B1BA6-BECF-49D8-A324-7914104F5328}" srcOrd="0" destOrd="0" presId="urn:microsoft.com/office/officeart/2005/8/layout/vProcess5"/>
    <dgm:cxn modelId="{A9A078F1-7EDF-40B2-9F37-FED04B2F19DA}" type="presOf" srcId="{C686585C-0E07-4622-9D72-26312E26175F}" destId="{652C47E7-2B97-420B-8032-D8D36BD54BDF}" srcOrd="0" destOrd="0" presId="urn:microsoft.com/office/officeart/2005/8/layout/vProcess5"/>
    <dgm:cxn modelId="{D1BA16F8-824D-4118-AE8E-14AC18A368F8}" srcId="{1F6B7948-9501-4B5E-A732-1AAAF401FDC1}" destId="{7B75B90C-3066-4D4C-BF44-3630BCD171EA}" srcOrd="3" destOrd="0" parTransId="{AFFA41AA-4FCA-439A-AE53-C9DB89F7D8F4}" sibTransId="{B5CDEEBD-05AC-41A9-AE0B-73D3640B3E61}"/>
    <dgm:cxn modelId="{1A36B5FF-0B44-428A-837E-7B1CA8B6BB6A}" srcId="{1F6B7948-9501-4B5E-A732-1AAAF401FDC1}" destId="{46CD935E-1FF4-4A65-80F8-97EF8666B478}" srcOrd="4" destOrd="0" parTransId="{6E173D48-1595-4E94-B5F3-C4ADD0D5714A}" sibTransId="{D8449DE0-5027-4EB5-9940-E89BDF290A3C}"/>
    <dgm:cxn modelId="{CC6A7E2A-60A2-489B-856E-E4071495FE7A}" type="presParOf" srcId="{834A4123-8745-42BB-9B87-FA3B1F6C6587}" destId="{6AA1E6D3-CD56-49EA-AE56-DE71D93C79E8}" srcOrd="0" destOrd="0" presId="urn:microsoft.com/office/officeart/2005/8/layout/vProcess5"/>
    <dgm:cxn modelId="{B351C97C-8ECE-4410-A048-B8D4864DD731}" type="presParOf" srcId="{834A4123-8745-42BB-9B87-FA3B1F6C6587}" destId="{4516F64E-83A9-4F45-9EA3-235F0163E478}" srcOrd="1" destOrd="0" presId="urn:microsoft.com/office/officeart/2005/8/layout/vProcess5"/>
    <dgm:cxn modelId="{B24F9C1F-BB2C-45F6-BF11-3ED8FE5C059E}" type="presParOf" srcId="{834A4123-8745-42BB-9B87-FA3B1F6C6587}" destId="{F2BCB122-8A3A-49BC-AC70-BFFC2C4D92E6}" srcOrd="2" destOrd="0" presId="urn:microsoft.com/office/officeart/2005/8/layout/vProcess5"/>
    <dgm:cxn modelId="{AEEC813A-8ECE-401D-B37F-C22B619B9241}" type="presParOf" srcId="{834A4123-8745-42BB-9B87-FA3B1F6C6587}" destId="{042AC54C-3A79-4E47-AE44-7BE0150346B6}" srcOrd="3" destOrd="0" presId="urn:microsoft.com/office/officeart/2005/8/layout/vProcess5"/>
    <dgm:cxn modelId="{9FB59781-5318-4BC4-AE12-64954866370A}" type="presParOf" srcId="{834A4123-8745-42BB-9B87-FA3B1F6C6587}" destId="{FE1B1BA6-BECF-49D8-A324-7914104F5328}" srcOrd="4" destOrd="0" presId="urn:microsoft.com/office/officeart/2005/8/layout/vProcess5"/>
    <dgm:cxn modelId="{AA83CAA4-1342-4A0A-BAED-82597F3A76A8}" type="presParOf" srcId="{834A4123-8745-42BB-9B87-FA3B1F6C6587}" destId="{B84FAE21-5D43-4F39-9D8B-3A140FECE682}" srcOrd="5" destOrd="0" presId="urn:microsoft.com/office/officeart/2005/8/layout/vProcess5"/>
    <dgm:cxn modelId="{B01E252E-A78B-45C8-BBBF-BA47FB677D13}" type="presParOf" srcId="{834A4123-8745-42BB-9B87-FA3B1F6C6587}" destId="{652C47E7-2B97-420B-8032-D8D36BD54BDF}" srcOrd="6" destOrd="0" presId="urn:microsoft.com/office/officeart/2005/8/layout/vProcess5"/>
    <dgm:cxn modelId="{0E7D1152-CE2B-4BBA-BC97-1C004D462766}" type="presParOf" srcId="{834A4123-8745-42BB-9B87-FA3B1F6C6587}" destId="{39DEFBD2-CF7E-498F-A13B-2036F821992D}" srcOrd="7" destOrd="0" presId="urn:microsoft.com/office/officeart/2005/8/layout/vProcess5"/>
    <dgm:cxn modelId="{3EDB23BB-61EF-4061-BE32-F6C2A88D4E09}" type="presParOf" srcId="{834A4123-8745-42BB-9B87-FA3B1F6C6587}" destId="{A39F2472-0470-4879-89EB-7BB904B21546}" srcOrd="8" destOrd="0" presId="urn:microsoft.com/office/officeart/2005/8/layout/vProcess5"/>
    <dgm:cxn modelId="{EEA11DAE-1C48-4F93-8AD2-38AC4C598EAE}" type="presParOf" srcId="{834A4123-8745-42BB-9B87-FA3B1F6C6587}" destId="{1D88C208-E20F-4768-BEA4-05E5B42ABF6F}" srcOrd="9" destOrd="0" presId="urn:microsoft.com/office/officeart/2005/8/layout/vProcess5"/>
    <dgm:cxn modelId="{F11283B2-2013-452A-A0C4-02403602DFEA}" type="presParOf" srcId="{834A4123-8745-42BB-9B87-FA3B1F6C6587}" destId="{19D56D15-3C26-47B2-A409-265AF93FFB14}" srcOrd="10" destOrd="0" presId="urn:microsoft.com/office/officeart/2005/8/layout/vProcess5"/>
    <dgm:cxn modelId="{E7435B1A-D65B-4A07-A995-5BC098514D21}" type="presParOf" srcId="{834A4123-8745-42BB-9B87-FA3B1F6C6587}" destId="{AB1E473B-552E-4F5C-82A7-F26B07BE502C}" srcOrd="11" destOrd="0" presId="urn:microsoft.com/office/officeart/2005/8/layout/vProcess5"/>
    <dgm:cxn modelId="{407D5C2D-33F8-4C08-8D8E-E644536EFB27}" type="presParOf" srcId="{834A4123-8745-42BB-9B87-FA3B1F6C6587}" destId="{BC8838F8-EA16-4A18-B670-DB750F93B6BA}" srcOrd="12" destOrd="0" presId="urn:microsoft.com/office/officeart/2005/8/layout/vProcess5"/>
    <dgm:cxn modelId="{15F34F0A-0CEB-451B-9A0D-D707F9FEDE60}" type="presParOf" srcId="{834A4123-8745-42BB-9B87-FA3B1F6C6587}" destId="{684213D0-D3E6-4DC1-A574-7243F0D8E632}" srcOrd="13" destOrd="0" presId="urn:microsoft.com/office/officeart/2005/8/layout/vProcess5"/>
    <dgm:cxn modelId="{D87D3143-2DEB-403D-B29D-7D5D292659EC}" type="presParOf" srcId="{834A4123-8745-42BB-9B87-FA3B1F6C6587}" destId="{99F682B3-F3A4-403B-842F-CC9EAF978EDE}"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771D78-2D43-49A9-BD21-6551CF4E128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205CDE4-5E5E-453D-9D17-AE5D843C03D8}">
      <dgm:prSet/>
      <dgm:spPr/>
      <dgm:t>
        <a:bodyPr/>
        <a:lstStyle/>
        <a:p>
          <a:r>
            <a:rPr lang="en-GB" b="1" i="0"/>
            <a:t>Electricity</a:t>
          </a:r>
          <a:r>
            <a:rPr lang="en-GB" b="0" i="0"/>
            <a:t> is the flow of electrical energy through some conductive material.</a:t>
          </a:r>
          <a:endParaRPr lang="en-US"/>
        </a:p>
      </dgm:t>
    </dgm:pt>
    <dgm:pt modelId="{B9638DFE-A99C-417F-B3B0-F5FFD51EAFEC}" type="parTrans" cxnId="{8A1E8B93-C616-43D5-829F-E2D32DD53123}">
      <dgm:prSet/>
      <dgm:spPr/>
      <dgm:t>
        <a:bodyPr/>
        <a:lstStyle/>
        <a:p>
          <a:endParaRPr lang="en-US"/>
        </a:p>
      </dgm:t>
    </dgm:pt>
    <dgm:pt modelId="{890D7F0E-E524-444B-9F34-D6BAED265CE1}" type="sibTrans" cxnId="{8A1E8B93-C616-43D5-829F-E2D32DD53123}">
      <dgm:prSet/>
      <dgm:spPr/>
      <dgm:t>
        <a:bodyPr/>
        <a:lstStyle/>
        <a:p>
          <a:endParaRPr lang="en-US"/>
        </a:p>
      </dgm:t>
    </dgm:pt>
    <dgm:pt modelId="{CA373304-F440-4286-BFEA-CE743C91F3CC}">
      <dgm:prSet/>
      <dgm:spPr/>
      <dgm:t>
        <a:bodyPr/>
        <a:lstStyle/>
        <a:p>
          <a:r>
            <a:rPr lang="en-GB" b="1" i="0"/>
            <a:t>Sensors</a:t>
          </a:r>
          <a:r>
            <a:rPr lang="en-GB" b="0" i="0"/>
            <a:t> are components that convert other forms of energy into electrical energy so we can read the changes in those other forms. 	</a:t>
          </a:r>
          <a:endParaRPr lang="en-US"/>
        </a:p>
      </dgm:t>
    </dgm:pt>
    <dgm:pt modelId="{FED113F2-6D88-40A8-A107-65F54F2B7AD7}" type="parTrans" cxnId="{118A9BDE-7372-4BA0-8F6A-2BEA9BA250B6}">
      <dgm:prSet/>
      <dgm:spPr/>
      <dgm:t>
        <a:bodyPr/>
        <a:lstStyle/>
        <a:p>
          <a:endParaRPr lang="en-US"/>
        </a:p>
      </dgm:t>
    </dgm:pt>
    <dgm:pt modelId="{6DB3209E-B1DA-4632-849A-F9965136016D}" type="sibTrans" cxnId="{118A9BDE-7372-4BA0-8F6A-2BEA9BA250B6}">
      <dgm:prSet/>
      <dgm:spPr/>
      <dgm:t>
        <a:bodyPr/>
        <a:lstStyle/>
        <a:p>
          <a:endParaRPr lang="en-US"/>
        </a:p>
      </dgm:t>
    </dgm:pt>
    <dgm:pt modelId="{EF6C2DBF-DFCB-4C8C-9DC0-05D9864B03C3}">
      <dgm:prSet/>
      <dgm:spPr/>
      <dgm:t>
        <a:bodyPr/>
        <a:lstStyle/>
        <a:p>
          <a:r>
            <a:rPr lang="en-GB"/>
            <a:t>Transduction (e.g. microphone)</a:t>
          </a:r>
          <a:endParaRPr lang="en-US"/>
        </a:p>
      </dgm:t>
    </dgm:pt>
    <dgm:pt modelId="{274ECFB1-B88B-4CAF-93D2-259C18C578A6}" type="parTrans" cxnId="{7FC088D2-C079-4A1E-A9E6-84A78941FB31}">
      <dgm:prSet/>
      <dgm:spPr/>
      <dgm:t>
        <a:bodyPr/>
        <a:lstStyle/>
        <a:p>
          <a:endParaRPr lang="en-US"/>
        </a:p>
      </dgm:t>
    </dgm:pt>
    <dgm:pt modelId="{88EBAD08-4A49-4065-A4E7-3016FB5E9EE7}" type="sibTrans" cxnId="{7FC088D2-C079-4A1E-A9E6-84A78941FB31}">
      <dgm:prSet/>
      <dgm:spPr/>
      <dgm:t>
        <a:bodyPr/>
        <a:lstStyle/>
        <a:p>
          <a:endParaRPr lang="en-US"/>
        </a:p>
      </dgm:t>
    </dgm:pt>
    <dgm:pt modelId="{98F22843-16DB-4D76-BF4B-0528F7112DB8}">
      <dgm:prSet/>
      <dgm:spPr/>
      <dgm:t>
        <a:bodyPr/>
        <a:lstStyle/>
        <a:p>
          <a:r>
            <a:rPr lang="en-GB" b="1" i="0"/>
            <a:t>Voltage </a:t>
          </a:r>
          <a:r>
            <a:rPr lang="en-GB" b="0" i="0"/>
            <a:t>is a measure of the difference in electrical potential energy between two points in a circuit. It is measured in </a:t>
          </a:r>
          <a:r>
            <a:rPr lang="en-GB" b="1" i="0"/>
            <a:t>Volts</a:t>
          </a:r>
          <a:r>
            <a:rPr lang="en-GB" b="0" i="0"/>
            <a:t>.</a:t>
          </a:r>
          <a:endParaRPr lang="en-US"/>
        </a:p>
      </dgm:t>
    </dgm:pt>
    <dgm:pt modelId="{EA04B214-D0AE-4CD5-8E06-6FCCC683148E}" type="parTrans" cxnId="{E4C48C92-75BF-459B-809F-8CFB9AB84AB3}">
      <dgm:prSet/>
      <dgm:spPr/>
      <dgm:t>
        <a:bodyPr/>
        <a:lstStyle/>
        <a:p>
          <a:endParaRPr lang="en-US"/>
        </a:p>
      </dgm:t>
    </dgm:pt>
    <dgm:pt modelId="{D362FFE4-19C8-45B7-92CD-E8B32CA851C9}" type="sibTrans" cxnId="{E4C48C92-75BF-459B-809F-8CFB9AB84AB3}">
      <dgm:prSet/>
      <dgm:spPr/>
      <dgm:t>
        <a:bodyPr/>
        <a:lstStyle/>
        <a:p>
          <a:endParaRPr lang="en-US"/>
        </a:p>
      </dgm:t>
    </dgm:pt>
    <dgm:pt modelId="{A45EBDCA-63D4-40F8-8C03-30EEE9F084A6}">
      <dgm:prSet/>
      <dgm:spPr/>
      <dgm:t>
        <a:bodyPr/>
        <a:lstStyle/>
        <a:p>
          <a:r>
            <a:rPr lang="en-GB" b="1" i="0"/>
            <a:t>Current </a:t>
          </a:r>
          <a:r>
            <a:rPr lang="en-GB" b="0" i="0"/>
            <a:t>is a measure of the magnitude of the flow of electrons through a particular point in a circuit. It is measured in </a:t>
          </a:r>
          <a:r>
            <a:rPr lang="en-GB" b="1" i="0"/>
            <a:t>Amperes</a:t>
          </a:r>
          <a:r>
            <a:rPr lang="en-GB" b="0" i="0"/>
            <a:t>, or </a:t>
          </a:r>
          <a:r>
            <a:rPr lang="en-GB" b="1" i="0"/>
            <a:t>Amps</a:t>
          </a:r>
          <a:r>
            <a:rPr lang="en-GB" b="0" i="0"/>
            <a:t>.</a:t>
          </a:r>
          <a:endParaRPr lang="en-US"/>
        </a:p>
      </dgm:t>
    </dgm:pt>
    <dgm:pt modelId="{64C09346-74AA-49AD-A8FB-61CB8459187B}" type="parTrans" cxnId="{3D7C62FC-D068-4446-A8C6-91BEF14B1315}">
      <dgm:prSet/>
      <dgm:spPr/>
      <dgm:t>
        <a:bodyPr/>
        <a:lstStyle/>
        <a:p>
          <a:endParaRPr lang="en-US"/>
        </a:p>
      </dgm:t>
    </dgm:pt>
    <dgm:pt modelId="{8AE72904-08C6-4B1C-9247-947746B22C5E}" type="sibTrans" cxnId="{3D7C62FC-D068-4446-A8C6-91BEF14B1315}">
      <dgm:prSet/>
      <dgm:spPr/>
      <dgm:t>
        <a:bodyPr/>
        <a:lstStyle/>
        <a:p>
          <a:endParaRPr lang="en-US"/>
        </a:p>
      </dgm:t>
    </dgm:pt>
    <dgm:pt modelId="{741718B1-7C37-449D-8DCB-876BB66C58C5}">
      <dgm:prSet/>
      <dgm:spPr/>
      <dgm:t>
        <a:bodyPr/>
        <a:lstStyle/>
        <a:p>
          <a:r>
            <a:rPr lang="en-GB" b="1" i="0"/>
            <a:t>Resistance </a:t>
          </a:r>
          <a:r>
            <a:rPr lang="en-GB" b="0" i="0"/>
            <a:t>is a measure of a material’s ability to oppose the flow of electricity. It is measured in </a:t>
          </a:r>
          <a:r>
            <a:rPr lang="en-GB" b="1" i="0"/>
            <a:t>Ohms</a:t>
          </a:r>
          <a:r>
            <a:rPr lang="en-GB" b="0" i="0"/>
            <a:t>.</a:t>
          </a:r>
          <a:endParaRPr lang="en-US"/>
        </a:p>
      </dgm:t>
    </dgm:pt>
    <dgm:pt modelId="{B2B87DEC-66E7-4473-A711-7485C34B7DB6}" type="parTrans" cxnId="{355EEA40-4B61-4A95-B241-D0F3DB6EE116}">
      <dgm:prSet/>
      <dgm:spPr/>
      <dgm:t>
        <a:bodyPr/>
        <a:lstStyle/>
        <a:p>
          <a:endParaRPr lang="en-US"/>
        </a:p>
      </dgm:t>
    </dgm:pt>
    <dgm:pt modelId="{17C4A780-CC68-4377-B20F-4908F6B7F380}" type="sibTrans" cxnId="{355EEA40-4B61-4A95-B241-D0F3DB6EE116}">
      <dgm:prSet/>
      <dgm:spPr/>
      <dgm:t>
        <a:bodyPr/>
        <a:lstStyle/>
        <a:p>
          <a:endParaRPr lang="en-US"/>
        </a:p>
      </dgm:t>
    </dgm:pt>
    <dgm:pt modelId="{58D53C14-3869-4B1A-A0C6-7BAF4D0156AC}" type="pres">
      <dgm:prSet presAssocID="{29771D78-2D43-49A9-BD21-6551CF4E128B}" presName="linear" presStyleCnt="0">
        <dgm:presLayoutVars>
          <dgm:animLvl val="lvl"/>
          <dgm:resizeHandles val="exact"/>
        </dgm:presLayoutVars>
      </dgm:prSet>
      <dgm:spPr/>
    </dgm:pt>
    <dgm:pt modelId="{42E44F53-A356-4DB8-BF2E-09B82F4D5C5A}" type="pres">
      <dgm:prSet presAssocID="{A205CDE4-5E5E-453D-9D17-AE5D843C03D8}" presName="parentText" presStyleLbl="node1" presStyleIdx="0" presStyleCnt="5">
        <dgm:presLayoutVars>
          <dgm:chMax val="0"/>
          <dgm:bulletEnabled val="1"/>
        </dgm:presLayoutVars>
      </dgm:prSet>
      <dgm:spPr/>
    </dgm:pt>
    <dgm:pt modelId="{0ED99587-CDAA-4B20-AD57-39C73512BC3C}" type="pres">
      <dgm:prSet presAssocID="{890D7F0E-E524-444B-9F34-D6BAED265CE1}" presName="spacer" presStyleCnt="0"/>
      <dgm:spPr/>
    </dgm:pt>
    <dgm:pt modelId="{9A1F0D69-0F1D-4BB8-B617-EAABA87733B7}" type="pres">
      <dgm:prSet presAssocID="{CA373304-F440-4286-BFEA-CE743C91F3CC}" presName="parentText" presStyleLbl="node1" presStyleIdx="1" presStyleCnt="5">
        <dgm:presLayoutVars>
          <dgm:chMax val="0"/>
          <dgm:bulletEnabled val="1"/>
        </dgm:presLayoutVars>
      </dgm:prSet>
      <dgm:spPr/>
    </dgm:pt>
    <dgm:pt modelId="{A377621E-D619-412F-B56A-DA70E1E31AE8}" type="pres">
      <dgm:prSet presAssocID="{CA373304-F440-4286-BFEA-CE743C91F3CC}" presName="childText" presStyleLbl="revTx" presStyleIdx="0" presStyleCnt="1">
        <dgm:presLayoutVars>
          <dgm:bulletEnabled val="1"/>
        </dgm:presLayoutVars>
      </dgm:prSet>
      <dgm:spPr/>
    </dgm:pt>
    <dgm:pt modelId="{5A51612B-4DC8-4410-AD77-852230503466}" type="pres">
      <dgm:prSet presAssocID="{98F22843-16DB-4D76-BF4B-0528F7112DB8}" presName="parentText" presStyleLbl="node1" presStyleIdx="2" presStyleCnt="5">
        <dgm:presLayoutVars>
          <dgm:chMax val="0"/>
          <dgm:bulletEnabled val="1"/>
        </dgm:presLayoutVars>
      </dgm:prSet>
      <dgm:spPr/>
    </dgm:pt>
    <dgm:pt modelId="{84046E36-D966-4695-92F0-355A5DAD10B2}" type="pres">
      <dgm:prSet presAssocID="{D362FFE4-19C8-45B7-92CD-E8B32CA851C9}" presName="spacer" presStyleCnt="0"/>
      <dgm:spPr/>
    </dgm:pt>
    <dgm:pt modelId="{E9E70185-6816-4942-BC63-424B2D3A95E2}" type="pres">
      <dgm:prSet presAssocID="{A45EBDCA-63D4-40F8-8C03-30EEE9F084A6}" presName="parentText" presStyleLbl="node1" presStyleIdx="3" presStyleCnt="5">
        <dgm:presLayoutVars>
          <dgm:chMax val="0"/>
          <dgm:bulletEnabled val="1"/>
        </dgm:presLayoutVars>
      </dgm:prSet>
      <dgm:spPr/>
    </dgm:pt>
    <dgm:pt modelId="{BB49ED9D-E1B3-4281-9F92-0F3C5C5DE229}" type="pres">
      <dgm:prSet presAssocID="{8AE72904-08C6-4B1C-9247-947746B22C5E}" presName="spacer" presStyleCnt="0"/>
      <dgm:spPr/>
    </dgm:pt>
    <dgm:pt modelId="{55621225-42A7-4436-818E-68C17BFCCAC2}" type="pres">
      <dgm:prSet presAssocID="{741718B1-7C37-449D-8DCB-876BB66C58C5}" presName="parentText" presStyleLbl="node1" presStyleIdx="4" presStyleCnt="5">
        <dgm:presLayoutVars>
          <dgm:chMax val="0"/>
          <dgm:bulletEnabled val="1"/>
        </dgm:presLayoutVars>
      </dgm:prSet>
      <dgm:spPr/>
    </dgm:pt>
  </dgm:ptLst>
  <dgm:cxnLst>
    <dgm:cxn modelId="{014DE404-AA64-4C37-997C-AECD31DD9602}" type="presOf" srcId="{A205CDE4-5E5E-453D-9D17-AE5D843C03D8}" destId="{42E44F53-A356-4DB8-BF2E-09B82F4D5C5A}" srcOrd="0" destOrd="0" presId="urn:microsoft.com/office/officeart/2005/8/layout/vList2"/>
    <dgm:cxn modelId="{9C77B01E-5A0A-4B9D-897C-4B7BB2E49EAB}" type="presOf" srcId="{98F22843-16DB-4D76-BF4B-0528F7112DB8}" destId="{5A51612B-4DC8-4410-AD77-852230503466}" srcOrd="0" destOrd="0" presId="urn:microsoft.com/office/officeart/2005/8/layout/vList2"/>
    <dgm:cxn modelId="{355EEA40-4B61-4A95-B241-D0F3DB6EE116}" srcId="{29771D78-2D43-49A9-BD21-6551CF4E128B}" destId="{741718B1-7C37-449D-8DCB-876BB66C58C5}" srcOrd="4" destOrd="0" parTransId="{B2B87DEC-66E7-4473-A711-7485C34B7DB6}" sibTransId="{17C4A780-CC68-4377-B20F-4908F6B7F380}"/>
    <dgm:cxn modelId="{A709DB62-B4BE-4A2B-A98F-BF21CA1540B1}" type="presOf" srcId="{29771D78-2D43-49A9-BD21-6551CF4E128B}" destId="{58D53C14-3869-4B1A-A0C6-7BAF4D0156AC}" srcOrd="0" destOrd="0" presId="urn:microsoft.com/office/officeart/2005/8/layout/vList2"/>
    <dgm:cxn modelId="{65E17985-3A7A-424B-BAEF-EFDE8C6B6ED2}" type="presOf" srcId="{EF6C2DBF-DFCB-4C8C-9DC0-05D9864B03C3}" destId="{A377621E-D619-412F-B56A-DA70E1E31AE8}" srcOrd="0" destOrd="0" presId="urn:microsoft.com/office/officeart/2005/8/layout/vList2"/>
    <dgm:cxn modelId="{E4C48C92-75BF-459B-809F-8CFB9AB84AB3}" srcId="{29771D78-2D43-49A9-BD21-6551CF4E128B}" destId="{98F22843-16DB-4D76-BF4B-0528F7112DB8}" srcOrd="2" destOrd="0" parTransId="{EA04B214-D0AE-4CD5-8E06-6FCCC683148E}" sibTransId="{D362FFE4-19C8-45B7-92CD-E8B32CA851C9}"/>
    <dgm:cxn modelId="{8A1E8B93-C616-43D5-829F-E2D32DD53123}" srcId="{29771D78-2D43-49A9-BD21-6551CF4E128B}" destId="{A205CDE4-5E5E-453D-9D17-AE5D843C03D8}" srcOrd="0" destOrd="0" parTransId="{B9638DFE-A99C-417F-B3B0-F5FFD51EAFEC}" sibTransId="{890D7F0E-E524-444B-9F34-D6BAED265CE1}"/>
    <dgm:cxn modelId="{83C96EAA-C1B8-4146-801E-DBEA1F404BA8}" type="presOf" srcId="{A45EBDCA-63D4-40F8-8C03-30EEE9F084A6}" destId="{E9E70185-6816-4942-BC63-424B2D3A95E2}" srcOrd="0" destOrd="0" presId="urn:microsoft.com/office/officeart/2005/8/layout/vList2"/>
    <dgm:cxn modelId="{7FC088D2-C079-4A1E-A9E6-84A78941FB31}" srcId="{CA373304-F440-4286-BFEA-CE743C91F3CC}" destId="{EF6C2DBF-DFCB-4C8C-9DC0-05D9864B03C3}" srcOrd="0" destOrd="0" parTransId="{274ECFB1-B88B-4CAF-93D2-259C18C578A6}" sibTransId="{88EBAD08-4A49-4065-A4E7-3016FB5E9EE7}"/>
    <dgm:cxn modelId="{118A9BDE-7372-4BA0-8F6A-2BEA9BA250B6}" srcId="{29771D78-2D43-49A9-BD21-6551CF4E128B}" destId="{CA373304-F440-4286-BFEA-CE743C91F3CC}" srcOrd="1" destOrd="0" parTransId="{FED113F2-6D88-40A8-A107-65F54F2B7AD7}" sibTransId="{6DB3209E-B1DA-4632-849A-F9965136016D}"/>
    <dgm:cxn modelId="{54D991E3-B511-4076-948D-3A82F0FEFD9A}" type="presOf" srcId="{CA373304-F440-4286-BFEA-CE743C91F3CC}" destId="{9A1F0D69-0F1D-4BB8-B617-EAABA87733B7}" srcOrd="0" destOrd="0" presId="urn:microsoft.com/office/officeart/2005/8/layout/vList2"/>
    <dgm:cxn modelId="{519DC2FB-82CD-43C7-A6C7-DDE80A2D6DE7}" type="presOf" srcId="{741718B1-7C37-449D-8DCB-876BB66C58C5}" destId="{55621225-42A7-4436-818E-68C17BFCCAC2}" srcOrd="0" destOrd="0" presId="urn:microsoft.com/office/officeart/2005/8/layout/vList2"/>
    <dgm:cxn modelId="{3D7C62FC-D068-4446-A8C6-91BEF14B1315}" srcId="{29771D78-2D43-49A9-BD21-6551CF4E128B}" destId="{A45EBDCA-63D4-40F8-8C03-30EEE9F084A6}" srcOrd="3" destOrd="0" parTransId="{64C09346-74AA-49AD-A8FB-61CB8459187B}" sibTransId="{8AE72904-08C6-4B1C-9247-947746B22C5E}"/>
    <dgm:cxn modelId="{5057A228-B9C1-4317-8405-405AEEE5D2D4}" type="presParOf" srcId="{58D53C14-3869-4B1A-A0C6-7BAF4D0156AC}" destId="{42E44F53-A356-4DB8-BF2E-09B82F4D5C5A}" srcOrd="0" destOrd="0" presId="urn:microsoft.com/office/officeart/2005/8/layout/vList2"/>
    <dgm:cxn modelId="{FCB36C96-8EAD-4D85-9A65-61CC91A72F70}" type="presParOf" srcId="{58D53C14-3869-4B1A-A0C6-7BAF4D0156AC}" destId="{0ED99587-CDAA-4B20-AD57-39C73512BC3C}" srcOrd="1" destOrd="0" presId="urn:microsoft.com/office/officeart/2005/8/layout/vList2"/>
    <dgm:cxn modelId="{F5CAE03A-83D2-4CAB-9E87-BBAA2355977C}" type="presParOf" srcId="{58D53C14-3869-4B1A-A0C6-7BAF4D0156AC}" destId="{9A1F0D69-0F1D-4BB8-B617-EAABA87733B7}" srcOrd="2" destOrd="0" presId="urn:microsoft.com/office/officeart/2005/8/layout/vList2"/>
    <dgm:cxn modelId="{9AD5666B-2F04-4D68-B2F0-F65BD9F95F15}" type="presParOf" srcId="{58D53C14-3869-4B1A-A0C6-7BAF4D0156AC}" destId="{A377621E-D619-412F-B56A-DA70E1E31AE8}" srcOrd="3" destOrd="0" presId="urn:microsoft.com/office/officeart/2005/8/layout/vList2"/>
    <dgm:cxn modelId="{02F71556-8FA9-454B-B0DC-E8E1FC05811A}" type="presParOf" srcId="{58D53C14-3869-4B1A-A0C6-7BAF4D0156AC}" destId="{5A51612B-4DC8-4410-AD77-852230503466}" srcOrd="4" destOrd="0" presId="urn:microsoft.com/office/officeart/2005/8/layout/vList2"/>
    <dgm:cxn modelId="{F4E618AB-82F9-4299-8174-033F0C487C7D}" type="presParOf" srcId="{58D53C14-3869-4B1A-A0C6-7BAF4D0156AC}" destId="{84046E36-D966-4695-92F0-355A5DAD10B2}" srcOrd="5" destOrd="0" presId="urn:microsoft.com/office/officeart/2005/8/layout/vList2"/>
    <dgm:cxn modelId="{9F005F45-2464-45C9-9A6A-C444627DA397}" type="presParOf" srcId="{58D53C14-3869-4B1A-A0C6-7BAF4D0156AC}" destId="{E9E70185-6816-4942-BC63-424B2D3A95E2}" srcOrd="6" destOrd="0" presId="urn:microsoft.com/office/officeart/2005/8/layout/vList2"/>
    <dgm:cxn modelId="{9E0DDDAD-B9BE-400B-BD92-62627F72BDBD}" type="presParOf" srcId="{58D53C14-3869-4B1A-A0C6-7BAF4D0156AC}" destId="{BB49ED9D-E1B3-4281-9F92-0F3C5C5DE229}" srcOrd="7" destOrd="0" presId="urn:microsoft.com/office/officeart/2005/8/layout/vList2"/>
    <dgm:cxn modelId="{9971D569-1FCE-43E7-A1CC-3D1286976D94}" type="presParOf" srcId="{58D53C14-3869-4B1A-A0C6-7BAF4D0156AC}" destId="{55621225-42A7-4436-818E-68C17BFCCAC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6F64E-83A9-4F45-9EA3-235F0163E478}">
      <dsp:nvSpPr>
        <dsp:cNvPr id="0" name=""/>
        <dsp:cNvSpPr/>
      </dsp:nvSpPr>
      <dsp:spPr>
        <a:xfrm>
          <a:off x="0" y="0"/>
          <a:ext cx="8097012" cy="78324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What’s Physical Computing</a:t>
          </a:r>
          <a:endParaRPr lang="en-US" sz="3400" kern="1200"/>
        </a:p>
      </dsp:txBody>
      <dsp:txXfrm>
        <a:off x="22940" y="22940"/>
        <a:ext cx="7160195" cy="737360"/>
      </dsp:txXfrm>
    </dsp:sp>
    <dsp:sp modelId="{F2BCB122-8A3A-49BC-AC70-BFFC2C4D92E6}">
      <dsp:nvSpPr>
        <dsp:cNvPr id="0" name=""/>
        <dsp:cNvSpPr/>
      </dsp:nvSpPr>
      <dsp:spPr>
        <a:xfrm>
          <a:off x="604647" y="892024"/>
          <a:ext cx="8097012" cy="78324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Electricity</a:t>
          </a:r>
          <a:endParaRPr lang="en-US" sz="3400" kern="1200"/>
        </a:p>
      </dsp:txBody>
      <dsp:txXfrm>
        <a:off x="627587" y="914964"/>
        <a:ext cx="6937378" cy="737360"/>
      </dsp:txXfrm>
    </dsp:sp>
    <dsp:sp modelId="{042AC54C-3A79-4E47-AE44-7BE0150346B6}">
      <dsp:nvSpPr>
        <dsp:cNvPr id="0" name=""/>
        <dsp:cNvSpPr/>
      </dsp:nvSpPr>
      <dsp:spPr>
        <a:xfrm>
          <a:off x="1209293" y="1784048"/>
          <a:ext cx="8097012" cy="78324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Circuits</a:t>
          </a:r>
          <a:endParaRPr lang="en-US" sz="3400" kern="1200"/>
        </a:p>
      </dsp:txBody>
      <dsp:txXfrm>
        <a:off x="1232233" y="1806988"/>
        <a:ext cx="6937378" cy="737360"/>
      </dsp:txXfrm>
    </dsp:sp>
    <dsp:sp modelId="{FE1B1BA6-BECF-49D8-A324-7914104F5328}">
      <dsp:nvSpPr>
        <dsp:cNvPr id="0" name=""/>
        <dsp:cNvSpPr/>
      </dsp:nvSpPr>
      <dsp:spPr>
        <a:xfrm>
          <a:off x="1813940" y="2676072"/>
          <a:ext cx="8097012" cy="78324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Components</a:t>
          </a:r>
          <a:endParaRPr lang="en-US" sz="3400" kern="1200"/>
        </a:p>
      </dsp:txBody>
      <dsp:txXfrm>
        <a:off x="1836880" y="2699012"/>
        <a:ext cx="6937378" cy="737360"/>
      </dsp:txXfrm>
    </dsp:sp>
    <dsp:sp modelId="{B84FAE21-5D43-4F39-9D8B-3A140FECE682}">
      <dsp:nvSpPr>
        <dsp:cNvPr id="0" name=""/>
        <dsp:cNvSpPr/>
      </dsp:nvSpPr>
      <dsp:spPr>
        <a:xfrm>
          <a:off x="2418587" y="3568097"/>
          <a:ext cx="8097012" cy="7832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Physical Computing with the Arduino</a:t>
          </a:r>
          <a:endParaRPr lang="en-US" sz="3400" kern="1200"/>
        </a:p>
      </dsp:txBody>
      <dsp:txXfrm>
        <a:off x="2441527" y="3591037"/>
        <a:ext cx="6937378" cy="737360"/>
      </dsp:txXfrm>
    </dsp:sp>
    <dsp:sp modelId="{652C47E7-2B97-420B-8032-D8D36BD54BDF}">
      <dsp:nvSpPr>
        <dsp:cNvPr id="0" name=""/>
        <dsp:cNvSpPr/>
      </dsp:nvSpPr>
      <dsp:spPr>
        <a:xfrm>
          <a:off x="7587905"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39DEFBD2-CF7E-498F-A13B-2036F821992D}">
      <dsp:nvSpPr>
        <dsp:cNvPr id="0" name=""/>
        <dsp:cNvSpPr/>
      </dsp:nvSpPr>
      <dsp:spPr>
        <a:xfrm>
          <a:off x="8192552" y="1464225"/>
          <a:ext cx="509106" cy="509106"/>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A39F2472-0470-4879-89EB-7BB904B21546}">
      <dsp:nvSpPr>
        <dsp:cNvPr id="0" name=""/>
        <dsp:cNvSpPr/>
      </dsp:nvSpPr>
      <dsp:spPr>
        <a:xfrm>
          <a:off x="8797199" y="2343195"/>
          <a:ext cx="509106" cy="509106"/>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1D88C208-E20F-4768-BEA4-05E5B42ABF6F}">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44F53-A356-4DB8-BF2E-09B82F4D5C5A}">
      <dsp:nvSpPr>
        <dsp:cNvPr id="0" name=""/>
        <dsp:cNvSpPr/>
      </dsp:nvSpPr>
      <dsp:spPr>
        <a:xfrm>
          <a:off x="0" y="8215"/>
          <a:ext cx="6263640" cy="10069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i="0" kern="1200"/>
            <a:t>Electricity</a:t>
          </a:r>
          <a:r>
            <a:rPr lang="en-GB" sz="1800" b="0" i="0" kern="1200"/>
            <a:t> is the flow of electrical energy through some conductive material.</a:t>
          </a:r>
          <a:endParaRPr lang="en-US" sz="1800" kern="1200"/>
        </a:p>
      </dsp:txBody>
      <dsp:txXfrm>
        <a:off x="49154" y="57369"/>
        <a:ext cx="6165332" cy="908623"/>
      </dsp:txXfrm>
    </dsp:sp>
    <dsp:sp modelId="{9A1F0D69-0F1D-4BB8-B617-EAABA87733B7}">
      <dsp:nvSpPr>
        <dsp:cNvPr id="0" name=""/>
        <dsp:cNvSpPr/>
      </dsp:nvSpPr>
      <dsp:spPr>
        <a:xfrm>
          <a:off x="0" y="1066987"/>
          <a:ext cx="6263640" cy="1006931"/>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i="0" kern="1200"/>
            <a:t>Sensors</a:t>
          </a:r>
          <a:r>
            <a:rPr lang="en-GB" sz="1800" b="0" i="0" kern="1200"/>
            <a:t> are components that convert other forms of energy into electrical energy so we can read the changes in those other forms. 	</a:t>
          </a:r>
          <a:endParaRPr lang="en-US" sz="1800" kern="1200"/>
        </a:p>
      </dsp:txBody>
      <dsp:txXfrm>
        <a:off x="49154" y="1116141"/>
        <a:ext cx="6165332" cy="908623"/>
      </dsp:txXfrm>
    </dsp:sp>
    <dsp:sp modelId="{A377621E-D619-412F-B56A-DA70E1E31AE8}">
      <dsp:nvSpPr>
        <dsp:cNvPr id="0" name=""/>
        <dsp:cNvSpPr/>
      </dsp:nvSpPr>
      <dsp:spPr>
        <a:xfrm>
          <a:off x="0" y="2073918"/>
          <a:ext cx="626364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a:t>Transduction (e.g. microphone)</a:t>
          </a:r>
          <a:endParaRPr lang="en-US" sz="1400" kern="1200"/>
        </a:p>
      </dsp:txBody>
      <dsp:txXfrm>
        <a:off x="0" y="2073918"/>
        <a:ext cx="6263640" cy="298080"/>
      </dsp:txXfrm>
    </dsp:sp>
    <dsp:sp modelId="{5A51612B-4DC8-4410-AD77-852230503466}">
      <dsp:nvSpPr>
        <dsp:cNvPr id="0" name=""/>
        <dsp:cNvSpPr/>
      </dsp:nvSpPr>
      <dsp:spPr>
        <a:xfrm>
          <a:off x="0" y="2371998"/>
          <a:ext cx="6263640" cy="100693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i="0" kern="1200"/>
            <a:t>Voltage </a:t>
          </a:r>
          <a:r>
            <a:rPr lang="en-GB" sz="1800" b="0" i="0" kern="1200"/>
            <a:t>is a measure of the difference in electrical potential energy between two points in a circuit. It is measured in </a:t>
          </a:r>
          <a:r>
            <a:rPr lang="en-GB" sz="1800" b="1" i="0" kern="1200"/>
            <a:t>Volts</a:t>
          </a:r>
          <a:r>
            <a:rPr lang="en-GB" sz="1800" b="0" i="0" kern="1200"/>
            <a:t>.</a:t>
          </a:r>
          <a:endParaRPr lang="en-US" sz="1800" kern="1200"/>
        </a:p>
      </dsp:txBody>
      <dsp:txXfrm>
        <a:off x="49154" y="2421152"/>
        <a:ext cx="6165332" cy="908623"/>
      </dsp:txXfrm>
    </dsp:sp>
    <dsp:sp modelId="{E9E70185-6816-4942-BC63-424B2D3A95E2}">
      <dsp:nvSpPr>
        <dsp:cNvPr id="0" name=""/>
        <dsp:cNvSpPr/>
      </dsp:nvSpPr>
      <dsp:spPr>
        <a:xfrm>
          <a:off x="0" y="3430769"/>
          <a:ext cx="6263640" cy="1006931"/>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i="0" kern="1200"/>
            <a:t>Current </a:t>
          </a:r>
          <a:r>
            <a:rPr lang="en-GB" sz="1800" b="0" i="0" kern="1200"/>
            <a:t>is a measure of the magnitude of the flow of electrons through a particular point in a circuit. It is measured in </a:t>
          </a:r>
          <a:r>
            <a:rPr lang="en-GB" sz="1800" b="1" i="0" kern="1200"/>
            <a:t>Amperes</a:t>
          </a:r>
          <a:r>
            <a:rPr lang="en-GB" sz="1800" b="0" i="0" kern="1200"/>
            <a:t>, or </a:t>
          </a:r>
          <a:r>
            <a:rPr lang="en-GB" sz="1800" b="1" i="0" kern="1200"/>
            <a:t>Amps</a:t>
          </a:r>
          <a:r>
            <a:rPr lang="en-GB" sz="1800" b="0" i="0" kern="1200"/>
            <a:t>.</a:t>
          </a:r>
          <a:endParaRPr lang="en-US" sz="1800" kern="1200"/>
        </a:p>
      </dsp:txBody>
      <dsp:txXfrm>
        <a:off x="49154" y="3479923"/>
        <a:ext cx="6165332" cy="908623"/>
      </dsp:txXfrm>
    </dsp:sp>
    <dsp:sp modelId="{55621225-42A7-4436-818E-68C17BFCCAC2}">
      <dsp:nvSpPr>
        <dsp:cNvPr id="0" name=""/>
        <dsp:cNvSpPr/>
      </dsp:nvSpPr>
      <dsp:spPr>
        <a:xfrm>
          <a:off x="0" y="4489540"/>
          <a:ext cx="6263640" cy="100693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i="0" kern="1200"/>
            <a:t>Resistance </a:t>
          </a:r>
          <a:r>
            <a:rPr lang="en-GB" sz="1800" b="0" i="0" kern="1200"/>
            <a:t>is a measure of a material’s ability to oppose the flow of electricity. It is measured in </a:t>
          </a:r>
          <a:r>
            <a:rPr lang="en-GB" sz="1800" b="1" i="0" kern="1200"/>
            <a:t>Ohms</a:t>
          </a:r>
          <a:r>
            <a:rPr lang="en-GB" sz="1800" b="0" i="0" kern="1200"/>
            <a:t>.</a:t>
          </a:r>
          <a:endParaRPr lang="en-US" sz="1800" kern="1200"/>
        </a:p>
      </dsp:txBody>
      <dsp:txXfrm>
        <a:off x="49154" y="4538694"/>
        <a:ext cx="6165332" cy="90862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7T13:02:09.638"/>
    </inkml:context>
    <inkml:brush xml:id="br0">
      <inkml:brushProperty name="width" value="0.05" units="cm"/>
      <inkml:brushProperty name="height" value="0.05" units="cm"/>
      <inkml:brushProperty name="color" value="#E71224"/>
    </inkml:brush>
  </inkml:definitions>
  <inkml:trace contextRef="#ctx0" brushRef="#br0">14 1 3224 0 0,'-14'0'288'0'0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ED5A0-5633-45BE-A86E-B697A94EA313}" type="datetimeFigureOut">
              <a:rPr lang="en-IE" smtClean="0"/>
              <a:t>26/01/2023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6ADC4-7272-4738-B78D-8EDA1D308FEF}" type="slidenum">
              <a:rPr lang="en-IE" smtClean="0"/>
              <a:t>‹#›</a:t>
            </a:fld>
            <a:endParaRPr lang="en-IE"/>
          </a:p>
        </p:txBody>
      </p:sp>
    </p:spTree>
    <p:extLst>
      <p:ext uri="{BB962C8B-B14F-4D97-AF65-F5344CB8AC3E}">
        <p14:creationId xmlns:p14="http://schemas.microsoft.com/office/powerpoint/2010/main" val="277035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A1A1A"/>
                </a:solidFill>
                <a:effectLst/>
                <a:latin typeface="Merriweather"/>
              </a:rPr>
              <a:t>Imagine an avalanche of snow on a mountain. The height of the mountain is analogous to the voltage; the higher the mountain, the more potential energy the falling material has.  The amount of snow and rocks in the avalanche is analogous to the current.  And the steepness of the mountain is analogous to the resistance: the steeper the mountain, the less it will resist the flow of the snow and rocks. We’ll define this a bit more formally below.</a:t>
            </a:r>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5</a:t>
            </a:fld>
            <a:endParaRPr lang="en-IE"/>
          </a:p>
        </p:txBody>
      </p:sp>
    </p:spTree>
    <p:extLst>
      <p:ext uri="{BB962C8B-B14F-4D97-AF65-F5344CB8AC3E}">
        <p14:creationId xmlns:p14="http://schemas.microsoft.com/office/powerpoint/2010/main" val="352993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22</a:t>
            </a:fld>
            <a:endParaRPr lang="en-IE"/>
          </a:p>
        </p:txBody>
      </p:sp>
    </p:spTree>
    <p:extLst>
      <p:ext uri="{BB962C8B-B14F-4D97-AF65-F5344CB8AC3E}">
        <p14:creationId xmlns:p14="http://schemas.microsoft.com/office/powerpoint/2010/main" val="304468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Helvetica Neue"/>
              </a:rPr>
              <a:t>The reason we want to build circuits is to make electricity do useful things for us. The way we do that is by putting things in the circuit that use the current flow to light up, make noise, run programs, etc.</a:t>
            </a:r>
          </a:p>
          <a:p>
            <a:pPr algn="l"/>
            <a:r>
              <a:rPr lang="en-GB" b="0" i="0" dirty="0">
                <a:solidFill>
                  <a:srgbClr val="333333"/>
                </a:solidFill>
                <a:effectLst/>
                <a:latin typeface="Helvetica Neue"/>
              </a:rPr>
              <a:t>These things are called </a:t>
            </a:r>
            <a:r>
              <a:rPr lang="en-GB" b="1" i="0" dirty="0">
                <a:solidFill>
                  <a:srgbClr val="333333"/>
                </a:solidFill>
                <a:effectLst/>
                <a:latin typeface="Helvetica Neue"/>
              </a:rPr>
              <a:t>loads</a:t>
            </a:r>
            <a:r>
              <a:rPr lang="en-GB" b="0" i="0" dirty="0">
                <a:solidFill>
                  <a:srgbClr val="333333"/>
                </a:solidFill>
                <a:effectLst/>
                <a:latin typeface="Helvetica Neue"/>
              </a:rPr>
              <a:t>, The same way you could be loaded down with too much weight, it’s possible to load down a power supply too much, which will slow down the current flow. But unlike you, it’s also possible to load down a circuit too little - this may let too much current flow (imagine running too fast if you weren’t carrying any weight), which can burn out your parts or even the power supply.</a:t>
            </a:r>
          </a:p>
          <a:p>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7</a:t>
            </a:fld>
            <a:endParaRPr lang="en-IE"/>
          </a:p>
        </p:txBody>
      </p:sp>
    </p:spTree>
    <p:extLst>
      <p:ext uri="{BB962C8B-B14F-4D97-AF65-F5344CB8AC3E}">
        <p14:creationId xmlns:p14="http://schemas.microsoft.com/office/powerpoint/2010/main" val="4181378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333333"/>
                </a:solidFill>
                <a:effectLst/>
                <a:latin typeface="Helvetica Neue"/>
              </a:rPr>
              <a:t>Short Circuit:  </a:t>
            </a:r>
            <a:r>
              <a:rPr lang="en-GB" b="0" i="0" dirty="0">
                <a:solidFill>
                  <a:srgbClr val="333333"/>
                </a:solidFill>
                <a:effectLst/>
                <a:latin typeface="Helvetica Neue"/>
              </a:rPr>
              <a:t>if you DON'T put anything in to restrict the current flow, there won't be anything to slow down the current, and it will try to be infinite! Can cause our wire to burn up, damage the power supply, drain your battery, or other exciting thing.</a:t>
            </a:r>
          </a:p>
          <a:p>
            <a:r>
              <a:rPr lang="en-GB" b="1" i="0" dirty="0">
                <a:solidFill>
                  <a:srgbClr val="333333"/>
                </a:solidFill>
                <a:effectLst/>
                <a:latin typeface="Helvetica Neue"/>
              </a:rPr>
              <a:t>Too much current: </a:t>
            </a:r>
            <a:r>
              <a:rPr lang="en-GB" b="0" i="0" dirty="0">
                <a:solidFill>
                  <a:srgbClr val="333333"/>
                </a:solidFill>
                <a:effectLst/>
                <a:latin typeface="Helvetica Neue"/>
              </a:rPr>
              <a:t>A closely related problem is accidentally letting too much current flow through part of your circuit, causing a part to burn up. This isn't quite a short circuit, but it's close. This most often happens when you use the incorrect </a:t>
            </a:r>
            <a:r>
              <a:rPr lang="en-GB" b="1" i="0" dirty="0">
                <a:solidFill>
                  <a:srgbClr val="333333"/>
                </a:solidFill>
                <a:effectLst/>
                <a:latin typeface="Helvetica Neue"/>
              </a:rPr>
              <a:t>resistor</a:t>
            </a:r>
            <a:r>
              <a:rPr lang="en-GB" b="0" i="0" dirty="0">
                <a:solidFill>
                  <a:srgbClr val="333333"/>
                </a:solidFill>
                <a:effectLst/>
                <a:latin typeface="Helvetica Neue"/>
              </a:rPr>
              <a:t> value, which lets too much current flow through another component such as an LED.</a:t>
            </a:r>
          </a:p>
          <a:p>
            <a:endParaRPr lang="en-GB" b="0" i="0" dirty="0">
              <a:solidFill>
                <a:srgbClr val="333333"/>
              </a:solidFill>
              <a:effectLst/>
              <a:latin typeface="Helvetica Neue"/>
            </a:endParaRPr>
          </a:p>
          <a:p>
            <a:r>
              <a:rPr lang="en-GB" b="1" i="0" dirty="0">
                <a:solidFill>
                  <a:srgbClr val="333333"/>
                </a:solidFill>
                <a:effectLst/>
                <a:latin typeface="Helvetica Neue"/>
              </a:rPr>
              <a:t>Open Circuit</a:t>
            </a:r>
            <a:r>
              <a:rPr lang="en-GB" b="0" i="0" dirty="0">
                <a:solidFill>
                  <a:srgbClr val="333333"/>
                </a:solidFill>
                <a:effectLst/>
                <a:latin typeface="Helvetica Neue"/>
              </a:rPr>
              <a:t>: The opposite of a short circuit is an </a:t>
            </a:r>
            <a:r>
              <a:rPr lang="en-GB" b="1" i="0" dirty="0">
                <a:solidFill>
                  <a:srgbClr val="333333"/>
                </a:solidFill>
                <a:effectLst/>
                <a:latin typeface="Helvetica Neue"/>
              </a:rPr>
              <a:t>open circuit</a:t>
            </a:r>
            <a:r>
              <a:rPr lang="en-GB" b="0" i="0" dirty="0">
                <a:solidFill>
                  <a:srgbClr val="333333"/>
                </a:solidFill>
                <a:effectLst/>
                <a:latin typeface="Helvetica Neue"/>
              </a:rPr>
              <a:t>. This is a circuit where the loop isn't fully connected (and therefore this isn't really a circuit at all). </a:t>
            </a:r>
            <a:r>
              <a:rPr lang="en-GB" b="1" i="0" dirty="0">
                <a:solidFill>
                  <a:srgbClr val="333333"/>
                </a:solidFill>
                <a:effectLst/>
                <a:latin typeface="Helvetica Neue"/>
              </a:rPr>
              <a:t>If your circuit doesn't work, the most likely cause is an open circuit.</a:t>
            </a:r>
            <a:r>
              <a:rPr lang="en-GB" b="0" i="0" dirty="0">
                <a:solidFill>
                  <a:srgbClr val="333333"/>
                </a:solidFill>
                <a:effectLst/>
                <a:latin typeface="Helvetica Neue"/>
              </a:rPr>
              <a:t> This is usually due to a broken connection or a loose wire. (Short circuits can steal all the power from the rest of your circuit, so be sure to look for those as well.)</a:t>
            </a:r>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8</a:t>
            </a:fld>
            <a:endParaRPr lang="en-IE"/>
          </a:p>
        </p:txBody>
      </p:sp>
    </p:spTree>
    <p:extLst>
      <p:ext uri="{BB962C8B-B14F-4D97-AF65-F5344CB8AC3E}">
        <p14:creationId xmlns:p14="http://schemas.microsoft.com/office/powerpoint/2010/main" val="86693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Terminal Strips: </a:t>
            </a:r>
            <a:r>
              <a:rPr lang="en-IE" dirty="0"/>
              <a:t>Y</a:t>
            </a:r>
            <a:r>
              <a:rPr lang="en-GB" b="0" i="0" dirty="0" err="1">
                <a:solidFill>
                  <a:srgbClr val="333333"/>
                </a:solidFill>
                <a:effectLst/>
                <a:latin typeface="Helvetica Neue"/>
              </a:rPr>
              <a:t>ou</a:t>
            </a:r>
            <a:r>
              <a:rPr lang="en-GB" b="0" i="0" dirty="0">
                <a:solidFill>
                  <a:srgbClr val="333333"/>
                </a:solidFill>
                <a:effectLst/>
                <a:latin typeface="Helvetica Neue"/>
              </a:rPr>
              <a:t> can see lots of parallel rows of metal strips on the bottom of the breadboard. If you insert a component into hole, it’ll be connected to anything else placed in that row( a bit like a socket. This is because the metal rows are conductive and allow current to flow from any point in that strip. </a:t>
            </a:r>
          </a:p>
          <a:p>
            <a:endParaRPr lang="en-GB" b="0" i="0" dirty="0">
              <a:solidFill>
                <a:srgbClr val="333333"/>
              </a:solidFill>
              <a:effectLst/>
              <a:latin typeface="Helvetica Neue"/>
            </a:endParaRPr>
          </a:p>
          <a:p>
            <a:r>
              <a:rPr lang="en-GB" b="0" i="0" dirty="0">
                <a:solidFill>
                  <a:srgbClr val="333333"/>
                </a:solidFill>
                <a:effectLst/>
                <a:latin typeface="Helvetica Neue"/>
              </a:rPr>
              <a:t>Each row is separated by a ravine in the middle of the breadboard. This ravine isolates both sides of a given row from one another, and they are not electrically connected. Each side of a given row is disconnected from the other, leaving you with five spots for components on either side.</a:t>
            </a:r>
          </a:p>
          <a:p>
            <a:endParaRPr lang="en-GB" b="0" i="0" dirty="0">
              <a:solidFill>
                <a:srgbClr val="333333"/>
              </a:solidFill>
              <a:effectLst/>
              <a:latin typeface="Helvetica Neue"/>
            </a:endParaRPr>
          </a:p>
          <a:p>
            <a:r>
              <a:rPr lang="en-GB" b="1" i="0" dirty="0">
                <a:solidFill>
                  <a:srgbClr val="333333"/>
                </a:solidFill>
                <a:effectLst/>
                <a:latin typeface="Helvetica Neue"/>
              </a:rPr>
              <a:t>POWER RAILS:  </a:t>
            </a:r>
            <a:r>
              <a:rPr lang="en-GB" b="0" i="0" dirty="0">
                <a:solidFill>
                  <a:srgbClr val="333333"/>
                </a:solidFill>
                <a:effectLst/>
                <a:latin typeface="Helvetica Neue"/>
              </a:rPr>
              <a:t>breadboards usually have what are called power rails that run along the sides. The metal strips that are identical to the ones in the middle , except they run the fill length of the board. When building a circuit, you tend to need power in lots of different places. The power rails give you lots of easy access to power wherever you need it in your circuit. Usually they will be </a:t>
            </a:r>
            <a:r>
              <a:rPr lang="en-GB" b="0" i="0" dirty="0" err="1">
                <a:solidFill>
                  <a:srgbClr val="333333"/>
                </a:solidFill>
                <a:effectLst/>
                <a:latin typeface="Helvetica Neue"/>
              </a:rPr>
              <a:t>labeled</a:t>
            </a:r>
            <a:r>
              <a:rPr lang="en-GB" b="0" i="0" dirty="0">
                <a:solidFill>
                  <a:srgbClr val="333333"/>
                </a:solidFill>
                <a:effectLst/>
                <a:latin typeface="Helvetica Neue"/>
              </a:rPr>
              <a:t> with a ‘+’ and a ‘-’ and have a </a:t>
            </a:r>
            <a:r>
              <a:rPr lang="en-GB" b="0" i="0" dirty="0">
                <a:solidFill>
                  <a:srgbClr val="FFFFFF"/>
                </a:solidFill>
                <a:effectLst/>
                <a:latin typeface="Helvetica Neue"/>
              </a:rPr>
              <a:t>red</a:t>
            </a:r>
            <a:r>
              <a:rPr lang="en-GB" b="0" i="0" dirty="0">
                <a:solidFill>
                  <a:srgbClr val="333333"/>
                </a:solidFill>
                <a:effectLst/>
                <a:latin typeface="Helvetica Neue"/>
              </a:rPr>
              <a:t> and </a:t>
            </a:r>
            <a:r>
              <a:rPr lang="en-GB" b="0" i="0" dirty="0">
                <a:solidFill>
                  <a:srgbClr val="FFFFFF"/>
                </a:solidFill>
                <a:effectLst/>
                <a:latin typeface="Helvetica Neue"/>
              </a:rPr>
              <a:t>blue</a:t>
            </a:r>
            <a:r>
              <a:rPr lang="en-GB" b="0" i="0" dirty="0">
                <a:solidFill>
                  <a:srgbClr val="333333"/>
                </a:solidFill>
                <a:effectLst/>
                <a:latin typeface="Helvetica Neue"/>
              </a:rPr>
              <a:t> or </a:t>
            </a:r>
            <a:r>
              <a:rPr lang="en-GB" b="0" i="0" dirty="0">
                <a:solidFill>
                  <a:srgbClr val="FFFFFF"/>
                </a:solidFill>
                <a:effectLst/>
                <a:latin typeface="Helvetica Neue"/>
              </a:rPr>
              <a:t>black</a:t>
            </a:r>
            <a:r>
              <a:rPr lang="en-GB" b="0" i="0" dirty="0">
                <a:solidFill>
                  <a:srgbClr val="333333"/>
                </a:solidFill>
                <a:effectLst/>
                <a:latin typeface="Helvetica Neue"/>
              </a:rPr>
              <a:t> stripe, to indicate the positive and negative side.</a:t>
            </a:r>
          </a:p>
          <a:p>
            <a:endParaRPr lang="en-GB" b="0" i="0" dirty="0">
              <a:solidFill>
                <a:srgbClr val="333333"/>
              </a:solidFill>
              <a:effectLst/>
              <a:latin typeface="Helvetica Neue"/>
            </a:endParaRPr>
          </a:p>
          <a:p>
            <a:r>
              <a:rPr lang="en-GB" b="0" i="0" dirty="0">
                <a:solidFill>
                  <a:srgbClr val="333333"/>
                </a:solidFill>
                <a:effectLst/>
                <a:latin typeface="Helvetica Neue"/>
              </a:rPr>
              <a:t>Your breadboard will have </a:t>
            </a:r>
            <a:r>
              <a:rPr lang="en-GB" b="1" i="0" dirty="0">
                <a:solidFill>
                  <a:srgbClr val="333333"/>
                </a:solidFill>
                <a:effectLst/>
                <a:latin typeface="Helvetica Neue"/>
              </a:rPr>
              <a:t>numbers</a:t>
            </a:r>
            <a:r>
              <a:rPr lang="en-GB" b="0" i="0" dirty="0">
                <a:solidFill>
                  <a:srgbClr val="333333"/>
                </a:solidFill>
                <a:effectLst/>
                <a:latin typeface="Helvetica Neue"/>
              </a:rPr>
              <a:t> and </a:t>
            </a:r>
            <a:r>
              <a:rPr lang="en-GB" b="1" i="0" dirty="0">
                <a:solidFill>
                  <a:srgbClr val="333333"/>
                </a:solidFill>
                <a:effectLst/>
                <a:latin typeface="Helvetica Neue"/>
              </a:rPr>
              <a:t>letters</a:t>
            </a:r>
            <a:r>
              <a:rPr lang="en-GB" b="0" i="0" dirty="0">
                <a:solidFill>
                  <a:srgbClr val="333333"/>
                </a:solidFill>
                <a:effectLst/>
                <a:latin typeface="Helvetica Neue"/>
              </a:rPr>
              <a:t> marked on various rows and columns. Circuits can get complicated so this helps guide you when building your circuit</a:t>
            </a:r>
          </a:p>
          <a:p>
            <a:endParaRPr lang="en-GB" b="0" i="0" dirty="0">
              <a:solidFill>
                <a:srgbClr val="333333"/>
              </a:solidFill>
              <a:effectLst/>
              <a:latin typeface="Helvetica Neue"/>
            </a:endParaRPr>
          </a:p>
          <a:p>
            <a:endParaRPr lang="en-GB" b="0" i="0" dirty="0">
              <a:solidFill>
                <a:srgbClr val="333333"/>
              </a:solidFill>
              <a:effectLst/>
              <a:latin typeface="Helvetica Neue"/>
            </a:endParaRPr>
          </a:p>
          <a:p>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9</a:t>
            </a:fld>
            <a:endParaRPr lang="en-IE"/>
          </a:p>
        </p:txBody>
      </p:sp>
    </p:spTree>
    <p:extLst>
      <p:ext uri="{BB962C8B-B14F-4D97-AF65-F5344CB8AC3E}">
        <p14:creationId xmlns:p14="http://schemas.microsoft.com/office/powerpoint/2010/main" val="2358107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A1A1A"/>
                </a:solidFill>
                <a:effectLst/>
                <a:latin typeface="Merriweather"/>
              </a:rPr>
              <a:t>permit the flow of electricity in one direction, and block it in the other direction. Because of this, they can only be placed in a circuit in one direction. </a:t>
            </a:r>
            <a:r>
              <a:rPr lang="en-GB" b="1" i="0" dirty="0">
                <a:solidFill>
                  <a:srgbClr val="1A1A1A"/>
                </a:solidFill>
                <a:effectLst/>
                <a:latin typeface="Merriweather"/>
              </a:rPr>
              <a:t>Light-Emitting Diodes</a:t>
            </a:r>
            <a:r>
              <a:rPr lang="en-GB" b="0" i="0" dirty="0">
                <a:solidFill>
                  <a:srgbClr val="1A1A1A"/>
                </a:solidFill>
                <a:effectLst/>
                <a:latin typeface="Merriweather"/>
              </a:rPr>
              <a:t> (LED’s) are special types of diodes which emit light when current flows through them</a:t>
            </a:r>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10</a:t>
            </a:fld>
            <a:endParaRPr lang="en-IE"/>
          </a:p>
        </p:txBody>
      </p:sp>
    </p:spTree>
    <p:extLst>
      <p:ext uri="{BB962C8B-B14F-4D97-AF65-F5344CB8AC3E}">
        <p14:creationId xmlns:p14="http://schemas.microsoft.com/office/powerpoint/2010/main" val="304349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A1A1A"/>
                </a:solidFill>
                <a:effectLst/>
                <a:latin typeface="Merriweather"/>
              </a:rPr>
              <a:t>resist, but do not totally block, the flow of electricity. They are used to control the flow of current. Current can move either way through a resistor, so it doesn’t matter which way they’re connected in a circuit.</a:t>
            </a:r>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11</a:t>
            </a:fld>
            <a:endParaRPr lang="en-IE"/>
          </a:p>
        </p:txBody>
      </p:sp>
    </p:spTree>
    <p:extLst>
      <p:ext uri="{BB962C8B-B14F-4D97-AF65-F5344CB8AC3E}">
        <p14:creationId xmlns:p14="http://schemas.microsoft.com/office/powerpoint/2010/main" val="1964220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16</a:t>
            </a:fld>
            <a:endParaRPr lang="en-IE"/>
          </a:p>
        </p:txBody>
      </p:sp>
    </p:spTree>
    <p:extLst>
      <p:ext uri="{BB962C8B-B14F-4D97-AF65-F5344CB8AC3E}">
        <p14:creationId xmlns:p14="http://schemas.microsoft.com/office/powerpoint/2010/main" val="46267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19</a:t>
            </a:fld>
            <a:endParaRPr lang="en-IE"/>
          </a:p>
        </p:txBody>
      </p:sp>
    </p:spTree>
    <p:extLst>
      <p:ext uri="{BB962C8B-B14F-4D97-AF65-F5344CB8AC3E}">
        <p14:creationId xmlns:p14="http://schemas.microsoft.com/office/powerpoint/2010/main" val="3039678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20</a:t>
            </a:fld>
            <a:endParaRPr lang="en-IE"/>
          </a:p>
        </p:txBody>
      </p:sp>
    </p:spTree>
    <p:extLst>
      <p:ext uri="{BB962C8B-B14F-4D97-AF65-F5344CB8AC3E}">
        <p14:creationId xmlns:p14="http://schemas.microsoft.com/office/powerpoint/2010/main" val="315023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AF96-58C7-4ACA-995D-3B895D751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3F511B0B-3767-4079-B6FA-A4983A02F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F6980199-C9D3-4B38-8BB3-8FF6E81D603E}"/>
              </a:ext>
            </a:extLst>
          </p:cNvPr>
          <p:cNvSpPr>
            <a:spLocks noGrp="1"/>
          </p:cNvSpPr>
          <p:nvPr>
            <p:ph type="dt" sz="half" idx="10"/>
          </p:nvPr>
        </p:nvSpPr>
        <p:spPr/>
        <p:txBody>
          <a:bodyPr/>
          <a:lstStyle/>
          <a:p>
            <a:fld id="{8981E671-A24B-4219-83A0-F7E354B9FD85}" type="datetimeFigureOut">
              <a:rPr lang="en-IE" smtClean="0"/>
              <a:t>26/01/2023</a:t>
            </a:fld>
            <a:endParaRPr lang="en-IE"/>
          </a:p>
        </p:txBody>
      </p:sp>
      <p:sp>
        <p:nvSpPr>
          <p:cNvPr id="5" name="Footer Placeholder 4">
            <a:extLst>
              <a:ext uri="{FF2B5EF4-FFF2-40B4-BE49-F238E27FC236}">
                <a16:creationId xmlns:a16="http://schemas.microsoft.com/office/drawing/2014/main" id="{037B525C-751C-4948-A92F-BEBCAB4F8FD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464A30C-76E2-4AB1-B1A8-4F7242930B0F}"/>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289197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7BA-1A4C-4D79-84BD-3713DECE7841}"/>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76EDDB26-AF47-41E7-932E-8E58B2829A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F0A59AF-92C6-4319-967E-C2AEC39C4565}"/>
              </a:ext>
            </a:extLst>
          </p:cNvPr>
          <p:cNvSpPr>
            <a:spLocks noGrp="1"/>
          </p:cNvSpPr>
          <p:nvPr>
            <p:ph type="dt" sz="half" idx="10"/>
          </p:nvPr>
        </p:nvSpPr>
        <p:spPr/>
        <p:txBody>
          <a:bodyPr/>
          <a:lstStyle/>
          <a:p>
            <a:fld id="{8981E671-A24B-4219-83A0-F7E354B9FD85}" type="datetimeFigureOut">
              <a:rPr lang="en-IE" smtClean="0"/>
              <a:t>26/01/2023</a:t>
            </a:fld>
            <a:endParaRPr lang="en-IE"/>
          </a:p>
        </p:txBody>
      </p:sp>
      <p:sp>
        <p:nvSpPr>
          <p:cNvPr id="5" name="Footer Placeholder 4">
            <a:extLst>
              <a:ext uri="{FF2B5EF4-FFF2-40B4-BE49-F238E27FC236}">
                <a16:creationId xmlns:a16="http://schemas.microsoft.com/office/drawing/2014/main" id="{C012BA0F-B9CF-42EC-AE93-5781B318E79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6E9CFD5-A7AC-4DC0-8046-68427925A1E4}"/>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23979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0602E2-3F4C-4E78-B978-8C22601F0E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DBC1A1C-7396-4311-9699-2C61C8AC2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FFDDC38-2212-4405-963A-1546014570DF}"/>
              </a:ext>
            </a:extLst>
          </p:cNvPr>
          <p:cNvSpPr>
            <a:spLocks noGrp="1"/>
          </p:cNvSpPr>
          <p:nvPr>
            <p:ph type="dt" sz="half" idx="10"/>
          </p:nvPr>
        </p:nvSpPr>
        <p:spPr/>
        <p:txBody>
          <a:bodyPr/>
          <a:lstStyle/>
          <a:p>
            <a:fld id="{8981E671-A24B-4219-83A0-F7E354B9FD85}" type="datetimeFigureOut">
              <a:rPr lang="en-IE" smtClean="0"/>
              <a:t>26/01/2023</a:t>
            </a:fld>
            <a:endParaRPr lang="en-IE"/>
          </a:p>
        </p:txBody>
      </p:sp>
      <p:sp>
        <p:nvSpPr>
          <p:cNvPr id="5" name="Footer Placeholder 4">
            <a:extLst>
              <a:ext uri="{FF2B5EF4-FFF2-40B4-BE49-F238E27FC236}">
                <a16:creationId xmlns:a16="http://schemas.microsoft.com/office/drawing/2014/main" id="{A8428B00-5BC5-4B26-81EC-EB07E58A355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8F2E1BC-1218-49B7-BE80-89102BAF02B3}"/>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54836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593E-DB81-4BF1-8908-F762AF0A1399}"/>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02C58BE-EE93-48E6-B13C-8D9D9C9C8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CD8F8EA-BF8A-42F5-90F4-F2357C471D1D}"/>
              </a:ext>
            </a:extLst>
          </p:cNvPr>
          <p:cNvSpPr>
            <a:spLocks noGrp="1"/>
          </p:cNvSpPr>
          <p:nvPr>
            <p:ph type="dt" sz="half" idx="10"/>
          </p:nvPr>
        </p:nvSpPr>
        <p:spPr/>
        <p:txBody>
          <a:bodyPr/>
          <a:lstStyle/>
          <a:p>
            <a:fld id="{8981E671-A24B-4219-83A0-F7E354B9FD85}" type="datetimeFigureOut">
              <a:rPr lang="en-IE" smtClean="0"/>
              <a:t>26/01/2023</a:t>
            </a:fld>
            <a:endParaRPr lang="en-IE"/>
          </a:p>
        </p:txBody>
      </p:sp>
      <p:sp>
        <p:nvSpPr>
          <p:cNvPr id="5" name="Footer Placeholder 4">
            <a:extLst>
              <a:ext uri="{FF2B5EF4-FFF2-40B4-BE49-F238E27FC236}">
                <a16:creationId xmlns:a16="http://schemas.microsoft.com/office/drawing/2014/main" id="{6B03E6DA-2728-4569-AAC4-A67ACF5C79B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EE426DB-3B71-4E17-B4FB-A0C0A5E963E6}"/>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285316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FC3E-E53B-4305-9FE1-51A11765B1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F359C2C5-6E1A-40BE-818D-35EFB49A81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059EF-0144-4C3B-9E65-8C6539EF0A15}"/>
              </a:ext>
            </a:extLst>
          </p:cNvPr>
          <p:cNvSpPr>
            <a:spLocks noGrp="1"/>
          </p:cNvSpPr>
          <p:nvPr>
            <p:ph type="dt" sz="half" idx="10"/>
          </p:nvPr>
        </p:nvSpPr>
        <p:spPr/>
        <p:txBody>
          <a:bodyPr/>
          <a:lstStyle/>
          <a:p>
            <a:fld id="{8981E671-A24B-4219-83A0-F7E354B9FD85}" type="datetimeFigureOut">
              <a:rPr lang="en-IE" smtClean="0"/>
              <a:t>26/01/2023</a:t>
            </a:fld>
            <a:endParaRPr lang="en-IE"/>
          </a:p>
        </p:txBody>
      </p:sp>
      <p:sp>
        <p:nvSpPr>
          <p:cNvPr id="5" name="Footer Placeholder 4">
            <a:extLst>
              <a:ext uri="{FF2B5EF4-FFF2-40B4-BE49-F238E27FC236}">
                <a16:creationId xmlns:a16="http://schemas.microsoft.com/office/drawing/2014/main" id="{A1BF782A-E4E8-4CB1-BF79-694508D7CB1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5A294E7-8C2B-42CB-B2BF-520E832E7C69}"/>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109919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62C5-6C04-4D46-A9F5-BAE09C4F382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5367A8F-0AF1-4476-B03C-35521B6CF9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27AC4057-1188-4ACB-ABBF-BA5FF1AEFC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260D96DF-2D0C-46E5-B424-8C336019C6AB}"/>
              </a:ext>
            </a:extLst>
          </p:cNvPr>
          <p:cNvSpPr>
            <a:spLocks noGrp="1"/>
          </p:cNvSpPr>
          <p:nvPr>
            <p:ph type="dt" sz="half" idx="10"/>
          </p:nvPr>
        </p:nvSpPr>
        <p:spPr/>
        <p:txBody>
          <a:bodyPr/>
          <a:lstStyle/>
          <a:p>
            <a:fld id="{8981E671-A24B-4219-83A0-F7E354B9FD85}" type="datetimeFigureOut">
              <a:rPr lang="en-IE" smtClean="0"/>
              <a:t>26/01/2023</a:t>
            </a:fld>
            <a:endParaRPr lang="en-IE"/>
          </a:p>
        </p:txBody>
      </p:sp>
      <p:sp>
        <p:nvSpPr>
          <p:cNvPr id="6" name="Footer Placeholder 5">
            <a:extLst>
              <a:ext uri="{FF2B5EF4-FFF2-40B4-BE49-F238E27FC236}">
                <a16:creationId xmlns:a16="http://schemas.microsoft.com/office/drawing/2014/main" id="{70CABEBF-742A-47D1-A902-B4A3D91752F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BD59E70-8C6A-4BC2-940A-05D044124D49}"/>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394299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4B88-F174-4B33-A56D-EE5F24CE91E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B39B2DA-D985-48DB-B77A-9957D8765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3940F-D827-41B5-AE7F-E7C70BC26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8956EF45-A335-42A8-A809-446CE4886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040DB-480F-4E8B-9E41-06B25D025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1FE2CCB3-C6D1-4A6D-92FF-777CA75C7449}"/>
              </a:ext>
            </a:extLst>
          </p:cNvPr>
          <p:cNvSpPr>
            <a:spLocks noGrp="1"/>
          </p:cNvSpPr>
          <p:nvPr>
            <p:ph type="dt" sz="half" idx="10"/>
          </p:nvPr>
        </p:nvSpPr>
        <p:spPr/>
        <p:txBody>
          <a:bodyPr/>
          <a:lstStyle/>
          <a:p>
            <a:fld id="{8981E671-A24B-4219-83A0-F7E354B9FD85}" type="datetimeFigureOut">
              <a:rPr lang="en-IE" smtClean="0"/>
              <a:t>26/01/2023</a:t>
            </a:fld>
            <a:endParaRPr lang="en-IE"/>
          </a:p>
        </p:txBody>
      </p:sp>
      <p:sp>
        <p:nvSpPr>
          <p:cNvPr id="8" name="Footer Placeholder 7">
            <a:extLst>
              <a:ext uri="{FF2B5EF4-FFF2-40B4-BE49-F238E27FC236}">
                <a16:creationId xmlns:a16="http://schemas.microsoft.com/office/drawing/2014/main" id="{8D1AE088-72EC-4275-8903-2EFAA5FD3738}"/>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7EBAC671-36E6-40EF-AD90-47991C4D42E2}"/>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165831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4585-E295-452F-9776-F337A7FDD5A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8D40CFFF-9370-4BB5-9181-2799A132EE7C}"/>
              </a:ext>
            </a:extLst>
          </p:cNvPr>
          <p:cNvSpPr>
            <a:spLocks noGrp="1"/>
          </p:cNvSpPr>
          <p:nvPr>
            <p:ph type="dt" sz="half" idx="10"/>
          </p:nvPr>
        </p:nvSpPr>
        <p:spPr/>
        <p:txBody>
          <a:bodyPr/>
          <a:lstStyle/>
          <a:p>
            <a:fld id="{8981E671-A24B-4219-83A0-F7E354B9FD85}" type="datetimeFigureOut">
              <a:rPr lang="en-IE" smtClean="0"/>
              <a:t>26/01/2023</a:t>
            </a:fld>
            <a:endParaRPr lang="en-IE"/>
          </a:p>
        </p:txBody>
      </p:sp>
      <p:sp>
        <p:nvSpPr>
          <p:cNvPr id="4" name="Footer Placeholder 3">
            <a:extLst>
              <a:ext uri="{FF2B5EF4-FFF2-40B4-BE49-F238E27FC236}">
                <a16:creationId xmlns:a16="http://schemas.microsoft.com/office/drawing/2014/main" id="{98219584-67A2-4F2B-84FD-8A71A63C5A63}"/>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3DD7754A-E7A3-416E-9C30-4D04A230F286}"/>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383894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3BFA2-DF40-4217-83BE-E961DBC5E188}"/>
              </a:ext>
            </a:extLst>
          </p:cNvPr>
          <p:cNvSpPr>
            <a:spLocks noGrp="1"/>
          </p:cNvSpPr>
          <p:nvPr>
            <p:ph type="dt" sz="half" idx="10"/>
          </p:nvPr>
        </p:nvSpPr>
        <p:spPr/>
        <p:txBody>
          <a:bodyPr/>
          <a:lstStyle/>
          <a:p>
            <a:fld id="{8981E671-A24B-4219-83A0-F7E354B9FD85}" type="datetimeFigureOut">
              <a:rPr lang="en-IE" smtClean="0"/>
              <a:t>26/01/2023</a:t>
            </a:fld>
            <a:endParaRPr lang="en-IE"/>
          </a:p>
        </p:txBody>
      </p:sp>
      <p:sp>
        <p:nvSpPr>
          <p:cNvPr id="3" name="Footer Placeholder 2">
            <a:extLst>
              <a:ext uri="{FF2B5EF4-FFF2-40B4-BE49-F238E27FC236}">
                <a16:creationId xmlns:a16="http://schemas.microsoft.com/office/drawing/2014/main" id="{D1386B9D-F353-4159-A7C8-5FC9665B8150}"/>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CCF89C4-F1C0-42DD-A512-8A6763D963BE}"/>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258439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E791-047E-4DD9-A366-E399C6BD7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FF1CBD07-4E89-40E1-9888-20BFB68E44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63675D35-6E3D-46E7-892C-D0AC7D3B9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217D1-C678-4461-BC3A-F9C485DD1E0B}"/>
              </a:ext>
            </a:extLst>
          </p:cNvPr>
          <p:cNvSpPr>
            <a:spLocks noGrp="1"/>
          </p:cNvSpPr>
          <p:nvPr>
            <p:ph type="dt" sz="half" idx="10"/>
          </p:nvPr>
        </p:nvSpPr>
        <p:spPr/>
        <p:txBody>
          <a:bodyPr/>
          <a:lstStyle/>
          <a:p>
            <a:fld id="{8981E671-A24B-4219-83A0-F7E354B9FD85}" type="datetimeFigureOut">
              <a:rPr lang="en-IE" smtClean="0"/>
              <a:t>26/01/2023</a:t>
            </a:fld>
            <a:endParaRPr lang="en-IE"/>
          </a:p>
        </p:txBody>
      </p:sp>
      <p:sp>
        <p:nvSpPr>
          <p:cNvPr id="6" name="Footer Placeholder 5">
            <a:extLst>
              <a:ext uri="{FF2B5EF4-FFF2-40B4-BE49-F238E27FC236}">
                <a16:creationId xmlns:a16="http://schemas.microsoft.com/office/drawing/2014/main" id="{B7DBC29A-C76B-4490-93AE-DA0517E8D51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5451FCE-D071-4306-9785-E14F9D9DB039}"/>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185734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593F-4602-4B78-85E9-197D8484E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2EDD51EA-299D-4BB6-82F4-22CDA1250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609F21C6-F531-4561-BB0B-D776F96AD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B2893-D49F-434B-A5DF-28EE85401F33}"/>
              </a:ext>
            </a:extLst>
          </p:cNvPr>
          <p:cNvSpPr>
            <a:spLocks noGrp="1"/>
          </p:cNvSpPr>
          <p:nvPr>
            <p:ph type="dt" sz="half" idx="10"/>
          </p:nvPr>
        </p:nvSpPr>
        <p:spPr/>
        <p:txBody>
          <a:bodyPr/>
          <a:lstStyle/>
          <a:p>
            <a:fld id="{8981E671-A24B-4219-83A0-F7E354B9FD85}" type="datetimeFigureOut">
              <a:rPr lang="en-IE" smtClean="0"/>
              <a:t>26/01/2023</a:t>
            </a:fld>
            <a:endParaRPr lang="en-IE"/>
          </a:p>
        </p:txBody>
      </p:sp>
      <p:sp>
        <p:nvSpPr>
          <p:cNvPr id="6" name="Footer Placeholder 5">
            <a:extLst>
              <a:ext uri="{FF2B5EF4-FFF2-40B4-BE49-F238E27FC236}">
                <a16:creationId xmlns:a16="http://schemas.microsoft.com/office/drawing/2014/main" id="{885257DC-2E0D-4D2C-8A0B-162F9C0415F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CCE0362C-5E6A-4771-94B7-E42582420850}"/>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281755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F2F67E-5E77-4630-B3F3-78D1020B7A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26B884A-EF37-4821-8D54-69C34839B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0AF2C5D-6BA4-4E99-9337-BC03E98A2C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1E671-A24B-4219-83A0-F7E354B9FD85}" type="datetimeFigureOut">
              <a:rPr lang="en-IE" smtClean="0"/>
              <a:t>26/01/2023</a:t>
            </a:fld>
            <a:endParaRPr lang="en-IE"/>
          </a:p>
        </p:txBody>
      </p:sp>
      <p:sp>
        <p:nvSpPr>
          <p:cNvPr id="5" name="Footer Placeholder 4">
            <a:extLst>
              <a:ext uri="{FF2B5EF4-FFF2-40B4-BE49-F238E27FC236}">
                <a16:creationId xmlns:a16="http://schemas.microsoft.com/office/drawing/2014/main" id="{6E5D082F-0843-436F-A18C-8CCE05DF2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73D11FE9-1B6E-4F2E-8C3E-4AFCC9844C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A4033-74EE-4860-9ABD-E537236FD2D9}" type="slidenum">
              <a:rPr lang="en-IE" smtClean="0"/>
              <a:t>‹#›</a:t>
            </a:fld>
            <a:endParaRPr lang="en-IE"/>
          </a:p>
        </p:txBody>
      </p:sp>
    </p:spTree>
    <p:extLst>
      <p:ext uri="{BB962C8B-B14F-4D97-AF65-F5344CB8AC3E}">
        <p14:creationId xmlns:p14="http://schemas.microsoft.com/office/powerpoint/2010/main" val="109444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mbarcados.com.br/arduino-iot-cloud-agora-suporta-placas-com-esp8266/"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LED_circui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image" Target="../media/image16.jpg"/><Relationship Id="rId7" Type="http://schemas.openxmlformats.org/officeDocument/2006/relationships/hyperlink" Target="http://electronics.stackexchange.com/questions/271067/schematic-layout-for-inline-and-pull-up-down-resistor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en.wikipedia.org/wiki/Resisto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lectronics.stackexchange.com/questions/310650/types-of-push-button-mechanisms" TargetMode="External"/><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hyperlink" Target="https://en.wikipedia.org/wiki/Push_switch" TargetMode="Externa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learn.sparkfun.com/tutorials/how-to-read-a-schematic/al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oriki.com/tfssa/index.php?title=Physics_35.1-35.4:_Circuits,_Series_and_Paralle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rduino.stackexchange.com/questions/7921/why-do-you-need-a-second-resistor-when-using-a-photoresistor-ldr" TargetMode="Externa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igital_dat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electronics.stackexchange.com/questions/339426/short-circuit-vs-complete-circuit"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diagram&#10;&#10;Description automatically generated">
            <a:extLst>
              <a:ext uri="{FF2B5EF4-FFF2-40B4-BE49-F238E27FC236}">
                <a16:creationId xmlns:a16="http://schemas.microsoft.com/office/drawing/2014/main" id="{BC6A2DA7-101A-ACAE-5682-16B6F46526E4}"/>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250" r="3" b="3"/>
          <a:stretch/>
        </p:blipFill>
        <p:spPr>
          <a:xfrm>
            <a:off x="20" y="1"/>
            <a:ext cx="12191980" cy="6857999"/>
          </a:xfrm>
          <a:prstGeom prst="rect">
            <a:avLst/>
          </a:prstGeom>
        </p:spPr>
      </p:pic>
      <p:sp>
        <p:nvSpPr>
          <p:cNvPr id="2" name="Title 1">
            <a:extLst>
              <a:ext uri="{FF2B5EF4-FFF2-40B4-BE49-F238E27FC236}">
                <a16:creationId xmlns:a16="http://schemas.microsoft.com/office/drawing/2014/main" id="{60F89C1C-1528-47A7-85A4-92F79D86C129}"/>
              </a:ext>
            </a:extLst>
          </p:cNvPr>
          <p:cNvSpPr>
            <a:spLocks noGrp="1"/>
          </p:cNvSpPr>
          <p:nvPr>
            <p:ph type="ctrTitle"/>
          </p:nvPr>
        </p:nvSpPr>
        <p:spPr>
          <a:xfrm>
            <a:off x="1524000" y="1122362"/>
            <a:ext cx="9144000" cy="2900518"/>
          </a:xfrm>
        </p:spPr>
        <p:txBody>
          <a:bodyPr>
            <a:normAutofit/>
          </a:bodyPr>
          <a:lstStyle/>
          <a:p>
            <a:r>
              <a:rPr lang="en-IE" dirty="0">
                <a:solidFill>
                  <a:srgbClr val="FFFFFF"/>
                </a:solidFill>
              </a:rPr>
              <a:t>Physical Computing</a:t>
            </a:r>
          </a:p>
        </p:txBody>
      </p:sp>
      <p:sp>
        <p:nvSpPr>
          <p:cNvPr id="3" name="Subtitle 2">
            <a:extLst>
              <a:ext uri="{FF2B5EF4-FFF2-40B4-BE49-F238E27FC236}">
                <a16:creationId xmlns:a16="http://schemas.microsoft.com/office/drawing/2014/main" id="{C3B8D887-392D-4B4B-B66A-73A469FD1FBF}"/>
              </a:ext>
            </a:extLst>
          </p:cNvPr>
          <p:cNvSpPr>
            <a:spLocks noGrp="1"/>
          </p:cNvSpPr>
          <p:nvPr>
            <p:ph type="subTitle" idx="1"/>
          </p:nvPr>
        </p:nvSpPr>
        <p:spPr>
          <a:xfrm>
            <a:off x="1524000" y="4159404"/>
            <a:ext cx="9144000" cy="1098395"/>
          </a:xfrm>
        </p:spPr>
        <p:txBody>
          <a:bodyPr>
            <a:normAutofit/>
          </a:bodyPr>
          <a:lstStyle/>
          <a:p>
            <a:endParaRPr lang="en-IE" dirty="0">
              <a:solidFill>
                <a:srgbClr val="FFFFFF"/>
              </a:solidFill>
            </a:endParaRPr>
          </a:p>
        </p:txBody>
      </p:sp>
      <p:sp>
        <p:nvSpPr>
          <p:cNvPr id="6" name="TextBox 5">
            <a:extLst>
              <a:ext uri="{FF2B5EF4-FFF2-40B4-BE49-F238E27FC236}">
                <a16:creationId xmlns:a16="http://schemas.microsoft.com/office/drawing/2014/main" id="{1ADEE45D-7B62-C910-7C53-274F64DEF3A4}"/>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s://embarcados.com.br/arduino-iot-cloud-agora-suporta-placas-com-esp8266/">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7742978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EE44-84EB-419B-B0C1-EAE236F4FFEA}"/>
              </a:ext>
            </a:extLst>
          </p:cNvPr>
          <p:cNvSpPr>
            <a:spLocks noGrp="1"/>
          </p:cNvSpPr>
          <p:nvPr>
            <p:ph type="title"/>
          </p:nvPr>
        </p:nvSpPr>
        <p:spPr/>
        <p:txBody>
          <a:bodyPr/>
          <a:lstStyle/>
          <a:p>
            <a:r>
              <a:rPr lang="en-IE" dirty="0"/>
              <a:t>LEDs</a:t>
            </a:r>
          </a:p>
        </p:txBody>
      </p:sp>
      <p:sp>
        <p:nvSpPr>
          <p:cNvPr id="3" name="Content Placeholder 2">
            <a:extLst>
              <a:ext uri="{FF2B5EF4-FFF2-40B4-BE49-F238E27FC236}">
                <a16:creationId xmlns:a16="http://schemas.microsoft.com/office/drawing/2014/main" id="{783784FC-1F5B-4E2B-AA6D-719589FDAEF0}"/>
              </a:ext>
            </a:extLst>
          </p:cNvPr>
          <p:cNvSpPr>
            <a:spLocks noGrp="1"/>
          </p:cNvSpPr>
          <p:nvPr>
            <p:ph idx="1"/>
          </p:nvPr>
        </p:nvSpPr>
        <p:spPr/>
        <p:txBody>
          <a:bodyPr/>
          <a:lstStyle/>
          <a:p>
            <a:r>
              <a:rPr lang="en-GB" dirty="0"/>
              <a:t>Emits light when current passes through</a:t>
            </a:r>
          </a:p>
          <a:p>
            <a:r>
              <a:rPr lang="en-GB" dirty="0"/>
              <a:t>Typical LED requires 2V at 20mA</a:t>
            </a:r>
          </a:p>
          <a:p>
            <a:r>
              <a:rPr lang="en-GB" dirty="0"/>
              <a:t>RGB LEDs, LED strips, IR LEDs, Ultrabright</a:t>
            </a:r>
          </a:p>
          <a:p>
            <a:pPr marL="0" indent="0">
              <a:buNone/>
            </a:pPr>
            <a:endParaRPr lang="en-IE" dirty="0"/>
          </a:p>
        </p:txBody>
      </p:sp>
      <p:pic>
        <p:nvPicPr>
          <p:cNvPr id="5" name="Picture 4" descr="A picture containing icon&#10;&#10;Description automatically generated">
            <a:extLst>
              <a:ext uri="{FF2B5EF4-FFF2-40B4-BE49-F238E27FC236}">
                <a16:creationId xmlns:a16="http://schemas.microsoft.com/office/drawing/2014/main" id="{8C13C191-4D56-4318-A8B2-C623E66CE08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512919" y="365125"/>
            <a:ext cx="2840881" cy="6237025"/>
          </a:xfrm>
          <a:prstGeom prst="rect">
            <a:avLst/>
          </a:prstGeom>
        </p:spPr>
      </p:pic>
      <p:sp>
        <p:nvSpPr>
          <p:cNvPr id="6" name="TextBox 5">
            <a:extLst>
              <a:ext uri="{FF2B5EF4-FFF2-40B4-BE49-F238E27FC236}">
                <a16:creationId xmlns:a16="http://schemas.microsoft.com/office/drawing/2014/main" id="{228F7432-B6E2-4348-B582-833B331BEB60}"/>
              </a:ext>
            </a:extLst>
          </p:cNvPr>
          <p:cNvSpPr txBox="1"/>
          <p:nvPr/>
        </p:nvSpPr>
        <p:spPr>
          <a:xfrm>
            <a:off x="6721408" y="6417484"/>
            <a:ext cx="2095500" cy="369332"/>
          </a:xfrm>
          <a:prstGeom prst="rect">
            <a:avLst/>
          </a:prstGeom>
          <a:noFill/>
        </p:spPr>
        <p:txBody>
          <a:bodyPr wrap="square" rtlCol="0">
            <a:spAutoFit/>
          </a:bodyPr>
          <a:lstStyle/>
          <a:p>
            <a:r>
              <a:rPr lang="en-IE" sz="900" dirty="0">
                <a:hlinkClick r:id="rId4" tooltip="https://en.wikipedia.org/wiki/LED_circuit"/>
              </a:rPr>
              <a:t>This Photo</a:t>
            </a:r>
            <a:r>
              <a:rPr lang="en-IE" sz="900" dirty="0"/>
              <a:t> by Unknown Author is licensed under </a:t>
            </a:r>
            <a:r>
              <a:rPr lang="en-IE" sz="900" dirty="0">
                <a:hlinkClick r:id="rId5" tooltip="https://creativecommons.org/licenses/by-sa/3.0/"/>
              </a:rPr>
              <a:t>CC BY-SA</a:t>
            </a:r>
            <a:endParaRPr lang="en-IE" sz="900" dirty="0"/>
          </a:p>
        </p:txBody>
      </p:sp>
    </p:spTree>
    <p:extLst>
      <p:ext uri="{BB962C8B-B14F-4D97-AF65-F5344CB8AC3E}">
        <p14:creationId xmlns:p14="http://schemas.microsoft.com/office/powerpoint/2010/main" val="328533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A36D7-D123-4FEC-976E-E4197AD10472}"/>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Resistors</a:t>
            </a:r>
          </a:p>
        </p:txBody>
      </p:sp>
      <p:sp>
        <p:nvSpPr>
          <p:cNvPr id="3" name="Content Placeholder 2">
            <a:extLst>
              <a:ext uri="{FF2B5EF4-FFF2-40B4-BE49-F238E27FC236}">
                <a16:creationId xmlns:a16="http://schemas.microsoft.com/office/drawing/2014/main" id="{FC888A9D-1973-42B8-8B32-97C9FC88F4C4}"/>
              </a:ext>
            </a:extLst>
          </p:cNvPr>
          <p:cNvSpPr>
            <a:spLocks noGrp="1"/>
          </p:cNvSpPr>
          <p:nvPr>
            <p:ph idx="1"/>
          </p:nvPr>
        </p:nvSpPr>
        <p:spPr>
          <a:xfrm>
            <a:off x="1114111" y="1585000"/>
            <a:ext cx="5179242" cy="1558310"/>
          </a:xfrm>
        </p:spPr>
        <p:txBody>
          <a:bodyPr vert="horz" lIns="91440" tIns="45720" rIns="91440" bIns="45720" rtlCol="0">
            <a:normAutofit/>
          </a:bodyPr>
          <a:lstStyle/>
          <a:p>
            <a:r>
              <a:rPr lang="en-US" sz="3200" kern="1200" dirty="0">
                <a:solidFill>
                  <a:schemeClr val="tx1"/>
                </a:solidFill>
                <a:latin typeface="+mn-lt"/>
                <a:ea typeface="+mn-ea"/>
                <a:cs typeface="+mn-cs"/>
              </a:rPr>
              <a:t>Reduce current and voltage to components</a:t>
            </a:r>
          </a:p>
          <a:p>
            <a:r>
              <a:rPr lang="en-US" sz="3200" dirty="0"/>
              <a:t>Ohm Law: I=V/R</a:t>
            </a:r>
            <a:endParaRPr lang="en-US" sz="3200" kern="1200" dirty="0">
              <a:solidFill>
                <a:schemeClr val="tx1"/>
              </a:solidFill>
              <a:latin typeface="+mn-lt"/>
              <a:ea typeface="+mn-ea"/>
              <a:cs typeface="+mn-cs"/>
            </a:endParaRPr>
          </a:p>
        </p:txBody>
      </p:sp>
      <p:pic>
        <p:nvPicPr>
          <p:cNvPr id="6" name="Picture 5" descr="A glass of wine&#10;&#10;Description automatically generated">
            <a:extLst>
              <a:ext uri="{FF2B5EF4-FFF2-40B4-BE49-F238E27FC236}">
                <a16:creationId xmlns:a16="http://schemas.microsoft.com/office/drawing/2014/main" id="{6695D539-BE4C-43C5-AB89-4A4963E24D59}"/>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329" r="-2" b="1902"/>
          <a:stretch/>
        </p:blipFill>
        <p:spPr>
          <a:xfrm>
            <a:off x="1308548" y="3072552"/>
            <a:ext cx="4073456" cy="2730711"/>
          </a:xfrm>
          <a:prstGeom prst="rect">
            <a:avLst/>
          </a:prstGeom>
        </p:spPr>
      </p:pic>
      <p:pic>
        <p:nvPicPr>
          <p:cNvPr id="13" name="Shape 372">
            <a:extLst>
              <a:ext uri="{FF2B5EF4-FFF2-40B4-BE49-F238E27FC236}">
                <a16:creationId xmlns:a16="http://schemas.microsoft.com/office/drawing/2014/main" id="{ED36BBAF-66C5-4A7D-A139-3011191F7C8F}"/>
              </a:ext>
            </a:extLst>
          </p:cNvPr>
          <p:cNvPicPr preferRelativeResize="0"/>
          <p:nvPr/>
        </p:nvPicPr>
        <p:blipFill rotWithShape="1">
          <a:blip r:embed="rId5">
            <a:alphaModFix/>
          </a:blip>
          <a:srcRect t="24979" r="5749" b="7"/>
          <a:stretch/>
        </p:blipFill>
        <p:spPr>
          <a:xfrm>
            <a:off x="6293353" y="3229167"/>
            <a:ext cx="4282800" cy="2547900"/>
          </a:xfrm>
          <a:prstGeom prst="rect">
            <a:avLst/>
          </a:prstGeom>
          <a:noFill/>
          <a:ln>
            <a:noFill/>
          </a:ln>
        </p:spPr>
      </p:pic>
      <p:pic>
        <p:nvPicPr>
          <p:cNvPr id="9" name="Picture 8" descr="A picture containing shape&#10;&#10;Description automatically generated">
            <a:extLst>
              <a:ext uri="{FF2B5EF4-FFF2-40B4-BE49-F238E27FC236}">
                <a16:creationId xmlns:a16="http://schemas.microsoft.com/office/drawing/2014/main" id="{6FE8024A-6576-49C0-A4DA-5C3DCD4B57B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471187" y="834777"/>
            <a:ext cx="5927133" cy="2222675"/>
          </a:xfrm>
          <a:prstGeom prst="rect">
            <a:avLst/>
          </a:prstGeom>
        </p:spPr>
      </p:pic>
      <p:sp>
        <p:nvSpPr>
          <p:cNvPr id="10" name="TextBox 9">
            <a:extLst>
              <a:ext uri="{FF2B5EF4-FFF2-40B4-BE49-F238E27FC236}">
                <a16:creationId xmlns:a16="http://schemas.microsoft.com/office/drawing/2014/main" id="{785A953C-D617-4A1F-AB6B-305D3BB1E305}"/>
              </a:ext>
            </a:extLst>
          </p:cNvPr>
          <p:cNvSpPr txBox="1"/>
          <p:nvPr/>
        </p:nvSpPr>
        <p:spPr>
          <a:xfrm>
            <a:off x="539646" y="6532879"/>
            <a:ext cx="12192000" cy="230832"/>
          </a:xfrm>
          <a:prstGeom prst="rect">
            <a:avLst/>
          </a:prstGeom>
          <a:noFill/>
        </p:spPr>
        <p:txBody>
          <a:bodyPr wrap="square" rtlCol="0">
            <a:spAutoFit/>
          </a:bodyPr>
          <a:lstStyle/>
          <a:p>
            <a:r>
              <a:rPr lang="en-IE" sz="900" dirty="0">
                <a:hlinkClick r:id="rId7" tooltip="http://electronics.stackexchange.com/questions/271067/schematic-layout-for-inline-and-pull-up-down-resistors"/>
              </a:rPr>
              <a:t>This Photo</a:t>
            </a:r>
            <a:r>
              <a:rPr lang="en-IE" sz="900" dirty="0"/>
              <a:t> by Unknown Author is licensed under </a:t>
            </a:r>
            <a:r>
              <a:rPr lang="en-IE" sz="900" dirty="0">
                <a:hlinkClick r:id="rId8" tooltip="https://creativecommons.org/licenses/by-sa/3.0/"/>
              </a:rPr>
              <a:t>CC BY-SA</a:t>
            </a:r>
            <a:endParaRPr lang="en-IE" sz="900" dirty="0"/>
          </a:p>
        </p:txBody>
      </p:sp>
    </p:spTree>
    <p:extLst>
      <p:ext uri="{BB962C8B-B14F-4D97-AF65-F5344CB8AC3E}">
        <p14:creationId xmlns:p14="http://schemas.microsoft.com/office/powerpoint/2010/main" val="156828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101A-6791-4960-A4E5-F142452AED21}"/>
              </a:ext>
            </a:extLst>
          </p:cNvPr>
          <p:cNvSpPr>
            <a:spLocks noGrp="1"/>
          </p:cNvSpPr>
          <p:nvPr>
            <p:ph type="title"/>
          </p:nvPr>
        </p:nvSpPr>
        <p:spPr/>
        <p:txBody>
          <a:bodyPr/>
          <a:lstStyle/>
          <a:p>
            <a:r>
              <a:rPr lang="en-IE" dirty="0"/>
              <a:t>Push Button</a:t>
            </a:r>
          </a:p>
        </p:txBody>
      </p:sp>
      <p:sp>
        <p:nvSpPr>
          <p:cNvPr id="3" name="Content Placeholder 2">
            <a:extLst>
              <a:ext uri="{FF2B5EF4-FFF2-40B4-BE49-F238E27FC236}">
                <a16:creationId xmlns:a16="http://schemas.microsoft.com/office/drawing/2014/main" id="{0E03735C-0CC8-4BD3-A080-F01C940BADD8}"/>
              </a:ext>
            </a:extLst>
          </p:cNvPr>
          <p:cNvSpPr>
            <a:spLocks noGrp="1"/>
          </p:cNvSpPr>
          <p:nvPr>
            <p:ph idx="1"/>
          </p:nvPr>
        </p:nvSpPr>
        <p:spPr>
          <a:xfrm>
            <a:off x="525593" y="1690688"/>
            <a:ext cx="10515600" cy="4351338"/>
          </a:xfrm>
        </p:spPr>
        <p:txBody>
          <a:bodyPr/>
          <a:lstStyle/>
          <a:p>
            <a:r>
              <a:rPr lang="en-GB" b="1" i="0" dirty="0">
                <a:solidFill>
                  <a:srgbClr val="1A1A1A"/>
                </a:solidFill>
                <a:effectLst/>
                <a:latin typeface="Merriweather"/>
              </a:rPr>
              <a:t>pushbuttons</a:t>
            </a:r>
            <a:r>
              <a:rPr lang="en-GB" b="0" i="0" dirty="0">
                <a:solidFill>
                  <a:srgbClr val="1A1A1A"/>
                </a:solidFill>
                <a:effectLst/>
                <a:latin typeface="Merriweather"/>
              </a:rPr>
              <a:t> control the flow of current through a junction in a circuit</a:t>
            </a:r>
            <a:endParaRPr lang="en-IE" dirty="0"/>
          </a:p>
        </p:txBody>
      </p:sp>
      <p:pic>
        <p:nvPicPr>
          <p:cNvPr id="5" name="Picture 4" descr="A picture containing sitting, indoor, car, table&#10;&#10;Description automatically generated">
            <a:extLst>
              <a:ext uri="{FF2B5EF4-FFF2-40B4-BE49-F238E27FC236}">
                <a16:creationId xmlns:a16="http://schemas.microsoft.com/office/drawing/2014/main" id="{B3D1C724-6F39-426A-953B-60F4D47B857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50807" y="2633688"/>
            <a:ext cx="4064000" cy="4064000"/>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74363A3E-8158-4C3C-AD98-A4E030CB66B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615453" y="3699772"/>
            <a:ext cx="5025094" cy="1621735"/>
          </a:xfrm>
          <a:prstGeom prst="rect">
            <a:avLst/>
          </a:prstGeom>
        </p:spPr>
      </p:pic>
    </p:spTree>
    <p:extLst>
      <p:ext uri="{BB962C8B-B14F-4D97-AF65-F5344CB8AC3E}">
        <p14:creationId xmlns:p14="http://schemas.microsoft.com/office/powerpoint/2010/main" val="352545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1171B9C-16A0-4307-92D6-6C5E70B0A1E5}"/>
              </a:ext>
            </a:extLst>
          </p:cNvPr>
          <p:cNvSpPr>
            <a:spLocks noGrp="1"/>
          </p:cNvSpPr>
          <p:nvPr>
            <p:ph type="title"/>
          </p:nvPr>
        </p:nvSpPr>
        <p:spPr>
          <a:xfrm>
            <a:off x="964760" y="804328"/>
            <a:ext cx="6091312" cy="1205821"/>
          </a:xfrm>
        </p:spPr>
        <p:txBody>
          <a:bodyPr>
            <a:normAutofit/>
          </a:bodyPr>
          <a:lstStyle/>
          <a:p>
            <a:r>
              <a:rPr lang="en-IE" sz="4000">
                <a:solidFill>
                  <a:srgbClr val="FEFFFF"/>
                </a:solidFill>
              </a:rPr>
              <a:t>Thermistor</a:t>
            </a:r>
          </a:p>
        </p:txBody>
      </p:sp>
      <p:sp>
        <p:nvSpPr>
          <p:cNvPr id="3" name="Content Placeholder 2">
            <a:extLst>
              <a:ext uri="{FF2B5EF4-FFF2-40B4-BE49-F238E27FC236}">
                <a16:creationId xmlns:a16="http://schemas.microsoft.com/office/drawing/2014/main" id="{B2C8FA59-15F9-458A-829C-9AF04D067909}"/>
              </a:ext>
            </a:extLst>
          </p:cNvPr>
          <p:cNvSpPr>
            <a:spLocks noGrp="1"/>
          </p:cNvSpPr>
          <p:nvPr>
            <p:ph idx="1"/>
          </p:nvPr>
        </p:nvSpPr>
        <p:spPr>
          <a:xfrm>
            <a:off x="1282189" y="2494450"/>
            <a:ext cx="5773883" cy="3563159"/>
          </a:xfrm>
        </p:spPr>
        <p:txBody>
          <a:bodyPr>
            <a:normAutofit/>
          </a:bodyPr>
          <a:lstStyle/>
          <a:p>
            <a:r>
              <a:rPr lang="en-GB" sz="2200" b="0" i="0" dirty="0">
                <a:effectLst/>
                <a:latin typeface="arial" panose="020B0604020202020204" pitchFamily="34" charset="0"/>
              </a:rPr>
              <a:t>Thermistors are used as temperature sensors. </a:t>
            </a:r>
          </a:p>
          <a:p>
            <a:r>
              <a:rPr lang="en-GB" sz="2200" b="0" i="0" dirty="0">
                <a:effectLst/>
                <a:latin typeface="arial" panose="020B0604020202020204" pitchFamily="34" charset="0"/>
              </a:rPr>
              <a:t>They can be found in every day appliances such as fire alarms, ovens and refrigerators. </a:t>
            </a:r>
          </a:p>
          <a:p>
            <a:r>
              <a:rPr lang="en-GB" sz="2200" b="0" i="0" dirty="0">
                <a:effectLst/>
                <a:latin typeface="arial" panose="020B0604020202020204" pitchFamily="34" charset="0"/>
              </a:rPr>
              <a:t>They are also used in digital thermometers and in many automotive applications to measure temperature.</a:t>
            </a:r>
          </a:p>
          <a:p>
            <a:r>
              <a:rPr lang="en-GB" sz="2200" b="0" i="0" dirty="0">
                <a:effectLst/>
                <a:latin typeface="arial" panose="020B0604020202020204" pitchFamily="34" charset="0"/>
              </a:rPr>
              <a:t>Resistance is dependent on temperature</a:t>
            </a:r>
          </a:p>
          <a:p>
            <a:pPr lvl="1"/>
            <a:r>
              <a:rPr lang="en-GB" sz="2200" b="0" i="0" dirty="0">
                <a:effectLst/>
                <a:latin typeface="arial" panose="020B0604020202020204" pitchFamily="34" charset="0"/>
              </a:rPr>
              <a:t>combination of “thermal” and “resistor”. </a:t>
            </a:r>
          </a:p>
          <a:p>
            <a:endParaRPr lang="en-IE" sz="2200" dirty="0"/>
          </a:p>
        </p:txBody>
      </p:sp>
      <p:pic>
        <p:nvPicPr>
          <p:cNvPr id="7" name="Picture 6">
            <a:extLst>
              <a:ext uri="{FF2B5EF4-FFF2-40B4-BE49-F238E27FC236}">
                <a16:creationId xmlns:a16="http://schemas.microsoft.com/office/drawing/2014/main" id="{07B82ED1-C223-468C-BD07-2FE73D78FC79}"/>
              </a:ext>
            </a:extLst>
          </p:cNvPr>
          <p:cNvPicPr>
            <a:picLocks noChangeAspect="1"/>
          </p:cNvPicPr>
          <p:nvPr/>
        </p:nvPicPr>
        <p:blipFill>
          <a:blip r:embed="rId2"/>
          <a:stretch>
            <a:fillRect/>
          </a:stretch>
        </p:blipFill>
        <p:spPr>
          <a:xfrm>
            <a:off x="8152399" y="633852"/>
            <a:ext cx="3088021" cy="2706632"/>
          </a:xfrm>
          <a:prstGeom prst="rect">
            <a:avLst/>
          </a:prstGeom>
        </p:spPr>
      </p:pic>
      <p:pic>
        <p:nvPicPr>
          <p:cNvPr id="5" name="Picture 4">
            <a:extLst>
              <a:ext uri="{FF2B5EF4-FFF2-40B4-BE49-F238E27FC236}">
                <a16:creationId xmlns:a16="http://schemas.microsoft.com/office/drawing/2014/main" id="{9357817F-E642-4AA1-94C3-CEC5D142AE20}"/>
              </a:ext>
            </a:extLst>
          </p:cNvPr>
          <p:cNvPicPr>
            <a:picLocks noChangeAspect="1"/>
          </p:cNvPicPr>
          <p:nvPr/>
        </p:nvPicPr>
        <p:blipFill>
          <a:blip r:embed="rId3"/>
          <a:stretch>
            <a:fillRect/>
          </a:stretch>
        </p:blipFill>
        <p:spPr>
          <a:xfrm>
            <a:off x="8302223" y="3511296"/>
            <a:ext cx="2785323" cy="2757470"/>
          </a:xfrm>
          <a:prstGeom prst="rect">
            <a:avLst/>
          </a:prstGeom>
        </p:spPr>
      </p:pic>
    </p:spTree>
    <p:extLst>
      <p:ext uri="{BB962C8B-B14F-4D97-AF65-F5344CB8AC3E}">
        <p14:creationId xmlns:p14="http://schemas.microsoft.com/office/powerpoint/2010/main" val="307855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9B83D38-7E50-4780-9658-A8A20F3CFFCB}"/>
              </a:ext>
            </a:extLst>
          </p:cNvPr>
          <p:cNvSpPr>
            <a:spLocks noGrp="1"/>
          </p:cNvSpPr>
          <p:nvPr>
            <p:ph type="title"/>
          </p:nvPr>
        </p:nvSpPr>
        <p:spPr>
          <a:xfrm>
            <a:off x="1047280" y="759805"/>
            <a:ext cx="10306520" cy="1325563"/>
          </a:xfrm>
        </p:spPr>
        <p:txBody>
          <a:bodyPr>
            <a:normAutofit/>
          </a:bodyPr>
          <a:lstStyle/>
          <a:p>
            <a:r>
              <a:rPr lang="en-IE" sz="4000">
                <a:solidFill>
                  <a:srgbClr val="FFFFFF"/>
                </a:solidFill>
              </a:rPr>
              <a:t>PhotoResistor</a:t>
            </a:r>
          </a:p>
        </p:txBody>
      </p:sp>
      <p:sp>
        <p:nvSpPr>
          <p:cNvPr id="3" name="Content Placeholder 2">
            <a:extLst>
              <a:ext uri="{FF2B5EF4-FFF2-40B4-BE49-F238E27FC236}">
                <a16:creationId xmlns:a16="http://schemas.microsoft.com/office/drawing/2014/main" id="{824A4FB0-1601-4598-8754-F29780971754}"/>
              </a:ext>
            </a:extLst>
          </p:cNvPr>
          <p:cNvSpPr>
            <a:spLocks noGrp="1"/>
          </p:cNvSpPr>
          <p:nvPr>
            <p:ph idx="1"/>
          </p:nvPr>
        </p:nvSpPr>
        <p:spPr>
          <a:xfrm>
            <a:off x="1424904" y="2494450"/>
            <a:ext cx="4053545" cy="3563159"/>
          </a:xfrm>
        </p:spPr>
        <p:txBody>
          <a:bodyPr>
            <a:normAutofit/>
          </a:bodyPr>
          <a:lstStyle/>
          <a:p>
            <a:r>
              <a:rPr lang="en-GB" sz="1600" b="0" i="0" dirty="0">
                <a:solidFill>
                  <a:srgbClr val="202124"/>
                </a:solidFill>
                <a:effectLst/>
                <a:latin typeface="arial" panose="020B0604020202020204" pitchFamily="34" charset="0"/>
              </a:rPr>
              <a:t>also known as a light-dependent resistor, LDR, or photo-conductive cell</a:t>
            </a:r>
          </a:p>
          <a:p>
            <a:r>
              <a:rPr lang="en-GB" sz="1600" dirty="0">
                <a:solidFill>
                  <a:srgbClr val="202124"/>
                </a:solidFill>
                <a:latin typeface="arial" panose="020B0604020202020204" pitchFamily="34" charset="0"/>
              </a:rPr>
              <a:t>D</a:t>
            </a:r>
            <a:r>
              <a:rPr lang="en-GB" sz="1600" b="0" i="0" dirty="0">
                <a:solidFill>
                  <a:srgbClr val="202124"/>
                </a:solidFill>
                <a:effectLst/>
                <a:latin typeface="arial" panose="020B0604020202020204" pitchFamily="34" charset="0"/>
              </a:rPr>
              <a:t>ecreases resistance with respect to receiving luminosity (light) on the component’s sensitive surface</a:t>
            </a:r>
          </a:p>
          <a:p>
            <a:r>
              <a:rPr lang="en-IE" sz="2400" dirty="0"/>
              <a:t>measure the light intensity</a:t>
            </a:r>
          </a:p>
        </p:txBody>
      </p:sp>
      <p:pic>
        <p:nvPicPr>
          <p:cNvPr id="5" name="Picture 4" descr="A close - up of a needle&#10;&#10;Description automatically generated with low confidence">
            <a:extLst>
              <a:ext uri="{FF2B5EF4-FFF2-40B4-BE49-F238E27FC236}">
                <a16:creationId xmlns:a16="http://schemas.microsoft.com/office/drawing/2014/main" id="{591C62A8-AEC1-4B7C-BC35-9C9E04E8A156}"/>
              </a:ext>
            </a:extLst>
          </p:cNvPr>
          <p:cNvPicPr>
            <a:picLocks noChangeAspect="1"/>
          </p:cNvPicPr>
          <p:nvPr/>
        </p:nvPicPr>
        <p:blipFill rotWithShape="1">
          <a:blip r:embed="rId2"/>
          <a:srcRect t="7080" r="-1" b="-1"/>
          <a:stretch/>
        </p:blipFill>
        <p:spPr>
          <a:xfrm>
            <a:off x="5138137" y="2494450"/>
            <a:ext cx="4802404" cy="3563372"/>
          </a:xfrm>
          <a:prstGeom prst="rect">
            <a:avLst/>
          </a:prstGeom>
        </p:spPr>
      </p:pic>
    </p:spTree>
    <p:extLst>
      <p:ext uri="{BB962C8B-B14F-4D97-AF65-F5344CB8AC3E}">
        <p14:creationId xmlns:p14="http://schemas.microsoft.com/office/powerpoint/2010/main" val="390675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1368-CE35-4732-804C-AF3CC6CA4486}"/>
              </a:ext>
            </a:extLst>
          </p:cNvPr>
          <p:cNvSpPr>
            <a:spLocks noGrp="1"/>
          </p:cNvSpPr>
          <p:nvPr>
            <p:ph type="title"/>
          </p:nvPr>
        </p:nvSpPr>
        <p:spPr/>
        <p:txBody>
          <a:bodyPr/>
          <a:lstStyle/>
          <a:p>
            <a:r>
              <a:rPr lang="en-IE" dirty="0"/>
              <a:t>Circuit Schematics</a:t>
            </a:r>
          </a:p>
        </p:txBody>
      </p:sp>
      <p:sp>
        <p:nvSpPr>
          <p:cNvPr id="3" name="Content Placeholder 2">
            <a:extLst>
              <a:ext uri="{FF2B5EF4-FFF2-40B4-BE49-F238E27FC236}">
                <a16:creationId xmlns:a16="http://schemas.microsoft.com/office/drawing/2014/main" id="{C73E3AD6-01FA-49D5-A8FE-79BB7751A894}"/>
              </a:ext>
            </a:extLst>
          </p:cNvPr>
          <p:cNvSpPr>
            <a:spLocks noGrp="1"/>
          </p:cNvSpPr>
          <p:nvPr>
            <p:ph idx="1"/>
          </p:nvPr>
        </p:nvSpPr>
        <p:spPr>
          <a:xfrm>
            <a:off x="838200" y="1825625"/>
            <a:ext cx="5330252" cy="4351338"/>
          </a:xfrm>
        </p:spPr>
        <p:txBody>
          <a:bodyPr/>
          <a:lstStyle/>
          <a:p>
            <a:r>
              <a:rPr lang="en-GB" b="0" i="0" dirty="0">
                <a:solidFill>
                  <a:srgbClr val="333333"/>
                </a:solidFill>
                <a:effectLst/>
                <a:latin typeface="Helvetica Neue"/>
              </a:rPr>
              <a:t>Circuit Schematic </a:t>
            </a:r>
            <a:r>
              <a:rPr lang="en-GB" dirty="0">
                <a:solidFill>
                  <a:srgbClr val="333333"/>
                </a:solidFill>
                <a:latin typeface="Helvetica Neue"/>
              </a:rPr>
              <a:t>illustrate </a:t>
            </a:r>
            <a:r>
              <a:rPr lang="en-GB" b="0" i="0" dirty="0">
                <a:solidFill>
                  <a:srgbClr val="333333"/>
                </a:solidFill>
                <a:effectLst/>
                <a:latin typeface="Helvetica Neue"/>
              </a:rPr>
              <a:t>you how components are connected in a circuit. </a:t>
            </a:r>
          </a:p>
          <a:p>
            <a:r>
              <a:rPr lang="en-IE" dirty="0"/>
              <a:t>For more info follow this </a:t>
            </a:r>
            <a:r>
              <a:rPr lang="en-IE" dirty="0">
                <a:hlinkClick r:id="rId2"/>
              </a:rPr>
              <a:t>link</a:t>
            </a:r>
            <a:endParaRPr lang="en-IE" dirty="0"/>
          </a:p>
        </p:txBody>
      </p:sp>
      <p:pic>
        <p:nvPicPr>
          <p:cNvPr id="3074" name="Picture 2">
            <a:extLst>
              <a:ext uri="{FF2B5EF4-FFF2-40B4-BE49-F238E27FC236}">
                <a16:creationId xmlns:a16="http://schemas.microsoft.com/office/drawing/2014/main" id="{CCBC8CB2-CA2B-41E8-ABDA-6E0262E17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907" y="2146872"/>
            <a:ext cx="4878339" cy="256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52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1A6B-E4E0-44CF-9A4C-F4280E46F576}"/>
              </a:ext>
            </a:extLst>
          </p:cNvPr>
          <p:cNvSpPr>
            <a:spLocks noGrp="1"/>
          </p:cNvSpPr>
          <p:nvPr>
            <p:ph type="title"/>
          </p:nvPr>
        </p:nvSpPr>
        <p:spPr/>
        <p:txBody>
          <a:bodyPr/>
          <a:lstStyle/>
          <a:p>
            <a:r>
              <a:rPr lang="en-IE" dirty="0"/>
              <a:t>Electrical Flow</a:t>
            </a:r>
          </a:p>
        </p:txBody>
      </p:sp>
      <p:sp>
        <p:nvSpPr>
          <p:cNvPr id="3" name="Content Placeholder 2">
            <a:extLst>
              <a:ext uri="{FF2B5EF4-FFF2-40B4-BE49-F238E27FC236}">
                <a16:creationId xmlns:a16="http://schemas.microsoft.com/office/drawing/2014/main" id="{FE2D35C5-AEB7-4A96-BBC7-405F9C95E87C}"/>
              </a:ext>
            </a:extLst>
          </p:cNvPr>
          <p:cNvSpPr>
            <a:spLocks noGrp="1"/>
          </p:cNvSpPr>
          <p:nvPr>
            <p:ph idx="1"/>
          </p:nvPr>
        </p:nvSpPr>
        <p:spPr>
          <a:xfrm>
            <a:off x="838201" y="1825625"/>
            <a:ext cx="7144062" cy="4351338"/>
          </a:xfrm>
        </p:spPr>
        <p:txBody>
          <a:bodyPr/>
          <a:lstStyle/>
          <a:p>
            <a:r>
              <a:rPr lang="en-IE" dirty="0"/>
              <a:t>Components can be arranged in series/parallel</a:t>
            </a:r>
          </a:p>
          <a:p>
            <a:r>
              <a:rPr lang="en-GB" i="0" dirty="0">
                <a:solidFill>
                  <a:srgbClr val="1A1A1A"/>
                </a:solidFill>
                <a:effectLst/>
                <a:latin typeface="Merriweather"/>
              </a:rPr>
              <a:t>Current tends to follow the path of least resistance to the ground</a:t>
            </a:r>
            <a:endParaRPr lang="en-IE" dirty="0"/>
          </a:p>
          <a:p>
            <a:r>
              <a:rPr lang="en-IE" dirty="0"/>
              <a:t> </a:t>
            </a:r>
            <a:r>
              <a:rPr lang="en-GB" dirty="0"/>
              <a:t>In any given circuit, the total voltage around the path of the circuit is zero</a:t>
            </a:r>
          </a:p>
          <a:p>
            <a:r>
              <a:rPr lang="en-GB" dirty="0"/>
              <a:t>The amount of current going into any point in a circuit is the same as the amount coming out of that point.</a:t>
            </a:r>
            <a:endParaRPr lang="en-IE" dirty="0"/>
          </a:p>
        </p:txBody>
      </p:sp>
      <p:pic>
        <p:nvPicPr>
          <p:cNvPr id="8" name="Picture 7" descr="A close up of a device&#10;&#10;Description automatically generated">
            <a:extLst>
              <a:ext uri="{FF2B5EF4-FFF2-40B4-BE49-F238E27FC236}">
                <a16:creationId xmlns:a16="http://schemas.microsoft.com/office/drawing/2014/main" id="{7BCAB99F-877A-415A-B5AE-53BA69AE9F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15196" y="1913393"/>
            <a:ext cx="4451098" cy="3031214"/>
          </a:xfrm>
          <a:prstGeom prst="rect">
            <a:avLst/>
          </a:prstGeom>
        </p:spPr>
      </p:pic>
    </p:spTree>
    <p:extLst>
      <p:ext uri="{BB962C8B-B14F-4D97-AF65-F5344CB8AC3E}">
        <p14:creationId xmlns:p14="http://schemas.microsoft.com/office/powerpoint/2010/main" val="602013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328F053-A7AC-4FB8-8FAA-CD9D1EDBC5CE}"/>
              </a:ext>
            </a:extLst>
          </p:cNvPr>
          <p:cNvSpPr>
            <a:spLocks noGrp="1"/>
          </p:cNvSpPr>
          <p:nvPr>
            <p:ph type="title"/>
          </p:nvPr>
        </p:nvSpPr>
        <p:spPr>
          <a:xfrm>
            <a:off x="964760" y="804328"/>
            <a:ext cx="6091312" cy="1205821"/>
          </a:xfrm>
        </p:spPr>
        <p:txBody>
          <a:bodyPr>
            <a:normAutofit/>
          </a:bodyPr>
          <a:lstStyle/>
          <a:p>
            <a:r>
              <a:rPr lang="en-IE" sz="4000">
                <a:solidFill>
                  <a:srgbClr val="FEFFFF"/>
                </a:solidFill>
              </a:rPr>
              <a:t>Analogue / Digital</a:t>
            </a:r>
          </a:p>
        </p:txBody>
      </p:sp>
      <p:sp>
        <p:nvSpPr>
          <p:cNvPr id="3" name="Content Placeholder 2">
            <a:extLst>
              <a:ext uri="{FF2B5EF4-FFF2-40B4-BE49-F238E27FC236}">
                <a16:creationId xmlns:a16="http://schemas.microsoft.com/office/drawing/2014/main" id="{3D29973E-8B73-4642-91A0-CD640EB9B3FA}"/>
              </a:ext>
            </a:extLst>
          </p:cNvPr>
          <p:cNvSpPr>
            <a:spLocks noGrp="1"/>
          </p:cNvSpPr>
          <p:nvPr>
            <p:ph idx="1"/>
          </p:nvPr>
        </p:nvSpPr>
        <p:spPr>
          <a:xfrm>
            <a:off x="1282189" y="2494450"/>
            <a:ext cx="5773883" cy="3563159"/>
          </a:xfrm>
        </p:spPr>
        <p:txBody>
          <a:bodyPr>
            <a:normAutofit/>
          </a:bodyPr>
          <a:lstStyle/>
          <a:p>
            <a:r>
              <a:rPr lang="en-IE" sz="2000" dirty="0"/>
              <a:t>We live in Analogue world</a:t>
            </a:r>
          </a:p>
          <a:p>
            <a:pPr lvl="1"/>
            <a:r>
              <a:rPr lang="en-IE" sz="2000" dirty="0" err="1"/>
              <a:t>Infinte</a:t>
            </a:r>
            <a:r>
              <a:rPr lang="en-IE" sz="2000" dirty="0"/>
              <a:t> number of colours/sounds/smells</a:t>
            </a:r>
          </a:p>
          <a:p>
            <a:r>
              <a:rPr lang="en-IE" sz="2000" dirty="0"/>
              <a:t>Technology is Digital</a:t>
            </a:r>
          </a:p>
          <a:p>
            <a:pPr lvl="1"/>
            <a:r>
              <a:rPr lang="en-IE" sz="2000" dirty="0"/>
              <a:t>Finite, “discrete”</a:t>
            </a:r>
          </a:p>
          <a:p>
            <a:r>
              <a:rPr lang="en-IE" sz="2000" dirty="0" err="1"/>
              <a:t>Realworld</a:t>
            </a:r>
            <a:r>
              <a:rPr lang="en-IE" sz="2000" dirty="0"/>
              <a:t> -&gt; Digital World often requires Analogue -&gt; Digital conversion. </a:t>
            </a:r>
          </a:p>
          <a:p>
            <a:r>
              <a:rPr lang="en-IE" sz="2000" dirty="0"/>
              <a:t>Example, Photoresistor:</a:t>
            </a:r>
          </a:p>
          <a:p>
            <a:pPr lvl="1"/>
            <a:r>
              <a:rPr lang="en-IE" sz="2000" dirty="0"/>
              <a:t>Analogue Voltage measured across Photoresistor is converted to digital value (a number) by Arduino</a:t>
            </a:r>
          </a:p>
        </p:txBody>
      </p:sp>
      <p:pic>
        <p:nvPicPr>
          <p:cNvPr id="9" name="Picture 8">
            <a:extLst>
              <a:ext uri="{FF2B5EF4-FFF2-40B4-BE49-F238E27FC236}">
                <a16:creationId xmlns:a16="http://schemas.microsoft.com/office/drawing/2014/main" id="{93B60464-389E-4B6B-87F1-6CEB74D4670B}"/>
              </a:ext>
            </a:extLst>
          </p:cNvPr>
          <p:cNvPicPr>
            <a:picLocks noChangeAspect="1"/>
          </p:cNvPicPr>
          <p:nvPr/>
        </p:nvPicPr>
        <p:blipFill>
          <a:blip r:embed="rId2"/>
          <a:stretch>
            <a:fillRect/>
          </a:stretch>
        </p:blipFill>
        <p:spPr>
          <a:xfrm>
            <a:off x="8203933" y="3965051"/>
            <a:ext cx="3343407" cy="1496174"/>
          </a:xfrm>
          <a:prstGeom prst="rect">
            <a:avLst/>
          </a:prstGeom>
        </p:spPr>
      </p:pic>
      <p:pic>
        <p:nvPicPr>
          <p:cNvPr id="7" name="Picture 6">
            <a:extLst>
              <a:ext uri="{FF2B5EF4-FFF2-40B4-BE49-F238E27FC236}">
                <a16:creationId xmlns:a16="http://schemas.microsoft.com/office/drawing/2014/main" id="{CBD1AC17-5105-4DED-9298-C5F01188B20B}"/>
              </a:ext>
            </a:extLst>
          </p:cNvPr>
          <p:cNvPicPr>
            <a:picLocks noChangeAspect="1"/>
          </p:cNvPicPr>
          <p:nvPr/>
        </p:nvPicPr>
        <p:blipFill>
          <a:blip r:embed="rId3"/>
          <a:stretch>
            <a:fillRect/>
          </a:stretch>
        </p:blipFill>
        <p:spPr>
          <a:xfrm>
            <a:off x="8206982" y="1022350"/>
            <a:ext cx="3340358" cy="1870600"/>
          </a:xfrm>
          <a:prstGeom prst="rect">
            <a:avLst/>
          </a:prstGeom>
        </p:spPr>
      </p:pic>
    </p:spTree>
    <p:extLst>
      <p:ext uri="{BB962C8B-B14F-4D97-AF65-F5344CB8AC3E}">
        <p14:creationId xmlns:p14="http://schemas.microsoft.com/office/powerpoint/2010/main" val="1443799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4589-1362-4B0E-BAD9-EEF5651E6F5D}"/>
              </a:ext>
            </a:extLst>
          </p:cNvPr>
          <p:cNvSpPr>
            <a:spLocks noGrp="1"/>
          </p:cNvSpPr>
          <p:nvPr>
            <p:ph type="title"/>
          </p:nvPr>
        </p:nvSpPr>
        <p:spPr/>
        <p:txBody>
          <a:bodyPr/>
          <a:lstStyle/>
          <a:p>
            <a:r>
              <a:rPr lang="en-IE" dirty="0"/>
              <a:t>Physical Computing with Arduino</a:t>
            </a:r>
          </a:p>
        </p:txBody>
      </p:sp>
      <p:pic>
        <p:nvPicPr>
          <p:cNvPr id="5" name="Picture 4">
            <a:extLst>
              <a:ext uri="{FF2B5EF4-FFF2-40B4-BE49-F238E27FC236}">
                <a16:creationId xmlns:a16="http://schemas.microsoft.com/office/drawing/2014/main" id="{4CBF2867-E764-4532-AF11-E2012E062E33}"/>
              </a:ext>
            </a:extLst>
          </p:cNvPr>
          <p:cNvPicPr>
            <a:picLocks noChangeAspect="1"/>
          </p:cNvPicPr>
          <p:nvPr/>
        </p:nvPicPr>
        <p:blipFill>
          <a:blip r:embed="rId2"/>
          <a:stretch>
            <a:fillRect/>
          </a:stretch>
        </p:blipFill>
        <p:spPr>
          <a:xfrm>
            <a:off x="337548" y="2422331"/>
            <a:ext cx="4536967" cy="2655191"/>
          </a:xfrm>
          <a:prstGeom prst="rect">
            <a:avLst/>
          </a:prstGeom>
        </p:spPr>
      </p:pic>
      <p:pic>
        <p:nvPicPr>
          <p:cNvPr id="2050" name="Picture 2" descr="GitHub - dvelaren/smart-weather-eafit: Arduino weather station using ...">
            <a:extLst>
              <a:ext uri="{FF2B5EF4-FFF2-40B4-BE49-F238E27FC236}">
                <a16:creationId xmlns:a16="http://schemas.microsoft.com/office/drawing/2014/main" id="{8F149F3E-8B4A-5D63-2575-C3B7BCEA7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075" y="2099567"/>
            <a:ext cx="6978646" cy="430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709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7">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9">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4">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68D90A4-BFC6-40DE-997D-443F9662135B}"/>
              </a:ext>
            </a:extLst>
          </p:cNvPr>
          <p:cNvSpPr>
            <a:spLocks noGrp="1"/>
          </p:cNvSpPr>
          <p:nvPr>
            <p:ph type="title"/>
          </p:nvPr>
        </p:nvSpPr>
        <p:spPr>
          <a:xfrm>
            <a:off x="1047280" y="759805"/>
            <a:ext cx="10306520" cy="1325563"/>
          </a:xfrm>
        </p:spPr>
        <p:txBody>
          <a:bodyPr>
            <a:normAutofit/>
          </a:bodyPr>
          <a:lstStyle/>
          <a:p>
            <a:r>
              <a:rPr lang="en-IE" sz="4000">
                <a:solidFill>
                  <a:srgbClr val="FFFFFF"/>
                </a:solidFill>
              </a:rPr>
              <a:t>Programming with Arduino: Basics</a:t>
            </a:r>
          </a:p>
        </p:txBody>
      </p:sp>
      <p:sp>
        <p:nvSpPr>
          <p:cNvPr id="3" name="Content Placeholder 2">
            <a:extLst>
              <a:ext uri="{FF2B5EF4-FFF2-40B4-BE49-F238E27FC236}">
                <a16:creationId xmlns:a16="http://schemas.microsoft.com/office/drawing/2014/main" id="{7B1BB85A-529F-4213-89E0-BAEBCF8EAE65}"/>
              </a:ext>
            </a:extLst>
          </p:cNvPr>
          <p:cNvSpPr>
            <a:spLocks noGrp="1"/>
          </p:cNvSpPr>
          <p:nvPr>
            <p:ph idx="1"/>
          </p:nvPr>
        </p:nvSpPr>
        <p:spPr>
          <a:xfrm>
            <a:off x="1424904" y="2494450"/>
            <a:ext cx="4053545" cy="3563159"/>
          </a:xfrm>
        </p:spPr>
        <p:txBody>
          <a:bodyPr>
            <a:normAutofit/>
          </a:bodyPr>
          <a:lstStyle/>
          <a:p>
            <a:r>
              <a:rPr lang="en-IE" sz="2400" dirty="0"/>
              <a:t>Programs called Arduino “Sketch”</a:t>
            </a:r>
          </a:p>
          <a:p>
            <a:r>
              <a:rPr lang="en-IE" sz="2400" b="1" dirty="0"/>
              <a:t>setup() </a:t>
            </a:r>
            <a:r>
              <a:rPr lang="en-IE" sz="2400" dirty="0"/>
              <a:t>function</a:t>
            </a:r>
          </a:p>
          <a:p>
            <a:pPr lvl="1"/>
            <a:r>
              <a:rPr lang="en-IE" dirty="0"/>
              <a:t>Used to initialise stuff</a:t>
            </a:r>
          </a:p>
          <a:p>
            <a:r>
              <a:rPr lang="en-IE" sz="2400" b="1" dirty="0"/>
              <a:t>loop() </a:t>
            </a:r>
            <a:r>
              <a:rPr lang="en-IE" sz="2400" dirty="0"/>
              <a:t>function</a:t>
            </a:r>
          </a:p>
          <a:p>
            <a:pPr lvl="1"/>
            <a:r>
              <a:rPr lang="en-IE" dirty="0"/>
              <a:t>After setup(), loop() runs continuously, getting input from sensors etc.</a:t>
            </a:r>
          </a:p>
          <a:p>
            <a:pPr marL="457200" lvl="1" indent="0">
              <a:buNone/>
            </a:pPr>
            <a:r>
              <a:rPr lang="en-IE" dirty="0"/>
              <a:t> </a:t>
            </a:r>
          </a:p>
        </p:txBody>
      </p:sp>
      <p:pic>
        <p:nvPicPr>
          <p:cNvPr id="13" name="Picture 12">
            <a:extLst>
              <a:ext uri="{FF2B5EF4-FFF2-40B4-BE49-F238E27FC236}">
                <a16:creationId xmlns:a16="http://schemas.microsoft.com/office/drawing/2014/main" id="{216E1F44-DB13-428F-962A-61899DADCFCA}"/>
              </a:ext>
            </a:extLst>
          </p:cNvPr>
          <p:cNvPicPr>
            <a:picLocks noChangeAspect="1"/>
          </p:cNvPicPr>
          <p:nvPr/>
        </p:nvPicPr>
        <p:blipFill>
          <a:blip r:embed="rId3"/>
          <a:stretch>
            <a:fillRect/>
          </a:stretch>
        </p:blipFill>
        <p:spPr>
          <a:xfrm>
            <a:off x="6098892" y="2936684"/>
            <a:ext cx="4802404" cy="2674756"/>
          </a:xfrm>
          <a:prstGeom prst="rect">
            <a:avLst/>
          </a:prstGeom>
        </p:spPr>
      </p:pic>
    </p:spTree>
    <p:extLst>
      <p:ext uri="{BB962C8B-B14F-4D97-AF65-F5344CB8AC3E}">
        <p14:creationId xmlns:p14="http://schemas.microsoft.com/office/powerpoint/2010/main" val="31747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D55C9A-D269-4B09-46BE-D8DBA0F3873A}"/>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F49745A-B459-496B-B71C-D3B82A7FE40D}"/>
              </a:ext>
            </a:extLst>
          </p:cNvPr>
          <p:cNvSpPr>
            <a:spLocks noGrp="1"/>
          </p:cNvSpPr>
          <p:nvPr>
            <p:ph type="title"/>
          </p:nvPr>
        </p:nvSpPr>
        <p:spPr>
          <a:xfrm>
            <a:off x="838200" y="365125"/>
            <a:ext cx="10515600" cy="1325563"/>
          </a:xfrm>
        </p:spPr>
        <p:txBody>
          <a:bodyPr>
            <a:normAutofit/>
          </a:bodyPr>
          <a:lstStyle/>
          <a:p>
            <a:r>
              <a:rPr lang="en-IE">
                <a:solidFill>
                  <a:srgbClr val="FFFFFF"/>
                </a:solidFill>
              </a:rPr>
              <a:t>Agenda</a:t>
            </a:r>
          </a:p>
        </p:txBody>
      </p:sp>
      <p:graphicFrame>
        <p:nvGraphicFramePr>
          <p:cNvPr id="5" name="Content Placeholder 2">
            <a:extLst>
              <a:ext uri="{FF2B5EF4-FFF2-40B4-BE49-F238E27FC236}">
                <a16:creationId xmlns:a16="http://schemas.microsoft.com/office/drawing/2014/main" id="{5BA30344-0096-9E39-0E18-28A7B1DEE16C}"/>
              </a:ext>
            </a:extLst>
          </p:cNvPr>
          <p:cNvGraphicFramePr>
            <a:graphicFrameLocks noGrp="1"/>
          </p:cNvGraphicFramePr>
          <p:nvPr>
            <p:ph idx="1"/>
            <p:extLst>
              <p:ext uri="{D42A27DB-BD31-4B8C-83A1-F6EECF244321}">
                <p14:modId xmlns:p14="http://schemas.microsoft.com/office/powerpoint/2010/main" val="22961775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1939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EBC4A-C660-084E-E963-B3729B97AA1A}"/>
              </a:ext>
            </a:extLst>
          </p:cNvPr>
          <p:cNvSpPr>
            <a:spLocks noGrp="1"/>
          </p:cNvSpPr>
          <p:nvPr>
            <p:ph type="title"/>
          </p:nvPr>
        </p:nvSpPr>
        <p:spPr>
          <a:xfrm>
            <a:off x="572493" y="238539"/>
            <a:ext cx="11018520" cy="1434415"/>
          </a:xfrm>
        </p:spPr>
        <p:txBody>
          <a:bodyPr anchor="b">
            <a:normAutofit/>
          </a:bodyPr>
          <a:lstStyle/>
          <a:p>
            <a:r>
              <a:rPr lang="en-GB" sz="5400"/>
              <a:t>Sensors</a:t>
            </a:r>
            <a:endParaRPr lang="en-IE" sz="5400"/>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AED331-48A8-05F5-F021-EB16EE2ED439}"/>
              </a:ext>
            </a:extLst>
          </p:cNvPr>
          <p:cNvSpPr>
            <a:spLocks noGrp="1"/>
          </p:cNvSpPr>
          <p:nvPr>
            <p:ph idx="1"/>
          </p:nvPr>
        </p:nvSpPr>
        <p:spPr>
          <a:xfrm>
            <a:off x="572493" y="2071316"/>
            <a:ext cx="6713552" cy="4119172"/>
          </a:xfrm>
        </p:spPr>
        <p:txBody>
          <a:bodyPr anchor="t">
            <a:normAutofit/>
          </a:bodyPr>
          <a:lstStyle/>
          <a:p>
            <a:r>
              <a:rPr lang="en-GB" sz="2000" dirty="0"/>
              <a:t>Many IoT systems have the following characteristics:</a:t>
            </a:r>
          </a:p>
          <a:p>
            <a:pPr lvl="1"/>
            <a:r>
              <a:rPr lang="en-GB" sz="2000" dirty="0"/>
              <a:t> “…</a:t>
            </a:r>
            <a:r>
              <a:rPr lang="en-GB" sz="2000" b="0" i="0" dirty="0">
                <a:effectLst/>
                <a:latin typeface="montserrat" panose="020B0604020202020204" pitchFamily="2" charset="0"/>
              </a:rPr>
              <a:t>ability to </a:t>
            </a:r>
            <a:r>
              <a:rPr lang="en-GB" sz="2000" b="0" i="0" dirty="0">
                <a:effectLst/>
                <a:highlight>
                  <a:srgbClr val="FFFF00"/>
                </a:highlight>
                <a:latin typeface="montserrat" panose="020B0604020202020204" pitchFamily="2" charset="0"/>
              </a:rPr>
              <a:t>harvest information</a:t>
            </a:r>
            <a:r>
              <a:rPr lang="en-GB" sz="2000" b="0" i="0" dirty="0">
                <a:effectLst/>
                <a:latin typeface="montserrat" panose="020B0604020202020204" pitchFamily="2" charset="0"/>
              </a:rPr>
              <a:t>, the intelligence to process the information, and the connectivity capabilities to communicate the results…”</a:t>
            </a:r>
            <a:endParaRPr lang="en-IE" sz="2000" b="0" i="0" dirty="0">
              <a:effectLst/>
              <a:latin typeface="montserrat" panose="020B0604020202020204" pitchFamily="2" charset="0"/>
            </a:endParaRPr>
          </a:p>
          <a:p>
            <a:r>
              <a:rPr lang="en-IE" sz="2000" dirty="0">
                <a:latin typeface="montserrat" panose="020B0604020202020204" pitchFamily="2" charset="0"/>
              </a:rPr>
              <a:t>Sensors are used to “harvest information”</a:t>
            </a:r>
            <a:endParaRPr lang="en-GB" sz="2000" dirty="0">
              <a:latin typeface="montserrat" panose="020B0604020202020204" pitchFamily="2" charset="0"/>
            </a:endParaRPr>
          </a:p>
          <a:p>
            <a:r>
              <a:rPr lang="en-GB" sz="2000" dirty="0">
                <a:latin typeface="montserrat" panose="020B0604020202020204" pitchFamily="2" charset="0"/>
              </a:rPr>
              <a:t>Sensors</a:t>
            </a:r>
          </a:p>
          <a:p>
            <a:pPr lvl="1"/>
            <a:r>
              <a:rPr lang="en-GB" sz="2000" dirty="0">
                <a:latin typeface="montserrat" panose="020B0604020202020204" pitchFamily="2" charset="0"/>
              </a:rPr>
              <a:t>receives a signal or stimulus (e.g. heat or pressure or light or motion etc.) and responds to it in a distinctive manner</a:t>
            </a:r>
          </a:p>
          <a:p>
            <a:pPr lvl="1"/>
            <a:r>
              <a:rPr lang="en-GB" sz="2000" b="1" dirty="0">
                <a:latin typeface="montserrat" panose="020B0604020202020204" pitchFamily="2" charset="0"/>
              </a:rPr>
              <a:t>produces an output signal for the purpose of sensing a physical phenomenon</a:t>
            </a:r>
            <a:r>
              <a:rPr lang="en-GB" sz="2000" dirty="0">
                <a:latin typeface="montserrat" panose="020B0604020202020204" pitchFamily="2" charset="0"/>
              </a:rPr>
              <a:t>.</a:t>
            </a:r>
            <a:endParaRPr lang="en-IE" sz="2000" dirty="0">
              <a:latin typeface="montserrat" panose="020B0604020202020204" pitchFamily="2" charset="0"/>
            </a:endParaRPr>
          </a:p>
        </p:txBody>
      </p:sp>
      <p:pic>
        <p:nvPicPr>
          <p:cNvPr id="1026" name="Picture 2">
            <a:extLst>
              <a:ext uri="{FF2B5EF4-FFF2-40B4-BE49-F238E27FC236}">
                <a16:creationId xmlns:a16="http://schemas.microsoft.com/office/drawing/2014/main" id="{6D40EB8E-981E-A7E5-32C0-5E04668A68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788"/>
          <a:stretch/>
        </p:blipFill>
        <p:spPr bwMode="auto">
          <a:xfrm>
            <a:off x="8426508" y="4371267"/>
            <a:ext cx="1669064" cy="173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647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51CA0A-E8AF-4BDA-C26E-83F1194A775D}"/>
              </a:ext>
            </a:extLst>
          </p:cNvPr>
          <p:cNvSpPr>
            <a:spLocks noGrp="1"/>
          </p:cNvSpPr>
          <p:nvPr>
            <p:ph type="title"/>
          </p:nvPr>
        </p:nvSpPr>
        <p:spPr>
          <a:xfrm>
            <a:off x="643467" y="321734"/>
            <a:ext cx="4970877" cy="1135737"/>
          </a:xfrm>
        </p:spPr>
        <p:txBody>
          <a:bodyPr>
            <a:normAutofit/>
          </a:bodyPr>
          <a:lstStyle/>
          <a:p>
            <a:r>
              <a:rPr lang="en-GB" sz="3600"/>
              <a:t>Sensor Example: Photoresistor</a:t>
            </a:r>
            <a:endParaRPr lang="en-IE" sz="3600"/>
          </a:p>
        </p:txBody>
      </p:sp>
      <p:sp>
        <p:nvSpPr>
          <p:cNvPr id="3" name="Content Placeholder 2">
            <a:extLst>
              <a:ext uri="{FF2B5EF4-FFF2-40B4-BE49-F238E27FC236}">
                <a16:creationId xmlns:a16="http://schemas.microsoft.com/office/drawing/2014/main" id="{2B995FF0-DF7C-1F71-FE6B-16268CEA8FE3}"/>
              </a:ext>
            </a:extLst>
          </p:cNvPr>
          <p:cNvSpPr>
            <a:spLocks noGrp="1"/>
          </p:cNvSpPr>
          <p:nvPr>
            <p:ph idx="1"/>
          </p:nvPr>
        </p:nvSpPr>
        <p:spPr>
          <a:xfrm>
            <a:off x="643468" y="1782981"/>
            <a:ext cx="4970877" cy="4393982"/>
          </a:xfrm>
        </p:spPr>
        <p:txBody>
          <a:bodyPr>
            <a:normAutofit/>
          </a:bodyPr>
          <a:lstStyle/>
          <a:p>
            <a:pPr marL="0" indent="0">
              <a:buNone/>
            </a:pPr>
            <a:r>
              <a:rPr lang="en-GB" sz="2000">
                <a:latin typeface="montserrat" panose="020B0604020202020204" pitchFamily="2" charset="0"/>
              </a:rPr>
              <a:t>…”receives a signal or stimulus (e.g. heat or pressure or light or motion etc.) and responds to it in a distinctive manner…”</a:t>
            </a:r>
          </a:p>
          <a:p>
            <a:pPr marL="0" indent="0">
              <a:buNone/>
            </a:pPr>
            <a:endParaRPr lang="en-GB" sz="2000"/>
          </a:p>
          <a:p>
            <a:r>
              <a:rPr lang="en-GB" sz="2000"/>
              <a:t>Input signal/stimulus: Light</a:t>
            </a:r>
          </a:p>
          <a:p>
            <a:r>
              <a:rPr lang="en-GB" sz="2000"/>
              <a:t>Response: change in Resistance</a:t>
            </a:r>
          </a:p>
          <a:p>
            <a:pPr marL="0" indent="0">
              <a:buNone/>
            </a:pPr>
            <a:r>
              <a:rPr lang="en-GB" sz="2000"/>
              <a:t>How do we use this to “sense” light?</a:t>
            </a:r>
          </a:p>
          <a:p>
            <a:pPr marL="971550" lvl="1" indent="-514350">
              <a:buFont typeface="+mj-lt"/>
              <a:buAutoNum type="arabicPeriod"/>
            </a:pPr>
            <a:r>
              <a:rPr lang="en-GB" sz="2000"/>
              <a:t>Put in a circuit </a:t>
            </a:r>
          </a:p>
          <a:p>
            <a:pPr marL="971550" lvl="1" indent="-514350">
              <a:buFont typeface="+mj-lt"/>
              <a:buAutoNum type="arabicPeriod"/>
            </a:pPr>
            <a:r>
              <a:rPr lang="en-GB" sz="2000"/>
              <a:t>measure voltage across Photoresistor </a:t>
            </a:r>
          </a:p>
          <a:p>
            <a:pPr marL="971550" lvl="1" indent="-514350">
              <a:buFont typeface="+mj-lt"/>
              <a:buAutoNum type="arabicPeriod"/>
            </a:pPr>
            <a:r>
              <a:rPr lang="en-GB" sz="2000"/>
              <a:t>Convert to digital value (a number) by Arduino</a:t>
            </a:r>
          </a:p>
          <a:p>
            <a:pPr marL="0" indent="0">
              <a:buNone/>
            </a:pPr>
            <a:endParaRPr lang="en-GB" sz="2000"/>
          </a:p>
          <a:p>
            <a:endParaRPr lang="en-IE" sz="2000"/>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7A5E4C13-586E-23A3-20AD-0C79234E4C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57813" y="1871802"/>
            <a:ext cx="5290720" cy="3114395"/>
          </a:xfrm>
          <a:prstGeom prst="rect">
            <a:avLst/>
          </a:prstGeom>
        </p:spPr>
      </p:pic>
      <p:grpSp>
        <p:nvGrpSpPr>
          <p:cNvPr id="17" name="Group 1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8" name="Isosceles Triangle 1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85FFC77-12ED-0B82-41F8-F07936B7D9D5}"/>
              </a:ext>
            </a:extLst>
          </p:cNvPr>
          <p:cNvSpPr txBox="1"/>
          <p:nvPr/>
        </p:nvSpPr>
        <p:spPr>
          <a:xfrm>
            <a:off x="9241491" y="4786142"/>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arduino.stackexchange.com/questions/7921/why-do-you-need-a-second-resistor-when-using-a-photoresistor-ldr">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2501684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51CA0A-E8AF-4BDA-C26E-83F1194A775D}"/>
              </a:ext>
            </a:extLst>
          </p:cNvPr>
          <p:cNvSpPr>
            <a:spLocks noGrp="1"/>
          </p:cNvSpPr>
          <p:nvPr>
            <p:ph type="title"/>
          </p:nvPr>
        </p:nvSpPr>
        <p:spPr>
          <a:xfrm>
            <a:off x="643467" y="321734"/>
            <a:ext cx="4970877" cy="1135737"/>
          </a:xfrm>
        </p:spPr>
        <p:txBody>
          <a:bodyPr>
            <a:normAutofit/>
          </a:bodyPr>
          <a:lstStyle/>
          <a:p>
            <a:r>
              <a:rPr lang="en-GB" sz="3600"/>
              <a:t>Sensor Example: Button</a:t>
            </a:r>
            <a:endParaRPr lang="en-IE" sz="3600"/>
          </a:p>
        </p:txBody>
      </p:sp>
      <p:sp>
        <p:nvSpPr>
          <p:cNvPr id="3" name="Content Placeholder 2">
            <a:extLst>
              <a:ext uri="{FF2B5EF4-FFF2-40B4-BE49-F238E27FC236}">
                <a16:creationId xmlns:a16="http://schemas.microsoft.com/office/drawing/2014/main" id="{2B995FF0-DF7C-1F71-FE6B-16268CEA8FE3}"/>
              </a:ext>
            </a:extLst>
          </p:cNvPr>
          <p:cNvSpPr>
            <a:spLocks noGrp="1"/>
          </p:cNvSpPr>
          <p:nvPr>
            <p:ph idx="1"/>
          </p:nvPr>
        </p:nvSpPr>
        <p:spPr>
          <a:xfrm>
            <a:off x="643468" y="1782981"/>
            <a:ext cx="4970877" cy="4393982"/>
          </a:xfrm>
        </p:spPr>
        <p:txBody>
          <a:bodyPr>
            <a:normAutofit/>
          </a:bodyPr>
          <a:lstStyle/>
          <a:p>
            <a:pPr marL="0" indent="0">
              <a:buNone/>
            </a:pPr>
            <a:r>
              <a:rPr lang="en-GB" sz="2000">
                <a:latin typeface="montserrat" panose="020B0604020202020204" pitchFamily="2" charset="0"/>
              </a:rPr>
              <a:t>…”receives a signal or stimulus (e.g. heat or pressure or light or motion etc.) and responds to it in a distinctive manner…”</a:t>
            </a:r>
          </a:p>
          <a:p>
            <a:pPr marL="0" indent="0">
              <a:buNone/>
            </a:pPr>
            <a:endParaRPr lang="en-GB" sz="2000"/>
          </a:p>
          <a:p>
            <a:r>
              <a:rPr lang="en-GB" sz="2000"/>
              <a:t>Input signal/stimulus: Mechanical (press the button)</a:t>
            </a:r>
          </a:p>
          <a:p>
            <a:r>
              <a:rPr lang="en-GB" sz="2000"/>
              <a:t>Response: Close/Open Circuit</a:t>
            </a:r>
          </a:p>
          <a:p>
            <a:pPr marL="0" indent="0">
              <a:buNone/>
            </a:pPr>
            <a:r>
              <a:rPr lang="en-GB" sz="2000"/>
              <a:t>How do we use this to “sense” button press?</a:t>
            </a:r>
          </a:p>
          <a:p>
            <a:pPr marL="971550" lvl="1" indent="-514350">
              <a:buFont typeface="+mj-lt"/>
              <a:buAutoNum type="arabicPeriod"/>
            </a:pPr>
            <a:r>
              <a:rPr lang="en-GB" sz="2000"/>
              <a:t>Put in a circuit </a:t>
            </a:r>
          </a:p>
          <a:p>
            <a:pPr marL="971550" lvl="1" indent="-514350">
              <a:buFont typeface="+mj-lt"/>
              <a:buAutoNum type="arabicPeriod"/>
            </a:pPr>
            <a:r>
              <a:rPr lang="en-GB" sz="2000"/>
              <a:t>measure voltage across Button </a:t>
            </a:r>
          </a:p>
          <a:p>
            <a:pPr marL="971550" lvl="1" indent="-514350">
              <a:buFont typeface="+mj-lt"/>
              <a:buAutoNum type="arabicPeriod"/>
            </a:pPr>
            <a:r>
              <a:rPr lang="en-GB" sz="2000"/>
              <a:t>Convert to digital value (a number) by Arduino</a:t>
            </a:r>
          </a:p>
          <a:p>
            <a:pPr marL="0" indent="0">
              <a:buNone/>
            </a:pPr>
            <a:endParaRPr lang="en-GB" sz="2000"/>
          </a:p>
          <a:p>
            <a:pPr marL="0" indent="0">
              <a:buNone/>
            </a:pPr>
            <a:endParaRPr lang="en-IE" sz="2000"/>
          </a:p>
        </p:txBody>
      </p:sp>
      <p:sp>
        <p:nvSpPr>
          <p:cNvPr id="3081" name="Isosceles Triangle 308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ather Ted Button on Make a GIF">
            <a:extLst>
              <a:ext uri="{FF2B5EF4-FFF2-40B4-BE49-F238E27FC236}">
                <a16:creationId xmlns:a16="http://schemas.microsoft.com/office/drawing/2014/main" id="{BFD04F1F-1C7B-03ED-AC50-29940A2A7C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7813" y="783639"/>
            <a:ext cx="5290720" cy="5290720"/>
          </a:xfrm>
          <a:prstGeom prst="rect">
            <a:avLst/>
          </a:prstGeom>
          <a:noFill/>
          <a:extLst>
            <a:ext uri="{909E8E84-426E-40DD-AFC4-6F175D3DCCD1}">
              <a14:hiddenFill xmlns:a14="http://schemas.microsoft.com/office/drawing/2010/main">
                <a:solidFill>
                  <a:srgbClr val="FFFFFF"/>
                </a:solidFill>
              </a14:hiddenFill>
            </a:ext>
          </a:extLst>
        </p:spPr>
      </p:pic>
      <p:grpSp>
        <p:nvGrpSpPr>
          <p:cNvPr id="3085" name="Group 3084">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086" name="Isosceles Triangle 3085">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Rectangle 3086">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125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upload.wikimedia.org/wikipedia/commons/a/a1/Phy...">
            <a:extLst>
              <a:ext uri="{FF2B5EF4-FFF2-40B4-BE49-F238E27FC236}">
                <a16:creationId xmlns:a16="http://schemas.microsoft.com/office/drawing/2014/main" id="{32B9F220-6A3D-4207-8118-7846A588E5AE}"/>
              </a:ext>
            </a:extLst>
          </p:cNvPr>
          <p:cNvSpPr>
            <a:spLocks noGrp="1" noChangeAspect="1" noChangeArrowheads="1"/>
          </p:cNvSpPr>
          <p:nvPr>
            <p:ph type="title"/>
          </p:nvPr>
        </p:nvSpPr>
        <p:spPr bwMode="auto">
          <a:xfrm>
            <a:off x="838200" y="405466"/>
            <a:ext cx="10515600" cy="13255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E" dirty="0"/>
              <a:t>Physical Computing</a:t>
            </a:r>
            <a:br>
              <a:rPr lang="en-IE" dirty="0"/>
            </a:br>
            <a:endParaRPr lang="en-IE" dirty="0"/>
          </a:p>
        </p:txBody>
      </p:sp>
      <p:pic>
        <p:nvPicPr>
          <p:cNvPr id="1030" name="Picture 6" descr="Physical computing">
            <a:extLst>
              <a:ext uri="{FF2B5EF4-FFF2-40B4-BE49-F238E27FC236}">
                <a16:creationId xmlns:a16="http://schemas.microsoft.com/office/drawing/2014/main" id="{9B8871DF-59F2-4630-838F-655A9AA9CD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52303"/>
            <a:ext cx="10515600" cy="41131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0029327-E43B-4DF1-A96A-C7792264A223}"/>
              </a:ext>
            </a:extLst>
          </p:cNvPr>
          <p:cNvSpPr txBox="1"/>
          <p:nvPr/>
        </p:nvSpPr>
        <p:spPr>
          <a:xfrm>
            <a:off x="838200" y="1245335"/>
            <a:ext cx="6094878" cy="646331"/>
          </a:xfrm>
          <a:prstGeom prst="rect">
            <a:avLst/>
          </a:prstGeom>
          <a:noFill/>
        </p:spPr>
        <p:txBody>
          <a:bodyPr wrap="square">
            <a:spAutoFit/>
          </a:bodyPr>
          <a:lstStyle/>
          <a:p>
            <a:r>
              <a:rPr lang="en-GB" b="0" i="1" dirty="0">
                <a:solidFill>
                  <a:srgbClr val="202122"/>
                </a:solidFill>
                <a:effectLst/>
                <a:latin typeface="Arial" panose="020B0604020202020204" pitchFamily="34" charset="0"/>
              </a:rPr>
              <a:t>A creative framework for understanding human beings' relationship to the </a:t>
            </a:r>
            <a:r>
              <a:rPr lang="en-GB" b="0" i="1" u="none" strike="noStrike" dirty="0">
                <a:solidFill>
                  <a:srgbClr val="0B0080"/>
                </a:solidFill>
                <a:effectLst/>
                <a:latin typeface="Arial" panose="020B0604020202020204" pitchFamily="34" charset="0"/>
                <a:hlinkClick r:id="rId3" tooltip="Digital data"/>
              </a:rPr>
              <a:t>digital</a:t>
            </a:r>
            <a:r>
              <a:rPr lang="en-GB" b="0" i="1" dirty="0">
                <a:solidFill>
                  <a:srgbClr val="202122"/>
                </a:solidFill>
                <a:effectLst/>
                <a:latin typeface="Arial" panose="020B0604020202020204" pitchFamily="34" charset="0"/>
              </a:rPr>
              <a:t> world</a:t>
            </a:r>
            <a:endParaRPr lang="en-IE" i="1" dirty="0"/>
          </a:p>
        </p:txBody>
      </p:sp>
    </p:spTree>
    <p:extLst>
      <p:ext uri="{BB962C8B-B14F-4D97-AF65-F5344CB8AC3E}">
        <p14:creationId xmlns:p14="http://schemas.microsoft.com/office/powerpoint/2010/main" val="308346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C3BE-5D88-470A-9C51-C3FB43B77413}"/>
              </a:ext>
            </a:extLst>
          </p:cNvPr>
          <p:cNvSpPr>
            <a:spLocks noGrp="1"/>
          </p:cNvSpPr>
          <p:nvPr>
            <p:ph type="title"/>
          </p:nvPr>
        </p:nvSpPr>
        <p:spPr>
          <a:xfrm>
            <a:off x="838200" y="723578"/>
            <a:ext cx="4595071" cy="1645501"/>
          </a:xfrm>
        </p:spPr>
        <p:txBody>
          <a:bodyPr>
            <a:normAutofit/>
          </a:bodyPr>
          <a:lstStyle/>
          <a:p>
            <a:r>
              <a:rPr lang="en-IE"/>
              <a:t>Physical Computing</a:t>
            </a:r>
          </a:p>
        </p:txBody>
      </p:sp>
      <p:sp>
        <p:nvSpPr>
          <p:cNvPr id="3" name="Content Placeholder 2">
            <a:extLst>
              <a:ext uri="{FF2B5EF4-FFF2-40B4-BE49-F238E27FC236}">
                <a16:creationId xmlns:a16="http://schemas.microsoft.com/office/drawing/2014/main" id="{E2D83EA1-3919-427D-95F9-D5DD69C36C50}"/>
              </a:ext>
            </a:extLst>
          </p:cNvPr>
          <p:cNvSpPr>
            <a:spLocks noGrp="1"/>
          </p:cNvSpPr>
          <p:nvPr>
            <p:ph idx="1"/>
          </p:nvPr>
        </p:nvSpPr>
        <p:spPr>
          <a:xfrm>
            <a:off x="838200" y="2548467"/>
            <a:ext cx="4595071" cy="3628495"/>
          </a:xfrm>
        </p:spPr>
        <p:txBody>
          <a:bodyPr>
            <a:normAutofit/>
          </a:bodyPr>
          <a:lstStyle/>
          <a:p>
            <a:r>
              <a:rPr lang="en-IE" sz="1700"/>
              <a:t>Break away from conventional input/output peripherals:</a:t>
            </a:r>
          </a:p>
          <a:p>
            <a:pPr lvl="1"/>
            <a:r>
              <a:rPr lang="en-IE" sz="1700"/>
              <a:t>Keyboard, mouse, screen</a:t>
            </a:r>
          </a:p>
          <a:p>
            <a:r>
              <a:rPr lang="en-IE" sz="1700"/>
              <a:t>Think about how human/environment signals can be captured and changed into electronic signals that can be interpreted by a computing device.</a:t>
            </a:r>
          </a:p>
          <a:p>
            <a:r>
              <a:rPr lang="en-GB" sz="1700"/>
              <a:t>Physical computing applications tend to depend on people for input (and sometimes output), and transform that input into another form, like an animation, a sound, or motion.</a:t>
            </a:r>
          </a:p>
          <a:p>
            <a:r>
              <a:rPr lang="en-GB" sz="1700"/>
              <a:t>Sometimes powerfully fuses art and technology. </a:t>
            </a:r>
            <a:endParaRPr lang="en-IE" sz="1700"/>
          </a:p>
        </p:txBody>
      </p:sp>
      <p:sp>
        <p:nvSpPr>
          <p:cNvPr id="25" name="Rectangle 24">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AAEE604-67F0-4347-B31C-558F6D4D832C}"/>
              </a:ext>
            </a:extLst>
          </p:cNvPr>
          <p:cNvPicPr>
            <a:picLocks noChangeAspect="1"/>
          </p:cNvPicPr>
          <p:nvPr/>
        </p:nvPicPr>
        <p:blipFill>
          <a:blip r:embed="rId2"/>
          <a:stretch>
            <a:fillRect/>
          </a:stretch>
        </p:blipFill>
        <p:spPr>
          <a:xfrm>
            <a:off x="6740025" y="321734"/>
            <a:ext cx="1726082" cy="2739814"/>
          </a:xfrm>
          <a:prstGeom prst="rect">
            <a:avLst/>
          </a:prstGeom>
        </p:spPr>
      </p:pic>
      <p:sp>
        <p:nvSpPr>
          <p:cNvPr id="31" name="Rectangle 30">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Diagram&#10;&#10;Description automatically generated">
            <a:extLst>
              <a:ext uri="{FF2B5EF4-FFF2-40B4-BE49-F238E27FC236}">
                <a16:creationId xmlns:a16="http://schemas.microsoft.com/office/drawing/2014/main" id="{C8912B64-3C43-4C4B-950A-FBDACCC705C1}"/>
              </a:ext>
            </a:extLst>
          </p:cNvPr>
          <p:cNvPicPr>
            <a:picLocks noChangeAspect="1"/>
          </p:cNvPicPr>
          <p:nvPr/>
        </p:nvPicPr>
        <p:blipFill rotWithShape="1">
          <a:blip r:embed="rId3"/>
          <a:srcRect t="2871" r="-1" b="15458"/>
          <a:stretch/>
        </p:blipFill>
        <p:spPr>
          <a:xfrm>
            <a:off x="9502775" y="545681"/>
            <a:ext cx="2364317" cy="2291919"/>
          </a:xfrm>
          <a:prstGeom prst="rect">
            <a:avLst/>
          </a:prstGeom>
        </p:spPr>
      </p:pic>
      <p:pic>
        <p:nvPicPr>
          <p:cNvPr id="6" name="Picture 5" descr="A picture containing table, small, sitting, desk&#10;&#10;Description automatically generated">
            <a:extLst>
              <a:ext uri="{FF2B5EF4-FFF2-40B4-BE49-F238E27FC236}">
                <a16:creationId xmlns:a16="http://schemas.microsoft.com/office/drawing/2014/main" id="{661E5B4D-6301-497E-854E-68D21F5504C5}"/>
              </a:ext>
            </a:extLst>
          </p:cNvPr>
          <p:cNvPicPr>
            <a:picLocks noChangeAspect="1"/>
          </p:cNvPicPr>
          <p:nvPr/>
        </p:nvPicPr>
        <p:blipFill>
          <a:blip r:embed="rId4"/>
          <a:stretch>
            <a:fillRect/>
          </a:stretch>
        </p:blipFill>
        <p:spPr>
          <a:xfrm>
            <a:off x="7454953" y="3796452"/>
            <a:ext cx="3378093" cy="2559898"/>
          </a:xfrm>
          <a:prstGeom prst="rect">
            <a:avLst/>
          </a:prstGeom>
        </p:spPr>
      </p:pic>
    </p:spTree>
    <p:extLst>
      <p:ext uri="{BB962C8B-B14F-4D97-AF65-F5344CB8AC3E}">
        <p14:creationId xmlns:p14="http://schemas.microsoft.com/office/powerpoint/2010/main" val="44489716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7DF732-11B8-4721-923E-AE24DA965A0C}"/>
              </a:ext>
            </a:extLst>
          </p:cNvPr>
          <p:cNvSpPr>
            <a:spLocks noGrp="1"/>
          </p:cNvSpPr>
          <p:nvPr>
            <p:ph type="title"/>
          </p:nvPr>
        </p:nvSpPr>
        <p:spPr>
          <a:xfrm>
            <a:off x="524741" y="620392"/>
            <a:ext cx="3808268" cy="5504688"/>
          </a:xfrm>
        </p:spPr>
        <p:txBody>
          <a:bodyPr>
            <a:normAutofit/>
          </a:bodyPr>
          <a:lstStyle/>
          <a:p>
            <a:r>
              <a:rPr lang="en-IE" sz="6000">
                <a:solidFill>
                  <a:schemeClr val="bg1"/>
                </a:solidFill>
              </a:rPr>
              <a:t>Electricity</a:t>
            </a:r>
          </a:p>
        </p:txBody>
      </p:sp>
      <p:graphicFrame>
        <p:nvGraphicFramePr>
          <p:cNvPr id="5" name="Content Placeholder 2">
            <a:extLst>
              <a:ext uri="{FF2B5EF4-FFF2-40B4-BE49-F238E27FC236}">
                <a16:creationId xmlns:a16="http://schemas.microsoft.com/office/drawing/2014/main" id="{2461A1B7-6F43-437E-AA28-55764CE6389F}"/>
              </a:ext>
            </a:extLst>
          </p:cNvPr>
          <p:cNvGraphicFramePr>
            <a:graphicFrameLocks noGrp="1"/>
          </p:cNvGraphicFramePr>
          <p:nvPr>
            <p:ph idx="1"/>
            <p:extLst>
              <p:ext uri="{D42A27DB-BD31-4B8C-83A1-F6EECF244321}">
                <p14:modId xmlns:p14="http://schemas.microsoft.com/office/powerpoint/2010/main" val="372920138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453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367F-6449-40F6-B604-CB36A9A1C51D}"/>
              </a:ext>
            </a:extLst>
          </p:cNvPr>
          <p:cNvSpPr>
            <a:spLocks noGrp="1"/>
          </p:cNvSpPr>
          <p:nvPr>
            <p:ph type="title"/>
          </p:nvPr>
        </p:nvSpPr>
        <p:spPr/>
        <p:txBody>
          <a:bodyPr/>
          <a:lstStyle/>
          <a:p>
            <a:r>
              <a:rPr lang="en-IE" dirty="0"/>
              <a:t>Electricity: Relationship</a:t>
            </a:r>
          </a:p>
        </p:txBody>
      </p:sp>
      <p:sp>
        <p:nvSpPr>
          <p:cNvPr id="3" name="Content Placeholder 2">
            <a:extLst>
              <a:ext uri="{FF2B5EF4-FFF2-40B4-BE49-F238E27FC236}">
                <a16:creationId xmlns:a16="http://schemas.microsoft.com/office/drawing/2014/main" id="{9A0FF207-39B1-4F15-A9F7-3A13820EF50A}"/>
              </a:ext>
            </a:extLst>
          </p:cNvPr>
          <p:cNvSpPr>
            <a:spLocks noGrp="1"/>
          </p:cNvSpPr>
          <p:nvPr>
            <p:ph idx="1"/>
          </p:nvPr>
        </p:nvSpPr>
        <p:spPr>
          <a:xfrm>
            <a:off x="521942" y="1690687"/>
            <a:ext cx="8133920" cy="4971369"/>
          </a:xfrm>
        </p:spPr>
        <p:txBody>
          <a:bodyPr>
            <a:normAutofit/>
          </a:bodyPr>
          <a:lstStyle/>
          <a:p>
            <a:r>
              <a:rPr lang="en-GB" b="1" i="0" dirty="0">
                <a:solidFill>
                  <a:srgbClr val="1A1A1A"/>
                </a:solidFill>
                <a:effectLst/>
                <a:latin typeface="Merriweather"/>
              </a:rPr>
              <a:t>Voltage (V)</a:t>
            </a:r>
            <a:r>
              <a:rPr lang="en-GB" b="0" i="0" dirty="0">
                <a:solidFill>
                  <a:srgbClr val="1A1A1A"/>
                </a:solidFill>
                <a:effectLst/>
                <a:latin typeface="Merriweather"/>
              </a:rPr>
              <a:t>, </a:t>
            </a:r>
            <a:r>
              <a:rPr lang="en-GB" b="1" i="0" dirty="0">
                <a:solidFill>
                  <a:srgbClr val="1A1A1A"/>
                </a:solidFill>
                <a:effectLst/>
                <a:latin typeface="Merriweather"/>
              </a:rPr>
              <a:t>Current (I)</a:t>
            </a:r>
            <a:r>
              <a:rPr lang="en-GB" b="0" i="0" dirty="0">
                <a:solidFill>
                  <a:srgbClr val="1A1A1A"/>
                </a:solidFill>
                <a:effectLst/>
                <a:latin typeface="Merriweather"/>
              </a:rPr>
              <a:t>, and </a:t>
            </a:r>
            <a:r>
              <a:rPr lang="en-GB" b="1" i="0" dirty="0">
                <a:solidFill>
                  <a:srgbClr val="1A1A1A"/>
                </a:solidFill>
                <a:effectLst/>
                <a:latin typeface="Merriweather"/>
              </a:rPr>
              <a:t>Resistance (R)</a:t>
            </a:r>
            <a:r>
              <a:rPr lang="en-GB" b="0" i="0" dirty="0">
                <a:solidFill>
                  <a:srgbClr val="1A1A1A"/>
                </a:solidFill>
                <a:effectLst/>
                <a:latin typeface="Merriweather"/>
              </a:rPr>
              <a:t> are all related, by the following formula:</a:t>
            </a:r>
          </a:p>
          <a:p>
            <a:endParaRPr lang="en-GB" dirty="0">
              <a:solidFill>
                <a:srgbClr val="1A1A1A"/>
              </a:solidFill>
              <a:latin typeface="Merriweather"/>
            </a:endParaRPr>
          </a:p>
          <a:p>
            <a:pPr marL="0" indent="0">
              <a:buNone/>
            </a:pPr>
            <a:r>
              <a:rPr lang="en-IE" b="1" i="0" dirty="0">
                <a:solidFill>
                  <a:srgbClr val="1A1A1A"/>
                </a:solidFill>
                <a:effectLst/>
                <a:latin typeface="Merriweather"/>
              </a:rPr>
              <a:t>V = I x R</a:t>
            </a:r>
          </a:p>
          <a:p>
            <a:pPr marL="0" indent="0">
              <a:buNone/>
            </a:pPr>
            <a:endParaRPr lang="en-IE" b="1" dirty="0">
              <a:solidFill>
                <a:srgbClr val="1A1A1A"/>
              </a:solidFill>
              <a:latin typeface="Merriweather"/>
            </a:endParaRPr>
          </a:p>
          <a:p>
            <a:pPr algn="l"/>
            <a:r>
              <a:rPr lang="en-GB" b="1" i="0" dirty="0">
                <a:solidFill>
                  <a:srgbClr val="1A1A1A"/>
                </a:solidFill>
                <a:effectLst/>
                <a:latin typeface="Merriweather"/>
              </a:rPr>
              <a:t>electrical power (P)</a:t>
            </a:r>
            <a:r>
              <a:rPr lang="en-GB" b="0" i="0" dirty="0">
                <a:solidFill>
                  <a:srgbClr val="1A1A1A"/>
                </a:solidFill>
                <a:effectLst/>
                <a:latin typeface="Merriweather"/>
              </a:rPr>
              <a:t> (measured in watts), </a:t>
            </a:r>
            <a:br>
              <a:rPr lang="en-GB" b="0" i="0" dirty="0">
                <a:solidFill>
                  <a:srgbClr val="1A1A1A"/>
                </a:solidFill>
                <a:effectLst/>
                <a:latin typeface="Merriweather"/>
              </a:rPr>
            </a:br>
            <a:r>
              <a:rPr lang="en-GB" b="0" i="0" dirty="0">
                <a:solidFill>
                  <a:srgbClr val="1A1A1A"/>
                </a:solidFill>
                <a:effectLst/>
                <a:latin typeface="Merriweather"/>
              </a:rPr>
              <a:t>as follows:</a:t>
            </a:r>
          </a:p>
          <a:p>
            <a:pPr marL="0" indent="0" algn="l">
              <a:buNone/>
            </a:pPr>
            <a:r>
              <a:rPr lang="en-GB" b="1" i="0" dirty="0">
                <a:solidFill>
                  <a:srgbClr val="1A1A1A"/>
                </a:solidFill>
                <a:effectLst/>
                <a:latin typeface="Merriweather"/>
              </a:rPr>
              <a:t>Watts = Volts * Amps</a:t>
            </a:r>
            <a:endParaRPr lang="en-GB" b="0" i="0" dirty="0">
              <a:solidFill>
                <a:srgbClr val="1A1A1A"/>
              </a:solidFill>
              <a:effectLst/>
              <a:latin typeface="Merriweather"/>
            </a:endParaRPr>
          </a:p>
          <a:p>
            <a:pPr marL="0" indent="0" algn="l">
              <a:buNone/>
            </a:pPr>
            <a:r>
              <a:rPr lang="en-GB" b="1" i="0" dirty="0">
                <a:solidFill>
                  <a:srgbClr val="1A1A1A"/>
                </a:solidFill>
                <a:effectLst/>
                <a:latin typeface="Merriweather"/>
              </a:rPr>
              <a:t>P = V * I</a:t>
            </a:r>
            <a:endParaRPr lang="en-GB" b="0" i="0" dirty="0">
              <a:solidFill>
                <a:srgbClr val="1A1A1A"/>
              </a:solidFill>
              <a:effectLst/>
              <a:latin typeface="Merriweather"/>
            </a:endParaRPr>
          </a:p>
          <a:p>
            <a:pPr marL="0" indent="0">
              <a:buNone/>
            </a:pPr>
            <a:endParaRPr lang="en-GB" b="1" i="0" dirty="0">
              <a:solidFill>
                <a:srgbClr val="1A1A1A"/>
              </a:solidFill>
              <a:effectLst/>
              <a:latin typeface="Merriweather"/>
            </a:endParaRPr>
          </a:p>
        </p:txBody>
      </p:sp>
      <p:pic>
        <p:nvPicPr>
          <p:cNvPr id="2050" name="Picture 2" descr="Three equations using ohms law to calculate Voltage, Amperage, or Resistance. A circle is divided into 3 sections, each section containing one element of Ohms law, V for voltage, I for Amperage, R for resistance. Each equation is adjacent to the corresponding section of the circle">
            <a:extLst>
              <a:ext uri="{FF2B5EF4-FFF2-40B4-BE49-F238E27FC236}">
                <a16:creationId xmlns:a16="http://schemas.microsoft.com/office/drawing/2014/main" id="{A10A0044-90E7-4859-8407-EB27D949D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587" y="2293520"/>
            <a:ext cx="26860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imple circuit showing the direction of current flowing from the + V terminal to ground">
            <a:extLst>
              <a:ext uri="{FF2B5EF4-FFF2-40B4-BE49-F238E27FC236}">
                <a16:creationId xmlns:a16="http://schemas.microsoft.com/office/drawing/2014/main" id="{150C8FE5-348A-488C-B653-F23F770C4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337" y="4410075"/>
            <a:ext cx="1838325"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34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E39206-7050-46FA-889E-9DB1F1E9FD9A}"/>
              </a:ext>
            </a:extLst>
          </p:cNvPr>
          <p:cNvSpPr>
            <a:spLocks noGrp="1"/>
          </p:cNvSpPr>
          <p:nvPr>
            <p:ph type="title"/>
          </p:nvPr>
        </p:nvSpPr>
        <p:spPr>
          <a:xfrm>
            <a:off x="648929" y="557190"/>
            <a:ext cx="5170852" cy="1671564"/>
          </a:xfrm>
        </p:spPr>
        <p:txBody>
          <a:bodyPr>
            <a:normAutofit/>
          </a:bodyPr>
          <a:lstStyle/>
          <a:p>
            <a:r>
              <a:rPr lang="en-IE" sz="4000"/>
              <a:t>Circuit</a:t>
            </a:r>
          </a:p>
        </p:txBody>
      </p:sp>
      <p:sp>
        <p:nvSpPr>
          <p:cNvPr id="3" name="Content Placeholder 2">
            <a:extLst>
              <a:ext uri="{FF2B5EF4-FFF2-40B4-BE49-F238E27FC236}">
                <a16:creationId xmlns:a16="http://schemas.microsoft.com/office/drawing/2014/main" id="{27F4D75B-2E1C-4A18-8BBD-3092E23FE88A}"/>
              </a:ext>
            </a:extLst>
          </p:cNvPr>
          <p:cNvSpPr>
            <a:spLocks noGrp="1"/>
          </p:cNvSpPr>
          <p:nvPr>
            <p:ph idx="1"/>
          </p:nvPr>
        </p:nvSpPr>
        <p:spPr>
          <a:xfrm>
            <a:off x="648930" y="2398030"/>
            <a:ext cx="5180245" cy="3731058"/>
          </a:xfrm>
        </p:spPr>
        <p:txBody>
          <a:bodyPr>
            <a:normAutofit/>
          </a:bodyPr>
          <a:lstStyle/>
          <a:p>
            <a:r>
              <a:rPr lang="en-IE" sz="2000" dirty="0"/>
              <a:t>Physical Computing usually involves interfacing a computing device with electrical circuit(s).</a:t>
            </a:r>
          </a:p>
          <a:p>
            <a:r>
              <a:rPr lang="en-IE" sz="2000" dirty="0"/>
              <a:t>A circuit needs a:</a:t>
            </a:r>
          </a:p>
          <a:p>
            <a:pPr lvl="1"/>
            <a:r>
              <a:rPr lang="en-IE" sz="2000" dirty="0"/>
              <a:t>Electrical Energy Source (e.g. battery)</a:t>
            </a:r>
          </a:p>
          <a:p>
            <a:pPr lvl="1"/>
            <a:r>
              <a:rPr lang="en-IE" sz="2000" dirty="0"/>
              <a:t>Load (Converts </a:t>
            </a:r>
            <a:r>
              <a:rPr lang="en-IE" sz="2000" dirty="0" err="1"/>
              <a:t>elec</a:t>
            </a:r>
            <a:r>
              <a:rPr lang="en-IE" sz="2000" dirty="0"/>
              <a:t> energy to something else)</a:t>
            </a:r>
          </a:p>
        </p:txBody>
      </p:sp>
      <p:pic>
        <p:nvPicPr>
          <p:cNvPr id="1026" name="Picture 2">
            <a:extLst>
              <a:ext uri="{FF2B5EF4-FFF2-40B4-BE49-F238E27FC236}">
                <a16:creationId xmlns:a16="http://schemas.microsoft.com/office/drawing/2014/main" id="{E30111F4-C495-48F0-B194-1BA21F671C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592"/>
          <a:stretch/>
        </p:blipFill>
        <p:spPr bwMode="auto">
          <a:xfrm>
            <a:off x="6182944" y="557189"/>
            <a:ext cx="5170852" cy="557189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61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291F-E9D5-429F-9D17-BFC26967CF76}"/>
              </a:ext>
            </a:extLst>
          </p:cNvPr>
          <p:cNvSpPr>
            <a:spLocks noGrp="1"/>
          </p:cNvSpPr>
          <p:nvPr>
            <p:ph type="title"/>
          </p:nvPr>
        </p:nvSpPr>
        <p:spPr/>
        <p:txBody>
          <a:bodyPr/>
          <a:lstStyle/>
          <a:p>
            <a:r>
              <a:rPr lang="en-IE" dirty="0"/>
              <a:t>Circuit 2</a:t>
            </a:r>
          </a:p>
        </p:txBody>
      </p:sp>
      <p:sp>
        <p:nvSpPr>
          <p:cNvPr id="3" name="Content Placeholder 2">
            <a:extLst>
              <a:ext uri="{FF2B5EF4-FFF2-40B4-BE49-F238E27FC236}">
                <a16:creationId xmlns:a16="http://schemas.microsoft.com/office/drawing/2014/main" id="{4E9268C6-2D47-4D94-9BEB-7BF9A1B58E4D}"/>
              </a:ext>
            </a:extLst>
          </p:cNvPr>
          <p:cNvSpPr>
            <a:spLocks noGrp="1"/>
          </p:cNvSpPr>
          <p:nvPr>
            <p:ph idx="1"/>
          </p:nvPr>
        </p:nvSpPr>
        <p:spPr>
          <a:xfrm>
            <a:off x="568377" y="1885585"/>
            <a:ext cx="6274633" cy="4351338"/>
          </a:xfrm>
        </p:spPr>
        <p:txBody>
          <a:bodyPr>
            <a:normAutofit/>
          </a:bodyPr>
          <a:lstStyle/>
          <a:p>
            <a:pPr algn="l">
              <a:buFont typeface="Arial" panose="020B0604020202020204" pitchFamily="34" charset="0"/>
              <a:buChar char="•"/>
            </a:pPr>
            <a:r>
              <a:rPr lang="en-GB" b="0" i="0" dirty="0">
                <a:solidFill>
                  <a:srgbClr val="333333"/>
                </a:solidFill>
                <a:effectLst/>
                <a:latin typeface="Helvetica Neue"/>
              </a:rPr>
              <a:t>Electricity needs to flow to do anything useful.</a:t>
            </a:r>
          </a:p>
          <a:p>
            <a:pPr lvl="1"/>
            <a:r>
              <a:rPr lang="en-GB" dirty="0">
                <a:solidFill>
                  <a:srgbClr val="333333"/>
                </a:solidFill>
                <a:latin typeface="Helvetica Neue"/>
              </a:rPr>
              <a:t>N</a:t>
            </a:r>
            <a:r>
              <a:rPr lang="en-GB" b="0" i="0" dirty="0">
                <a:solidFill>
                  <a:srgbClr val="333333"/>
                </a:solidFill>
                <a:effectLst/>
                <a:latin typeface="Helvetica Neue"/>
              </a:rPr>
              <a:t>eeds a path to flow through, which must be an electrical conductor(like copper)</a:t>
            </a:r>
          </a:p>
          <a:p>
            <a:pPr algn="l">
              <a:buFont typeface="Arial" panose="020B0604020202020204" pitchFamily="34" charset="0"/>
              <a:buChar char="•"/>
            </a:pPr>
            <a:r>
              <a:rPr lang="en-GB" b="0" i="0" dirty="0">
                <a:solidFill>
                  <a:srgbClr val="333333"/>
                </a:solidFill>
                <a:effectLst/>
                <a:latin typeface="Helvetica Neue"/>
              </a:rPr>
              <a:t>Electricity will flow from a higher voltage(+) to a lower voltage(-) or ground.</a:t>
            </a:r>
          </a:p>
        </p:txBody>
      </p:sp>
      <p:pic>
        <p:nvPicPr>
          <p:cNvPr id="2050" name="Picture 2">
            <a:extLst>
              <a:ext uri="{FF2B5EF4-FFF2-40B4-BE49-F238E27FC236}">
                <a16:creationId xmlns:a16="http://schemas.microsoft.com/office/drawing/2014/main" id="{C6404391-4FF1-4872-B769-187CB103E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47" y="72669"/>
            <a:ext cx="5381653" cy="23497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shape&#10;&#10;Description automatically generated">
            <a:extLst>
              <a:ext uri="{FF2B5EF4-FFF2-40B4-BE49-F238E27FC236}">
                <a16:creationId xmlns:a16="http://schemas.microsoft.com/office/drawing/2014/main" id="{3A307186-C520-4AA4-AE3D-16AF5288CE1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73343" y="2217034"/>
            <a:ext cx="7360914" cy="2690330"/>
          </a:xfrm>
          <a:prstGeom prst="rect">
            <a:avLst/>
          </a:prstGeom>
        </p:spPr>
      </p:pic>
      <p:pic>
        <p:nvPicPr>
          <p:cNvPr id="2052" name="Picture 4">
            <a:extLst>
              <a:ext uri="{FF2B5EF4-FFF2-40B4-BE49-F238E27FC236}">
                <a16:creationId xmlns:a16="http://schemas.microsoft.com/office/drawing/2014/main" id="{A5CA514A-1451-40B0-BD26-52F8EE90CA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4142" y="4907364"/>
            <a:ext cx="4228313" cy="208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44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76C1E5-D222-47E5-9BA5-378E9AB0874C}"/>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4000" kern="1200">
                <a:solidFill>
                  <a:schemeClr val="tx1"/>
                </a:solidFill>
                <a:latin typeface="+mj-lt"/>
                <a:ea typeface="+mj-ea"/>
                <a:cs typeface="+mj-cs"/>
              </a:rPr>
              <a:t>Electronics: Breadboard</a:t>
            </a:r>
          </a:p>
        </p:txBody>
      </p:sp>
      <p:sp>
        <p:nvSpPr>
          <p:cNvPr id="77" name="Rectangle: Rounded Corners 76">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 name="Content Placeholder 2">
            <a:extLst>
              <a:ext uri="{FF2B5EF4-FFF2-40B4-BE49-F238E27FC236}">
                <a16:creationId xmlns:a16="http://schemas.microsoft.com/office/drawing/2014/main" id="{E5B6C73B-8BB4-4E4B-B917-1F55BCB4149E}"/>
              </a:ext>
            </a:extLst>
          </p:cNvPr>
          <p:cNvSpPr>
            <a:spLocks noGrp="1"/>
          </p:cNvSpPr>
          <p:nvPr>
            <p:ph idx="1"/>
          </p:nvPr>
        </p:nvSpPr>
        <p:spPr>
          <a:xfrm>
            <a:off x="2615184" y="1261872"/>
            <a:ext cx="6958584" cy="603504"/>
          </a:xfrm>
        </p:spPr>
        <p:txBody>
          <a:bodyPr vert="horz" lIns="91440" tIns="45720" rIns="91440" bIns="45720" rtlCol="0" anchor="ctr">
            <a:normAutofit/>
          </a:bodyPr>
          <a:lstStyle/>
          <a:p>
            <a:pPr marL="0" indent="0" algn="ctr">
              <a:buNone/>
            </a:pPr>
            <a:r>
              <a:rPr lang="en-US" sz="2000" kern="1200">
                <a:solidFill>
                  <a:schemeClr val="bg1"/>
                </a:solidFill>
                <a:latin typeface="+mn-lt"/>
                <a:ea typeface="+mn-ea"/>
                <a:cs typeface="+mn-cs"/>
              </a:rPr>
              <a:t>Used for prototyping electronic solutions</a:t>
            </a:r>
          </a:p>
        </p:txBody>
      </p:sp>
      <p:pic>
        <p:nvPicPr>
          <p:cNvPr id="1028" name="Picture 4">
            <a:extLst>
              <a:ext uri="{FF2B5EF4-FFF2-40B4-BE49-F238E27FC236}">
                <a16:creationId xmlns:a16="http://schemas.microsoft.com/office/drawing/2014/main" id="{9213DE3F-0F36-48CC-84DF-A1A4F176BC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74" r="6452"/>
          <a:stretch/>
        </p:blipFill>
        <p:spPr bwMode="auto">
          <a:xfrm rot="5400000">
            <a:off x="788245" y="2698777"/>
            <a:ext cx="4343997" cy="31800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79380820-7B15-44DD-9148-338731BF2904}"/>
                  </a:ext>
                </a:extLst>
              </p14:cNvPr>
              <p14:cNvContentPartPr/>
              <p14:nvPr/>
            </p14:nvContentPartPr>
            <p14:xfrm>
              <a:off x="10816732" y="6377020"/>
              <a:ext cx="5040" cy="360"/>
            </p14:xfrm>
          </p:contentPart>
        </mc:Choice>
        <mc:Fallback xmlns="">
          <p:pic>
            <p:nvPicPr>
              <p:cNvPr id="10" name="Ink 9">
                <a:extLst>
                  <a:ext uri="{FF2B5EF4-FFF2-40B4-BE49-F238E27FC236}">
                    <a16:creationId xmlns:a16="http://schemas.microsoft.com/office/drawing/2014/main" id="{79380820-7B15-44DD-9148-338731BF2904}"/>
                  </a:ext>
                </a:extLst>
              </p:cNvPr>
              <p:cNvPicPr/>
              <p:nvPr/>
            </p:nvPicPr>
            <p:blipFill>
              <a:blip r:embed="rId6"/>
              <a:stretch>
                <a:fillRect/>
              </a:stretch>
            </p:blipFill>
            <p:spPr>
              <a:xfrm>
                <a:off x="10807732" y="6368380"/>
                <a:ext cx="22680" cy="18000"/>
              </a:xfrm>
              <a:prstGeom prst="rect">
                <a:avLst/>
              </a:prstGeom>
            </p:spPr>
          </p:pic>
        </mc:Fallback>
      </mc:AlternateContent>
      <p:pic>
        <p:nvPicPr>
          <p:cNvPr id="5" name="Picture 4">
            <a:extLst>
              <a:ext uri="{FF2B5EF4-FFF2-40B4-BE49-F238E27FC236}">
                <a16:creationId xmlns:a16="http://schemas.microsoft.com/office/drawing/2014/main" id="{B731D475-0BDE-487C-BA2B-239835CB600A}"/>
              </a:ext>
            </a:extLst>
          </p:cNvPr>
          <p:cNvPicPr>
            <a:picLocks noChangeAspect="1"/>
          </p:cNvPicPr>
          <p:nvPr/>
        </p:nvPicPr>
        <p:blipFill>
          <a:blip r:embed="rId7"/>
          <a:stretch>
            <a:fillRect/>
          </a:stretch>
        </p:blipFill>
        <p:spPr>
          <a:xfrm>
            <a:off x="5218513" y="2257850"/>
            <a:ext cx="5800725" cy="3638550"/>
          </a:xfrm>
          <a:prstGeom prst="rect">
            <a:avLst/>
          </a:prstGeom>
        </p:spPr>
      </p:pic>
    </p:spTree>
    <p:extLst>
      <p:ext uri="{BB962C8B-B14F-4D97-AF65-F5344CB8AC3E}">
        <p14:creationId xmlns:p14="http://schemas.microsoft.com/office/powerpoint/2010/main" val="915141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1749</Words>
  <Application>Microsoft Office PowerPoint</Application>
  <PresentationFormat>Widescreen</PresentationFormat>
  <Paragraphs>140</Paragraphs>
  <Slides>22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vt:lpstr>
      <vt:lpstr>Avenir Next LT Pro</vt:lpstr>
      <vt:lpstr>Calibri</vt:lpstr>
      <vt:lpstr>Calibri Light</vt:lpstr>
      <vt:lpstr>Helvetica Neue</vt:lpstr>
      <vt:lpstr>Merriweather</vt:lpstr>
      <vt:lpstr>montserrat</vt:lpstr>
      <vt:lpstr>Office Theme</vt:lpstr>
      <vt:lpstr>Physical Computing</vt:lpstr>
      <vt:lpstr>Agenda</vt:lpstr>
      <vt:lpstr>Physical Computing </vt:lpstr>
      <vt:lpstr>Physical Computing</vt:lpstr>
      <vt:lpstr>Electricity</vt:lpstr>
      <vt:lpstr>Electricity: Relationship</vt:lpstr>
      <vt:lpstr>Circuit</vt:lpstr>
      <vt:lpstr>Circuit 2</vt:lpstr>
      <vt:lpstr>Electronics: Breadboard</vt:lpstr>
      <vt:lpstr>LEDs</vt:lpstr>
      <vt:lpstr>Resistors</vt:lpstr>
      <vt:lpstr>Push Button</vt:lpstr>
      <vt:lpstr>Thermistor</vt:lpstr>
      <vt:lpstr>PhotoResistor</vt:lpstr>
      <vt:lpstr>Circuit Schematics</vt:lpstr>
      <vt:lpstr>Electrical Flow</vt:lpstr>
      <vt:lpstr>Analogue / Digital</vt:lpstr>
      <vt:lpstr>Physical Computing with Arduino</vt:lpstr>
      <vt:lpstr>Programming with Arduino: Basics</vt:lpstr>
      <vt:lpstr>Sensors</vt:lpstr>
      <vt:lpstr>Sensor Example: Photoresistor</vt:lpstr>
      <vt:lpstr>Sensor Example: Button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Computing</dc:title>
  <dc:creator>Frank X Walsh</dc:creator>
  <cp:lastModifiedBy>Frank X Walsh</cp:lastModifiedBy>
  <cp:revision>14</cp:revision>
  <dcterms:created xsi:type="dcterms:W3CDTF">2020-11-17T17:14:18Z</dcterms:created>
  <dcterms:modified xsi:type="dcterms:W3CDTF">2023-01-26T10:55:15Z</dcterms:modified>
</cp:coreProperties>
</file>