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9" r:id="rId1"/>
  </p:sldMasterIdLst>
  <p:notesMasterIdLst>
    <p:notesMasterId r:id="rId35"/>
  </p:notesMasterIdLst>
  <p:handoutMasterIdLst>
    <p:handoutMasterId r:id="rId36"/>
  </p:handoutMasterIdLst>
  <p:sldIdLst>
    <p:sldId id="316" r:id="rId2"/>
    <p:sldId id="257" r:id="rId3"/>
    <p:sldId id="293" r:id="rId4"/>
    <p:sldId id="258" r:id="rId5"/>
    <p:sldId id="285" r:id="rId6"/>
    <p:sldId id="284" r:id="rId7"/>
    <p:sldId id="317" r:id="rId8"/>
    <p:sldId id="296" r:id="rId9"/>
    <p:sldId id="297" r:id="rId10"/>
    <p:sldId id="298" r:id="rId11"/>
    <p:sldId id="299" r:id="rId12"/>
    <p:sldId id="301" r:id="rId13"/>
    <p:sldId id="302" r:id="rId14"/>
    <p:sldId id="303" r:id="rId15"/>
    <p:sldId id="304" r:id="rId16"/>
    <p:sldId id="305" r:id="rId17"/>
    <p:sldId id="306" r:id="rId18"/>
    <p:sldId id="318" r:id="rId19"/>
    <p:sldId id="289" r:id="rId20"/>
    <p:sldId id="319" r:id="rId21"/>
    <p:sldId id="294" r:id="rId22"/>
    <p:sldId id="295" r:id="rId23"/>
    <p:sldId id="300" r:id="rId24"/>
    <p:sldId id="291" r:id="rId25"/>
    <p:sldId id="308" r:id="rId26"/>
    <p:sldId id="292" r:id="rId27"/>
    <p:sldId id="310" r:id="rId28"/>
    <p:sldId id="311" r:id="rId29"/>
    <p:sldId id="313" r:id="rId30"/>
    <p:sldId id="314" r:id="rId31"/>
    <p:sldId id="315" r:id="rId32"/>
    <p:sldId id="287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A1BF12-1A5E-47B2-A631-E44E3EC93011}">
          <p14:sldIdLst>
            <p14:sldId id="316"/>
            <p14:sldId id="257"/>
            <p14:sldId id="293"/>
            <p14:sldId id="258"/>
            <p14:sldId id="285"/>
            <p14:sldId id="284"/>
            <p14:sldId id="317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</p14:sldIdLst>
        </p14:section>
        <p14:section name="Untitled Section" id="{797B4A1A-4DF2-43C2-95AA-30D003E5CDB8}">
          <p14:sldIdLst>
            <p14:sldId id="306"/>
            <p14:sldId id="318"/>
            <p14:sldId id="289"/>
            <p14:sldId id="319"/>
            <p14:sldId id="294"/>
            <p14:sldId id="295"/>
            <p14:sldId id="300"/>
            <p14:sldId id="291"/>
            <p14:sldId id="308"/>
            <p14:sldId id="292"/>
            <p14:sldId id="310"/>
            <p14:sldId id="311"/>
            <p14:sldId id="313"/>
            <p14:sldId id="314"/>
            <p14:sldId id="315"/>
            <p14:sldId id="287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09"/>
    <a:srgbClr val="447770"/>
    <a:srgbClr val="375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2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80" y="4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BE0AD-A4E5-EF4B-97DD-8C022A854E15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2F89C-299B-B948-B89C-6DF03EA4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20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F4B5F-1EBB-2641-B8C6-5B7970E359B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97D9-7BE9-5542-89FE-A64449A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43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426E-EA85-4031-88D4-D8BD6CA26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19A3A-6EFD-4D1B-B7CE-15524D2A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A9737-4E10-4405-A8A6-572B641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A7ED7-A45F-4926-8420-E70A14B3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5494-F37E-4BB8-868E-23540633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4503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5354-416B-46F0-90A5-2138B6A1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57D10-05D1-45C9-B7F3-D6D7760D4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CD46-567A-4153-AE54-44165A19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0FD2-82F5-48DB-9337-79F6AE50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8029-B87A-488B-8ECE-7E48F850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079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711FB-9F3C-4173-8D27-57E67703F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35305-F7E7-4F0F-ACE2-3AB9366A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1E0DB-EF08-469D-B40A-57A6C956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C14D-8AF1-4933-84B9-C99036A6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E8F94-2BDA-49EE-ACA4-DA21AEE5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667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C13B-C9CE-4A64-8805-224335C4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C589-ADA5-45F2-BAAB-5D336F05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872D-640C-4224-8031-219B2485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B722-50A8-CA45-B154-66D4B948729F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7F5E-5534-4706-9804-62A9377E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6B5F2-D783-45B8-AB02-F5ED55D6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3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A526-CEB2-485F-9A4F-779A9416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AE696-2CEA-4E8F-BEBE-131C0A2E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6B50-E448-4BEC-93D6-692B244C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BF92-33F0-477D-A324-BE74BFCC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9043-D377-4507-B79A-C01E09B1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5163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7116-0457-4507-98C8-5F762B0A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7191-DE15-47B2-AEB6-1654D1094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2CC37-1D36-4CAD-9A71-563B2E257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84DF6-500E-48CD-BCDF-72C4B416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2541-76FA-F44F-9A11-26451BE8F0FA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A1598-9EBC-498C-9194-3DF41E35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D4C8-08CA-4528-AE59-2B58B25D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3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F798-C929-4A7C-8AF5-F160A07D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4576C-7B77-4F29-920E-99B55A0CE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8BC37-FBD1-4E6A-9CC8-DB61CC9EE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D7C7A-AAC6-4B72-8D5A-76EB0CA70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E14AC-5484-43DD-BE46-7A25030CF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66E98-88B8-426B-AC40-0D20DECC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2E75C-2127-4065-8048-72466F49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D61AD-E6DF-4057-A219-4B9E5E2D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60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E738-D88F-4C11-8383-F287F81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6766-5427-4E6F-8BCC-AC04F9C8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B6D4E-8608-4A93-8F97-EB50DCF7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EE244-376C-4596-9BE9-27323947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1506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E3F64-B29B-435F-8C26-596E0A5C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EAD6F-98CC-48E7-BEA2-C411F5A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54FA2-3A29-42C8-B580-84928B3D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78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75DC-048D-40DF-9B47-D1E59A33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6756-DA17-4842-8B1A-F718CDA7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D05D-6A7C-452E-96FF-AC53E789A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BF06-B01F-4BCF-961A-1A19B964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5CF-495F-3541-AA44-1C7662F24BC6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F641D-1A59-49E0-8846-3C0F3D77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9236-381A-4E24-9943-73715EF8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74BA-08F3-47CF-B196-4C3E9D6F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12378-BE09-49C9-AA35-2DCBB10B4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4E018-4BD7-4749-9C1A-0C0BBFCFF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2DCF7-943A-4B7C-B244-C2ACA1E9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3BAF-B18E-4EFB-86B2-5E4477A6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98F3E-E3DB-49C3-BB5A-17D93BC0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680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7314C-3708-4FF1-9D5B-7342A909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A9E8-3197-41FF-99CE-88107361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14C8-897F-44AD-8192-189364C0D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A76B-CACE-094A-822C-FBE34B369C2B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DBA4-A417-416B-9169-5EF4D300D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344C0-37F8-440D-B83E-37A0CD709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1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raspberrypi.stackexchange.com/questions/33010/how-to-read-analog-5v-sensor-ouput-with-digital-3-3v-gpio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lderpad.com/solderpad/arduino-uno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spberry_Pi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aspberrypi.stackexchange.com/questions/53113/light-a-led-without-gpio-board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ed" TargetMode="External"/><Relationship Id="rId5" Type="http://schemas.openxmlformats.org/officeDocument/2006/relationships/image" Target="../media/image28.png"/><Relationship Id="rId4" Type="http://schemas.openxmlformats.org/officeDocument/2006/relationships/hyperlink" Target="https://creativecommons.org/licenses/by-sa/3.0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electronics.stackexchange.com/questions/33659/how-do-i-connect-a-photodiod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pixabay.com/pl/odtwarzacz-mp3-audio-muzyka-mp3-14811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Vinyl_disc_icon.sv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otmonkey.com/work/school/405/overview.html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hyperlink" Target="http://www.jazzpoparkisto.net/audio/audio32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lectronics protoboard">
            <a:extLst>
              <a:ext uri="{FF2B5EF4-FFF2-40B4-BE49-F238E27FC236}">
                <a16:creationId xmlns:a16="http://schemas.microsoft.com/office/drawing/2014/main" id="{4EAF7679-914F-299F-5345-61AE8AD65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7C72F-09FA-4C9B-90FD-6517240F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Basic Electronic Theory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9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 Law I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6568821"/>
              </p:ext>
            </p:extLst>
          </p:nvPr>
        </p:nvGraphicFramePr>
        <p:xfrm>
          <a:off x="2065338" y="2295525"/>
          <a:ext cx="257016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812800" progId="Equation.3">
                  <p:embed/>
                </p:oleObj>
              </mc:Choice>
              <mc:Fallback>
                <p:oleObj name="Equation" r:id="rId2" imgW="10541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5338" y="2295525"/>
                        <a:ext cx="2570162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electronica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7" y="2691606"/>
            <a:ext cx="4924425" cy="26193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8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Kirchhoff’s Law II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0088057"/>
              </p:ext>
            </p:extLst>
          </p:nvPr>
        </p:nvGraphicFramePr>
        <p:xfrm>
          <a:off x="1733550" y="2347913"/>
          <a:ext cx="3421063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066800" progId="Equation.3">
                  <p:embed/>
                </p:oleObj>
              </mc:Choice>
              <mc:Fallback>
                <p:oleObj name="Equation" r:id="rId2" imgW="14859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3550" y="2347913"/>
                        <a:ext cx="3421063" cy="245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Content Placeholder 2" descr="electronica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7" y="2691606"/>
            <a:ext cx="4924425" cy="26193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9051378"/>
              </p:ext>
            </p:extLst>
          </p:nvPr>
        </p:nvGraphicFramePr>
        <p:xfrm>
          <a:off x="1447800" y="1863725"/>
          <a:ext cx="2722563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1100" imgH="939800" progId="Equation.3">
                  <p:embed/>
                </p:oleObj>
              </mc:Choice>
              <mc:Fallback>
                <p:oleObj name="Equation" r:id="rId2" imgW="11811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7800" y="1863725"/>
                        <a:ext cx="2722563" cy="2166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62198C75-9F9C-489D-BAB0-B5743F490E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14138" y="1810506"/>
            <a:ext cx="3333750" cy="2847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9FEB2-1504-47C9-9349-6FAB48652FB6}"/>
              </a:ext>
            </a:extLst>
          </p:cNvPr>
          <p:cNvSpPr txBox="1"/>
          <p:nvPr/>
        </p:nvSpPr>
        <p:spPr>
          <a:xfrm>
            <a:off x="7214138" y="4658481"/>
            <a:ext cx="3333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5" tooltip="https://raspberrypi.stackexchange.com/questions/33010/how-to-read-analog-5v-sensor-ouput-with-digital-3-3v-gpio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6" tooltip="https://creativecommons.org/licenses/by-sa/3.0/"/>
              </a:rPr>
              <a:t>CC BY-SA</a:t>
            </a:r>
            <a:endParaRPr lang="en-IE" sz="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55F71-81F3-4B31-8DEE-7CCE96236CC7}"/>
                  </a:ext>
                </a:extLst>
              </p:cNvPr>
              <p:cNvSpPr txBox="1"/>
              <p:nvPr/>
            </p:nvSpPr>
            <p:spPr>
              <a:xfrm>
                <a:off x="1448393" y="4626805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55F71-81F3-4B31-8DEE-7CCE9623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393" y="4626805"/>
                <a:ext cx="2049472" cy="525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A667BB9-6A98-4403-8AE7-D5AFD555AAC7}"/>
              </a:ext>
            </a:extLst>
          </p:cNvPr>
          <p:cNvSpPr txBox="1"/>
          <p:nvPr/>
        </p:nvSpPr>
        <p:spPr>
          <a:xfrm>
            <a:off x="1382617" y="4030230"/>
            <a:ext cx="33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If current in </a:t>
            </a:r>
            <a:r>
              <a:rPr lang="en-IE" dirty="0" err="1"/>
              <a:t>ouput</a:t>
            </a:r>
            <a:r>
              <a:rPr lang="en-IE" dirty="0"/>
              <a:t> wire is 0, then:</a:t>
            </a:r>
          </a:p>
        </p:txBody>
      </p:sp>
    </p:spTree>
    <p:extLst>
      <p:ext uri="{BB962C8B-B14F-4D97-AF65-F5344CB8AC3E}">
        <p14:creationId xmlns:p14="http://schemas.microsoft.com/office/powerpoint/2010/main" val="29987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1686830"/>
              </p:ext>
            </p:extLst>
          </p:nvPr>
        </p:nvGraphicFramePr>
        <p:xfrm>
          <a:off x="2100263" y="2106613"/>
          <a:ext cx="1725612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6100" imgH="685800" progId="Equation.3">
                  <p:embed/>
                </p:oleObj>
              </mc:Choice>
              <mc:Fallback>
                <p:oleObj name="Equation" r:id="rId2" imgW="5461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0263" y="2106613"/>
                        <a:ext cx="1725612" cy="216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A68788-42C5-4EB2-8098-85EAB65ED874}"/>
                  </a:ext>
                </a:extLst>
              </p:cNvPr>
              <p:cNvSpPr txBox="1"/>
              <p:nvPr/>
            </p:nvSpPr>
            <p:spPr>
              <a:xfrm>
                <a:off x="8680967" y="1498015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A68788-42C5-4EB2-8098-85EAB65ED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967" y="1498015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14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5830352"/>
              </p:ext>
            </p:extLst>
          </p:nvPr>
        </p:nvGraphicFramePr>
        <p:xfrm>
          <a:off x="2100263" y="2176463"/>
          <a:ext cx="17256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4200" imgH="685800" progId="Equation.3">
                  <p:embed/>
                </p:oleObj>
              </mc:Choice>
              <mc:Fallback>
                <p:oleObj name="Equation" r:id="rId2" imgW="5842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0263" y="2176463"/>
                        <a:ext cx="17256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4EBEF-35BF-40A1-859F-AB7A31150365}"/>
                  </a:ext>
                </a:extLst>
              </p:cNvPr>
              <p:cNvSpPr txBox="1"/>
              <p:nvPr/>
            </p:nvSpPr>
            <p:spPr>
              <a:xfrm>
                <a:off x="8610600" y="1612156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4EBEF-35BF-40A1-859F-AB7A3115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612156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5676324"/>
              </p:ext>
            </p:extLst>
          </p:nvPr>
        </p:nvGraphicFramePr>
        <p:xfrm>
          <a:off x="2100263" y="2130425"/>
          <a:ext cx="172561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800" imgH="685800" progId="Equation.3">
                  <p:embed/>
                </p:oleObj>
              </mc:Choice>
              <mc:Fallback>
                <p:oleObj name="Equation" r:id="rId2" imgW="5588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0263" y="2130425"/>
                        <a:ext cx="1725612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E8A1F-209B-4C0C-A900-C9EDAB061509}"/>
                  </a:ext>
                </a:extLst>
              </p:cNvPr>
              <p:cNvSpPr txBox="1"/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E8A1F-209B-4C0C-A900-C9EDAB061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02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0522572"/>
              </p:ext>
            </p:extLst>
          </p:nvPr>
        </p:nvGraphicFramePr>
        <p:xfrm>
          <a:off x="2100263" y="2197100"/>
          <a:ext cx="1725612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685800" progId="Equation.3">
                  <p:embed/>
                </p:oleObj>
              </mc:Choice>
              <mc:Fallback>
                <p:oleObj name="Equation" r:id="rId2" imgW="5969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0263" y="2197100"/>
                        <a:ext cx="1725612" cy="198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61E79A-5DC0-45AF-AFA5-792C07DE3993}"/>
                  </a:ext>
                </a:extLst>
              </p:cNvPr>
              <p:cNvSpPr txBox="1"/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61E79A-5DC0-45AF-AFA5-792C07DE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07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3567108"/>
              </p:ext>
            </p:extLst>
          </p:nvPr>
        </p:nvGraphicFramePr>
        <p:xfrm>
          <a:off x="2317750" y="2106613"/>
          <a:ext cx="1289050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800" imgH="939800" progId="Equation.3">
                  <p:embed/>
                </p:oleObj>
              </mc:Choice>
              <mc:Fallback>
                <p:oleObj name="Equation" r:id="rId2" imgW="5588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7750" y="2106613"/>
                        <a:ext cx="1289050" cy="216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48FBB-14AF-4A3D-BC86-0AF04B6A2C6B}"/>
                  </a:ext>
                </a:extLst>
              </p:cNvPr>
              <p:cNvSpPr txBox="1"/>
              <p:nvPr/>
            </p:nvSpPr>
            <p:spPr>
              <a:xfrm>
                <a:off x="7823133" y="1253296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48FBB-14AF-4A3D-BC86-0AF04B6A2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133" y="1253296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4715BDE-1079-4B58-B755-D1E3A29FA6C8}"/>
              </a:ext>
            </a:extLst>
          </p:cNvPr>
          <p:cNvSpPr/>
          <p:nvPr/>
        </p:nvSpPr>
        <p:spPr>
          <a:xfrm>
            <a:off x="3691626" y="2967335"/>
            <a:ext cx="4808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SHORT CIRCUIT!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667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14AC-B502-4F45-99DD-01216F72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Development Boards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AD09C-127C-4568-ABD8-D5C6EFD67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9B715-99A0-4FB0-AC1C-D39D75D2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9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Microcontrollers (e.g. Arduino)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/>
              <a:t>Simple, low cost</a:t>
            </a:r>
          </a:p>
          <a:p>
            <a:r>
              <a:rPr lang="en-US" sz="1500"/>
              <a:t>Runs one software program</a:t>
            </a:r>
          </a:p>
          <a:p>
            <a:r>
              <a:rPr lang="en-US" sz="1500"/>
              <a:t>Connect sensors/hardware via GPIO</a:t>
            </a:r>
          </a:p>
          <a:p>
            <a:r>
              <a:rPr lang="en-US" sz="1500"/>
              <a:t>Constrained Resources</a:t>
            </a:r>
          </a:p>
          <a:p>
            <a:pPr lvl="1"/>
            <a:r>
              <a:rPr lang="en-US" sz="1500"/>
              <a:t>Low speed</a:t>
            </a:r>
          </a:p>
          <a:p>
            <a:pPr lvl="1"/>
            <a:r>
              <a:rPr lang="en-US" sz="1500"/>
              <a:t>small memory</a:t>
            </a:r>
          </a:p>
          <a:p>
            <a:pPr lvl="1"/>
            <a:r>
              <a:rPr lang="en-US" sz="1500"/>
              <a:t>(usually) no disk</a:t>
            </a:r>
          </a:p>
          <a:p>
            <a:pPr lvl="1"/>
            <a:r>
              <a:rPr lang="en-US" sz="1500"/>
              <a:t>No general audio/video/networking (added as needed) </a:t>
            </a:r>
          </a:p>
          <a:p>
            <a:r>
              <a:rPr lang="en-US" sz="1500"/>
              <a:t>PWM</a:t>
            </a:r>
          </a:p>
          <a:p>
            <a:r>
              <a:rPr lang="en-US" sz="1500"/>
              <a:t>Can have built in Analog to Digital Conversion. </a:t>
            </a:r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962416CD-489B-4A99-943B-35DDF2FFE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439" r="12748" b="-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A1BE40-3A3F-4722-93D8-22359BEACADE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solderpad.com/solderpad/arduino-un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4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Signals</a:t>
            </a:r>
          </a:p>
          <a:p>
            <a:r>
              <a:rPr lang="en-US" dirty="0"/>
              <a:t>Electricity Equations</a:t>
            </a:r>
          </a:p>
          <a:p>
            <a:r>
              <a:rPr lang="en-US" dirty="0"/>
              <a:t>General Purpose Input / Output (GPIO)</a:t>
            </a:r>
          </a:p>
          <a:p>
            <a:r>
              <a:rPr lang="en-US" dirty="0"/>
              <a:t>Pulse Width Modulation (PWM)</a:t>
            </a:r>
          </a:p>
          <a:p>
            <a:r>
              <a:rPr lang="en-US" dirty="0"/>
              <a:t>Analog to Digital Converters (ADC)</a:t>
            </a:r>
          </a:p>
          <a:p>
            <a:r>
              <a:rPr lang="en-US" dirty="0"/>
              <a:t>Microcontrollers and Computer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4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DB1327CC-17F5-415C-81D0-89294A83B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695" r="24437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C62B8-C198-406E-A5DB-D65D785C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Single Board Computers (e.g. Rpi)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2D11-1A01-4DA4-8B90-00C6420D1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IE" sz="2000">
                <a:solidFill>
                  <a:srgbClr val="000000"/>
                </a:solidFill>
              </a:rPr>
              <a:t>CPU </a:t>
            </a:r>
          </a:p>
          <a:p>
            <a:r>
              <a:rPr lang="en-IE" sz="2000">
                <a:solidFill>
                  <a:srgbClr val="000000"/>
                </a:solidFill>
              </a:rPr>
              <a:t>Memory and Storage</a:t>
            </a:r>
          </a:p>
          <a:p>
            <a:r>
              <a:rPr lang="en-IE" sz="2000">
                <a:solidFill>
                  <a:srgbClr val="000000"/>
                </a:solidFill>
              </a:rPr>
              <a:t>General interfaces for audio/video</a:t>
            </a:r>
          </a:p>
          <a:p>
            <a:r>
              <a:rPr lang="en-IE" sz="2000">
                <a:solidFill>
                  <a:srgbClr val="000000"/>
                </a:solidFill>
              </a:rPr>
              <a:t>Operating System</a:t>
            </a:r>
          </a:p>
          <a:p>
            <a:r>
              <a:rPr lang="en-IE" sz="2000">
                <a:solidFill>
                  <a:srgbClr val="000000"/>
                </a:solidFill>
              </a:rPr>
              <a:t>General Purpose Input and Output</a:t>
            </a:r>
          </a:p>
          <a:p>
            <a:r>
              <a:rPr lang="en-IE" sz="2000">
                <a:solidFill>
                  <a:srgbClr val="000000"/>
                </a:solidFill>
              </a:rPr>
              <a:t>Usually no built in ADC.</a:t>
            </a:r>
          </a:p>
          <a:p>
            <a:endParaRPr lang="en-IE" sz="200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8D653-6042-4E26-BE6E-B724EFA7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E482DC-2269-4F26-9D2A-7E44B1A4CD8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C8DA6-1500-4A95-820E-FE98224CE585}"/>
              </a:ext>
            </a:extLst>
          </p:cNvPr>
          <p:cNvSpPr txBox="1"/>
          <p:nvPr/>
        </p:nvSpPr>
        <p:spPr>
          <a:xfrm>
            <a:off x="9884653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Raspberry_P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8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Content Placeholder 6" descr="_80718347_01749b0c-fec5-4504-a322-48243a5450e2.jp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8" r="22215" b="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Output and Input on RPi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Digital Pins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Value LOW (0) or HIGH (1)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Write programs to set pins to Low(0) or High(1)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0V or 3.3V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Write programs to read pin values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High(1)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Low(0)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FAB73BC-B049-4115-A692-8D63A059BFB8}" type="slidenum">
              <a:rPr lang="en-US" sz="11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21</a:t>
            </a:fld>
            <a:endParaRPr lang="en-US" sz="11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17893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3.3V(HIGH) or 0V(LOW)</a:t>
            </a:r>
          </a:p>
          <a:p>
            <a:pPr lvl="1" fontAlgn="base"/>
            <a:r>
              <a:rPr lang="it-IT" dirty="0"/>
              <a:t>Default 8 mA max per pin.</a:t>
            </a:r>
            <a:r>
              <a:rPr lang="en-GB" dirty="0"/>
              <a:t> </a:t>
            </a:r>
          </a:p>
          <a:p>
            <a:r>
              <a:rPr lang="en-GB" dirty="0"/>
              <a:t>Switching a pin High is like connecting a 3.3V battery to device.</a:t>
            </a:r>
          </a:p>
          <a:p>
            <a:r>
              <a:rPr lang="en-GB" dirty="0"/>
              <a:t>Switching a pin Low is like disconnecting the battery</a:t>
            </a:r>
            <a:br>
              <a:rPr lang="en-GB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8552AC95-9244-4FC3-B830-800DEF4830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97284" y="811841"/>
            <a:ext cx="5181600" cy="23364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C26C1C-9B44-4767-9632-13D76EE57DC8}"/>
              </a:ext>
            </a:extLst>
          </p:cNvPr>
          <p:cNvSpPr txBox="1"/>
          <p:nvPr/>
        </p:nvSpPr>
        <p:spPr>
          <a:xfrm>
            <a:off x="6044385" y="6125518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900" dirty="0">
                <a:hlinkClick r:id="rId3" tooltip="https://raspberrypi.stackexchange.com/questions/53113/light-a-led-without-gpio-board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sa/3.0/"/>
              </a:rPr>
              <a:t>CC BY-SA</a:t>
            </a:r>
            <a:endParaRPr lang="en-IE" sz="900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F452508-BA3C-44B3-996C-EC3AF4AF8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520518" y="4390852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81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be Voltage Divider Circuit</a:t>
            </a:r>
          </a:p>
          <a:p>
            <a:r>
              <a:rPr lang="en-US" dirty="0"/>
              <a:t>Can measure </a:t>
            </a:r>
            <a:r>
              <a:rPr lang="en-US" dirty="0" err="1"/>
              <a:t>Vout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via analogue input on Arduino</a:t>
            </a:r>
          </a:p>
          <a:p>
            <a:pPr lvl="1"/>
            <a:r>
              <a:rPr lang="en-US" dirty="0"/>
              <a:t>Required Analog to Digital converter on </a:t>
            </a:r>
            <a:r>
              <a:rPr lang="en-US" dirty="0" err="1"/>
              <a:t>RPi</a:t>
            </a:r>
            <a:r>
              <a:rPr lang="en-US" dirty="0"/>
              <a:t>. (unless you want it to act like a switch)</a:t>
            </a:r>
          </a:p>
        </p:txBody>
      </p:sp>
      <p:pic>
        <p:nvPicPr>
          <p:cNvPr id="6" name="Content Placeholder 5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15" y="837100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 descr="A picture containing object, clock, antenna&#10;&#10;Description automatically generated">
            <a:extLst>
              <a:ext uri="{FF2B5EF4-FFF2-40B4-BE49-F238E27FC236}">
                <a16:creationId xmlns:a16="http://schemas.microsoft.com/office/drawing/2014/main" id="{BE73504D-3CC7-440B-8B17-42FD483B0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26212" y="4576763"/>
            <a:ext cx="1876425" cy="160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347A29-9385-438F-BCA0-D3BA5210A23D}"/>
              </a:ext>
            </a:extLst>
          </p:cNvPr>
          <p:cNvSpPr txBox="1"/>
          <p:nvPr/>
        </p:nvSpPr>
        <p:spPr>
          <a:xfrm>
            <a:off x="7926212" y="6176963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4" tooltip="http://electronics.stackexchange.com/questions/33659/how-do-i-connect-a-photodiode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5" tooltip="https://creativecommons.org/licenses/by-sa/3.0/"/>
              </a:rPr>
              <a:t>CC BY-SA</a:t>
            </a:r>
            <a:endParaRPr lang="en-IE" sz="900"/>
          </a:p>
        </p:txBody>
      </p:sp>
    </p:spTree>
    <p:extLst>
      <p:ext uri="{BB962C8B-B14F-4D97-AF65-F5344CB8AC3E}">
        <p14:creationId xmlns:p14="http://schemas.microsoft.com/office/powerpoint/2010/main" val="1737999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With 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09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Width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set the % of “high” cycle</a:t>
            </a:r>
          </a:p>
          <a:p>
            <a:pPr lvl="1"/>
            <a:r>
              <a:rPr lang="en-US" dirty="0"/>
              <a:t>0 – 0%</a:t>
            </a:r>
          </a:p>
          <a:p>
            <a:pPr lvl="1"/>
            <a:r>
              <a:rPr lang="en-US" dirty="0"/>
              <a:t>255 – 100%</a:t>
            </a:r>
          </a:p>
          <a:p>
            <a:pPr lvl="2"/>
            <a:r>
              <a:rPr lang="en-US" dirty="0"/>
              <a:t>Depends on the library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Software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LED dimming</a:t>
            </a:r>
          </a:p>
          <a:p>
            <a:pPr lvl="1"/>
            <a:r>
              <a:rPr lang="en-US" dirty="0"/>
              <a:t>Servo Motors</a:t>
            </a:r>
          </a:p>
        </p:txBody>
      </p:sp>
      <p:pic>
        <p:nvPicPr>
          <p:cNvPr id="10" name="Content Placeholder 3" descr="pwm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15319"/>
            <a:ext cx="3810000" cy="41719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2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to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01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7559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4531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996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Signals</a:t>
            </a:r>
          </a:p>
        </p:txBody>
      </p:sp>
      <p:pic>
        <p:nvPicPr>
          <p:cNvPr id="6" name="Content Placeholder 5" descr="Analog-voltage-signals-are-constantly-variable.-Digital-voltage-patterns-are-either-on-or-off.-Digital-signals-are-referred-to-as-a-square-sine-wav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91910"/>
            <a:ext cx="6172200" cy="286465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65591" y="6139139"/>
            <a:ext cx="38010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autosystempro.com</a:t>
            </a:r>
            <a:r>
              <a:rPr lang="en-US" sz="1000" dirty="0"/>
              <a:t>/analog-and-digital-principles/</a:t>
            </a:r>
          </a:p>
        </p:txBody>
      </p:sp>
    </p:spTree>
    <p:extLst>
      <p:ext uri="{BB962C8B-B14F-4D97-AF65-F5344CB8AC3E}">
        <p14:creationId xmlns:p14="http://schemas.microsoft.com/office/powerpoint/2010/main" val="3445728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r>
              <a:rPr lang="en-US" dirty="0"/>
              <a:t>For n bits we have …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396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r>
              <a:rPr lang="en-US" dirty="0"/>
              <a:t>For n bits we have …</a:t>
            </a:r>
          </a:p>
          <a:p>
            <a:pPr lvl="1"/>
            <a:r>
              <a:rPr lang="en-US" dirty="0"/>
              <a:t>0 – 2</a:t>
            </a:r>
            <a:r>
              <a:rPr lang="en-US" baseline="30000" dirty="0"/>
              <a:t>n</a:t>
            </a:r>
            <a:r>
              <a:rPr lang="en-US" dirty="0"/>
              <a:t>-1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575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and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2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Microcontrollers and computers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015" y="2923669"/>
            <a:ext cx="2753152" cy="16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7041" y="2814244"/>
            <a:ext cx="2514709" cy="188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60086" y="4941750"/>
            <a:ext cx="1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Firmware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6867" y="494175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53169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Digital devices can only store digital signals</a:t>
            </a:r>
          </a:p>
          <a:p>
            <a:pPr lvl="1"/>
            <a:r>
              <a:rPr lang="en-US" dirty="0"/>
              <a:t>Using 1 or several bits / sample</a:t>
            </a:r>
          </a:p>
          <a:p>
            <a:r>
              <a:rPr lang="en-US" dirty="0"/>
              <a:t>We store an array of numbers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Example: Audio…</a:t>
            </a:r>
          </a:p>
          <a:p>
            <a:pPr lvl="1"/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5889360" y="1510249"/>
            <a:ext cx="6049704" cy="374479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018711A-B59E-4FDF-8E18-1E222D34A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1712" y="5356181"/>
            <a:ext cx="1365294" cy="1365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21E6F6-5ED0-487D-807E-35909974D14D}"/>
              </a:ext>
            </a:extLst>
          </p:cNvPr>
          <p:cNvSpPr txBox="1"/>
          <p:nvPr/>
        </p:nvSpPr>
        <p:spPr>
          <a:xfrm>
            <a:off x="4898449" y="5829767"/>
            <a:ext cx="105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4" tooltip="https://en.wikipedia.org/wiki/File:Vinyl_disc_icon.svg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5" tooltip="https://creativecommons.org/licenses/by-sa/3.0/"/>
              </a:rPr>
              <a:t>CC BY-SA</a:t>
            </a:r>
            <a:endParaRPr lang="en-IE" sz="900" dirty="0"/>
          </a:p>
        </p:txBody>
      </p:sp>
      <p:pic>
        <p:nvPicPr>
          <p:cNvPr id="10" name="Picture 9" descr="A close up of a stereo&#10;&#10;Description automatically generated">
            <a:extLst>
              <a:ext uri="{FF2B5EF4-FFF2-40B4-BE49-F238E27FC236}">
                <a16:creationId xmlns:a16="http://schemas.microsoft.com/office/drawing/2014/main" id="{90459CE1-04FE-49F4-AD66-89304CF05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18261" y="5439806"/>
            <a:ext cx="1365294" cy="13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Bits per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Using just 1 bit</a:t>
            </a:r>
          </a:p>
          <a:p>
            <a:pPr lvl="1"/>
            <a:r>
              <a:rPr lang="en-US" sz="2200" dirty="0"/>
              <a:t>Just 2 possible values/states: LOW (0) and HIGH (1)</a:t>
            </a:r>
          </a:p>
          <a:p>
            <a:pPr lvl="1"/>
            <a:r>
              <a:rPr lang="en-US" sz="2200" dirty="0"/>
              <a:t>digital</a:t>
            </a:r>
          </a:p>
          <a:p>
            <a:r>
              <a:rPr lang="en-US" sz="2200" dirty="0"/>
              <a:t>Using &gt;1 bit ( n bits where n&gt;1)</a:t>
            </a:r>
          </a:p>
          <a:p>
            <a:pPr lvl="1"/>
            <a:r>
              <a:rPr lang="en-US" sz="2200" dirty="0"/>
              <a:t>2</a:t>
            </a:r>
            <a:r>
              <a:rPr lang="en-US" sz="2200" baseline="30000" dirty="0"/>
              <a:t>n</a:t>
            </a:r>
            <a:r>
              <a:rPr lang="en-US" sz="2200" dirty="0"/>
              <a:t> possible values/states</a:t>
            </a:r>
          </a:p>
          <a:p>
            <a:r>
              <a:rPr lang="en-US" sz="2600" dirty="0"/>
              <a:t>Example: using 3 bits:</a:t>
            </a:r>
          </a:p>
          <a:p>
            <a:pPr lvl="1"/>
            <a:r>
              <a:rPr lang="en-US" sz="2200" dirty="0"/>
              <a:t>2</a:t>
            </a:r>
            <a:r>
              <a:rPr lang="en-US" sz="2200" baseline="30000" dirty="0"/>
              <a:t>3</a:t>
            </a:r>
            <a:r>
              <a:rPr lang="en-US" sz="2200" dirty="0"/>
              <a:t> = 8 possible values/states</a:t>
            </a:r>
          </a:p>
          <a:p>
            <a:r>
              <a:rPr lang="en-US" sz="2600" dirty="0"/>
              <a:t>Called </a:t>
            </a:r>
            <a:r>
              <a:rPr lang="en-US" sz="2600" dirty="0" err="1"/>
              <a:t>Quantisation</a:t>
            </a:r>
            <a:endParaRPr lang="en-US" sz="2600" dirty="0"/>
          </a:p>
          <a:p>
            <a:r>
              <a:rPr lang="en-US" sz="2600" dirty="0"/>
              <a:t>More bits -&gt; higher resolution -&gt; higher accuracy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0903" y="621792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3314" name="Picture 2" descr="Image result for quantisation&quot;">
            <a:extLst>
              <a:ext uri="{FF2B5EF4-FFF2-40B4-BE49-F238E27FC236}">
                <a16:creationId xmlns:a16="http://schemas.microsoft.com/office/drawing/2014/main" id="{206783CF-7734-474D-B4F0-AB81B4049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23" y="2811104"/>
            <a:ext cx="3366480" cy="283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1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87847" cy="4351338"/>
          </a:xfrm>
        </p:spPr>
        <p:txBody>
          <a:bodyPr/>
          <a:lstStyle/>
          <a:p>
            <a:r>
              <a:rPr lang="en-US" dirty="0"/>
              <a:t>Sensor signals are analog</a:t>
            </a:r>
          </a:p>
          <a:p>
            <a:pPr lvl="1"/>
            <a:r>
              <a:rPr lang="en-US" dirty="0"/>
              <a:t>Temp -&gt; voltage -&gt; value</a:t>
            </a:r>
          </a:p>
          <a:p>
            <a:endParaRPr lang="en-US" dirty="0"/>
          </a:p>
          <a:p>
            <a:r>
              <a:rPr lang="en-US" dirty="0"/>
              <a:t>Sampling Rate</a:t>
            </a:r>
          </a:p>
          <a:p>
            <a:pPr lvl="1"/>
            <a:r>
              <a:rPr lang="en-US" dirty="0"/>
              <a:t>Higher sampling rate( frequency) will give higher the accuracy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Content Placeholder 4" descr="digitalaudio.gif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153" b="-35153"/>
          <a:stretch>
            <a:fillRect/>
          </a:stretch>
        </p:blipFill>
        <p:spPr>
          <a:xfrm>
            <a:off x="5407025" y="136525"/>
            <a:ext cx="6784975" cy="3448050"/>
          </a:xfrm>
        </p:spPr>
      </p:pic>
      <p:sp>
        <p:nvSpPr>
          <p:cNvPr id="8" name="Rectangle 7"/>
          <p:cNvSpPr/>
          <p:nvPr/>
        </p:nvSpPr>
        <p:spPr>
          <a:xfrm>
            <a:off x="6233584" y="6005668"/>
            <a:ext cx="58102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</a:t>
            </a:r>
            <a:r>
              <a:rPr lang="en-US" sz="1000" dirty="0">
                <a:hlinkClick r:id="rId3"/>
              </a:rPr>
              <a:t>http://www.snotmonkey.com/work/school/405/overview.html</a:t>
            </a:r>
            <a:endParaRPr lang="en-US" sz="1000" dirty="0"/>
          </a:p>
          <a:p>
            <a:r>
              <a:rPr lang="en-US" sz="1000" dirty="0"/>
              <a:t>Image from </a:t>
            </a:r>
            <a:r>
              <a:rPr lang="en-US" sz="1000" dirty="0">
                <a:hlinkClick r:id="rId4"/>
              </a:rPr>
              <a:t>http://www.jazzpoparkisto.net/audio/audio32.html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7" name="Content Placeholder 8" descr="samplingrate.jpg">
            <a:extLst>
              <a:ext uri="{FF2B5EF4-FFF2-40B4-BE49-F238E27FC236}">
                <a16:creationId xmlns:a16="http://schemas.microsoft.com/office/drawing/2014/main" id="{F78D3500-2C86-4E30-AAF8-001F18FEE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83118"/>
            <a:ext cx="3352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9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A69E74-5CC6-4364-8322-0FAFF383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51" y="643467"/>
            <a:ext cx="7378897" cy="557106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4219E-A9D0-4058-9E37-8910C7D9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Equations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216173"/>
              </p:ext>
            </p:extLst>
          </p:nvPr>
        </p:nvGraphicFramePr>
        <p:xfrm>
          <a:off x="5795963" y="2057400"/>
          <a:ext cx="3249612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1104840" progId="Equation.3">
                  <p:embed/>
                </p:oleObj>
              </mc:Choice>
              <mc:Fallback>
                <p:oleObj name="Equation" r:id="rId2" imgW="1143000" imgH="1104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95963" y="2057400"/>
                        <a:ext cx="3249612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9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F3C6-7AA8-4EF7-A378-29F84B98A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9" name="Content Placeholder 18" descr="second_law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2624931"/>
            <a:ext cx="4467225" cy="27527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8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797</Words>
  <Application>Microsoft Office PowerPoint</Application>
  <PresentationFormat>Widescreen</PresentationFormat>
  <Paragraphs>188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Equation</vt:lpstr>
      <vt:lpstr>Basic Electronic Theory</vt:lpstr>
      <vt:lpstr>Outline</vt:lpstr>
      <vt:lpstr>Electronic Signals</vt:lpstr>
      <vt:lpstr>Analog and Digital</vt:lpstr>
      <vt:lpstr>Bits per sample</vt:lpstr>
      <vt:lpstr>Sampling</vt:lpstr>
      <vt:lpstr>PowerPoint Presentation</vt:lpstr>
      <vt:lpstr>Electricity Equations</vt:lpstr>
      <vt:lpstr>Ohm’s Law</vt:lpstr>
      <vt:lpstr>Kirchhoff Law I</vt:lpstr>
      <vt:lpstr>Kirchhoff’s Law II</vt:lpstr>
      <vt:lpstr>Voltage Divider</vt:lpstr>
      <vt:lpstr>Voltage Divider</vt:lpstr>
      <vt:lpstr>Voltage Divider</vt:lpstr>
      <vt:lpstr>Voltage Divider</vt:lpstr>
      <vt:lpstr>Voltage Divider</vt:lpstr>
      <vt:lpstr>Voltage Divider</vt:lpstr>
      <vt:lpstr>Development Boards</vt:lpstr>
      <vt:lpstr>Microcontrollers (e.g. Arduino)</vt:lpstr>
      <vt:lpstr>Single Board Computers (e.g. Rpi)</vt:lpstr>
      <vt:lpstr>Output and Input on RPi</vt:lpstr>
      <vt:lpstr>Output</vt:lpstr>
      <vt:lpstr>Input</vt:lpstr>
      <vt:lpstr>Pulse With Modulation</vt:lpstr>
      <vt:lpstr>Pulse Width</vt:lpstr>
      <vt:lpstr>Analog to Digital Converters</vt:lpstr>
      <vt:lpstr>Analog and Digital Converters</vt:lpstr>
      <vt:lpstr>Analog and Digital Converters</vt:lpstr>
      <vt:lpstr>Analog and Digital Converters</vt:lpstr>
      <vt:lpstr>Analog and Digital Converters</vt:lpstr>
      <vt:lpstr>Analog and Digital Converters</vt:lpstr>
      <vt:lpstr>Microcontrollers and Computers</vt:lpstr>
      <vt:lpstr>Microcontrollers and computers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Electronic Theory</dc:title>
  <dc:creator>Frank X Walsh</dc:creator>
  <cp:lastModifiedBy>Frank X Walsh</cp:lastModifiedBy>
  <cp:revision>6</cp:revision>
  <dcterms:created xsi:type="dcterms:W3CDTF">2020-01-28T11:44:23Z</dcterms:created>
  <dcterms:modified xsi:type="dcterms:W3CDTF">2023-01-26T11:36:43Z</dcterms:modified>
</cp:coreProperties>
</file>