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9" r:id="rId3"/>
    <p:sldId id="260" r:id="rId4"/>
    <p:sldId id="261" r:id="rId5"/>
    <p:sldId id="276" r:id="rId6"/>
    <p:sldId id="262" r:id="rId7"/>
    <p:sldId id="263" r:id="rId8"/>
    <p:sldId id="287" r:id="rId9"/>
    <p:sldId id="272" r:id="rId10"/>
    <p:sldId id="273" r:id="rId11"/>
    <p:sldId id="274" r:id="rId12"/>
    <p:sldId id="275" r:id="rId13"/>
    <p:sldId id="277" r:id="rId14"/>
    <p:sldId id="278" r:id="rId15"/>
    <p:sldId id="279" r:id="rId16"/>
    <p:sldId id="280" r:id="rId17"/>
    <p:sldId id="288" r:id="rId18"/>
    <p:sldId id="289"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0" d="100"/>
          <a:sy n="10" d="100"/>
        </p:scale>
        <p:origin x="-18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74676-956D-4CD3-A2CE-1DEAFC840E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CEC639-0156-41D1-9E94-A10AB0506CE3}">
      <dgm:prSet phldrT="[Text]"/>
      <dgm:spPr/>
      <dgm:t>
        <a:bodyPr/>
        <a:lstStyle/>
        <a:p>
          <a:r>
            <a:rPr lang="en-US">
              <a:solidFill>
                <a:srgbClr val="000000"/>
              </a:solidFill>
              <a:cs typeface="Calibri Light"/>
            </a:rPr>
            <a:t>Create a new channel</a:t>
          </a:r>
        </a:p>
      </dgm:t>
    </dgm:pt>
    <dgm:pt modelId="{702FD6B2-D777-43F1-9FEE-10BF9D629B55}" type="parTrans" cxnId="{19C5D857-D576-48EE-92CA-D86D9A049A70}">
      <dgm:prSet/>
      <dgm:spPr/>
      <dgm:t>
        <a:bodyPr/>
        <a:lstStyle/>
        <a:p>
          <a:endParaRPr lang="en-US"/>
        </a:p>
      </dgm:t>
    </dgm:pt>
    <dgm:pt modelId="{B5FB015B-B74C-46C3-B0A2-498F279A6631}" type="sibTrans" cxnId="{19C5D857-D576-48EE-92CA-D86D9A049A70}">
      <dgm:prSet/>
      <dgm:spPr/>
      <dgm:t>
        <a:bodyPr/>
        <a:lstStyle/>
        <a:p>
          <a:endParaRPr lang="en-US"/>
        </a:p>
      </dgm:t>
    </dgm:pt>
    <dgm:pt modelId="{AB6476FB-21E3-4A95-A8EA-E273E68C196B}">
      <dgm:prSet phldrT="[Text]"/>
      <dgm:spPr/>
      <dgm:t>
        <a:bodyPr/>
        <a:lstStyle/>
        <a:p>
          <a:r>
            <a:rPr lang="en-US" dirty="0">
              <a:solidFill>
                <a:srgbClr val="000000"/>
              </a:solidFill>
              <a:cs typeface="Calibri Light"/>
            </a:rPr>
            <a:t>Test for certain conditions and perform actions</a:t>
          </a:r>
        </a:p>
      </dgm:t>
    </dgm:pt>
    <dgm:pt modelId="{69FCE964-BDAC-4DBE-85CD-5A74CEEDA311}" type="parTrans" cxnId="{AEDEE67A-D25D-4B11-AF29-97D7A7DD8D16}">
      <dgm:prSet/>
      <dgm:spPr/>
      <dgm:t>
        <a:bodyPr/>
        <a:lstStyle/>
        <a:p>
          <a:endParaRPr lang="en-IE"/>
        </a:p>
      </dgm:t>
    </dgm:pt>
    <dgm:pt modelId="{A9811301-F1B9-4379-97B2-697866470DA1}" type="sibTrans" cxnId="{AEDEE67A-D25D-4B11-AF29-97D7A7DD8D16}">
      <dgm:prSet/>
      <dgm:spPr/>
      <dgm:t>
        <a:bodyPr/>
        <a:lstStyle/>
        <a:p>
          <a:endParaRPr lang="en-IE"/>
        </a:p>
      </dgm:t>
    </dgm:pt>
    <dgm:pt modelId="{85DD4E1E-4E74-424D-A582-C6FDC19DA21E}">
      <dgm:prSet phldrT="[Text]"/>
      <dgm:spPr/>
      <dgm:t>
        <a:bodyPr/>
        <a:lstStyle/>
        <a:p>
          <a:r>
            <a:rPr lang="en-US">
              <a:solidFill>
                <a:srgbClr val="000000"/>
              </a:solidFill>
              <a:cs typeface="Calibri Light"/>
            </a:rPr>
            <a:t>Act on the data</a:t>
          </a:r>
        </a:p>
      </dgm:t>
    </dgm:pt>
    <dgm:pt modelId="{3A3081BC-09EE-4119-9C91-930824170E11}" type="parTrans" cxnId="{0A54686B-6AAA-48AC-BEA0-151E6F526C9C}">
      <dgm:prSet/>
      <dgm:spPr/>
      <dgm:t>
        <a:bodyPr/>
        <a:lstStyle/>
        <a:p>
          <a:endParaRPr lang="en-IE"/>
        </a:p>
      </dgm:t>
    </dgm:pt>
    <dgm:pt modelId="{90395C15-B4F3-4653-883C-D98D34E4C42C}" type="sibTrans" cxnId="{0A54686B-6AAA-48AC-BEA0-151E6F526C9C}">
      <dgm:prSet/>
      <dgm:spPr/>
      <dgm:t>
        <a:bodyPr/>
        <a:lstStyle/>
        <a:p>
          <a:endParaRPr lang="en-IE"/>
        </a:p>
      </dgm:t>
    </dgm:pt>
    <dgm:pt modelId="{2B8B757D-9336-4371-ADCC-BF80DD8A28EB}">
      <dgm:prSet phldrT="[Text]"/>
      <dgm:spPr/>
      <dgm:t>
        <a:bodyPr/>
        <a:lstStyle/>
        <a:p>
          <a:r>
            <a:rPr lang="en-US">
              <a:solidFill>
                <a:srgbClr val="000000"/>
              </a:solidFill>
              <a:cs typeface="Calibri Light"/>
            </a:rPr>
            <a:t>Run analytical algorithms/</a:t>
          </a:r>
          <a:r>
            <a:rPr lang="en-US" err="1">
              <a:solidFill>
                <a:srgbClr val="000000"/>
              </a:solidFill>
              <a:cs typeface="Calibri Light"/>
            </a:rPr>
            <a:t>visualise</a:t>
          </a:r>
          <a:r>
            <a:rPr lang="en-US">
              <a:solidFill>
                <a:srgbClr val="000000"/>
              </a:solidFill>
              <a:cs typeface="Calibri Light"/>
            </a:rPr>
            <a:t> your data</a:t>
          </a:r>
        </a:p>
      </dgm:t>
    </dgm:pt>
    <dgm:pt modelId="{2C4FC06B-C196-4C47-BBBD-37EA1C6A37D3}" type="parTrans" cxnId="{472C13A7-99CA-4FCF-A46C-1B78B973F729}">
      <dgm:prSet/>
      <dgm:spPr/>
      <dgm:t>
        <a:bodyPr/>
        <a:lstStyle/>
        <a:p>
          <a:endParaRPr lang="en-IE"/>
        </a:p>
      </dgm:t>
    </dgm:pt>
    <dgm:pt modelId="{9935AF4A-8E8A-42CF-9955-9655EF76D59A}" type="sibTrans" cxnId="{472C13A7-99CA-4FCF-A46C-1B78B973F729}">
      <dgm:prSet/>
      <dgm:spPr/>
      <dgm:t>
        <a:bodyPr/>
        <a:lstStyle/>
        <a:p>
          <a:endParaRPr lang="en-IE"/>
        </a:p>
      </dgm:t>
    </dgm:pt>
    <dgm:pt modelId="{46E2AD9E-4221-4DE6-AD9F-13C45EB8A80A}">
      <dgm:prSet phldrT="[Text]"/>
      <dgm:spPr/>
      <dgm:t>
        <a:bodyPr/>
        <a:lstStyle/>
        <a:p>
          <a:r>
            <a:rPr lang="en-US" err="1">
              <a:solidFill>
                <a:srgbClr val="000000"/>
              </a:solidFill>
              <a:cs typeface="Calibri Light"/>
            </a:rPr>
            <a:t>Analyse</a:t>
          </a:r>
          <a:r>
            <a:rPr lang="en-US">
              <a:solidFill>
                <a:srgbClr val="000000"/>
              </a:solidFill>
              <a:cs typeface="Calibri Light"/>
            </a:rPr>
            <a:t> the data</a:t>
          </a:r>
        </a:p>
      </dgm:t>
    </dgm:pt>
    <dgm:pt modelId="{3DA05906-2AD2-4E2B-AFAD-10AE967DB450}" type="parTrans" cxnId="{B86FB68B-F3D5-481A-8E6F-5B373C217494}">
      <dgm:prSet/>
      <dgm:spPr/>
      <dgm:t>
        <a:bodyPr/>
        <a:lstStyle/>
        <a:p>
          <a:endParaRPr lang="en-IE"/>
        </a:p>
      </dgm:t>
    </dgm:pt>
    <dgm:pt modelId="{824617BB-9CAB-4D3A-B41B-1D9483600B32}" type="sibTrans" cxnId="{B86FB68B-F3D5-481A-8E6F-5B373C217494}">
      <dgm:prSet/>
      <dgm:spPr/>
      <dgm:t>
        <a:bodyPr/>
        <a:lstStyle/>
        <a:p>
          <a:endParaRPr lang="en-IE"/>
        </a:p>
      </dgm:t>
    </dgm:pt>
    <dgm:pt modelId="{FAE51547-F187-42B5-8B30-E70425D493C9}">
      <dgm:prSet phldrT="[Text]"/>
      <dgm:spPr/>
      <dgm:t>
        <a:bodyPr/>
        <a:lstStyle/>
        <a:p>
          <a:r>
            <a:rPr lang="en-US" dirty="0">
              <a:solidFill>
                <a:srgbClr val="000000"/>
              </a:solidFill>
              <a:cs typeface="Calibri Light"/>
            </a:rPr>
            <a:t>Devices write data to channels</a:t>
          </a:r>
        </a:p>
      </dgm:t>
    </dgm:pt>
    <dgm:pt modelId="{FD9BFADE-F840-4A11-9C77-19F1A106BFEA}" type="parTrans" cxnId="{2980344E-A53D-4205-BD6D-76A2A131F54F}">
      <dgm:prSet/>
      <dgm:spPr/>
      <dgm:t>
        <a:bodyPr/>
        <a:lstStyle/>
        <a:p>
          <a:endParaRPr lang="en-IE"/>
        </a:p>
      </dgm:t>
    </dgm:pt>
    <dgm:pt modelId="{4536DA97-78CE-4AE0-A8BA-40FB57038083}" type="sibTrans" cxnId="{2980344E-A53D-4205-BD6D-76A2A131F54F}">
      <dgm:prSet/>
      <dgm:spPr/>
      <dgm:t>
        <a:bodyPr/>
        <a:lstStyle/>
        <a:p>
          <a:endParaRPr lang="en-IE"/>
        </a:p>
      </dgm:t>
    </dgm:pt>
    <dgm:pt modelId="{2B112B81-FE7C-4060-BE83-FF789D9B2146}">
      <dgm:prSet phldrT="[Text]"/>
      <dgm:spPr/>
      <dgm:t>
        <a:bodyPr/>
        <a:lstStyle/>
        <a:p>
          <a:r>
            <a:rPr lang="en-US">
              <a:solidFill>
                <a:srgbClr val="000000"/>
              </a:solidFill>
              <a:cs typeface="Calibri Light"/>
            </a:rPr>
            <a:t>Collect data in the channel</a:t>
          </a:r>
        </a:p>
      </dgm:t>
    </dgm:pt>
    <dgm:pt modelId="{BEDE8F0C-DC2A-4B29-9832-6CF804F571DC}" type="parTrans" cxnId="{EA804C0D-2494-4904-B729-9592A25170C8}">
      <dgm:prSet/>
      <dgm:spPr/>
      <dgm:t>
        <a:bodyPr/>
        <a:lstStyle/>
        <a:p>
          <a:endParaRPr lang="en-IE"/>
        </a:p>
      </dgm:t>
    </dgm:pt>
    <dgm:pt modelId="{16D885EE-718A-4B55-8511-B691340064BD}" type="sibTrans" cxnId="{EA804C0D-2494-4904-B729-9592A25170C8}">
      <dgm:prSet/>
      <dgm:spPr/>
      <dgm:t>
        <a:bodyPr/>
        <a:lstStyle/>
        <a:p>
          <a:endParaRPr lang="en-IE"/>
        </a:p>
      </dgm:t>
    </dgm:pt>
    <dgm:pt modelId="{13236A84-C06E-45C4-8164-A09C00F41FCD}">
      <dgm:prSet phldrT="[Text]"/>
      <dgm:spPr/>
      <dgm:t>
        <a:bodyPr/>
        <a:lstStyle/>
        <a:p>
          <a:r>
            <a:rPr lang="en-US">
              <a:solidFill>
                <a:srgbClr val="000000"/>
              </a:solidFill>
              <a:cs typeface="Calibri Light"/>
            </a:rPr>
            <a:t>Channels collect data</a:t>
          </a:r>
        </a:p>
      </dgm:t>
    </dgm:pt>
    <dgm:pt modelId="{8F1160EF-256D-47D7-BE43-4E214AD68491}" type="parTrans" cxnId="{FC5B1BDF-13D3-43FF-ABB6-71F338D1D51C}">
      <dgm:prSet/>
      <dgm:spPr/>
      <dgm:t>
        <a:bodyPr/>
        <a:lstStyle/>
        <a:p>
          <a:endParaRPr lang="en-IE"/>
        </a:p>
      </dgm:t>
    </dgm:pt>
    <dgm:pt modelId="{2E1CF1F4-EEAC-434E-AB1D-B5DA92E5489A}" type="sibTrans" cxnId="{FC5B1BDF-13D3-43FF-ABB6-71F338D1D51C}">
      <dgm:prSet/>
      <dgm:spPr/>
      <dgm:t>
        <a:bodyPr/>
        <a:lstStyle/>
        <a:p>
          <a:endParaRPr lang="en-IE"/>
        </a:p>
      </dgm:t>
    </dgm:pt>
    <dgm:pt modelId="{0E689B39-18E8-4E5F-9A14-27E46818F28F}" type="pres">
      <dgm:prSet presAssocID="{74B74676-956D-4CD3-A2CE-1DEAFC840EE5}" presName="linear" presStyleCnt="0">
        <dgm:presLayoutVars>
          <dgm:animLvl val="lvl"/>
          <dgm:resizeHandles val="exact"/>
        </dgm:presLayoutVars>
      </dgm:prSet>
      <dgm:spPr/>
    </dgm:pt>
    <dgm:pt modelId="{2EB9ED06-E800-408B-A057-55BCAC4E80DA}" type="pres">
      <dgm:prSet presAssocID="{8DCEC639-0156-41D1-9E94-A10AB0506CE3}" presName="parentText" presStyleLbl="node1" presStyleIdx="0" presStyleCnt="4">
        <dgm:presLayoutVars>
          <dgm:chMax val="0"/>
          <dgm:bulletEnabled val="1"/>
        </dgm:presLayoutVars>
      </dgm:prSet>
      <dgm:spPr/>
    </dgm:pt>
    <dgm:pt modelId="{D5A8FB84-4399-4ADD-9C41-148CD2F88334}" type="pres">
      <dgm:prSet presAssocID="{8DCEC639-0156-41D1-9E94-A10AB0506CE3}" presName="childText" presStyleLbl="revTx" presStyleIdx="0" presStyleCnt="4">
        <dgm:presLayoutVars>
          <dgm:bulletEnabled val="1"/>
        </dgm:presLayoutVars>
      </dgm:prSet>
      <dgm:spPr/>
    </dgm:pt>
    <dgm:pt modelId="{E5242DD5-EEBD-48A8-8691-157A0412A169}" type="pres">
      <dgm:prSet presAssocID="{2B112B81-FE7C-4060-BE83-FF789D9B2146}" presName="parentText" presStyleLbl="node1" presStyleIdx="1" presStyleCnt="4">
        <dgm:presLayoutVars>
          <dgm:chMax val="0"/>
          <dgm:bulletEnabled val="1"/>
        </dgm:presLayoutVars>
      </dgm:prSet>
      <dgm:spPr/>
    </dgm:pt>
    <dgm:pt modelId="{70D7B967-F2DF-4C31-942F-386729447F1D}" type="pres">
      <dgm:prSet presAssocID="{2B112B81-FE7C-4060-BE83-FF789D9B2146}" presName="childText" presStyleLbl="revTx" presStyleIdx="1" presStyleCnt="4">
        <dgm:presLayoutVars>
          <dgm:bulletEnabled val="1"/>
        </dgm:presLayoutVars>
      </dgm:prSet>
      <dgm:spPr/>
    </dgm:pt>
    <dgm:pt modelId="{7808C7BD-9E65-4310-BAD7-7D6235676288}" type="pres">
      <dgm:prSet presAssocID="{46E2AD9E-4221-4DE6-AD9F-13C45EB8A80A}" presName="parentText" presStyleLbl="node1" presStyleIdx="2" presStyleCnt="4">
        <dgm:presLayoutVars>
          <dgm:chMax val="0"/>
          <dgm:bulletEnabled val="1"/>
        </dgm:presLayoutVars>
      </dgm:prSet>
      <dgm:spPr/>
    </dgm:pt>
    <dgm:pt modelId="{EED0355B-AC55-4BB2-AED4-1CFF06038ABC}" type="pres">
      <dgm:prSet presAssocID="{46E2AD9E-4221-4DE6-AD9F-13C45EB8A80A}" presName="childText" presStyleLbl="revTx" presStyleIdx="2" presStyleCnt="4">
        <dgm:presLayoutVars>
          <dgm:bulletEnabled val="1"/>
        </dgm:presLayoutVars>
      </dgm:prSet>
      <dgm:spPr/>
    </dgm:pt>
    <dgm:pt modelId="{396B0043-9CD3-4845-8C47-C498CCF03DB9}" type="pres">
      <dgm:prSet presAssocID="{85DD4E1E-4E74-424D-A582-C6FDC19DA21E}" presName="parentText" presStyleLbl="node1" presStyleIdx="3" presStyleCnt="4">
        <dgm:presLayoutVars>
          <dgm:chMax val="0"/>
          <dgm:bulletEnabled val="1"/>
        </dgm:presLayoutVars>
      </dgm:prSet>
      <dgm:spPr/>
    </dgm:pt>
    <dgm:pt modelId="{5D401931-6047-4318-BA1A-03DE6DA68404}" type="pres">
      <dgm:prSet presAssocID="{85DD4E1E-4E74-424D-A582-C6FDC19DA21E}" presName="childText" presStyleLbl="revTx" presStyleIdx="3" presStyleCnt="4">
        <dgm:presLayoutVars>
          <dgm:bulletEnabled val="1"/>
        </dgm:presLayoutVars>
      </dgm:prSet>
      <dgm:spPr/>
    </dgm:pt>
  </dgm:ptLst>
  <dgm:cxnLst>
    <dgm:cxn modelId="{EA804C0D-2494-4904-B729-9592A25170C8}" srcId="{74B74676-956D-4CD3-A2CE-1DEAFC840EE5}" destId="{2B112B81-FE7C-4060-BE83-FF789D9B2146}" srcOrd="1" destOrd="0" parTransId="{BEDE8F0C-DC2A-4B29-9832-6CF804F571DC}" sibTransId="{16D885EE-718A-4B55-8511-B691340064BD}"/>
    <dgm:cxn modelId="{2DF64F1F-96AD-44B8-A919-6F228413E767}" type="presOf" srcId="{46E2AD9E-4221-4DE6-AD9F-13C45EB8A80A}" destId="{7808C7BD-9E65-4310-BAD7-7D6235676288}" srcOrd="0" destOrd="0" presId="urn:microsoft.com/office/officeart/2005/8/layout/vList2"/>
    <dgm:cxn modelId="{0B13CE2B-23EC-4FF2-B75B-2A78EADE1CD6}" type="presOf" srcId="{74B74676-956D-4CD3-A2CE-1DEAFC840EE5}" destId="{0E689B39-18E8-4E5F-9A14-27E46818F28F}" srcOrd="0" destOrd="0" presId="urn:microsoft.com/office/officeart/2005/8/layout/vList2"/>
    <dgm:cxn modelId="{0A54686B-6AAA-48AC-BEA0-151E6F526C9C}" srcId="{74B74676-956D-4CD3-A2CE-1DEAFC840EE5}" destId="{85DD4E1E-4E74-424D-A582-C6FDC19DA21E}" srcOrd="3" destOrd="0" parTransId="{3A3081BC-09EE-4119-9C91-930824170E11}" sibTransId="{90395C15-B4F3-4653-883C-D98D34E4C42C}"/>
    <dgm:cxn modelId="{2980344E-A53D-4205-BD6D-76A2A131F54F}" srcId="{2B112B81-FE7C-4060-BE83-FF789D9B2146}" destId="{FAE51547-F187-42B5-8B30-E70425D493C9}" srcOrd="0" destOrd="0" parTransId="{FD9BFADE-F840-4A11-9C77-19F1A106BFEA}" sibTransId="{4536DA97-78CE-4AE0-A8BA-40FB57038083}"/>
    <dgm:cxn modelId="{44593D50-DFFF-4546-9F56-6F3E592B43E8}" type="presOf" srcId="{8DCEC639-0156-41D1-9E94-A10AB0506CE3}" destId="{2EB9ED06-E800-408B-A057-55BCAC4E80DA}" srcOrd="0" destOrd="0" presId="urn:microsoft.com/office/officeart/2005/8/layout/vList2"/>
    <dgm:cxn modelId="{19C5D857-D576-48EE-92CA-D86D9A049A70}" srcId="{74B74676-956D-4CD3-A2CE-1DEAFC840EE5}" destId="{8DCEC639-0156-41D1-9E94-A10AB0506CE3}" srcOrd="0" destOrd="0" parTransId="{702FD6B2-D777-43F1-9FEE-10BF9D629B55}" sibTransId="{B5FB015B-B74C-46C3-B0A2-498F279A6631}"/>
    <dgm:cxn modelId="{AEDEE67A-D25D-4B11-AF29-97D7A7DD8D16}" srcId="{85DD4E1E-4E74-424D-A582-C6FDC19DA21E}" destId="{AB6476FB-21E3-4A95-A8EA-E273E68C196B}" srcOrd="0" destOrd="0" parTransId="{69FCE964-BDAC-4DBE-85CD-5A74CEEDA311}" sibTransId="{A9811301-F1B9-4379-97B2-697866470DA1}"/>
    <dgm:cxn modelId="{B29B3A84-BF7A-45DB-AD4E-017E938D5A4C}" type="presOf" srcId="{2B112B81-FE7C-4060-BE83-FF789D9B2146}" destId="{E5242DD5-EEBD-48A8-8691-157A0412A169}" srcOrd="0" destOrd="0" presId="urn:microsoft.com/office/officeart/2005/8/layout/vList2"/>
    <dgm:cxn modelId="{48CF9F8A-A64A-4E2A-BA65-64BE1FB3ABE8}" type="presOf" srcId="{85DD4E1E-4E74-424D-A582-C6FDC19DA21E}" destId="{396B0043-9CD3-4845-8C47-C498CCF03DB9}" srcOrd="0" destOrd="0" presId="urn:microsoft.com/office/officeart/2005/8/layout/vList2"/>
    <dgm:cxn modelId="{B86FB68B-F3D5-481A-8E6F-5B373C217494}" srcId="{74B74676-956D-4CD3-A2CE-1DEAFC840EE5}" destId="{46E2AD9E-4221-4DE6-AD9F-13C45EB8A80A}" srcOrd="2" destOrd="0" parTransId="{3DA05906-2AD2-4E2B-AFAD-10AE967DB450}" sibTransId="{824617BB-9CAB-4D3A-B41B-1D9483600B32}"/>
    <dgm:cxn modelId="{770639A5-33C9-45CA-8CFE-9314EC4D555E}" type="presOf" srcId="{AB6476FB-21E3-4A95-A8EA-E273E68C196B}" destId="{5D401931-6047-4318-BA1A-03DE6DA68404}" srcOrd="0" destOrd="0" presId="urn:microsoft.com/office/officeart/2005/8/layout/vList2"/>
    <dgm:cxn modelId="{472C13A7-99CA-4FCF-A46C-1B78B973F729}" srcId="{46E2AD9E-4221-4DE6-AD9F-13C45EB8A80A}" destId="{2B8B757D-9336-4371-ADCC-BF80DD8A28EB}" srcOrd="0" destOrd="0" parTransId="{2C4FC06B-C196-4C47-BBBD-37EA1C6A37D3}" sibTransId="{9935AF4A-8E8A-42CF-9955-9655EF76D59A}"/>
    <dgm:cxn modelId="{FE8242AB-7FE1-43B1-BB90-DE7E03EF4765}" type="presOf" srcId="{13236A84-C06E-45C4-8164-A09C00F41FCD}" destId="{D5A8FB84-4399-4ADD-9C41-148CD2F88334}" srcOrd="0" destOrd="0" presId="urn:microsoft.com/office/officeart/2005/8/layout/vList2"/>
    <dgm:cxn modelId="{49BEC0BA-829B-4062-A5B3-F99C8A07E545}" type="presOf" srcId="{FAE51547-F187-42B5-8B30-E70425D493C9}" destId="{70D7B967-F2DF-4C31-942F-386729447F1D}" srcOrd="0" destOrd="0" presId="urn:microsoft.com/office/officeart/2005/8/layout/vList2"/>
    <dgm:cxn modelId="{0A6B7BDD-ED1F-418D-B0C2-4AFADAE8C4B8}" type="presOf" srcId="{2B8B757D-9336-4371-ADCC-BF80DD8A28EB}" destId="{EED0355B-AC55-4BB2-AED4-1CFF06038ABC}" srcOrd="0" destOrd="0" presId="urn:microsoft.com/office/officeart/2005/8/layout/vList2"/>
    <dgm:cxn modelId="{FC5B1BDF-13D3-43FF-ABB6-71F338D1D51C}" srcId="{8DCEC639-0156-41D1-9E94-A10AB0506CE3}" destId="{13236A84-C06E-45C4-8164-A09C00F41FCD}" srcOrd="0" destOrd="0" parTransId="{8F1160EF-256D-47D7-BE43-4E214AD68491}" sibTransId="{2E1CF1F4-EEAC-434E-AB1D-B5DA92E5489A}"/>
    <dgm:cxn modelId="{3B301340-7BC3-43C5-8702-7D46E4E2ABF0}" type="presParOf" srcId="{0E689B39-18E8-4E5F-9A14-27E46818F28F}" destId="{2EB9ED06-E800-408B-A057-55BCAC4E80DA}" srcOrd="0" destOrd="0" presId="urn:microsoft.com/office/officeart/2005/8/layout/vList2"/>
    <dgm:cxn modelId="{65B19093-B5E8-48AC-B214-41351030F0AE}" type="presParOf" srcId="{0E689B39-18E8-4E5F-9A14-27E46818F28F}" destId="{D5A8FB84-4399-4ADD-9C41-148CD2F88334}" srcOrd="1" destOrd="0" presId="urn:microsoft.com/office/officeart/2005/8/layout/vList2"/>
    <dgm:cxn modelId="{6F7A6C72-C6AC-46E8-8D91-B436C8E4D0BD}" type="presParOf" srcId="{0E689B39-18E8-4E5F-9A14-27E46818F28F}" destId="{E5242DD5-EEBD-48A8-8691-157A0412A169}" srcOrd="2" destOrd="0" presId="urn:microsoft.com/office/officeart/2005/8/layout/vList2"/>
    <dgm:cxn modelId="{1079DB44-84CC-4F2C-B400-66962D95087F}" type="presParOf" srcId="{0E689B39-18E8-4E5F-9A14-27E46818F28F}" destId="{70D7B967-F2DF-4C31-942F-386729447F1D}" srcOrd="3" destOrd="0" presId="urn:microsoft.com/office/officeart/2005/8/layout/vList2"/>
    <dgm:cxn modelId="{D3AA58D6-5142-42AC-AB8C-2BFADE50678D}" type="presParOf" srcId="{0E689B39-18E8-4E5F-9A14-27E46818F28F}" destId="{7808C7BD-9E65-4310-BAD7-7D6235676288}" srcOrd="4" destOrd="0" presId="urn:microsoft.com/office/officeart/2005/8/layout/vList2"/>
    <dgm:cxn modelId="{674A9AA8-07BB-46B4-8709-97819B730FAA}" type="presParOf" srcId="{0E689B39-18E8-4E5F-9A14-27E46818F28F}" destId="{EED0355B-AC55-4BB2-AED4-1CFF06038ABC}" srcOrd="5" destOrd="0" presId="urn:microsoft.com/office/officeart/2005/8/layout/vList2"/>
    <dgm:cxn modelId="{CD04EE66-CEE8-4708-88D8-A5E8686A29C2}" type="presParOf" srcId="{0E689B39-18E8-4E5F-9A14-27E46818F28F}" destId="{396B0043-9CD3-4845-8C47-C498CCF03DB9}" srcOrd="6" destOrd="0" presId="urn:microsoft.com/office/officeart/2005/8/layout/vList2"/>
    <dgm:cxn modelId="{5A1FD16A-3873-4DC1-87D3-9D1532A7DF85}" type="presParOf" srcId="{0E689B39-18E8-4E5F-9A14-27E46818F28F}" destId="{5D401931-6047-4318-BA1A-03DE6DA6840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3427C-BB0C-4CBF-BD21-B1D921BD4517}" type="doc">
      <dgm:prSet loTypeId="urn:microsoft.com/office/officeart/2018/5/layout/IconCircleLabelList" loCatId="icon" qsTypeId="urn:microsoft.com/office/officeart/2005/8/quickstyle/simple4" qsCatId="simple" csTypeId="urn:microsoft.com/office/officeart/2018/5/colors/Iconchunking_neutralbg_accent6_2" csCatId="accent6" phldr="1"/>
      <dgm:spPr/>
      <dgm:t>
        <a:bodyPr/>
        <a:lstStyle/>
        <a:p>
          <a:endParaRPr lang="en-US"/>
        </a:p>
      </dgm:t>
    </dgm:pt>
    <dgm:pt modelId="{4817AE45-9867-4B80-8CC0-686BACACC02F}">
      <dgm:prSet/>
      <dgm:spPr/>
      <dgm:t>
        <a:bodyPr/>
        <a:lstStyle/>
        <a:p>
          <a:pPr>
            <a:lnSpc>
              <a:spcPct val="100000"/>
            </a:lnSpc>
            <a:defRPr cap="all"/>
          </a:pPr>
          <a:r>
            <a:rPr lang="en-US"/>
            <a:t>Create a new channel to collect data from devices</a:t>
          </a:r>
        </a:p>
      </dgm:t>
    </dgm:pt>
    <dgm:pt modelId="{F3471827-DDF0-4603-A076-8AE175A8F2D3}" type="parTrans" cxnId="{FE837E75-D64A-4E10-B32B-23C323164CC1}">
      <dgm:prSet/>
      <dgm:spPr/>
      <dgm:t>
        <a:bodyPr/>
        <a:lstStyle/>
        <a:p>
          <a:endParaRPr lang="en-US"/>
        </a:p>
      </dgm:t>
    </dgm:pt>
    <dgm:pt modelId="{FD041D24-3A2A-459A-945B-1B56CBDAD4FA}" type="sibTrans" cxnId="{FE837E75-D64A-4E10-B32B-23C323164CC1}">
      <dgm:prSet/>
      <dgm:spPr/>
      <dgm:t>
        <a:bodyPr/>
        <a:lstStyle/>
        <a:p>
          <a:endParaRPr lang="en-US"/>
        </a:p>
      </dgm:t>
    </dgm:pt>
    <dgm:pt modelId="{47C54959-3B86-4FA9-94D1-D346A8BAC971}">
      <dgm:prSet/>
      <dgm:spPr/>
      <dgm:t>
        <a:bodyPr/>
        <a:lstStyle/>
        <a:p>
          <a:pPr>
            <a:lnSpc>
              <a:spcPct val="100000"/>
            </a:lnSpc>
            <a:defRPr cap="all"/>
          </a:pPr>
          <a:r>
            <a:rPr lang="en-US"/>
            <a:t>Define data fields for the channel(max 8)</a:t>
          </a:r>
        </a:p>
      </dgm:t>
    </dgm:pt>
    <dgm:pt modelId="{5BC5F1BF-1C42-4F42-893E-E4D5FDBC9DB6}" type="parTrans" cxnId="{23093626-E5A9-4AD5-92B9-503D6B56FE80}">
      <dgm:prSet/>
      <dgm:spPr/>
      <dgm:t>
        <a:bodyPr/>
        <a:lstStyle/>
        <a:p>
          <a:endParaRPr lang="en-US"/>
        </a:p>
      </dgm:t>
    </dgm:pt>
    <dgm:pt modelId="{A428FCBB-1747-4C6D-A252-0F415B184086}" type="sibTrans" cxnId="{23093626-E5A9-4AD5-92B9-503D6B56FE80}">
      <dgm:prSet/>
      <dgm:spPr/>
      <dgm:t>
        <a:bodyPr/>
        <a:lstStyle/>
        <a:p>
          <a:endParaRPr lang="en-US"/>
        </a:p>
      </dgm:t>
    </dgm:pt>
    <dgm:pt modelId="{A36A58F8-A2E1-4C2E-A052-7D72CF0CD4E7}">
      <dgm:prSet/>
      <dgm:spPr/>
      <dgm:t>
        <a:bodyPr/>
        <a:lstStyle/>
        <a:p>
          <a:pPr>
            <a:lnSpc>
              <a:spcPct val="100000"/>
            </a:lnSpc>
            <a:defRPr cap="all"/>
          </a:pPr>
          <a:r>
            <a:rPr lang="en-US"/>
            <a:t>Can also input location(</a:t>
          </a:r>
          <a:r>
            <a:rPr lang="en-US" err="1"/>
            <a:t>lat</a:t>
          </a:r>
          <a:r>
            <a:rPr lang="en-US"/>
            <a:t>/long) of channel source)</a:t>
          </a:r>
        </a:p>
      </dgm:t>
    </dgm:pt>
    <dgm:pt modelId="{94C0C22F-9EAA-4CDF-B730-E672CCF01DC0}" type="parTrans" cxnId="{B0CD7E3E-0987-4D7E-8FF5-2AE49E945DEC}">
      <dgm:prSet/>
      <dgm:spPr/>
      <dgm:t>
        <a:bodyPr/>
        <a:lstStyle/>
        <a:p>
          <a:endParaRPr lang="en-US"/>
        </a:p>
      </dgm:t>
    </dgm:pt>
    <dgm:pt modelId="{1606CCAD-8D0D-4D07-A77A-1EAC24619093}" type="sibTrans" cxnId="{B0CD7E3E-0987-4D7E-8FF5-2AE49E945DEC}">
      <dgm:prSet/>
      <dgm:spPr/>
      <dgm:t>
        <a:bodyPr/>
        <a:lstStyle/>
        <a:p>
          <a:endParaRPr lang="en-US"/>
        </a:p>
      </dgm:t>
    </dgm:pt>
    <dgm:pt modelId="{3A466A6E-D2F8-412F-8E48-07C38A11F511}" type="pres">
      <dgm:prSet presAssocID="{5EC3427C-BB0C-4CBF-BD21-B1D921BD4517}" presName="root" presStyleCnt="0">
        <dgm:presLayoutVars>
          <dgm:dir/>
          <dgm:resizeHandles val="exact"/>
        </dgm:presLayoutVars>
      </dgm:prSet>
      <dgm:spPr/>
    </dgm:pt>
    <dgm:pt modelId="{33914B66-FB67-4F77-908E-CDD0026CCFE6}" type="pres">
      <dgm:prSet presAssocID="{4817AE45-9867-4B80-8CC0-686BACACC02F}" presName="compNode" presStyleCnt="0"/>
      <dgm:spPr/>
    </dgm:pt>
    <dgm:pt modelId="{81E4ADCD-5E35-4C23-8054-C11268C47566}" type="pres">
      <dgm:prSet presAssocID="{4817AE45-9867-4B80-8CC0-686BACACC02F}" presName="iconBgRect" presStyleLbl="bgShp" presStyleIdx="0" presStyleCnt="3"/>
      <dgm:spPr/>
    </dgm:pt>
    <dgm:pt modelId="{BE79B936-D0B3-4995-BA69-3244D714445B}" type="pres">
      <dgm:prSet presAssocID="{4817AE45-9867-4B80-8CC0-686BACACC0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BD52D77-A670-45D9-8A5D-E94711E2BC6A}" type="pres">
      <dgm:prSet presAssocID="{4817AE45-9867-4B80-8CC0-686BACACC02F}" presName="spaceRect" presStyleCnt="0"/>
      <dgm:spPr/>
    </dgm:pt>
    <dgm:pt modelId="{FB3FFD95-940C-48C2-BD4B-A12BB3C186C6}" type="pres">
      <dgm:prSet presAssocID="{4817AE45-9867-4B80-8CC0-686BACACC02F}" presName="textRect" presStyleLbl="revTx" presStyleIdx="0" presStyleCnt="3">
        <dgm:presLayoutVars>
          <dgm:chMax val="1"/>
          <dgm:chPref val="1"/>
        </dgm:presLayoutVars>
      </dgm:prSet>
      <dgm:spPr/>
    </dgm:pt>
    <dgm:pt modelId="{283B1DD8-09C4-4276-B417-A3F02A63A5F4}" type="pres">
      <dgm:prSet presAssocID="{FD041D24-3A2A-459A-945B-1B56CBDAD4FA}" presName="sibTrans" presStyleCnt="0"/>
      <dgm:spPr/>
    </dgm:pt>
    <dgm:pt modelId="{18620578-1730-4DD9-99A2-9577230B29B5}" type="pres">
      <dgm:prSet presAssocID="{47C54959-3B86-4FA9-94D1-D346A8BAC971}" presName="compNode" presStyleCnt="0"/>
      <dgm:spPr/>
    </dgm:pt>
    <dgm:pt modelId="{A0002346-1991-4BD7-9CF4-1D4F8D0EA9FB}" type="pres">
      <dgm:prSet presAssocID="{47C54959-3B86-4FA9-94D1-D346A8BAC971}" presName="iconBgRect" presStyleLbl="bgShp" presStyleIdx="1" presStyleCnt="3"/>
      <dgm:spPr/>
    </dgm:pt>
    <dgm:pt modelId="{F2B728EA-5889-40E1-961D-C57ADFFCE435}" type="pres">
      <dgm:prSet presAssocID="{47C54959-3B86-4FA9-94D1-D346A8BAC9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454127B-0489-4B9C-A4FC-5DD87B42970D}" type="pres">
      <dgm:prSet presAssocID="{47C54959-3B86-4FA9-94D1-D346A8BAC971}" presName="spaceRect" presStyleCnt="0"/>
      <dgm:spPr/>
    </dgm:pt>
    <dgm:pt modelId="{0CED06EA-D859-428D-AEAD-D139EA87F741}" type="pres">
      <dgm:prSet presAssocID="{47C54959-3B86-4FA9-94D1-D346A8BAC971}" presName="textRect" presStyleLbl="revTx" presStyleIdx="1" presStyleCnt="3">
        <dgm:presLayoutVars>
          <dgm:chMax val="1"/>
          <dgm:chPref val="1"/>
        </dgm:presLayoutVars>
      </dgm:prSet>
      <dgm:spPr/>
    </dgm:pt>
    <dgm:pt modelId="{E80EB1CD-A41E-40BF-B4D8-1A149ACAC4DD}" type="pres">
      <dgm:prSet presAssocID="{A428FCBB-1747-4C6D-A252-0F415B184086}" presName="sibTrans" presStyleCnt="0"/>
      <dgm:spPr/>
    </dgm:pt>
    <dgm:pt modelId="{398BC761-DDEA-4E47-AE58-478BB64A9250}" type="pres">
      <dgm:prSet presAssocID="{A36A58F8-A2E1-4C2E-A052-7D72CF0CD4E7}" presName="compNode" presStyleCnt="0"/>
      <dgm:spPr/>
    </dgm:pt>
    <dgm:pt modelId="{E09773D8-64D7-4A0A-8D09-91E13F12A246}" type="pres">
      <dgm:prSet presAssocID="{A36A58F8-A2E1-4C2E-A052-7D72CF0CD4E7}" presName="iconBgRect" presStyleLbl="bgShp" presStyleIdx="2" presStyleCnt="3"/>
      <dgm:spPr/>
    </dgm:pt>
    <dgm:pt modelId="{409DD374-902E-46D9-B73F-3A5F73382298}" type="pres">
      <dgm:prSet presAssocID="{A36A58F8-A2E1-4C2E-A052-7D72CF0CD4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BD0C823-3AC7-4CCB-BC61-FFBA419DC947}" type="pres">
      <dgm:prSet presAssocID="{A36A58F8-A2E1-4C2E-A052-7D72CF0CD4E7}" presName="spaceRect" presStyleCnt="0"/>
      <dgm:spPr/>
    </dgm:pt>
    <dgm:pt modelId="{FF5D1D63-8B8A-4E2D-81BE-6559074D8A90}" type="pres">
      <dgm:prSet presAssocID="{A36A58F8-A2E1-4C2E-A052-7D72CF0CD4E7}" presName="textRect" presStyleLbl="revTx" presStyleIdx="2" presStyleCnt="3">
        <dgm:presLayoutVars>
          <dgm:chMax val="1"/>
          <dgm:chPref val="1"/>
        </dgm:presLayoutVars>
      </dgm:prSet>
      <dgm:spPr/>
    </dgm:pt>
  </dgm:ptLst>
  <dgm:cxnLst>
    <dgm:cxn modelId="{49F0EC1A-9CDC-4302-9F2E-0362FE27C18E}" type="presOf" srcId="{4817AE45-9867-4B80-8CC0-686BACACC02F}" destId="{FB3FFD95-940C-48C2-BD4B-A12BB3C186C6}" srcOrd="0" destOrd="0" presId="urn:microsoft.com/office/officeart/2018/5/layout/IconCircleLabelList"/>
    <dgm:cxn modelId="{EE190A26-5E9E-4A28-9382-DFBA2CF5900F}" type="presOf" srcId="{A36A58F8-A2E1-4C2E-A052-7D72CF0CD4E7}" destId="{FF5D1D63-8B8A-4E2D-81BE-6559074D8A90}" srcOrd="0" destOrd="0" presId="urn:microsoft.com/office/officeart/2018/5/layout/IconCircleLabelList"/>
    <dgm:cxn modelId="{23093626-E5A9-4AD5-92B9-503D6B56FE80}" srcId="{5EC3427C-BB0C-4CBF-BD21-B1D921BD4517}" destId="{47C54959-3B86-4FA9-94D1-D346A8BAC971}" srcOrd="1" destOrd="0" parTransId="{5BC5F1BF-1C42-4F42-893E-E4D5FDBC9DB6}" sibTransId="{A428FCBB-1747-4C6D-A252-0F415B184086}"/>
    <dgm:cxn modelId="{B0CD7E3E-0987-4D7E-8FF5-2AE49E945DEC}" srcId="{5EC3427C-BB0C-4CBF-BD21-B1D921BD4517}" destId="{A36A58F8-A2E1-4C2E-A052-7D72CF0CD4E7}" srcOrd="2" destOrd="0" parTransId="{94C0C22F-9EAA-4CDF-B730-E672CCF01DC0}" sibTransId="{1606CCAD-8D0D-4D07-A77A-1EAC24619093}"/>
    <dgm:cxn modelId="{C44B086D-FCB3-401F-98A6-1069EDF00B85}" type="presOf" srcId="{47C54959-3B86-4FA9-94D1-D346A8BAC971}" destId="{0CED06EA-D859-428D-AEAD-D139EA87F741}" srcOrd="0" destOrd="0" presId="urn:microsoft.com/office/officeart/2018/5/layout/IconCircleLabelList"/>
    <dgm:cxn modelId="{FE837E75-D64A-4E10-B32B-23C323164CC1}" srcId="{5EC3427C-BB0C-4CBF-BD21-B1D921BD4517}" destId="{4817AE45-9867-4B80-8CC0-686BACACC02F}" srcOrd="0" destOrd="0" parTransId="{F3471827-DDF0-4603-A076-8AE175A8F2D3}" sibTransId="{FD041D24-3A2A-459A-945B-1B56CBDAD4FA}"/>
    <dgm:cxn modelId="{E9302D98-EC11-4D2A-AAC8-ADDB382E2A08}" type="presOf" srcId="{5EC3427C-BB0C-4CBF-BD21-B1D921BD4517}" destId="{3A466A6E-D2F8-412F-8E48-07C38A11F511}" srcOrd="0" destOrd="0" presId="urn:microsoft.com/office/officeart/2018/5/layout/IconCircleLabelList"/>
    <dgm:cxn modelId="{358600AD-BA2A-47A5-8992-7EBD70160D0F}" type="presParOf" srcId="{3A466A6E-D2F8-412F-8E48-07C38A11F511}" destId="{33914B66-FB67-4F77-908E-CDD0026CCFE6}" srcOrd="0" destOrd="0" presId="urn:microsoft.com/office/officeart/2018/5/layout/IconCircleLabelList"/>
    <dgm:cxn modelId="{1779B53B-EE84-4C99-969C-4D3E34AA71B4}" type="presParOf" srcId="{33914B66-FB67-4F77-908E-CDD0026CCFE6}" destId="{81E4ADCD-5E35-4C23-8054-C11268C47566}" srcOrd="0" destOrd="0" presId="urn:microsoft.com/office/officeart/2018/5/layout/IconCircleLabelList"/>
    <dgm:cxn modelId="{427D5D12-A3B0-4808-8840-1C891E8383BB}" type="presParOf" srcId="{33914B66-FB67-4F77-908E-CDD0026CCFE6}" destId="{BE79B936-D0B3-4995-BA69-3244D714445B}" srcOrd="1" destOrd="0" presId="urn:microsoft.com/office/officeart/2018/5/layout/IconCircleLabelList"/>
    <dgm:cxn modelId="{C009535B-C199-453D-9C30-E7BC1B77C181}" type="presParOf" srcId="{33914B66-FB67-4F77-908E-CDD0026CCFE6}" destId="{7BD52D77-A670-45D9-8A5D-E94711E2BC6A}" srcOrd="2" destOrd="0" presId="urn:microsoft.com/office/officeart/2018/5/layout/IconCircleLabelList"/>
    <dgm:cxn modelId="{DC38F4B9-15B3-43CC-8C76-E3392E203B63}" type="presParOf" srcId="{33914B66-FB67-4F77-908E-CDD0026CCFE6}" destId="{FB3FFD95-940C-48C2-BD4B-A12BB3C186C6}" srcOrd="3" destOrd="0" presId="urn:microsoft.com/office/officeart/2018/5/layout/IconCircleLabelList"/>
    <dgm:cxn modelId="{46E53365-F370-4502-97DC-83320518295D}" type="presParOf" srcId="{3A466A6E-D2F8-412F-8E48-07C38A11F511}" destId="{283B1DD8-09C4-4276-B417-A3F02A63A5F4}" srcOrd="1" destOrd="0" presId="urn:microsoft.com/office/officeart/2018/5/layout/IconCircleLabelList"/>
    <dgm:cxn modelId="{533F3C42-B063-46A8-A31E-C8A95946E563}" type="presParOf" srcId="{3A466A6E-D2F8-412F-8E48-07C38A11F511}" destId="{18620578-1730-4DD9-99A2-9577230B29B5}" srcOrd="2" destOrd="0" presId="urn:microsoft.com/office/officeart/2018/5/layout/IconCircleLabelList"/>
    <dgm:cxn modelId="{18EBF2AD-C679-4E45-BAAF-4068463D1E0E}" type="presParOf" srcId="{18620578-1730-4DD9-99A2-9577230B29B5}" destId="{A0002346-1991-4BD7-9CF4-1D4F8D0EA9FB}" srcOrd="0" destOrd="0" presId="urn:microsoft.com/office/officeart/2018/5/layout/IconCircleLabelList"/>
    <dgm:cxn modelId="{9830EFC4-0BEF-475A-977C-B57EB825A9FF}" type="presParOf" srcId="{18620578-1730-4DD9-99A2-9577230B29B5}" destId="{F2B728EA-5889-40E1-961D-C57ADFFCE435}" srcOrd="1" destOrd="0" presId="urn:microsoft.com/office/officeart/2018/5/layout/IconCircleLabelList"/>
    <dgm:cxn modelId="{E9BE27D6-1FEF-4C7C-860A-6132B7A306FC}" type="presParOf" srcId="{18620578-1730-4DD9-99A2-9577230B29B5}" destId="{D454127B-0489-4B9C-A4FC-5DD87B42970D}" srcOrd="2" destOrd="0" presId="urn:microsoft.com/office/officeart/2018/5/layout/IconCircleLabelList"/>
    <dgm:cxn modelId="{EA2B0427-58C8-4C69-B9A8-EDEE0EA5AD49}" type="presParOf" srcId="{18620578-1730-4DD9-99A2-9577230B29B5}" destId="{0CED06EA-D859-428D-AEAD-D139EA87F741}" srcOrd="3" destOrd="0" presId="urn:microsoft.com/office/officeart/2018/5/layout/IconCircleLabelList"/>
    <dgm:cxn modelId="{2E6AD81E-A581-4983-97E8-D6229ED7483B}" type="presParOf" srcId="{3A466A6E-D2F8-412F-8E48-07C38A11F511}" destId="{E80EB1CD-A41E-40BF-B4D8-1A149ACAC4DD}" srcOrd="3" destOrd="0" presId="urn:microsoft.com/office/officeart/2018/5/layout/IconCircleLabelList"/>
    <dgm:cxn modelId="{16D7C338-A810-4447-857B-0F6E736404CD}" type="presParOf" srcId="{3A466A6E-D2F8-412F-8E48-07C38A11F511}" destId="{398BC761-DDEA-4E47-AE58-478BB64A9250}" srcOrd="4" destOrd="0" presId="urn:microsoft.com/office/officeart/2018/5/layout/IconCircleLabelList"/>
    <dgm:cxn modelId="{9ED6C64D-221B-4C41-A388-4EE3616A9F2C}" type="presParOf" srcId="{398BC761-DDEA-4E47-AE58-478BB64A9250}" destId="{E09773D8-64D7-4A0A-8D09-91E13F12A246}" srcOrd="0" destOrd="0" presId="urn:microsoft.com/office/officeart/2018/5/layout/IconCircleLabelList"/>
    <dgm:cxn modelId="{4512298D-AD7A-4627-9501-26BB89C68CCF}" type="presParOf" srcId="{398BC761-DDEA-4E47-AE58-478BB64A9250}" destId="{409DD374-902E-46D9-B73F-3A5F73382298}" srcOrd="1" destOrd="0" presId="urn:microsoft.com/office/officeart/2018/5/layout/IconCircleLabelList"/>
    <dgm:cxn modelId="{12109865-A661-4D18-9729-C2EBD1F6E43A}" type="presParOf" srcId="{398BC761-DDEA-4E47-AE58-478BB64A9250}" destId="{5BD0C823-3AC7-4CCB-BC61-FFBA419DC947}" srcOrd="2" destOrd="0" presId="urn:microsoft.com/office/officeart/2018/5/layout/IconCircleLabelList"/>
    <dgm:cxn modelId="{27DDB401-5932-41A2-A563-32FA8DC7470A}" type="presParOf" srcId="{398BC761-DDEA-4E47-AE58-478BB64A9250}" destId="{FF5D1D63-8B8A-4E2D-81BE-6559074D8A9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9ED06-E800-408B-A057-55BCAC4E80DA}">
      <dsp:nvSpPr>
        <dsp:cNvPr id="0" name=""/>
        <dsp:cNvSpPr/>
      </dsp:nvSpPr>
      <dsp:spPr>
        <a:xfrm>
          <a:off x="0" y="6732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Create a new channel</a:t>
          </a:r>
        </a:p>
      </dsp:txBody>
      <dsp:txXfrm>
        <a:off x="30442" y="97770"/>
        <a:ext cx="10454716" cy="562726"/>
      </dsp:txXfrm>
    </dsp:sp>
    <dsp:sp modelId="{D5A8FB84-4399-4ADD-9C41-148CD2F88334}">
      <dsp:nvSpPr>
        <dsp:cNvPr id="0" name=""/>
        <dsp:cNvSpPr/>
      </dsp:nvSpPr>
      <dsp:spPr>
        <a:xfrm>
          <a:off x="0" y="690938"/>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Channels collect data</a:t>
          </a:r>
        </a:p>
      </dsp:txBody>
      <dsp:txXfrm>
        <a:off x="0" y="690938"/>
        <a:ext cx="10515600" cy="430560"/>
      </dsp:txXfrm>
    </dsp:sp>
    <dsp:sp modelId="{E5242DD5-EEBD-48A8-8691-157A0412A169}">
      <dsp:nvSpPr>
        <dsp:cNvPr id="0" name=""/>
        <dsp:cNvSpPr/>
      </dsp:nvSpPr>
      <dsp:spPr>
        <a:xfrm>
          <a:off x="0" y="112149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Collect data in the channel</a:t>
          </a:r>
        </a:p>
      </dsp:txBody>
      <dsp:txXfrm>
        <a:off x="30442" y="1151941"/>
        <a:ext cx="10454716" cy="562726"/>
      </dsp:txXfrm>
    </dsp:sp>
    <dsp:sp modelId="{70D7B967-F2DF-4C31-942F-386729447F1D}">
      <dsp:nvSpPr>
        <dsp:cNvPr id="0" name=""/>
        <dsp:cNvSpPr/>
      </dsp:nvSpPr>
      <dsp:spPr>
        <a:xfrm>
          <a:off x="0" y="174510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000000"/>
              </a:solidFill>
              <a:cs typeface="Calibri Light"/>
            </a:rPr>
            <a:t>Devices write data to channels</a:t>
          </a:r>
        </a:p>
      </dsp:txBody>
      <dsp:txXfrm>
        <a:off x="0" y="1745109"/>
        <a:ext cx="10515600" cy="430560"/>
      </dsp:txXfrm>
    </dsp:sp>
    <dsp:sp modelId="{7808C7BD-9E65-4310-BAD7-7D6235676288}">
      <dsp:nvSpPr>
        <dsp:cNvPr id="0" name=""/>
        <dsp:cNvSpPr/>
      </dsp:nvSpPr>
      <dsp:spPr>
        <a:xfrm>
          <a:off x="0" y="217566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err="1">
              <a:solidFill>
                <a:srgbClr val="000000"/>
              </a:solidFill>
              <a:cs typeface="Calibri Light"/>
            </a:rPr>
            <a:t>Analyse</a:t>
          </a:r>
          <a:r>
            <a:rPr lang="en-US" sz="2600" kern="1200">
              <a:solidFill>
                <a:srgbClr val="000000"/>
              </a:solidFill>
              <a:cs typeface="Calibri Light"/>
            </a:rPr>
            <a:t> the data</a:t>
          </a:r>
        </a:p>
      </dsp:txBody>
      <dsp:txXfrm>
        <a:off x="30442" y="2206111"/>
        <a:ext cx="10454716" cy="562726"/>
      </dsp:txXfrm>
    </dsp:sp>
    <dsp:sp modelId="{EED0355B-AC55-4BB2-AED4-1CFF06038ABC}">
      <dsp:nvSpPr>
        <dsp:cNvPr id="0" name=""/>
        <dsp:cNvSpPr/>
      </dsp:nvSpPr>
      <dsp:spPr>
        <a:xfrm>
          <a:off x="0" y="279927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Run analytical algorithms/</a:t>
          </a:r>
          <a:r>
            <a:rPr lang="en-US" sz="2000" kern="1200" err="1">
              <a:solidFill>
                <a:srgbClr val="000000"/>
              </a:solidFill>
              <a:cs typeface="Calibri Light"/>
            </a:rPr>
            <a:t>visualise</a:t>
          </a:r>
          <a:r>
            <a:rPr lang="en-US" sz="2000" kern="1200">
              <a:solidFill>
                <a:srgbClr val="000000"/>
              </a:solidFill>
              <a:cs typeface="Calibri Light"/>
            </a:rPr>
            <a:t> your data</a:t>
          </a:r>
        </a:p>
      </dsp:txBody>
      <dsp:txXfrm>
        <a:off x="0" y="2799279"/>
        <a:ext cx="10515600" cy="430560"/>
      </dsp:txXfrm>
    </dsp:sp>
    <dsp:sp modelId="{396B0043-9CD3-4845-8C47-C498CCF03DB9}">
      <dsp:nvSpPr>
        <dsp:cNvPr id="0" name=""/>
        <dsp:cNvSpPr/>
      </dsp:nvSpPr>
      <dsp:spPr>
        <a:xfrm>
          <a:off x="0" y="322983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Act on the data</a:t>
          </a:r>
        </a:p>
      </dsp:txBody>
      <dsp:txXfrm>
        <a:off x="30442" y="3260281"/>
        <a:ext cx="10454716" cy="562726"/>
      </dsp:txXfrm>
    </dsp:sp>
    <dsp:sp modelId="{5D401931-6047-4318-BA1A-03DE6DA68404}">
      <dsp:nvSpPr>
        <dsp:cNvPr id="0" name=""/>
        <dsp:cNvSpPr/>
      </dsp:nvSpPr>
      <dsp:spPr>
        <a:xfrm>
          <a:off x="0" y="385344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000000"/>
              </a:solidFill>
              <a:cs typeface="Calibri Light"/>
            </a:rPr>
            <a:t>Test for certain conditions and perform actions</a:t>
          </a:r>
        </a:p>
      </dsp:txBody>
      <dsp:txXfrm>
        <a:off x="0" y="3853449"/>
        <a:ext cx="10515600"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4ADCD-5E35-4C23-8054-C11268C47566}">
      <dsp:nvSpPr>
        <dsp:cNvPr id="0" name=""/>
        <dsp:cNvSpPr/>
      </dsp:nvSpPr>
      <dsp:spPr>
        <a:xfrm>
          <a:off x="369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79B936-D0B3-4995-BA69-3244D714445B}">
      <dsp:nvSpPr>
        <dsp:cNvPr id="0" name=""/>
        <dsp:cNvSpPr/>
      </dsp:nvSpPr>
      <dsp:spPr>
        <a:xfrm>
          <a:off x="603059" y="3732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B3FFD95-940C-48C2-BD4B-A12BB3C186C6}">
      <dsp:nvSpPr>
        <dsp:cNvPr id="0" name=""/>
        <dsp:cNvSpPr/>
      </dsp:nvSpPr>
      <dsp:spPr>
        <a:xfrm>
          <a:off x="18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Create a new channel to collect data from devices</a:t>
          </a:r>
        </a:p>
      </dsp:txBody>
      <dsp:txXfrm>
        <a:off x="18059" y="1579273"/>
        <a:ext cx="1800000" cy="720000"/>
      </dsp:txXfrm>
    </dsp:sp>
    <dsp:sp modelId="{A0002346-1991-4BD7-9CF4-1D4F8D0EA9FB}">
      <dsp:nvSpPr>
        <dsp:cNvPr id="0" name=""/>
        <dsp:cNvSpPr/>
      </dsp:nvSpPr>
      <dsp:spPr>
        <a:xfrm>
          <a:off x="2484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2B728EA-5889-40E1-961D-C57ADFFCE435}">
      <dsp:nvSpPr>
        <dsp:cNvPr id="0" name=""/>
        <dsp:cNvSpPr/>
      </dsp:nvSpPr>
      <dsp:spPr>
        <a:xfrm>
          <a:off x="2718059" y="3732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CED06EA-D859-428D-AEAD-D139EA87F741}">
      <dsp:nvSpPr>
        <dsp:cNvPr id="0" name=""/>
        <dsp:cNvSpPr/>
      </dsp:nvSpPr>
      <dsp:spPr>
        <a:xfrm>
          <a:off x="2133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Define data fields for the channel(max 8)</a:t>
          </a:r>
        </a:p>
      </dsp:txBody>
      <dsp:txXfrm>
        <a:off x="2133059" y="1579273"/>
        <a:ext cx="1800000" cy="720000"/>
      </dsp:txXfrm>
    </dsp:sp>
    <dsp:sp modelId="{E09773D8-64D7-4A0A-8D09-91E13F12A246}">
      <dsp:nvSpPr>
        <dsp:cNvPr id="0" name=""/>
        <dsp:cNvSpPr/>
      </dsp:nvSpPr>
      <dsp:spPr>
        <a:xfrm>
          <a:off x="4599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9DD374-902E-46D9-B73F-3A5F73382298}">
      <dsp:nvSpPr>
        <dsp:cNvPr id="0" name=""/>
        <dsp:cNvSpPr/>
      </dsp:nvSpPr>
      <dsp:spPr>
        <a:xfrm>
          <a:off x="4833059" y="3732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F5D1D63-8B8A-4E2D-81BE-6559074D8A90}">
      <dsp:nvSpPr>
        <dsp:cNvPr id="0" name=""/>
        <dsp:cNvSpPr/>
      </dsp:nvSpPr>
      <dsp:spPr>
        <a:xfrm>
          <a:off x="4248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Can also input location(</a:t>
          </a:r>
          <a:r>
            <a:rPr lang="en-US" sz="1500" kern="1200" err="1"/>
            <a:t>lat</a:t>
          </a:r>
          <a:r>
            <a:rPr lang="en-US" sz="1500" kern="1200"/>
            <a:t>/long) of channel source)</a:t>
          </a:r>
        </a:p>
      </dsp:txBody>
      <dsp:txXfrm>
        <a:off x="4248059" y="157927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CA026-0B95-4A00-933D-6AE5D99250E8}" type="datetimeFigureOut">
              <a:rPr lang="en-IE" smtClean="0"/>
              <a:t>03/11/2021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B477B-5E5C-4F40-BC30-CC3DE6366696}" type="slidenum">
              <a:rPr lang="en-IE" smtClean="0"/>
              <a:t>‹#›</a:t>
            </a:fld>
            <a:endParaRPr lang="en-IE"/>
          </a:p>
        </p:txBody>
      </p:sp>
    </p:spTree>
    <p:extLst>
      <p:ext uri="{BB962C8B-B14F-4D97-AF65-F5344CB8AC3E}">
        <p14:creationId xmlns:p14="http://schemas.microsoft.com/office/powerpoint/2010/main" val="34700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pi.thingspeak.com/update?api_key=%3cWRITE-KEY%3e&amp;field1=12"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IoT Platforms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Frank Walsh</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81C23-AAEC-4AFE-BF85-D28F0CA99D05}"/>
              </a:ext>
            </a:extLst>
          </p:cNvPr>
          <p:cNvSpPr>
            <a:spLocks noGrp="1"/>
          </p:cNvSpPr>
          <p:nvPr>
            <p:ph type="title"/>
          </p:nvPr>
        </p:nvSpPr>
        <p:spPr>
          <a:xfrm>
            <a:off x="640080" y="325369"/>
            <a:ext cx="4368602" cy="1956841"/>
          </a:xfrm>
        </p:spPr>
        <p:txBody>
          <a:bodyPr anchor="b">
            <a:normAutofit/>
          </a:bodyPr>
          <a:lstStyle/>
          <a:p>
            <a:r>
              <a:rPr lang="en-US" sz="5400">
                <a:cs typeface="Calibri Light"/>
              </a:rPr>
              <a:t>Thingspeak</a:t>
            </a:r>
            <a:endParaRPr lang="en-US" sz="5400"/>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AF0A95-3F1D-497D-9636-13E02DEFE1A2}"/>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cs typeface="Calibri"/>
              </a:rPr>
              <a:t> </a:t>
            </a:r>
            <a:r>
              <a:rPr lang="en-US" sz="2200" b="1">
                <a:cs typeface="Calibri"/>
              </a:rPr>
              <a:t>ThingSpeak</a:t>
            </a:r>
            <a:r>
              <a:rPr lang="en-US" sz="2200">
                <a:cs typeface="Calibri"/>
              </a:rPr>
              <a:t> is a cloud-based IoT platform to store and retrieve data from devices.</a:t>
            </a:r>
            <a:endParaRPr lang="en-US" sz="2200"/>
          </a:p>
          <a:p>
            <a:pPr lvl="1"/>
            <a:r>
              <a:rPr lang="en-US" sz="2200">
                <a:cs typeface="Calibri"/>
              </a:rPr>
              <a:t>Uses HTTP protocol/Restful APIs</a:t>
            </a:r>
          </a:p>
          <a:p>
            <a:r>
              <a:rPr lang="en-US" sz="2200">
                <a:cs typeface="Calibri"/>
              </a:rPr>
              <a:t>"Collect and analyse data quickly and easily"</a:t>
            </a:r>
          </a:p>
          <a:p>
            <a:endParaRPr lang="en-US" sz="2200">
              <a:cs typeface="Calibri"/>
            </a:endParaRPr>
          </a:p>
        </p:txBody>
      </p:sp>
      <p:pic>
        <p:nvPicPr>
          <p:cNvPr id="5" name="Picture 4">
            <a:extLst>
              <a:ext uri="{FF2B5EF4-FFF2-40B4-BE49-F238E27FC236}">
                <a16:creationId xmlns:a16="http://schemas.microsoft.com/office/drawing/2014/main" id="{57837A8B-E314-461F-B634-B109448CD588}"/>
              </a:ext>
            </a:extLst>
          </p:cNvPr>
          <p:cNvPicPr>
            <a:picLocks noChangeAspect="1"/>
          </p:cNvPicPr>
          <p:nvPr/>
        </p:nvPicPr>
        <p:blipFill rotWithShape="1">
          <a:blip r:embed="rId2"/>
          <a:srcRect l="12781" r="1675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8424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creenshot&#10;&#10;Description generated with very high confidence">
            <a:extLst>
              <a:ext uri="{FF2B5EF4-FFF2-40B4-BE49-F238E27FC236}">
                <a16:creationId xmlns:a16="http://schemas.microsoft.com/office/drawing/2014/main" id="{FD95A123-83E5-4FA7-A727-B780ACE80568}"/>
              </a:ext>
            </a:extLst>
          </p:cNvPr>
          <p:cNvPicPr>
            <a:picLocks noChangeAspect="1"/>
          </p:cNvPicPr>
          <p:nvPr/>
        </p:nvPicPr>
        <p:blipFill>
          <a:blip r:embed="rId2"/>
          <a:stretch>
            <a:fillRect/>
          </a:stretch>
        </p:blipFill>
        <p:spPr>
          <a:xfrm>
            <a:off x="5572663" y="1895775"/>
            <a:ext cx="6955765" cy="4058488"/>
          </a:xfrm>
          <a:prstGeom prst="rect">
            <a:avLst/>
          </a:prstGeom>
        </p:spPr>
      </p:pic>
      <p:sp>
        <p:nvSpPr>
          <p:cNvPr id="2" name="Title 1">
            <a:extLst>
              <a:ext uri="{FF2B5EF4-FFF2-40B4-BE49-F238E27FC236}">
                <a16:creationId xmlns:a16="http://schemas.microsoft.com/office/drawing/2014/main" id="{376B4F2E-6231-457E-B1FE-9539EB1E295B}"/>
              </a:ext>
            </a:extLst>
          </p:cNvPr>
          <p:cNvSpPr>
            <a:spLocks noGrp="1"/>
          </p:cNvSpPr>
          <p:nvPr>
            <p:ph type="title"/>
          </p:nvPr>
        </p:nvSpPr>
        <p:spPr>
          <a:xfrm>
            <a:off x="838200" y="365125"/>
            <a:ext cx="10515600" cy="1325563"/>
          </a:xfrm>
        </p:spPr>
        <p:txBody>
          <a:bodyPr/>
          <a:lstStyle/>
          <a:p>
            <a:r>
              <a:rPr lang="en-US" dirty="0" err="1">
                <a:cs typeface="Calibri Light"/>
              </a:rPr>
              <a:t>Thingspeak</a:t>
            </a:r>
            <a:r>
              <a:rPr lang="en-US" dirty="0">
                <a:cs typeface="Calibri Light"/>
              </a:rPr>
              <a:t> Overview</a:t>
            </a:r>
            <a:endParaRPr lang="en-US" dirty="0"/>
          </a:p>
        </p:txBody>
      </p:sp>
      <p:sp>
        <p:nvSpPr>
          <p:cNvPr id="3" name="Content Placeholder 2">
            <a:extLst>
              <a:ext uri="{FF2B5EF4-FFF2-40B4-BE49-F238E27FC236}">
                <a16:creationId xmlns:a16="http://schemas.microsoft.com/office/drawing/2014/main" id="{E36FA3C2-1834-47B6-9302-EBA828EDEE11}"/>
              </a:ext>
            </a:extLst>
          </p:cNvPr>
          <p:cNvSpPr>
            <a:spLocks noGrp="1"/>
          </p:cNvSpPr>
          <p:nvPr>
            <p:ph idx="1"/>
          </p:nvPr>
        </p:nvSpPr>
        <p:spPr>
          <a:xfrm>
            <a:off x="349370" y="2098795"/>
            <a:ext cx="5684810" cy="4336960"/>
          </a:xfrm>
        </p:spPr>
        <p:txBody>
          <a:bodyPr vert="horz" lIns="91440" tIns="45720" rIns="91440" bIns="45720" rtlCol="0" anchor="t">
            <a:normAutofit/>
          </a:bodyPr>
          <a:lstStyle/>
          <a:p>
            <a:r>
              <a:rPr lang="en-US" dirty="0">
                <a:cs typeface="Calibri"/>
              </a:rPr>
              <a:t>Account-based</a:t>
            </a:r>
          </a:p>
          <a:p>
            <a:pPr lvl="1"/>
            <a:r>
              <a:rPr lang="en-US" dirty="0">
                <a:cs typeface="Calibri"/>
              </a:rPr>
              <a:t>Can create free account online</a:t>
            </a:r>
          </a:p>
          <a:p>
            <a:r>
              <a:rPr lang="en-US" dirty="0">
                <a:cs typeface="Calibri"/>
              </a:rPr>
              <a:t>Brought to you by the people who made </a:t>
            </a:r>
            <a:r>
              <a:rPr lang="en-US" dirty="0" err="1">
                <a:cs typeface="Calibri"/>
              </a:rPr>
              <a:t>Matlab</a:t>
            </a:r>
          </a:p>
          <a:p>
            <a:pPr lvl="1"/>
            <a:r>
              <a:rPr lang="en-US" dirty="0">
                <a:cs typeface="Calibri"/>
              </a:rPr>
              <a:t>Uses </a:t>
            </a:r>
            <a:r>
              <a:rPr lang="en-US" dirty="0" err="1">
                <a:cs typeface="Calibri"/>
              </a:rPr>
              <a:t>Matlab</a:t>
            </a:r>
            <a:r>
              <a:rPr lang="en-US" dirty="0">
                <a:cs typeface="Calibri"/>
              </a:rPr>
              <a:t> features/</a:t>
            </a:r>
            <a:r>
              <a:rPr lang="en-US" dirty="0" err="1">
                <a:cs typeface="Calibri"/>
              </a:rPr>
              <a:t>toolboxs</a:t>
            </a:r>
          </a:p>
          <a:p>
            <a:r>
              <a:rPr lang="en-US" dirty="0">
                <a:cs typeface="Calibri"/>
              </a:rPr>
              <a:t>SDKs/</a:t>
            </a:r>
            <a:r>
              <a:rPr lang="en-US" dirty="0" err="1">
                <a:cs typeface="Calibri"/>
              </a:rPr>
              <a:t>librarys</a:t>
            </a:r>
            <a:r>
              <a:rPr lang="en-US" dirty="0">
                <a:cs typeface="Calibri"/>
              </a:rPr>
              <a:t> for popular languages/devices</a:t>
            </a:r>
          </a:p>
          <a:p>
            <a:r>
              <a:rPr lang="en-US" dirty="0">
                <a:cs typeface="Calibri"/>
              </a:rPr>
              <a:t>Restful API means should work with any device</a:t>
            </a:r>
          </a:p>
          <a:p>
            <a:pPr marL="0" indent="0">
              <a:buNone/>
            </a:pPr>
            <a:endParaRPr lang="en-US" dirty="0">
              <a:cs typeface="Calibri"/>
            </a:endParaRPr>
          </a:p>
        </p:txBody>
      </p:sp>
    </p:spTree>
    <p:extLst>
      <p:ext uri="{BB962C8B-B14F-4D97-AF65-F5344CB8AC3E}">
        <p14:creationId xmlns:p14="http://schemas.microsoft.com/office/powerpoint/2010/main" val="162388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BA35-EF4A-4981-8A38-5EA451175431}"/>
              </a:ext>
            </a:extLst>
          </p:cNvPr>
          <p:cNvSpPr>
            <a:spLocks noGrp="1"/>
          </p:cNvSpPr>
          <p:nvPr>
            <p:ph type="title"/>
          </p:nvPr>
        </p:nvSpPr>
        <p:spPr/>
        <p:txBody>
          <a:bodyPr/>
          <a:lstStyle/>
          <a:p>
            <a:r>
              <a:rPr lang="en-US" dirty="0" err="1">
                <a:cs typeface="Calibri Light"/>
              </a:rPr>
              <a:t>Thingspeak</a:t>
            </a:r>
            <a:r>
              <a:rPr lang="en-US" dirty="0">
                <a:cs typeface="Calibri Light"/>
              </a:rPr>
              <a:t> – basic use</a:t>
            </a:r>
            <a:endParaRPr lang="en-US" dirty="0"/>
          </a:p>
        </p:txBody>
      </p:sp>
      <p:graphicFrame>
        <p:nvGraphicFramePr>
          <p:cNvPr id="11" name="Diagram 11">
            <a:extLst>
              <a:ext uri="{FF2B5EF4-FFF2-40B4-BE49-F238E27FC236}">
                <a16:creationId xmlns:a16="http://schemas.microsoft.com/office/drawing/2014/main" id="{827AB241-85F8-4500-90BD-E7E029844B99}"/>
              </a:ext>
            </a:extLst>
          </p:cNvPr>
          <p:cNvGraphicFramePr>
            <a:graphicFrameLocks noGrp="1"/>
          </p:cNvGraphicFramePr>
          <p:nvPr>
            <p:ph idx="1"/>
            <p:extLst>
              <p:ext uri="{D42A27DB-BD31-4B8C-83A1-F6EECF244321}">
                <p14:modId xmlns:p14="http://schemas.microsoft.com/office/powerpoint/2010/main" val="2246082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15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FC0A-058C-459A-B4FB-6A26A3D6AA47}"/>
              </a:ext>
            </a:extLst>
          </p:cNvPr>
          <p:cNvSpPr>
            <a:spLocks noGrp="1"/>
          </p:cNvSpPr>
          <p:nvPr>
            <p:ph type="title"/>
          </p:nvPr>
        </p:nvSpPr>
        <p:spPr>
          <a:xfrm>
            <a:off x="838566" y="164605"/>
            <a:ext cx="9122584" cy="1325563"/>
          </a:xfrm>
        </p:spPr>
        <p:txBody>
          <a:bodyPr>
            <a:normAutofit/>
          </a:bodyPr>
          <a:lstStyle/>
          <a:p>
            <a:r>
              <a:rPr lang="en-US" dirty="0" err="1">
                <a:cs typeface="Calibri Light"/>
              </a:rPr>
              <a:t>ThingSpeak</a:t>
            </a:r>
            <a:r>
              <a:rPr lang="en-US" dirty="0">
                <a:cs typeface="Calibri Light"/>
              </a:rPr>
              <a:t> – Create new channel</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15359B13-469B-464F-819B-673A85DBEA79}"/>
              </a:ext>
            </a:extLst>
          </p:cNvPr>
          <p:cNvPicPr>
            <a:picLocks noChangeAspect="1"/>
          </p:cNvPicPr>
          <p:nvPr/>
        </p:nvPicPr>
        <p:blipFill>
          <a:blip r:embed="rId2"/>
          <a:stretch>
            <a:fillRect/>
          </a:stretch>
        </p:blipFill>
        <p:spPr>
          <a:xfrm>
            <a:off x="7159925" y="1791739"/>
            <a:ext cx="6338055" cy="4275311"/>
          </a:xfrm>
          <a:prstGeom prst="rect">
            <a:avLst/>
          </a:prstGeom>
        </p:spPr>
      </p:pic>
      <p:graphicFrame>
        <p:nvGraphicFramePr>
          <p:cNvPr id="6" name="Content Placeholder 2">
            <a:extLst>
              <a:ext uri="{FF2B5EF4-FFF2-40B4-BE49-F238E27FC236}">
                <a16:creationId xmlns:a16="http://schemas.microsoft.com/office/drawing/2014/main" id="{56B88DA4-DED9-4B3B-81F0-CEBC3F4B9144}"/>
              </a:ext>
            </a:extLst>
          </p:cNvPr>
          <p:cNvGraphicFramePr>
            <a:graphicFrameLocks noGrp="1"/>
          </p:cNvGraphicFramePr>
          <p:nvPr>
            <p:ph idx="1"/>
            <p:extLst>
              <p:ext uri="{D42A27DB-BD31-4B8C-83A1-F6EECF244321}">
                <p14:modId xmlns:p14="http://schemas.microsoft.com/office/powerpoint/2010/main" val="1352987414"/>
              </p:ext>
            </p:extLst>
          </p:nvPr>
        </p:nvGraphicFramePr>
        <p:xfrm>
          <a:off x="709170" y="1622281"/>
          <a:ext cx="6066118" cy="243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543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A19A-76AD-4414-A8C1-88FE59476B57}"/>
              </a:ext>
            </a:extLst>
          </p:cNvPr>
          <p:cNvSpPr>
            <a:spLocks noGrp="1"/>
          </p:cNvSpPr>
          <p:nvPr>
            <p:ph type="title"/>
          </p:nvPr>
        </p:nvSpPr>
        <p:spPr>
          <a:xfrm>
            <a:off x="723181" y="5691"/>
            <a:ext cx="10515600" cy="1325563"/>
          </a:xfrm>
        </p:spPr>
        <p:txBody>
          <a:bodyPr/>
          <a:lstStyle/>
          <a:p>
            <a:r>
              <a:rPr lang="en-US" dirty="0" err="1">
                <a:cs typeface="Calibri Light"/>
              </a:rPr>
              <a:t>Thingspeak</a:t>
            </a:r>
            <a:r>
              <a:rPr lang="en-US" dirty="0">
                <a:cs typeface="Calibri Light"/>
              </a:rPr>
              <a:t>  - New channel</a:t>
            </a:r>
            <a:endParaRPr lang="en-US" dirty="0"/>
          </a:p>
        </p:txBody>
      </p:sp>
      <p:sp>
        <p:nvSpPr>
          <p:cNvPr id="3" name="Content Placeholder 2">
            <a:extLst>
              <a:ext uri="{FF2B5EF4-FFF2-40B4-BE49-F238E27FC236}">
                <a16:creationId xmlns:a16="http://schemas.microsoft.com/office/drawing/2014/main" id="{05438CF9-A001-42BB-B4A3-2A2823946278}"/>
              </a:ext>
            </a:extLst>
          </p:cNvPr>
          <p:cNvSpPr>
            <a:spLocks noGrp="1"/>
          </p:cNvSpPr>
          <p:nvPr>
            <p:ph idx="1"/>
          </p:nvPr>
        </p:nvSpPr>
        <p:spPr>
          <a:xfrm>
            <a:off x="651294" y="1164266"/>
            <a:ext cx="10515600" cy="4351338"/>
          </a:xfrm>
        </p:spPr>
        <p:txBody>
          <a:bodyPr vert="horz" lIns="91440" tIns="45720" rIns="91440" bIns="45720" rtlCol="0" anchor="t">
            <a:normAutofit/>
          </a:bodyPr>
          <a:lstStyle/>
          <a:p>
            <a:r>
              <a:rPr lang="en-US" dirty="0">
                <a:cs typeface="Calibri"/>
              </a:rPr>
              <a:t>Once saved you can access channel page:</a:t>
            </a:r>
            <a:endParaRPr lang="en-US" dirty="0" err="1"/>
          </a:p>
        </p:txBody>
      </p:sp>
      <p:pic>
        <p:nvPicPr>
          <p:cNvPr id="4" name="Picture 4" descr="A screenshot of a social media post&#10;&#10;Description generated with very high confidence">
            <a:extLst>
              <a:ext uri="{FF2B5EF4-FFF2-40B4-BE49-F238E27FC236}">
                <a16:creationId xmlns:a16="http://schemas.microsoft.com/office/drawing/2014/main" id="{1CD4AB69-D2A4-4695-A5A6-DE693D671AED}"/>
              </a:ext>
            </a:extLst>
          </p:cNvPr>
          <p:cNvPicPr>
            <a:picLocks noChangeAspect="1"/>
          </p:cNvPicPr>
          <p:nvPr/>
        </p:nvPicPr>
        <p:blipFill>
          <a:blip r:embed="rId2"/>
          <a:stretch>
            <a:fillRect/>
          </a:stretch>
        </p:blipFill>
        <p:spPr>
          <a:xfrm>
            <a:off x="885646" y="1696739"/>
            <a:ext cx="9500558" cy="6138712"/>
          </a:xfrm>
          <a:prstGeom prst="rect">
            <a:avLst/>
          </a:prstGeom>
        </p:spPr>
      </p:pic>
    </p:spTree>
    <p:extLst>
      <p:ext uri="{BB962C8B-B14F-4D97-AF65-F5344CB8AC3E}">
        <p14:creationId xmlns:p14="http://schemas.microsoft.com/office/powerpoint/2010/main" val="408581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A261-4F7F-4C60-B2ED-A9697614C8F0}"/>
              </a:ext>
            </a:extLst>
          </p:cNvPr>
          <p:cNvSpPr>
            <a:spLocks noGrp="1"/>
          </p:cNvSpPr>
          <p:nvPr>
            <p:ph type="title"/>
          </p:nvPr>
        </p:nvSpPr>
        <p:spPr/>
        <p:txBody>
          <a:bodyPr/>
          <a:lstStyle/>
          <a:p>
            <a:r>
              <a:rPr lang="en-US" dirty="0" err="1">
                <a:cs typeface="Calibri Light"/>
              </a:rPr>
              <a:t>Thingspeak</a:t>
            </a:r>
            <a:r>
              <a:rPr lang="en-US" dirty="0">
                <a:cs typeface="Calibri Light"/>
              </a:rPr>
              <a:t>  - Add data to channel</a:t>
            </a:r>
            <a:endParaRPr lang="en-US" dirty="0"/>
          </a:p>
        </p:txBody>
      </p:sp>
      <p:sp>
        <p:nvSpPr>
          <p:cNvPr id="3" name="Content Placeholder 2">
            <a:extLst>
              <a:ext uri="{FF2B5EF4-FFF2-40B4-BE49-F238E27FC236}">
                <a16:creationId xmlns:a16="http://schemas.microsoft.com/office/drawing/2014/main" id="{620DAFDC-5741-419E-ACC4-03AE68247488}"/>
              </a:ext>
            </a:extLst>
          </p:cNvPr>
          <p:cNvSpPr>
            <a:spLocks noGrp="1"/>
          </p:cNvSpPr>
          <p:nvPr>
            <p:ph idx="1"/>
          </p:nvPr>
        </p:nvSpPr>
        <p:spPr>
          <a:xfrm>
            <a:off x="176842" y="1825625"/>
            <a:ext cx="12787222" cy="4351338"/>
          </a:xfrm>
        </p:spPr>
        <p:txBody>
          <a:bodyPr vert="horz" lIns="91440" tIns="45720" rIns="91440" bIns="45720" rtlCol="0" anchor="t">
            <a:normAutofit/>
          </a:bodyPr>
          <a:lstStyle/>
          <a:p>
            <a:r>
              <a:rPr lang="en-US" dirty="0">
                <a:cs typeface="Calibri"/>
              </a:rPr>
              <a:t>Programmatically, many ways!</a:t>
            </a:r>
          </a:p>
          <a:p>
            <a:pPr lvl="1"/>
            <a:r>
              <a:rPr lang="en-US" dirty="0">
                <a:cs typeface="Calibri"/>
              </a:rPr>
              <a:t>Construct HTTP GET request and include field values in query string</a:t>
            </a:r>
          </a:p>
          <a:p>
            <a:pPr lvl="1"/>
            <a:r>
              <a:rPr lang="en-US" dirty="0">
                <a:cs typeface="Calibri"/>
              </a:rPr>
              <a:t>MQTT (see in Lab)</a:t>
            </a:r>
          </a:p>
          <a:p>
            <a:pPr marL="457200" lvl="1" indent="0">
              <a:buNone/>
            </a:pPr>
            <a:endParaRPr lang="en-US" dirty="0">
              <a:cs typeface="Calibri"/>
            </a:endParaRPr>
          </a:p>
          <a:p>
            <a:pPr lvl="1">
              <a:buNone/>
            </a:pPr>
            <a:endParaRPr lang="en-US" sz="2800" dirty="0">
              <a:cs typeface="Calibri"/>
            </a:endParaRPr>
          </a:p>
          <a:p>
            <a:pPr marL="457200" lvl="1" indent="0">
              <a:buNone/>
            </a:pPr>
            <a:r>
              <a:rPr lang="en-US" sz="2800" dirty="0">
                <a:cs typeface="Calibri"/>
              </a:rPr>
              <a:t>GET </a:t>
            </a:r>
            <a:r>
              <a:rPr lang="en-US" sz="2800" dirty="0">
                <a:cs typeface="Calibri"/>
                <a:hlinkClick r:id="rId2"/>
              </a:rPr>
              <a:t>https://api.thingspeak.com/update?api_key=&lt;WRITE-KEY&gt;&amp;field1=12</a:t>
            </a:r>
            <a:endParaRPr lang="en-US" sz="2800" dirty="0">
              <a:cs typeface="Calibri"/>
            </a:endParaRPr>
          </a:p>
          <a:p>
            <a:pPr marL="457200" lvl="1" indent="0">
              <a:buNone/>
            </a:pPr>
            <a:endParaRPr lang="en-US" dirty="0">
              <a:cs typeface="Calibri"/>
            </a:endParaRPr>
          </a:p>
          <a:p>
            <a:r>
              <a:rPr lang="en-US" dirty="0">
                <a:cs typeface="Calibri"/>
              </a:rPr>
              <a:t>Using HTTP GET request, can test from a browser:</a:t>
            </a:r>
          </a:p>
          <a:p>
            <a:pPr marL="0" indent="0">
              <a:buNone/>
            </a:pPr>
            <a:endParaRPr lang="en-US" dirty="0">
              <a:cs typeface="Calibri"/>
            </a:endParaRPr>
          </a:p>
          <a:p>
            <a:pPr marL="0" indent="0">
              <a:buNone/>
            </a:pPr>
            <a:endParaRPr lang="en-US" dirty="0">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D080558C-AFE2-4A20-B57C-AE841ACE5A16}"/>
              </a:ext>
            </a:extLst>
          </p:cNvPr>
          <p:cNvPicPr>
            <a:picLocks noChangeAspect="1"/>
          </p:cNvPicPr>
          <p:nvPr/>
        </p:nvPicPr>
        <p:blipFill>
          <a:blip r:embed="rId3"/>
          <a:stretch>
            <a:fillRect/>
          </a:stretch>
        </p:blipFill>
        <p:spPr>
          <a:xfrm>
            <a:off x="393939" y="5367912"/>
            <a:ext cx="14561387" cy="1618102"/>
          </a:xfrm>
          <a:prstGeom prst="rect">
            <a:avLst/>
          </a:prstGeom>
        </p:spPr>
      </p:pic>
      <p:pic>
        <p:nvPicPr>
          <p:cNvPr id="5" name="Picture 4">
            <a:extLst>
              <a:ext uri="{FF2B5EF4-FFF2-40B4-BE49-F238E27FC236}">
                <a16:creationId xmlns:a16="http://schemas.microsoft.com/office/drawing/2014/main" id="{5589E00C-46AB-4893-999C-DD27FDBD8D7B}"/>
              </a:ext>
            </a:extLst>
          </p:cNvPr>
          <p:cNvPicPr>
            <a:picLocks noChangeAspect="1"/>
          </p:cNvPicPr>
          <p:nvPr/>
        </p:nvPicPr>
        <p:blipFill>
          <a:blip r:embed="rId4"/>
          <a:stretch>
            <a:fillRect/>
          </a:stretch>
        </p:blipFill>
        <p:spPr>
          <a:xfrm>
            <a:off x="6652956" y="1357831"/>
            <a:ext cx="5124450" cy="2314575"/>
          </a:xfrm>
          <a:prstGeom prst="rect">
            <a:avLst/>
          </a:prstGeom>
        </p:spPr>
      </p:pic>
    </p:spTree>
    <p:extLst>
      <p:ext uri="{BB962C8B-B14F-4D97-AF65-F5344CB8AC3E}">
        <p14:creationId xmlns:p14="http://schemas.microsoft.com/office/powerpoint/2010/main" val="410428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18A344-EC48-4764-9019-3C836BE7ACEE}"/>
              </a:ext>
            </a:extLst>
          </p:cNvPr>
          <p:cNvSpPr>
            <a:spLocks noGrp="1"/>
          </p:cNvSpPr>
          <p:nvPr>
            <p:ph type="title"/>
          </p:nvPr>
        </p:nvSpPr>
        <p:spPr>
          <a:xfrm>
            <a:off x="1286932" y="1204109"/>
            <a:ext cx="10023398" cy="857894"/>
          </a:xfrm>
        </p:spPr>
        <p:txBody>
          <a:bodyPr>
            <a:normAutofit/>
          </a:bodyPr>
          <a:lstStyle/>
          <a:p>
            <a:r>
              <a:rPr lang="en-US" sz="4000">
                <a:solidFill>
                  <a:srgbClr val="FFFFFF"/>
                </a:solidFill>
                <a:cs typeface="Calibri Light"/>
              </a:rPr>
              <a:t>Thingspeak – Add data with python</a:t>
            </a:r>
            <a:endParaRPr lang="en-US" sz="4000">
              <a:solidFill>
                <a:srgbClr val="FFFFFF"/>
              </a:solidFill>
            </a:endParaRPr>
          </a:p>
        </p:txBody>
      </p:sp>
      <p:sp>
        <p:nvSpPr>
          <p:cNvPr id="3" name="Content Placeholder 2">
            <a:extLst>
              <a:ext uri="{FF2B5EF4-FFF2-40B4-BE49-F238E27FC236}">
                <a16:creationId xmlns:a16="http://schemas.microsoft.com/office/drawing/2014/main" id="{7226DFED-92CF-426B-97B2-AC1AF4BBDE2A}"/>
              </a:ext>
            </a:extLst>
          </p:cNvPr>
          <p:cNvSpPr>
            <a:spLocks noGrp="1"/>
          </p:cNvSpPr>
          <p:nvPr>
            <p:ph idx="1"/>
          </p:nvPr>
        </p:nvSpPr>
        <p:spPr>
          <a:xfrm>
            <a:off x="1286931" y="2962451"/>
            <a:ext cx="2779954" cy="2820012"/>
          </a:xfrm>
        </p:spPr>
        <p:txBody>
          <a:bodyPr vert="horz" lIns="91440" tIns="45720" rIns="91440" bIns="45720" rtlCol="0">
            <a:normAutofit/>
          </a:bodyPr>
          <a:lstStyle/>
          <a:p>
            <a:r>
              <a:rPr lang="en-US" sz="1600">
                <a:cs typeface="Calibri"/>
              </a:rPr>
              <a:t>Make HTTP request from Python:</a:t>
            </a:r>
          </a:p>
          <a:p>
            <a:pPr marL="0" indent="0">
              <a:buNone/>
            </a:pPr>
            <a:endParaRPr lang="en-US" sz="1600">
              <a:cs typeface="Calibri"/>
            </a:endParaRPr>
          </a:p>
          <a:p>
            <a:pPr marL="0" indent="0">
              <a:buNone/>
            </a:pPr>
            <a:endParaRPr lang="en-US" sz="1600">
              <a:cs typeface="Calibri"/>
            </a:endParaRPr>
          </a:p>
        </p:txBody>
      </p:sp>
      <p:pic>
        <p:nvPicPr>
          <p:cNvPr id="6" name="Picture 6" descr="A close up of a screen&#10;&#10;Description generated with high confidence">
            <a:extLst>
              <a:ext uri="{FF2B5EF4-FFF2-40B4-BE49-F238E27FC236}">
                <a16:creationId xmlns:a16="http://schemas.microsoft.com/office/drawing/2014/main" id="{5315D638-1503-43F8-A026-7382C4C1E228}"/>
              </a:ext>
            </a:extLst>
          </p:cNvPr>
          <p:cNvPicPr>
            <a:picLocks noChangeAspect="1"/>
          </p:cNvPicPr>
          <p:nvPr/>
        </p:nvPicPr>
        <p:blipFill>
          <a:blip r:embed="rId2"/>
          <a:stretch>
            <a:fillRect/>
          </a:stretch>
        </p:blipFill>
        <p:spPr>
          <a:xfrm>
            <a:off x="1286930" y="3574204"/>
            <a:ext cx="9482139" cy="3129104"/>
          </a:xfrm>
          <a:prstGeom prst="rect">
            <a:avLst/>
          </a:prstGeom>
        </p:spPr>
      </p:pic>
    </p:spTree>
    <p:extLst>
      <p:ext uri="{BB962C8B-B14F-4D97-AF65-F5344CB8AC3E}">
        <p14:creationId xmlns:p14="http://schemas.microsoft.com/office/powerpoint/2010/main" val="9547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8B05B-5B9B-47A2-A41D-490381341BB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err="1">
                <a:solidFill>
                  <a:srgbClr val="FFFFFF"/>
                </a:solidFill>
              </a:rPr>
              <a:t>Thingspeak</a:t>
            </a:r>
            <a:r>
              <a:rPr lang="en-US" sz="5400" dirty="0">
                <a:solidFill>
                  <a:srgbClr val="FFFFFF"/>
                </a:solidFill>
              </a:rPr>
              <a:t> – Add data with python</a:t>
            </a:r>
          </a:p>
        </p:txBody>
      </p:sp>
      <p:sp>
        <p:nvSpPr>
          <p:cNvPr id="3" name="Content Placeholder 2">
            <a:extLst>
              <a:ext uri="{FF2B5EF4-FFF2-40B4-BE49-F238E27FC236}">
                <a16:creationId xmlns:a16="http://schemas.microsoft.com/office/drawing/2014/main" id="{93EB7F0C-3C53-4423-BF3E-15632452F564}"/>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D4D952"/>
                </a:solidFill>
              </a:rPr>
              <a:t>Create a MQTT client: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B4A3C77-6647-4D41-BDAF-0C810C53086B}"/>
              </a:ext>
            </a:extLst>
          </p:cNvPr>
          <p:cNvPicPr>
            <a:picLocks noChangeAspect="1"/>
          </p:cNvPicPr>
          <p:nvPr/>
        </p:nvPicPr>
        <p:blipFill>
          <a:blip r:embed="rId2"/>
          <a:stretch>
            <a:fillRect/>
          </a:stretch>
        </p:blipFill>
        <p:spPr>
          <a:xfrm>
            <a:off x="331567" y="2625184"/>
            <a:ext cx="5455917" cy="3600905"/>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E89FCA6-024E-4482-A530-1550020B039D}"/>
              </a:ext>
            </a:extLst>
          </p:cNvPr>
          <p:cNvPicPr>
            <a:picLocks noChangeAspect="1"/>
          </p:cNvPicPr>
          <p:nvPr/>
        </p:nvPicPr>
        <p:blipFill>
          <a:blip r:embed="rId3"/>
          <a:stretch>
            <a:fillRect/>
          </a:stretch>
        </p:blipFill>
        <p:spPr>
          <a:xfrm>
            <a:off x="6445073" y="2638824"/>
            <a:ext cx="5455917" cy="3573624"/>
          </a:xfrm>
          <a:prstGeom prst="rect">
            <a:avLst/>
          </a:prstGeom>
        </p:spPr>
      </p:pic>
    </p:spTree>
    <p:extLst>
      <p:ext uri="{BB962C8B-B14F-4D97-AF65-F5344CB8AC3E}">
        <p14:creationId xmlns:p14="http://schemas.microsoft.com/office/powerpoint/2010/main" val="164730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9EF-8C40-4010-AA11-7CCE2BDABCD7}"/>
              </a:ext>
            </a:extLst>
          </p:cNvPr>
          <p:cNvSpPr>
            <a:spLocks noGrp="1"/>
          </p:cNvSpPr>
          <p:nvPr>
            <p:ph type="title"/>
          </p:nvPr>
        </p:nvSpPr>
        <p:spPr/>
        <p:txBody>
          <a:bodyPr/>
          <a:lstStyle/>
          <a:p>
            <a:r>
              <a:rPr lang="en-GB" dirty="0"/>
              <a:t>Which to use: HTTP or MQTT API</a:t>
            </a:r>
            <a:endParaRPr lang="en-IE" dirty="0"/>
          </a:p>
        </p:txBody>
      </p:sp>
      <p:sp>
        <p:nvSpPr>
          <p:cNvPr id="3" name="Content Placeholder 2">
            <a:extLst>
              <a:ext uri="{FF2B5EF4-FFF2-40B4-BE49-F238E27FC236}">
                <a16:creationId xmlns:a16="http://schemas.microsoft.com/office/drawing/2014/main" id="{71CCE1EB-8B00-4440-958E-9732197F6D56}"/>
              </a:ext>
            </a:extLst>
          </p:cNvPr>
          <p:cNvSpPr>
            <a:spLocks noGrp="1"/>
          </p:cNvSpPr>
          <p:nvPr>
            <p:ph idx="1"/>
          </p:nvPr>
        </p:nvSpPr>
        <p:spPr/>
        <p:txBody>
          <a:bodyPr>
            <a:normAutofit fontScale="92500" lnSpcReduction="10000"/>
          </a:bodyPr>
          <a:lstStyle/>
          <a:p>
            <a:r>
              <a:rPr lang="en-GB" dirty="0"/>
              <a:t>HTTP (REST) API</a:t>
            </a:r>
          </a:p>
          <a:p>
            <a:pPr lvl="1"/>
            <a:r>
              <a:rPr lang="en-GB" dirty="0"/>
              <a:t>You need to retrieve any historical data, such as data within a defined time range.</a:t>
            </a:r>
          </a:p>
          <a:p>
            <a:pPr lvl="1"/>
            <a:r>
              <a:rPr lang="en-GB" dirty="0"/>
              <a:t>You want to Create Channel, Read Settings, Clear Channel, Delete Channel, or Create Chart.</a:t>
            </a:r>
          </a:p>
          <a:p>
            <a:pPr lvl="1"/>
            <a:r>
              <a:rPr lang="en-GB" dirty="0"/>
              <a:t>You need a response!</a:t>
            </a:r>
          </a:p>
          <a:p>
            <a:r>
              <a:rPr lang="en-GB" dirty="0"/>
              <a:t>MQTT</a:t>
            </a:r>
          </a:p>
          <a:p>
            <a:pPr lvl="1"/>
            <a:r>
              <a:rPr lang="en-GB" dirty="0"/>
              <a:t>Your device is power-constrained, and you want lower battery consumption to send data to </a:t>
            </a:r>
            <a:r>
              <a:rPr lang="en-GB" dirty="0" err="1"/>
              <a:t>ThingSpeak</a:t>
            </a:r>
            <a:r>
              <a:rPr lang="en-GB" dirty="0"/>
              <a:t>. Also, an MQTT PUBLISH operation is typically faster in this scenario.</a:t>
            </a:r>
          </a:p>
          <a:p>
            <a:pPr lvl="1"/>
            <a:r>
              <a:rPr lang="en-GB" dirty="0"/>
              <a:t>Your device connectivity is intermittent, and you have limited bandwidth usage.</a:t>
            </a:r>
          </a:p>
          <a:p>
            <a:pPr lvl="1"/>
            <a:r>
              <a:rPr lang="en-GB" dirty="0"/>
              <a:t>You want immediate updates of data posted to a channel.</a:t>
            </a:r>
          </a:p>
          <a:p>
            <a:pPr lvl="1"/>
            <a:r>
              <a:rPr lang="en-GB" dirty="0"/>
              <a:t>You want messages pushed to you instead of needing to poll the server for new messages.</a:t>
            </a:r>
            <a:endParaRPr lang="en-IE" dirty="0"/>
          </a:p>
        </p:txBody>
      </p:sp>
    </p:spTree>
    <p:extLst>
      <p:ext uri="{BB962C8B-B14F-4D97-AF65-F5344CB8AC3E}">
        <p14:creationId xmlns:p14="http://schemas.microsoft.com/office/powerpoint/2010/main" val="429073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B6E-19EC-4281-890E-EE3CAA95F075}"/>
              </a:ext>
            </a:extLst>
          </p:cNvPr>
          <p:cNvSpPr>
            <a:spLocks noGrp="1"/>
          </p:cNvSpPr>
          <p:nvPr>
            <p:ph type="title"/>
          </p:nvPr>
        </p:nvSpPr>
        <p:spPr/>
        <p:txBody>
          <a:bodyPr/>
          <a:lstStyle/>
          <a:p>
            <a:r>
              <a:rPr lang="en-US">
                <a:cs typeface="Calibri Light"/>
              </a:rPr>
              <a:t>Think Speak – Analyse data</a:t>
            </a:r>
            <a:endParaRPr lang="en-US"/>
          </a:p>
        </p:txBody>
      </p:sp>
      <p:sp>
        <p:nvSpPr>
          <p:cNvPr id="3" name="Content Placeholder 2">
            <a:extLst>
              <a:ext uri="{FF2B5EF4-FFF2-40B4-BE49-F238E27FC236}">
                <a16:creationId xmlns:a16="http://schemas.microsoft.com/office/drawing/2014/main" id="{049DF725-1B9B-4E8A-9F82-9F0BB89010B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a:cs typeface="Calibri"/>
              </a:rPr>
              <a:t>Thingspeak will visualise each field by default in channel view</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448883B6-4FEB-43EF-9F19-D8DD574240EE}"/>
              </a:ext>
            </a:extLst>
          </p:cNvPr>
          <p:cNvPicPr>
            <a:picLocks noChangeAspect="1"/>
          </p:cNvPicPr>
          <p:nvPr/>
        </p:nvPicPr>
        <p:blipFill>
          <a:blip r:embed="rId2"/>
          <a:stretch>
            <a:fillRect/>
          </a:stretch>
        </p:blipFill>
        <p:spPr>
          <a:xfrm>
            <a:off x="943154" y="1929804"/>
            <a:ext cx="6783237" cy="4809938"/>
          </a:xfrm>
          <a:prstGeom prst="rect">
            <a:avLst/>
          </a:prstGeom>
        </p:spPr>
      </p:pic>
    </p:spTree>
    <p:extLst>
      <p:ext uri="{BB962C8B-B14F-4D97-AF65-F5344CB8AC3E}">
        <p14:creationId xmlns:p14="http://schemas.microsoft.com/office/powerpoint/2010/main" val="357196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B042-AECB-49EA-AFA4-BA3007681936}"/>
              </a:ext>
            </a:extLst>
          </p:cNvPr>
          <p:cNvSpPr>
            <a:spLocks noGrp="1"/>
          </p:cNvSpPr>
          <p:nvPr>
            <p:ph type="title"/>
          </p:nvPr>
        </p:nvSpPr>
        <p:spPr/>
        <p:txBody>
          <a:bodyPr/>
          <a:lstStyle/>
          <a:p>
            <a:r>
              <a:rPr lang="en-US" dirty="0">
                <a:cs typeface="Calibri Light"/>
              </a:rPr>
              <a:t>What are IoT platforms</a:t>
            </a:r>
            <a:endParaRPr lang="en-US" dirty="0" err="1"/>
          </a:p>
        </p:txBody>
      </p:sp>
      <p:sp>
        <p:nvSpPr>
          <p:cNvPr id="3" name="Content Placeholder 2">
            <a:extLst>
              <a:ext uri="{FF2B5EF4-FFF2-40B4-BE49-F238E27FC236}">
                <a16:creationId xmlns:a16="http://schemas.microsoft.com/office/drawing/2014/main" id="{9AC81755-BBA2-45C7-940B-B6B4DF17715D}"/>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IoT applications combine sensors, devices, data, analytics and integrations in a seamless and unified way</a:t>
            </a:r>
          </a:p>
          <a:p>
            <a:pPr lvl="1"/>
            <a:r>
              <a:rPr lang="en-US" dirty="0">
                <a:cs typeface="Calibri"/>
              </a:rPr>
              <a:t>e.g. your project!</a:t>
            </a:r>
          </a:p>
          <a:p>
            <a:r>
              <a:rPr lang="en-US" dirty="0">
                <a:cs typeface="Calibri"/>
              </a:rPr>
              <a:t>IoT Platforms provide software tools and components to:</a:t>
            </a:r>
          </a:p>
          <a:p>
            <a:pPr lvl="1"/>
            <a:r>
              <a:rPr lang="en-US" dirty="0">
                <a:cs typeface="Calibri"/>
              </a:rPr>
              <a:t>connect sensors, devices, and data networks</a:t>
            </a:r>
          </a:p>
          <a:p>
            <a:pPr lvl="1"/>
            <a:r>
              <a:rPr lang="en-US" dirty="0" err="1">
                <a:cs typeface="Calibri"/>
              </a:rPr>
              <a:t>Analyse</a:t>
            </a:r>
            <a:r>
              <a:rPr lang="en-US" dirty="0">
                <a:cs typeface="Calibri"/>
              </a:rPr>
              <a:t> and store data</a:t>
            </a:r>
          </a:p>
          <a:p>
            <a:pPr lvl="1"/>
            <a:r>
              <a:rPr lang="en-US" dirty="0">
                <a:cs typeface="Calibri"/>
              </a:rPr>
              <a:t>Integrate with other apps</a:t>
            </a:r>
          </a:p>
          <a:p>
            <a:r>
              <a:rPr lang="en-US" dirty="0">
                <a:cs typeface="Calibri"/>
              </a:rPr>
              <a:t>So what? We know the tech for that now (I2C, SPI, BLE, MQTT, Python...)</a:t>
            </a:r>
          </a:p>
          <a:p>
            <a:r>
              <a:rPr lang="en-US" dirty="0">
                <a:cs typeface="Calibri"/>
              </a:rPr>
              <a:t>Main selling point of an IoT platform is software that it</a:t>
            </a:r>
            <a:endParaRPr lang="en-US" sz="2600" dirty="0">
              <a:cs typeface="Calibri"/>
            </a:endParaRPr>
          </a:p>
          <a:p>
            <a:pPr lvl="1"/>
            <a:r>
              <a:rPr lang="en-US" dirty="0">
                <a:cs typeface="Calibri"/>
              </a:rPr>
              <a:t>accelerates the IoT development process </a:t>
            </a:r>
          </a:p>
          <a:p>
            <a:pPr lvl="1"/>
            <a:r>
              <a:rPr lang="en-US" dirty="0">
                <a:cs typeface="Calibri"/>
              </a:rPr>
              <a:t>Focuses on IoT: brings in best of breed features</a:t>
            </a:r>
          </a:p>
          <a:p>
            <a:pPr lvl="1"/>
            <a:r>
              <a:rPr lang="en-US" dirty="0">
                <a:cs typeface="Calibri"/>
              </a:rPr>
              <a:t>Provides initial scaffolding for IoT projects</a:t>
            </a:r>
          </a:p>
        </p:txBody>
      </p:sp>
    </p:spTree>
    <p:extLst>
      <p:ext uri="{BB962C8B-B14F-4D97-AF65-F5344CB8AC3E}">
        <p14:creationId xmlns:p14="http://schemas.microsoft.com/office/powerpoint/2010/main" val="381715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00D8-E8FC-4D82-93DC-4A495F74F84B}"/>
              </a:ext>
            </a:extLst>
          </p:cNvPr>
          <p:cNvSpPr>
            <a:spLocks noGrp="1"/>
          </p:cNvSpPr>
          <p:nvPr>
            <p:ph type="title"/>
          </p:nvPr>
        </p:nvSpPr>
        <p:spPr/>
        <p:txBody>
          <a:bodyPr/>
          <a:lstStyle/>
          <a:p>
            <a:r>
              <a:rPr lang="en-US">
                <a:cs typeface="Calibri Light"/>
              </a:rPr>
              <a:t>Thingspeak  - Apps</a:t>
            </a:r>
            <a:endParaRPr lang="en-US"/>
          </a:p>
        </p:txBody>
      </p:sp>
      <p:sp>
        <p:nvSpPr>
          <p:cNvPr id="3" name="Content Placeholder 2">
            <a:extLst>
              <a:ext uri="{FF2B5EF4-FFF2-40B4-BE49-F238E27FC236}">
                <a16:creationId xmlns:a16="http://schemas.microsoft.com/office/drawing/2014/main" id="{1E7EB4E6-9269-4119-8EEA-C113ECAAF8FA}"/>
              </a:ext>
            </a:extLst>
          </p:cNvPr>
          <p:cNvSpPr>
            <a:spLocks noGrp="1"/>
          </p:cNvSpPr>
          <p:nvPr>
            <p:ph idx="1"/>
          </p:nvPr>
        </p:nvSpPr>
        <p:spPr/>
        <p:txBody>
          <a:bodyPr vert="horz" lIns="91440" tIns="45720" rIns="91440" bIns="45720" rtlCol="0" anchor="t">
            <a:normAutofit/>
          </a:bodyPr>
          <a:lstStyle/>
          <a:p>
            <a:r>
              <a:rPr lang="en-US">
                <a:cs typeface="Calibri"/>
              </a:rPr>
              <a:t>The Apps tab provides various mechanism to transform, analyse,visualise and act on data.</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F18340B7-646F-454C-931A-0223ACFACCB3}"/>
              </a:ext>
            </a:extLst>
          </p:cNvPr>
          <p:cNvPicPr>
            <a:picLocks noChangeAspect="1"/>
          </p:cNvPicPr>
          <p:nvPr/>
        </p:nvPicPr>
        <p:blipFill>
          <a:blip r:embed="rId2"/>
          <a:stretch>
            <a:fillRect/>
          </a:stretch>
        </p:blipFill>
        <p:spPr>
          <a:xfrm>
            <a:off x="2366513" y="2609246"/>
            <a:ext cx="5992483" cy="4356829"/>
          </a:xfrm>
          <a:prstGeom prst="rect">
            <a:avLst/>
          </a:prstGeom>
        </p:spPr>
      </p:pic>
    </p:spTree>
    <p:extLst>
      <p:ext uri="{BB962C8B-B14F-4D97-AF65-F5344CB8AC3E}">
        <p14:creationId xmlns:p14="http://schemas.microsoft.com/office/powerpoint/2010/main" val="322726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037D-92D0-45AE-BFD2-608001A7FD29}"/>
              </a:ext>
            </a:extLst>
          </p:cNvPr>
          <p:cNvSpPr>
            <a:spLocks noGrp="1"/>
          </p:cNvSpPr>
          <p:nvPr>
            <p:ph type="title"/>
          </p:nvPr>
        </p:nvSpPr>
        <p:spPr/>
        <p:txBody>
          <a:bodyPr/>
          <a:lstStyle/>
          <a:p>
            <a:r>
              <a:rPr lang="en-US">
                <a:cs typeface="Calibri Light"/>
              </a:rPr>
              <a:t>ThingSpeak Example: ThingTweet</a:t>
            </a:r>
            <a:endParaRPr lang="en-US"/>
          </a:p>
        </p:txBody>
      </p:sp>
      <p:sp>
        <p:nvSpPr>
          <p:cNvPr id="3" name="Content Placeholder 2">
            <a:extLst>
              <a:ext uri="{FF2B5EF4-FFF2-40B4-BE49-F238E27FC236}">
                <a16:creationId xmlns:a16="http://schemas.microsoft.com/office/drawing/2014/main" id="{F2992D01-934B-4812-9BB4-93D552B38254}"/>
              </a:ext>
            </a:extLst>
          </p:cNvPr>
          <p:cNvSpPr>
            <a:spLocks noGrp="1"/>
          </p:cNvSpPr>
          <p:nvPr>
            <p:ph idx="1"/>
          </p:nvPr>
        </p:nvSpPr>
        <p:spPr>
          <a:xfrm>
            <a:off x="838200" y="1825625"/>
            <a:ext cx="6906884" cy="4351338"/>
          </a:xfrm>
        </p:spPr>
        <p:txBody>
          <a:bodyPr vert="horz" lIns="91440" tIns="45720" rIns="91440" bIns="45720" rtlCol="0" anchor="t">
            <a:normAutofit/>
          </a:bodyPr>
          <a:lstStyle/>
          <a:p>
            <a:r>
              <a:rPr lang="en-US" dirty="0">
                <a:cs typeface="Calibri"/>
              </a:rPr>
              <a:t>Link Twitter account to </a:t>
            </a:r>
            <a:r>
              <a:rPr lang="en-US" dirty="0" err="1">
                <a:cs typeface="Calibri"/>
              </a:rPr>
              <a:t>Thingspeak</a:t>
            </a:r>
            <a:endParaRPr lang="en-US" dirty="0">
              <a:cs typeface="Calibri"/>
            </a:endParaRPr>
          </a:p>
          <a:p>
            <a:r>
              <a:rPr lang="en-US" dirty="0">
                <a:cs typeface="Calibri"/>
              </a:rPr>
              <a:t>Create a </a:t>
            </a:r>
            <a:r>
              <a:rPr lang="en-US" b="1" dirty="0">
                <a:cs typeface="Calibri"/>
              </a:rPr>
              <a:t>React</a:t>
            </a:r>
            <a:r>
              <a:rPr lang="en-US" dirty="0">
                <a:cs typeface="Calibri"/>
              </a:rPr>
              <a:t> to tweet when a certain condition is met.</a:t>
            </a:r>
          </a:p>
          <a:p>
            <a:r>
              <a:rPr lang="en-US" dirty="0">
                <a:cs typeface="Calibri"/>
              </a:rPr>
              <a:t>Also tweet from device using HTTP POST:</a:t>
            </a:r>
          </a:p>
        </p:txBody>
      </p:sp>
      <p:pic>
        <p:nvPicPr>
          <p:cNvPr id="4" name="Picture 4" descr="A screenshot of a cell phone&#10;&#10;Description generated with very high confidence">
            <a:extLst>
              <a:ext uri="{FF2B5EF4-FFF2-40B4-BE49-F238E27FC236}">
                <a16:creationId xmlns:a16="http://schemas.microsoft.com/office/drawing/2014/main" id="{E7EC4223-7B44-4E86-AF05-7BF7AC9C64D4}"/>
              </a:ext>
            </a:extLst>
          </p:cNvPr>
          <p:cNvPicPr>
            <a:picLocks noChangeAspect="1"/>
          </p:cNvPicPr>
          <p:nvPr/>
        </p:nvPicPr>
        <p:blipFill>
          <a:blip r:embed="rId2"/>
          <a:stretch>
            <a:fillRect/>
          </a:stretch>
        </p:blipFill>
        <p:spPr>
          <a:xfrm>
            <a:off x="8031193" y="1492608"/>
            <a:ext cx="3850256" cy="3901537"/>
          </a:xfrm>
          <a:prstGeom prst="rect">
            <a:avLst/>
          </a:prstGeom>
        </p:spPr>
      </p:pic>
      <p:sp>
        <p:nvSpPr>
          <p:cNvPr id="5" name="Rectangle 2">
            <a:extLst>
              <a:ext uri="{FF2B5EF4-FFF2-40B4-BE49-F238E27FC236}">
                <a16:creationId xmlns:a16="http://schemas.microsoft.com/office/drawing/2014/main" id="{8BBF8A5C-9539-4760-BC9F-D78E38A9239A}"/>
              </a:ext>
            </a:extLst>
          </p:cNvPr>
          <p:cNvSpPr>
            <a:spLocks noChangeArrowheads="1"/>
          </p:cNvSpPr>
          <p:nvPr/>
        </p:nvSpPr>
        <p:spPr bwMode="auto">
          <a:xfrm>
            <a:off x="764875" y="4778460"/>
            <a:ext cx="8591910" cy="86945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POST </a:t>
            </a:r>
            <a:r>
              <a:rPr kumimoji="0" lang="en-US" altLang="en-US" b="0" i="0" u="none" strike="noStrike" cap="none" normalizeH="0" baseline="0" dirty="0">
                <a:ln>
                  <a:noFill/>
                </a:ln>
                <a:solidFill>
                  <a:srgbClr val="DD1144"/>
                </a:solidFill>
                <a:effectLst/>
                <a:latin typeface="Menlo"/>
              </a:rPr>
              <a:t>https://api.thingspeak.com/apps/thingtweet/1/statuses/update</a:t>
            </a:r>
            <a:r>
              <a:rPr kumimoji="0" lang="en-US" altLang="en-US"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Menlo"/>
              </a:rPr>
              <a:t>api_key</a:t>
            </a:r>
            <a:r>
              <a:rPr kumimoji="0" lang="en-US" altLang="en-US" b="0" i="0" u="none" strike="noStrike" cap="none" normalizeH="0" baseline="0" dirty="0">
                <a:ln>
                  <a:noFill/>
                </a:ln>
                <a:solidFill>
                  <a:srgbClr val="333333"/>
                </a:solidFill>
                <a:effectLst/>
                <a:latin typeface="Menlo"/>
              </a:rPr>
              <a:t>=</a:t>
            </a:r>
            <a:r>
              <a:rPr kumimoji="0" lang="en-US" altLang="en-US" b="0" i="0" u="none" strike="noStrike" cap="none" normalizeH="0" baseline="0" dirty="0">
                <a:ln>
                  <a:noFill/>
                </a:ln>
                <a:solidFill>
                  <a:srgbClr val="00AB9B"/>
                </a:solidFill>
                <a:effectLst/>
                <a:latin typeface="Menlo"/>
              </a:rPr>
              <a:t>WLKX9PPPWCRZ6H1</a:t>
            </a:r>
            <a:r>
              <a:rPr kumimoji="0" lang="en-US" altLang="en-US"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status=</a:t>
            </a:r>
            <a:r>
              <a:rPr kumimoji="0" lang="en-US" altLang="en-US" b="0" i="0" u="none" strike="noStrike" cap="none" normalizeH="0" baseline="0" dirty="0">
                <a:ln>
                  <a:noFill/>
                </a:ln>
                <a:solidFill>
                  <a:srgbClr val="00AB9B"/>
                </a:solidFill>
                <a:effectLst/>
                <a:latin typeface="Menlo"/>
              </a:rPr>
              <a:t>I just posted this from my thing!</a:t>
            </a:r>
            <a:r>
              <a:rPr kumimoji="0" lang="en-US" altLang="en-US" sz="11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58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6ECB-7F25-4687-A92A-F6BCC5584DEB}"/>
              </a:ext>
            </a:extLst>
          </p:cNvPr>
          <p:cNvSpPr>
            <a:spLocks noGrp="1"/>
          </p:cNvSpPr>
          <p:nvPr>
            <p:ph type="title"/>
          </p:nvPr>
        </p:nvSpPr>
        <p:spPr/>
        <p:txBody>
          <a:bodyPr>
            <a:normAutofit/>
          </a:bodyPr>
          <a:lstStyle/>
          <a:p>
            <a:r>
              <a:rPr lang="en-US">
                <a:cs typeface="Calibri Light"/>
              </a:rPr>
              <a:t>ThingSpeak Example: Analysis</a:t>
            </a:r>
          </a:p>
        </p:txBody>
      </p:sp>
      <p:sp>
        <p:nvSpPr>
          <p:cNvPr id="3" name="Content Placeholder 2">
            <a:extLst>
              <a:ext uri="{FF2B5EF4-FFF2-40B4-BE49-F238E27FC236}">
                <a16:creationId xmlns:a16="http://schemas.microsoft.com/office/drawing/2014/main" id="{A6A29BFB-E9B4-4013-834E-19E9DE1A6B3D}"/>
              </a:ext>
            </a:extLst>
          </p:cNvPr>
          <p:cNvSpPr>
            <a:spLocks noGrp="1"/>
          </p:cNvSpPr>
          <p:nvPr>
            <p:ph idx="1"/>
          </p:nvPr>
        </p:nvSpPr>
        <p:spPr/>
        <p:txBody>
          <a:bodyPr vert="horz" lIns="91440" tIns="45720" rIns="91440" bIns="45720" rtlCol="0" anchor="t">
            <a:normAutofit/>
          </a:bodyPr>
          <a:lstStyle/>
          <a:p>
            <a:r>
              <a:rPr lang="en-US" dirty="0">
                <a:cs typeface="Calibri"/>
              </a:rPr>
              <a:t>Can write </a:t>
            </a:r>
            <a:r>
              <a:rPr lang="en-US" dirty="0" err="1">
                <a:cs typeface="Calibri"/>
              </a:rPr>
              <a:t>Matlab</a:t>
            </a:r>
            <a:r>
              <a:rPr lang="en-US" dirty="0">
                <a:cs typeface="Calibri"/>
              </a:rPr>
              <a:t> Code to </a:t>
            </a:r>
            <a:r>
              <a:rPr lang="en-US" dirty="0" err="1">
                <a:cs typeface="Calibri"/>
              </a:rPr>
              <a:t>analyse</a:t>
            </a:r>
            <a:r>
              <a:rPr lang="en-US" dirty="0">
                <a:cs typeface="Calibri"/>
              </a:rPr>
              <a:t> and transform data</a:t>
            </a:r>
          </a:p>
          <a:p>
            <a:r>
              <a:rPr lang="en-US" dirty="0">
                <a:cs typeface="Calibri"/>
              </a:rPr>
              <a:t>Possible uses:</a:t>
            </a:r>
          </a:p>
          <a:p>
            <a:pPr lvl="1"/>
            <a:r>
              <a:rPr lang="en-US" dirty="0">
                <a:cs typeface="Calibri"/>
              </a:rPr>
              <a:t>Clean data (remove outliers)</a:t>
            </a:r>
          </a:p>
          <a:p>
            <a:pPr lvl="1"/>
            <a:r>
              <a:rPr lang="en-US" dirty="0">
                <a:cs typeface="Calibri"/>
              </a:rPr>
              <a:t>Statistical analysis</a:t>
            </a:r>
          </a:p>
          <a:p>
            <a:pPr lvl="1"/>
            <a:r>
              <a:rPr lang="en-US" dirty="0" err="1">
                <a:cs typeface="Calibri"/>
              </a:rPr>
              <a:t>Transfomations</a:t>
            </a:r>
            <a:endParaRPr lang="en-US" dirty="0">
              <a:cs typeface="Calibri"/>
            </a:endParaRPr>
          </a:p>
          <a:p>
            <a:pPr lvl="1"/>
            <a:r>
              <a:rPr lang="en-US" dirty="0">
                <a:cs typeface="Calibri"/>
              </a:rPr>
              <a:t>Data Fusion</a:t>
            </a:r>
          </a:p>
          <a:p>
            <a:r>
              <a:rPr lang="en-US" dirty="0">
                <a:cs typeface="Calibri"/>
              </a:rPr>
              <a:t>Generally write results to second channel for further analysis/</a:t>
            </a:r>
            <a:r>
              <a:rPr lang="en-US" dirty="0" err="1">
                <a:cs typeface="Calibri"/>
              </a:rPr>
              <a:t>visualisation</a:t>
            </a:r>
            <a:r>
              <a:rPr lang="en-US" dirty="0">
                <a:cs typeface="Calibri"/>
              </a:rPr>
              <a:t>. </a:t>
            </a:r>
          </a:p>
        </p:txBody>
      </p:sp>
    </p:spTree>
    <p:extLst>
      <p:ext uri="{BB962C8B-B14F-4D97-AF65-F5344CB8AC3E}">
        <p14:creationId xmlns:p14="http://schemas.microsoft.com/office/powerpoint/2010/main" val="3591021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97D5-F4E5-49BB-BDB8-4DA887BFD08D}"/>
              </a:ext>
            </a:extLst>
          </p:cNvPr>
          <p:cNvSpPr>
            <a:spLocks noGrp="1"/>
          </p:cNvSpPr>
          <p:nvPr>
            <p:ph type="title"/>
          </p:nvPr>
        </p:nvSpPr>
        <p:spPr/>
        <p:txBody>
          <a:bodyPr/>
          <a:lstStyle/>
          <a:p>
            <a:r>
              <a:rPr lang="en-US">
                <a:cs typeface="Calibri Light"/>
              </a:rPr>
              <a:t>Thinkspeak: Convert Celcius to Fahrenheit</a:t>
            </a:r>
            <a:endParaRPr lang="en-US"/>
          </a:p>
        </p:txBody>
      </p:sp>
      <p:pic>
        <p:nvPicPr>
          <p:cNvPr id="4" name="Picture 4" descr="A screenshot of a cell phone&#10;&#10;Description generated with high confidence">
            <a:extLst>
              <a:ext uri="{FF2B5EF4-FFF2-40B4-BE49-F238E27FC236}">
                <a16:creationId xmlns:a16="http://schemas.microsoft.com/office/drawing/2014/main" id="{4D1DDFF3-8A39-41DB-A2D5-2BAE82800088}"/>
              </a:ext>
            </a:extLst>
          </p:cNvPr>
          <p:cNvPicPr>
            <a:picLocks noGrp="1" noChangeAspect="1"/>
          </p:cNvPicPr>
          <p:nvPr>
            <p:ph idx="1"/>
          </p:nvPr>
        </p:nvPicPr>
        <p:blipFill>
          <a:blip r:embed="rId2"/>
          <a:stretch>
            <a:fillRect/>
          </a:stretch>
        </p:blipFill>
        <p:spPr>
          <a:xfrm>
            <a:off x="758195" y="1292452"/>
            <a:ext cx="7839637" cy="5271488"/>
          </a:xfrm>
          <a:prstGeom prst="rect">
            <a:avLst/>
          </a:prstGeom>
        </p:spPr>
      </p:pic>
    </p:spTree>
    <p:extLst>
      <p:ext uri="{BB962C8B-B14F-4D97-AF65-F5344CB8AC3E}">
        <p14:creationId xmlns:p14="http://schemas.microsoft.com/office/powerpoint/2010/main" val="261024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97CB-72C9-40BB-8F35-C513EDD61399}"/>
              </a:ext>
            </a:extLst>
          </p:cNvPr>
          <p:cNvSpPr>
            <a:spLocks noGrp="1"/>
          </p:cNvSpPr>
          <p:nvPr>
            <p:ph type="title"/>
          </p:nvPr>
        </p:nvSpPr>
        <p:spPr/>
        <p:txBody>
          <a:bodyPr/>
          <a:lstStyle/>
          <a:p>
            <a:r>
              <a:rPr lang="en-US">
                <a:cs typeface="Calibri Light"/>
              </a:rPr>
              <a:t>Other Platforms</a:t>
            </a:r>
            <a:endParaRPr lang="en-US"/>
          </a:p>
        </p:txBody>
      </p:sp>
      <p:sp>
        <p:nvSpPr>
          <p:cNvPr id="3" name="Content Placeholder 2">
            <a:extLst>
              <a:ext uri="{FF2B5EF4-FFF2-40B4-BE49-F238E27FC236}">
                <a16:creationId xmlns:a16="http://schemas.microsoft.com/office/drawing/2014/main" id="{72B9AFA0-2B31-44B0-8CEE-9179C42EE652}"/>
              </a:ext>
            </a:extLst>
          </p:cNvPr>
          <p:cNvSpPr>
            <a:spLocks noGrp="1"/>
          </p:cNvSpPr>
          <p:nvPr>
            <p:ph idx="1"/>
          </p:nvPr>
        </p:nvSpPr>
        <p:spPr/>
        <p:txBody>
          <a:bodyPr vert="horz" lIns="91440" tIns="45720" rIns="91440" bIns="45720" rtlCol="0" anchor="t">
            <a:normAutofit/>
          </a:bodyPr>
          <a:lstStyle/>
          <a:p>
            <a:r>
              <a:rPr lang="en-US" dirty="0" err="1">
                <a:cs typeface="Calibri"/>
              </a:rPr>
              <a:t>Ubidots</a:t>
            </a:r>
          </a:p>
          <a:p>
            <a:r>
              <a:rPr lang="en-US" dirty="0">
                <a:cs typeface="Calibri"/>
              </a:rPr>
              <a:t>Amazon Web Services</a:t>
            </a:r>
          </a:p>
          <a:p>
            <a:r>
              <a:rPr lang="en-US" dirty="0">
                <a:cs typeface="Calibri"/>
              </a:rPr>
              <a:t>Microsoft Azure</a:t>
            </a:r>
          </a:p>
          <a:p>
            <a:r>
              <a:rPr lang="en-US" dirty="0" err="1">
                <a:cs typeface="Calibri"/>
              </a:rPr>
              <a:t>Evothings</a:t>
            </a:r>
          </a:p>
          <a:p>
            <a:endParaRPr lang="en-US" dirty="0">
              <a:cs typeface="Calibri"/>
            </a:endParaRPr>
          </a:p>
        </p:txBody>
      </p:sp>
    </p:spTree>
    <p:extLst>
      <p:ext uri="{BB962C8B-B14F-4D97-AF65-F5344CB8AC3E}">
        <p14:creationId xmlns:p14="http://schemas.microsoft.com/office/powerpoint/2010/main" val="296630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0FCB-6EE4-4E2F-B85E-51470E94B73E}"/>
              </a:ext>
            </a:extLst>
          </p:cNvPr>
          <p:cNvSpPr>
            <a:spLocks noGrp="1"/>
          </p:cNvSpPr>
          <p:nvPr>
            <p:ph type="title"/>
          </p:nvPr>
        </p:nvSpPr>
        <p:spPr>
          <a:xfrm>
            <a:off x="960100" y="978102"/>
            <a:ext cx="10588434" cy="1062644"/>
          </a:xfrm>
        </p:spPr>
        <p:txBody>
          <a:bodyPr anchor="b">
            <a:normAutofit/>
          </a:bodyPr>
          <a:lstStyle/>
          <a:p>
            <a:r>
              <a:rPr lang="en-US" dirty="0">
                <a:cs typeface="Calibri Light"/>
              </a:rPr>
              <a:t>What are IoT Platform</a:t>
            </a:r>
            <a:endParaRPr lang="en-US" dirty="0"/>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321B0170-93C8-42C8-97D7-016153AE8131}"/>
              </a:ext>
            </a:extLst>
          </p:cNvPr>
          <p:cNvPicPr>
            <a:picLocks noChangeAspect="1"/>
          </p:cNvPicPr>
          <p:nvPr/>
        </p:nvPicPr>
        <p:blipFill>
          <a:blip r:embed="rId2"/>
          <a:stretch>
            <a:fillRect/>
          </a:stretch>
        </p:blipFill>
        <p:spPr>
          <a:xfrm>
            <a:off x="495797" y="3228047"/>
            <a:ext cx="4372895" cy="1847697"/>
          </a:xfrm>
          <a:prstGeom prst="rect">
            <a:avLst/>
          </a:prstGeom>
        </p:spPr>
      </p:pic>
      <p:sp>
        <p:nvSpPr>
          <p:cNvPr id="3" name="Content Placeholder 2">
            <a:extLst>
              <a:ext uri="{FF2B5EF4-FFF2-40B4-BE49-F238E27FC236}">
                <a16:creationId xmlns:a16="http://schemas.microsoft.com/office/drawing/2014/main" id="{8A6FFA19-6322-4317-BE0C-D79B540C5E68}"/>
              </a:ext>
            </a:extLst>
          </p:cNvPr>
          <p:cNvSpPr>
            <a:spLocks noGrp="1"/>
          </p:cNvSpPr>
          <p:nvPr>
            <p:ph idx="1"/>
          </p:nvPr>
        </p:nvSpPr>
        <p:spPr>
          <a:xfrm>
            <a:off x="4883467" y="2438018"/>
            <a:ext cx="6282169" cy="3215749"/>
          </a:xfrm>
        </p:spPr>
        <p:txBody>
          <a:bodyPr vert="horz" lIns="91440" tIns="45720" rIns="91440" bIns="45720" rtlCol="0" anchor="t">
            <a:noAutofit/>
          </a:bodyPr>
          <a:lstStyle/>
          <a:p>
            <a:r>
              <a:rPr lang="en-US" sz="2000" dirty="0">
                <a:cs typeface="Calibri"/>
              </a:rPr>
              <a:t>Many(not all) are cloud-based platforms that require subscription</a:t>
            </a:r>
          </a:p>
          <a:p>
            <a:r>
              <a:rPr lang="en-US" sz="2000" dirty="0">
                <a:cs typeface="Calibri"/>
              </a:rPr>
              <a:t>Provide device/language agnostic set of Software Development kits</a:t>
            </a:r>
          </a:p>
          <a:p>
            <a:pPr lvl="1"/>
            <a:r>
              <a:rPr lang="en-US" sz="2000" dirty="0">
                <a:cs typeface="Calibri"/>
              </a:rPr>
              <a:t>Arduino/</a:t>
            </a:r>
            <a:r>
              <a:rPr lang="en-US" sz="2000" dirty="0" err="1">
                <a:cs typeface="Calibri"/>
              </a:rPr>
              <a:t>RPi</a:t>
            </a:r>
            <a:r>
              <a:rPr lang="en-US" sz="2000" dirty="0">
                <a:cs typeface="Calibri"/>
              </a:rPr>
              <a:t>/</a:t>
            </a:r>
            <a:r>
              <a:rPr lang="en-US" sz="2000" dirty="0" err="1">
                <a:cs typeface="Calibri"/>
              </a:rPr>
              <a:t>beagleboard</a:t>
            </a:r>
            <a:endParaRPr lang="en-US" sz="2000" dirty="0">
              <a:cs typeface="Calibri"/>
            </a:endParaRPr>
          </a:p>
          <a:p>
            <a:r>
              <a:rPr lang="en-US" sz="2000" dirty="0">
                <a:cs typeface="Calibri"/>
              </a:rPr>
              <a:t>IoT development is generally iterative:</a:t>
            </a:r>
          </a:p>
          <a:p>
            <a:pPr lvl="1"/>
            <a:r>
              <a:rPr lang="en-US" sz="2000" dirty="0">
                <a:cs typeface="Calibri"/>
              </a:rPr>
              <a:t>Starts with initial simple use case</a:t>
            </a:r>
          </a:p>
          <a:p>
            <a:pPr lvl="1"/>
            <a:r>
              <a:rPr lang="en-US" sz="2000" dirty="0">
                <a:cs typeface="Calibri"/>
              </a:rPr>
              <a:t>Once operational, data/insights result in new </a:t>
            </a:r>
            <a:r>
              <a:rPr lang="en-US" sz="2000" dirty="0" err="1">
                <a:cs typeface="Calibri"/>
              </a:rPr>
              <a:t>usecased</a:t>
            </a:r>
            <a:endParaRPr lang="en-US" sz="2000" dirty="0">
              <a:cs typeface="Calibri"/>
            </a:endParaRPr>
          </a:p>
          <a:p>
            <a:r>
              <a:rPr lang="en-US" sz="2000" dirty="0">
                <a:cs typeface="Calibri"/>
              </a:rPr>
              <a:t>IoT platforms should promote scalable, iterative development</a:t>
            </a:r>
          </a:p>
          <a:p>
            <a:pPr lvl="1"/>
            <a:r>
              <a:rPr lang="en-US" sz="2000" dirty="0">
                <a:cs typeface="Calibri"/>
              </a:rPr>
              <a:t>Allow for quick app development</a:t>
            </a:r>
          </a:p>
          <a:p>
            <a:pPr lvl="1"/>
            <a:r>
              <a:rPr lang="en-US" sz="2000" dirty="0">
                <a:cs typeface="Calibri"/>
              </a:rPr>
              <a:t>Ability to adapt/</a:t>
            </a:r>
            <a:r>
              <a:rPr lang="en-US" sz="2000" dirty="0" err="1">
                <a:cs typeface="Calibri"/>
              </a:rPr>
              <a:t>optimise</a:t>
            </a:r>
            <a:r>
              <a:rPr lang="en-US" sz="2000" dirty="0">
                <a:cs typeface="Calibri"/>
              </a:rPr>
              <a:t> apps quickly</a:t>
            </a:r>
          </a:p>
        </p:txBody>
      </p:sp>
    </p:spTree>
    <p:extLst>
      <p:ext uri="{BB962C8B-B14F-4D97-AF65-F5344CB8AC3E}">
        <p14:creationId xmlns:p14="http://schemas.microsoft.com/office/powerpoint/2010/main" val="39016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5BB8-6362-4F77-8FA6-49F2CCB31579}"/>
              </a:ext>
            </a:extLst>
          </p:cNvPr>
          <p:cNvSpPr>
            <a:spLocks noGrp="1"/>
          </p:cNvSpPr>
          <p:nvPr>
            <p:ph type="title"/>
          </p:nvPr>
        </p:nvSpPr>
        <p:spPr>
          <a:xfrm>
            <a:off x="648929" y="629266"/>
            <a:ext cx="5127031" cy="1676603"/>
          </a:xfrm>
        </p:spPr>
        <p:txBody>
          <a:bodyPr>
            <a:normAutofit/>
          </a:bodyPr>
          <a:lstStyle/>
          <a:p>
            <a:r>
              <a:rPr lang="en-US" sz="4400">
                <a:cs typeface="Calibri Light"/>
              </a:rPr>
              <a:t>IoT Platform Characteristics</a:t>
            </a:r>
            <a:endParaRPr lang="en-US" sz="4400"/>
          </a:p>
        </p:txBody>
      </p:sp>
      <p:sp>
        <p:nvSpPr>
          <p:cNvPr id="3" name="Content Placeholder 2">
            <a:extLst>
              <a:ext uri="{FF2B5EF4-FFF2-40B4-BE49-F238E27FC236}">
                <a16:creationId xmlns:a16="http://schemas.microsoft.com/office/drawing/2014/main" id="{67707234-CDB8-4D88-B0B4-D7F2EF09D63A}"/>
              </a:ext>
            </a:extLst>
          </p:cNvPr>
          <p:cNvSpPr>
            <a:spLocks noGrp="1"/>
          </p:cNvSpPr>
          <p:nvPr>
            <p:ph idx="1"/>
          </p:nvPr>
        </p:nvSpPr>
        <p:spPr>
          <a:xfrm>
            <a:off x="648930" y="2438400"/>
            <a:ext cx="5127029" cy="3785419"/>
          </a:xfrm>
        </p:spPr>
        <p:txBody>
          <a:bodyPr vert="horz" lIns="91440" tIns="45720" rIns="91440" bIns="45720" rtlCol="0">
            <a:normAutofit/>
          </a:bodyPr>
          <a:lstStyle/>
          <a:p>
            <a:r>
              <a:rPr lang="en-US" sz="2600" dirty="0">
                <a:cs typeface="Calibri"/>
              </a:rPr>
              <a:t>Manage many concurrent device connections</a:t>
            </a:r>
          </a:p>
          <a:p>
            <a:r>
              <a:rPr lang="en-US" sz="2600" dirty="0">
                <a:cs typeface="Calibri"/>
              </a:rPr>
              <a:t>Connectivity across several connection types</a:t>
            </a:r>
          </a:p>
          <a:p>
            <a:r>
              <a:rPr lang="en-US" sz="2600" dirty="0">
                <a:cs typeface="Calibri"/>
              </a:rPr>
              <a:t>"Off-the-peg" IoT protocol stack</a:t>
            </a:r>
          </a:p>
          <a:p>
            <a:r>
              <a:rPr lang="en-US" sz="2600" dirty="0">
                <a:cs typeface="Calibri"/>
              </a:rPr>
              <a:t>Manage/</a:t>
            </a:r>
            <a:r>
              <a:rPr lang="en-US" sz="2600" dirty="0" err="1">
                <a:cs typeface="Calibri"/>
              </a:rPr>
              <a:t>analyse</a:t>
            </a:r>
            <a:r>
              <a:rPr lang="en-US" sz="2600" dirty="0">
                <a:cs typeface="Calibri"/>
              </a:rPr>
              <a:t>/</a:t>
            </a:r>
            <a:r>
              <a:rPr lang="en-US" sz="2600" dirty="0" err="1">
                <a:cs typeface="Calibri"/>
              </a:rPr>
              <a:t>visualise</a:t>
            </a:r>
            <a:r>
              <a:rPr lang="en-US" sz="2600" dirty="0">
                <a:cs typeface="Calibri"/>
              </a:rPr>
              <a:t> data</a:t>
            </a:r>
          </a:p>
          <a:p>
            <a:r>
              <a:rPr lang="en-US" sz="2600" dirty="0">
                <a:cs typeface="Calibri"/>
              </a:rPr>
              <a:t>Integrations to other services/apps</a:t>
            </a:r>
          </a:p>
          <a:p>
            <a:r>
              <a:rPr lang="en-US" sz="2600" dirty="0">
                <a:cs typeface="Calibri"/>
              </a:rPr>
              <a:t>App Development</a:t>
            </a:r>
          </a:p>
          <a:p>
            <a:endParaRPr lang="en-US" sz="2600" b="1" dirty="0">
              <a:cs typeface="Calibri"/>
            </a:endParaRPr>
          </a:p>
          <a:p>
            <a:pPr marL="0" indent="0">
              <a:buNone/>
            </a:pPr>
            <a:endParaRPr lang="en-US" sz="2600" b="1" dirty="0">
              <a:cs typeface="Calibri"/>
            </a:endParaRPr>
          </a:p>
        </p:txBody>
      </p:sp>
      <p:pic>
        <p:nvPicPr>
          <p:cNvPr id="2052" name="Picture 4" descr="Image result for IoT characteristics&quot;">
            <a:extLst>
              <a:ext uri="{FF2B5EF4-FFF2-40B4-BE49-F238E27FC236}">
                <a16:creationId xmlns:a16="http://schemas.microsoft.com/office/drawing/2014/main" id="{36406980-05DE-42ED-B224-F98FCEFBBE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85" b="3"/>
          <a:stretch/>
        </p:blipFill>
        <p:spPr bwMode="auto">
          <a:xfrm>
            <a:off x="6090613" y="640082"/>
            <a:ext cx="5461724" cy="55778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748339C-DDC5-4DB8-BE4B-1AB6765410CF}"/>
              </a:ext>
            </a:extLst>
          </p:cNvPr>
          <p:cNvSpPr>
            <a:spLocks noGrp="1"/>
          </p:cNvSpPr>
          <p:nvPr>
            <p:ph type="ftr" sz="quarter" idx="11"/>
          </p:nvPr>
        </p:nvSpPr>
        <p:spPr/>
        <p:txBody>
          <a:bodyPr/>
          <a:lstStyle/>
          <a:p>
            <a:r>
              <a:rPr lang="en-GB"/>
              <a:t>Published in 2016 IEEE International Conference on Internet of Things (iThings) and IEEE Green Computing and Communications (GreenCom) and IEEE Cyber, Physical and Social Computing (CPSCom) and IEEE Smart Data (SmartData) 2016</a:t>
            </a:r>
            <a:endParaRPr lang="en-US"/>
          </a:p>
        </p:txBody>
      </p:sp>
    </p:spTree>
    <p:extLst>
      <p:ext uri="{BB962C8B-B14F-4D97-AF65-F5344CB8AC3E}">
        <p14:creationId xmlns:p14="http://schemas.microsoft.com/office/powerpoint/2010/main" val="6948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9764-6C40-4B46-8AFC-CE5F4768D24E}"/>
              </a:ext>
            </a:extLst>
          </p:cNvPr>
          <p:cNvSpPr>
            <a:spLocks noGrp="1"/>
          </p:cNvSpPr>
          <p:nvPr>
            <p:ph type="title"/>
          </p:nvPr>
        </p:nvSpPr>
        <p:spPr/>
        <p:txBody>
          <a:bodyPr/>
          <a:lstStyle/>
          <a:p>
            <a:r>
              <a:rPr lang="en-US" dirty="0">
                <a:cs typeface="Calibri Light"/>
              </a:rPr>
              <a:t>IoT Platform – general </a:t>
            </a:r>
            <a:r>
              <a:rPr lang="en-US" dirty="0" err="1">
                <a:cs typeface="Calibri Light"/>
              </a:rPr>
              <a:t>architechture</a:t>
            </a:r>
            <a:endParaRPr lang="en-US" dirty="0"/>
          </a:p>
        </p:txBody>
      </p:sp>
      <p:pic>
        <p:nvPicPr>
          <p:cNvPr id="22" name="Picture 21">
            <a:extLst>
              <a:ext uri="{FF2B5EF4-FFF2-40B4-BE49-F238E27FC236}">
                <a16:creationId xmlns:a16="http://schemas.microsoft.com/office/drawing/2014/main" id="{1AF7D151-E824-4521-B615-A5D23E19BBC2}"/>
              </a:ext>
            </a:extLst>
          </p:cNvPr>
          <p:cNvPicPr>
            <a:picLocks noChangeAspect="1"/>
          </p:cNvPicPr>
          <p:nvPr/>
        </p:nvPicPr>
        <p:blipFill>
          <a:blip r:embed="rId2"/>
          <a:stretch>
            <a:fillRect/>
          </a:stretch>
        </p:blipFill>
        <p:spPr>
          <a:xfrm>
            <a:off x="2602924" y="4080782"/>
            <a:ext cx="930934" cy="626853"/>
          </a:xfrm>
          <a:prstGeom prst="rect">
            <a:avLst/>
          </a:prstGeom>
        </p:spPr>
      </p:pic>
      <p:pic>
        <p:nvPicPr>
          <p:cNvPr id="23" name="Picture 22" descr="A close up of a logo&#10;&#10;Description generated with very high confidence">
            <a:extLst>
              <a:ext uri="{FF2B5EF4-FFF2-40B4-BE49-F238E27FC236}">
                <a16:creationId xmlns:a16="http://schemas.microsoft.com/office/drawing/2014/main" id="{BEBFD79E-DFDF-40A6-98EC-740214419E22}"/>
              </a:ext>
            </a:extLst>
          </p:cNvPr>
          <p:cNvPicPr>
            <a:picLocks noChangeAspect="1"/>
          </p:cNvPicPr>
          <p:nvPr/>
        </p:nvPicPr>
        <p:blipFill>
          <a:blip r:embed="rId3"/>
          <a:stretch>
            <a:fillRect/>
          </a:stretch>
        </p:blipFill>
        <p:spPr>
          <a:xfrm>
            <a:off x="3945470" y="1166071"/>
            <a:ext cx="3763823" cy="3835709"/>
          </a:xfrm>
          <a:prstGeom prst="rect">
            <a:avLst/>
          </a:prstGeom>
        </p:spPr>
      </p:pic>
      <p:cxnSp>
        <p:nvCxnSpPr>
          <p:cNvPr id="24" name="Straight Arrow Connector 23">
            <a:extLst>
              <a:ext uri="{FF2B5EF4-FFF2-40B4-BE49-F238E27FC236}">
                <a16:creationId xmlns:a16="http://schemas.microsoft.com/office/drawing/2014/main" id="{50EE99D0-BB02-4BBF-A50C-B4AF37BB6C50}"/>
              </a:ext>
            </a:extLst>
          </p:cNvPr>
          <p:cNvCxnSpPr/>
          <p:nvPr/>
        </p:nvCxnSpPr>
        <p:spPr>
          <a:xfrm flipV="1">
            <a:off x="1889789" y="4699458"/>
            <a:ext cx="746254" cy="5858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E12BE0-BA30-4D6A-9423-6EC1EDAFB217}"/>
              </a:ext>
            </a:extLst>
          </p:cNvPr>
          <p:cNvCxnSpPr>
            <a:cxnSpLocks/>
          </p:cNvCxnSpPr>
          <p:nvPr/>
        </p:nvCxnSpPr>
        <p:spPr>
          <a:xfrm>
            <a:off x="1916828" y="4055005"/>
            <a:ext cx="834917" cy="3786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close up of a device&#10;&#10;Description generated with very high confidence">
            <a:extLst>
              <a:ext uri="{FF2B5EF4-FFF2-40B4-BE49-F238E27FC236}">
                <a16:creationId xmlns:a16="http://schemas.microsoft.com/office/drawing/2014/main" id="{0FFEBD0F-0BB4-450D-A9C3-E777AEF02D97}"/>
              </a:ext>
            </a:extLst>
          </p:cNvPr>
          <p:cNvPicPr>
            <a:picLocks noChangeAspect="1"/>
          </p:cNvPicPr>
          <p:nvPr/>
        </p:nvPicPr>
        <p:blipFill>
          <a:blip r:embed="rId4"/>
          <a:stretch>
            <a:fillRect/>
          </a:stretch>
        </p:blipFill>
        <p:spPr>
          <a:xfrm>
            <a:off x="1159586" y="3616946"/>
            <a:ext cx="791473" cy="800998"/>
          </a:xfrm>
          <a:prstGeom prst="rect">
            <a:avLst/>
          </a:prstGeom>
        </p:spPr>
      </p:pic>
      <p:sp>
        <p:nvSpPr>
          <p:cNvPr id="27" name="Rectangle: Rounded Corners 26">
            <a:extLst>
              <a:ext uri="{FF2B5EF4-FFF2-40B4-BE49-F238E27FC236}">
                <a16:creationId xmlns:a16="http://schemas.microsoft.com/office/drawing/2014/main" id="{642CAB90-DDD2-4FAB-A739-160F3E804C23}"/>
              </a:ext>
            </a:extLst>
          </p:cNvPr>
          <p:cNvSpPr/>
          <p:nvPr/>
        </p:nvSpPr>
        <p:spPr>
          <a:xfrm>
            <a:off x="5000892" y="3140734"/>
            <a:ext cx="1599549" cy="7706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a:cs typeface="Calibri"/>
              </a:rPr>
              <a:t>IoT Platform</a:t>
            </a:r>
            <a:endParaRPr lang="en-US" dirty="0"/>
          </a:p>
        </p:txBody>
      </p:sp>
      <p:pic>
        <p:nvPicPr>
          <p:cNvPr id="28" name="Picture 27" descr="A close up of a logo&#10;&#10;Description generated with very high confidence">
            <a:extLst>
              <a:ext uri="{FF2B5EF4-FFF2-40B4-BE49-F238E27FC236}">
                <a16:creationId xmlns:a16="http://schemas.microsoft.com/office/drawing/2014/main" id="{8C3122C0-D3A4-47DE-933A-B0136637986F}"/>
              </a:ext>
            </a:extLst>
          </p:cNvPr>
          <p:cNvPicPr>
            <a:picLocks noChangeAspect="1"/>
          </p:cNvPicPr>
          <p:nvPr/>
        </p:nvPicPr>
        <p:blipFill>
          <a:blip r:embed="rId5"/>
          <a:stretch>
            <a:fillRect/>
          </a:stretch>
        </p:blipFill>
        <p:spPr>
          <a:xfrm>
            <a:off x="3102228" y="5056347"/>
            <a:ext cx="371475" cy="533400"/>
          </a:xfrm>
          <a:prstGeom prst="rect">
            <a:avLst/>
          </a:prstGeom>
        </p:spPr>
      </p:pic>
      <p:pic>
        <p:nvPicPr>
          <p:cNvPr id="29" name="Picture 28" descr="A close up of a logo&#10;&#10;Description generated with very high confidence">
            <a:extLst>
              <a:ext uri="{FF2B5EF4-FFF2-40B4-BE49-F238E27FC236}">
                <a16:creationId xmlns:a16="http://schemas.microsoft.com/office/drawing/2014/main" id="{1345D94E-3218-48DB-AAAF-1684E8809AEA}"/>
              </a:ext>
            </a:extLst>
          </p:cNvPr>
          <p:cNvPicPr>
            <a:picLocks noChangeAspect="1"/>
          </p:cNvPicPr>
          <p:nvPr/>
        </p:nvPicPr>
        <p:blipFill>
          <a:blip r:embed="rId6"/>
          <a:stretch>
            <a:fillRect/>
          </a:stretch>
        </p:blipFill>
        <p:spPr>
          <a:xfrm>
            <a:off x="7893879" y="4061638"/>
            <a:ext cx="1192307" cy="1192307"/>
          </a:xfrm>
          <a:prstGeom prst="rect">
            <a:avLst/>
          </a:prstGeom>
        </p:spPr>
      </p:pic>
      <p:pic>
        <p:nvPicPr>
          <p:cNvPr id="30" name="Picture 29" descr="A close up of a device&#10;&#10;Description generated with very high confidence">
            <a:extLst>
              <a:ext uri="{FF2B5EF4-FFF2-40B4-BE49-F238E27FC236}">
                <a16:creationId xmlns:a16="http://schemas.microsoft.com/office/drawing/2014/main" id="{2D2F3D72-4A47-4957-9D89-5E7278B18665}"/>
              </a:ext>
            </a:extLst>
          </p:cNvPr>
          <p:cNvPicPr>
            <a:picLocks noChangeAspect="1"/>
          </p:cNvPicPr>
          <p:nvPr/>
        </p:nvPicPr>
        <p:blipFill>
          <a:blip r:embed="rId4"/>
          <a:stretch>
            <a:fillRect/>
          </a:stretch>
        </p:blipFill>
        <p:spPr>
          <a:xfrm>
            <a:off x="1159585" y="4877874"/>
            <a:ext cx="791473" cy="800998"/>
          </a:xfrm>
          <a:prstGeom prst="rect">
            <a:avLst/>
          </a:prstGeom>
        </p:spPr>
      </p:pic>
      <p:pic>
        <p:nvPicPr>
          <p:cNvPr id="31" name="Picture 30" descr="A close up of a logo&#10;&#10;Description generated with very high confidence">
            <a:extLst>
              <a:ext uri="{FF2B5EF4-FFF2-40B4-BE49-F238E27FC236}">
                <a16:creationId xmlns:a16="http://schemas.microsoft.com/office/drawing/2014/main" id="{F874CEB5-B548-4D3A-AFDA-A5FECAD13F36}"/>
              </a:ext>
            </a:extLst>
          </p:cNvPr>
          <p:cNvPicPr>
            <a:picLocks noChangeAspect="1"/>
          </p:cNvPicPr>
          <p:nvPr/>
        </p:nvPicPr>
        <p:blipFill>
          <a:blip r:embed="rId5"/>
          <a:stretch>
            <a:fillRect/>
          </a:stretch>
        </p:blipFill>
        <p:spPr>
          <a:xfrm>
            <a:off x="2585155" y="5056347"/>
            <a:ext cx="371475" cy="533400"/>
          </a:xfrm>
          <a:prstGeom prst="rect">
            <a:avLst/>
          </a:prstGeom>
        </p:spPr>
      </p:pic>
      <p:sp>
        <p:nvSpPr>
          <p:cNvPr id="32" name="Arrow: Left-Up 31">
            <a:extLst>
              <a:ext uri="{FF2B5EF4-FFF2-40B4-BE49-F238E27FC236}">
                <a16:creationId xmlns:a16="http://schemas.microsoft.com/office/drawing/2014/main" id="{C8B31B24-B1F5-47D8-ACA1-572BB5DB65BE}"/>
              </a:ext>
            </a:extLst>
          </p:cNvPr>
          <p:cNvSpPr/>
          <p:nvPr/>
        </p:nvSpPr>
        <p:spPr>
          <a:xfrm rot="16200000">
            <a:off x="7883973" y="3144243"/>
            <a:ext cx="832250" cy="93203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row: Left-Up 32">
            <a:extLst>
              <a:ext uri="{FF2B5EF4-FFF2-40B4-BE49-F238E27FC236}">
                <a16:creationId xmlns:a16="http://schemas.microsoft.com/office/drawing/2014/main" id="{82136ADD-4FCB-4023-A29C-04C68A507A4F}"/>
              </a:ext>
            </a:extLst>
          </p:cNvPr>
          <p:cNvSpPr/>
          <p:nvPr/>
        </p:nvSpPr>
        <p:spPr>
          <a:xfrm rot="10740000">
            <a:off x="2945127" y="3202171"/>
            <a:ext cx="986462" cy="91389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row: Left-Right 33">
            <a:extLst>
              <a:ext uri="{FF2B5EF4-FFF2-40B4-BE49-F238E27FC236}">
                <a16:creationId xmlns:a16="http://schemas.microsoft.com/office/drawing/2014/main" id="{9612F9B9-A298-45AE-AB7C-C5B5A746D3D5}"/>
              </a:ext>
            </a:extLst>
          </p:cNvPr>
          <p:cNvSpPr/>
          <p:nvPr/>
        </p:nvSpPr>
        <p:spPr>
          <a:xfrm>
            <a:off x="3659775" y="4873799"/>
            <a:ext cx="4191580" cy="3939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Deploy algorithms to devices </a:t>
            </a:r>
          </a:p>
        </p:txBody>
      </p:sp>
      <p:pic>
        <p:nvPicPr>
          <p:cNvPr id="35" name="Picture 34" descr="A picture containing object&#10;&#10;Description generated with high confidence">
            <a:extLst>
              <a:ext uri="{FF2B5EF4-FFF2-40B4-BE49-F238E27FC236}">
                <a16:creationId xmlns:a16="http://schemas.microsoft.com/office/drawing/2014/main" id="{CC632604-D9CB-4AE6-8F4F-BFCFA9255CE3}"/>
              </a:ext>
            </a:extLst>
          </p:cNvPr>
          <p:cNvPicPr>
            <a:picLocks noChangeAspect="1"/>
          </p:cNvPicPr>
          <p:nvPr/>
        </p:nvPicPr>
        <p:blipFill>
          <a:blip r:embed="rId7"/>
          <a:stretch>
            <a:fillRect/>
          </a:stretch>
        </p:blipFill>
        <p:spPr>
          <a:xfrm>
            <a:off x="8701966" y="4016657"/>
            <a:ext cx="1318987" cy="1309916"/>
          </a:xfrm>
          <a:prstGeom prst="rect">
            <a:avLst/>
          </a:prstGeom>
        </p:spPr>
      </p:pic>
      <p:pic>
        <p:nvPicPr>
          <p:cNvPr id="36" name="Picture 35" descr="A close up of a building&#10;&#10;Description generated with high confidence">
            <a:extLst>
              <a:ext uri="{FF2B5EF4-FFF2-40B4-BE49-F238E27FC236}">
                <a16:creationId xmlns:a16="http://schemas.microsoft.com/office/drawing/2014/main" id="{4CA58FCF-9522-4051-8A23-DACA428A4D29}"/>
              </a:ext>
            </a:extLst>
          </p:cNvPr>
          <p:cNvPicPr>
            <a:picLocks noChangeAspect="1"/>
          </p:cNvPicPr>
          <p:nvPr/>
        </p:nvPicPr>
        <p:blipFill>
          <a:blip r:embed="rId8"/>
          <a:stretch>
            <a:fillRect/>
          </a:stretch>
        </p:blipFill>
        <p:spPr>
          <a:xfrm>
            <a:off x="8293750" y="4443014"/>
            <a:ext cx="393701" cy="348345"/>
          </a:xfrm>
          <a:prstGeom prst="rect">
            <a:avLst/>
          </a:prstGeom>
        </p:spPr>
      </p:pic>
      <p:sp>
        <p:nvSpPr>
          <p:cNvPr id="37" name="TextBox 16">
            <a:extLst>
              <a:ext uri="{FF2B5EF4-FFF2-40B4-BE49-F238E27FC236}">
                <a16:creationId xmlns:a16="http://schemas.microsoft.com/office/drawing/2014/main" id="{EAD558FA-6D14-4CEA-8025-A65C8C0F2F66}"/>
              </a:ext>
            </a:extLst>
          </p:cNvPr>
          <p:cNvSpPr txBox="1"/>
          <p:nvPr/>
        </p:nvSpPr>
        <p:spPr>
          <a:xfrm>
            <a:off x="7849250" y="2637798"/>
            <a:ext cx="2743200" cy="64633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Configure analytics/</a:t>
            </a:r>
            <a:r>
              <a:rPr lang="en-US" dirty="0">
                <a:cs typeface="Calibri"/>
              </a:rPr>
              <a:t>visuals/apps</a:t>
            </a:r>
          </a:p>
        </p:txBody>
      </p:sp>
      <p:sp>
        <p:nvSpPr>
          <p:cNvPr id="38" name="TextBox 17">
            <a:extLst>
              <a:ext uri="{FF2B5EF4-FFF2-40B4-BE49-F238E27FC236}">
                <a16:creationId xmlns:a16="http://schemas.microsoft.com/office/drawing/2014/main" id="{F7BB4A75-F27F-495F-98A4-01B0AEC687A5}"/>
              </a:ext>
            </a:extLst>
          </p:cNvPr>
          <p:cNvSpPr txBox="1"/>
          <p:nvPr/>
        </p:nvSpPr>
        <p:spPr>
          <a:xfrm>
            <a:off x="1961893" y="2964369"/>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Data/commands </a:t>
            </a:r>
            <a:endParaRPr lang="en-US" dirty="0"/>
          </a:p>
        </p:txBody>
      </p:sp>
      <p:pic>
        <p:nvPicPr>
          <p:cNvPr id="39" name="Picture 38" descr="A picture containing clipart&#10;&#10;Description generated with high confidence">
            <a:extLst>
              <a:ext uri="{FF2B5EF4-FFF2-40B4-BE49-F238E27FC236}">
                <a16:creationId xmlns:a16="http://schemas.microsoft.com/office/drawing/2014/main" id="{CC8E4F28-1549-4698-9ED7-1986CADE12EF}"/>
              </a:ext>
            </a:extLst>
          </p:cNvPr>
          <p:cNvPicPr>
            <a:picLocks noChangeAspect="1"/>
          </p:cNvPicPr>
          <p:nvPr/>
        </p:nvPicPr>
        <p:blipFill>
          <a:blip r:embed="rId9"/>
          <a:stretch>
            <a:fillRect/>
          </a:stretch>
        </p:blipFill>
        <p:spPr>
          <a:xfrm>
            <a:off x="5427859" y="2275623"/>
            <a:ext cx="809626" cy="809626"/>
          </a:xfrm>
          <a:prstGeom prst="rect">
            <a:avLst/>
          </a:prstGeom>
        </p:spPr>
      </p:pic>
      <p:pic>
        <p:nvPicPr>
          <p:cNvPr id="40" name="Picture 39" descr="A close up of a logo&#10;&#10;Description generated with very high confidence">
            <a:extLst>
              <a:ext uri="{FF2B5EF4-FFF2-40B4-BE49-F238E27FC236}">
                <a16:creationId xmlns:a16="http://schemas.microsoft.com/office/drawing/2014/main" id="{B413A8BD-E9AC-4F69-B1F3-A86915DDED44}"/>
              </a:ext>
            </a:extLst>
          </p:cNvPr>
          <p:cNvPicPr>
            <a:picLocks noChangeAspect="1"/>
          </p:cNvPicPr>
          <p:nvPr/>
        </p:nvPicPr>
        <p:blipFill>
          <a:blip r:embed="rId5"/>
          <a:stretch>
            <a:fillRect/>
          </a:stretch>
        </p:blipFill>
        <p:spPr>
          <a:xfrm>
            <a:off x="2268341" y="3460460"/>
            <a:ext cx="371475" cy="533400"/>
          </a:xfrm>
          <a:prstGeom prst="rect">
            <a:avLst/>
          </a:prstGeom>
        </p:spPr>
      </p:pic>
    </p:spTree>
    <p:extLst>
      <p:ext uri="{BB962C8B-B14F-4D97-AF65-F5344CB8AC3E}">
        <p14:creationId xmlns:p14="http://schemas.microsoft.com/office/powerpoint/2010/main" val="41309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P spid="34" grpId="0" animBg="1"/>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EFE4-1B57-4043-BC35-52A109D59D0B}"/>
              </a:ext>
            </a:extLst>
          </p:cNvPr>
          <p:cNvSpPr>
            <a:spLocks noGrp="1"/>
          </p:cNvSpPr>
          <p:nvPr>
            <p:ph type="title"/>
          </p:nvPr>
        </p:nvSpPr>
        <p:spPr/>
        <p:txBody>
          <a:bodyPr/>
          <a:lstStyle/>
          <a:p>
            <a:r>
              <a:rPr lang="en-US" dirty="0">
                <a:cs typeface="Calibri Light"/>
              </a:rPr>
              <a:t>IoT Platform Advantages</a:t>
            </a:r>
            <a:endParaRPr lang="en-US" dirty="0"/>
          </a:p>
        </p:txBody>
      </p:sp>
      <p:sp>
        <p:nvSpPr>
          <p:cNvPr id="3" name="Content Placeholder 2">
            <a:extLst>
              <a:ext uri="{FF2B5EF4-FFF2-40B4-BE49-F238E27FC236}">
                <a16:creationId xmlns:a16="http://schemas.microsoft.com/office/drawing/2014/main" id="{AE9C960C-7028-4D69-B0C2-D69C9B06CE0F}"/>
              </a:ext>
            </a:extLst>
          </p:cNvPr>
          <p:cNvSpPr>
            <a:spLocks noGrp="1"/>
          </p:cNvSpPr>
          <p:nvPr>
            <p:ph idx="1"/>
          </p:nvPr>
        </p:nvSpPr>
        <p:spPr/>
        <p:txBody>
          <a:bodyPr vert="horz" lIns="91440" tIns="45720" rIns="91440" bIns="45720" rtlCol="0" anchor="t">
            <a:normAutofit lnSpcReduction="10000"/>
          </a:bodyPr>
          <a:lstStyle/>
          <a:p>
            <a:r>
              <a:rPr lang="en-US" dirty="0">
                <a:cs typeface="Calibri"/>
              </a:rPr>
              <a:t>Use </a:t>
            </a:r>
            <a:r>
              <a:rPr lang="en-US" dirty="0" err="1">
                <a:cs typeface="Calibri"/>
              </a:rPr>
              <a:t>sofware</a:t>
            </a:r>
            <a:r>
              <a:rPr lang="en-US" dirty="0">
                <a:cs typeface="Calibri"/>
              </a:rPr>
              <a:t> component that has been pre-built and pre-tested. This increases the reliability of your application and reduces development effort.</a:t>
            </a:r>
          </a:p>
          <a:p>
            <a:r>
              <a:rPr lang="en-US" dirty="0">
                <a:cs typeface="Calibri"/>
              </a:rPr>
              <a:t>IoT frameworks constantly evolve, providing new features, integrations etc.</a:t>
            </a:r>
          </a:p>
          <a:p>
            <a:r>
              <a:rPr lang="en-US" dirty="0">
                <a:cs typeface="Calibri"/>
              </a:rPr>
              <a:t>Encourages better "design pattern" for your IoT app.</a:t>
            </a:r>
          </a:p>
          <a:p>
            <a:r>
              <a:rPr lang="en-US" dirty="0">
                <a:cs typeface="Calibri"/>
              </a:rPr>
              <a:t>Predefined APIs and docs</a:t>
            </a:r>
          </a:p>
          <a:p>
            <a:pPr lvl="1"/>
            <a:r>
              <a:rPr lang="en-US" dirty="0">
                <a:cs typeface="Calibri"/>
              </a:rPr>
              <a:t>Great for collaboration </a:t>
            </a:r>
            <a:endParaRPr lang="en-US" dirty="0"/>
          </a:p>
          <a:p>
            <a:r>
              <a:rPr lang="en-US" dirty="0">
                <a:cs typeface="Calibri"/>
              </a:rPr>
              <a:t>"Baked-in" standards and features:</a:t>
            </a:r>
          </a:p>
          <a:p>
            <a:pPr lvl="1"/>
            <a:r>
              <a:rPr lang="en-US" dirty="0">
                <a:cs typeface="Calibri"/>
              </a:rPr>
              <a:t>Security, authentication, scalability... </a:t>
            </a:r>
          </a:p>
          <a:p>
            <a:endParaRPr lang="en-US" dirty="0">
              <a:cs typeface="Calibri"/>
            </a:endParaRPr>
          </a:p>
        </p:txBody>
      </p:sp>
    </p:spTree>
    <p:extLst>
      <p:ext uri="{BB962C8B-B14F-4D97-AF65-F5344CB8AC3E}">
        <p14:creationId xmlns:p14="http://schemas.microsoft.com/office/powerpoint/2010/main" val="31267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2D4E-000A-4835-9BA0-C2A2BB207F26}"/>
              </a:ext>
            </a:extLst>
          </p:cNvPr>
          <p:cNvSpPr>
            <a:spLocks noGrp="1"/>
          </p:cNvSpPr>
          <p:nvPr>
            <p:ph type="title"/>
          </p:nvPr>
        </p:nvSpPr>
        <p:spPr>
          <a:xfrm>
            <a:off x="648929" y="629266"/>
            <a:ext cx="6586491" cy="1676603"/>
          </a:xfrm>
        </p:spPr>
        <p:txBody>
          <a:bodyPr>
            <a:normAutofit/>
          </a:bodyPr>
          <a:lstStyle/>
          <a:p>
            <a:r>
              <a:rPr lang="en-US" sz="4400">
                <a:cs typeface="Calibri Light"/>
              </a:rPr>
              <a:t>Which one?</a:t>
            </a:r>
            <a:endParaRPr lang="en-US" sz="4400"/>
          </a:p>
        </p:txBody>
      </p:sp>
      <p:sp>
        <p:nvSpPr>
          <p:cNvPr id="3" name="Content Placeholder 2">
            <a:extLst>
              <a:ext uri="{FF2B5EF4-FFF2-40B4-BE49-F238E27FC236}">
                <a16:creationId xmlns:a16="http://schemas.microsoft.com/office/drawing/2014/main" id="{9A17A76F-9C76-4568-95B8-2B2CC8019ECD}"/>
              </a:ext>
            </a:extLst>
          </p:cNvPr>
          <p:cNvSpPr>
            <a:spLocks noGrp="1"/>
          </p:cNvSpPr>
          <p:nvPr>
            <p:ph idx="1"/>
          </p:nvPr>
        </p:nvSpPr>
        <p:spPr>
          <a:xfrm>
            <a:off x="648930" y="2438400"/>
            <a:ext cx="6586489" cy="3785419"/>
          </a:xfrm>
        </p:spPr>
        <p:txBody>
          <a:bodyPr vert="horz" lIns="91440" tIns="45720" rIns="91440" bIns="45720" rtlCol="0">
            <a:normAutofit/>
          </a:bodyPr>
          <a:lstStyle/>
          <a:p>
            <a:r>
              <a:rPr lang="en-US" sz="1300">
                <a:cs typeface="Calibri"/>
              </a:rPr>
              <a:t>Connectivity</a:t>
            </a:r>
          </a:p>
          <a:p>
            <a:pPr lvl="1"/>
            <a:r>
              <a:rPr lang="en-US" sz="1300">
                <a:cs typeface="Calibri"/>
              </a:rPr>
              <a:t>Does the platform provide suitable capability and integrations (WiFi/Cellular/LPWan-Sigfox)</a:t>
            </a:r>
          </a:p>
          <a:p>
            <a:r>
              <a:rPr lang="en-US" sz="1300">
                <a:cs typeface="Calibri"/>
              </a:rPr>
              <a:t>Maturity</a:t>
            </a:r>
          </a:p>
          <a:p>
            <a:pPr lvl="1"/>
            <a:r>
              <a:rPr lang="en-US" sz="1300">
                <a:cs typeface="Calibri"/>
              </a:rPr>
              <a:t>In business for long? Critical mass in developer community?</a:t>
            </a:r>
          </a:p>
          <a:p>
            <a:r>
              <a:rPr lang="en-US" sz="1300">
                <a:cs typeface="Calibri"/>
              </a:rPr>
              <a:t>Free</a:t>
            </a:r>
          </a:p>
          <a:p>
            <a:pPr lvl="1"/>
            <a:r>
              <a:rPr lang="en-US" sz="1300">
                <a:cs typeface="Calibri"/>
              </a:rPr>
              <a:t>Is there a free tier (handy for evaluation)?</a:t>
            </a:r>
          </a:p>
          <a:p>
            <a:r>
              <a:rPr lang="en-US" sz="1300">
                <a:cs typeface="Calibri"/>
              </a:rPr>
              <a:t>Service type</a:t>
            </a:r>
          </a:p>
          <a:p>
            <a:pPr lvl="1"/>
            <a:r>
              <a:rPr lang="en-US" sz="1300">
                <a:cs typeface="Calibri"/>
              </a:rPr>
              <a:t>Platforms try to distinguish themselves – what specialisms/USP does it have? </a:t>
            </a:r>
          </a:p>
          <a:p>
            <a:r>
              <a:rPr lang="en-US" sz="1300">
                <a:cs typeface="Calibri"/>
              </a:rPr>
              <a:t>Security</a:t>
            </a:r>
          </a:p>
          <a:p>
            <a:pPr lvl="1"/>
            <a:r>
              <a:rPr lang="en-US" sz="1300">
                <a:cs typeface="Calibri"/>
              </a:rPr>
              <a:t>What security model do they use? Is there security issues reported in past?</a:t>
            </a:r>
          </a:p>
          <a:p>
            <a:r>
              <a:rPr lang="en-US" sz="1300">
                <a:cs typeface="Calibri"/>
              </a:rPr>
              <a:t>Geographic area</a:t>
            </a:r>
          </a:p>
          <a:p>
            <a:pPr lvl="1"/>
            <a:r>
              <a:rPr lang="en-US" sz="1300">
                <a:cs typeface="Calibri"/>
              </a:rPr>
              <a:t>Does it operate well at your location (can you select edges/data centres)</a:t>
            </a:r>
          </a:p>
        </p:txBody>
      </p:sp>
      <p:pic>
        <p:nvPicPr>
          <p:cNvPr id="1026" name="Picture 2" descr="Image result for which one&quot;">
            <a:extLst>
              <a:ext uri="{FF2B5EF4-FFF2-40B4-BE49-F238E27FC236}">
                <a16:creationId xmlns:a16="http://schemas.microsoft.com/office/drawing/2014/main" id="{8F067301-A892-4D93-A514-53FBD8B6F2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4" r="21838" b="3"/>
          <a:stretch/>
        </p:blipFill>
        <p:spPr bwMode="auto">
          <a:xfrm>
            <a:off x="7556409" y="640082"/>
            <a:ext cx="3995928"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9AFBA-DCA1-460E-A586-F26CE5BE061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dirty="0"/>
              <a:t>Examples:</a:t>
            </a:r>
          </a:p>
        </p:txBody>
      </p:sp>
      <p:sp>
        <p:nvSpPr>
          <p:cNvPr id="75" name="Rectangle 7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8"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ThingSpeak - Home Assistant">
            <a:extLst>
              <a:ext uri="{FF2B5EF4-FFF2-40B4-BE49-F238E27FC236}">
                <a16:creationId xmlns:a16="http://schemas.microsoft.com/office/drawing/2014/main" id="{7AD24915-725B-49DC-BB40-21FFDF6D0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09008" y="1194892"/>
            <a:ext cx="6428067" cy="1092686"/>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lynk">
            <a:extLst>
              <a:ext uri="{FF2B5EF4-FFF2-40B4-BE49-F238E27FC236}">
                <a16:creationId xmlns:a16="http://schemas.microsoft.com/office/drawing/2014/main" id="{86E14BD6-218E-4412-BD0B-B3CB132AF3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9008" y="3817252"/>
            <a:ext cx="6428068" cy="245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4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B92C-808C-42AC-9EF1-DD3FF7AB7268}"/>
              </a:ext>
            </a:extLst>
          </p:cNvPr>
          <p:cNvSpPr>
            <a:spLocks noGrp="1"/>
          </p:cNvSpPr>
          <p:nvPr>
            <p:ph type="ctrTitle"/>
          </p:nvPr>
        </p:nvSpPr>
        <p:spPr/>
        <p:txBody>
          <a:bodyPr/>
          <a:lstStyle/>
          <a:p>
            <a:r>
              <a:rPr lang="en-US" dirty="0" err="1">
                <a:cs typeface="Calibri Light"/>
              </a:rPr>
              <a:t>Thingspeak</a:t>
            </a:r>
            <a:endParaRPr lang="en-US" dirty="0" err="1"/>
          </a:p>
        </p:txBody>
      </p:sp>
      <p:sp>
        <p:nvSpPr>
          <p:cNvPr id="3" name="Subtitle 2">
            <a:extLst>
              <a:ext uri="{FF2B5EF4-FFF2-40B4-BE49-F238E27FC236}">
                <a16:creationId xmlns:a16="http://schemas.microsoft.com/office/drawing/2014/main" id="{99E47537-01C5-4FEE-AA7D-00C533EF67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3911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957</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Menlo</vt:lpstr>
      <vt:lpstr>office theme</vt:lpstr>
      <vt:lpstr>IoT Platforms</vt:lpstr>
      <vt:lpstr>What are IoT platforms</vt:lpstr>
      <vt:lpstr>What are IoT Platform</vt:lpstr>
      <vt:lpstr>IoT Platform Characteristics</vt:lpstr>
      <vt:lpstr>IoT Platform – general architechture</vt:lpstr>
      <vt:lpstr>IoT Platform Advantages</vt:lpstr>
      <vt:lpstr>Which one?</vt:lpstr>
      <vt:lpstr>Examples:</vt:lpstr>
      <vt:lpstr>Thingspeak</vt:lpstr>
      <vt:lpstr>Thingspeak</vt:lpstr>
      <vt:lpstr>Thingspeak Overview</vt:lpstr>
      <vt:lpstr>Thingspeak – basic use</vt:lpstr>
      <vt:lpstr>ThingSpeak – Create new channel</vt:lpstr>
      <vt:lpstr>Thingspeak  - New channel</vt:lpstr>
      <vt:lpstr>Thingspeak  - Add data to channel</vt:lpstr>
      <vt:lpstr>Thingspeak – Add data with python</vt:lpstr>
      <vt:lpstr>Thingspeak – Add data with python</vt:lpstr>
      <vt:lpstr>Which to use: HTTP or MQTT API</vt:lpstr>
      <vt:lpstr>Think Speak – Analyse data</vt:lpstr>
      <vt:lpstr>Thingspeak  - Apps</vt:lpstr>
      <vt:lpstr>ThingSpeak Example: ThingTweet</vt:lpstr>
      <vt:lpstr>ThingSpeak Example: Analysis</vt:lpstr>
      <vt:lpstr>Thinkspeak: Convert Celcius to Fahrenheit</vt:lpstr>
      <vt:lpstr>Other Platforms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Platforms</dc:title>
  <dc:creator>Frank X Walsh</dc:creator>
  <cp:lastModifiedBy>Frank X Walsh</cp:lastModifiedBy>
  <cp:revision>12</cp:revision>
  <dcterms:created xsi:type="dcterms:W3CDTF">2019-10-30T11:31:28Z</dcterms:created>
  <dcterms:modified xsi:type="dcterms:W3CDTF">2021-11-03T15:49:09Z</dcterms:modified>
</cp:coreProperties>
</file>