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93" r:id="rId3"/>
    <p:sldId id="258" r:id="rId4"/>
    <p:sldId id="285" r:id="rId5"/>
    <p:sldId id="284" r:id="rId6"/>
    <p:sldId id="286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62" r:id="rId19"/>
    <p:sldId id="294" r:id="rId20"/>
    <p:sldId id="295" r:id="rId21"/>
    <p:sldId id="300" r:id="rId22"/>
    <p:sldId id="291" r:id="rId23"/>
    <p:sldId id="308" r:id="rId24"/>
    <p:sldId id="292" r:id="rId25"/>
    <p:sldId id="310" r:id="rId26"/>
    <p:sldId id="311" r:id="rId27"/>
    <p:sldId id="313" r:id="rId28"/>
    <p:sldId id="314" r:id="rId29"/>
    <p:sldId id="315" r:id="rId30"/>
    <p:sldId id="287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9"/>
    <a:srgbClr val="447770"/>
    <a:srgbClr val="37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102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0AD-A4E5-EF4B-97DD-8C022A854E1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F89C-299B-B948-B89C-6DF03EA4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4B5F-1EBB-2641-B8C6-5B7970E35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7D9-7BE9-5542-89FE-A64449A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722-50A8-CA45-B154-66D4B948729F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8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541-76FA-F44F-9A11-26451BE8F0FA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5CF-495F-3541-AA44-1C7662F24BC6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A76B-CACE-094A-822C-FBE34B369C2B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  <a:p>
            <a:r>
              <a:rPr lang="en-US" dirty="0"/>
              <a:t>Electricity Equations</a:t>
            </a:r>
          </a:p>
          <a:p>
            <a:r>
              <a:rPr lang="en-US" dirty="0"/>
              <a:t>General Purpose Input / Output (GPIO)</a:t>
            </a:r>
          </a:p>
          <a:p>
            <a:r>
              <a:rPr lang="en-US" dirty="0"/>
              <a:t>Pulse Width Modulation (PWM)</a:t>
            </a:r>
          </a:p>
          <a:p>
            <a:r>
              <a:rPr lang="en-US" dirty="0"/>
              <a:t>Analog to Digital Converters (ADC)</a:t>
            </a:r>
          </a:p>
          <a:p>
            <a:r>
              <a:rPr lang="en-US" dirty="0"/>
              <a:t>Microcontrollers and Computers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 II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88057"/>
              </p:ext>
            </p:extLst>
          </p:nvPr>
        </p:nvGraphicFramePr>
        <p:xfrm>
          <a:off x="1733550" y="2347913"/>
          <a:ext cx="34210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485900" imgH="1066800" progId="Equation.3">
                  <p:embed/>
                </p:oleObj>
              </mc:Choice>
              <mc:Fallback>
                <p:oleObj name="Equation" r:id="rId3" imgW="14859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550" y="2347913"/>
                        <a:ext cx="3421063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 descr="electronica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6162873"/>
              </p:ext>
            </p:extLst>
          </p:nvPr>
        </p:nvGraphicFramePr>
        <p:xfrm>
          <a:off x="1601788" y="2106613"/>
          <a:ext cx="272256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181100" imgH="939800" progId="Equation.3">
                  <p:embed/>
                </p:oleObj>
              </mc:Choice>
              <mc:Fallback>
                <p:oleObj name="Equation" r:id="rId3" imgW="11811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788" y="2106613"/>
                        <a:ext cx="272256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234" y="438225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measure </a:t>
            </a:r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9987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1686830"/>
              </p:ext>
            </p:extLst>
          </p:nvPr>
        </p:nvGraphicFramePr>
        <p:xfrm>
          <a:off x="2100263" y="2106613"/>
          <a:ext cx="17256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546100" imgH="685800" progId="Equation.3">
                  <p:embed/>
                </p:oleObj>
              </mc:Choice>
              <mc:Fallback>
                <p:oleObj name="Equation" r:id="rId3" imgW="546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06613"/>
                        <a:ext cx="172561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830352"/>
              </p:ext>
            </p:extLst>
          </p:nvPr>
        </p:nvGraphicFramePr>
        <p:xfrm>
          <a:off x="2100263" y="2176463"/>
          <a:ext cx="17256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584200" imgH="685800" progId="Equation.3">
                  <p:embed/>
                </p:oleObj>
              </mc:Choice>
              <mc:Fallback>
                <p:oleObj name="Equation" r:id="rId3" imgW="584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76463"/>
                        <a:ext cx="17256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676324"/>
              </p:ext>
            </p:extLst>
          </p:nvPr>
        </p:nvGraphicFramePr>
        <p:xfrm>
          <a:off x="2100263" y="2130425"/>
          <a:ext cx="1725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558800" imgH="685800" progId="Equation.3">
                  <p:embed/>
                </p:oleObj>
              </mc:Choice>
              <mc:Fallback>
                <p:oleObj name="Equation" r:id="rId3" imgW="558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30425"/>
                        <a:ext cx="1725612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2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522572"/>
              </p:ext>
            </p:extLst>
          </p:nvPr>
        </p:nvGraphicFramePr>
        <p:xfrm>
          <a:off x="2100263" y="2197100"/>
          <a:ext cx="172561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596900" imgH="685800" progId="Equation.3">
                  <p:embed/>
                </p:oleObj>
              </mc:Choice>
              <mc:Fallback>
                <p:oleObj name="Equation" r:id="rId3" imgW="5969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3" y="2197100"/>
                        <a:ext cx="1725612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7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67108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558800" imgH="939800" progId="Equation.3">
                  <p:embed/>
                </p:oleObj>
              </mc:Choice>
              <mc:Fallback>
                <p:oleObj name="Equation" r:id="rId3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7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9329375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558800" imgH="939800" progId="Equation.3">
                  <p:embed/>
                </p:oleObj>
              </mc:Choice>
              <mc:Fallback>
                <p:oleObj name="Equation" r:id="rId3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52705" y="4164859"/>
            <a:ext cx="246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Short circuit</a:t>
            </a:r>
          </a:p>
        </p:txBody>
      </p:sp>
    </p:spTree>
    <p:extLst>
      <p:ext uri="{BB962C8B-B14F-4D97-AF65-F5344CB8AC3E}">
        <p14:creationId xmlns:p14="http://schemas.microsoft.com/office/powerpoint/2010/main" val="44636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Input / Output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9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Pins</a:t>
            </a:r>
          </a:p>
          <a:p>
            <a:pPr lvl="1"/>
            <a:r>
              <a:rPr lang="en-US" dirty="0"/>
              <a:t>Value LOW (0) or HIGH (1)</a:t>
            </a:r>
          </a:p>
          <a:p>
            <a:r>
              <a:rPr lang="en-US" dirty="0"/>
              <a:t>Each pin acts like a </a:t>
            </a:r>
          </a:p>
          <a:p>
            <a:pPr lvl="1"/>
            <a:r>
              <a:rPr lang="en-US" dirty="0"/>
              <a:t>battery (OUTPUT)</a:t>
            </a:r>
          </a:p>
          <a:p>
            <a:pPr lvl="1"/>
            <a:r>
              <a:rPr lang="en-US" dirty="0"/>
              <a:t>voltage meter (INPUT)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4" name="Content Placeholder 6" descr="_80718347_01749b0c-fec5-4504-a322-48243a5450e2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8947"/>
            <a:ext cx="5181600" cy="38446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9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</p:txBody>
      </p:sp>
      <p:pic>
        <p:nvPicPr>
          <p:cNvPr id="6" name="Content Placeholder 5" descr="Analog-voltage-signals-are-constantly-variable.-Digital-voltage-patterns-are-either-on-or-off.-Digital-signals-are-referred-to-as-a-square-sine-wa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1910"/>
            <a:ext cx="6172200" cy="286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591" y="6139139"/>
            <a:ext cx="38010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autosystempro.com</a:t>
            </a:r>
            <a:r>
              <a:rPr lang="en-US" sz="1000" dirty="0"/>
              <a:t>/analog-and-digital-principles/</a:t>
            </a:r>
          </a:p>
        </p:txBody>
      </p:sp>
    </p:spTree>
    <p:extLst>
      <p:ext uri="{BB962C8B-B14F-4D97-AF65-F5344CB8AC3E}">
        <p14:creationId xmlns:p14="http://schemas.microsoft.com/office/powerpoint/2010/main" val="344572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Pins act like a battery</a:t>
            </a:r>
          </a:p>
          <a:p>
            <a:pPr lvl="1"/>
            <a:r>
              <a:rPr lang="en-US" dirty="0"/>
              <a:t>LOW – 0V</a:t>
            </a:r>
          </a:p>
          <a:p>
            <a:pPr lvl="1"/>
            <a:r>
              <a:rPr lang="en-US" dirty="0"/>
              <a:t>HIGH – 5V, 3.3V or 1.8V</a:t>
            </a:r>
          </a:p>
        </p:txBody>
      </p:sp>
      <p:pic>
        <p:nvPicPr>
          <p:cNvPr id="6" name="Content Placeholder 5" descr="gpio-control-example-larg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65" y="1825625"/>
            <a:ext cx="4983869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8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measure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en-US" baseline="-25000" dirty="0"/>
          </a:p>
          <a:p>
            <a:pPr lvl="1"/>
            <a:r>
              <a:rPr lang="en-US" dirty="0"/>
              <a:t>It goes into the pin</a:t>
            </a:r>
          </a:p>
        </p:txBody>
      </p:sp>
      <p:pic>
        <p:nvPicPr>
          <p:cNvPr id="6" name="Content Placeholder 5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With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set the % of “high” cycle</a:t>
            </a:r>
          </a:p>
          <a:p>
            <a:pPr lvl="1"/>
            <a:r>
              <a:rPr lang="en-US" dirty="0"/>
              <a:t>0 – 0%</a:t>
            </a:r>
          </a:p>
          <a:p>
            <a:pPr lvl="1"/>
            <a:r>
              <a:rPr lang="en-US" dirty="0"/>
              <a:t>255 – 100%</a:t>
            </a:r>
          </a:p>
          <a:p>
            <a:pPr lvl="2"/>
            <a:r>
              <a:rPr lang="en-US" dirty="0"/>
              <a:t>Depends on the library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LED dimming</a:t>
            </a:r>
          </a:p>
          <a:p>
            <a:pPr lvl="1"/>
            <a:r>
              <a:rPr lang="en-US" dirty="0"/>
              <a:t>Servo Motors</a:t>
            </a:r>
          </a:p>
        </p:txBody>
      </p:sp>
      <p:pic>
        <p:nvPicPr>
          <p:cNvPr id="10" name="Content Placeholder 3" descr="pwm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15319"/>
            <a:ext cx="3810000" cy="41719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22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0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755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4531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96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396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pPr lvl="1"/>
            <a:r>
              <a:rPr lang="en-US" dirty="0"/>
              <a:t>0 –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5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only store digital signals</a:t>
            </a:r>
          </a:p>
          <a:p>
            <a:pPr lvl="1"/>
            <a:r>
              <a:rPr lang="en-US" dirty="0"/>
              <a:t>Using 1 or several bits / sample</a:t>
            </a:r>
          </a:p>
          <a:p>
            <a:r>
              <a:rPr lang="en-US" dirty="0"/>
              <a:t>We store an array of numbers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1220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389888" y="2313432"/>
            <a:ext cx="4559808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systems</a:t>
            </a:r>
          </a:p>
          <a:p>
            <a:r>
              <a:rPr lang="en-US" dirty="0"/>
              <a:t>Control hardware</a:t>
            </a:r>
          </a:p>
          <a:p>
            <a:r>
              <a:rPr lang="en-US" dirty="0"/>
              <a:t>Low speeds</a:t>
            </a:r>
          </a:p>
          <a:p>
            <a:r>
              <a:rPr lang="en-US" dirty="0"/>
              <a:t>Small memory</a:t>
            </a:r>
          </a:p>
          <a:p>
            <a:r>
              <a:rPr lang="en-US" dirty="0"/>
              <a:t>GPIO</a:t>
            </a:r>
          </a:p>
          <a:p>
            <a:r>
              <a:rPr lang="en-US" dirty="0"/>
              <a:t>PWM</a:t>
            </a:r>
          </a:p>
          <a:p>
            <a:r>
              <a:rPr lang="en-US" dirty="0"/>
              <a:t>ADC</a:t>
            </a:r>
          </a:p>
          <a:p>
            <a:r>
              <a:rPr lang="en-US" dirty="0"/>
              <a:t>Run single software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>
          <a:xfrm>
            <a:off x="6193536" y="2313431"/>
            <a:ext cx="4559808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 CPUs</a:t>
            </a:r>
          </a:p>
          <a:p>
            <a:r>
              <a:rPr lang="en-US" dirty="0"/>
              <a:t>High speeds</a:t>
            </a:r>
          </a:p>
          <a:p>
            <a:r>
              <a:rPr lang="en-US" dirty="0"/>
              <a:t>Large memory</a:t>
            </a:r>
          </a:p>
          <a:p>
            <a:r>
              <a:rPr lang="en-US" dirty="0"/>
              <a:t>GPIO</a:t>
            </a:r>
          </a:p>
          <a:p>
            <a:r>
              <a:rPr lang="en-US" dirty="0"/>
              <a:t>Run OS</a:t>
            </a:r>
          </a:p>
        </p:txBody>
      </p:sp>
      <p:pic>
        <p:nvPicPr>
          <p:cNvPr id="10" name="Picture 9" descr="Arduino_Uno_A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28" y="3825036"/>
            <a:ext cx="2054286" cy="154071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05" y="3848483"/>
            <a:ext cx="2774704" cy="166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650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5" y="2923669"/>
            <a:ext cx="2753152" cy="16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041" y="2814244"/>
            <a:ext cx="2514709" cy="188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0086" y="4941750"/>
            <a:ext cx="1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6867" y="494175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1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per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bit signals sample</a:t>
            </a:r>
          </a:p>
          <a:p>
            <a:pPr lvl="1"/>
            <a:r>
              <a:rPr lang="en-US" dirty="0"/>
              <a:t>Values LOW (0) and HIGH (1)</a:t>
            </a:r>
          </a:p>
          <a:p>
            <a:pPr lvl="1"/>
            <a:r>
              <a:rPr lang="en-US" dirty="0"/>
              <a:t>digital</a:t>
            </a:r>
          </a:p>
          <a:p>
            <a:r>
              <a:rPr lang="en-US" dirty="0"/>
              <a:t>n bits signals sample</a:t>
            </a:r>
          </a:p>
          <a:p>
            <a:pPr lvl="1"/>
            <a:r>
              <a:rPr lang="en-US" dirty="0"/>
              <a:t>Values 0 .. </a:t>
            </a:r>
            <a:r>
              <a:rPr lang="en-US" baseline="30000" dirty="0"/>
              <a:t>2n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digital representation of an analog signal (analog)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511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signals are analog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4" descr="digitalaudio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53" b="-35153"/>
          <a:stretch>
            <a:fillRect/>
          </a:stretch>
        </p:blipFill>
        <p:spPr>
          <a:xfrm>
            <a:off x="5407025" y="2216150"/>
            <a:ext cx="6784975" cy="3448050"/>
          </a:xfrm>
        </p:spPr>
      </p:pic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www.snotmonkey.com</a:t>
            </a:r>
            <a:r>
              <a:rPr lang="en-US" sz="1000" dirty="0"/>
              <a:t>/work/school/405/</a:t>
            </a:r>
            <a:r>
              <a:rPr lang="en-US" sz="1000" dirty="0" err="1"/>
              <a:t>overview.html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119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faster we sample the higher the accuracy</a:t>
            </a:r>
          </a:p>
        </p:txBody>
      </p:sp>
      <p:pic>
        <p:nvPicPr>
          <p:cNvPr id="9" name="Content Placeholder 8" descr="samplingrate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144044"/>
            <a:ext cx="3352800" cy="171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9844" y="6017167"/>
            <a:ext cx="35207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www.jazzpoparkisto.net</a:t>
            </a:r>
            <a:r>
              <a:rPr lang="en-US" sz="1000" dirty="0"/>
              <a:t>/audio/audio32.html</a:t>
            </a:r>
          </a:p>
        </p:txBody>
      </p:sp>
    </p:spTree>
    <p:extLst>
      <p:ext uri="{BB962C8B-B14F-4D97-AF65-F5344CB8AC3E}">
        <p14:creationId xmlns:p14="http://schemas.microsoft.com/office/powerpoint/2010/main" val="20528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Equations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09015"/>
              </p:ext>
            </p:extLst>
          </p:nvPr>
        </p:nvGraphicFramePr>
        <p:xfrm>
          <a:off x="4008438" y="2595563"/>
          <a:ext cx="3249612" cy="314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143000" imgH="1104840" progId="Equation.3">
                  <p:embed/>
                </p:oleObj>
              </mc:Choice>
              <mc:Fallback>
                <p:oleObj name="Equation" r:id="rId3" imgW="11430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8438" y="2595563"/>
                        <a:ext cx="3249612" cy="314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328686"/>
              </p:ext>
            </p:extLst>
          </p:nvPr>
        </p:nvGraphicFramePr>
        <p:xfrm>
          <a:off x="1177925" y="2552700"/>
          <a:ext cx="497998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463480" imgH="812520" progId="Equation.3">
                  <p:embed/>
                </p:oleObj>
              </mc:Choice>
              <mc:Fallback>
                <p:oleObj name="Equation" r:id="rId3" imgW="246348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7925" y="2552700"/>
                        <a:ext cx="4979988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Content Placeholder 18" descr="second_law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2624931"/>
            <a:ext cx="4467225" cy="275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 Law 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6568821"/>
              </p:ext>
            </p:extLst>
          </p:nvPr>
        </p:nvGraphicFramePr>
        <p:xfrm>
          <a:off x="2065338" y="2295525"/>
          <a:ext cx="25701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1054100" imgH="812800" progId="Equation.3">
                  <p:embed/>
                </p:oleObj>
              </mc:Choice>
              <mc:Fallback>
                <p:oleObj name="Equation" r:id="rId3" imgW="1054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338" y="2295525"/>
                        <a:ext cx="25701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electronica.pn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548</Words>
  <Application>Microsoft Office PowerPoint</Application>
  <PresentationFormat>Widescreen</PresentationFormat>
  <Paragraphs>162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Microsoft Equation 3.0</vt:lpstr>
      <vt:lpstr>Equation</vt:lpstr>
      <vt:lpstr>Outline</vt:lpstr>
      <vt:lpstr>Electronic Signals</vt:lpstr>
      <vt:lpstr>Analog and Digital</vt:lpstr>
      <vt:lpstr>Bits per sample</vt:lpstr>
      <vt:lpstr>Sampling</vt:lpstr>
      <vt:lpstr>Sampling Rate</vt:lpstr>
      <vt:lpstr>Electricity Equations</vt:lpstr>
      <vt:lpstr>Ohm’s Law</vt:lpstr>
      <vt:lpstr>Kirchhoff Law I</vt:lpstr>
      <vt:lpstr>Kirchhoff’s Law II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General Purpose Input / Output</vt:lpstr>
      <vt:lpstr>Output and Input</vt:lpstr>
      <vt:lpstr>Output</vt:lpstr>
      <vt:lpstr>Input</vt:lpstr>
      <vt:lpstr>Pulse With Modulation</vt:lpstr>
      <vt:lpstr>Pulse Width</vt:lpstr>
      <vt:lpstr>Analog to Digital Converters</vt:lpstr>
      <vt:lpstr>Analog and Digital Converters</vt:lpstr>
      <vt:lpstr>Analog and Digital Converters</vt:lpstr>
      <vt:lpstr>Analog and Digital Converters</vt:lpstr>
      <vt:lpstr>Analog and Digital Converters</vt:lpstr>
      <vt:lpstr>Analog and Digital Converters</vt:lpstr>
      <vt:lpstr>Microcontrollers and Computers</vt:lpstr>
      <vt:lpstr>Microcontrollers and Computers</vt:lpstr>
      <vt:lpstr>Microcontrollers and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Stoica</dc:creator>
  <cp:lastModifiedBy>fxwalsh@wit.ie</cp:lastModifiedBy>
  <cp:revision>58</cp:revision>
  <dcterms:created xsi:type="dcterms:W3CDTF">2015-06-21T14:38:17Z</dcterms:created>
  <dcterms:modified xsi:type="dcterms:W3CDTF">2017-02-16T23:24:51Z</dcterms:modified>
</cp:coreProperties>
</file>