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7620000" cx="10160000"/>
  <p:notesSz cx="7620000" cy="10160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hyperlink" Target="http://www.javaworld.com/javaworld/javaqa/2000-05/03-qa-0526-pas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ownload.oracle.com/javase/tutorial/java/IandI/polymorphism.html" TargetMode="External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www.eclipse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64300" y="2418275"/>
            <a:ext cx="8507575" cy="1607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rtl="0" algn="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388300" y="4623150"/>
            <a:ext cx="6983575" cy="19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1. Objects and Classes</a:t>
            </a:r>
          </a:p>
          <a:p>
            <a:pPr indent="0" marL="0" marR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Robert O’Connor, Frank Walsh</a:t>
            </a:r>
          </a:p>
          <a:p>
            <a:pPr indent="0" marL="0" marR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a Java Class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948950" y="6316475"/>
            <a:ext cx="9057899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1-3 A variable that references an object.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325" y="3619500"/>
            <a:ext cx="4529650" cy="12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types: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byte, short, int, long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float, double, char, boolean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 types are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types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greeting = "Howdy";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Courier New"/>
              <a:buChar char="o"/>
            </a:pP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greeting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reference variable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two variables reference the same instance, they are considered aliases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02425" y="6261800"/>
            <a:ext cx="8747474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1-4 Aliases of an object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650" y="3005650"/>
            <a:ext cx="4148650" cy="2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 and Parameters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joe = new Name();</a:t>
            </a:r>
            <a:b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joe.setFirst ("Joseph");</a:t>
            </a:r>
            <a:b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joe.setLast ("Brown");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"Joseph"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"Brown"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arguments sent to the methods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Invocation of method must have same number of arguments as there are formal parameters in the declaration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a Class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10300" y="1829150"/>
            <a:ext cx="9015574" cy="5042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7226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</a:p>
          <a:p>
            <a:pPr indent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-247226" lvl="0" marL="3810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data fields (instance variables)</a:t>
            </a:r>
          </a:p>
          <a:p>
            <a:pPr indent="-247226" lvl="0" marL="3810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99784"/>
              <a:buFont typeface="Arial"/>
              <a:buChar char="●"/>
            </a:pPr>
            <a:r>
              <a:rPr lang="en-US" sz="30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they are private </a:t>
            </a:r>
          </a:p>
          <a:p>
            <a:pPr indent="-194733" lvl="1" marL="762000" marR="0" rtl="0" algn="l">
              <a:lnSpc>
                <a:spcPct val="119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ct val="98550"/>
              <a:buFont typeface="Courier New"/>
              <a:buChar char="o"/>
            </a:pPr>
            <a:r>
              <a:rPr lang="en-US" sz="2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will require accessor and mutator methods</a:t>
            </a:r>
          </a:p>
          <a:p>
            <a:pPr indent="0" marL="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0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3023300" y="2160750"/>
            <a:ext cx="4824574" cy="25209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String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first; // first name</a:t>
            </a:r>
            <a:b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String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last; // last name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&lt; Definitions of methods are here. &gt;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850" y="2946275"/>
            <a:ext cx="2151325" cy="13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0300" y="1829150"/>
            <a:ext cx="9015574" cy="51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19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19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195942" lvl="1" marL="762000" marR="0" rtl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US" sz="228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valued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195942" lvl="1" marL="762000" marR="0" rtl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</a:t>
            </a:r>
            <a:r>
              <a:rPr b="1" lang="en-US" sz="228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</a:p>
          <a:p>
            <a:pPr indent="-248355" lvl="0" marL="38100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</a:p>
          <a:p>
            <a:pPr indent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0133" lvl="0" marL="381000" marR="0" rtl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430600" y="4654900"/>
            <a:ext cx="4979699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setLast(String lastName)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last = lastName; } // end setLast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741075" y="2211900"/>
            <a:ext cx="5163299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getLast()</a:t>
            </a: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last; } // end getLast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Naming Convention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method name with lowercase letter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verb or action phrase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e.g. getLast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class name with uppercase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noun or descriptive phrase </a:t>
            </a:r>
          </a:p>
          <a:p>
            <a:pPr indent="-50800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None/>
            </a:pP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 public class Name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declared within a method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value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primitive type, parameter initialised to value of argument in call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by reference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class type, formal parameter is initialised to the address of the object in the call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3353150" y="5554475"/>
            <a:ext cx="6272724" cy="17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giveLastNameTo(Name child)</a:t>
            </a:r>
          </a:p>
          <a:p>
            <a:pPr indent="0" marL="0" marR="0" rtl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child.setLast(last);</a:t>
            </a:r>
          </a:p>
          <a:p>
            <a:pPr indent="0" marL="0" marR="0" rtl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giveLastNameTo</a:t>
            </a:r>
          </a:p>
          <a:p>
            <a:pPr indent="0" marL="0" marR="0" rtl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000" y="2949700"/>
            <a:ext cx="5655974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812800" y="5588000"/>
            <a:ext cx="8239475" cy="21268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Fig.1-5 a &amp; b The method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modifies the object passed to it as an argument.</a:t>
            </a:r>
          </a:p>
          <a:p>
            <a:pPr indent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see: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http://www.javaworld.com/javaworld/javaqa/2000-05/03-qa-0526-pass.html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09625" y="1732175"/>
            <a:ext cx="6285650" cy="11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jamie = New Name(“Jamie”, “Jones”);</a:t>
            </a:r>
          </a:p>
          <a:p>
            <a:pPr indent="0" marL="0" marR="0" algn="l">
              <a:lnSpc>
                <a:spcPct val="100000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jane = New Name(“Jane”, “Doe”);</a:t>
            </a:r>
          </a:p>
          <a:p>
            <a:pPr indent="0" marL="0" marR="0" algn="l">
              <a:lnSpc>
                <a:spcPct val="100000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jamie.giveLastNameTo(jane);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that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Allocates memory for the object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Initialises the data fields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name as the class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return type, not even void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number of formal parameters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method name = class name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and Classes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Methods in a Java Class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and Aliases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Arguments and Parameters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Defining a Java Class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Arguments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27188" lvl="1" marL="762000" marR="0" algn="l">
              <a:lnSpc>
                <a:spcPct val="10803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and Methods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 – The Java Class Library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3573625" y="7113750"/>
            <a:ext cx="3088899" cy="379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rtl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Algorithms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17075" y="6316475"/>
            <a:ext cx="8267699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1-7 An object (a) after its initial creation;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after its reference is lost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25" y="4148650"/>
            <a:ext cx="7535324" cy="17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388300" y="2083150"/>
            <a:ext cx="6272699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(String firstName, String lastName) { </a:t>
            </a:r>
          </a:p>
          <a:p>
            <a:pPr indent="-50800" lvl="0" marL="38100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Clr>
                <a:srgbClr val="1111FF"/>
              </a:buClr>
              <a:buSzPct val="98765"/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first = firstName;</a:t>
            </a:r>
          </a:p>
          <a:p>
            <a:pPr indent="-50800" lvl="0" marL="38100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Clr>
                <a:srgbClr val="1111FF"/>
              </a:buClr>
              <a:buSzPct val="98765"/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last = lastName;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constructor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….. 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jill = new Name(“Jill”, “Jones”);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351625" y="5977800"/>
            <a:ext cx="4591750" cy="3125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jill = new Name (“Jill”, “Smith”);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&amp; Methods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field that does not belong to any one object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instance of that data item exists to be shared by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instances of the class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called: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field, static variable, class variable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Fields &amp; Methods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726700" y="6115400"/>
            <a:ext cx="9015574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1-8 A static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a non static field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539975"/>
            <a:ext cx="7313075" cy="24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related classes can be conveniently grouped into a package</a:t>
            </a:r>
          </a:p>
          <a:p>
            <a:pPr indent="-248355" lvl="0" marL="38100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 each file that contains a class within the package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package myStuff;</a:t>
            </a:r>
          </a:p>
          <a:p>
            <a:pPr indent="-248355" lvl="0" marL="38100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 all files within a directory</a:t>
            </a:r>
          </a:p>
          <a:p>
            <a:pPr indent="-201990" lvl="1" marL="7620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99206"/>
              <a:buFont typeface="Courier New"/>
              <a:buChar char="o"/>
            </a:pPr>
            <a:r>
              <a:rPr lang="en-US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folder same name as the package</a:t>
            </a:r>
          </a:p>
          <a:p>
            <a:pPr indent="-248355" lvl="0" marL="38100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the package, begin the program with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import myStuff.*;</a:t>
            </a:r>
          </a:p>
          <a:p>
            <a:pPr indent="0" marL="0" marR="0" rtl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Class Libraries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useful classes have already been declared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exists in Java Class Library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part of the package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java.lang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993050" y="1913800"/>
            <a:ext cx="9140825" cy="48457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class has a data field that is an instance of another class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– an object of type </a:t>
            </a:r>
            <a:r>
              <a:rPr b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941900" y="6422300"/>
            <a:ext cx="8502274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1-9 A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composed of other objects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3725325"/>
            <a:ext cx="5842000" cy="24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0" y="3556000"/>
            <a:ext cx="3185574" cy="10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6787425" y="3626550"/>
            <a:ext cx="2940750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"has a" relationship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Adapters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79625" y="2167800"/>
            <a:ext cx="7565649" cy="47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composition to write a new class:</a:t>
            </a:r>
          </a:p>
          <a:p>
            <a:pPr indent="-50800" lvl="0" marL="381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010"/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an instance of an existing class as a data field</a:t>
            </a:r>
          </a:p>
          <a:p>
            <a:pPr indent="-50800" lvl="0" marL="3810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010"/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new methods needed for the new class</a:t>
            </a:r>
          </a:p>
          <a:p>
            <a:pPr indent="0" mar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980950" y="3437800"/>
            <a:ext cx="6306250" cy="252092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NickName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nick;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NickName()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nick =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Name(); }// end default constructor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setNickName(String nickName)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nick.setFirst(nickName); }// end setNickName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getNickName()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nick.getFirst(); }// end getNickName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NickName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general or base class is first defined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 more specialised class is defined by …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to details of the base class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Revising details of the more general class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work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properties and behaviors are define only once for all classes involved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412875" y="6448775"/>
            <a:ext cx="8047199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1-10 A hierarchy of classes.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2106075"/>
            <a:ext cx="2794000" cy="102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6372925" y="2173100"/>
            <a:ext cx="2554450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"is a" relationship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35025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702025" y="2421800"/>
            <a:ext cx="5919950" cy="18418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Automobile</a:t>
            </a:r>
            <a:b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20312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toyota = new Car();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Constructors usually initialise data fields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derived class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constructor must call the base class constructor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use the reserved word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name for the constructor of the base class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used, it must be the first action in the derived constructor definition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name of the constructor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Adapters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Invoking constructors from within constructors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fields and methods of the base class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Overriding, overloading methods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access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compatibility and base classes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  <a:p>
            <a:pPr indent="-191911" lvl="1" marL="762000" marR="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classes and methods</a:t>
            </a:r>
          </a:p>
          <a:p>
            <a:pPr indent="-220133" lvl="0" marL="381000" marR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  <a:p>
            <a:pPr indent="0" marL="0" marR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Constructor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02025" y="2144875"/>
            <a:ext cx="5919950" cy="21134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Vehicle{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int year; // year of manufacture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colour;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Automobile(int iYear, String sColour){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year = iYear;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colour = sColour;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Automobile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752750" y="3674625"/>
            <a:ext cx="5512499" cy="4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extends Automobile{ 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 engineSize;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modelType; // saloon, hatchback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5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(int iYear, String sColour, int iEngine, 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sModel){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CE0202"/>
                </a:solidFill>
                <a:latin typeface="Arial"/>
                <a:ea typeface="Arial"/>
                <a:cs typeface="Arial"/>
                <a:sym typeface="Arial"/>
              </a:rPr>
              <a:t>super (iYear, sColour);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engineSize = iEngine;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modelType = sModel;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indent="0" marL="0" marR="0" rtl="0" algn="l">
              <a:lnSpc>
                <a:spcPct val="119642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1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Inherited Data Fields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data field in base class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accessible by name within definition of a method from another class – including a derived class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they are </a:t>
            </a:r>
            <a:r>
              <a:rPr lang="en-US" sz="2222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inherited</a:t>
            </a: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the derived class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classes must use public methods of the base class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e.g. getModel();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private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base class are also unavailable to derived classes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usually not a problem – private methods are used only for utility duties within their class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derived class defines a method with the same signature as in base class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name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return type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number, types of parameters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derived class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invoke the method will use the definition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possible to use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derived class to call an overridden method of the base class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02025" y="2144875"/>
            <a:ext cx="5919950" cy="21134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Vehicle{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int year; // year of manufacture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colour;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toString(){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year + “, “ + colour;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00000"/>
              </a:lnSpc>
              <a:spcBef>
                <a:spcPts val="802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Automobile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4141600" y="4101025"/>
            <a:ext cx="5512499" cy="279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 extends Automobile{ 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 engineSize;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modelType; // saloon, hatchback</a:t>
            </a:r>
            <a:b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toString(){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1"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.toString() + “, “ + engineSize + “, “ + 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modelType;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Car</a:t>
            </a:r>
          </a:p>
          <a:p>
            <a:pPr indent="0" marL="0" marR="0" algn="l">
              <a:lnSpc>
                <a:spcPct val="119642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t/>
            </a:r>
            <a:endParaRPr sz="1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Overriding Methods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use of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 class derived from a base … that itself is derived from a base class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three classes have a method with the same signature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overriding method in the lowest derived class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invoke the method in the base class's base class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super.super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illegal</a:t>
            </a:r>
          </a:p>
          <a:p>
            <a:pPr indent="0" marL="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derived class method has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name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return type … but …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or type of parameters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derived class has available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derived class method …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base class method with the same name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distinguishes between the two methods due to the different parameters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Overloading Methods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864300" y="1998475"/>
            <a:ext cx="9140825" cy="429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programmer may wish to specify that a method definition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 overridden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that the behavior of the constructor will not be changed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accomplished by use of the modifier </a:t>
            </a:r>
            <a:r>
              <a:rPr b="1"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73" name="Shape 273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980950" y="4877150"/>
            <a:ext cx="5713575" cy="143084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final void whatever()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. . . 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Access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or data field modified by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accessed by name only within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own class definition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class derived from that base class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class within the same package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 Access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02425" y="6021900"/>
            <a:ext cx="8692774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1-11 Public, private, protected, and package access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075" y="2508250"/>
            <a:ext cx="6466400" cy="2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Inheritence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languages allow programmer to derive class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classes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does not allow this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derived class can have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class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inheritance can be approximated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derived class can have multiple interfaces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Methods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an Interface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as a Data Type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Casts Within an Interface Implementation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Constants Within an Interface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Versus Abstract Classes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Types of Derived Classes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: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indent="-248355" lvl="1" marL="762000" marR="0" algn="l">
              <a:lnSpc>
                <a:spcPct val="123214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class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a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also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Automobile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 …</a:t>
            </a:r>
            <a:b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of a derived class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also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object of the base class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</a:t>
            </a:r>
            <a:r>
              <a:rPr lang="en-US" sz="4888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class is a descendant of the class </a:t>
            </a: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1111FF"/>
              </a:buClr>
              <a:buSzPct val="98765"/>
              <a:buFont typeface="Arial"/>
              <a:buChar char="●"/>
            </a:pPr>
            <a:r>
              <a:rPr b="1"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class that is the beginning of every chain of derived classes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ancestor of every other class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those defined by the programmer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Classes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base classes are not intended to have objects of that type</a:t>
            </a:r>
          </a:p>
          <a:p>
            <a:pPr indent="-191911" lvl="1" marL="76200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objects will be of the derived classes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that base class to be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abstract class Whatever 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. . . }</a:t>
            </a:r>
          </a:p>
          <a:p>
            <a:pPr indent="-220133" lvl="0" marL="38100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designer often specifies methods of the abstract class without a body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abstract void doSomething();</a:t>
            </a:r>
          </a:p>
          <a:p>
            <a:pPr indent="-191911" lvl="1" marL="762000" marR="0" algn="l">
              <a:lnSpc>
                <a:spcPct val="108125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requires all derived classes to implement this method</a:t>
            </a:r>
          </a:p>
          <a:p>
            <a:pPr indent="0" marL="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one method name in an instruction can cause different actions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Happens according to the kinds of objects that invoke the methods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</a:p>
          <a:p>
            <a:pPr indent="0" marL="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464025" y="5422887"/>
            <a:ext cx="73080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 ug = </a:t>
            </a: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UndergradStudent(. . .);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Student s = ug; // s and ug are aliases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s.displayAt(2);</a:t>
            </a:r>
            <a:b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ug.displayAt(4);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825" y="6117150"/>
            <a:ext cx="394757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4416775" y="6187700"/>
            <a:ext cx="3711575" cy="6194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object still remembers it is of type </a:t>
            </a: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UndergradStudent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250" y="5884325"/>
            <a:ext cx="952500" cy="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5064125" y="3621250"/>
            <a:ext cx="5270850" cy="1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displayAt(int numLines){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for (int count=0;count&lt;numLines;count++){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system.out.println();}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display();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09600" y="1529225"/>
            <a:ext cx="9144950" cy="1822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b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called … 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invoking object's place in the inheritance chain and is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determined by the type of the variable naming the object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11200" y="5079975"/>
            <a:ext cx="90297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1-12 The variable “s” is another name for an undergraduate object.</a:t>
            </a:r>
          </a:p>
          <a:p>
            <a:pPr indent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indent="0" marL="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http://download.oracle.com/javase/tutorial/java/IandI/polymorphism.html</a:t>
            </a:r>
          </a:p>
        </p:txBody>
      </p:sp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412" y="3515587"/>
            <a:ext cx="3979325" cy="16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Hides the fine detail of the inner workings of the class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implementation is hidden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called "information hiding"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the class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visible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necessary controls for the class are left visible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interface is made visible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programmer is given only enough information to </a:t>
            </a: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class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495775" y="6101275"/>
            <a:ext cx="7886700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1-13 An automobile's controls are visible to the driver, but its inner workings are hidden.</a:t>
            </a:r>
          </a:p>
        </p:txBody>
      </p:sp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9899" cy="59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that has the designer ask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indent="-195942" lvl="1" marL="76200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 you want to do </a:t>
            </a:r>
            <a:r>
              <a:rPr i="1"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</a:t>
            </a:r>
          </a:p>
          <a:p>
            <a:pPr indent="-195942" lvl="1" marL="762000" marR="0" rtl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9378"/>
              <a:buFont typeface="Courier New"/>
              <a:buChar char="o"/>
            </a:pP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be done </a:t>
            </a:r>
            <a:r>
              <a:rPr i="1"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US" sz="22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data</a:t>
            </a:r>
          </a:p>
          <a:p>
            <a:pPr indent="-248355" lvl="0" marL="38100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designer does not consider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class's methods will accomplish their goals</a:t>
            </a:r>
          </a:p>
          <a:p>
            <a:pPr indent="-248355" lvl="0" marL="38100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client interface is the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</a:p>
          <a:p>
            <a:pPr indent="-248355" lvl="0" marL="38100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implementation is the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indent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984250" y="3379600"/>
            <a:ext cx="4267199" cy="210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1-14 An interface provides well-regulated communication between a hidden implementation and a client.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17000" cy="6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Methods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what each method does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responsibility of client code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what will happen if the preconditions are met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 can be written as comments to identify design logic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// Assertion: intVal &gt;= 0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object is a program construct that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data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certain actions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actions are called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actions interact to form the solution to a given problem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 component that contains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constants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Signatures for public methods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 that describe them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 like a class definition</a:t>
            </a:r>
          </a:p>
          <a:p>
            <a:pPr indent="-220133" lvl="1" marL="762000" marR="0" algn="l">
              <a:lnSpc>
                <a:spcPct val="108035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word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b="1" lang="en-US" sz="266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someClass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 someMethod();</a:t>
            </a:r>
            <a:b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marL="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Interface Example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48950" y="2083150"/>
            <a:ext cx="7851400" cy="425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NameInterface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/** Task: Sets the first and last names.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@param firstName a string that is the desired first name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@param lastName a string that is the desired last name */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setName(String firstName, String lastName);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/** Task: Gets the full name.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* @return a string containing the first and last names */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getName();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setFirst(String firstName);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getFirst();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setLast(String lastName);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getLast();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giveLastNameTo(NameInterface child);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b="1"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String toString();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rPr lang="en-US" sz="1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NameInterface</a:t>
            </a:r>
          </a:p>
          <a:p>
            <a:pPr indent="0" marL="0" marR="0" algn="l">
              <a:lnSpc>
                <a:spcPct val="100000"/>
              </a:lnSpc>
              <a:spcBef>
                <a:spcPts val="323"/>
              </a:spcBef>
              <a:spcAft>
                <a:spcPts val="0"/>
              </a:spcAft>
              <a:buNone/>
            </a:pPr>
            <a:r>
              <a:t/>
            </a:r>
            <a:endParaRPr sz="1777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rtl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</a:rPr>
              <a:t>Algorithms </a:t>
            </a: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that implements an interface must state so at start of definition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999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class myClass implements someInterface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must implement every method declared in the interface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classes can implement the same interface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can implement more than one interface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can be used as a data type</a:t>
            </a:r>
            <a:b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222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someMethod (someInterface x)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marL="0" marR="0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950725" y="5609150"/>
            <a:ext cx="8983825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1-15 The files for an interface, a class that implements the interface, and the client.</a:t>
            </a: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577900" cy="515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inheritance to derive an interface from another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interface extends another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all the methods of the inherited interface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include some new methods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possible to combine several interfaces into a new interface</a:t>
            </a:r>
          </a:p>
          <a:p>
            <a:pPr indent="-220133" lvl="1" marL="762000" marR="0" algn="l">
              <a:lnSpc>
                <a:spcPct val="120089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Courier New"/>
              <a:buChar char="o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possible with classes</a:t>
            </a:r>
          </a:p>
          <a:p>
            <a:pPr indent="0" marL="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t/>
            </a:r>
            <a:endParaRPr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an Interface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694950" y="2167800"/>
            <a:ext cx="5163249" cy="50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Nameable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setName(String petName);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String getName();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Nameable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Callable </a:t>
            </a: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Nameable{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come(String petName);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Callable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Capable</a:t>
            </a: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hear();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respond();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// end capable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indent="0" marL="0" marR="0" algn="l">
              <a:lnSpc>
                <a:spcPct val="108333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11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952500" y="4269025"/>
            <a:ext cx="5911199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Trainable </a:t>
            </a: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Callable, Capable{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sit();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 speak();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lieDown();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000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// end Trainable</a:t>
            </a:r>
          </a:p>
          <a:p>
            <a:pPr indent="0" marL="0" marR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marL="0" marR="0" algn="l">
              <a:lnSpc>
                <a:spcPct val="120138"/>
              </a:lnSpc>
              <a:spcBef>
                <a:spcPts val="906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Named Constants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interface can contain named constants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data fields initialised and declared as </a:t>
            </a:r>
            <a:r>
              <a:rPr b="1" lang="en-US" sz="2777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an interface with a collection of named constants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derive variety of interfaces that can make use of these constants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vs Abstract Classes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interface similar to purpose of abstract class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… an interface is not a </a:t>
            </a:r>
            <a:r>
              <a:rPr lang="en-US" sz="3555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not a class of </a:t>
            </a:r>
            <a:r>
              <a:rPr lang="en-US" sz="311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kind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 abstract base class when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need a method or private data field that classes will have in common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Otherwise use an interface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Classes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a prospective system from a functional point of view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or who will use the system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each actor do with the system</a:t>
            </a:r>
          </a:p>
          <a:p>
            <a:pPr indent="-248355" lvl="1" marL="762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scenarios involve common goals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case diagram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Classes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021275" y="6422300"/>
            <a:ext cx="8433500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1-16 A use case diagram for a registration system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25825" cy="60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is a type or kind of object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of the same class have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kinds of data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same methods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definition is a general description of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the object is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can do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Classes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20133" lvl="0" marL="381000" marR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system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nouns and verbs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Nouns suggest classes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</a:p>
          <a:p>
            <a:pPr indent="-220133" lvl="0" marL="38100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Verbs suggest appropriate methods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 an object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a transaction</a:t>
            </a:r>
          </a:p>
          <a:p>
            <a:pPr indent="-191911" lvl="1" marL="762000" marR="0" algn="l">
              <a:lnSpc>
                <a:spcPct val="120000"/>
              </a:lnSpc>
              <a:spcBef>
                <a:spcPts val="396"/>
              </a:spcBef>
              <a:spcAft>
                <a:spcPts val="0"/>
              </a:spcAft>
              <a:buClr>
                <a:srgbClr val="000000"/>
              </a:buClr>
              <a:buSzPct val="101010"/>
              <a:buFont typeface="Courier New"/>
              <a:buChar char="o"/>
            </a:pPr>
            <a:r>
              <a:rPr lang="en-US" sz="2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Bill the customer</a:t>
            </a:r>
          </a:p>
          <a:p>
            <a:pPr indent="0" marL="0" marR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Classes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81400" y="5782025"/>
            <a:ext cx="8754524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1-17 A description of a use case for adding a course</a:t>
            </a:r>
          </a:p>
        </p:txBody>
      </p:sp>
      <p:pic>
        <p:nvPicPr>
          <p:cNvPr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22825" cy="52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Reusing Classes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software combines: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components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components</a:t>
            </a: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designing new classes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for reusability in the future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objects as general as possible</a:t>
            </a:r>
          </a:p>
          <a:p>
            <a:pPr indent="-248355" lvl="1" marL="762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Courier New"/>
              <a:buChar char="o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dependencies that restrict later use by another programmer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program construction that contains data and methods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or kind of Object</a:t>
            </a:r>
          </a:p>
          <a:p>
            <a:pPr indent="0" marL="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methods can be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allocates memory for the object and initialises the data fields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field/method is associated with the Class and not the Object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6577" lvl="0" marL="38100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group of related classes</a:t>
            </a:r>
          </a:p>
          <a:p>
            <a:pPr indent="0" marL="0" marR="0" algn="l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t/>
            </a:r>
            <a:endParaRPr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Composition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a ‘has a’ relationship between classes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groups classes that have common properties (an ‘is a’ relationship)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class methods can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override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class methods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can be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overloaded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two+ methods have the same name, but different parameters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1111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 can be accessed within its own class, derived class or package. Other classes CANNOT invoke it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class is a descendant of the class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has no instance and only acts as a base class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Polymorphism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where an object decides at runtime which action of an overridden method to use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design principal that hides details of class implementation (“Black Box”)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1111FF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focuses on </a:t>
            </a:r>
            <a:r>
              <a:rPr i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 </a:t>
            </a:r>
            <a:r>
              <a:rPr i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</a:p>
          <a:p>
            <a:pPr indent="-248355" lvl="0" marL="381000" marR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111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declares methods that a class must implement and also data constants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577" lvl="0" marL="381000" marR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that implements an Interface must have an </a:t>
            </a:r>
            <a:r>
              <a:rPr lang="en-US" sz="3555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in the class definition</a:t>
            </a:r>
          </a:p>
          <a:p>
            <a:pPr indent="-276577" lvl="0" marL="381000" marR="0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Java class can implement any number of Interfaces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Bibliography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48355" lvl="0" marL="381000" marR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Frank M. Carrano &amp; Walter Savitch, </a:t>
            </a:r>
            <a:r>
              <a:rPr i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“Data Structures and Abstractions with Java”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Prentice Hall/Pearson Education, 2003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David J. Barnes &amp; Michael Kölling, “</a:t>
            </a:r>
            <a:r>
              <a:rPr i="1"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First with Java: A Practical Introduction using BlueJ”, 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Prentice Hall / Pearson Education, 2006</a:t>
            </a:r>
          </a:p>
          <a:p>
            <a:pPr indent="-248355" lvl="0" marL="381000" marR="0" algn="l">
              <a:lnSpc>
                <a:spcPct val="108035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Char char="●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 Software Development Kit </a:t>
            </a:r>
            <a:r>
              <a:rPr lang="en-US" sz="3111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www.eclipse.org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3573625" y="7113750"/>
            <a:ext cx="3088899" cy="54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Data Structures - 1. Objects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061850" y="3141475"/>
            <a:ext cx="2947799" cy="8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1-1 An outline of a class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94750" cy="65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Instantiation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977175" y="6612800"/>
            <a:ext cx="8719249" cy="48187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marL="0" marR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 1-2 Three instances of the class automobile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190750"/>
            <a:ext cx="7397750" cy="41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10300" y="3563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marL="0" marR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in Java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10300" y="1829150"/>
            <a:ext cx="9015574" cy="500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276013" lvl="0" marL="3810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1" lang="en-US" sz="3546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54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Name joe = new Name();</a:t>
            </a:r>
          </a:p>
          <a:p>
            <a:pPr indent="-276013" lvl="0" marL="381000" marR="0" rtl="0" algn="l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354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creates an instance of the class </a:t>
            </a:r>
          </a:p>
          <a:p>
            <a:pPr indent="-198119" lvl="1" marL="7620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869"/>
              <a:buFont typeface="Courier New"/>
              <a:buChar char="o"/>
            </a:pPr>
            <a:r>
              <a:rPr lang="en-US" sz="2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Invokes the constructor method</a:t>
            </a:r>
          </a:p>
          <a:p>
            <a:pPr indent="-276013" lvl="0" marL="381000" marR="0" rtl="0" algn="l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ct val="101333"/>
              <a:buFont typeface="Arial"/>
              <a:buChar char="●"/>
            </a:pP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Valued methods return a single value</a:t>
            </a:r>
          </a:p>
          <a:p>
            <a:pPr indent="-276013" lvl="0" marL="381000" marR="0" rtl="0" algn="l">
              <a:lnSpc>
                <a:spcPct val="119000"/>
              </a:lnSpc>
              <a:spcBef>
                <a:spcPts val="620"/>
              </a:spcBef>
              <a:spcAft>
                <a:spcPts val="0"/>
              </a:spcAft>
              <a:buClr>
                <a:srgbClr val="1111FF"/>
              </a:buClr>
              <a:buSzPct val="101333"/>
              <a:buFont typeface="Arial"/>
              <a:buChar char="●"/>
            </a:pPr>
            <a:r>
              <a:rPr b="1" lang="en-US" sz="3546">
                <a:solidFill>
                  <a:srgbClr val="1111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methods do </a:t>
            </a:r>
            <a:r>
              <a:rPr lang="en-US" sz="354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354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a value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