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</a:rPr>
              <a:t>Assignment 1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483120" y="1440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400">
                <a:solidFill>
                  <a:srgbClr val="000000"/>
                </a:solidFill>
                <a:latin typeface="Calibri"/>
              </a:rPr>
              <a:t>Develop a Web API for a context of your choice.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E" sz="2400">
                <a:solidFill>
                  <a:srgbClr val="000000"/>
                </a:solidFill>
                <a:latin typeface="Calibri"/>
              </a:rPr>
              <a:t>Data manipulation API (e.g. contacts, stock etc.)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E" sz="2400">
                <a:solidFill>
                  <a:srgbClr val="000000"/>
                </a:solidFill>
                <a:latin typeface="Calibri"/>
              </a:rPr>
              <a:t>Alternative: Extend one of lab apps.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IE" sz="2400">
                <a:solidFill>
                  <a:srgbClr val="000000"/>
                </a:solidFill>
                <a:latin typeface="Calibri"/>
              </a:rPr>
              <a:t>Lower weighting.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400">
                <a:solidFill>
                  <a:srgbClr val="000000"/>
                </a:solidFill>
                <a:latin typeface="Calibri"/>
              </a:rPr>
              <a:t>Prototype standard.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400">
                <a:solidFill>
                  <a:srgbClr val="000000"/>
                </a:solidFill>
                <a:latin typeface="Calibri"/>
              </a:rPr>
              <a:t>CA percentage: 25%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400">
                <a:solidFill>
                  <a:srgbClr val="000000"/>
                </a:solidFill>
                <a:latin typeface="Calibri"/>
              </a:rPr>
              <a:t>Server-side persistence (Assignment 2)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400">
                <a:solidFill>
                  <a:srgbClr val="000000"/>
                </a:solidFill>
                <a:latin typeface="Calibri"/>
              </a:rPr>
              <a:t>Deliverables: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E" sz="2400">
                <a:solidFill>
                  <a:srgbClr val="000000"/>
                </a:solidFill>
                <a:latin typeface="Calibri"/>
              </a:rPr>
              <a:t>Github or equivalent repository.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E" sz="2400">
                <a:solidFill>
                  <a:srgbClr val="000000"/>
                </a:solidFill>
                <a:latin typeface="Calibri"/>
              </a:rPr>
              <a:t>Set of slides describing the app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C763A51D-6804-48B0-9F09-E772D01B7808}" type="slidenum">
              <a:rPr lang="en-IE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</a:rPr>
              <a:t>Assignment 1 – Folder structure </a:t>
            </a:r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E" sz="2000">
                <a:solidFill>
                  <a:srgbClr val="000000"/>
                </a:solidFill>
                <a:latin typeface="Calibri"/>
              </a:rPr>
              <a:t>(Based on lab apps)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IE" sz="2000">
                <a:solidFill>
                  <a:srgbClr val="000000"/>
                </a:solidFill>
                <a:latin typeface="Calibri"/>
              </a:rPr>
              <a:t>baseFolder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i="1" lang="en-IE" sz="2000">
                <a:solidFill>
                  <a:srgbClr val="000000"/>
                </a:solidFill>
                <a:latin typeface="Calibri"/>
              </a:rPr>
              <a:t>myApp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i="1" lang="en-IE" sz="2000">
                <a:solidFill>
                  <a:srgbClr val="000000"/>
                </a:solidFill>
                <a:latin typeface="Calibri"/>
              </a:rPr>
              <a:t>Index.html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i="1" lang="en-IE" sz="2000">
                <a:solidFill>
                  <a:srgbClr val="000000"/>
                </a:solidFill>
                <a:latin typeface="Calibri"/>
              </a:rPr>
              <a:t>app.js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i="1" lang="en-IE" sz="2000">
                <a:solidFill>
                  <a:srgbClr val="000000"/>
                </a:solidFill>
                <a:latin typeface="Calibri"/>
              </a:rPr>
              <a:t>partials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i="1" lang="en-IE" sz="2000">
                <a:solidFill>
                  <a:srgbClr val="000000"/>
                </a:solidFill>
                <a:latin typeface="Calibri"/>
              </a:rPr>
              <a:t>……</a:t>
            </a:r>
            <a:r>
              <a:rPr i="1" lang="en-IE" sz="20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i="1" lang="en-IE" sz="2000">
                <a:solidFill>
                  <a:srgbClr val="000000"/>
                </a:solidFill>
                <a:latin typeface="Calibri"/>
              </a:rPr>
              <a:t>support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i="1" lang="en-IE" sz="2000">
                <a:solidFill>
                  <a:srgbClr val="000000"/>
                </a:solidFill>
                <a:latin typeface="Calibri"/>
              </a:rPr>
              <a:t>. . . .  JS libraries/frameworks . . . .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i="1" lang="en-IE" sz="2000">
                <a:solidFill>
                  <a:srgbClr val="000000"/>
                </a:solidFill>
                <a:latin typeface="Calibri"/>
              </a:rPr>
              <a:t>styles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i="1" lang="en-IE" sz="2000">
                <a:solidFill>
                  <a:srgbClr val="000000"/>
                </a:solidFill>
                <a:latin typeface="Calibri"/>
              </a:rPr>
              <a:t>. . . . CSS frameworks . . . .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i="1" lang="en-IE" sz="2000">
                <a:solidFill>
                  <a:srgbClr val="000000"/>
                </a:solidFill>
                <a:latin typeface="Calibri"/>
              </a:rPr>
              <a:t>fonts  (Glyphs)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000">
                <a:solidFill>
                  <a:srgbClr val="000000"/>
                </a:solidFill>
                <a:latin typeface="Calibri"/>
              </a:rPr>
              <a:t>[ Alternative structure acceptable if using tools, e.g. Yoeman]</a:t>
            </a:r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F8927A36-44F3-4A48-9760-CC0DAA2E11B1}" type="slidenum">
              <a:rPr lang="en-IE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</a:rPr>
              <a:t>Assignment 1 – Grading spectrum</a:t>
            </a: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000">
                <a:solidFill>
                  <a:srgbClr val="000000"/>
                </a:solidFill>
                <a:latin typeface="Calibri"/>
              </a:rPr>
              <a:t>Pass (40-50%)  – Single view: Basic web form + Searching/sorting. Model – Single entity. Controller – Event handlers change model.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000">
                <a:solidFill>
                  <a:srgbClr val="000000"/>
                </a:solidFill>
                <a:latin typeface="Calibri"/>
              </a:rPr>
              <a:t>Good (50-60) – 2+ views (Routing). Model – 2+ entities - nested. Service (Data management). Parameterized URL.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000">
                <a:solidFill>
                  <a:srgbClr val="000000"/>
                </a:solidFill>
                <a:latin typeface="Calibri"/>
              </a:rPr>
              <a:t>V good (60-75) – 4+ views. Extensive Hyperlinking. Model: 3+ entities; &gt; 1 collection. Services: &gt; 1. Styling. App concept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000">
                <a:solidFill>
                  <a:srgbClr val="000000"/>
                </a:solidFill>
                <a:latin typeface="Calibri"/>
              </a:rPr>
              <a:t>Excellent (75-85) – User registration / authorization. 3-rd party modules, e.g. Ionic. Custom filters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000">
                <a:solidFill>
                  <a:srgbClr val="000000"/>
                </a:solidFill>
                <a:latin typeface="Calibri"/>
              </a:rPr>
              <a:t>Outstanding (85-100) – Custom directives.  Backend services, e.g. Firebase   </a:t>
            </a:r>
            <a:endParaRPr/>
          </a:p>
        </p:txBody>
      </p:sp>
      <p:sp>
        <p:nvSpPr>
          <p:cNvPr id="44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3DD0939F-4680-40B8-94BD-B7D1DC953EB6}" type="slidenum">
              <a:rPr lang="en-IE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