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3C"/>
    <a:srgbClr val="FF3631"/>
    <a:srgbClr val="F14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5B149-50C3-4230-BAEC-D031AC14B5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365138D-7C9D-4736-8739-1672F4A72593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月中旬到</a:t>
          </a:r>
          <a:r>
            <a:rPr lang="en-US" altLang="zh-CN" dirty="0" smtClean="0"/>
            <a:t>4</a:t>
          </a:r>
          <a:r>
            <a:rPr lang="zh-CN" altLang="en-US" dirty="0" smtClean="0"/>
            <a:t>月中旬，完成算法设计和离线测试</a:t>
          </a:r>
          <a:endParaRPr lang="zh-CN" altLang="en-US" dirty="0"/>
        </a:p>
      </dgm:t>
    </dgm:pt>
    <dgm:pt modelId="{90677117-CC00-4FA2-94ED-F327D6666469}" type="parTrans" cxnId="{394D4375-7AA7-4090-99DA-4CAECF47DF0C}">
      <dgm:prSet/>
      <dgm:spPr/>
      <dgm:t>
        <a:bodyPr/>
        <a:lstStyle/>
        <a:p>
          <a:endParaRPr lang="zh-CN" altLang="en-US"/>
        </a:p>
      </dgm:t>
    </dgm:pt>
    <dgm:pt modelId="{9CE74860-A373-4255-93FF-88AD9F4C76A3}" type="sibTrans" cxnId="{394D4375-7AA7-4090-99DA-4CAECF47DF0C}">
      <dgm:prSet/>
      <dgm:spPr/>
      <dgm:t>
        <a:bodyPr/>
        <a:lstStyle/>
        <a:p>
          <a:endParaRPr lang="zh-CN" altLang="en-US"/>
        </a:p>
      </dgm:t>
    </dgm:pt>
    <dgm:pt modelId="{DB2F306D-E871-4F5D-BB68-600D3E779B87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月中旬到</a:t>
          </a:r>
          <a:r>
            <a:rPr lang="en-US" altLang="zh-CN" dirty="0" smtClean="0"/>
            <a:t>5</a:t>
          </a:r>
          <a:r>
            <a:rPr lang="zh-CN" altLang="en-US" dirty="0" smtClean="0"/>
            <a:t>月中旬，使用来自企业的数据完成算法的在线测试和分析，并将成果移植到</a:t>
          </a:r>
          <a:r>
            <a:rPr lang="en-US" altLang="zh-CN" dirty="0" smtClean="0"/>
            <a:t>GPU</a:t>
          </a:r>
          <a:endParaRPr lang="zh-CN" altLang="en-US" dirty="0"/>
        </a:p>
      </dgm:t>
    </dgm:pt>
    <dgm:pt modelId="{B8FC2DA8-A386-4E02-B694-B3A7A1A4E53C}" type="parTrans" cxnId="{4C70C4EC-F678-4FEE-987C-8E72CAFA002E}">
      <dgm:prSet/>
      <dgm:spPr/>
      <dgm:t>
        <a:bodyPr/>
        <a:lstStyle/>
        <a:p>
          <a:endParaRPr lang="zh-CN" altLang="en-US"/>
        </a:p>
      </dgm:t>
    </dgm:pt>
    <dgm:pt modelId="{5384BF1C-7EC9-4882-826D-6D77E34B7E88}" type="sibTrans" cxnId="{4C70C4EC-F678-4FEE-987C-8E72CAFA002E}">
      <dgm:prSet/>
      <dgm:spPr/>
      <dgm:t>
        <a:bodyPr/>
        <a:lstStyle/>
        <a:p>
          <a:endParaRPr lang="zh-CN" altLang="en-US"/>
        </a:p>
      </dgm:t>
    </dgm:pt>
    <dgm:pt modelId="{9C53A84D-F907-4D34-BADB-C9868B28D118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月中旬到六月中旬，总结成果，提出进一步改进方案，撰写论文</a:t>
          </a:r>
          <a:endParaRPr lang="zh-CN" altLang="en-US" dirty="0"/>
        </a:p>
      </dgm:t>
    </dgm:pt>
    <dgm:pt modelId="{9945A29A-3C9F-45AC-AED7-27ABB17C07FA}" type="parTrans" cxnId="{D2E1578C-7A53-4A87-B5B8-2C8F1797FA12}">
      <dgm:prSet/>
      <dgm:spPr/>
      <dgm:t>
        <a:bodyPr/>
        <a:lstStyle/>
        <a:p>
          <a:endParaRPr lang="zh-CN" altLang="en-US"/>
        </a:p>
      </dgm:t>
    </dgm:pt>
    <dgm:pt modelId="{53C702E7-D2DD-4BA7-854C-01214AF73138}" type="sibTrans" cxnId="{D2E1578C-7A53-4A87-B5B8-2C8F1797FA12}">
      <dgm:prSet/>
      <dgm:spPr/>
      <dgm:t>
        <a:bodyPr/>
        <a:lstStyle/>
        <a:p>
          <a:endParaRPr lang="zh-CN" altLang="en-US"/>
        </a:p>
      </dgm:t>
    </dgm:pt>
    <dgm:pt modelId="{B2E323BE-9821-41D8-8CFB-D4C6A82B16C0}" type="pres">
      <dgm:prSet presAssocID="{7F15B149-50C3-4230-BAEC-D031AC14B5F1}" presName="CompostProcess" presStyleCnt="0">
        <dgm:presLayoutVars>
          <dgm:dir/>
          <dgm:resizeHandles val="exact"/>
        </dgm:presLayoutVars>
      </dgm:prSet>
      <dgm:spPr/>
    </dgm:pt>
    <dgm:pt modelId="{BAAD3E95-9842-4111-94D0-7C536AE77A9F}" type="pres">
      <dgm:prSet presAssocID="{7F15B149-50C3-4230-BAEC-D031AC14B5F1}" presName="arrow" presStyleLbl="bgShp" presStyleIdx="0" presStyleCnt="1"/>
      <dgm:spPr/>
    </dgm:pt>
    <dgm:pt modelId="{69C2E7CF-A7B8-4F7C-A665-9A6813595AFC}" type="pres">
      <dgm:prSet presAssocID="{7F15B149-50C3-4230-BAEC-D031AC14B5F1}" presName="linearProcess" presStyleCnt="0"/>
      <dgm:spPr/>
    </dgm:pt>
    <dgm:pt modelId="{4BBEEC7D-F876-4F03-85E9-F99D76EE119F}" type="pres">
      <dgm:prSet presAssocID="{1365138D-7C9D-4736-8739-1672F4A7259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FD86F-ED8D-4559-AFE4-D9632D7FFB96}" type="pres">
      <dgm:prSet presAssocID="{9CE74860-A373-4255-93FF-88AD9F4C76A3}" presName="sibTrans" presStyleCnt="0"/>
      <dgm:spPr/>
    </dgm:pt>
    <dgm:pt modelId="{B17ABE3B-4D57-4DF4-90CE-77C4FF08162F}" type="pres">
      <dgm:prSet presAssocID="{DB2F306D-E871-4F5D-BB68-600D3E779B8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BA696-A386-4608-92C5-35E004B5D95E}" type="pres">
      <dgm:prSet presAssocID="{5384BF1C-7EC9-4882-826D-6D77E34B7E88}" presName="sibTrans" presStyleCnt="0"/>
      <dgm:spPr/>
    </dgm:pt>
    <dgm:pt modelId="{2C4D75F4-4D60-4BAE-828C-617B206F898A}" type="pres">
      <dgm:prSet presAssocID="{9C53A84D-F907-4D34-BADB-C9868B28D11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38510E-17C5-4FC7-B5AC-AA74F1AFDE43}" type="presOf" srcId="{1365138D-7C9D-4736-8739-1672F4A72593}" destId="{4BBEEC7D-F876-4F03-85E9-F99D76EE119F}" srcOrd="0" destOrd="0" presId="urn:microsoft.com/office/officeart/2005/8/layout/hProcess9"/>
    <dgm:cxn modelId="{91636363-7E93-455A-91AF-002547E3409D}" type="presOf" srcId="{DB2F306D-E871-4F5D-BB68-600D3E779B87}" destId="{B17ABE3B-4D57-4DF4-90CE-77C4FF08162F}" srcOrd="0" destOrd="0" presId="urn:microsoft.com/office/officeart/2005/8/layout/hProcess9"/>
    <dgm:cxn modelId="{4C70C4EC-F678-4FEE-987C-8E72CAFA002E}" srcId="{7F15B149-50C3-4230-BAEC-D031AC14B5F1}" destId="{DB2F306D-E871-4F5D-BB68-600D3E779B87}" srcOrd="1" destOrd="0" parTransId="{B8FC2DA8-A386-4E02-B694-B3A7A1A4E53C}" sibTransId="{5384BF1C-7EC9-4882-826D-6D77E34B7E88}"/>
    <dgm:cxn modelId="{394D4375-7AA7-4090-99DA-4CAECF47DF0C}" srcId="{7F15B149-50C3-4230-BAEC-D031AC14B5F1}" destId="{1365138D-7C9D-4736-8739-1672F4A72593}" srcOrd="0" destOrd="0" parTransId="{90677117-CC00-4FA2-94ED-F327D6666469}" sibTransId="{9CE74860-A373-4255-93FF-88AD9F4C76A3}"/>
    <dgm:cxn modelId="{87775CC1-B4B9-48DF-ACE4-484025203F47}" type="presOf" srcId="{9C53A84D-F907-4D34-BADB-C9868B28D118}" destId="{2C4D75F4-4D60-4BAE-828C-617B206F898A}" srcOrd="0" destOrd="0" presId="urn:microsoft.com/office/officeart/2005/8/layout/hProcess9"/>
    <dgm:cxn modelId="{B5DAD267-E5D3-4356-937B-A8F4CFFB1C41}" type="presOf" srcId="{7F15B149-50C3-4230-BAEC-D031AC14B5F1}" destId="{B2E323BE-9821-41D8-8CFB-D4C6A82B16C0}" srcOrd="0" destOrd="0" presId="urn:microsoft.com/office/officeart/2005/8/layout/hProcess9"/>
    <dgm:cxn modelId="{D2E1578C-7A53-4A87-B5B8-2C8F1797FA12}" srcId="{7F15B149-50C3-4230-BAEC-D031AC14B5F1}" destId="{9C53A84D-F907-4D34-BADB-C9868B28D118}" srcOrd="2" destOrd="0" parTransId="{9945A29A-3C9F-45AC-AED7-27ABB17C07FA}" sibTransId="{53C702E7-D2DD-4BA7-854C-01214AF73138}"/>
    <dgm:cxn modelId="{EF132738-37F7-43BB-AB9E-9A195546390A}" type="presParOf" srcId="{B2E323BE-9821-41D8-8CFB-D4C6A82B16C0}" destId="{BAAD3E95-9842-4111-94D0-7C536AE77A9F}" srcOrd="0" destOrd="0" presId="urn:microsoft.com/office/officeart/2005/8/layout/hProcess9"/>
    <dgm:cxn modelId="{F4AF368B-861D-4FA0-AB5E-D57806A83386}" type="presParOf" srcId="{B2E323BE-9821-41D8-8CFB-D4C6A82B16C0}" destId="{69C2E7CF-A7B8-4F7C-A665-9A6813595AFC}" srcOrd="1" destOrd="0" presId="urn:microsoft.com/office/officeart/2005/8/layout/hProcess9"/>
    <dgm:cxn modelId="{BA53ABB2-5865-42E7-BBA3-9F0470241326}" type="presParOf" srcId="{69C2E7CF-A7B8-4F7C-A665-9A6813595AFC}" destId="{4BBEEC7D-F876-4F03-85E9-F99D76EE119F}" srcOrd="0" destOrd="0" presId="urn:microsoft.com/office/officeart/2005/8/layout/hProcess9"/>
    <dgm:cxn modelId="{7E266FA6-476D-4986-948A-E753C2A4A83A}" type="presParOf" srcId="{69C2E7CF-A7B8-4F7C-A665-9A6813595AFC}" destId="{D32FD86F-ED8D-4559-AFE4-D9632D7FFB96}" srcOrd="1" destOrd="0" presId="urn:microsoft.com/office/officeart/2005/8/layout/hProcess9"/>
    <dgm:cxn modelId="{2E286F59-7C4C-49E5-AB8C-17B3C724A286}" type="presParOf" srcId="{69C2E7CF-A7B8-4F7C-A665-9A6813595AFC}" destId="{B17ABE3B-4D57-4DF4-90CE-77C4FF08162F}" srcOrd="2" destOrd="0" presId="urn:microsoft.com/office/officeart/2005/8/layout/hProcess9"/>
    <dgm:cxn modelId="{7B7959BA-648C-4D38-9FE9-56A7B1593ADB}" type="presParOf" srcId="{69C2E7CF-A7B8-4F7C-A665-9A6813595AFC}" destId="{4BBBA696-A386-4608-92C5-35E004B5D95E}" srcOrd="3" destOrd="0" presId="urn:microsoft.com/office/officeart/2005/8/layout/hProcess9"/>
    <dgm:cxn modelId="{CE65C675-885D-493A-9232-9B73FE7A7642}" type="presParOf" srcId="{69C2E7CF-A7B8-4F7C-A665-9A6813595AFC}" destId="{2C4D75F4-4D60-4BAE-828C-617B206F89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D3E95-9842-4111-94D0-7C536AE77A9F}">
      <dsp:nvSpPr>
        <dsp:cNvPr id="0" name=""/>
        <dsp:cNvSpPr/>
      </dsp:nvSpPr>
      <dsp:spPr>
        <a:xfrm>
          <a:off x="757867" y="0"/>
          <a:ext cx="858916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EEC7D-F876-4F03-85E9-F99D76EE119F}">
      <dsp:nvSpPr>
        <dsp:cNvPr id="0" name=""/>
        <dsp:cNvSpPr/>
      </dsp:nvSpPr>
      <dsp:spPr>
        <a:xfrm>
          <a:off x="342421" y="1625600"/>
          <a:ext cx="303146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3</a:t>
          </a:r>
          <a:r>
            <a:rPr lang="zh-CN" altLang="en-US" sz="2300" kern="1200" dirty="0" smtClean="0"/>
            <a:t>月中旬到</a:t>
          </a:r>
          <a:r>
            <a:rPr lang="en-US" altLang="zh-CN" sz="2300" kern="1200" dirty="0" smtClean="0"/>
            <a:t>4</a:t>
          </a:r>
          <a:r>
            <a:rPr lang="zh-CN" altLang="en-US" sz="2300" kern="1200" dirty="0" smtClean="0"/>
            <a:t>月中旬，完成算法设计和离线测试</a:t>
          </a:r>
          <a:endParaRPr lang="zh-CN" altLang="en-US" sz="2300" kern="1200" dirty="0"/>
        </a:p>
      </dsp:txBody>
      <dsp:txXfrm>
        <a:off x="448228" y="1731407"/>
        <a:ext cx="2819854" cy="1955852"/>
      </dsp:txXfrm>
    </dsp:sp>
    <dsp:sp modelId="{B17ABE3B-4D57-4DF4-90CE-77C4FF08162F}">
      <dsp:nvSpPr>
        <dsp:cNvPr id="0" name=""/>
        <dsp:cNvSpPr/>
      </dsp:nvSpPr>
      <dsp:spPr>
        <a:xfrm>
          <a:off x="3536713" y="1625600"/>
          <a:ext cx="303146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4</a:t>
          </a:r>
          <a:r>
            <a:rPr lang="zh-CN" altLang="en-US" sz="2300" kern="1200" dirty="0" smtClean="0"/>
            <a:t>月中旬到</a:t>
          </a:r>
          <a:r>
            <a:rPr lang="en-US" altLang="zh-CN" sz="2300" kern="1200" dirty="0" smtClean="0"/>
            <a:t>5</a:t>
          </a:r>
          <a:r>
            <a:rPr lang="zh-CN" altLang="en-US" sz="2300" kern="1200" dirty="0" smtClean="0"/>
            <a:t>月中旬，使用来自企业的数据完成算法的在线测试和分析，并将成果移植到</a:t>
          </a:r>
          <a:r>
            <a:rPr lang="en-US" altLang="zh-CN" sz="2300" kern="1200" dirty="0" smtClean="0"/>
            <a:t>GPU</a:t>
          </a:r>
          <a:endParaRPr lang="zh-CN" altLang="en-US" sz="2300" kern="1200" dirty="0"/>
        </a:p>
      </dsp:txBody>
      <dsp:txXfrm>
        <a:off x="3642520" y="1731407"/>
        <a:ext cx="2819854" cy="1955852"/>
      </dsp:txXfrm>
    </dsp:sp>
    <dsp:sp modelId="{2C4D75F4-4D60-4BAE-828C-617B206F898A}">
      <dsp:nvSpPr>
        <dsp:cNvPr id="0" name=""/>
        <dsp:cNvSpPr/>
      </dsp:nvSpPr>
      <dsp:spPr>
        <a:xfrm>
          <a:off x="6731004" y="1625600"/>
          <a:ext cx="303146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5</a:t>
          </a:r>
          <a:r>
            <a:rPr lang="zh-CN" altLang="en-US" sz="2300" kern="1200" dirty="0" smtClean="0"/>
            <a:t>月中旬到六月中旬，总结成果，提出进一步改进方案，撰写论文</a:t>
          </a:r>
          <a:endParaRPr lang="zh-CN" altLang="en-US" sz="2300" kern="1200" dirty="0"/>
        </a:p>
      </dsp:txBody>
      <dsp:txXfrm>
        <a:off x="6836811" y="1731407"/>
        <a:ext cx="2819854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3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8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6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7AC2-B2FE-4897-AC0E-A8D8DF745211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EBF4-E363-4D57-859D-FB6665A5F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7" Type="http://schemas.openxmlformats.org/officeDocument/2006/relationships/image" Target="../media/image23.jp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4379" y="1985211"/>
            <a:ext cx="12488779" cy="2887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latin typeface="+mj-lt"/>
              </a:rPr>
              <a:t>                      </a:t>
            </a:r>
            <a:r>
              <a:rPr lang="en-US" altLang="zh-CN" sz="6600" b="1" dirty="0" err="1" smtClean="0">
                <a:latin typeface="+mj-lt"/>
              </a:rPr>
              <a:t>MapReduce</a:t>
            </a:r>
            <a:r>
              <a:rPr lang="en-US" altLang="zh-CN" sz="6600" b="1" dirty="0" smtClean="0">
                <a:latin typeface="+mj-lt"/>
              </a:rPr>
              <a:t> Based SVD</a:t>
            </a:r>
            <a:endParaRPr lang="zh-CN" altLang="en-US" sz="66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3885" y="1985211"/>
            <a:ext cx="2898183" cy="288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毕业设计</a:t>
            </a:r>
            <a:endParaRPr lang="zh-CN" altLang="en-US" sz="8800" b="1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7170" y="4144297"/>
            <a:ext cx="21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 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冯喜伟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8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4379" y="1985211"/>
            <a:ext cx="12488779" cy="2887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latin typeface="+mj-lt"/>
              </a:rPr>
              <a:t>                      Thank you!</a:t>
            </a:r>
            <a:endParaRPr lang="zh-CN" altLang="en-US" sz="66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3885" y="1985211"/>
            <a:ext cx="2898183" cy="288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毕业设计</a:t>
            </a:r>
            <a:endParaRPr lang="zh-CN" altLang="en-US" sz="8800" b="1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4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3885" y="526942"/>
            <a:ext cx="1441342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背景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3885" y="1968285"/>
            <a:ext cx="4324027" cy="28826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Web Portals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Specially-designed website which presents information from diverse sources in a uniform way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85" y="5195378"/>
            <a:ext cx="1394848" cy="13948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6" y="5195378"/>
            <a:ext cx="2154261" cy="15055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2" y="5493288"/>
            <a:ext cx="1421492" cy="7990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832170" y="1968285"/>
            <a:ext cx="4324027" cy="28826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Search Engine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Software system designed to search for information on the World Wide Web.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99" y="5501898"/>
            <a:ext cx="801802" cy="8018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01" y="5570833"/>
            <a:ext cx="1932045" cy="7513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02" y="5344420"/>
            <a:ext cx="1652995" cy="12113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0287870">
            <a:off x="2866656" y="4051813"/>
            <a:ext cx="647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>
                  <a:noFill/>
                </a:ln>
                <a:solidFill>
                  <a:srgbClr val="FF36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Overload!</a:t>
            </a:r>
            <a:endParaRPr lang="zh-CN" altLang="en-US" sz="5400" b="0" cap="none" spc="0" dirty="0">
              <a:ln w="0">
                <a:noFill/>
              </a:ln>
              <a:solidFill>
                <a:srgbClr val="FF36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2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3885" y="526942"/>
            <a:ext cx="2154264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实际应用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053885" y="1999280"/>
            <a:ext cx="2867186" cy="728422"/>
          </a:xfrm>
          <a:prstGeom prst="homePlate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Music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069383" y="3086746"/>
            <a:ext cx="2851688" cy="728422"/>
          </a:xfrm>
          <a:prstGeom prst="homePlate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Video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069383" y="4166459"/>
            <a:ext cx="2851688" cy="728422"/>
          </a:xfrm>
          <a:prstGeom prst="homePlate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e-Business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1053885" y="5274580"/>
            <a:ext cx="2867186" cy="728422"/>
          </a:xfrm>
          <a:prstGeom prst="homePlate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SNS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8" y="1649116"/>
            <a:ext cx="3209925" cy="1428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71" y="1937288"/>
            <a:ext cx="885400" cy="885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97" y="2733691"/>
            <a:ext cx="1426522" cy="142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10" y="2884131"/>
            <a:ext cx="1125897" cy="11258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77" y="2805916"/>
            <a:ext cx="1811540" cy="12823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04" y="4328736"/>
            <a:ext cx="2094173" cy="7599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10" y="4166459"/>
            <a:ext cx="1303218" cy="8032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04" y="5245042"/>
            <a:ext cx="838374" cy="8383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17" y="4975946"/>
            <a:ext cx="2643041" cy="13256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97" y="5203579"/>
            <a:ext cx="908044" cy="9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/>
              <a:t>Content-Based Method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53885" y="526942"/>
            <a:ext cx="2154264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主流算法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5" y="2021303"/>
            <a:ext cx="10098899" cy="44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/>
              <a:t>Collaborate Filtering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53885" y="526942"/>
            <a:ext cx="2154264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主流算法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05539"/>
              </p:ext>
            </p:extLst>
          </p:nvPr>
        </p:nvGraphicFramePr>
        <p:xfrm>
          <a:off x="1053879" y="1990526"/>
          <a:ext cx="10120398" cy="430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33"/>
                <a:gridCol w="1686733"/>
                <a:gridCol w="1686733"/>
                <a:gridCol w="1686733"/>
                <a:gridCol w="1686733"/>
                <a:gridCol w="1686733"/>
              </a:tblGrid>
              <a:tr h="860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C</a:t>
                      </a: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D</a:t>
                      </a: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E</a:t>
                      </a:r>
                      <a:endParaRPr lang="zh-CN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0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0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0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0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50" y="2870357"/>
            <a:ext cx="736666" cy="77174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08" y="3797086"/>
            <a:ext cx="671949" cy="71292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39" y="4664992"/>
            <a:ext cx="790685" cy="76210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4" y="3390894"/>
            <a:ext cx="76211" cy="76211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70" y="5458094"/>
            <a:ext cx="876422" cy="771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9" y="2870357"/>
            <a:ext cx="795731" cy="7957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57" y="4629521"/>
            <a:ext cx="795731" cy="7957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9" y="5446044"/>
            <a:ext cx="795731" cy="7957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27" y="5446044"/>
            <a:ext cx="795731" cy="7957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25" y="4601771"/>
            <a:ext cx="795731" cy="7957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2" y="2858363"/>
            <a:ext cx="795731" cy="7957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54" y="4629522"/>
            <a:ext cx="795731" cy="7957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55" y="3751178"/>
            <a:ext cx="795731" cy="79573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27" y="3755681"/>
            <a:ext cx="795731" cy="7957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57" y="2870357"/>
            <a:ext cx="795731" cy="7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/>
              <a:t>Model Based Method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53885" y="526942"/>
            <a:ext cx="2154264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主流算法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45942" y="2013831"/>
                <a:ext cx="2154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942" y="2013831"/>
                <a:ext cx="2154264" cy="677108"/>
              </a:xfrm>
              <a:prstGeom prst="rect">
                <a:avLst/>
              </a:prstGeom>
              <a:blipFill rotWithShape="0">
                <a:blip r:embed="rId2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边形 6"/>
          <p:cNvSpPr/>
          <p:nvPr/>
        </p:nvSpPr>
        <p:spPr>
          <a:xfrm>
            <a:off x="1053885" y="1999280"/>
            <a:ext cx="2154264" cy="728422"/>
          </a:xfrm>
          <a:prstGeom prst="homePlate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SVD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1028"/>
              </p:ext>
            </p:extLst>
          </p:nvPr>
        </p:nvGraphicFramePr>
        <p:xfrm>
          <a:off x="1053881" y="3470670"/>
          <a:ext cx="4326192" cy="21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48"/>
                <a:gridCol w="1081548"/>
                <a:gridCol w="1081548"/>
                <a:gridCol w="1081548"/>
              </a:tblGrid>
              <a:tr h="63552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</a:tr>
              <a:tr h="872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User1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/>
                    </a:p>
                  </a:txBody>
                  <a:tcPr/>
                </a:tc>
              </a:tr>
              <a:tr h="63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User2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20794"/>
              </p:ext>
            </p:extLst>
          </p:nvPr>
        </p:nvGraphicFramePr>
        <p:xfrm>
          <a:off x="6837914" y="2019597"/>
          <a:ext cx="4305006" cy="214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02"/>
                <a:gridCol w="1435002"/>
                <a:gridCol w="1435002"/>
              </a:tblGrid>
              <a:tr h="71612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搞笑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恐怖</a:t>
                      </a:r>
                      <a:endParaRPr lang="zh-CN" altLang="en-US" sz="2400" dirty="0"/>
                    </a:p>
                  </a:txBody>
                  <a:tcPr/>
                </a:tc>
              </a:tr>
              <a:tr h="716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User1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/>
                </a:tc>
              </a:tr>
              <a:tr h="716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User2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27525"/>
              </p:ext>
            </p:extLst>
          </p:nvPr>
        </p:nvGraphicFramePr>
        <p:xfrm>
          <a:off x="6820194" y="4167963"/>
          <a:ext cx="4343991" cy="269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97"/>
                <a:gridCol w="1447997"/>
                <a:gridCol w="1447997"/>
              </a:tblGrid>
              <a:tr h="63943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搞笑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恐怖</a:t>
                      </a:r>
                      <a:endParaRPr lang="zh-CN" altLang="en-US" sz="2400" dirty="0"/>
                    </a:p>
                  </a:txBody>
                  <a:tcPr/>
                </a:tc>
              </a:tr>
              <a:tr h="683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683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683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5380074" y="3168502"/>
            <a:ext cx="1233377" cy="13397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0074" y="4508207"/>
            <a:ext cx="1233377" cy="99945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77" y="1270861"/>
            <a:ext cx="7159246" cy="62625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3885" y="526942"/>
            <a:ext cx="2880162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问题与挑战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4987932" y="3593805"/>
            <a:ext cx="2433594" cy="6592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2339"/>
              <a:gd name="adj6" fmla="val 19275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4529470" y="4072540"/>
            <a:ext cx="2870790" cy="690846"/>
          </a:xfrm>
          <a:prstGeom prst="borderCallout1">
            <a:avLst>
              <a:gd name="adj1" fmla="val 18750"/>
              <a:gd name="adj2" fmla="val -8333"/>
              <a:gd name="adj3" fmla="val -306125"/>
              <a:gd name="adj4" fmla="val -7166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75623" y="2014779"/>
            <a:ext cx="2190313" cy="432222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n an online retail website, there may be billions of items. However, each user may only cover a very small amount.</a:t>
            </a:r>
          </a:p>
        </p:txBody>
      </p:sp>
      <p:sp>
        <p:nvSpPr>
          <p:cNvPr id="12" name="矩形 11"/>
          <p:cNvSpPr/>
          <p:nvPr/>
        </p:nvSpPr>
        <p:spPr>
          <a:xfrm>
            <a:off x="326064" y="2014779"/>
            <a:ext cx="2190313" cy="432222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With billions of items and millions of users, there will be very serious scalability problem.</a:t>
            </a:r>
          </a:p>
        </p:txBody>
      </p:sp>
    </p:spTree>
    <p:extLst>
      <p:ext uri="{BB962C8B-B14F-4D97-AF65-F5344CB8AC3E}">
        <p14:creationId xmlns:p14="http://schemas.microsoft.com/office/powerpoint/2010/main" val="6295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3885" y="526942"/>
            <a:ext cx="2869186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SVD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数学表述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53884" y="2727029"/>
                <a:ext cx="5749871" cy="780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4" y="2727029"/>
                <a:ext cx="5749871" cy="7809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53884" y="4886356"/>
                <a:ext cx="4887941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1 −2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4" y="4886356"/>
                <a:ext cx="4887941" cy="354584"/>
              </a:xfrm>
              <a:prstGeom prst="rect">
                <a:avLst/>
              </a:prstGeom>
              <a:blipFill rotWithShape="0">
                <a:blip r:embed="rId3"/>
                <a:stretch>
                  <a:fillRect l="-748" r="-1372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53885" y="4163490"/>
                <a:ext cx="488441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1 −2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5" y="4163490"/>
                <a:ext cx="4884414" cy="354584"/>
              </a:xfrm>
              <a:prstGeom prst="rect">
                <a:avLst/>
              </a:prstGeom>
              <a:blipFill rotWithShape="0">
                <a:blip r:embed="rId4"/>
                <a:stretch>
                  <a:fillRect l="-874" r="-1498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53884" y="1921119"/>
                <a:ext cx="12641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4" y="1921119"/>
                <a:ext cx="126412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532176" y="1921119"/>
                <a:ext cx="3611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US" altLang="zh-CN" i="1" dirty="0" smtClean="0"/>
              </a:p>
              <a:p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6" y="1921119"/>
                <a:ext cx="3611105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520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32176" y="4163490"/>
                <a:ext cx="3611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(1) }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u { (2) }</a:t>
                </a:r>
              </a:p>
              <a:p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6" y="4163490"/>
                <a:ext cx="3611105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520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46" y="5609222"/>
            <a:ext cx="4400550" cy="1038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01" y="5363819"/>
            <a:ext cx="1609736" cy="12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6942"/>
            <a:ext cx="12192000" cy="743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3885" y="526942"/>
            <a:ext cx="2154264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Microsoft YaHei UI" panose="020B0503020204020204" pitchFamily="34" charset="-122"/>
              </a:rPr>
              <a:t>时间表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79931186"/>
              </p:ext>
            </p:extLst>
          </p:nvPr>
        </p:nvGraphicFramePr>
        <p:xfrm>
          <a:off x="1053884" y="1439333"/>
          <a:ext cx="1010489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8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222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lazybug</dc:creator>
  <cp:lastModifiedBy>lazybug</cp:lastModifiedBy>
  <cp:revision>32</cp:revision>
  <dcterms:created xsi:type="dcterms:W3CDTF">2014-03-10T07:09:38Z</dcterms:created>
  <dcterms:modified xsi:type="dcterms:W3CDTF">2014-03-10T12:52:33Z</dcterms:modified>
</cp:coreProperties>
</file>