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66" r:id="rId4"/>
    <p:sldId id="267" r:id="rId5"/>
    <p:sldId id="258" r:id="rId6"/>
    <p:sldId id="260" r:id="rId7"/>
    <p:sldId id="269" r:id="rId8"/>
    <p:sldId id="268"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74" autoAdjust="0"/>
  </p:normalViewPr>
  <p:slideViewPr>
    <p:cSldViewPr>
      <p:cViewPr>
        <p:scale>
          <a:sx n="90" d="100"/>
          <a:sy n="90" d="100"/>
        </p:scale>
        <p:origin x="-1644"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FA7B3-EDAA-415D-AB71-B3AB3784A13F}" type="datetimeFigureOut">
              <a:rPr lang="en-US" smtClean="0"/>
              <a:t>5/11/2016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CF8CD-EA7C-4582-9E7C-53661527D65D}" type="slidenum">
              <a:rPr lang="en-US" smtClean="0"/>
              <a:t>‹#›</a:t>
            </a:fld>
            <a:endParaRPr lang="en-US"/>
          </a:p>
        </p:txBody>
      </p:sp>
    </p:spTree>
    <p:extLst>
      <p:ext uri="{BB962C8B-B14F-4D97-AF65-F5344CB8AC3E}">
        <p14:creationId xmlns:p14="http://schemas.microsoft.com/office/powerpoint/2010/main" val="234743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Khai phá</a:t>
            </a:r>
            <a:r>
              <a:rPr lang="en-US" baseline="0" smtClean="0"/>
              <a:t> query log (query log mining) là một phân nhánh của Web Analytics : là một cách đo lường, tập hợp, phân tích vào báo cáo dữ liệu internet cho mục đích hiểu và tối ưu hóa sử dụng web.</a:t>
            </a:r>
          </a:p>
          <a:p>
            <a:pPr marL="171450" indent="-171450">
              <a:buFontTx/>
              <a:buChar char="-"/>
            </a:pPr>
            <a:r>
              <a:rPr lang="en-US" baseline="0" smtClean="0"/>
              <a:t>Khai phá query log liên quan đến các kỹ thuật dùng để trích xuất các thông tin thú vị từ query log của bộ máy tìm kiếm</a:t>
            </a:r>
          </a:p>
          <a:p>
            <a:pPr marL="171450" indent="-171450">
              <a:buFontTx/>
              <a:buChar char="-"/>
            </a:pPr>
            <a:r>
              <a:rPr lang="en-US" baseline="0" smtClean="0"/>
              <a:t>Khai phá query log không chỉ liên quan đến dịch vụ tìm kiếm mà còn với những dịch vụ khác như: quảng cáo dựa vào tìm kiếm, hoặc web marketing.</a:t>
            </a:r>
          </a:p>
          <a:p>
            <a:pPr marL="171450" indent="-171450">
              <a:buFontTx/>
              <a:buChar char="-"/>
            </a:pPr>
            <a:endParaRPr lang="en-US" baseline="0" smtClean="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a:t>
            </a:fld>
            <a:endParaRPr lang="en-US"/>
          </a:p>
        </p:txBody>
      </p:sp>
    </p:spTree>
    <p:extLst>
      <p:ext uri="{BB962C8B-B14F-4D97-AF65-F5344CB8AC3E}">
        <p14:creationId xmlns:p14="http://schemas.microsoft.com/office/powerpoint/2010/main" val="423657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11</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12</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Dĩ</a:t>
            </a:r>
            <a:r>
              <a:rPr lang="en-US" baseline="0" smtClean="0"/>
              <a:t> nhiên trong quá trình tính toán page rank chỉ lấy ra 10 kết quả đầu tiên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Quá trình truy vấn có thể được hoàn thành theo hai cách: Document-At-A-Time (DAAT) danh sách các tài liệu cho mỗi từ khóa được quét đồng thời hoặc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Term-At-A-Time (TAAT) mỗi từ khóa được xem xét quét riêng biệt.</a:t>
            </a:r>
          </a:p>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13</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Một tính năng quan trọng của inverted file index đó là nó có thể dễ dàng được phân đoạn. Với một hệ thống tìm kiếm phân tán điển hình: chỉ mục có thể được phân phối trong các nút khác nhau để nâng cao thông lượng của hệ thống (số lượng truy vấn có thể trả lời được trong mỗi giây). Do vậy hai chiến thuật phân đoạn có thể được áp dụng.</a:t>
            </a:r>
          </a:p>
          <a:p>
            <a:r>
              <a:rPr lang="en-US" sz="1200" kern="1200" smtClean="0">
                <a:solidFill>
                  <a:schemeClr val="tx1"/>
                </a:solidFill>
                <a:effectLst/>
                <a:latin typeface="+mn-lt"/>
                <a:ea typeface="+mn-ea"/>
                <a:cs typeface="+mn-cs"/>
              </a:rPr>
              <a:t>Cách tiếp cận thứ nhất yêu cầu phân đoạn ngang toàn bộ inverted index trong lexicon, do đó mỗi index server sẽ chứa các inverted list liên kết với một tập con các từ khóa. Phương pháp này được gọi là term partitioning hay global inverted files.</a:t>
            </a:r>
          </a:p>
          <a:p>
            <a:r>
              <a:rPr lang="en-US" sz="1200" kern="1200" smtClean="0">
                <a:solidFill>
                  <a:schemeClr val="tx1"/>
                </a:solidFill>
                <a:effectLst/>
                <a:latin typeface="+mn-lt"/>
                <a:ea typeface="+mn-ea"/>
                <a:cs typeface="+mn-cs"/>
              </a:rPr>
              <a:t> Cách tiếp cận thứ hai, được gọi là document partitioning hay local inverted files, yêu cầu mỗi index server chịu trách nhiệm với một tập con các tài liệu (phân đoạn dọc inverted index).</a:t>
            </a: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14</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Mặc dù trường username trong các bản ghi này là số, tuy nhiên nếu người dùng nhập vào một vài thông tin có tính cá nhân thì dựa vào các thông tin này ta có thế định danh được người dùng đó và xem các truy vấn khác mà họ đã thực hiện</a:t>
            </a:r>
          </a:p>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15</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smtClean="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16</a:t>
            </a:fld>
            <a:endParaRPr lang="en-US"/>
          </a:p>
        </p:txBody>
      </p:sp>
    </p:spTree>
    <p:extLst>
      <p:ext uri="{BB962C8B-B14F-4D97-AF65-F5344CB8AC3E}">
        <p14:creationId xmlns:p14="http://schemas.microsoft.com/office/powerpoint/2010/main" val="4236577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Để ví dụ cho những thông tin bắt được qua kỹ thuật theo dấu chuyển động của mắt, hình 6.1 chỉ ra cách người dùng nhìn vào một trang kết quả tìm kiếm. Dễ nhận thấy người dùng thường đọc phần mô tả của các kết quả tìm kiếm, đặc biệt ở kết quả thứ bảy.</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smtClean="0">
                <a:solidFill>
                  <a:schemeClr val="tx1"/>
                </a:solidFill>
                <a:effectLst/>
                <a:latin typeface="+mn-lt"/>
                <a:ea typeface="+mn-ea"/>
                <a:cs typeface="+mn-cs"/>
              </a:rPr>
              <a:t>Thực tế, ta có thể nghĩ đến rất nhiều ứng dụng sử dụng loại thông tin phản hồi này</a:t>
            </a:r>
            <a:r>
              <a:rPr lang="en-US" sz="1200" kern="1200" smtClean="0">
                <a:solidFill>
                  <a:schemeClr val="tx1"/>
                </a:solidFill>
                <a:effectLst/>
                <a:latin typeface="+mn-lt"/>
                <a:ea typeface="+mn-ea"/>
                <a:cs typeface="+mn-cs"/>
              </a:rPr>
              <a:t>, ví dụ như</a:t>
            </a:r>
            <a:r>
              <a:rPr lang="vi-VN" sz="1200" kern="1200" smtClean="0">
                <a:solidFill>
                  <a:schemeClr val="tx1"/>
                </a:solidFill>
                <a:effectLst/>
                <a:latin typeface="+mn-lt"/>
                <a:ea typeface="+mn-ea"/>
                <a:cs typeface="+mn-cs"/>
              </a:rPr>
              <a:t> học cách xếp hạng kết quả tìm kiếm tốt hơn hoặc cách đặt quảng cáo để gây </a:t>
            </a:r>
            <a:r>
              <a:rPr lang="en-US" sz="1200" kern="1200" smtClean="0">
                <a:solidFill>
                  <a:schemeClr val="tx1"/>
                </a:solidFill>
                <a:effectLst/>
                <a:latin typeface="+mn-lt"/>
                <a:ea typeface="+mn-ea"/>
                <a:cs typeface="+mn-cs"/>
              </a:rPr>
              <a:t>ra </a:t>
            </a:r>
            <a:r>
              <a:rPr lang="vi-VN" sz="1200" kern="1200" smtClean="0">
                <a:solidFill>
                  <a:schemeClr val="tx1"/>
                </a:solidFill>
                <a:effectLst/>
                <a:latin typeface="+mn-lt"/>
                <a:ea typeface="+mn-ea"/>
                <a:cs typeface="+mn-cs"/>
              </a:rPr>
              <a:t>sự chú ý nhiều hơn </a:t>
            </a:r>
            <a:r>
              <a:rPr lang="en-US" sz="1200" kern="1200" smtClean="0">
                <a:solidFill>
                  <a:schemeClr val="tx1"/>
                </a:solidFill>
                <a:effectLst/>
                <a:latin typeface="+mn-lt"/>
                <a:ea typeface="+mn-ea"/>
                <a:cs typeface="+mn-cs"/>
              </a:rPr>
              <a:t>tới</a:t>
            </a:r>
            <a:r>
              <a:rPr lang="vi-VN" sz="1200" kern="1200" smtClean="0">
                <a:solidFill>
                  <a:schemeClr val="tx1"/>
                </a:solidFill>
                <a:effectLst/>
                <a:latin typeface="+mn-lt"/>
                <a:ea typeface="+mn-ea"/>
                <a:cs typeface="+mn-cs"/>
              </a:rPr>
              <a:t> người dùng, …</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19</a:t>
            </a:fld>
            <a:endParaRPr lang="en-US"/>
          </a:p>
        </p:txBody>
      </p:sp>
    </p:spTree>
    <p:extLst>
      <p:ext uri="{BB962C8B-B14F-4D97-AF65-F5344CB8AC3E}">
        <p14:creationId xmlns:p14="http://schemas.microsoft.com/office/powerpoint/2010/main" val="252414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smtClean="0">
                <a:solidFill>
                  <a:schemeClr val="tx1"/>
                </a:solidFill>
                <a:effectLst/>
                <a:latin typeface="+mn-lt"/>
                <a:ea typeface="+mn-ea"/>
                <a:cs typeface="+mn-cs"/>
              </a:rPr>
              <a:t>Minh họa cho điều này, Guan và Cutrell thực hiện thí nghiệm sau: với một câu truy vấn, các kết quả tốt nhất được thay đổi vị trí hiển thị (với những người dùng khác nhau) ở vị trí trên cùng, ở giữa và ở cuối trang tìm kiếm. Kết quả chỉ ra rằng người dùng càng mất nhiều thời gian và ít thành công hơn khi kết quả cần tìm được hiển thị ở vị trí càng thấp trong danh sách. Khi người dùng không tìm được kết quả cho truy vấn dạng điều hướng (</a:t>
            </a:r>
            <a:r>
              <a:rPr lang="vi-VN" sz="1200" i="1" kern="1200" smtClean="0">
                <a:solidFill>
                  <a:schemeClr val="tx1"/>
                </a:solidFill>
                <a:effectLst/>
                <a:latin typeface="+mn-lt"/>
                <a:ea typeface="+mn-ea"/>
                <a:cs typeface="+mn-cs"/>
              </a:rPr>
              <a:t>navigational query</a:t>
            </a:r>
            <a:r>
              <a:rPr lang="vi-VN" sz="1200" kern="1200" smtClean="0">
                <a:solidFill>
                  <a:schemeClr val="tx1"/>
                </a:solidFill>
                <a:effectLst/>
                <a:latin typeface="+mn-lt"/>
                <a:ea typeface="+mn-ea"/>
                <a:cs typeface="+mn-cs"/>
              </a:rPr>
              <a:t> - tìm URL của trang web</a:t>
            </a:r>
            <a:r>
              <a:rPr lang="en-US" sz="1200" kern="1200" smtClean="0">
                <a:solidFill>
                  <a:schemeClr val="tx1"/>
                </a:solidFill>
                <a:effectLst/>
                <a:latin typeface="+mn-lt"/>
                <a:ea typeface="+mn-ea"/>
                <a:cs typeface="+mn-cs"/>
              </a:rPr>
              <a:t> chứa thông tin</a:t>
            </a:r>
            <a:r>
              <a:rPr lang="vi-VN" sz="1200" kern="1200" smtClean="0">
                <a:solidFill>
                  <a:schemeClr val="tx1"/>
                </a:solidFill>
                <a:effectLst/>
                <a:latin typeface="+mn-lt"/>
                <a:ea typeface="+mn-ea"/>
                <a:cs typeface="+mn-cs"/>
              </a:rPr>
              <a:t>), họ thường chọn kết quả đầu tiên, hoặc chuyển sang câu truy vấn mới</a:t>
            </a:r>
            <a:r>
              <a:rPr lang="en-US" sz="120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20</a:t>
            </a:fld>
            <a:endParaRPr lang="en-US"/>
          </a:p>
        </p:txBody>
      </p:sp>
    </p:spTree>
    <p:extLst>
      <p:ext uri="{BB962C8B-B14F-4D97-AF65-F5344CB8AC3E}">
        <p14:creationId xmlns:p14="http://schemas.microsoft.com/office/powerpoint/2010/main" val="2524149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Quảng cáo các sản phẩm thương mại trên nền web ngày càng phát triển. </a:t>
            </a:r>
            <a:endParaRPr lang="en-US" smtClean="0"/>
          </a:p>
          <a:p>
            <a:r>
              <a:rPr lang="vi-VN" smtClean="0"/>
              <a:t>. Rõ ràng vì mục đích của quảng cáo trực tuyến là thu hút người dùng click vào trang quảng cáo cho nên việc phân tích các đặc điểm của các trang quảng cáo được click nhiều nhất có thể giúp ích cho việc đặt </a:t>
            </a:r>
            <a:r>
              <a:rPr lang="en-US" smtClean="0"/>
              <a:t>vị trí </a:t>
            </a:r>
            <a:r>
              <a:rPr lang="vi-VN" smtClean="0"/>
              <a:t>quảng cáo hợp lý hơn.</a:t>
            </a:r>
            <a:endParaRPr lang="en-US" smtClean="0"/>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trường hợp đơn giản, có thể chọn những quảng cáo mà các từ khóa của nó giống với ít nhất một từ khóa của câu truy vấn. Ví dụ nếu người dùng truy vấn </a:t>
            </a:r>
            <a:r>
              <a:rPr lang="en-US" sz="1200" i="1" kern="1200" smtClean="0">
                <a:solidFill>
                  <a:schemeClr val="tx1"/>
                </a:solidFill>
                <a:effectLst/>
                <a:latin typeface="+mn-lt"/>
                <a:ea typeface="+mn-ea"/>
                <a:cs typeface="+mn-cs"/>
              </a:rPr>
              <a:t>“first aid”</a:t>
            </a:r>
            <a:r>
              <a:rPr lang="en-US" sz="1200" kern="1200" smtClean="0">
                <a:solidFill>
                  <a:schemeClr val="tx1"/>
                </a:solidFill>
                <a:effectLst/>
                <a:latin typeface="+mn-lt"/>
                <a:ea typeface="+mn-ea"/>
                <a:cs typeface="+mn-cs"/>
              </a:rPr>
              <a:t> thì những quảng cáo có bid cho </a:t>
            </a:r>
            <a:r>
              <a:rPr lang="en-US" sz="1200" i="1" kern="1200" smtClean="0">
                <a:solidFill>
                  <a:schemeClr val="tx1"/>
                </a:solidFill>
                <a:effectLst/>
                <a:latin typeface="+mn-lt"/>
                <a:ea typeface="+mn-ea"/>
                <a:cs typeface="+mn-cs"/>
              </a:rPr>
              <a:t>“first”</a:t>
            </a:r>
            <a:r>
              <a:rPr lang="en-US" sz="1200" kern="1200" smtClean="0">
                <a:solidFill>
                  <a:schemeClr val="tx1"/>
                </a:solidFill>
                <a:effectLst/>
                <a:latin typeface="+mn-lt"/>
                <a:ea typeface="+mn-ea"/>
                <a:cs typeface="+mn-cs"/>
              </a:rPr>
              <a:t> hoặc </a:t>
            </a:r>
            <a:r>
              <a:rPr lang="en-US" sz="1200" i="1" kern="1200" smtClean="0">
                <a:solidFill>
                  <a:schemeClr val="tx1"/>
                </a:solidFill>
                <a:effectLst/>
                <a:latin typeface="+mn-lt"/>
                <a:ea typeface="+mn-ea"/>
                <a:cs typeface="+mn-cs"/>
              </a:rPr>
              <a:t>“aid”</a:t>
            </a:r>
            <a:r>
              <a:rPr lang="en-US" sz="1200" kern="1200" smtClean="0">
                <a:solidFill>
                  <a:schemeClr val="tx1"/>
                </a:solidFill>
                <a:effectLst/>
                <a:latin typeface="+mn-lt"/>
                <a:ea typeface="+mn-ea"/>
                <a:cs typeface="+mn-cs"/>
              </a:rPr>
              <a:t> hoặc cả hai sẽ được chọn.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21</a:t>
            </a:fld>
            <a:endParaRPr lang="en-US"/>
          </a:p>
        </p:txBody>
      </p:sp>
    </p:spTree>
    <p:extLst>
      <p:ext uri="{BB962C8B-B14F-4D97-AF65-F5344CB8AC3E}">
        <p14:creationId xmlns:p14="http://schemas.microsoft.com/office/powerpoint/2010/main" val="252414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22</a:t>
            </a:fld>
            <a:endParaRPr lang="en-US"/>
          </a:p>
        </p:txBody>
      </p:sp>
    </p:spTree>
    <p:extLst>
      <p:ext uri="{BB962C8B-B14F-4D97-AF65-F5344CB8AC3E}">
        <p14:creationId xmlns:p14="http://schemas.microsoft.com/office/powerpoint/2010/main" val="252414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Hai vấn</a:t>
            </a:r>
            <a:r>
              <a:rPr lang="en-US" baseline="0" smtClean="0"/>
              <a:t> đề của dịch vụ tìm kiếm: (i) chất lượng của kết quả trả về và (ii) tốc độ nhận được kết quả trả về.</a:t>
            </a:r>
          </a:p>
          <a:p>
            <a:pPr marL="171450" indent="-171450">
              <a:buFontTx/>
              <a:buChar char="-"/>
            </a:pPr>
            <a:r>
              <a:rPr lang="en-US" smtClean="0"/>
              <a:t>IR</a:t>
            </a:r>
            <a:r>
              <a:rPr lang="en-US" baseline="0" smtClean="0"/>
              <a:t> là một phần mềm có nhiệm vụ chính là trả lại một danh sách các tài liệu là kết quả của một câu truy vấn (phân biệt hệ IR và hệ DB …)</a:t>
            </a:r>
          </a:p>
          <a:p>
            <a:pPr marL="171450" indent="-171450">
              <a:buFontTx/>
              <a:buChar char="-"/>
            </a:pPr>
            <a:r>
              <a:rPr lang="en-US" baseline="0" smtClean="0"/>
              <a:t>Web search engine là một hệ IR với quy mô rất lớn</a:t>
            </a: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3</a:t>
            </a:fld>
            <a:endParaRPr lang="en-US"/>
          </a:p>
        </p:txBody>
      </p:sp>
    </p:spTree>
    <p:extLst>
      <p:ext uri="{BB962C8B-B14F-4D97-AF65-F5344CB8AC3E}">
        <p14:creationId xmlns:p14="http://schemas.microsoft.com/office/powerpoint/2010/main" val="184373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Một</a:t>
            </a:r>
            <a:r>
              <a:rPr lang="en-US" baseline="0" smtClean="0"/>
              <a:t> đoạn query log của bộ máy tìm kiếm AOL</a:t>
            </a:r>
          </a:p>
          <a:p>
            <a:pPr marL="171450" indent="-171450">
              <a:buFontTx/>
              <a:buChar char="-"/>
            </a:pPr>
            <a:r>
              <a:rPr lang="en-US" baseline="0" smtClean="0"/>
              <a:t>Mỗi câu truy vấn gồm 5 trường: user id, câu truy vấn, thời điểm truy vấn, thứ hạng của kết quả được click, địa chỉ URL của kết quả đó.</a:t>
            </a: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4</a:t>
            </a:fld>
            <a:endParaRPr lang="en-US"/>
          </a:p>
        </p:txBody>
      </p:sp>
    </p:spTree>
    <p:extLst>
      <p:ext uri="{BB962C8B-B14F-4D97-AF65-F5344CB8AC3E}">
        <p14:creationId xmlns:p14="http://schemas.microsoft.com/office/powerpoint/2010/main" val="184373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Gồm</a:t>
            </a:r>
            <a:r>
              <a:rPr lang="en-US" baseline="0" smtClean="0"/>
              <a:t> hàng chục module phụ thuộc lẫn nhau, web search engine được coi là một hệ phần mềm phức tạp nhất mà một công ty có thể phát triển.</a:t>
            </a:r>
          </a:p>
          <a:p>
            <a:pPr marL="171450" indent="-171450">
              <a:buFontTx/>
              <a:buChar char="-"/>
            </a:pPr>
            <a:r>
              <a:rPr lang="en-US" baseline="0" smtClean="0"/>
              <a:t>Dữ liệu tìm kiếm: web, kho hình ảnh (Flickr … ), kho video (Youtube….)</a:t>
            </a:r>
          </a:p>
          <a:p>
            <a:pPr marL="171450" indent="-171450">
              <a:buFontTx/>
              <a:buChar char="-"/>
            </a:pPr>
            <a:endParaRPr lang="en-US" baseline="0" smtClean="0"/>
          </a:p>
        </p:txBody>
      </p:sp>
      <p:sp>
        <p:nvSpPr>
          <p:cNvPr id="4" name="Slide Number Placeholder 3"/>
          <p:cNvSpPr>
            <a:spLocks noGrp="1"/>
          </p:cNvSpPr>
          <p:nvPr>
            <p:ph type="sldNum" sz="quarter" idx="10"/>
          </p:nvPr>
        </p:nvSpPr>
        <p:spPr/>
        <p:txBody>
          <a:bodyPr/>
          <a:lstStyle/>
          <a:p>
            <a:fld id="{6DECF8CD-EA7C-4582-9E7C-53661527D65D}" type="slidenum">
              <a:rPr lang="en-US" smtClean="0"/>
              <a:t>5</a:t>
            </a:fld>
            <a:endParaRPr lang="en-US"/>
          </a:p>
        </p:txBody>
      </p:sp>
    </p:spTree>
    <p:extLst>
      <p:ext uri="{BB962C8B-B14F-4D97-AF65-F5344CB8AC3E}">
        <p14:creationId xmlns:p14="http://schemas.microsoft.com/office/powerpoint/2010/main" val="159135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mtClean="0"/>
              <a:t>Các Crawler được cung cấp các địa chỉ URL ban đầu và sẽ phân tích các liên kết có trong các trang đó và đưa các thông tin về cho bộ phận điều khiển crawler (Crawler control). Bộ phận điều khiển này sẽ quyết định xem liên kết nào sẽ được đi thăm tiếp theo và gửi lại kết quả đó cho Crawler </a:t>
            </a:r>
            <a:endParaRPr lang="en-US" smtClean="0"/>
          </a:p>
          <a:p>
            <a:pPr marL="171450" indent="-171450">
              <a:buFontTx/>
              <a:buChar char="-"/>
            </a:pPr>
            <a:r>
              <a:rPr lang="vi-VN" smtClean="0"/>
              <a:t>Các Crawler cũng chuyển luôn các trang đã tìm thấy đó vào kho chứa các trang (Page Repository), tiếp tục đi thăm các trang Web khác trên Internet cho đến khi các nguồn chứa cạn kiệt. </a:t>
            </a: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Trong các hệ thống hiện đại ngày nay, crawler chạy liên tục cập nhật nội dung vào</a:t>
            </a:r>
            <a:r>
              <a:rPr lang="en-US" sz="1200" kern="1200" baseline="0" smtClean="0">
                <a:solidFill>
                  <a:schemeClr val="tx1"/>
                </a:solidFill>
                <a:effectLst/>
                <a:latin typeface="+mn-lt"/>
                <a:ea typeface="+mn-ea"/>
                <a:cs typeface="+mn-cs"/>
              </a:rPr>
              <a:t> kho</a:t>
            </a:r>
            <a:r>
              <a:rPr lang="en-US" sz="1200" kern="1200" smtClean="0">
                <a:solidFill>
                  <a:schemeClr val="tx1"/>
                </a:solidFill>
                <a:effectLst/>
                <a:latin typeface="+mn-lt"/>
                <a:ea typeface="+mn-ea"/>
                <a:cs typeface="+mn-cs"/>
              </a:rPr>
              <a:t>.</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6</a:t>
            </a:fld>
            <a:endParaRPr lang="en-US"/>
          </a:p>
        </p:txBody>
      </p:sp>
    </p:spTree>
    <p:extLst>
      <p:ext uri="{BB962C8B-B14F-4D97-AF65-F5344CB8AC3E}">
        <p14:creationId xmlns:p14="http://schemas.microsoft.com/office/powerpoint/2010/main" val="29787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7</a:t>
            </a:fld>
            <a:endParaRPr lang="en-US"/>
          </a:p>
        </p:txBody>
      </p:sp>
    </p:spTree>
    <p:extLst>
      <p:ext uri="{BB962C8B-B14F-4D97-AF65-F5344CB8AC3E}">
        <p14:creationId xmlns:p14="http://schemas.microsoft.com/office/powerpoint/2010/main" val="29787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thế giới của các bộ máy tìm kiếm thực, chỉ mục được phân bố vào các query server và được điều phối bởi một broker. </a:t>
            </a:r>
          </a:p>
          <a:p>
            <a:r>
              <a:rPr lang="en-US" sz="1200" kern="1200" smtClean="0">
                <a:solidFill>
                  <a:schemeClr val="tx1"/>
                </a:solidFill>
                <a:effectLst/>
                <a:latin typeface="+mn-lt"/>
                <a:ea typeface="+mn-ea"/>
                <a:cs typeface="+mn-cs"/>
              </a:rPr>
              <a:t>Broker, sau khi nhận được một truy vấn từ người dùng, sẽ phân phối truy vấn đó đến các query server. Các server này sẽ lấy ra các document có liên quan, tính toán điểm, xếp hạng các kết quả và trả lại chúng cho broker, từ đó broker xây dựng nên trang kết quả và gửi trả lại cho người dùng</a:t>
            </a:r>
          </a:p>
          <a:p>
            <a:endParaRPr lang="en-US" sz="1200" kern="1200" baseline="0" smtClean="0">
              <a:solidFill>
                <a:schemeClr val="tx1"/>
              </a:solidFill>
              <a:effectLst/>
              <a:latin typeface="+mn-lt"/>
              <a:ea typeface="+mn-ea"/>
              <a:cs typeface="+mn-cs"/>
            </a:endParaRPr>
          </a:p>
          <a:p>
            <a:r>
              <a:rPr lang="en-US" sz="1200" kern="1200" baseline="0" smtClean="0">
                <a:solidFill>
                  <a:schemeClr val="tx1"/>
                </a:solidFill>
                <a:effectLst/>
                <a:latin typeface="+mn-lt"/>
                <a:ea typeface="+mn-ea"/>
                <a:cs typeface="+mn-cs"/>
              </a:rPr>
              <a:t>Broker là nơi câu truy vấn được gửi đến và lưu trữ trong query log. Do vậy đây sẽ là nơi xây dựng module khai phá</a:t>
            </a:r>
            <a:endParaRPr lang="en-US" baseline="0" smtClean="0"/>
          </a:p>
        </p:txBody>
      </p:sp>
      <p:sp>
        <p:nvSpPr>
          <p:cNvPr id="4" name="Slide Number Placeholder 3"/>
          <p:cNvSpPr>
            <a:spLocks noGrp="1"/>
          </p:cNvSpPr>
          <p:nvPr>
            <p:ph type="sldNum" sz="quarter" idx="10"/>
          </p:nvPr>
        </p:nvSpPr>
        <p:spPr/>
        <p:txBody>
          <a:bodyPr/>
          <a:lstStyle/>
          <a:p>
            <a:fld id="{6DECF8CD-EA7C-4582-9E7C-53661527D65D}" type="slidenum">
              <a:rPr lang="en-US" smtClean="0"/>
              <a:t>8</a:t>
            </a:fld>
            <a:endParaRPr lang="en-US"/>
          </a:p>
        </p:txBody>
      </p:sp>
    </p:spTree>
    <p:extLst>
      <p:ext uri="{BB962C8B-B14F-4D97-AF65-F5344CB8AC3E}">
        <p14:creationId xmlns:p14="http://schemas.microsoft.com/office/powerpoint/2010/main" val="159135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Indexer Module sẽ tìm hiểu tất cả các từ trong từng trang Web được lưu trữ trong kho chứa các trang, và ghi lại các địa chỉ URL của các trang có chứa mỗi từ. Kết quả sinh ra một bảng chỉ mục rất lớn, và nhờ có bảng chỉ mục này nó có thể cung cấp tất cả các địa chỉ URL của các trang khi có yêu cầu</a:t>
            </a:r>
            <a:endParaRPr lang="en-US" smtClean="0"/>
          </a:p>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9</a:t>
            </a:fld>
            <a:endParaRPr lang="en-US"/>
          </a:p>
        </p:txBody>
      </p:sp>
    </p:spTree>
    <p:extLst>
      <p:ext uri="{BB962C8B-B14F-4D97-AF65-F5344CB8AC3E}">
        <p14:creationId xmlns:p14="http://schemas.microsoft.com/office/powerpoint/2010/main" val="159231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ECF8CD-EA7C-4582-9E7C-53661527D65D}" type="slidenum">
              <a:rPr lang="en-US" smtClean="0"/>
              <a:t>10</a:t>
            </a:fld>
            <a:endParaRPr lang="en-US"/>
          </a:p>
        </p:txBody>
      </p:sp>
    </p:spTree>
    <p:extLst>
      <p:ext uri="{BB962C8B-B14F-4D97-AF65-F5344CB8AC3E}">
        <p14:creationId xmlns:p14="http://schemas.microsoft.com/office/powerpoint/2010/main" val="159231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F1140-7AA7-4BB7-BC29-621A078A6ECC}"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3498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1140-7AA7-4BB7-BC29-621A078A6ECC}"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90933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1140-7AA7-4BB7-BC29-621A078A6ECC}"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21751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F1140-7AA7-4BB7-BC29-621A078A6ECC}"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128310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F1140-7AA7-4BB7-BC29-621A078A6ECC}"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277056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F1140-7AA7-4BB7-BC29-621A078A6ECC}"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158652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F1140-7AA7-4BB7-BC29-621A078A6ECC}"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163401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F1140-7AA7-4BB7-BC29-621A078A6ECC}"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207252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F1140-7AA7-4BB7-BC29-621A078A6ECC}"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18639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F1140-7AA7-4BB7-BC29-621A078A6ECC}"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248588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F1140-7AA7-4BB7-BC29-621A078A6ECC}"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CBF2B-0A7D-4D09-8258-5ED5EC16D674}" type="slidenum">
              <a:rPr lang="en-US" smtClean="0"/>
              <a:t>‹#›</a:t>
            </a:fld>
            <a:endParaRPr lang="en-US"/>
          </a:p>
        </p:txBody>
      </p:sp>
    </p:spTree>
    <p:extLst>
      <p:ext uri="{BB962C8B-B14F-4D97-AF65-F5344CB8AC3E}">
        <p14:creationId xmlns:p14="http://schemas.microsoft.com/office/powerpoint/2010/main" val="1822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1140-7AA7-4BB7-BC29-621A078A6ECC}" type="datetimeFigureOut">
              <a:rPr lang="en-US" smtClean="0"/>
              <a:t>5/11/2016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CBF2B-0A7D-4D09-8258-5ED5EC16D674}" type="slidenum">
              <a:rPr lang="en-US" smtClean="0"/>
              <a:t>‹#›</a:t>
            </a:fld>
            <a:endParaRPr lang="en-US"/>
          </a:p>
        </p:txBody>
      </p:sp>
    </p:spTree>
    <p:extLst>
      <p:ext uri="{BB962C8B-B14F-4D97-AF65-F5344CB8AC3E}">
        <p14:creationId xmlns:p14="http://schemas.microsoft.com/office/powerpoint/2010/main" val="63721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65375"/>
          </a:xfrm>
        </p:spPr>
        <p:txBody>
          <a:bodyPr>
            <a:normAutofit/>
          </a:bodyPr>
          <a:lstStyle/>
          <a:p>
            <a:r>
              <a:rPr lang="en-US" sz="5400" smtClean="0"/>
              <a:t>Giới thiệu về khai phá query log</a:t>
            </a:r>
            <a:endParaRPr lang="en-US" sz="5400"/>
          </a:p>
        </p:txBody>
      </p:sp>
    </p:spTree>
    <p:extLst>
      <p:ext uri="{BB962C8B-B14F-4D97-AF65-F5344CB8AC3E}">
        <p14:creationId xmlns:p14="http://schemas.microsoft.com/office/powerpoint/2010/main" val="103533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File index</a:t>
            </a:r>
            <a:endParaRPr lang="en-US"/>
          </a:p>
        </p:txBody>
      </p:sp>
      <p:sp>
        <p:nvSpPr>
          <p:cNvPr id="3" name="Content Placeholder 2"/>
          <p:cNvSpPr>
            <a:spLocks noGrp="1"/>
          </p:cNvSpPr>
          <p:nvPr>
            <p:ph idx="1"/>
          </p:nvPr>
        </p:nvSpPr>
        <p:spPr>
          <a:xfrm>
            <a:off x="228600" y="1676400"/>
            <a:ext cx="8229600" cy="4525963"/>
          </a:xfrm>
        </p:spPr>
        <p:txBody>
          <a:bodyPr>
            <a:normAutofit/>
          </a:bodyPr>
          <a:lstStyle/>
          <a:p>
            <a:pPr lvl="1"/>
            <a:r>
              <a:rPr lang="en-US" smtClean="0">
                <a:latin typeface="Calibri" panose="020F0502020204030204" pitchFamily="34" charset="0"/>
              </a:rPr>
              <a:t>Ví dụ chúng ta có 4 văn bản sau : </a:t>
            </a:r>
            <a:r>
              <a:rPr lang="vi-VN">
                <a:latin typeface="Calibri" panose="020F0502020204030204" pitchFamily="34" charset="0"/>
              </a:rPr>
              <a:t/>
            </a:r>
            <a:br>
              <a:rPr lang="vi-VN">
                <a:latin typeface="Calibri" panose="020F0502020204030204" pitchFamily="34" charset="0"/>
              </a:rPr>
            </a:br>
            <a:r>
              <a:rPr lang="vi-VN">
                <a:latin typeface="Calibri" panose="020F0502020204030204" pitchFamily="34" charset="0"/>
              </a:rPr>
              <a:t>văn bản 1: computer science</a:t>
            </a:r>
            <a:br>
              <a:rPr lang="vi-VN">
                <a:latin typeface="Calibri" panose="020F0502020204030204" pitchFamily="34" charset="0"/>
              </a:rPr>
            </a:br>
            <a:r>
              <a:rPr lang="vi-VN">
                <a:latin typeface="Calibri" panose="020F0502020204030204" pitchFamily="34" charset="0"/>
              </a:rPr>
              <a:t>văn bản 2: computer is about live</a:t>
            </a:r>
            <a:br>
              <a:rPr lang="vi-VN">
                <a:latin typeface="Calibri" panose="020F0502020204030204" pitchFamily="34" charset="0"/>
              </a:rPr>
            </a:br>
            <a:r>
              <a:rPr lang="vi-VN">
                <a:latin typeface="Calibri" panose="020F0502020204030204" pitchFamily="34" charset="0"/>
              </a:rPr>
              <a:t>văn bản 3: to live or not to live</a:t>
            </a:r>
            <a:br>
              <a:rPr lang="vi-VN">
                <a:latin typeface="Calibri" panose="020F0502020204030204" pitchFamily="34" charset="0"/>
              </a:rPr>
            </a:br>
            <a:r>
              <a:rPr lang="vi-VN">
                <a:latin typeface="Calibri" panose="020F0502020204030204" pitchFamily="34" charset="0"/>
              </a:rPr>
              <a:t>Quá trình tạo file Index như sau</a:t>
            </a:r>
            <a:r>
              <a:rPr lang="vi-VN" smtClean="0">
                <a:latin typeface="Calibri" panose="020F0502020204030204" pitchFamily="34" charset="0"/>
              </a:rPr>
              <a:t>:</a:t>
            </a:r>
            <a:endParaRPr lang="en-US" smtClean="0">
              <a:latin typeface="Calibri" panose="020F0502020204030204" pitchFamily="34" charset="0"/>
            </a:endParaRPr>
          </a:p>
          <a:p>
            <a:pPr lvl="2"/>
            <a:r>
              <a:rPr lang="en-US" smtClean="0">
                <a:latin typeface="Calibri" panose="020F0502020204030204" pitchFamily="34" charset="0"/>
              </a:rPr>
              <a:t>Lấy tất cả các từ có mặt trong 3 tài liệu</a:t>
            </a:r>
          </a:p>
          <a:p>
            <a:pPr lvl="2"/>
            <a:r>
              <a:rPr lang="en-US" smtClean="0">
                <a:latin typeface="Calibri" panose="020F0502020204030204" pitchFamily="34" charset="0"/>
              </a:rPr>
              <a:t>Lưu trữ chúng vào lexicon  (thứ tự a, b, c…)</a:t>
            </a:r>
          </a:p>
          <a:p>
            <a:pPr lvl="2"/>
            <a:r>
              <a:rPr lang="en-US" smtClean="0">
                <a:latin typeface="Calibri" panose="020F0502020204030204" pitchFamily="34" charset="0"/>
              </a:rPr>
              <a:t>Lưu trữ các thông tin về tài  liệu (bao  gồm mã tài liệu, địa chỉ URL , tiêu đề miêu tả ngắn gọn….)</a:t>
            </a:r>
            <a:r>
              <a:rPr lang="vi-VN">
                <a:latin typeface="Calibri" panose="020F0502020204030204" pitchFamily="34" charset="0"/>
              </a:rPr>
              <a:t/>
            </a:r>
            <a:br>
              <a:rPr lang="vi-VN">
                <a:latin typeface="Calibri" panose="020F0502020204030204" pitchFamily="34" charset="0"/>
              </a:rPr>
            </a:br>
            <a:endParaRPr lang="en-US" smtClean="0">
              <a:latin typeface="Calibri" panose="020F0502020204030204" pitchFamily="34" charset="0"/>
            </a:endParaRPr>
          </a:p>
        </p:txBody>
      </p:sp>
    </p:spTree>
    <p:extLst>
      <p:ext uri="{BB962C8B-B14F-4D97-AF65-F5344CB8AC3E}">
        <p14:creationId xmlns:p14="http://schemas.microsoft.com/office/powerpoint/2010/main" val="327801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File index</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8870402"/>
              </p:ext>
            </p:extLst>
          </p:nvPr>
        </p:nvGraphicFramePr>
        <p:xfrm>
          <a:off x="1066800" y="1600200"/>
          <a:ext cx="7086600" cy="4820920"/>
        </p:xfrm>
        <a:graphic>
          <a:graphicData uri="http://schemas.openxmlformats.org/drawingml/2006/table">
            <a:tbl>
              <a:tblPr firstRow="1" bandRow="1">
                <a:tableStyleId>{5C22544A-7EE6-4342-B048-85BDC9FD1C3A}</a:tableStyleId>
              </a:tblPr>
              <a:tblGrid>
                <a:gridCol w="2362200"/>
                <a:gridCol w="1524000"/>
                <a:gridCol w="1981200"/>
                <a:gridCol w="1219200"/>
              </a:tblGrid>
              <a:tr h="370840">
                <a:tc>
                  <a:txBody>
                    <a:bodyPr/>
                    <a:lstStyle/>
                    <a:p>
                      <a:r>
                        <a:rPr lang="en-US" smtClean="0"/>
                        <a:t>Từ</a:t>
                      </a:r>
                      <a:r>
                        <a:rPr lang="en-US" baseline="0" smtClean="0"/>
                        <a:t> </a:t>
                      </a:r>
                      <a:endParaRPr lang="en-US"/>
                    </a:p>
                  </a:txBody>
                  <a:tcPr/>
                </a:tc>
                <a:tc>
                  <a:txBody>
                    <a:bodyPr/>
                    <a:lstStyle/>
                    <a:p>
                      <a:r>
                        <a:rPr lang="en-US" smtClean="0"/>
                        <a:t>Mã</a:t>
                      </a:r>
                      <a:endParaRPr lang="en-US"/>
                    </a:p>
                  </a:txBody>
                  <a:tcPr/>
                </a:tc>
                <a:tc>
                  <a:txBody>
                    <a:bodyPr/>
                    <a:lstStyle/>
                    <a:p>
                      <a:r>
                        <a:rPr lang="en-US" smtClean="0"/>
                        <a:t>Vị</a:t>
                      </a:r>
                      <a:r>
                        <a:rPr lang="en-US" baseline="0" smtClean="0"/>
                        <a:t> Trí</a:t>
                      </a:r>
                      <a:endParaRPr lang="en-US"/>
                    </a:p>
                  </a:txBody>
                  <a:tcPr/>
                </a:tc>
                <a:tc>
                  <a:txBody>
                    <a:bodyPr/>
                    <a:lstStyle/>
                    <a:p>
                      <a:r>
                        <a:rPr lang="en-US" smtClean="0"/>
                        <a:t>……..</a:t>
                      </a:r>
                      <a:endParaRPr lang="en-US"/>
                    </a:p>
                  </a:txBody>
                  <a:tcPr/>
                </a:tc>
              </a:tr>
              <a:tr h="370840">
                <a:tc>
                  <a:txBody>
                    <a:bodyPr/>
                    <a:lstStyle/>
                    <a:p>
                      <a:r>
                        <a:rPr lang="en-US" smtClean="0"/>
                        <a:t>About</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endParaRPr lang="en-US"/>
                    </a:p>
                  </a:txBody>
                  <a:tcPr/>
                </a:tc>
              </a:tr>
              <a:tr h="370840">
                <a:tc>
                  <a:txBody>
                    <a:bodyPr/>
                    <a:lstStyle/>
                    <a:p>
                      <a:r>
                        <a:rPr lang="en-US" smtClean="0"/>
                        <a:t>Computer</a:t>
                      </a:r>
                      <a:endParaRPr lang="en-US"/>
                    </a:p>
                  </a:txBody>
                  <a:tcPr/>
                </a:tc>
                <a:tc>
                  <a:txBody>
                    <a:bodyPr/>
                    <a:lstStyle/>
                    <a:p>
                      <a:r>
                        <a:rPr lang="en-US" smtClean="0"/>
                        <a:t>1</a:t>
                      </a:r>
                      <a:endParaRPr lang="en-US"/>
                    </a:p>
                  </a:txBody>
                  <a:tcPr/>
                </a:tc>
                <a:tc>
                  <a:txBody>
                    <a:bodyPr/>
                    <a:lstStyle/>
                    <a:p>
                      <a:r>
                        <a:rPr lang="en-US" smtClean="0"/>
                        <a:t>1</a:t>
                      </a:r>
                      <a:endParaRPr lang="en-US"/>
                    </a:p>
                  </a:txBody>
                  <a:tcPr/>
                </a:tc>
                <a:tc>
                  <a:txBody>
                    <a:bodyPr/>
                    <a:lstStyle/>
                    <a:p>
                      <a:endParaRPr lang="en-US"/>
                    </a:p>
                  </a:txBody>
                  <a:tcPr/>
                </a:tc>
              </a:tr>
              <a:tr h="370840">
                <a:tc>
                  <a:txBody>
                    <a:bodyPr/>
                    <a:lstStyle/>
                    <a:p>
                      <a:r>
                        <a:rPr lang="en-US" smtClean="0"/>
                        <a:t>computer</a:t>
                      </a:r>
                      <a:endParaRPr lang="en-US"/>
                    </a:p>
                  </a:txBody>
                  <a:tcPr/>
                </a:tc>
                <a:tc>
                  <a:txBody>
                    <a:bodyPr/>
                    <a:lstStyle/>
                    <a:p>
                      <a:r>
                        <a:rPr lang="en-US" smtClean="0"/>
                        <a:t>2</a:t>
                      </a:r>
                      <a:endParaRPr lang="en-US"/>
                    </a:p>
                  </a:txBody>
                  <a:tcPr/>
                </a:tc>
                <a:tc>
                  <a:txBody>
                    <a:bodyPr/>
                    <a:lstStyle/>
                    <a:p>
                      <a:r>
                        <a:rPr lang="en-US" smtClean="0"/>
                        <a:t>1</a:t>
                      </a:r>
                      <a:endParaRPr lang="en-US"/>
                    </a:p>
                  </a:txBody>
                  <a:tcPr/>
                </a:tc>
                <a:tc>
                  <a:txBody>
                    <a:bodyPr/>
                    <a:lstStyle/>
                    <a:p>
                      <a:endParaRPr lang="en-US"/>
                    </a:p>
                  </a:txBody>
                  <a:tcPr/>
                </a:tc>
              </a:tr>
              <a:tr h="370840">
                <a:tc>
                  <a:txBody>
                    <a:bodyPr/>
                    <a:lstStyle/>
                    <a:p>
                      <a:r>
                        <a:rPr lang="en-US" smtClean="0"/>
                        <a:t>Is</a:t>
                      </a:r>
                      <a:endParaRPr lang="en-US"/>
                    </a:p>
                  </a:txBody>
                  <a:tcPr/>
                </a:tc>
                <a:tc>
                  <a:txBody>
                    <a:bodyPr/>
                    <a:lstStyle/>
                    <a:p>
                      <a:r>
                        <a:rPr lang="en-US" smtClean="0"/>
                        <a:t>2</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live</a:t>
                      </a:r>
                      <a:endParaRPr lang="en-US"/>
                    </a:p>
                  </a:txBody>
                  <a:tcPr/>
                </a:tc>
                <a:tc>
                  <a:txBody>
                    <a:bodyPr/>
                    <a:lstStyle/>
                    <a:p>
                      <a:r>
                        <a:rPr lang="en-US" smtClean="0"/>
                        <a:t>3</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Live</a:t>
                      </a:r>
                      <a:endParaRPr lang="en-US"/>
                    </a:p>
                  </a:txBody>
                  <a:tcPr/>
                </a:tc>
                <a:tc>
                  <a:txBody>
                    <a:bodyPr/>
                    <a:lstStyle/>
                    <a:p>
                      <a:r>
                        <a:rPr lang="en-US" smtClean="0"/>
                        <a:t>3</a:t>
                      </a:r>
                      <a:endParaRPr lang="en-US"/>
                    </a:p>
                  </a:txBody>
                  <a:tcPr/>
                </a:tc>
                <a:tc>
                  <a:txBody>
                    <a:bodyPr/>
                    <a:lstStyle/>
                    <a:p>
                      <a:r>
                        <a:rPr lang="en-US" smtClean="0"/>
                        <a:t>6</a:t>
                      </a:r>
                      <a:endParaRPr lang="en-US"/>
                    </a:p>
                  </a:txBody>
                  <a:tcPr/>
                </a:tc>
                <a:tc>
                  <a:txBody>
                    <a:bodyPr/>
                    <a:lstStyle/>
                    <a:p>
                      <a:endParaRPr lang="en-US"/>
                    </a:p>
                  </a:txBody>
                  <a:tcPr/>
                </a:tc>
              </a:tr>
              <a:tr h="370840">
                <a:tc>
                  <a:txBody>
                    <a:bodyPr/>
                    <a:lstStyle/>
                    <a:p>
                      <a:r>
                        <a:rPr lang="en-US" smtClean="0"/>
                        <a:t>Live</a:t>
                      </a:r>
                      <a:endParaRPr lang="en-US"/>
                    </a:p>
                  </a:txBody>
                  <a:tcPr/>
                </a:tc>
                <a:tc>
                  <a:txBody>
                    <a:bodyPr/>
                    <a:lstStyle/>
                    <a:p>
                      <a:r>
                        <a:rPr lang="en-US" smtClean="0"/>
                        <a:t>2</a:t>
                      </a:r>
                      <a:endParaRPr lang="en-US"/>
                    </a:p>
                  </a:txBody>
                  <a:tcPr/>
                </a:tc>
                <a:tc>
                  <a:txBody>
                    <a:bodyPr/>
                    <a:lstStyle/>
                    <a:p>
                      <a:r>
                        <a:rPr lang="en-US" smtClean="0"/>
                        <a:t>4</a:t>
                      </a:r>
                      <a:endParaRPr lang="en-US"/>
                    </a:p>
                  </a:txBody>
                  <a:tcPr/>
                </a:tc>
                <a:tc>
                  <a:txBody>
                    <a:bodyPr/>
                    <a:lstStyle/>
                    <a:p>
                      <a:endParaRPr lang="en-US"/>
                    </a:p>
                  </a:txBody>
                  <a:tcPr/>
                </a:tc>
              </a:tr>
              <a:tr h="370840">
                <a:tc>
                  <a:txBody>
                    <a:bodyPr/>
                    <a:lstStyle/>
                    <a:p>
                      <a:r>
                        <a:rPr lang="en-US" smtClean="0"/>
                        <a:t>Not</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endParaRPr lang="en-US"/>
                    </a:p>
                  </a:txBody>
                  <a:tcPr/>
                </a:tc>
              </a:tr>
              <a:tr h="370840">
                <a:tc>
                  <a:txBody>
                    <a:bodyPr/>
                    <a:lstStyle/>
                    <a:p>
                      <a:r>
                        <a:rPr lang="en-US" smtClean="0"/>
                        <a:t>Or</a:t>
                      </a:r>
                      <a:endParaRPr lang="en-US"/>
                    </a:p>
                  </a:txBody>
                  <a:tcPr/>
                </a:tc>
                <a:tc>
                  <a:txBody>
                    <a:bodyPr/>
                    <a:lstStyle/>
                    <a:p>
                      <a:r>
                        <a:rPr lang="en-US" smtClean="0"/>
                        <a:t>3</a:t>
                      </a:r>
                      <a:endParaRPr lang="en-US"/>
                    </a:p>
                  </a:txBody>
                  <a:tcPr/>
                </a:tc>
                <a:tc>
                  <a:txBody>
                    <a:bodyPr/>
                    <a:lstStyle/>
                    <a:p>
                      <a:r>
                        <a:rPr lang="en-US" smtClean="0"/>
                        <a:t>3</a:t>
                      </a:r>
                      <a:endParaRPr lang="en-US"/>
                    </a:p>
                  </a:txBody>
                  <a:tcPr/>
                </a:tc>
                <a:tc>
                  <a:txBody>
                    <a:bodyPr/>
                    <a:lstStyle/>
                    <a:p>
                      <a:endParaRPr lang="en-US"/>
                    </a:p>
                  </a:txBody>
                  <a:tcPr/>
                </a:tc>
              </a:tr>
              <a:tr h="370840">
                <a:tc>
                  <a:txBody>
                    <a:bodyPr/>
                    <a:lstStyle/>
                    <a:p>
                      <a:r>
                        <a:rPr lang="en-US" baseline="0" smtClean="0"/>
                        <a:t>  s</a:t>
                      </a:r>
                      <a:r>
                        <a:rPr lang="en-US" smtClean="0"/>
                        <a:t>cience</a:t>
                      </a:r>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endParaRPr lang="en-US"/>
                    </a:p>
                  </a:txBody>
                  <a:tcPr/>
                </a:tc>
              </a:tr>
              <a:tr h="370840">
                <a:tc>
                  <a:txBody>
                    <a:bodyPr/>
                    <a:lstStyle/>
                    <a:p>
                      <a:r>
                        <a:rPr lang="en-US" smtClean="0"/>
                        <a:t>to</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endParaRPr lang="en-US"/>
                    </a:p>
                  </a:txBody>
                  <a:tcPr/>
                </a:tc>
              </a:tr>
              <a:tr h="370840">
                <a:tc>
                  <a:txBody>
                    <a:bodyPr/>
                    <a:lstStyle/>
                    <a:p>
                      <a:r>
                        <a:rPr lang="en-US" smtClean="0"/>
                        <a:t>To</a:t>
                      </a:r>
                      <a:endParaRPr lang="en-US"/>
                    </a:p>
                  </a:txBody>
                  <a:tcPr/>
                </a:tc>
                <a:tc>
                  <a:txBody>
                    <a:bodyPr/>
                    <a:lstStyle/>
                    <a:p>
                      <a:r>
                        <a:rPr lang="en-US" smtClean="0"/>
                        <a:t>3</a:t>
                      </a:r>
                      <a:endParaRPr lang="en-US"/>
                    </a:p>
                  </a:txBody>
                  <a:tcPr/>
                </a:tc>
                <a:tc>
                  <a:txBody>
                    <a:bodyPr/>
                    <a:lstStyle/>
                    <a:p>
                      <a:r>
                        <a:rPr lang="en-US" smtClean="0"/>
                        <a:t>5</a:t>
                      </a:r>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28320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File index</a:t>
            </a:r>
            <a:endParaRPr lang="en-US"/>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a:t>Inverted File index là một cấu trúc dữ liệu điển hình dùng để đánh chỉ mục cho web. </a:t>
            </a:r>
            <a:endParaRPr lang="en-US" smtClean="0"/>
          </a:p>
          <a:p>
            <a:pPr marL="1657350" lvl="3" indent="-342900"/>
            <a:r>
              <a:rPr lang="en-US"/>
              <a:t>inverted file index cho phép thao tác một cách hiệu quả với các câu truy vấn trên một tập hợp lớn các dữ liệu </a:t>
            </a:r>
            <a:r>
              <a:rPr lang="en-US" smtClean="0"/>
              <a:t>web</a:t>
            </a:r>
          </a:p>
          <a:p>
            <a:pPr marL="1657350" lvl="3" indent="-342900"/>
            <a:r>
              <a:rPr lang="en-US" smtClean="0"/>
              <a:t>inverted </a:t>
            </a:r>
            <a:r>
              <a:rPr lang="en-US"/>
              <a:t>file index có thể dễ dàng nén lại để giảm không gian lưu </a:t>
            </a:r>
            <a:r>
              <a:rPr lang="en-US" smtClean="0"/>
              <a:t>trữ.</a:t>
            </a:r>
          </a:p>
          <a:p>
            <a:pPr marL="1657350" lvl="3" indent="-342900"/>
            <a:r>
              <a:rPr lang="en-US" smtClean="0"/>
              <a:t>inverted </a:t>
            </a:r>
            <a:r>
              <a:rPr lang="en-US"/>
              <a:t>file index có thể dễ dàng được xây dựng dựa trên một giải thuật sắp xếp với độ phức tạp tính toán ngang với thuật toán </a:t>
            </a:r>
            <a:r>
              <a:rPr lang="en-US" smtClean="0"/>
              <a:t>đó.</a:t>
            </a:r>
            <a:r>
              <a:rPr lang="vi-VN">
                <a:latin typeface="Calibri" panose="020F0502020204030204" pitchFamily="34" charset="0"/>
              </a:rPr>
              <a:t/>
            </a:r>
            <a:br>
              <a:rPr lang="vi-VN">
                <a:latin typeface="Calibri" panose="020F0502020204030204" pitchFamily="34" charset="0"/>
              </a:rPr>
            </a:br>
            <a:endParaRPr lang="en-US" smtClean="0">
              <a:latin typeface="Calibri" panose="020F0502020204030204" pitchFamily="34" charset="0"/>
            </a:endParaRPr>
          </a:p>
        </p:txBody>
      </p:sp>
    </p:spTree>
    <p:extLst>
      <p:ext uri="{BB962C8B-B14F-4D97-AF65-F5344CB8AC3E}">
        <p14:creationId xmlns:p14="http://schemas.microsoft.com/office/powerpoint/2010/main" val="220178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File index</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mtClean="0"/>
                  <a:t>Truy vấn câu trả lời sử dụng inverted file là một nhiệm vụ khá đơn giản. Chúng ta có thể minh họa điều này bởi phép </a:t>
                </a:r>
                <a:r>
                  <a:rPr lang="en-US"/>
                  <a:t>toán </a:t>
                </a:r>
                <a:r>
                  <a:rPr lang="en-US" smtClean="0"/>
                  <a:t>AND.</a:t>
                </a:r>
              </a:p>
              <a:p>
                <a:pPr lvl="1">
                  <a:buFont typeface="Arial" panose="020B0604020202020204" pitchFamily="34" charset="0"/>
                  <a:buChar char="•"/>
                </a:pPr>
                <a:r>
                  <a:rPr lang="en-US" smtClean="0">
                    <a:latin typeface="Calibri" panose="020F0502020204030204" pitchFamily="34" charset="0"/>
                  </a:rPr>
                  <a:t>Cho một câu truy vấn với hai từ khóa </a:t>
                </a:r>
                <a14:m>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1</m:t>
                        </m:r>
                      </m:sub>
                    </m:sSub>
                  </m:oMath>
                </a14:m>
                <a:r>
                  <a:rPr lang="en-US" smtClean="0">
                    <a:latin typeface="Calibri" panose="020F0502020204030204" pitchFamily="34" charset="0"/>
                  </a:rPr>
                  <a:t> + </a:t>
                </a:r>
                <a14:m>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2</m:t>
                        </m:r>
                      </m:sub>
                    </m:sSub>
                  </m:oMath>
                </a14:m>
                <a:endParaRPr lang="en-US" smtClean="0">
                  <a:latin typeface="Calibri" panose="020F0502020204030204" pitchFamily="34" charset="0"/>
                </a:endParaRPr>
              </a:p>
              <a:p>
                <a:pPr lvl="2"/>
                <a:r>
                  <a:rPr lang="en-US" smtClean="0">
                    <a:latin typeface="Calibri" panose="020F0502020204030204" pitchFamily="34" charset="0"/>
                  </a:rPr>
                  <a:t>Tìm trong lexicon   </a:t>
                </a:r>
                <a14:m>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1</m:t>
                        </m:r>
                      </m:sub>
                    </m:sSub>
                  </m:oMath>
                </a14:m>
                <a:r>
                  <a:rPr lang="en-US" smtClean="0">
                    <a:latin typeface="Calibri" panose="020F0502020204030204" pitchFamily="34" charset="0"/>
                  </a:rPr>
                  <a:t> =&gt; invested list  </a:t>
                </a:r>
                <a14:m>
                  <m:oMath xmlns:m="http://schemas.openxmlformats.org/officeDocument/2006/math">
                    <m:sSub>
                      <m:sSubPr>
                        <m:ctrlPr>
                          <a:rPr lang="en-US" i="1" smtClean="0">
                            <a:latin typeface="Cambria Math"/>
                          </a:rPr>
                        </m:ctrlPr>
                      </m:sSubPr>
                      <m:e>
                        <m:r>
                          <a:rPr lang="en-US" b="0" i="1" smtClean="0">
                            <a:latin typeface="Cambria Math"/>
                          </a:rPr>
                          <m:t>𝑙</m:t>
                        </m:r>
                      </m:e>
                      <m:sub>
                        <m:r>
                          <a:rPr lang="en-US" b="0" i="1" smtClean="0">
                            <a:latin typeface="Cambria Math"/>
                          </a:rPr>
                          <m:t>1</m:t>
                        </m:r>
                      </m:sub>
                    </m:sSub>
                  </m:oMath>
                </a14:m>
                <a:endParaRPr lang="en-US" smtClean="0">
                  <a:latin typeface="Calibri" panose="020F0502020204030204" pitchFamily="34" charset="0"/>
                </a:endParaRPr>
              </a:p>
              <a:p>
                <a:pPr lvl="2"/>
                <a:r>
                  <a:rPr lang="en-US">
                    <a:latin typeface="Calibri" panose="020F0502020204030204" pitchFamily="34" charset="0"/>
                  </a:rPr>
                  <a:t> </a:t>
                </a:r>
                <a:r>
                  <a:rPr lang="en-US" smtClean="0">
                    <a:latin typeface="Calibri" panose="020F0502020204030204" pitchFamily="34" charset="0"/>
                  </a:rPr>
                  <a:t>Tìm trong lexicon </a:t>
                </a:r>
                <a14:m>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2</m:t>
                        </m:r>
                      </m:sub>
                    </m:sSub>
                  </m:oMath>
                </a14:m>
                <a:r>
                  <a:rPr lang="en-US" smtClean="0">
                    <a:latin typeface="Calibri" panose="020F0502020204030204" pitchFamily="34" charset="0"/>
                  </a:rPr>
                  <a:t> =&gt; </a:t>
                </a:r>
                <a14:m>
                  <m:oMath xmlns:m="http://schemas.openxmlformats.org/officeDocument/2006/math">
                    <m:sSub>
                      <m:sSubPr>
                        <m:ctrlPr>
                          <a:rPr lang="en-US" i="1" smtClean="0">
                            <a:latin typeface="Cambria Math"/>
                          </a:rPr>
                        </m:ctrlPr>
                      </m:sSubPr>
                      <m:e>
                        <m:r>
                          <a:rPr lang="en-US" b="0" i="1" smtClean="0">
                            <a:latin typeface="Cambria Math"/>
                          </a:rPr>
                          <m:t>𝑙</m:t>
                        </m:r>
                      </m:e>
                      <m:sub>
                        <m:r>
                          <a:rPr lang="en-US" b="0" i="1" smtClean="0">
                            <a:latin typeface="Cambria Math"/>
                          </a:rPr>
                          <m:t>2</m:t>
                        </m:r>
                      </m:sub>
                    </m:sSub>
                  </m:oMath>
                </a14:m>
                <a:endParaRPr lang="en-US" smtClean="0">
                  <a:latin typeface="Calibri" panose="020F0502020204030204" pitchFamily="34" charset="0"/>
                </a:endParaRPr>
              </a:p>
              <a:p>
                <a:pPr marL="514350" lvl="1" indent="0">
                  <a:buNone/>
                </a:pPr>
                <a:r>
                  <a:rPr lang="en-US" smtClean="0">
                    <a:latin typeface="Calibri" panose="020F0502020204030204" pitchFamily="34" charset="0"/>
                  </a:rPr>
                  <a:t>Kết quả : </a:t>
                </a:r>
                <a14:m>
                  <m:oMath xmlns:m="http://schemas.openxmlformats.org/officeDocument/2006/math">
                    <m:sSub>
                      <m:sSubPr>
                        <m:ctrlPr>
                          <a:rPr lang="en-US" i="1" smtClean="0">
                            <a:latin typeface="Cambria Math"/>
                          </a:rPr>
                        </m:ctrlPr>
                      </m:sSubPr>
                      <m:e>
                        <m:r>
                          <a:rPr lang="en-US" b="0" i="1" smtClean="0">
                            <a:latin typeface="Cambria Math"/>
                          </a:rPr>
                          <m:t>𝑙</m:t>
                        </m:r>
                      </m:e>
                      <m:sub>
                        <m:r>
                          <a:rPr lang="en-US" b="0" i="1" smtClean="0">
                            <a:latin typeface="Cambria Math"/>
                          </a:rPr>
                          <m:t>1</m:t>
                        </m:r>
                      </m:sub>
                    </m:sSub>
                  </m:oMath>
                </a14:m>
                <a:r>
                  <a:rPr lang="en-US" smtClean="0">
                    <a:latin typeface="Calibri" panose="020F0502020204030204" pitchFamily="34" charset="0"/>
                  </a:rPr>
                  <a:t> ∩ </a:t>
                </a:r>
                <a14:m>
                  <m:oMath xmlns:m="http://schemas.openxmlformats.org/officeDocument/2006/math">
                    <m:sSub>
                      <m:sSubPr>
                        <m:ctrlPr>
                          <a:rPr lang="en-US" i="1" smtClean="0">
                            <a:latin typeface="Cambria Math"/>
                          </a:rPr>
                        </m:ctrlPr>
                      </m:sSubPr>
                      <m:e>
                        <m:r>
                          <a:rPr lang="en-US" b="0" i="1" smtClean="0">
                            <a:latin typeface="Cambria Math"/>
                          </a:rPr>
                          <m:t>𝑙</m:t>
                        </m:r>
                      </m:e>
                      <m:sub>
                        <m:r>
                          <a:rPr lang="en-US" b="0" i="1" smtClean="0">
                            <a:latin typeface="Cambria Math"/>
                          </a:rPr>
                          <m:t>2</m:t>
                        </m:r>
                      </m:sub>
                    </m:sSub>
                  </m:oMath>
                </a14:m>
                <a:endParaRPr lang="en-US" smtClean="0">
                  <a:latin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76400"/>
                <a:ext cx="8229600" cy="4525963"/>
              </a:xfrm>
              <a:blipFill rotWithShape="1">
                <a:blip r:embed="rId3"/>
                <a:stretch>
                  <a:fillRect t="-1213" r="-1037"/>
                </a:stretch>
              </a:blipFill>
            </p:spPr>
            <p:txBody>
              <a:bodyPr/>
              <a:lstStyle/>
              <a:p>
                <a:r>
                  <a:rPr lang="en-US">
                    <a:noFill/>
                  </a:rPr>
                  <a:t> </a:t>
                </a:r>
              </a:p>
            </p:txBody>
          </p:sp>
        </mc:Fallback>
      </mc:AlternateContent>
    </p:spTree>
    <p:extLst>
      <p:ext uri="{BB962C8B-B14F-4D97-AF65-F5344CB8AC3E}">
        <p14:creationId xmlns:p14="http://schemas.microsoft.com/office/powerpoint/2010/main" val="162420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File index</a:t>
            </a:r>
            <a:endParaRPr lang="en-US"/>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7201" y="1676400"/>
            <a:ext cx="601239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279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riêng tư của query log</a:t>
            </a:r>
          </a:p>
        </p:txBody>
      </p:sp>
      <p:sp>
        <p:nvSpPr>
          <p:cNvPr id="3" name="Content Placeholder 2"/>
          <p:cNvSpPr>
            <a:spLocks noGrp="1"/>
          </p:cNvSpPr>
          <p:nvPr>
            <p:ph idx="1"/>
          </p:nvPr>
        </p:nvSpPr>
        <p:spPr/>
        <p:txBody>
          <a:bodyPr>
            <a:normAutofit lnSpcReduction="10000"/>
          </a:bodyPr>
          <a:lstStyle/>
          <a:p>
            <a:r>
              <a:rPr lang="en-US"/>
              <a:t>Vụ bê bối nổi tiếng nhất liên quan đến quyền riêng tư của query log xảy ra vào năm 2006 với AOL. AOL đã thống kê 20 triệu câu truy vấn của 650,000 người dùng và công bố cơ sở dữ liệu này cho mục đích nghiên </a:t>
            </a:r>
            <a:r>
              <a:rPr lang="en-US" smtClean="0"/>
              <a:t>cứu</a:t>
            </a:r>
          </a:p>
          <a:p>
            <a:r>
              <a:rPr lang="en-US"/>
              <a:t>Gần đây ask.com cho phép người dùng từ chối lưu trữ lại dữ liệu tìm kiếm. Google, Yahoo và Microsoft cũng liên tục hỏi quyền người dùng về việc lưu trữ lại dữ liệu truy vấn</a:t>
            </a:r>
          </a:p>
        </p:txBody>
      </p:sp>
    </p:spTree>
    <p:extLst>
      <p:ext uri="{BB962C8B-B14F-4D97-AF65-F5344CB8AC3E}">
        <p14:creationId xmlns:p14="http://schemas.microsoft.com/office/powerpoint/2010/main" val="1866953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65375"/>
          </a:xfrm>
        </p:spPr>
        <p:txBody>
          <a:bodyPr>
            <a:normAutofit/>
          </a:bodyPr>
          <a:lstStyle/>
          <a:p>
            <a:r>
              <a:rPr lang="en-US" sz="5400" smtClean="0"/>
              <a:t>Hướng đi mới</a:t>
            </a:r>
            <a:endParaRPr lang="en-US" sz="5400"/>
          </a:p>
        </p:txBody>
      </p:sp>
    </p:spTree>
    <p:extLst>
      <p:ext uri="{BB962C8B-B14F-4D97-AF65-F5344CB8AC3E}">
        <p14:creationId xmlns:p14="http://schemas.microsoft.com/office/powerpoint/2010/main" val="1648947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dirty="0" smtClean="0"/>
              <a:t>Theo </a:t>
            </a:r>
            <a:r>
              <a:rPr lang="en-US" dirty="0" err="1" smtClean="0"/>
              <a:t>dấu</a:t>
            </a:r>
            <a:r>
              <a:rPr lang="en-US" dirty="0" smtClean="0"/>
              <a:t> </a:t>
            </a:r>
            <a:r>
              <a:rPr lang="en-US" dirty="0" err="1" smtClean="0"/>
              <a:t>mắt</a:t>
            </a:r>
            <a:r>
              <a:rPr lang="en-US" dirty="0" smtClean="0"/>
              <a:t> </a:t>
            </a:r>
            <a:r>
              <a:rPr lang="en-US" dirty="0" smtClean="0"/>
              <a:t>(Eye </a:t>
            </a:r>
            <a:r>
              <a:rPr lang="en-US" dirty="0"/>
              <a:t>T</a:t>
            </a:r>
            <a:r>
              <a:rPr lang="en-US" dirty="0" smtClean="0"/>
              <a:t>racking</a:t>
            </a:r>
            <a:r>
              <a:rPr lang="en-US" dirty="0" smtClean="0"/>
              <a:t>)</a:t>
            </a:r>
          </a:p>
          <a:p>
            <a:r>
              <a:rPr lang="en-US" dirty="0" err="1" smtClean="0"/>
              <a:t>Quảng</a:t>
            </a:r>
            <a:r>
              <a:rPr lang="en-US" dirty="0" smtClean="0"/>
              <a:t> </a:t>
            </a:r>
            <a:r>
              <a:rPr lang="en-US" dirty="0" err="1" smtClean="0"/>
              <a:t>cáo</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tìm</a:t>
            </a:r>
            <a:r>
              <a:rPr lang="en-US" dirty="0" smtClean="0"/>
              <a:t> </a:t>
            </a:r>
            <a:r>
              <a:rPr lang="en-US" dirty="0" err="1" smtClean="0"/>
              <a:t>kiếm</a:t>
            </a:r>
            <a:endParaRPr lang="en-US" dirty="0" smtClean="0"/>
          </a:p>
          <a:p>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câu</a:t>
            </a:r>
            <a:r>
              <a:rPr lang="en-US" dirty="0" smtClean="0"/>
              <a:t> </a:t>
            </a:r>
            <a:r>
              <a:rPr lang="en-US" dirty="0" err="1" smtClean="0"/>
              <a:t>truy</a:t>
            </a:r>
            <a:r>
              <a:rPr lang="en-US" dirty="0" smtClean="0"/>
              <a:t> </a:t>
            </a:r>
            <a:r>
              <a:rPr lang="en-US" dirty="0" err="1" smtClean="0"/>
              <a:t>vấn</a:t>
            </a:r>
            <a:r>
              <a:rPr lang="en-US" dirty="0" smtClean="0"/>
              <a:t> </a:t>
            </a:r>
            <a:r>
              <a:rPr lang="en-US" dirty="0" err="1" smtClean="0"/>
              <a:t>theo</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 </a:t>
            </a:r>
            <a:endParaRPr lang="en-US" dirty="0"/>
          </a:p>
        </p:txBody>
      </p:sp>
    </p:spTree>
    <p:extLst>
      <p:ext uri="{BB962C8B-B14F-4D97-AF65-F5344CB8AC3E}">
        <p14:creationId xmlns:p14="http://schemas.microsoft.com/office/powerpoint/2010/main" val="113625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dấu mắt</a:t>
            </a:r>
            <a:endParaRPr lang="en-US"/>
          </a:p>
        </p:txBody>
      </p:sp>
      <p:sp>
        <p:nvSpPr>
          <p:cNvPr id="4" name="Content Placeholder 3"/>
          <p:cNvSpPr>
            <a:spLocks noGrp="1"/>
          </p:cNvSpPr>
          <p:nvPr>
            <p:ph idx="1"/>
          </p:nvPr>
        </p:nvSpPr>
        <p:spPr/>
        <p:txBody>
          <a:bodyPr/>
          <a:lstStyle/>
          <a:p>
            <a:r>
              <a:rPr lang="en-US"/>
              <a:t>thông tin phản hồi là một phương tiện rất quan trọng để cải thiện trải nghiệm tìm kiếm của người </a:t>
            </a:r>
            <a:r>
              <a:rPr lang="en-US" smtClean="0"/>
              <a:t>dùng</a:t>
            </a:r>
            <a:endParaRPr lang="en-US"/>
          </a:p>
          <a:p>
            <a:r>
              <a:rPr lang="en-US"/>
              <a:t>Một loại phản hồi có thể thu được thông qua việc quan sát cách người dùng tương tác với trang tìm kiếm bằng cách theo dấu chuyển động của mắt.</a:t>
            </a:r>
          </a:p>
          <a:p>
            <a:endParaRPr lang="en-US"/>
          </a:p>
        </p:txBody>
      </p:sp>
    </p:spTree>
    <p:extLst>
      <p:ext uri="{BB962C8B-B14F-4D97-AF65-F5344CB8AC3E}">
        <p14:creationId xmlns:p14="http://schemas.microsoft.com/office/powerpoint/2010/main" val="3796427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dấu mắt</a:t>
            </a:r>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6705600" cy="5222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0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Bộ máy tìm kiếm web (Web search engines)</a:t>
            </a:r>
          </a:p>
          <a:p>
            <a:r>
              <a:rPr lang="en-US" smtClean="0"/>
              <a:t>Kiến trúc của một web search engine</a:t>
            </a:r>
          </a:p>
          <a:p>
            <a:pPr lvl="1"/>
            <a:r>
              <a:rPr lang="en-US" smtClean="0"/>
              <a:t>Chỉ mục (index)</a:t>
            </a:r>
          </a:p>
          <a:p>
            <a:r>
              <a:rPr lang="en-US" smtClean="0"/>
              <a:t>Vấn đề riêng tư của query log</a:t>
            </a:r>
          </a:p>
          <a:p>
            <a:endParaRPr lang="en-US"/>
          </a:p>
        </p:txBody>
      </p:sp>
    </p:spTree>
    <p:extLst>
      <p:ext uri="{BB962C8B-B14F-4D97-AF65-F5344CB8AC3E}">
        <p14:creationId xmlns:p14="http://schemas.microsoft.com/office/powerpoint/2010/main" val="1065922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dấu mắt</a:t>
            </a:r>
            <a:endParaRPr lang="en-US"/>
          </a:p>
        </p:txBody>
      </p:sp>
      <p:sp>
        <p:nvSpPr>
          <p:cNvPr id="5" name="Content Placeholder 4"/>
          <p:cNvSpPr>
            <a:spLocks noGrp="1"/>
          </p:cNvSpPr>
          <p:nvPr>
            <p:ph idx="1"/>
          </p:nvPr>
        </p:nvSpPr>
        <p:spPr/>
        <p:txBody>
          <a:bodyPr/>
          <a:lstStyle/>
          <a:p>
            <a:r>
              <a:rPr lang="vi-VN" i="1"/>
              <a:t> “Bộ máy tìm kiếm có thể đưa ra nhiều kết quả tìm kiếm khác nhau với cách xếp hạng tốt nhất không thật sự rõ ràng do vậy người dùng cần đưa ra phán đoán về kết quả cần tìm để hành xử một cách hợp lý”.</a:t>
            </a:r>
            <a:endParaRPr lang="en-US"/>
          </a:p>
          <a:p>
            <a:endParaRPr lang="en-US"/>
          </a:p>
        </p:txBody>
      </p:sp>
    </p:spTree>
    <p:extLst>
      <p:ext uri="{BB962C8B-B14F-4D97-AF65-F5344CB8AC3E}">
        <p14:creationId xmlns:p14="http://schemas.microsoft.com/office/powerpoint/2010/main" val="3708971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Quảng cáo dựa vào tìm kiếm</a:t>
            </a:r>
            <a:endParaRPr lang="en-US"/>
          </a:p>
        </p:txBody>
      </p:sp>
      <p:sp>
        <p:nvSpPr>
          <p:cNvPr id="5" name="Content Placeholder 4"/>
          <p:cNvSpPr>
            <a:spLocks noGrp="1"/>
          </p:cNvSpPr>
          <p:nvPr>
            <p:ph idx="1"/>
          </p:nvPr>
        </p:nvSpPr>
        <p:spPr/>
        <p:txBody>
          <a:bodyPr>
            <a:normAutofit fontScale="92500"/>
          </a:bodyPr>
          <a:lstStyle/>
          <a:p>
            <a:r>
              <a:rPr lang="vi-VN" dirty="0" smtClean="0"/>
              <a:t>Đây </a:t>
            </a:r>
            <a:r>
              <a:rPr lang="vi-VN" dirty="0"/>
              <a:t>là một lĩnh vực nơi mà các thông tin phản hồi từ việc tìm kiếm giúp ích rất </a:t>
            </a:r>
            <a:r>
              <a:rPr lang="vi-VN" dirty="0" smtClean="0"/>
              <a:t>nhiều</a:t>
            </a:r>
            <a:endParaRPr lang="en-US" dirty="0" smtClean="0"/>
          </a:p>
          <a:p>
            <a:r>
              <a:rPr lang="en-US" dirty="0"/>
              <a:t>P</a:t>
            </a:r>
            <a:r>
              <a:rPr lang="vi-VN" dirty="0" smtClean="0"/>
              <a:t>hân </a:t>
            </a:r>
            <a:r>
              <a:rPr lang="vi-VN" dirty="0"/>
              <a:t>tích các đặc điểm của các trang quảng cáo được click nhiều nhất có thể giúp ích cho việc đặt </a:t>
            </a:r>
            <a:r>
              <a:rPr lang="en-US" dirty="0" err="1"/>
              <a:t>vị</a:t>
            </a:r>
            <a:r>
              <a:rPr lang="en-US" dirty="0"/>
              <a:t> </a:t>
            </a:r>
            <a:r>
              <a:rPr lang="en-US" dirty="0" err="1"/>
              <a:t>trí</a:t>
            </a:r>
            <a:r>
              <a:rPr lang="en-US" dirty="0"/>
              <a:t> </a:t>
            </a:r>
            <a:r>
              <a:rPr lang="vi-VN" dirty="0"/>
              <a:t>quảng cáo hợp lý hơn</a:t>
            </a:r>
            <a:r>
              <a:rPr lang="vi-VN" dirty="0" smtClean="0"/>
              <a:t>.</a:t>
            </a:r>
            <a:endParaRPr lang="en-US" dirty="0" smtClean="0"/>
          </a:p>
          <a:p>
            <a:r>
              <a:rPr lang="en-US" dirty="0" err="1"/>
              <a:t>Một</a:t>
            </a:r>
            <a:r>
              <a:rPr lang="en-US" dirty="0"/>
              <a:t> </a:t>
            </a:r>
            <a:r>
              <a:rPr lang="en-US" dirty="0" err="1"/>
              <a:t>nhân</a:t>
            </a:r>
            <a:r>
              <a:rPr lang="en-US" dirty="0"/>
              <a:t> </a:t>
            </a:r>
            <a:r>
              <a:rPr lang="en-US" dirty="0" err="1"/>
              <a:t>tố</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việc</a:t>
            </a:r>
            <a:r>
              <a:rPr lang="en-US" dirty="0"/>
              <a:t> </a:t>
            </a:r>
            <a:r>
              <a:rPr lang="en-US" dirty="0" err="1"/>
              <a:t>lựa</a:t>
            </a:r>
            <a:r>
              <a:rPr lang="en-US" dirty="0"/>
              <a:t> </a:t>
            </a:r>
            <a:r>
              <a:rPr lang="en-US" dirty="0" err="1"/>
              <a:t>chọn</a:t>
            </a:r>
            <a:r>
              <a:rPr lang="en-US" dirty="0"/>
              <a:t> </a:t>
            </a:r>
            <a:r>
              <a:rPr lang="en-US" dirty="0" err="1"/>
              <a:t>quảng</a:t>
            </a:r>
            <a:r>
              <a:rPr lang="en-US" dirty="0"/>
              <a:t> </a:t>
            </a:r>
            <a:r>
              <a:rPr lang="en-US" dirty="0" err="1"/>
              <a:t>cáo</a:t>
            </a:r>
            <a:r>
              <a:rPr lang="en-US" dirty="0"/>
              <a:t> </a:t>
            </a:r>
            <a:r>
              <a:rPr lang="en-US" dirty="0" err="1"/>
              <a:t>phù</a:t>
            </a:r>
            <a:r>
              <a:rPr lang="en-US" dirty="0"/>
              <a:t> </a:t>
            </a:r>
            <a:r>
              <a:rPr lang="en-US" dirty="0" err="1"/>
              <a:t>hợp</a:t>
            </a:r>
            <a:r>
              <a:rPr lang="en-US" dirty="0"/>
              <a:t> </a:t>
            </a:r>
            <a:r>
              <a:rPr lang="en-US" dirty="0" err="1"/>
              <a:t>đó</a:t>
            </a:r>
            <a:r>
              <a:rPr lang="en-US" dirty="0"/>
              <a:t> </a:t>
            </a:r>
            <a:r>
              <a:rPr lang="en-US" dirty="0" err="1"/>
              <a:t>là</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nội</a:t>
            </a:r>
            <a:r>
              <a:rPr lang="en-US" dirty="0"/>
              <a:t> dung </a:t>
            </a:r>
            <a:r>
              <a:rPr lang="en-US" dirty="0" err="1"/>
              <a:t>quảng</a:t>
            </a:r>
            <a:r>
              <a:rPr lang="en-US" dirty="0"/>
              <a:t> </a:t>
            </a:r>
            <a:r>
              <a:rPr lang="en-US" dirty="0" err="1"/>
              <a:t>cáo</a:t>
            </a:r>
            <a:r>
              <a:rPr lang="en-US" dirty="0"/>
              <a:t> </a:t>
            </a:r>
            <a:r>
              <a:rPr lang="en-US" dirty="0" err="1"/>
              <a:t>và</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của</a:t>
            </a:r>
            <a:r>
              <a:rPr lang="en-US" dirty="0"/>
              <a:t> </a:t>
            </a:r>
            <a:r>
              <a:rPr lang="en-US" dirty="0" err="1"/>
              <a:t>người</a:t>
            </a:r>
            <a:r>
              <a:rPr lang="en-US" dirty="0"/>
              <a:t> </a:t>
            </a:r>
            <a:r>
              <a:rPr lang="en-US" dirty="0" err="1"/>
              <a:t>dùng</a:t>
            </a:r>
            <a:endParaRPr lang="en-US" dirty="0"/>
          </a:p>
        </p:txBody>
      </p:sp>
    </p:spTree>
    <p:extLst>
      <p:ext uri="{BB962C8B-B14F-4D97-AF65-F5344CB8AC3E}">
        <p14:creationId xmlns:p14="http://schemas.microsoft.com/office/powerpoint/2010/main" val="457612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tích câu truy vấn dựa vào thời gian </a:t>
            </a:r>
            <a:endParaRPr lang="en-US"/>
          </a:p>
        </p:txBody>
      </p:sp>
      <p:sp>
        <p:nvSpPr>
          <p:cNvPr id="5" name="Content Placeholder 4"/>
          <p:cNvSpPr>
            <a:spLocks noGrp="1"/>
          </p:cNvSpPr>
          <p:nvPr>
            <p:ph idx="1"/>
          </p:nvPr>
        </p:nvSpPr>
        <p:spPr/>
        <p:txBody>
          <a:bodyPr>
            <a:normAutofit lnSpcReduction="10000"/>
          </a:bodyPr>
          <a:lstStyle/>
          <a:p>
            <a:r>
              <a:rPr lang="en-US"/>
              <a:t>. Các câu truy vấn đều có thể xem như là những tín hiệu trên miền thời gian. Trên mỗi đơn vị thời gian chúng ta sẽ ghi lại số lần xuất hiện của câu truy vấn</a:t>
            </a:r>
            <a:r>
              <a:rPr lang="en-US" smtClean="0"/>
              <a:t>.</a:t>
            </a:r>
          </a:p>
          <a:p>
            <a:r>
              <a:rPr lang="en-US"/>
              <a:t>Mục đích của việc sử dụng chuỗi thời gian là để dự đoán </a:t>
            </a:r>
            <a:endParaRPr lang="en-US" smtClean="0"/>
          </a:p>
          <a:p>
            <a:pPr lvl="1"/>
            <a:r>
              <a:rPr lang="en-US"/>
              <a:t>tại sao người dùng truy vấn những từ khóa </a:t>
            </a:r>
            <a:r>
              <a:rPr lang="en-US" smtClean="0"/>
              <a:t>này</a:t>
            </a:r>
          </a:p>
          <a:p>
            <a:pPr lvl="1"/>
            <a:r>
              <a:rPr lang="en-US"/>
              <a:t>cách mà người dùng phản ứng với sự lan truyền của tin tức</a:t>
            </a:r>
          </a:p>
        </p:txBody>
      </p:sp>
    </p:spTree>
    <p:extLst>
      <p:ext uri="{BB962C8B-B14F-4D97-AF65-F5344CB8AC3E}">
        <p14:creationId xmlns:p14="http://schemas.microsoft.com/office/powerpoint/2010/main" val="202253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search engines</a:t>
            </a:r>
            <a:endParaRPr lang="en-US"/>
          </a:p>
        </p:txBody>
      </p:sp>
      <p:sp>
        <p:nvSpPr>
          <p:cNvPr id="3" name="Content Placeholder 2"/>
          <p:cNvSpPr>
            <a:spLocks noGrp="1"/>
          </p:cNvSpPr>
          <p:nvPr>
            <p:ph idx="1"/>
          </p:nvPr>
        </p:nvSpPr>
        <p:spPr>
          <a:xfrm>
            <a:off x="457200" y="1600200"/>
            <a:ext cx="8534400" cy="4525963"/>
          </a:xfrm>
        </p:spPr>
        <p:txBody>
          <a:bodyPr/>
          <a:lstStyle/>
          <a:p>
            <a:r>
              <a:rPr lang="en-US" smtClean="0"/>
              <a:t>Ngày nay tìm kiếm được coi là một trong những ứng dụng hữu ích nhất trên mạng internet</a:t>
            </a:r>
          </a:p>
          <a:p>
            <a:pPr marL="457200" lvl="1" indent="0">
              <a:buNone/>
            </a:pPr>
            <a:r>
              <a:rPr lang="en-US" i="1" smtClean="0"/>
              <a:t>“Thách thức chính là thiết kế ra một hệ thống phân tán ở quy mô lớn có khả năng </a:t>
            </a:r>
            <a:r>
              <a:rPr lang="en-US" b="1" i="1" smtClean="0"/>
              <a:t>thỏa mãn những yêu cầu của người dùng</a:t>
            </a:r>
            <a:r>
              <a:rPr lang="en-US" i="1" smtClean="0"/>
              <a:t> và đồng thời đảm bảo truy vấn </a:t>
            </a:r>
            <a:r>
              <a:rPr lang="en-US" b="1" i="1" smtClean="0"/>
              <a:t>sử dụng tài nguyên một cách hiệu quả nhất</a:t>
            </a:r>
            <a:r>
              <a:rPr lang="en-US" i="1" smtClean="0"/>
              <a:t>”</a:t>
            </a:r>
          </a:p>
          <a:p>
            <a:r>
              <a:rPr lang="en-US" smtClean="0"/>
              <a:t>Là một dạng của hệ  Information Retrieval (IR system)</a:t>
            </a:r>
          </a:p>
          <a:p>
            <a:pPr marL="457200" lvl="1" indent="0">
              <a:buNone/>
            </a:pPr>
            <a:endParaRPr lang="en-US" i="1" smtClean="0"/>
          </a:p>
          <a:p>
            <a:endParaRPr lang="en-US"/>
          </a:p>
        </p:txBody>
      </p:sp>
    </p:spTree>
    <p:extLst>
      <p:ext uri="{BB962C8B-B14F-4D97-AF65-F5344CB8AC3E}">
        <p14:creationId xmlns:p14="http://schemas.microsoft.com/office/powerpoint/2010/main" val="287469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search engines</a:t>
            </a:r>
            <a:endParaRPr lang="en-US"/>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 y="1315593"/>
            <a:ext cx="8401050"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59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Kiến trúc của một Web search engine</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447800"/>
            <a:ext cx="7239000" cy="5161583"/>
          </a:xfrm>
        </p:spPr>
      </p:pic>
    </p:spTree>
    <p:extLst>
      <p:ext uri="{BB962C8B-B14F-4D97-AF65-F5344CB8AC3E}">
        <p14:creationId xmlns:p14="http://schemas.microsoft.com/office/powerpoint/2010/main" val="2517822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Kiến trúc của một Web search engine</a:t>
            </a:r>
            <a:endParaRPr lang="en-US"/>
          </a:p>
        </p:txBody>
      </p:sp>
      <p:sp>
        <p:nvSpPr>
          <p:cNvPr id="3" name="Content Placeholder 2"/>
          <p:cNvSpPr>
            <a:spLocks noGrp="1"/>
          </p:cNvSpPr>
          <p:nvPr>
            <p:ph idx="1"/>
          </p:nvPr>
        </p:nvSpPr>
        <p:spPr/>
        <p:txBody>
          <a:bodyPr>
            <a:normAutofit/>
          </a:bodyPr>
          <a:lstStyle/>
          <a:p>
            <a:r>
              <a:rPr lang="vi-VN">
                <a:latin typeface="Calibri" panose="020F0502020204030204" pitchFamily="34" charset="0"/>
                <a:ea typeface="+mj-ea"/>
                <a:cs typeface="+mj-cs"/>
              </a:rPr>
              <a:t>Crawler (s): Hầu hết các máy tìm kiếm hoạt động dựa trên các chương trình</a:t>
            </a:r>
            <a:r>
              <a:rPr lang="en-US">
                <a:latin typeface="Calibri" panose="020F0502020204030204" pitchFamily="34" charset="0"/>
                <a:ea typeface="+mj-ea"/>
                <a:cs typeface="+mj-cs"/>
              </a:rPr>
              <a:t> khai thác sơ đồ web </a:t>
            </a:r>
            <a:r>
              <a:rPr lang="vi-VN">
                <a:latin typeface="Calibri" panose="020F0502020204030204" pitchFamily="34" charset="0"/>
                <a:ea typeface="+mj-ea"/>
                <a:cs typeface="+mj-cs"/>
              </a:rPr>
              <a:t> có tên là Crawler, chương trình này cung cấp dữ liệu (là các trang Web) cho máy tìm kiếm hoạt động</a:t>
            </a:r>
            <a:endParaRPr lang="en-US">
              <a:latin typeface="Calibri" panose="020F0502020204030204" pitchFamily="34" charset="0"/>
              <a:ea typeface="+mj-ea"/>
              <a:cs typeface="+mj-cs"/>
            </a:endParaRPr>
          </a:p>
        </p:txBody>
      </p:sp>
    </p:spTree>
    <p:extLst>
      <p:ext uri="{BB962C8B-B14F-4D97-AF65-F5344CB8AC3E}">
        <p14:creationId xmlns:p14="http://schemas.microsoft.com/office/powerpoint/2010/main" val="394461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Kiến trúc của một Web search engine</a:t>
            </a:r>
            <a:endParaRPr lang="en-US"/>
          </a:p>
        </p:txBody>
      </p:sp>
      <p:sp>
        <p:nvSpPr>
          <p:cNvPr id="3" name="Content Placeholder 2"/>
          <p:cNvSpPr>
            <a:spLocks noGrp="1"/>
          </p:cNvSpPr>
          <p:nvPr>
            <p:ph idx="1"/>
          </p:nvPr>
        </p:nvSpPr>
        <p:spPr/>
        <p:txBody>
          <a:bodyPr/>
          <a:lstStyle/>
          <a:p>
            <a:pPr marL="0" indent="0">
              <a:buNone/>
            </a:pPr>
            <a:r>
              <a:rPr lang="vi-VN" smtClean="0">
                <a:latin typeface="Calibri" panose="020F0502020204030204" pitchFamily="34" charset="0"/>
              </a:rPr>
              <a:t>Modul đánh chỉ </a:t>
            </a:r>
            <a:r>
              <a:rPr lang="en-US" smtClean="0">
                <a:latin typeface="Calibri" panose="020F0502020204030204" pitchFamily="34" charset="0"/>
              </a:rPr>
              <a:t>mục (Indexer)</a:t>
            </a:r>
          </a:p>
          <a:p>
            <a:pPr marL="0" indent="0">
              <a:buNone/>
            </a:pPr>
            <a:r>
              <a:rPr lang="en-US" smtClean="0">
                <a:latin typeface="Calibri" panose="020F0502020204030204" pitchFamily="34" charset="0"/>
              </a:rPr>
              <a:t>	</a:t>
            </a:r>
            <a:r>
              <a:rPr lang="vi-VN" smtClean="0">
                <a:latin typeface="Calibri" panose="020F0502020204030204" pitchFamily="34" charset="0"/>
              </a:rPr>
              <a:t>1. Phân tích cú pháp văn bản và đánh chỉ mục toàn bộ các từ khoá trong văn bản (số lần xuất hiện, vị trí xuất hiện)</a:t>
            </a:r>
            <a:endParaRPr lang="en-US" smtClean="0">
              <a:latin typeface="Calibri" panose="020F0502020204030204" pitchFamily="34" charset="0"/>
            </a:endParaRPr>
          </a:p>
          <a:p>
            <a:pPr marL="0" indent="0">
              <a:buNone/>
            </a:pPr>
            <a:r>
              <a:rPr lang="en-US" smtClean="0">
                <a:latin typeface="Calibri" panose="020F0502020204030204" pitchFamily="34" charset="0"/>
              </a:rPr>
              <a:t>	</a:t>
            </a:r>
            <a:r>
              <a:rPr lang="vi-VN" smtClean="0">
                <a:latin typeface="Calibri" panose="020F0502020204030204" pitchFamily="34" charset="0"/>
              </a:rPr>
              <a:t>2. Lập đồ thị liên kết giữa các siêu văn bản</a:t>
            </a:r>
            <a:endParaRPr lang="en-US"/>
          </a:p>
        </p:txBody>
      </p:sp>
    </p:spTree>
    <p:extLst>
      <p:ext uri="{BB962C8B-B14F-4D97-AF65-F5344CB8AC3E}">
        <p14:creationId xmlns:p14="http://schemas.microsoft.com/office/powerpoint/2010/main" val="2707390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Kiến trúc của một Web search engine</a:t>
            </a:r>
            <a:endParaRPr lang="en-US"/>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71600"/>
            <a:ext cx="6858000" cy="5164990"/>
          </a:xfrm>
          <a:prstGeom prst="rect">
            <a:avLst/>
          </a:prstGeom>
        </p:spPr>
      </p:pic>
    </p:spTree>
    <p:extLst>
      <p:ext uri="{BB962C8B-B14F-4D97-AF65-F5344CB8AC3E}">
        <p14:creationId xmlns:p14="http://schemas.microsoft.com/office/powerpoint/2010/main" val="2393967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Chỉ mục</a:t>
            </a:r>
            <a:endParaRPr lang="en-US"/>
          </a:p>
        </p:txBody>
      </p:sp>
      <p:sp>
        <p:nvSpPr>
          <p:cNvPr id="3" name="Content Placeholder 2"/>
          <p:cNvSpPr>
            <a:spLocks noGrp="1"/>
          </p:cNvSpPr>
          <p:nvPr>
            <p:ph idx="1"/>
          </p:nvPr>
        </p:nvSpPr>
        <p:spPr>
          <a:xfrm>
            <a:off x="228600" y="1676400"/>
            <a:ext cx="8229600" cy="4525963"/>
          </a:xfrm>
        </p:spPr>
        <p:txBody>
          <a:bodyPr>
            <a:normAutofit/>
          </a:bodyPr>
          <a:lstStyle/>
          <a:p>
            <a:r>
              <a:rPr lang="en-US" smtClean="0"/>
              <a:t>Chỉ mục liên kết ngược (</a:t>
            </a:r>
            <a:r>
              <a:rPr lang="en-US"/>
              <a:t>Inverted File </a:t>
            </a:r>
            <a:r>
              <a:rPr lang="en-US" smtClean="0"/>
              <a:t>index):</a:t>
            </a:r>
          </a:p>
          <a:p>
            <a:pPr lvl="1"/>
            <a:r>
              <a:rPr lang="en-US" smtClean="0"/>
              <a:t>Lexicon: danh sách các từ khóa</a:t>
            </a:r>
          </a:p>
          <a:p>
            <a:pPr lvl="1"/>
            <a:r>
              <a:rPr lang="en-US" smtClean="0"/>
              <a:t>Inverted list: tương ứng với mỗi từ khóa trong lexicon</a:t>
            </a:r>
          </a:p>
          <a:p>
            <a:pPr lvl="1"/>
            <a:r>
              <a:rPr lang="en-US" smtClean="0"/>
              <a:t>Posting: chứa thông tin của mỗi từ khóa trong một tài liệu</a:t>
            </a:r>
          </a:p>
          <a:p>
            <a:pPr lvl="1"/>
            <a:endParaRPr lang="en-US" smtClean="0"/>
          </a:p>
        </p:txBody>
      </p:sp>
    </p:spTree>
    <p:extLst>
      <p:ext uri="{BB962C8B-B14F-4D97-AF65-F5344CB8AC3E}">
        <p14:creationId xmlns:p14="http://schemas.microsoft.com/office/powerpoint/2010/main" val="111323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4206</TotalTime>
  <Words>2176</Words>
  <Application>Microsoft Office PowerPoint</Application>
  <PresentationFormat>On-screen Show (4:3)</PresentationFormat>
  <Paragraphs>156</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Giới thiệu về khai phá query log</vt:lpstr>
      <vt:lpstr>Nội dung</vt:lpstr>
      <vt:lpstr>Web search engines</vt:lpstr>
      <vt:lpstr>Web search engines</vt:lpstr>
      <vt:lpstr>Kiến trúc của một Web search engine</vt:lpstr>
      <vt:lpstr>Kiến trúc của một Web search engine</vt:lpstr>
      <vt:lpstr>Kiến trúc của một Web search engine</vt:lpstr>
      <vt:lpstr>Kiến trúc của một Web search engine</vt:lpstr>
      <vt:lpstr>Chỉ mục</vt:lpstr>
      <vt:lpstr>Inverted File index</vt:lpstr>
      <vt:lpstr>Inverted File index</vt:lpstr>
      <vt:lpstr>Inverted File index</vt:lpstr>
      <vt:lpstr>Inverted File index</vt:lpstr>
      <vt:lpstr>Inverted File index</vt:lpstr>
      <vt:lpstr>Vấn đề riêng tư của query log</vt:lpstr>
      <vt:lpstr>Hướng đi mới</vt:lpstr>
      <vt:lpstr>Nội Dung</vt:lpstr>
      <vt:lpstr>Theo dấu mắt</vt:lpstr>
      <vt:lpstr>Theo dấu mắt</vt:lpstr>
      <vt:lpstr>Theo dấu mắt</vt:lpstr>
      <vt:lpstr>Quảng cáo dựa vào tìm kiếm</vt:lpstr>
      <vt:lpstr>Phân tích câu truy vấn dựa vào thời gian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HATHUY</dc:creator>
  <cp:lastModifiedBy>Neo Phan</cp:lastModifiedBy>
  <cp:revision>27</cp:revision>
  <dcterms:created xsi:type="dcterms:W3CDTF">2016-05-08T03:40:13Z</dcterms:created>
  <dcterms:modified xsi:type="dcterms:W3CDTF">2016-05-12T00:43:56Z</dcterms:modified>
</cp:coreProperties>
</file>