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673D343C-3C96-4F3A-9B2B-1A0D8432F0C2}" type="datetimeFigureOut">
              <a:rPr lang="zh-CN" altLang="en-US" smtClean="0"/>
              <a:t>2022/2/2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41E2A58-1676-4196-88B8-574AF972F108}" type="slidenum">
              <a:rPr lang="zh-CN" altLang="en-US" smtClean="0"/>
              <a:t>‹#›</a:t>
            </a:fld>
            <a:endParaRPr lang="zh-CN" altLang="en-US"/>
          </a:p>
        </p:txBody>
      </p:sp>
    </p:spTree>
    <p:extLst>
      <p:ext uri="{BB962C8B-B14F-4D97-AF65-F5344CB8AC3E}">
        <p14:creationId xmlns:p14="http://schemas.microsoft.com/office/powerpoint/2010/main" val="4253139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73D343C-3C96-4F3A-9B2B-1A0D8432F0C2}" type="datetimeFigureOut">
              <a:rPr lang="zh-CN" altLang="en-US" smtClean="0"/>
              <a:t>2022/2/2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41E2A58-1676-4196-88B8-574AF972F108}" type="slidenum">
              <a:rPr lang="zh-CN" altLang="en-US" smtClean="0"/>
              <a:t>‹#›</a:t>
            </a:fld>
            <a:endParaRPr lang="zh-CN" altLang="en-US"/>
          </a:p>
        </p:txBody>
      </p:sp>
    </p:spTree>
    <p:extLst>
      <p:ext uri="{BB962C8B-B14F-4D97-AF65-F5344CB8AC3E}">
        <p14:creationId xmlns:p14="http://schemas.microsoft.com/office/powerpoint/2010/main" val="2343526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73D343C-3C96-4F3A-9B2B-1A0D8432F0C2}" type="datetimeFigureOut">
              <a:rPr lang="zh-CN" altLang="en-US" smtClean="0"/>
              <a:t>2022/2/2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41E2A58-1676-4196-88B8-574AF972F108}" type="slidenum">
              <a:rPr lang="zh-CN" altLang="en-US" smtClean="0"/>
              <a:t>‹#›</a:t>
            </a:fld>
            <a:endParaRPr lang="zh-CN" altLang="en-US"/>
          </a:p>
        </p:txBody>
      </p:sp>
    </p:spTree>
    <p:extLst>
      <p:ext uri="{BB962C8B-B14F-4D97-AF65-F5344CB8AC3E}">
        <p14:creationId xmlns:p14="http://schemas.microsoft.com/office/powerpoint/2010/main" val="1296750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73D343C-3C96-4F3A-9B2B-1A0D8432F0C2}" type="datetimeFigureOut">
              <a:rPr lang="zh-CN" altLang="en-US" smtClean="0"/>
              <a:t>2022/2/2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41E2A58-1676-4196-88B8-574AF972F108}" type="slidenum">
              <a:rPr lang="zh-CN" altLang="en-US" smtClean="0"/>
              <a:t>‹#›</a:t>
            </a:fld>
            <a:endParaRPr lang="zh-CN" altLang="en-US"/>
          </a:p>
        </p:txBody>
      </p:sp>
    </p:spTree>
    <p:extLst>
      <p:ext uri="{BB962C8B-B14F-4D97-AF65-F5344CB8AC3E}">
        <p14:creationId xmlns:p14="http://schemas.microsoft.com/office/powerpoint/2010/main" val="4081217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673D343C-3C96-4F3A-9B2B-1A0D8432F0C2}" type="datetimeFigureOut">
              <a:rPr lang="zh-CN" altLang="en-US" smtClean="0"/>
              <a:t>2022/2/2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41E2A58-1676-4196-88B8-574AF972F108}" type="slidenum">
              <a:rPr lang="zh-CN" altLang="en-US" smtClean="0"/>
              <a:t>‹#›</a:t>
            </a:fld>
            <a:endParaRPr lang="zh-CN" altLang="en-US"/>
          </a:p>
        </p:txBody>
      </p:sp>
    </p:spTree>
    <p:extLst>
      <p:ext uri="{BB962C8B-B14F-4D97-AF65-F5344CB8AC3E}">
        <p14:creationId xmlns:p14="http://schemas.microsoft.com/office/powerpoint/2010/main" val="73807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73D343C-3C96-4F3A-9B2B-1A0D8432F0C2}" type="datetimeFigureOut">
              <a:rPr lang="zh-CN" altLang="en-US" smtClean="0"/>
              <a:t>2022/2/2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41E2A58-1676-4196-88B8-574AF972F108}" type="slidenum">
              <a:rPr lang="zh-CN" altLang="en-US" smtClean="0"/>
              <a:t>‹#›</a:t>
            </a:fld>
            <a:endParaRPr lang="zh-CN" altLang="en-US"/>
          </a:p>
        </p:txBody>
      </p:sp>
    </p:spTree>
    <p:extLst>
      <p:ext uri="{BB962C8B-B14F-4D97-AF65-F5344CB8AC3E}">
        <p14:creationId xmlns:p14="http://schemas.microsoft.com/office/powerpoint/2010/main" val="2773912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73D343C-3C96-4F3A-9B2B-1A0D8432F0C2}" type="datetimeFigureOut">
              <a:rPr lang="zh-CN" altLang="en-US" smtClean="0"/>
              <a:t>2022/2/2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41E2A58-1676-4196-88B8-574AF972F108}" type="slidenum">
              <a:rPr lang="zh-CN" altLang="en-US" smtClean="0"/>
              <a:t>‹#›</a:t>
            </a:fld>
            <a:endParaRPr lang="zh-CN" altLang="en-US"/>
          </a:p>
        </p:txBody>
      </p:sp>
    </p:spTree>
    <p:extLst>
      <p:ext uri="{BB962C8B-B14F-4D97-AF65-F5344CB8AC3E}">
        <p14:creationId xmlns:p14="http://schemas.microsoft.com/office/powerpoint/2010/main" val="2061915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73D343C-3C96-4F3A-9B2B-1A0D8432F0C2}" type="datetimeFigureOut">
              <a:rPr lang="zh-CN" altLang="en-US" smtClean="0"/>
              <a:t>2022/2/2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41E2A58-1676-4196-88B8-574AF972F108}" type="slidenum">
              <a:rPr lang="zh-CN" altLang="en-US" smtClean="0"/>
              <a:t>‹#›</a:t>
            </a:fld>
            <a:endParaRPr lang="zh-CN" altLang="en-US"/>
          </a:p>
        </p:txBody>
      </p:sp>
    </p:spTree>
    <p:extLst>
      <p:ext uri="{BB962C8B-B14F-4D97-AF65-F5344CB8AC3E}">
        <p14:creationId xmlns:p14="http://schemas.microsoft.com/office/powerpoint/2010/main" val="1697395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73D343C-3C96-4F3A-9B2B-1A0D8432F0C2}" type="datetimeFigureOut">
              <a:rPr lang="zh-CN" altLang="en-US" smtClean="0"/>
              <a:t>2022/2/2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41E2A58-1676-4196-88B8-574AF972F108}" type="slidenum">
              <a:rPr lang="zh-CN" altLang="en-US" smtClean="0"/>
              <a:t>‹#›</a:t>
            </a:fld>
            <a:endParaRPr lang="zh-CN" altLang="en-US"/>
          </a:p>
        </p:txBody>
      </p:sp>
    </p:spTree>
    <p:extLst>
      <p:ext uri="{BB962C8B-B14F-4D97-AF65-F5344CB8AC3E}">
        <p14:creationId xmlns:p14="http://schemas.microsoft.com/office/powerpoint/2010/main" val="2610870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73D343C-3C96-4F3A-9B2B-1A0D8432F0C2}" type="datetimeFigureOut">
              <a:rPr lang="zh-CN" altLang="en-US" smtClean="0"/>
              <a:t>2022/2/2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41E2A58-1676-4196-88B8-574AF972F108}" type="slidenum">
              <a:rPr lang="zh-CN" altLang="en-US" smtClean="0"/>
              <a:t>‹#›</a:t>
            </a:fld>
            <a:endParaRPr lang="zh-CN" altLang="en-US"/>
          </a:p>
        </p:txBody>
      </p:sp>
    </p:spTree>
    <p:extLst>
      <p:ext uri="{BB962C8B-B14F-4D97-AF65-F5344CB8AC3E}">
        <p14:creationId xmlns:p14="http://schemas.microsoft.com/office/powerpoint/2010/main" val="1190065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73D343C-3C96-4F3A-9B2B-1A0D8432F0C2}" type="datetimeFigureOut">
              <a:rPr lang="zh-CN" altLang="en-US" smtClean="0"/>
              <a:t>2022/2/2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41E2A58-1676-4196-88B8-574AF972F108}" type="slidenum">
              <a:rPr lang="zh-CN" altLang="en-US" smtClean="0"/>
              <a:t>‹#›</a:t>
            </a:fld>
            <a:endParaRPr lang="zh-CN" altLang="en-US"/>
          </a:p>
        </p:txBody>
      </p:sp>
    </p:spTree>
    <p:extLst>
      <p:ext uri="{BB962C8B-B14F-4D97-AF65-F5344CB8AC3E}">
        <p14:creationId xmlns:p14="http://schemas.microsoft.com/office/powerpoint/2010/main" val="3602643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3D343C-3C96-4F3A-9B2B-1A0D8432F0C2}" type="datetimeFigureOut">
              <a:rPr lang="zh-CN" altLang="en-US" smtClean="0"/>
              <a:t>2022/2/2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1E2A58-1676-4196-88B8-574AF972F108}" type="slidenum">
              <a:rPr lang="zh-CN" altLang="en-US" smtClean="0"/>
              <a:t>‹#›</a:t>
            </a:fld>
            <a:endParaRPr lang="zh-CN" altLang="en-US"/>
          </a:p>
        </p:txBody>
      </p:sp>
    </p:spTree>
    <p:extLst>
      <p:ext uri="{BB962C8B-B14F-4D97-AF65-F5344CB8AC3E}">
        <p14:creationId xmlns:p14="http://schemas.microsoft.com/office/powerpoint/2010/main" val="22849665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2"/>
            <a:ext cx="9144000" cy="4539883"/>
          </a:xfrm>
        </p:spPr>
        <p:txBody>
          <a:bodyPr>
            <a:normAutofit/>
          </a:bodyPr>
          <a:lstStyle/>
          <a:p>
            <a:r>
              <a:rPr lang="en-US" altLang="zh-CN" dirty="0" smtClean="0"/>
              <a:t>SLAM</a:t>
            </a:r>
            <a:endParaRPr lang="zh-CN" altLang="en-US" dirty="0"/>
          </a:p>
        </p:txBody>
      </p:sp>
    </p:spTree>
    <p:extLst>
      <p:ext uri="{BB962C8B-B14F-4D97-AF65-F5344CB8AC3E}">
        <p14:creationId xmlns:p14="http://schemas.microsoft.com/office/powerpoint/2010/main" val="4201193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1600" dirty="0" smtClean="0"/>
              <a:t>如前所言，旋转矩阵自身是带有约束的（正交且行列式为 </a:t>
            </a:r>
            <a:r>
              <a:rPr lang="en-US" altLang="zh-CN" sz="1600" dirty="0" smtClean="0"/>
              <a:t>1</a:t>
            </a:r>
            <a:r>
              <a:rPr lang="zh-CN" altLang="en-US" sz="1600" dirty="0" smtClean="0"/>
              <a:t>）。它们作为优化变量时，会引入额外的约束，使优化变得困难。通过李群</a:t>
            </a:r>
            <a:r>
              <a:rPr lang="en-US" altLang="zh-CN" sz="1600" dirty="0" smtClean="0"/>
              <a:t>——</a:t>
            </a:r>
            <a:r>
              <a:rPr lang="zh-CN" altLang="en-US" sz="1600" dirty="0" smtClean="0"/>
              <a:t>李代数间的转换关系，我们希望把位姿估计变成无约束的优化问题，简化求解方式</a:t>
            </a:r>
            <a:endParaRPr lang="en-US" altLang="zh-CN" sz="1600" dirty="0" smtClean="0"/>
          </a:p>
          <a:p>
            <a:r>
              <a:rPr lang="zh-CN" altLang="en-US" sz="1600" dirty="0" smtClean="0"/>
              <a:t>李群是指具有连续（光滑）性质的群</a:t>
            </a:r>
            <a:endParaRPr lang="zh-CN" altLang="en-US" sz="1600" dirty="0"/>
          </a:p>
        </p:txBody>
      </p:sp>
    </p:spTree>
    <p:extLst>
      <p:ext uri="{BB962C8B-B14F-4D97-AF65-F5344CB8AC3E}">
        <p14:creationId xmlns:p14="http://schemas.microsoft.com/office/powerpoint/2010/main" val="3199956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lnSpcReduction="10000"/>
          </a:bodyPr>
          <a:lstStyle/>
          <a:p>
            <a:r>
              <a:rPr lang="zh-CN" altLang="en-US" sz="1600" dirty="0" smtClean="0"/>
              <a:t>旋转矩阵</a:t>
            </a:r>
            <a:r>
              <a:rPr lang="en-US" altLang="zh-CN" sz="1600" dirty="0" smtClean="0"/>
              <a:t>R</a:t>
            </a:r>
            <a:r>
              <a:rPr lang="zh-CN" altLang="en-US" sz="1600" dirty="0" smtClean="0"/>
              <a:t>要求正交且行列式为</a:t>
            </a:r>
            <a:r>
              <a:rPr lang="en-US" altLang="zh-CN" sz="1600" dirty="0" smtClean="0"/>
              <a:t>1</a:t>
            </a:r>
            <a:r>
              <a:rPr lang="zh-CN" altLang="en-US" sz="1600" dirty="0" smtClean="0"/>
              <a:t>，对加法不具有封闭性，针对</a:t>
            </a:r>
            <a:r>
              <a:rPr lang="en-US" altLang="zh-CN" sz="1600" dirty="0" smtClean="0"/>
              <a:t>R</a:t>
            </a:r>
            <a:r>
              <a:rPr lang="zh-CN" altLang="en-US" sz="1600" dirty="0" smtClean="0"/>
              <a:t>的优化问题一方面要有约束，一方面又不能简单地进行步长调整</a:t>
            </a:r>
            <a:endParaRPr lang="en-US" altLang="zh-CN" sz="1600" dirty="0" smtClean="0"/>
          </a:p>
          <a:p>
            <a:r>
              <a:rPr lang="zh-CN" altLang="en-US" sz="1600" dirty="0" smtClean="0"/>
              <a:t>但是</a:t>
            </a:r>
            <a:r>
              <a:rPr lang="en-US" altLang="zh-CN" sz="1600" dirty="0" smtClean="0"/>
              <a:t>R</a:t>
            </a:r>
            <a:r>
              <a:rPr lang="zh-CN" altLang="en-US" sz="1600" dirty="0" smtClean="0"/>
              <a:t>显然存在优化的可能，对于一个</a:t>
            </a:r>
            <a:r>
              <a:rPr lang="en-US" altLang="zh-CN" sz="1600" dirty="0" smtClean="0"/>
              <a:t>2D</a:t>
            </a:r>
            <a:r>
              <a:rPr lang="zh-CN" altLang="en-US" sz="1600" dirty="0" smtClean="0"/>
              <a:t>旋转，明显其自由度只有一个旋转角度，可连续变化。而</a:t>
            </a:r>
            <a:r>
              <a:rPr lang="en-US" altLang="zh-CN" sz="1600" dirty="0" smtClean="0"/>
              <a:t>3D</a:t>
            </a:r>
            <a:r>
              <a:rPr lang="zh-CN" altLang="en-US" sz="1600" dirty="0" smtClean="0"/>
              <a:t>旋转无非就是变成</a:t>
            </a:r>
            <a:r>
              <a:rPr lang="en-US" altLang="zh-CN" sz="1600" dirty="0" smtClean="0"/>
              <a:t>3</a:t>
            </a:r>
            <a:r>
              <a:rPr lang="zh-CN" altLang="en-US" sz="1600" dirty="0" smtClean="0"/>
              <a:t>个自由度，自觉上看，对旋转的优化问题应该是可以通过无约束非线性优化解决的</a:t>
            </a:r>
            <a:endParaRPr lang="en-US" altLang="zh-CN" sz="1600" dirty="0" smtClean="0"/>
          </a:p>
          <a:p>
            <a:r>
              <a:rPr lang="zh-CN" altLang="en-US" sz="1600" dirty="0" smtClean="0"/>
              <a:t>注意到</a:t>
            </a:r>
            <a:r>
              <a:rPr lang="en-US" altLang="zh-CN" sz="1600" dirty="0" smtClean="0"/>
              <a:t>R</a:t>
            </a:r>
            <a:r>
              <a:rPr lang="zh-CN" altLang="en-US" sz="1600" dirty="0" smtClean="0"/>
              <a:t>具有以下性质：</a:t>
            </a:r>
            <a:endParaRPr lang="en-US" altLang="zh-CN" sz="1600" dirty="0" smtClean="0"/>
          </a:p>
          <a:p>
            <a:pPr lvl="1"/>
            <a:r>
              <a:rPr lang="en-US" altLang="zh-CN" sz="1200" dirty="0" smtClean="0"/>
              <a:t>R</a:t>
            </a:r>
            <a:r>
              <a:rPr lang="zh-CN" altLang="en-US" sz="1200" dirty="0" smtClean="0"/>
              <a:t>对乘法运算具有封闭性</a:t>
            </a:r>
            <a:endParaRPr lang="en-US" altLang="zh-CN" sz="1200" dirty="0" smtClean="0"/>
          </a:p>
          <a:p>
            <a:pPr lvl="1"/>
            <a:r>
              <a:rPr lang="en-US" altLang="zh-CN" sz="1200" dirty="0" smtClean="0"/>
              <a:t>R</a:t>
            </a:r>
            <a:r>
              <a:rPr lang="zh-CN" altLang="en-US" sz="1200" dirty="0" smtClean="0"/>
              <a:t>存在单位元</a:t>
            </a:r>
            <a:r>
              <a:rPr lang="en-US" altLang="zh-CN" sz="1200" dirty="0" smtClean="0"/>
              <a:t>I (or epsilon)</a:t>
            </a:r>
          </a:p>
          <a:p>
            <a:pPr lvl="1"/>
            <a:r>
              <a:rPr lang="en-US" altLang="zh-CN" sz="1200" dirty="0" smtClean="0"/>
              <a:t>R</a:t>
            </a:r>
            <a:r>
              <a:rPr lang="zh-CN" altLang="en-US" sz="1200" dirty="0" smtClean="0"/>
              <a:t>存在逆元（很显然，每种旋转的反向旋转就是它的逆）</a:t>
            </a:r>
            <a:endParaRPr lang="en-US" altLang="zh-CN" sz="1200" dirty="0" smtClean="0"/>
          </a:p>
          <a:p>
            <a:pPr lvl="1"/>
            <a:r>
              <a:rPr lang="en-US" altLang="zh-CN" sz="1200" dirty="0" smtClean="0"/>
              <a:t>R</a:t>
            </a:r>
            <a:r>
              <a:rPr lang="zh-CN" altLang="en-US" sz="1200" dirty="0" smtClean="0"/>
              <a:t>满足结合律</a:t>
            </a:r>
            <a:endParaRPr lang="en-US" altLang="zh-CN" sz="1200" dirty="0" smtClean="0"/>
          </a:p>
          <a:p>
            <a:pPr marL="0" indent="0">
              <a:buNone/>
            </a:pPr>
            <a:r>
              <a:rPr lang="en-US" altLang="zh-CN" sz="1600" dirty="0"/>
              <a:t> </a:t>
            </a:r>
            <a:r>
              <a:rPr lang="en-US" altLang="zh-CN" sz="1600" dirty="0" smtClean="0"/>
              <a:t>    </a:t>
            </a:r>
            <a:r>
              <a:rPr lang="zh-CN" altLang="en-US" sz="1600" dirty="0" smtClean="0"/>
              <a:t>而这些性质刚好是群（</a:t>
            </a:r>
            <a:r>
              <a:rPr lang="en-US" altLang="zh-CN" sz="1600" dirty="0" smtClean="0"/>
              <a:t>Group</a:t>
            </a:r>
            <a:r>
              <a:rPr lang="zh-CN" altLang="en-US" sz="1600" dirty="0" smtClean="0"/>
              <a:t>）的定义，同时满足流形、乘法映射光滑、求逆映射光滑的性质，即李群（</a:t>
            </a:r>
            <a:r>
              <a:rPr lang="en-US" altLang="zh-CN" sz="1600" dirty="0" smtClean="0"/>
              <a:t>Lie Group</a:t>
            </a:r>
            <a:r>
              <a:rPr lang="zh-CN" altLang="en-US" sz="1600" dirty="0" smtClean="0"/>
              <a:t>）所要求的性质。</a:t>
            </a:r>
            <a:endParaRPr lang="en-US" altLang="zh-CN" sz="1600" dirty="0" smtClean="0"/>
          </a:p>
          <a:p>
            <a:r>
              <a:rPr lang="zh-CN" altLang="en-US" sz="1600" dirty="0" smtClean="0"/>
              <a:t>李群的性质决定了其元素构成一个光滑的流行（</a:t>
            </a:r>
            <a:r>
              <a:rPr lang="en-US" altLang="zh-CN" sz="1600" dirty="0" smtClean="0"/>
              <a:t>Manifold</a:t>
            </a:r>
            <a:r>
              <a:rPr lang="zh-CN" altLang="en-US" sz="1600" dirty="0" smtClean="0"/>
              <a:t>），意味着对于任何一个元素，可以找到其所在位置对应的切平面，切面上的元素满足李代数（</a:t>
            </a:r>
            <a:r>
              <a:rPr lang="en-US" altLang="zh-CN" sz="1600" dirty="0" smtClean="0"/>
              <a:t>Lie Algebra</a:t>
            </a:r>
            <a:r>
              <a:rPr lang="zh-CN" altLang="en-US" sz="1600" dirty="0" smtClean="0"/>
              <a:t>）的要求。而李代数对应线性空间的元素，满足加法封闭性，可微</a:t>
            </a:r>
            <a:endParaRPr lang="en-US" altLang="zh-CN" sz="1600" dirty="0" smtClean="0"/>
          </a:p>
          <a:p>
            <a:r>
              <a:rPr lang="zh-CN" altLang="en-US" sz="1600" dirty="0" smtClean="0"/>
              <a:t>李代数中的元素通过指数映射（</a:t>
            </a:r>
            <a:r>
              <a:rPr lang="en-US" altLang="zh-CN" sz="1600" dirty="0" err="1" smtClean="0"/>
              <a:t>exp</a:t>
            </a:r>
            <a:r>
              <a:rPr lang="zh-CN" altLang="en-US" sz="1600" dirty="0" smtClean="0"/>
              <a:t>）可以映射到对应的李群元素，同理李群元素可以通过对数映射（</a:t>
            </a:r>
            <a:r>
              <a:rPr lang="en-US" altLang="zh-CN" sz="1600" dirty="0" smtClean="0"/>
              <a:t>log</a:t>
            </a:r>
            <a:r>
              <a:rPr lang="zh-CN" altLang="en-US" sz="1600" dirty="0" smtClean="0"/>
              <a:t>）映射到李代数中。因此，我们可以通过将李群上的旋转矩阵映射到李代数对应的旋转角，对旋转角做优化求解，再将解映射回李群中对应的旋转矩阵</a:t>
            </a:r>
            <a:endParaRPr lang="en-US" altLang="zh-CN" sz="1600" dirty="0" smtClean="0"/>
          </a:p>
          <a:p>
            <a:pPr marL="0" indent="0">
              <a:buNone/>
            </a:pPr>
            <a:endParaRPr lang="zh-CN" altLang="en-US" sz="1600" dirty="0"/>
          </a:p>
        </p:txBody>
      </p:sp>
    </p:spTree>
    <p:extLst>
      <p:ext uri="{BB962C8B-B14F-4D97-AF65-F5344CB8AC3E}">
        <p14:creationId xmlns:p14="http://schemas.microsoft.com/office/powerpoint/2010/main" val="4210454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fontScale="92500" lnSpcReduction="10000"/>
              </a:bodyPr>
              <a:lstStyle/>
              <a:p>
                <a:r>
                  <a:rPr lang="zh-CN" altLang="en-US" sz="1600" dirty="0" smtClean="0"/>
                  <a:t>李群中每个点的状态是一致的，即其流形上每个点对应的切空间（</a:t>
                </a:r>
                <a:r>
                  <a:rPr lang="en-US" altLang="zh-CN" sz="1600" dirty="0" smtClean="0"/>
                  <a:t>tangent space</a:t>
                </a:r>
                <a:r>
                  <a:rPr lang="zh-CN" altLang="en-US" sz="1600" dirty="0" smtClean="0"/>
                  <a:t>）是相似（同构的</a:t>
                </a:r>
                <a:r>
                  <a:rPr lang="en-US" altLang="zh-CN" sz="1600" dirty="0" smtClean="0"/>
                  <a:t>isomorphic</a:t>
                </a:r>
                <a:r>
                  <a:rPr lang="zh-CN" altLang="en-US" sz="1600" dirty="0" smtClean="0"/>
                  <a:t>）</a:t>
                </a:r>
                <a:endParaRPr lang="en-US" altLang="zh-CN" sz="1600" dirty="0" smtClean="0"/>
              </a:p>
              <a:p>
                <a:r>
                  <a:rPr lang="en-US" altLang="zh-CN" sz="1600" b="1" dirty="0" smtClean="0"/>
                  <a:t>Action</a:t>
                </a:r>
                <a:r>
                  <a:rPr lang="zh-CN" altLang="en-US" sz="1600" dirty="0" smtClean="0"/>
                  <a:t>：李群中的成员可以对特定集合中的成员进行变换：</a:t>
                </a:r>
                <a:endParaRPr lang="en-US" altLang="zh-CN" sz="1600" dirty="0"/>
              </a:p>
              <a:p>
                <a:pPr marL="0" indent="0" algn="ctr">
                  <a:buNone/>
                </a:pPr>
                <a14:m>
                  <m:oMath xmlns:m="http://schemas.openxmlformats.org/officeDocument/2006/math">
                    <m:r>
                      <a:rPr lang="en-US" altLang="zh-CN" sz="1600" i="1" smtClean="0">
                        <a:latin typeface="Cambria Math" panose="02040503050406030204" pitchFamily="18" charset="0"/>
                      </a:rPr>
                      <m:t>·</m:t>
                    </m:r>
                    <m:r>
                      <a:rPr lang="zh-CN" altLang="en-US" sz="1600" i="1">
                        <a:latin typeface="Cambria Math" panose="02040503050406030204" pitchFamily="18" charset="0"/>
                      </a:rPr>
                      <m:t>：</m:t>
                    </m:r>
                    <m:r>
                      <a:rPr lang="zh-CN" altLang="en-US" sz="1600" b="0" i="1" smtClean="0">
                        <a:latin typeface="Cambria Math" panose="02040503050406030204" pitchFamily="18" charset="0"/>
                      </a:rPr>
                      <m:t>ℳ</m:t>
                    </m:r>
                    <m:r>
                      <a:rPr lang="en-US" altLang="zh-CN" sz="1600" i="1">
                        <a:latin typeface="Cambria Math" panose="02040503050406030204" pitchFamily="18" charset="0"/>
                      </a:rPr>
                      <m:t>×</m:t>
                    </m:r>
                    <m:r>
                      <a:rPr lang="zh-CN" altLang="en-US" sz="1600" b="0" i="1" smtClean="0">
                        <a:latin typeface="Cambria Math" panose="02040503050406030204" pitchFamily="18" charset="0"/>
                      </a:rPr>
                      <m:t>𝒱</m:t>
                    </m:r>
                    <m:r>
                      <a:rPr lang="en-US" altLang="zh-CN" sz="1600" b="0" i="1" smtClean="0">
                        <a:latin typeface="Cambria Math" panose="02040503050406030204" pitchFamily="18" charset="0"/>
                      </a:rPr>
                      <m:t>→</m:t>
                    </m:r>
                    <m:r>
                      <a:rPr lang="zh-CN" altLang="en-US" sz="1600" b="0" i="1" smtClean="0">
                        <a:latin typeface="Cambria Math" panose="02040503050406030204" pitchFamily="18" charset="0"/>
                      </a:rPr>
                      <m:t>𝒱</m:t>
                    </m:r>
                    <m:r>
                      <a:rPr lang="en-US" altLang="zh-CN" sz="1600" b="0" i="1" smtClean="0">
                        <a:latin typeface="Cambria Math" panose="02040503050406030204" pitchFamily="18" charset="0"/>
                      </a:rPr>
                      <m:t>;</m:t>
                    </m:r>
                    <m:d>
                      <m:dPr>
                        <m:ctrlPr>
                          <a:rPr lang="en-US" altLang="zh-CN" sz="1600" b="0" i="1" smtClean="0">
                            <a:latin typeface="Cambria Math" panose="02040503050406030204" pitchFamily="18" charset="0"/>
                          </a:rPr>
                        </m:ctrlPr>
                      </m:dPr>
                      <m:e>
                        <m:r>
                          <a:rPr lang="zh-CN" altLang="en-US" sz="1600" b="0" i="1" smtClean="0">
                            <a:latin typeface="Cambria Math" panose="02040503050406030204" pitchFamily="18" charset="0"/>
                          </a:rPr>
                          <m:t>𝒳</m:t>
                        </m:r>
                        <m:r>
                          <a:rPr lang="en-US" altLang="zh-CN" sz="1600" b="0" i="1" smtClean="0">
                            <a:latin typeface="Cambria Math" panose="02040503050406030204" pitchFamily="18" charset="0"/>
                          </a:rPr>
                          <m:t>, </m:t>
                        </m:r>
                        <m:r>
                          <a:rPr lang="en-US" altLang="zh-CN" sz="1600" b="0" i="1" smtClean="0">
                            <a:latin typeface="Cambria Math" panose="02040503050406030204" pitchFamily="18" charset="0"/>
                          </a:rPr>
                          <m:t>𝑣</m:t>
                        </m:r>
                      </m:e>
                    </m:d>
                    <m:r>
                      <a:rPr lang="en-US" altLang="zh-CN" sz="1600" b="0" i="1" smtClean="0">
                        <a:latin typeface="Cambria Math" panose="02040503050406030204" pitchFamily="18" charset="0"/>
                      </a:rPr>
                      <m:t>↦</m:t>
                    </m:r>
                    <m:r>
                      <a:rPr lang="zh-CN" altLang="en-US" sz="1600" b="0" i="1" smtClean="0">
                        <a:latin typeface="Cambria Math" panose="02040503050406030204" pitchFamily="18" charset="0"/>
                      </a:rPr>
                      <m:t>𝒳</m:t>
                    </m:r>
                    <m:r>
                      <a:rPr lang="en-US" altLang="zh-CN" sz="1600" i="1">
                        <a:latin typeface="Cambria Math" panose="02040503050406030204" pitchFamily="18" charset="0"/>
                      </a:rPr>
                      <m:t>·</m:t>
                    </m:r>
                    <m:r>
                      <a:rPr lang="en-US" altLang="zh-CN" sz="1600" b="0" i="1" smtClean="0">
                        <a:latin typeface="Cambria Math" panose="02040503050406030204" pitchFamily="18" charset="0"/>
                      </a:rPr>
                      <m:t>𝑣</m:t>
                    </m:r>
                  </m:oMath>
                </a14:m>
                <a:r>
                  <a:rPr lang="zh-CN" altLang="en-US" sz="1600" dirty="0" smtClean="0"/>
                  <a:t> </a:t>
                </a:r>
                <a:endParaRPr lang="en-US" altLang="zh-CN" sz="1600" dirty="0" smtClean="0"/>
              </a:p>
              <a:p>
                <a:pPr algn="just"/>
                <a:r>
                  <a:rPr lang="zh-CN" altLang="en-US" sz="1600" dirty="0" smtClean="0"/>
                  <a:t>李代数可表达为李群流形上单位元对应的切空间：</a:t>
                </a:r>
                <a:endParaRPr lang="en-US" altLang="zh-CN" sz="1600" dirty="0" smtClean="0"/>
              </a:p>
              <a:p>
                <a:pPr marL="0" indent="0" algn="just">
                  <a:buNone/>
                </a:pPr>
                <a14:m>
                  <m:oMathPara xmlns:m="http://schemas.openxmlformats.org/officeDocument/2006/math">
                    <m:oMathParaPr>
                      <m:jc m:val="center"/>
                    </m:oMathParaPr>
                    <m:oMath xmlns:m="http://schemas.openxmlformats.org/officeDocument/2006/math">
                      <m:r>
                        <a:rPr lang="zh-CN" altLang="en-US" sz="1600" i="1" smtClean="0">
                          <a:latin typeface="Cambria Math" panose="02040503050406030204" pitchFamily="18" charset="0"/>
                        </a:rPr>
                        <m:t>𝔪</m:t>
                      </m:r>
                      <m:r>
                        <a:rPr lang="zh-CN" altLang="en-US" sz="1600" i="1" smtClean="0">
                          <a:latin typeface="Cambria Math" panose="02040503050406030204" pitchFamily="18" charset="0"/>
                        </a:rPr>
                        <m:t>≜ </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𝑇</m:t>
                          </m:r>
                        </m:e>
                        <m:sub>
                          <m:r>
                            <a:rPr lang="el-GR" altLang="zh-CN" sz="1600" b="0" i="1" smtClean="0">
                              <a:latin typeface="Cambria Math" panose="02040503050406030204" pitchFamily="18" charset="0"/>
                            </a:rPr>
                            <m:t>ℰ</m:t>
                          </m:r>
                        </m:sub>
                      </m:sSub>
                      <m:r>
                        <a:rPr lang="zh-CN" altLang="en-US" sz="1600" b="0" i="1" smtClean="0">
                          <a:latin typeface="Cambria Math" panose="02040503050406030204" pitchFamily="18" charset="0"/>
                        </a:rPr>
                        <m:t>ℳ</m:t>
                      </m:r>
                    </m:oMath>
                  </m:oMathPara>
                </a14:m>
                <a:endParaRPr lang="en-US" altLang="zh-CN" sz="1600" dirty="0" smtClean="0"/>
              </a:p>
              <a:p>
                <a:pPr algn="just"/>
                <a:r>
                  <a:rPr lang="zh-CN" altLang="en-US" sz="1600" dirty="0" smtClean="0"/>
                  <a:t>李代数是向量空间，可以表示为同对应维度向量的关系：</a:t>
                </a:r>
                <a:endParaRPr lang="en-US" altLang="zh-CN" sz="1600" dirty="0" smtClean="0"/>
              </a:p>
              <a:p>
                <a:pPr marL="0" indent="0" algn="ctr">
                  <a:buNone/>
                </a:pPr>
                <a14:m>
                  <m:oMath xmlns:m="http://schemas.openxmlformats.org/officeDocument/2006/math">
                    <m:sSup>
                      <m:sSupPr>
                        <m:ctrlPr>
                          <a:rPr lang="en-US" altLang="zh-CN" sz="1600" i="1" smtClean="0">
                            <a:latin typeface="Cambria Math" panose="02040503050406030204" pitchFamily="18" charset="0"/>
                          </a:rPr>
                        </m:ctrlPr>
                      </m:sSupPr>
                      <m:e>
                        <m:r>
                          <a:rPr lang="en-US" altLang="zh-CN" sz="1600" b="1" i="0">
                            <a:latin typeface="Cambria Math" panose="02040503050406030204" pitchFamily="18" charset="0"/>
                          </a:rPr>
                          <m:t>𝐯</m:t>
                        </m:r>
                      </m:e>
                      <m:sup>
                        <m:r>
                          <a:rPr lang="en-US" altLang="zh-CN" sz="1600" i="1" smtClean="0">
                            <a:latin typeface="Cambria Math" panose="02040503050406030204" pitchFamily="18" charset="0"/>
                          </a:rPr>
                          <m:t>∧</m:t>
                        </m:r>
                      </m:sup>
                    </m:sSup>
                    <m:r>
                      <a:rPr lang="en-US" altLang="zh-CN" sz="1600" i="1" smtClean="0">
                        <a:latin typeface="Cambria Math" panose="02040503050406030204" pitchFamily="18" charset="0"/>
                      </a:rPr>
                      <m:t>∈</m:t>
                    </m:r>
                    <m:r>
                      <a:rPr lang="zh-CN" altLang="en-US" sz="1600" i="1" smtClean="0">
                        <a:latin typeface="Cambria Math" panose="02040503050406030204" pitchFamily="18" charset="0"/>
                      </a:rPr>
                      <m:t>𝔪</m:t>
                    </m:r>
                  </m:oMath>
                </a14:m>
                <a:r>
                  <a:rPr lang="en-US" altLang="zh-CN" sz="1600" dirty="0" smtClean="0"/>
                  <a:t> , </a:t>
                </a:r>
                <a:r>
                  <a:rPr lang="en-US" altLang="zh-CN" sz="1600" dirty="0" err="1" smtClean="0"/>
                  <a:t>or</a:t>
                </a:r>
                <a:r>
                  <a:rPr lang="en-US" altLang="zh-CN" sz="1600" dirty="0" smtClean="0"/>
                  <a:t> </a:t>
                </a:r>
                <a14:m>
                  <m:oMath xmlns:m="http://schemas.openxmlformats.org/officeDocument/2006/math">
                    <m:sSub>
                      <m:sSubPr>
                        <m:ctrlPr>
                          <a:rPr lang="en-US" altLang="zh-CN" sz="1600" i="1" smtClean="0">
                            <a:latin typeface="Cambria Math" panose="02040503050406030204" pitchFamily="18" charset="0"/>
                          </a:rPr>
                        </m:ctrlPr>
                      </m:sSubPr>
                      <m:e>
                        <m:r>
                          <a:rPr lang="el-GR" altLang="zh-CN" sz="1600" b="0" i="1" smtClean="0">
                            <a:latin typeface="Cambria Math" panose="02040503050406030204" pitchFamily="18" charset="0"/>
                          </a:rPr>
                          <m:t>ℰ</m:t>
                        </m:r>
                      </m:e>
                      <m:sub>
                        <m:r>
                          <a:rPr lang="en-US" altLang="zh-CN" sz="1600" b="1" i="0" smtClean="0">
                            <a:latin typeface="Cambria Math" panose="02040503050406030204" pitchFamily="18" charset="0"/>
                          </a:rPr>
                          <m:t>𝐯</m:t>
                        </m:r>
                      </m:sub>
                    </m:sSub>
                    <m:r>
                      <a:rPr lang="en-US" altLang="zh-CN" sz="1600" i="1" smtClean="0">
                        <a:latin typeface="Cambria Math" panose="02040503050406030204" pitchFamily="18" charset="0"/>
                      </a:rPr>
                      <m:t>∧</m:t>
                    </m:r>
                    <m:r>
                      <a:rPr lang="en-US" altLang="zh-CN" sz="1600" b="0" i="1" smtClean="0">
                        <a:latin typeface="Cambria Math" panose="02040503050406030204" pitchFamily="18" charset="0"/>
                      </a:rPr>
                      <m:t> </m:t>
                    </m:r>
                    <m:r>
                      <a:rPr lang="en-US" altLang="zh-CN" sz="160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𝑇</m:t>
                        </m:r>
                      </m:e>
                      <m:sub>
                        <m:r>
                          <a:rPr lang="el-GR" altLang="zh-CN" sz="1600" b="0" i="1" smtClean="0">
                            <a:latin typeface="Cambria Math" panose="02040503050406030204" pitchFamily="18" charset="0"/>
                          </a:rPr>
                          <m:t>ℰ</m:t>
                        </m:r>
                      </m:sub>
                    </m:sSub>
                    <m:r>
                      <a:rPr lang="zh-CN" altLang="en-US" sz="1600" b="0" i="1" smtClean="0">
                        <a:latin typeface="Cambria Math" panose="02040503050406030204" pitchFamily="18" charset="0"/>
                      </a:rPr>
                      <m:t>ℳ</m:t>
                    </m:r>
                  </m:oMath>
                </a14:m>
                <a:endParaRPr lang="en-US" altLang="zh-CN" sz="1600" dirty="0" smtClean="0"/>
              </a:p>
              <a:p>
                <a:pPr algn="just"/>
                <a:r>
                  <a:rPr lang="zh-CN" altLang="en-US" sz="1600" dirty="0" smtClean="0"/>
                  <a:t>流行上不同元素对应的切空间上的向量可以通过线性变换转化到单位元对应的切空间中，这个转换称之为</a:t>
                </a:r>
                <a:r>
                  <a:rPr lang="en-US" altLang="zh-CN" sz="1600" b="1" dirty="0" err="1" smtClean="0"/>
                  <a:t>Adjoint</a:t>
                </a:r>
                <a:endParaRPr lang="en-US" altLang="zh-CN" sz="1600" b="1" dirty="0" smtClean="0"/>
              </a:p>
              <a:p>
                <a:pPr algn="just"/>
                <a:r>
                  <a:rPr lang="zh-CN" altLang="en-US" sz="1600" dirty="0" smtClean="0"/>
                  <a:t>同时：</a:t>
                </a:r>
                <a:endParaRPr lang="en-US" altLang="zh-CN" sz="1600" dirty="0" smtClean="0"/>
              </a:p>
              <a:p>
                <a:pPr marL="0" indent="0" algn="just">
                  <a:buNone/>
                </a:pPr>
                <a14:m>
                  <m:oMathPara xmlns:m="http://schemas.openxmlformats.org/officeDocument/2006/math">
                    <m:oMathParaPr>
                      <m:jc m:val="center"/>
                    </m:oMathParaPr>
                    <m:oMath xmlns:m="http://schemas.openxmlformats.org/officeDocument/2006/math">
                      <m:sSup>
                        <m:sSupPr>
                          <m:ctrlPr>
                            <a:rPr lang="en-US" altLang="zh-CN" sz="1600" i="1" smtClean="0">
                              <a:latin typeface="Cambria Math" panose="02040503050406030204" pitchFamily="18" charset="0"/>
                            </a:rPr>
                          </m:ctrlPr>
                        </m:sSupPr>
                        <m:e>
                          <m:r>
                            <a:rPr lang="en-US" altLang="zh-CN" sz="1600" b="1" i="0">
                              <a:latin typeface="Cambria Math" panose="02040503050406030204" pitchFamily="18" charset="0"/>
                            </a:rPr>
                            <m:t>𝐯</m:t>
                          </m:r>
                        </m:e>
                        <m:sup>
                          <m:r>
                            <a:rPr lang="en-US" altLang="zh-CN" sz="1600" i="1" smtClean="0">
                              <a:latin typeface="Cambria Math" panose="02040503050406030204" pitchFamily="18" charset="0"/>
                            </a:rPr>
                            <m:t>∧</m:t>
                          </m:r>
                        </m:sup>
                      </m:sSup>
                      <m:r>
                        <a:rPr lang="en-US" altLang="zh-CN" sz="1600" i="1">
                          <a:latin typeface="Cambria Math" panose="02040503050406030204" pitchFamily="18" charset="0"/>
                        </a:rPr>
                        <m:t>=</m:t>
                      </m:r>
                      <m:sSup>
                        <m:sSupPr>
                          <m:ctrlPr>
                            <a:rPr lang="en-US" altLang="zh-CN" sz="1600" i="1" smtClean="0">
                              <a:latin typeface="Cambria Math" panose="02040503050406030204" pitchFamily="18" charset="0"/>
                            </a:rPr>
                          </m:ctrlPr>
                        </m:sSupPr>
                        <m:e>
                          <m:r>
                            <a:rPr lang="zh-CN" altLang="en-US" sz="1600" i="1" smtClean="0">
                              <a:latin typeface="Cambria Math" panose="02040503050406030204" pitchFamily="18" charset="0"/>
                            </a:rPr>
                            <m:t>𝒳</m:t>
                          </m:r>
                        </m:e>
                        <m:sup>
                          <m:r>
                            <a:rPr lang="en-US" altLang="zh-CN" sz="1600" i="1">
                              <a:latin typeface="Cambria Math" panose="02040503050406030204" pitchFamily="18" charset="0"/>
                            </a:rPr>
                            <m:t>-</m:t>
                          </m:r>
                          <m:r>
                            <a:rPr lang="en-US" altLang="zh-CN" sz="1600" b="0" i="1" smtClean="0">
                              <a:latin typeface="Cambria Math" panose="02040503050406030204" pitchFamily="18" charset="0"/>
                            </a:rPr>
                            <m:t>1</m:t>
                          </m:r>
                        </m:sup>
                      </m:sSup>
                      <m:r>
                        <a:rPr lang="en-US" altLang="zh-CN" sz="1600" i="1" smtClean="0">
                          <a:latin typeface="Cambria Math" panose="02040503050406030204" pitchFamily="18" charset="0"/>
                        </a:rPr>
                        <m:t>·</m:t>
                      </m:r>
                      <m:acc>
                        <m:accPr>
                          <m:chr m:val="̇"/>
                          <m:ctrlPr>
                            <a:rPr lang="en-US" altLang="zh-CN" sz="1600" i="1" smtClean="0">
                              <a:latin typeface="Cambria Math" panose="02040503050406030204" pitchFamily="18" charset="0"/>
                            </a:rPr>
                          </m:ctrlPr>
                        </m:accPr>
                        <m:e>
                          <m:r>
                            <a:rPr lang="zh-CN" altLang="en-US" sz="1600" b="0" i="1" smtClean="0">
                              <a:latin typeface="Cambria Math" panose="02040503050406030204" pitchFamily="18" charset="0"/>
                            </a:rPr>
                            <m:t>𝒳</m:t>
                          </m:r>
                        </m:e>
                      </m:acc>
                    </m:oMath>
                  </m:oMathPara>
                </a14:m>
                <a:endParaRPr lang="en-US" altLang="zh-CN" sz="1600" dirty="0" smtClean="0"/>
              </a:p>
              <a:p>
                <a:pPr algn="just"/>
                <a:r>
                  <a:rPr lang="zh-CN" altLang="en-US" sz="1600" dirty="0" smtClean="0"/>
                  <a:t>对于乘法运算的群，由于</a:t>
                </a:r>
                <a14:m>
                  <m:oMath xmlns:m="http://schemas.openxmlformats.org/officeDocument/2006/math">
                    <m:sSup>
                      <m:sSupPr>
                        <m:ctrlPr>
                          <a:rPr lang="en-US" altLang="zh-CN" sz="1600" i="1" smtClean="0">
                            <a:latin typeface="Cambria Math" panose="02040503050406030204" pitchFamily="18" charset="0"/>
                          </a:rPr>
                        </m:ctrlPr>
                      </m:sSupPr>
                      <m:e>
                        <m:r>
                          <a:rPr lang="zh-CN" altLang="en-US" sz="1600" i="1" smtClean="0">
                            <a:latin typeface="Cambria Math" panose="02040503050406030204" pitchFamily="18" charset="0"/>
                          </a:rPr>
                          <m:t>𝒳</m:t>
                        </m:r>
                      </m:e>
                      <m:sup>
                        <m:r>
                          <a:rPr lang="en-US" altLang="zh-CN" sz="1600" i="1">
                            <a:latin typeface="Cambria Math" panose="02040503050406030204" pitchFamily="18" charset="0"/>
                          </a:rPr>
                          <m:t>−</m:t>
                        </m:r>
                        <m:r>
                          <a:rPr lang="en-US" altLang="zh-CN" sz="1600" b="0" i="1" smtClean="0">
                            <a:latin typeface="Cambria Math" panose="02040503050406030204" pitchFamily="18" charset="0"/>
                          </a:rPr>
                          <m:t>1</m:t>
                        </m:r>
                      </m:sup>
                    </m:sSup>
                    <m:r>
                      <a:rPr lang="en-US" altLang="zh-CN" sz="1600" i="1" smtClean="0">
                        <a:latin typeface="Cambria Math" panose="02040503050406030204" pitchFamily="18" charset="0"/>
                      </a:rPr>
                      <m:t>·</m:t>
                    </m:r>
                    <m:r>
                      <a:rPr lang="zh-CN" altLang="en-US" sz="1600" b="0" i="1" smtClean="0">
                        <a:latin typeface="Cambria Math" panose="02040503050406030204" pitchFamily="18" charset="0"/>
                      </a:rPr>
                      <m:t>𝒳</m:t>
                    </m:r>
                    <m:r>
                      <a:rPr lang="en-US" altLang="zh-CN" sz="1600" b="0" i="1" smtClean="0">
                        <a:latin typeface="Cambria Math" panose="02040503050406030204" pitchFamily="18" charset="0"/>
                      </a:rPr>
                      <m:t>=</m:t>
                    </m:r>
                    <m:r>
                      <a:rPr lang="el-GR" altLang="zh-CN" sz="1600" b="0" i="1" smtClean="0">
                        <a:latin typeface="Cambria Math" panose="02040503050406030204" pitchFamily="18" charset="0"/>
                      </a:rPr>
                      <m:t>ℰ</m:t>
                    </m:r>
                  </m:oMath>
                </a14:m>
                <a:r>
                  <a:rPr lang="zh-CN" altLang="en-US" sz="1600" dirty="0" smtClean="0"/>
                  <a:t>，两边求导可得</a:t>
                </a:r>
                <a14:m>
                  <m:oMath xmlns:m="http://schemas.openxmlformats.org/officeDocument/2006/math">
                    <m:sSup>
                      <m:sSupPr>
                        <m:ctrlPr>
                          <a:rPr lang="en-US" altLang="zh-CN" sz="1600" i="1" smtClean="0">
                            <a:latin typeface="Cambria Math" panose="02040503050406030204" pitchFamily="18" charset="0"/>
                          </a:rPr>
                        </m:ctrlPr>
                      </m:sSupPr>
                      <m:e>
                        <m:r>
                          <a:rPr lang="en-US" altLang="zh-CN" sz="1600" b="1" i="0">
                            <a:latin typeface="Cambria Math" panose="02040503050406030204" pitchFamily="18" charset="0"/>
                          </a:rPr>
                          <m:t>𝐯</m:t>
                        </m:r>
                      </m:e>
                      <m:sup>
                        <m:r>
                          <a:rPr lang="en-US" altLang="zh-CN" sz="1600" i="1" smtClean="0">
                            <a:latin typeface="Cambria Math" panose="02040503050406030204" pitchFamily="18" charset="0"/>
                          </a:rPr>
                          <m:t>∧</m:t>
                        </m:r>
                      </m:sup>
                    </m:sSup>
                    <m:r>
                      <a:rPr lang="en-US" altLang="zh-CN" sz="1600" i="1">
                        <a:latin typeface="Cambria Math" panose="02040503050406030204" pitchFamily="18" charset="0"/>
                      </a:rPr>
                      <m:t>=</m:t>
                    </m:r>
                    <m:sSup>
                      <m:sSupPr>
                        <m:ctrlPr>
                          <a:rPr lang="en-US" altLang="zh-CN" sz="1600" i="1" smtClean="0">
                            <a:latin typeface="Cambria Math" panose="02040503050406030204" pitchFamily="18" charset="0"/>
                          </a:rPr>
                        </m:ctrlPr>
                      </m:sSupPr>
                      <m:e>
                        <m:r>
                          <a:rPr lang="zh-CN" altLang="en-US" sz="1600" i="1" smtClean="0">
                            <a:latin typeface="Cambria Math" panose="02040503050406030204" pitchFamily="18" charset="0"/>
                          </a:rPr>
                          <m:t>𝒳</m:t>
                        </m:r>
                      </m:e>
                      <m:sup>
                        <m:r>
                          <a:rPr lang="en-US" altLang="zh-CN" sz="1600" i="1">
                            <a:latin typeface="Cambria Math" panose="02040503050406030204" pitchFamily="18" charset="0"/>
                          </a:rPr>
                          <m:t>−</m:t>
                        </m:r>
                        <m:r>
                          <a:rPr lang="en-US" altLang="zh-CN" sz="1600" b="0" i="1" smtClean="0">
                            <a:latin typeface="Cambria Math" panose="02040503050406030204" pitchFamily="18" charset="0"/>
                          </a:rPr>
                          <m:t>1</m:t>
                        </m:r>
                      </m:sup>
                    </m:sSup>
                    <m:acc>
                      <m:accPr>
                        <m:chr m:val="̇"/>
                        <m:ctrlPr>
                          <a:rPr lang="en-US" altLang="zh-CN" sz="1600" i="1" smtClean="0">
                            <a:latin typeface="Cambria Math" panose="02040503050406030204" pitchFamily="18" charset="0"/>
                          </a:rPr>
                        </m:ctrlPr>
                      </m:accPr>
                      <m:e>
                        <m:r>
                          <a:rPr lang="zh-CN" altLang="en-US" sz="1600" b="0" i="1" smtClean="0">
                            <a:latin typeface="Cambria Math" panose="02040503050406030204" pitchFamily="18" charset="0"/>
                          </a:rPr>
                          <m:t>𝒳</m:t>
                        </m:r>
                      </m:e>
                    </m:acc>
                    <m:r>
                      <a:rPr lang="en-US" altLang="zh-CN" sz="1600" b="0" i="1" smtClean="0">
                        <a:latin typeface="Cambria Math" panose="02040503050406030204" pitchFamily="18" charset="0"/>
                      </a:rPr>
                      <m:t>=−</m:t>
                    </m:r>
                    <m:acc>
                      <m:accPr>
                        <m:chr m:val="̇"/>
                        <m:ctrlPr>
                          <a:rPr lang="en-US" altLang="zh-CN" sz="1600" b="0" i="1" smtClean="0">
                            <a:latin typeface="Cambria Math" panose="02040503050406030204" pitchFamily="18" charset="0"/>
                          </a:rPr>
                        </m:ctrlPr>
                      </m:accPr>
                      <m:e>
                        <m:sSup>
                          <m:sSupPr>
                            <m:ctrlPr>
                              <a:rPr lang="en-US" altLang="zh-CN" sz="1600" b="0" i="1" smtClean="0">
                                <a:latin typeface="Cambria Math" panose="02040503050406030204" pitchFamily="18" charset="0"/>
                              </a:rPr>
                            </m:ctrlPr>
                          </m:sSupPr>
                          <m:e>
                            <m:r>
                              <a:rPr lang="zh-CN" altLang="en-US" sz="1600" i="1" smtClean="0">
                                <a:latin typeface="Cambria Math" panose="02040503050406030204" pitchFamily="18" charset="0"/>
                              </a:rPr>
                              <m:t>𝒳</m:t>
                            </m:r>
                          </m:e>
                          <m:sup>
                            <m:r>
                              <a:rPr lang="en-US" altLang="zh-CN" sz="1600" b="0" i="1" smtClean="0">
                                <a:latin typeface="Cambria Math" panose="02040503050406030204" pitchFamily="18" charset="0"/>
                              </a:rPr>
                              <m:t>−1</m:t>
                            </m:r>
                          </m:sup>
                        </m:sSup>
                      </m:e>
                    </m:acc>
                    <m:r>
                      <a:rPr lang="zh-CN" altLang="en-US" sz="1600" i="1" smtClean="0">
                        <a:latin typeface="Cambria Math" panose="02040503050406030204" pitchFamily="18" charset="0"/>
                      </a:rPr>
                      <m:t>𝒳</m:t>
                    </m:r>
                  </m:oMath>
                </a14:m>
                <a:endParaRPr lang="en-US" altLang="zh-CN" sz="1600" dirty="0" smtClean="0"/>
              </a:p>
              <a:p>
                <a:pPr algn="just"/>
                <a:r>
                  <a:rPr lang="zh-CN" altLang="en-US" sz="1600" dirty="0" smtClean="0"/>
                  <a:t>从上可知，</a:t>
                </a:r>
                <a14:m>
                  <m:oMath xmlns:m="http://schemas.openxmlformats.org/officeDocument/2006/math">
                    <m:acc>
                      <m:accPr>
                        <m:chr m:val="̇"/>
                        <m:ctrlPr>
                          <a:rPr lang="en-US" altLang="zh-CN" sz="1600" i="1" smtClean="0">
                            <a:latin typeface="Cambria Math" panose="02040503050406030204" pitchFamily="18" charset="0"/>
                          </a:rPr>
                        </m:ctrlPr>
                      </m:accPr>
                      <m:e>
                        <m:r>
                          <a:rPr lang="zh-CN" altLang="en-US" sz="1600" b="0" i="1" smtClean="0">
                            <a:latin typeface="Cambria Math" panose="02040503050406030204" pitchFamily="18" charset="0"/>
                          </a:rPr>
                          <m:t>𝒳</m:t>
                        </m:r>
                      </m:e>
                    </m:acc>
                    <m:r>
                      <a:rPr lang="en-US" altLang="zh-CN" sz="1600" i="1">
                        <a:latin typeface="Cambria Math" panose="02040503050406030204" pitchFamily="18" charset="0"/>
                      </a:rPr>
                      <m:t>=</m:t>
                    </m:r>
                    <m:r>
                      <a:rPr lang="zh-CN" altLang="en-US" sz="1600" i="1" smtClean="0">
                        <a:latin typeface="Cambria Math" panose="02040503050406030204" pitchFamily="18" charset="0"/>
                      </a:rPr>
                      <m:t>𝒳</m:t>
                    </m:r>
                    <m:r>
                      <a:rPr lang="en-US" altLang="zh-CN" sz="1600" i="1" smtClean="0">
                        <a:latin typeface="Cambria Math" panose="02040503050406030204" pitchFamily="18" charset="0"/>
                      </a:rPr>
                      <m:t>·</m:t>
                    </m:r>
                    <m:sSup>
                      <m:sSupPr>
                        <m:ctrlPr>
                          <a:rPr lang="en-US" altLang="zh-CN" sz="1600" i="1" smtClean="0">
                            <a:latin typeface="Cambria Math" panose="02040503050406030204" pitchFamily="18" charset="0"/>
                          </a:rPr>
                        </m:ctrlPr>
                      </m:sSupPr>
                      <m:e>
                        <m:r>
                          <a:rPr lang="en-US" altLang="zh-CN" sz="1600" b="1" i="0">
                            <a:latin typeface="Cambria Math" panose="02040503050406030204" pitchFamily="18" charset="0"/>
                          </a:rPr>
                          <m:t>𝐯</m:t>
                        </m:r>
                      </m:e>
                      <m:sup>
                        <m:r>
                          <a:rPr lang="en-US" altLang="zh-CN" sz="1600" i="1" smtClean="0">
                            <a:latin typeface="Cambria Math" panose="02040503050406030204" pitchFamily="18" charset="0"/>
                          </a:rPr>
                          <m:t>∧</m:t>
                        </m:r>
                      </m:sup>
                    </m:sSup>
                  </m:oMath>
                </a14:m>
                <a:r>
                  <a:rPr lang="zh-CN" altLang="en-US" sz="1600" dirty="0" smtClean="0"/>
                  <a:t>，该微分方程求解可得：</a:t>
                </a:r>
                <a:endParaRPr lang="en-US" altLang="zh-CN" sz="1600" dirty="0" smtClean="0"/>
              </a:p>
              <a:p>
                <a:pPr marL="0" indent="0" algn="just">
                  <a:buNone/>
                </a:pPr>
                <a14:m>
                  <m:oMathPara xmlns:m="http://schemas.openxmlformats.org/officeDocument/2006/math">
                    <m:oMathParaPr>
                      <m:jc m:val="center"/>
                    </m:oMathParaPr>
                    <m:oMath xmlns:m="http://schemas.openxmlformats.org/officeDocument/2006/math">
                      <m:r>
                        <a:rPr lang="zh-CN" altLang="en-US" sz="1600" i="1" smtClean="0">
                          <a:latin typeface="Cambria Math" panose="02040503050406030204" pitchFamily="18" charset="0"/>
                        </a:rPr>
                        <m:t>𝒳</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𝑡</m:t>
                      </m:r>
                      <m:r>
                        <a:rPr lang="en-US" altLang="zh-CN" sz="1600" b="0" i="1" smtClean="0">
                          <a:latin typeface="Cambria Math" panose="02040503050406030204" pitchFamily="18" charset="0"/>
                        </a:rPr>
                        <m:t>)=</m:t>
                      </m:r>
                      <m:r>
                        <a:rPr lang="zh-CN" altLang="en-US" sz="1600" i="1" smtClean="0">
                          <a:latin typeface="Cambria Math" panose="02040503050406030204" pitchFamily="18" charset="0"/>
                        </a:rPr>
                        <m:t>𝒳</m:t>
                      </m:r>
                      <m:r>
                        <a:rPr lang="en-US" altLang="zh-CN" sz="1600" b="0" i="1" smtClean="0">
                          <a:latin typeface="Cambria Math" panose="02040503050406030204" pitchFamily="18" charset="0"/>
                        </a:rPr>
                        <m:t>(0)</m:t>
                      </m:r>
                      <m:r>
                        <a:rPr lang="en-US" altLang="zh-CN" sz="1600" i="1" smtClean="0">
                          <a:latin typeface="Cambria Math" panose="02040503050406030204" pitchFamily="18" charset="0"/>
                        </a:rPr>
                        <m:t>·</m:t>
                      </m:r>
                      <m:r>
                        <m:rPr>
                          <m:sty m:val="p"/>
                        </m:rPr>
                        <a:rPr lang="en-US" altLang="zh-CN" sz="1600" b="0" i="0" smtClean="0">
                          <a:latin typeface="Cambria Math" panose="02040503050406030204" pitchFamily="18" charset="0"/>
                        </a:rPr>
                        <m:t>exp</m:t>
                      </m:r>
                      <m:r>
                        <a:rPr lang="en-US" altLang="zh-CN" sz="1600" b="0" i="1" smtClean="0">
                          <a:latin typeface="Cambria Math" panose="02040503050406030204" pitchFamily="18" charset="0"/>
                        </a:rPr>
                        <m:t>⁡(</m:t>
                      </m:r>
                      <m:sSup>
                        <m:sSupPr>
                          <m:ctrlPr>
                            <a:rPr lang="en-US" altLang="zh-CN" sz="1600" i="1" smtClean="0">
                              <a:latin typeface="Cambria Math" panose="02040503050406030204" pitchFamily="18" charset="0"/>
                            </a:rPr>
                          </m:ctrlPr>
                        </m:sSupPr>
                        <m:e>
                          <m:r>
                            <a:rPr lang="en-US" altLang="zh-CN" sz="1600" b="1" i="0">
                              <a:latin typeface="Cambria Math" panose="02040503050406030204" pitchFamily="18" charset="0"/>
                            </a:rPr>
                            <m:t>𝐯</m:t>
                          </m:r>
                        </m:e>
                        <m:sup>
                          <m:r>
                            <a:rPr lang="en-US" altLang="zh-CN" sz="1600" i="1" smtClean="0">
                              <a:latin typeface="Cambria Math" panose="02040503050406030204" pitchFamily="18" charset="0"/>
                            </a:rPr>
                            <m:t>∧</m:t>
                          </m:r>
                        </m:sup>
                      </m:sSup>
                      <m:r>
                        <m:rPr>
                          <m:sty m:val="p"/>
                        </m:rPr>
                        <a:rPr lang="en-US" altLang="zh-CN" sz="1600" i="1">
                          <a:latin typeface="Cambria Math" panose="02040503050406030204" pitchFamily="18" charset="0"/>
                        </a:rPr>
                        <m:t>t</m:t>
                      </m:r>
                      <m:r>
                        <a:rPr lang="en-US" altLang="zh-CN" sz="1600" b="0" i="1" smtClean="0">
                          <a:latin typeface="Cambria Math" panose="02040503050406030204" pitchFamily="18" charset="0"/>
                        </a:rPr>
                        <m:t>)</m:t>
                      </m:r>
                    </m:oMath>
                  </m:oMathPara>
                </a14:m>
                <a:endParaRPr lang="en-US" altLang="zh-CN" sz="1600" dirty="0" smtClean="0"/>
              </a:p>
              <a:p>
                <a:pPr algn="just"/>
                <a:r>
                  <a:rPr lang="zh-CN" altLang="en-US" sz="1600" dirty="0"/>
                  <a:t>所以</a:t>
                </a:r>
                <a14:m>
                  <m:oMath xmlns:m="http://schemas.openxmlformats.org/officeDocument/2006/math">
                    <m:func>
                      <m:funcPr>
                        <m:ctrlPr>
                          <a:rPr lang="en-US" altLang="zh-CN" sz="1600" b="0" i="1" smtClean="0">
                            <a:latin typeface="Cambria Math" panose="02040503050406030204" pitchFamily="18" charset="0"/>
                          </a:rPr>
                        </m:ctrlPr>
                      </m:funcPr>
                      <m:fName>
                        <m:r>
                          <m:rPr>
                            <m:sty m:val="p"/>
                          </m:rPr>
                          <a:rPr lang="en-US" altLang="zh-CN" sz="1600" b="0" i="0" smtClean="0">
                            <a:latin typeface="Cambria Math" panose="02040503050406030204" pitchFamily="18" charset="0"/>
                          </a:rPr>
                          <m:t>exp</m:t>
                        </m:r>
                      </m:fName>
                      <m:e>
                        <m:d>
                          <m:dPr>
                            <m:ctrlPr>
                              <a:rPr lang="en-US" altLang="zh-CN" sz="1600" b="0" i="1" smtClean="0">
                                <a:latin typeface="Cambria Math" panose="02040503050406030204" pitchFamily="18" charset="0"/>
                              </a:rPr>
                            </m:ctrlPr>
                          </m:dPr>
                          <m:e>
                            <m:sSup>
                              <m:sSupPr>
                                <m:ctrlPr>
                                  <a:rPr lang="en-US" altLang="zh-CN" sz="1600" i="1" smtClean="0">
                                    <a:latin typeface="Cambria Math" panose="02040503050406030204" pitchFamily="18" charset="0"/>
                                  </a:rPr>
                                </m:ctrlPr>
                              </m:sSupPr>
                              <m:e>
                                <m:r>
                                  <a:rPr lang="en-US" altLang="zh-CN" sz="1600" b="1" i="0">
                                    <a:latin typeface="Cambria Math" panose="02040503050406030204" pitchFamily="18" charset="0"/>
                                  </a:rPr>
                                  <m:t>𝐯</m:t>
                                </m:r>
                              </m:e>
                              <m:sup>
                                <m:r>
                                  <a:rPr lang="en-US" altLang="zh-CN" sz="1600" i="1" smtClean="0">
                                    <a:latin typeface="Cambria Math" panose="02040503050406030204" pitchFamily="18" charset="0"/>
                                  </a:rPr>
                                  <m:t>∧</m:t>
                                </m:r>
                              </m:sup>
                            </m:sSup>
                            <m:r>
                              <m:rPr>
                                <m:sty m:val="p"/>
                              </m:rPr>
                              <a:rPr lang="en-US" altLang="zh-CN" sz="1600" i="1">
                                <a:latin typeface="Cambria Math" panose="02040503050406030204" pitchFamily="18" charset="0"/>
                              </a:rPr>
                              <m:t>t</m:t>
                            </m:r>
                          </m:e>
                        </m:d>
                      </m:e>
                    </m:func>
                    <m:r>
                      <a:rPr lang="en-US" altLang="zh-CN" sz="1600" b="0" i="1" smtClean="0">
                        <a:latin typeface="Cambria Math" panose="02040503050406030204" pitchFamily="18" charset="0"/>
                      </a:rPr>
                      <m:t>=</m:t>
                    </m:r>
                    <m:sSup>
                      <m:sSupPr>
                        <m:ctrlPr>
                          <a:rPr lang="en-US" altLang="zh-CN" sz="1600" b="0" i="1" smtClean="0">
                            <a:latin typeface="Cambria Math" panose="02040503050406030204" pitchFamily="18" charset="0"/>
                          </a:rPr>
                        </m:ctrlPr>
                      </m:sSupPr>
                      <m:e>
                        <m:r>
                          <a:rPr lang="zh-CN" altLang="en-US" sz="1600" i="1" smtClean="0">
                            <a:latin typeface="Cambria Math" panose="02040503050406030204" pitchFamily="18" charset="0"/>
                          </a:rPr>
                          <m:t>𝒳</m:t>
                        </m:r>
                        <m:r>
                          <a:rPr lang="en-US" altLang="zh-CN" sz="1600" b="0" i="1" smtClean="0">
                            <a:latin typeface="Cambria Math" panose="02040503050406030204" pitchFamily="18" charset="0"/>
                          </a:rPr>
                          <m:t>(0)</m:t>
                        </m:r>
                      </m:e>
                      <m:sup>
                        <m:r>
                          <a:rPr lang="en-US" altLang="zh-CN" sz="1600" b="0" i="1" smtClean="0">
                            <a:latin typeface="Cambria Math" panose="02040503050406030204" pitchFamily="18" charset="0"/>
                          </a:rPr>
                          <m:t>−1</m:t>
                        </m:r>
                      </m:sup>
                    </m:sSup>
                    <m:r>
                      <a:rPr lang="zh-CN" altLang="en-US" sz="1600" i="1" smtClean="0">
                        <a:latin typeface="Cambria Math" panose="02040503050406030204" pitchFamily="18" charset="0"/>
                      </a:rPr>
                      <m:t>𝒳</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𝑡</m:t>
                    </m:r>
                    <m:r>
                      <a:rPr lang="en-US" altLang="zh-CN" sz="1600" b="0" i="1" smtClean="0">
                        <a:latin typeface="Cambria Math" panose="02040503050406030204" pitchFamily="18" charset="0"/>
                      </a:rPr>
                      <m:t>)</m:t>
                    </m:r>
                    <m:r>
                      <a:rPr lang="zh-CN" altLang="en-US" sz="1600" i="1">
                        <a:latin typeface="Cambria Math" panose="02040503050406030204" pitchFamily="18" charset="0"/>
                      </a:rPr>
                      <m:t>，</m:t>
                    </m:r>
                  </m:oMath>
                </a14:m>
                <a:r>
                  <a:rPr lang="zh-CN" altLang="en-US" sz="1600" dirty="0" smtClean="0"/>
                  <a:t>根据群的定义，该元素必然存在于统一李群上，即我们找到了李代数和李群的映射关系，称为指数映射。</a:t>
                </a:r>
                <a:endParaRPr lang="en-US" altLang="zh-CN" sz="1600" dirty="0" smtClean="0"/>
              </a:p>
              <a:p>
                <a:pPr algn="just"/>
                <a:endParaRPr lang="zh-CN" altLang="en-US" sz="1600"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74" t="-1120" r="-1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11730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a:bodyPr>
              <a:lstStyle/>
              <a:p>
                <a:r>
                  <a:rPr lang="en-US" altLang="zh-CN" sz="1600" dirty="0" smtClean="0"/>
                  <a:t>Hat</a:t>
                </a:r>
                <a:r>
                  <a:rPr lang="zh-CN" altLang="en-US" sz="1600" dirty="0" smtClean="0"/>
                  <a:t>运算：将向量</a:t>
                </a:r>
                <a:r>
                  <a:rPr lang="en-US" altLang="zh-CN" sz="1600" dirty="0" smtClean="0"/>
                  <a:t>(tau)</a:t>
                </a:r>
                <a:r>
                  <a:rPr lang="zh-CN" altLang="en-US" sz="1600" dirty="0" smtClean="0"/>
                  <a:t>映射到李代数成员</a:t>
                </a:r>
                <a:endParaRPr lang="en-US" altLang="zh-CN" sz="1600" dirty="0" smtClean="0"/>
              </a:p>
              <a:p>
                <a:pPr marL="0" indent="0">
                  <a:buNone/>
                </a:pPr>
                <a14:m>
                  <m:oMathPara xmlns:m="http://schemas.openxmlformats.org/officeDocument/2006/math">
                    <m:oMathParaPr>
                      <m:jc m:val="centerGroup"/>
                    </m:oMathParaPr>
                    <m:oMath xmlns:m="http://schemas.openxmlformats.org/officeDocument/2006/math">
                      <m:r>
                        <a:rPr lang="en-US" altLang="zh-CN" sz="1600" i="1" smtClean="0">
                          <a:latin typeface="Cambria Math" panose="02040503050406030204" pitchFamily="18" charset="0"/>
                        </a:rPr>
                        <m:t>ℝ</m:t>
                      </m:r>
                      <m:r>
                        <a:rPr lang="en-US" altLang="zh-CN" sz="1600" i="1" smtClean="0">
                          <a:latin typeface="Cambria Math" panose="02040503050406030204" pitchFamily="18" charset="0"/>
                        </a:rPr>
                        <m:t>→</m:t>
                      </m:r>
                      <m:r>
                        <a:rPr lang="zh-CN" altLang="en-US" sz="1600" i="1" smtClean="0">
                          <a:latin typeface="Cambria Math" panose="02040503050406030204" pitchFamily="18" charset="0"/>
                        </a:rPr>
                        <m:t>𝔪</m:t>
                      </m:r>
                      <m:r>
                        <a:rPr lang="en-US" altLang="zh-CN" sz="1600" b="0" i="1" smtClean="0">
                          <a:latin typeface="Cambria Math" panose="02040503050406030204" pitchFamily="18" charset="0"/>
                        </a:rPr>
                        <m:t>;    </m:t>
                      </m:r>
                      <m:r>
                        <a:rPr lang="el-GR" altLang="zh-CN" sz="1600" b="1" i="0" smtClean="0">
                          <a:latin typeface="Cambria Math" panose="02040503050406030204" pitchFamily="18" charset="0"/>
                        </a:rPr>
                        <m:t>𝛕</m:t>
                      </m:r>
                      <m:r>
                        <a:rPr lang="el-GR" altLang="zh-CN" sz="1600" b="0" i="1" smtClean="0">
                          <a:latin typeface="Cambria Math" panose="02040503050406030204" pitchFamily="18" charset="0"/>
                        </a:rPr>
                        <m:t>↦</m:t>
                      </m:r>
                      <m:sSup>
                        <m:sSupPr>
                          <m:ctrlPr>
                            <a:rPr lang="el-GR" altLang="zh-CN" sz="1600" b="0" i="1" smtClean="0">
                              <a:latin typeface="Cambria Math" panose="02040503050406030204" pitchFamily="18" charset="0"/>
                            </a:rPr>
                          </m:ctrlPr>
                        </m:sSupPr>
                        <m:e>
                          <m:r>
                            <a:rPr lang="el-GR" altLang="zh-CN" sz="1600" b="1" i="0" smtClean="0">
                              <a:latin typeface="Cambria Math" panose="02040503050406030204" pitchFamily="18" charset="0"/>
                            </a:rPr>
                            <m:t>𝛕</m:t>
                          </m:r>
                        </m:e>
                        <m:sup>
                          <m:r>
                            <a:rPr lang="el-GR" altLang="zh-CN" sz="1600" b="0" i="1" smtClean="0">
                              <a:latin typeface="Cambria Math" panose="02040503050406030204" pitchFamily="18" charset="0"/>
                            </a:rPr>
                            <m:t>∧</m:t>
                          </m:r>
                        </m:sup>
                      </m:sSup>
                      <m:r>
                        <a:rPr lang="en-US" altLang="zh-CN" sz="1600" b="0" i="1" smtClean="0">
                          <a:latin typeface="Cambria Math" panose="02040503050406030204" pitchFamily="18" charset="0"/>
                        </a:rPr>
                        <m:t>=</m:t>
                      </m:r>
                      <m:nary>
                        <m:naryPr>
                          <m:chr m:val="∑"/>
                          <m:ctrlPr>
                            <a:rPr lang="en-US" altLang="zh-CN" sz="1600" b="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𝑚</m:t>
                          </m:r>
                        </m:sup>
                        <m:e>
                          <m:sSub>
                            <m:sSubPr>
                              <m:ctrlPr>
                                <a:rPr lang="en-US" altLang="zh-CN" sz="1600" b="0" i="1" smtClean="0">
                                  <a:latin typeface="Cambria Math" panose="02040503050406030204" pitchFamily="18" charset="0"/>
                                </a:rPr>
                              </m:ctrlPr>
                            </m:sSubPr>
                            <m:e>
                              <m:r>
                                <a:rPr lang="el-GR" altLang="zh-CN" sz="1600" b="0" i="1" smtClean="0">
                                  <a:latin typeface="Cambria Math" panose="02040503050406030204" pitchFamily="18" charset="0"/>
                                </a:rPr>
                                <m:t>𝜏</m:t>
                              </m:r>
                            </m:e>
                            <m:sub>
                              <m:r>
                                <a:rPr lang="en-US" altLang="zh-CN" sz="1600" b="0" i="1" smtClean="0">
                                  <a:latin typeface="Cambria Math" panose="02040503050406030204" pitchFamily="18" charset="0"/>
                                </a:rPr>
                                <m:t>𝑖</m:t>
                              </m:r>
                            </m:sub>
                          </m:sSub>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𝐸</m:t>
                              </m:r>
                            </m:e>
                            <m:sub>
                              <m:r>
                                <a:rPr lang="en-US" altLang="zh-CN" sz="1600" b="0" i="1" smtClean="0">
                                  <a:latin typeface="Cambria Math" panose="02040503050406030204" pitchFamily="18" charset="0"/>
                                </a:rPr>
                                <m:t>𝑖</m:t>
                              </m:r>
                            </m:sub>
                          </m:sSub>
                        </m:e>
                      </m:nary>
                    </m:oMath>
                  </m:oMathPara>
                </a14:m>
                <a:endParaRPr lang="en-US" altLang="zh-CN" sz="1600" dirty="0" smtClean="0"/>
              </a:p>
              <a:p>
                <a:r>
                  <a:rPr lang="en-US" altLang="zh-CN" sz="1600" dirty="0" err="1" smtClean="0"/>
                  <a:t>Vee</a:t>
                </a:r>
                <a:r>
                  <a:rPr lang="zh-CN" altLang="en-US" sz="1600" dirty="0" smtClean="0"/>
                  <a:t>运算：将李代数成员映射到向量</a:t>
                </a:r>
                <a:endParaRPr lang="en-US" altLang="zh-CN" sz="1600" dirty="0" smtClean="0"/>
              </a:p>
              <a:p>
                <a:pPr marL="0" indent="0">
                  <a:buNone/>
                </a:pPr>
                <a14:m>
                  <m:oMathPara xmlns:m="http://schemas.openxmlformats.org/officeDocument/2006/math">
                    <m:oMathParaPr>
                      <m:jc m:val="centerGroup"/>
                    </m:oMathParaPr>
                    <m:oMath xmlns:m="http://schemas.openxmlformats.org/officeDocument/2006/math">
                      <m:r>
                        <a:rPr lang="zh-CN" altLang="en-US" sz="1600" i="1" smtClean="0">
                          <a:latin typeface="Cambria Math" panose="02040503050406030204" pitchFamily="18" charset="0"/>
                        </a:rPr>
                        <m:t>𝔪</m:t>
                      </m:r>
                      <m:r>
                        <a:rPr lang="en-US" altLang="zh-CN" sz="1600" i="1" smtClean="0">
                          <a:latin typeface="Cambria Math" panose="02040503050406030204" pitchFamily="18" charset="0"/>
                        </a:rPr>
                        <m:t>→</m:t>
                      </m:r>
                      <m:r>
                        <a:rPr lang="en-US" altLang="zh-CN" sz="1600" i="1" smtClean="0">
                          <a:latin typeface="Cambria Math" panose="02040503050406030204" pitchFamily="18" charset="0"/>
                        </a:rPr>
                        <m:t>ℝ</m:t>
                      </m:r>
                      <m:r>
                        <a:rPr lang="en-US" altLang="zh-CN" sz="1600" b="0" i="1" smtClean="0">
                          <a:latin typeface="Cambria Math" panose="02040503050406030204" pitchFamily="18" charset="0"/>
                        </a:rPr>
                        <m:t>; </m:t>
                      </m:r>
                      <m:r>
                        <a:rPr lang="en-US" altLang="zh-CN" sz="1600" b="0" i="1" smtClean="0">
                          <a:latin typeface="Cambria Math" panose="02040503050406030204" pitchFamily="18" charset="0"/>
                        </a:rPr>
                        <m:t>    </m:t>
                      </m:r>
                      <m:sSup>
                        <m:sSupPr>
                          <m:ctrlPr>
                            <a:rPr lang="el-GR" altLang="zh-CN" sz="1600" b="0" i="1" smtClean="0">
                              <a:latin typeface="Cambria Math" panose="02040503050406030204" pitchFamily="18" charset="0"/>
                            </a:rPr>
                          </m:ctrlPr>
                        </m:sSupPr>
                        <m:e>
                          <m:r>
                            <a:rPr lang="el-GR" altLang="zh-CN" sz="1600" b="1" i="0" smtClean="0">
                              <a:latin typeface="Cambria Math" panose="02040503050406030204" pitchFamily="18" charset="0"/>
                            </a:rPr>
                            <m:t>𝛕</m:t>
                          </m:r>
                        </m:e>
                        <m:sup>
                          <m:r>
                            <a:rPr lang="el-GR" altLang="zh-CN" sz="1600" b="0" i="1" smtClean="0">
                              <a:latin typeface="Cambria Math" panose="02040503050406030204" pitchFamily="18" charset="0"/>
                            </a:rPr>
                            <m:t>∧</m:t>
                          </m:r>
                        </m:sup>
                      </m:sSup>
                      <m:r>
                        <a:rPr lang="el-GR" altLang="zh-CN" sz="1600" b="0" i="1" smtClean="0">
                          <a:latin typeface="Cambria Math" panose="02040503050406030204" pitchFamily="18" charset="0"/>
                        </a:rPr>
                        <m:t>↦</m:t>
                      </m:r>
                      <m:sSup>
                        <m:sSupPr>
                          <m:ctrlPr>
                            <a:rPr lang="el-GR" altLang="zh-CN" sz="1600" b="0" i="1" smtClean="0">
                              <a:latin typeface="Cambria Math" panose="02040503050406030204" pitchFamily="18" charset="0"/>
                            </a:rPr>
                          </m:ctrlPr>
                        </m:sSupPr>
                        <m:e>
                          <m:r>
                            <a:rPr lang="en-US" altLang="zh-CN" sz="1600" b="0" i="1" smtClean="0">
                              <a:latin typeface="Cambria Math" panose="02040503050406030204" pitchFamily="18" charset="0"/>
                            </a:rPr>
                            <m:t>(</m:t>
                          </m:r>
                          <m:sSup>
                            <m:sSupPr>
                              <m:ctrlPr>
                                <a:rPr lang="el-GR" altLang="zh-CN" sz="1600" b="0" i="1" smtClean="0">
                                  <a:latin typeface="Cambria Math" panose="02040503050406030204" pitchFamily="18" charset="0"/>
                                </a:rPr>
                              </m:ctrlPr>
                            </m:sSupPr>
                            <m:e>
                              <m:r>
                                <a:rPr lang="el-GR" altLang="zh-CN" sz="1600" b="1" i="0" smtClean="0">
                                  <a:latin typeface="Cambria Math" panose="02040503050406030204" pitchFamily="18" charset="0"/>
                                </a:rPr>
                                <m:t>𝛕</m:t>
                              </m:r>
                            </m:e>
                            <m:sup>
                              <m:r>
                                <a:rPr lang="el-GR" altLang="zh-CN" sz="1600" b="0" i="1" smtClean="0">
                                  <a:latin typeface="Cambria Math" panose="02040503050406030204" pitchFamily="18" charset="0"/>
                                </a:rPr>
                                <m:t>∧</m:t>
                              </m:r>
                            </m:sup>
                          </m:sSup>
                          <m:r>
                            <a:rPr lang="en-US" altLang="zh-CN" sz="1600" b="0" i="1" smtClean="0">
                              <a:latin typeface="Cambria Math" panose="02040503050406030204" pitchFamily="18" charset="0"/>
                            </a:rPr>
                            <m:t>)</m:t>
                          </m:r>
                        </m:e>
                        <m:sup>
                          <m:r>
                            <a:rPr lang="el-GR" altLang="zh-CN" sz="1600" b="0" i="1" smtClean="0">
                              <a:latin typeface="Cambria Math" panose="02040503050406030204" pitchFamily="18" charset="0"/>
                            </a:rPr>
                            <m:t>∨</m:t>
                          </m:r>
                        </m:sup>
                      </m:sSup>
                      <m:r>
                        <a:rPr lang="en-US" altLang="zh-CN" sz="1600" b="0" i="1" smtClean="0">
                          <a:latin typeface="Cambria Math" panose="02040503050406030204" pitchFamily="18" charset="0"/>
                        </a:rPr>
                        <m:t>=</m:t>
                      </m:r>
                      <m:r>
                        <a:rPr lang="el-GR" altLang="zh-CN" sz="1600" b="1" i="0" smtClean="0">
                          <a:latin typeface="Cambria Math" panose="02040503050406030204" pitchFamily="18" charset="0"/>
                        </a:rPr>
                        <m:t>𝛕</m:t>
                      </m:r>
                      <m:r>
                        <a:rPr lang="en-US" altLang="zh-CN" sz="1600" b="0" i="1" smtClean="0">
                          <a:latin typeface="Cambria Math" panose="02040503050406030204" pitchFamily="18" charset="0"/>
                        </a:rPr>
                        <m:t>=</m:t>
                      </m:r>
                      <m:nary>
                        <m:naryPr>
                          <m:chr m:val="∑"/>
                          <m:ctrlPr>
                            <a:rPr lang="en-US" altLang="zh-CN" sz="1600" b="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𝑚</m:t>
                          </m:r>
                        </m:sup>
                        <m:e>
                          <m:sSub>
                            <m:sSubPr>
                              <m:ctrlPr>
                                <a:rPr lang="en-US" altLang="zh-CN" sz="1600" b="0" i="1" smtClean="0">
                                  <a:latin typeface="Cambria Math" panose="02040503050406030204" pitchFamily="18" charset="0"/>
                                </a:rPr>
                              </m:ctrlPr>
                            </m:sSubPr>
                            <m:e>
                              <m:r>
                                <a:rPr lang="el-GR" altLang="zh-CN" sz="1600" b="0" i="1" smtClean="0">
                                  <a:latin typeface="Cambria Math" panose="02040503050406030204" pitchFamily="18" charset="0"/>
                                </a:rPr>
                                <m:t>𝜏</m:t>
                              </m:r>
                            </m:e>
                            <m:sub>
                              <m:r>
                                <a:rPr lang="en-US" altLang="zh-CN" sz="1600" b="0" i="1" smtClean="0">
                                  <a:latin typeface="Cambria Math" panose="02040503050406030204" pitchFamily="18" charset="0"/>
                                </a:rPr>
                                <m:t>𝑖</m:t>
                              </m:r>
                            </m:sub>
                          </m:sSub>
                          <m:sSub>
                            <m:sSubPr>
                              <m:ctrlPr>
                                <a:rPr lang="en-US" altLang="zh-CN" sz="1600" b="0" i="1" smtClean="0">
                                  <a:latin typeface="Cambria Math" panose="02040503050406030204" pitchFamily="18" charset="0"/>
                                </a:rPr>
                              </m:ctrlPr>
                            </m:sSubPr>
                            <m:e>
                              <m:r>
                                <a:rPr lang="en-US" altLang="zh-CN" sz="1600" b="1" i="1" smtClean="0">
                                  <a:latin typeface="Cambria Math" panose="02040503050406030204" pitchFamily="18" charset="0"/>
                                </a:rPr>
                                <m:t>𝒆</m:t>
                              </m:r>
                            </m:e>
                            <m:sub>
                              <m:r>
                                <a:rPr lang="en-US" altLang="zh-CN" sz="1600" b="0" i="1" smtClean="0">
                                  <a:latin typeface="Cambria Math" panose="02040503050406030204" pitchFamily="18" charset="0"/>
                                </a:rPr>
                                <m:t>𝑖</m:t>
                              </m:r>
                            </m:sub>
                          </m:sSub>
                        </m:e>
                      </m:nary>
                    </m:oMath>
                  </m:oMathPara>
                </a14:m>
                <a:endParaRPr lang="en-US" altLang="zh-CN" sz="1600" dirty="0" smtClean="0"/>
              </a:p>
              <a:p>
                <a:r>
                  <a:rPr lang="zh-CN" altLang="en-US" sz="1600" dirty="0" smtClean="0"/>
                  <a:t>指数映射（</a:t>
                </a:r>
                <a:r>
                  <a:rPr lang="en-US" altLang="zh-CN" sz="1600" dirty="0" smtClean="0"/>
                  <a:t>exponential map</a:t>
                </a:r>
                <a:r>
                  <a:rPr lang="zh-CN" altLang="en-US" sz="1600" dirty="0" smtClean="0"/>
                  <a:t>）与对数映射（</a:t>
                </a:r>
                <a:r>
                  <a:rPr lang="en-US" altLang="zh-CN" sz="1600" dirty="0" smtClean="0"/>
                  <a:t> logarithmic map </a:t>
                </a:r>
                <a:r>
                  <a:rPr lang="zh-CN" altLang="en-US" sz="1600" dirty="0" smtClean="0"/>
                  <a:t>）</a:t>
                </a:r>
                <a:endParaRPr lang="en-US" altLang="zh-CN" sz="1600" dirty="0" smtClean="0"/>
              </a:p>
              <a:p>
                <a:endParaRPr lang="en-US" altLang="zh-CN" sz="1600" dirty="0" smtClean="0"/>
              </a:p>
              <a:p>
                <a:endParaRPr lang="en-US" altLang="zh-CN" sz="1600" dirty="0" smtClean="0"/>
              </a:p>
              <a:p>
                <a:r>
                  <a:rPr lang="zh-CN" altLang="en-US" sz="1600" dirty="0" smtClean="0"/>
                  <a:t>大写指数映射（</a:t>
                </a:r>
                <a:r>
                  <a:rPr lang="en-US" altLang="zh-CN" sz="1600" dirty="0" smtClean="0"/>
                  <a:t>capitalized exponential map</a:t>
                </a:r>
                <a:r>
                  <a:rPr lang="zh-CN" altLang="en-US" sz="1600" dirty="0" smtClean="0"/>
                  <a:t>）与大写对数映射</a:t>
                </a:r>
                <a:r>
                  <a:rPr lang="zh-CN" altLang="en-US" sz="1600" dirty="0" smtClean="0"/>
                  <a:t>（</a:t>
                </a:r>
                <a:r>
                  <a:rPr lang="en-US" altLang="zh-CN" sz="1600" dirty="0" smtClean="0"/>
                  <a:t> capitalized logarithmic map </a:t>
                </a:r>
                <a:r>
                  <a:rPr lang="zh-CN" altLang="en-US" sz="1600" dirty="0" smtClean="0"/>
                  <a:t>）</a:t>
                </a:r>
                <a:endParaRPr lang="en-US" altLang="zh-CN" sz="1600" dirty="0" smtClean="0"/>
              </a:p>
              <a:p>
                <a:endParaRPr lang="zh-CN" altLang="en-US" sz="1600"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232" t="-980"/>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4141177" y="4087893"/>
            <a:ext cx="3701562" cy="602273"/>
          </a:xfrm>
          <a:prstGeom prst="rect">
            <a:avLst/>
          </a:prstGeom>
        </p:spPr>
      </p:pic>
      <p:pic>
        <p:nvPicPr>
          <p:cNvPr id="5" name="图片 4"/>
          <p:cNvPicPr>
            <a:picLocks noChangeAspect="1"/>
          </p:cNvPicPr>
          <p:nvPr/>
        </p:nvPicPr>
        <p:blipFill>
          <a:blip r:embed="rId4"/>
          <a:stretch>
            <a:fillRect/>
          </a:stretch>
        </p:blipFill>
        <p:spPr>
          <a:xfrm>
            <a:off x="4053254" y="5189680"/>
            <a:ext cx="3701562" cy="487768"/>
          </a:xfrm>
          <a:prstGeom prst="rect">
            <a:avLst/>
          </a:prstGeom>
        </p:spPr>
      </p:pic>
    </p:spTree>
    <p:extLst>
      <p:ext uri="{BB962C8B-B14F-4D97-AF65-F5344CB8AC3E}">
        <p14:creationId xmlns:p14="http://schemas.microsoft.com/office/powerpoint/2010/main" val="1590828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Jacobians maps the vector in tangent space of manifold M to the vector on the tangent space of manifold N</a:t>
            </a:r>
            <a:endParaRPr lang="zh-CN" altLang="en-US" dirty="0"/>
          </a:p>
        </p:txBody>
      </p:sp>
    </p:spTree>
    <p:extLst>
      <p:ext uri="{BB962C8B-B14F-4D97-AF65-F5344CB8AC3E}">
        <p14:creationId xmlns:p14="http://schemas.microsoft.com/office/powerpoint/2010/main" val="168666476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3701</TotalTime>
  <Words>462</Words>
  <Application>Microsoft Office PowerPoint</Application>
  <PresentationFormat>宽屏</PresentationFormat>
  <Paragraphs>36</Paragraphs>
  <Slides>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6</vt:i4>
      </vt:variant>
    </vt:vector>
  </HeadingPairs>
  <TitlesOfParts>
    <vt:vector size="11" baseType="lpstr">
      <vt:lpstr>等线</vt:lpstr>
      <vt:lpstr>等线 Light</vt:lpstr>
      <vt:lpstr>Arial</vt:lpstr>
      <vt:lpstr>Cambria Math</vt:lpstr>
      <vt:lpstr>Office 主题​​</vt:lpstr>
      <vt:lpstr>SLAM</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SLAM</dc:title>
  <dc:creator>Xiaoxin Fang</dc:creator>
  <cp:lastModifiedBy>Xiaoxin Fang</cp:lastModifiedBy>
  <cp:revision>16</cp:revision>
  <dcterms:created xsi:type="dcterms:W3CDTF">2022-02-02T01:19:51Z</dcterms:created>
  <dcterms:modified xsi:type="dcterms:W3CDTF">2022-02-04T15:01:20Z</dcterms:modified>
</cp:coreProperties>
</file>