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6/3/2024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6/3/2024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000" b="0" i="0" u="none" strike="noStrike" dirty="0">
                <a:solidFill>
                  <a:srgbClr val="000000"/>
                </a:solidFill>
                <a:effectLst/>
                <a:latin typeface="Times New Roman" panose="02020603050405020304" pitchFamily="18" charset="0"/>
              </a:rPr>
              <a:t>Adapt Harmony to other Domains</a:t>
            </a:r>
            <a:endParaRPr lang="en-US" sz="41300" dirty="0"/>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55FF2-7EF4-2429-E286-DE1E680BC471}"/>
              </a:ext>
            </a:extLst>
          </p:cNvPr>
          <p:cNvSpPr>
            <a:spLocks noGrp="1"/>
          </p:cNvSpPr>
          <p:nvPr>
            <p:ph type="title"/>
          </p:nvPr>
        </p:nvSpPr>
        <p:spPr/>
        <p:txBody>
          <a:bodyPr>
            <a:normAutofit/>
          </a:bodyPr>
          <a:lstStyle/>
          <a:p>
            <a:r>
              <a:rPr lang="en-IN" sz="4400" b="1" i="0" u="none" strike="noStrike" cap="small" dirty="0">
                <a:solidFill>
                  <a:srgbClr val="000000"/>
                </a:solidFill>
                <a:effectLst/>
                <a:latin typeface="Times New Roman" panose="02020603050405020304" pitchFamily="18" charset="0"/>
              </a:rPr>
              <a:t>Objective</a:t>
            </a:r>
            <a:endParaRPr lang="en-IN" sz="9600" dirty="0"/>
          </a:p>
        </p:txBody>
      </p:sp>
      <p:sp>
        <p:nvSpPr>
          <p:cNvPr id="3" name="Content Placeholder 2">
            <a:extLst>
              <a:ext uri="{FF2B5EF4-FFF2-40B4-BE49-F238E27FC236}">
                <a16:creationId xmlns:a16="http://schemas.microsoft.com/office/drawing/2014/main" id="{876FF8B3-30D9-AD8D-8914-0E527FAB6678}"/>
              </a:ext>
            </a:extLst>
          </p:cNvPr>
          <p:cNvSpPr>
            <a:spLocks noGrp="1"/>
          </p:cNvSpPr>
          <p:nvPr>
            <p:ph idx="1"/>
          </p:nvPr>
        </p:nvSpPr>
        <p:spPr/>
        <p:txBody>
          <a:bodyPr/>
          <a:lstStyle/>
          <a:p>
            <a:r>
              <a:rPr lang="en-IN" sz="1800" b="1" i="0" u="none" strike="noStrike" dirty="0">
                <a:solidFill>
                  <a:srgbClr val="000000"/>
                </a:solidFill>
                <a:effectLst/>
                <a:latin typeface="Times New Roman" panose="02020603050405020304" pitchFamily="18" charset="0"/>
              </a:rPr>
              <a:t>Increase Data Efficiency</a:t>
            </a:r>
          </a:p>
          <a:p>
            <a:r>
              <a:rPr lang="en-IN" sz="1800" b="1" i="0" u="none" strike="noStrike" dirty="0">
                <a:solidFill>
                  <a:srgbClr val="000000"/>
                </a:solidFill>
                <a:effectLst/>
                <a:latin typeface="Times New Roman" panose="02020603050405020304" pitchFamily="18" charset="0"/>
              </a:rPr>
              <a:t>Reduce Data Dimensionali</a:t>
            </a:r>
            <a:r>
              <a:rPr lang="en-IN" sz="1800" b="0" i="0" u="none" strike="noStrike" dirty="0">
                <a:solidFill>
                  <a:srgbClr val="000000"/>
                </a:solidFill>
                <a:effectLst/>
                <a:latin typeface="Times New Roman" panose="02020603050405020304" pitchFamily="18" charset="0"/>
              </a:rPr>
              <a:t>ty</a:t>
            </a:r>
            <a:endParaRPr lang="en-IN" sz="1800" b="1" dirty="0">
              <a:solidFill>
                <a:srgbClr val="000000"/>
              </a:solidFill>
              <a:latin typeface="Times New Roman" panose="02020603050405020304" pitchFamily="18" charset="0"/>
            </a:endParaRPr>
          </a:p>
          <a:p>
            <a:r>
              <a:rPr lang="en-IN" sz="1800" b="1" i="0" u="none" strike="noStrike" dirty="0">
                <a:solidFill>
                  <a:srgbClr val="000000"/>
                </a:solidFill>
                <a:effectLst/>
                <a:latin typeface="Times New Roman" panose="02020603050405020304" pitchFamily="18" charset="0"/>
              </a:rPr>
              <a:t>Enhance Data Consistency</a:t>
            </a:r>
          </a:p>
          <a:p>
            <a:r>
              <a:rPr lang="en-IN" sz="1800" b="1" i="0" u="none" strike="noStrike" dirty="0">
                <a:solidFill>
                  <a:srgbClr val="000000"/>
                </a:solidFill>
                <a:effectLst/>
                <a:latin typeface="Times New Roman" panose="02020603050405020304" pitchFamily="18" charset="0"/>
              </a:rPr>
              <a:t>Improve Data Quality</a:t>
            </a:r>
            <a:endParaRPr lang="en-IN" sz="1800" b="1" dirty="0">
              <a:solidFill>
                <a:srgbClr val="000000"/>
              </a:solidFill>
              <a:latin typeface="Times New Roman" panose="02020603050405020304" pitchFamily="18" charset="0"/>
            </a:endParaRPr>
          </a:p>
          <a:p>
            <a:r>
              <a:rPr lang="en-IN" sz="1800" b="1" i="0" u="none" strike="noStrike" dirty="0">
                <a:solidFill>
                  <a:srgbClr val="000000"/>
                </a:solidFill>
                <a:effectLst/>
                <a:latin typeface="Times New Roman" panose="02020603050405020304" pitchFamily="18" charset="0"/>
              </a:rPr>
              <a:t>Facilitate Data Analysis</a:t>
            </a:r>
            <a:endParaRPr lang="en-IN" dirty="0"/>
          </a:p>
        </p:txBody>
      </p:sp>
    </p:spTree>
    <p:extLst>
      <p:ext uri="{BB962C8B-B14F-4D97-AF65-F5344CB8AC3E}">
        <p14:creationId xmlns:p14="http://schemas.microsoft.com/office/powerpoint/2010/main" val="355550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3161-19CF-E409-AF87-12362EB371B0}"/>
              </a:ext>
            </a:extLst>
          </p:cNvPr>
          <p:cNvSpPr>
            <a:spLocks noGrp="1"/>
          </p:cNvSpPr>
          <p:nvPr>
            <p:ph type="title"/>
          </p:nvPr>
        </p:nvSpPr>
        <p:spPr/>
        <p:txBody>
          <a:bodyPr/>
          <a:lstStyle/>
          <a:p>
            <a:r>
              <a:rPr lang="en-IN" sz="4400" b="1" i="0" u="none" strike="noStrike" cap="small" dirty="0">
                <a:solidFill>
                  <a:srgbClr val="000000"/>
                </a:solidFill>
                <a:effectLst/>
                <a:latin typeface="Times New Roman" panose="02020603050405020304" pitchFamily="18" charset="0"/>
              </a:rPr>
              <a:t>Methodology Used</a:t>
            </a:r>
            <a:endParaRPr lang="en-IN" dirty="0"/>
          </a:p>
        </p:txBody>
      </p:sp>
      <p:sp>
        <p:nvSpPr>
          <p:cNvPr id="7" name="Rectangle 3">
            <a:extLst>
              <a:ext uri="{FF2B5EF4-FFF2-40B4-BE49-F238E27FC236}">
                <a16:creationId xmlns:a16="http://schemas.microsoft.com/office/drawing/2014/main" id="{6C7CFE20-9B92-E30D-DE71-896925495CEF}"/>
              </a:ext>
            </a:extLst>
          </p:cNvPr>
          <p:cNvSpPr>
            <a:spLocks noChangeArrowheads="1"/>
          </p:cNvSpPr>
          <p:nvPr/>
        </p:nvSpPr>
        <p:spPr bwMode="auto">
          <a:xfrm>
            <a:off x="1178559" y="2199024"/>
            <a:ext cx="9977121"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a:p>
            <a:r>
              <a:rPr lang="en-US" sz="1400" b="1" dirty="0"/>
              <a:t>Methodology of Our Group Task</a:t>
            </a:r>
          </a:p>
          <a:p>
            <a:r>
              <a:rPr lang="en-US" sz="1400" dirty="0"/>
              <a:t>The methodology of our group task is structured into several key phases to ensure systematic and efficient processing of the Harmony dataset. Our approach is guided by the use of advanced natural language processing (NLP) techniques, specifically leveraging the MiniLM-L6-v2 model for various tasks. The phases of our methodology are as follows:</a:t>
            </a:r>
          </a:p>
          <a:p>
            <a:r>
              <a:rPr lang="en-US" sz="1400" b="1" dirty="0"/>
              <a:t>Phase 1: Data Collection and Preprocessing</a:t>
            </a:r>
          </a:p>
          <a:p>
            <a:pPr>
              <a:buFont typeface="+mj-lt"/>
              <a:buAutoNum type="arabicPeriod"/>
            </a:pPr>
            <a:r>
              <a:rPr lang="en-US" sz="1400" b="1" dirty="0"/>
              <a:t>Data Acquisition</a:t>
            </a:r>
            <a:r>
              <a:rPr lang="en-US" sz="1400" dirty="0"/>
              <a:t>: Collect the Harmony dataset and ensure all relevant data points are included for analysis.</a:t>
            </a:r>
          </a:p>
          <a:p>
            <a:pPr>
              <a:buFont typeface="+mj-lt"/>
              <a:buAutoNum type="arabicPeriod"/>
            </a:pPr>
            <a:r>
              <a:rPr lang="en-US" sz="1400" b="1" dirty="0"/>
              <a:t>Initial Review</a:t>
            </a:r>
            <a:r>
              <a:rPr lang="en-US" sz="1400" dirty="0"/>
              <a:t>: Conduct an initial review of the dataset to identify various time frames, formats, and any inconsistencies.</a:t>
            </a:r>
          </a:p>
          <a:p>
            <a:pPr>
              <a:buFont typeface="+mj-lt"/>
              <a:buAutoNum type="arabicPeriod"/>
            </a:pPr>
            <a:r>
              <a:rPr lang="en-US" sz="1400" b="1" dirty="0"/>
              <a:t>Data Cleaning</a:t>
            </a:r>
            <a:r>
              <a:rPr lang="en-US" sz="1400" dirty="0"/>
              <a:t>:</a:t>
            </a:r>
          </a:p>
          <a:p>
            <a:pPr marL="742950" lvl="1" indent="-285750">
              <a:buFont typeface="+mj-lt"/>
              <a:buAutoNum type="arabicPeriod"/>
            </a:pPr>
            <a:r>
              <a:rPr lang="en-US" sz="1400" dirty="0"/>
              <a:t>Remove any irrelevant or duplicate entries.</a:t>
            </a:r>
          </a:p>
          <a:p>
            <a:pPr marL="742950" lvl="1" indent="-285750">
              <a:buFont typeface="+mj-lt"/>
              <a:buAutoNum type="arabicPeriod"/>
            </a:pPr>
            <a:r>
              <a:rPr lang="en-US" sz="1400" dirty="0"/>
              <a:t>Standardize the format of textual data for uniformity.</a:t>
            </a:r>
          </a:p>
          <a:p>
            <a:r>
              <a:rPr lang="en-US" sz="1400" b="1" dirty="0"/>
              <a:t>Phase 2: Time Frame Conversion</a:t>
            </a:r>
          </a:p>
          <a:p>
            <a:pPr>
              <a:buFont typeface="+mj-lt"/>
              <a:buAutoNum type="arabicPeriod"/>
            </a:pPr>
            <a:r>
              <a:rPr lang="en-US" sz="1400" b="1" dirty="0"/>
              <a:t>Definition of Conversion Rules</a:t>
            </a:r>
            <a:r>
              <a:rPr lang="en-US" sz="1400" dirty="0"/>
              <a:t>:</a:t>
            </a:r>
          </a:p>
          <a:p>
            <a:pPr marL="742950" lvl="1" indent="-285750">
              <a:buFont typeface="+mj-lt"/>
              <a:buAutoNum type="arabicPeriod"/>
            </a:pPr>
            <a:r>
              <a:rPr lang="en-US" sz="1400" dirty="0"/>
              <a:t>Establish a set of conversion rules to transform different time units (years, months, weeks, days, hours) into a single unit (days).</a:t>
            </a:r>
          </a:p>
          <a:p>
            <a:pPr marL="742950" lvl="1" indent="-285750">
              <a:buFont typeface="+mj-lt"/>
              <a:buAutoNum type="arabicPeriod"/>
            </a:pPr>
            <a:r>
              <a:rPr lang="en-US" sz="1400" dirty="0"/>
              <a:t>Handle complex and descriptive time frames by breaking them down into individual components.</a:t>
            </a:r>
          </a:p>
          <a:p>
            <a:pPr algn="just" rtl="0">
              <a:spcBef>
                <a:spcPts val="0"/>
              </a:spcBef>
              <a:spcAft>
                <a:spcPts val="80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795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9E43-6AA1-812A-8293-883462DCCD95}"/>
              </a:ext>
            </a:extLst>
          </p:cNvPr>
          <p:cNvSpPr>
            <a:spLocks noGrp="1"/>
          </p:cNvSpPr>
          <p:nvPr>
            <p:ph type="title"/>
          </p:nvPr>
        </p:nvSpPr>
        <p:spPr/>
        <p:txBody>
          <a:bodyPr/>
          <a:lstStyle/>
          <a:p>
            <a:r>
              <a:rPr lang="en-IN" sz="4800" b="1" i="0" u="none" strike="noStrike" cap="small" dirty="0">
                <a:solidFill>
                  <a:srgbClr val="000000"/>
                </a:solidFill>
                <a:effectLst/>
                <a:latin typeface="Times New Roman" panose="02020603050405020304" pitchFamily="18" charset="0"/>
              </a:rPr>
              <a:t>Methodology Used</a:t>
            </a:r>
            <a:endParaRPr lang="en-IN" dirty="0"/>
          </a:p>
        </p:txBody>
      </p:sp>
      <p:sp>
        <p:nvSpPr>
          <p:cNvPr id="3" name="Content Placeholder 2">
            <a:extLst>
              <a:ext uri="{FF2B5EF4-FFF2-40B4-BE49-F238E27FC236}">
                <a16:creationId xmlns:a16="http://schemas.microsoft.com/office/drawing/2014/main" id="{A7B84BD6-CD33-110C-C514-7FFD18079BCD}"/>
              </a:ext>
            </a:extLst>
          </p:cNvPr>
          <p:cNvSpPr>
            <a:spLocks noGrp="1"/>
          </p:cNvSpPr>
          <p:nvPr>
            <p:ph idx="1"/>
          </p:nvPr>
        </p:nvSpPr>
        <p:spPr>
          <a:xfrm>
            <a:off x="1239520" y="2108201"/>
            <a:ext cx="9824720" cy="3760891"/>
          </a:xfrm>
        </p:spPr>
        <p:txBody>
          <a:bodyPr>
            <a:normAutofit fontScale="70000" lnSpcReduction="20000"/>
          </a:bodyPr>
          <a:lstStyle/>
          <a:p>
            <a:r>
              <a:rPr lang="en-US" b="1" dirty="0"/>
              <a:t>Phase 2: Time Frame Conversion</a:t>
            </a:r>
          </a:p>
          <a:p>
            <a:pPr>
              <a:buFont typeface="+mj-lt"/>
              <a:buAutoNum type="arabicPeriod"/>
            </a:pPr>
            <a:r>
              <a:rPr lang="en-US" b="1" dirty="0"/>
              <a:t>Definition of Conversion Rules</a:t>
            </a:r>
            <a:r>
              <a:rPr lang="en-US" dirty="0"/>
              <a:t>:</a:t>
            </a:r>
          </a:p>
          <a:p>
            <a:pPr marL="742950" lvl="1" indent="-285750">
              <a:buFont typeface="+mj-lt"/>
              <a:buAutoNum type="arabicPeriod"/>
            </a:pPr>
            <a:r>
              <a:rPr lang="en-US" dirty="0"/>
              <a:t>Establish a set of conversion rules to transform different time units (years, months, weeks, days, hours) into a single unit (days).</a:t>
            </a:r>
          </a:p>
          <a:p>
            <a:pPr marL="742950" lvl="1" indent="-285750">
              <a:buFont typeface="+mj-lt"/>
              <a:buAutoNum type="arabicPeriod"/>
            </a:pPr>
            <a:r>
              <a:rPr lang="en-US" dirty="0"/>
              <a:t>Handle complex and descriptive time frames by breaking them down into individual components.</a:t>
            </a:r>
          </a:p>
          <a:p>
            <a:pPr>
              <a:buFont typeface="+mj-lt"/>
              <a:buAutoNum type="arabicPeriod"/>
            </a:pPr>
            <a:r>
              <a:rPr lang="en-US" b="1" dirty="0"/>
              <a:t>Regex Matching</a:t>
            </a:r>
            <a:r>
              <a:rPr lang="en-US" dirty="0"/>
              <a:t>: Utilize regular expressions (regex) to identify and extract time units and numerical values from the text.</a:t>
            </a:r>
          </a:p>
          <a:p>
            <a:pPr>
              <a:buFont typeface="+mj-lt"/>
              <a:buAutoNum type="arabicPeriod"/>
            </a:pPr>
            <a:r>
              <a:rPr lang="en-US" b="1" dirty="0"/>
              <a:t>Application of Conversion Factors</a:t>
            </a:r>
            <a:r>
              <a:rPr lang="en-US" dirty="0"/>
              <a:t>:</a:t>
            </a:r>
          </a:p>
          <a:p>
            <a:pPr marL="742950" lvl="1" indent="-285750">
              <a:buFont typeface="+mj-lt"/>
              <a:buAutoNum type="arabicPeriod"/>
            </a:pPr>
            <a:r>
              <a:rPr lang="en-US" dirty="0"/>
              <a:t>Implement a conversion function that applies predefined conversion factors to convert extracted time frames into days.</a:t>
            </a:r>
          </a:p>
          <a:p>
            <a:pPr marL="742950" lvl="1" indent="-285750">
              <a:buFont typeface="+mj-lt"/>
              <a:buAutoNum type="arabicPeriod"/>
            </a:pPr>
            <a:r>
              <a:rPr lang="en-US" dirty="0"/>
              <a:t>Validate the accuracy of the conversions to ensure reliability.</a:t>
            </a:r>
          </a:p>
          <a:p>
            <a:r>
              <a:rPr lang="en-US" b="1" dirty="0"/>
              <a:t>Phase 3: Data Classification and Separation</a:t>
            </a:r>
          </a:p>
          <a:p>
            <a:pPr>
              <a:buFont typeface="+mj-lt"/>
              <a:buAutoNum type="arabicPeriod"/>
            </a:pPr>
            <a:r>
              <a:rPr lang="en-US" b="1" dirty="0"/>
              <a:t>Numerical vs. Non-Numerical Classification</a:t>
            </a:r>
            <a:r>
              <a:rPr lang="en-US" dirty="0"/>
              <a:t>:</a:t>
            </a:r>
          </a:p>
          <a:p>
            <a:pPr marL="742950" lvl="1" indent="-285750">
              <a:buFont typeface="+mj-lt"/>
              <a:buAutoNum type="arabicPeriod"/>
            </a:pPr>
            <a:r>
              <a:rPr lang="en-US" dirty="0"/>
              <a:t>Classify the converted data into numerical (successfully converted to days) and non-numerical (complex entries or unable to convert).</a:t>
            </a:r>
          </a:p>
          <a:p>
            <a:pPr marL="742950" lvl="1" indent="-285750">
              <a:buFont typeface="+mj-lt"/>
              <a:buAutoNum type="arabicPeriod"/>
            </a:pPr>
            <a:r>
              <a:rPr lang="en-US" dirty="0"/>
              <a:t>Use the MiniLM-L6-v2 model to assist in identifying and categorizing descriptive entries that are more complex in nature.</a:t>
            </a:r>
          </a:p>
          <a:p>
            <a:endParaRPr lang="en-IN" dirty="0"/>
          </a:p>
        </p:txBody>
      </p:sp>
    </p:spTree>
    <p:extLst>
      <p:ext uri="{BB962C8B-B14F-4D97-AF65-F5344CB8AC3E}">
        <p14:creationId xmlns:p14="http://schemas.microsoft.com/office/powerpoint/2010/main" val="2743825082"/>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{51E9B507-41C6-47A5-9B2A-1F6538A16FF4}tf56160789_win32</Template>
  <TotalTime>20</TotalTime>
  <Words>370</Words>
  <Application>Microsoft Office PowerPoint</Application>
  <PresentationFormat>Widescreen</PresentationFormat>
  <Paragraphs>34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Bookman Old Style</vt:lpstr>
      <vt:lpstr>Calibri</vt:lpstr>
      <vt:lpstr>Franklin Gothic Book</vt:lpstr>
      <vt:lpstr>Times New Roman</vt:lpstr>
      <vt:lpstr>Custom</vt:lpstr>
      <vt:lpstr>Adapt Harmony to other Domains</vt:lpstr>
      <vt:lpstr>Objective</vt:lpstr>
      <vt:lpstr>Methodology Used</vt:lpstr>
      <vt:lpstr>Methodology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Akhil Chopra</dc:creator>
  <cp:lastModifiedBy>Akhil Chopra</cp:lastModifiedBy>
  <cp:revision>1</cp:revision>
  <dcterms:created xsi:type="dcterms:W3CDTF">2024-06-03T14:49:55Z</dcterms:created>
  <dcterms:modified xsi:type="dcterms:W3CDTF">2024-06-03T15:09:56Z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