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35"/>
  </p:notesMasterIdLst>
  <p:handoutMasterIdLst>
    <p:handoutMasterId r:id="rId136"/>
  </p:handoutMasterIdLst>
  <p:sldIdLst>
    <p:sldId id="256" r:id="rId2"/>
    <p:sldId id="257" r:id="rId3"/>
    <p:sldId id="258" r:id="rId4"/>
    <p:sldId id="259" r:id="rId5"/>
    <p:sldId id="263" r:id="rId6"/>
    <p:sldId id="265" r:id="rId7"/>
    <p:sldId id="266" r:id="rId8"/>
    <p:sldId id="268" r:id="rId9"/>
    <p:sldId id="269" r:id="rId10"/>
    <p:sldId id="270" r:id="rId11"/>
    <p:sldId id="271" r:id="rId12"/>
    <p:sldId id="277" r:id="rId13"/>
    <p:sldId id="414" r:id="rId14"/>
    <p:sldId id="276" r:id="rId15"/>
    <p:sldId id="279" r:id="rId16"/>
    <p:sldId id="280" r:id="rId17"/>
    <p:sldId id="417" r:id="rId18"/>
    <p:sldId id="418" r:id="rId19"/>
    <p:sldId id="419" r:id="rId20"/>
    <p:sldId id="421" r:id="rId21"/>
    <p:sldId id="420" r:id="rId22"/>
    <p:sldId id="286" r:id="rId23"/>
    <p:sldId id="287" r:id="rId24"/>
    <p:sldId id="288" r:id="rId25"/>
    <p:sldId id="289" r:id="rId26"/>
    <p:sldId id="290" r:id="rId27"/>
    <p:sldId id="291" r:id="rId28"/>
    <p:sldId id="292" r:id="rId29"/>
    <p:sldId id="293" r:id="rId30"/>
    <p:sldId id="295" r:id="rId31"/>
    <p:sldId id="296" r:id="rId32"/>
    <p:sldId id="297" r:id="rId33"/>
    <p:sldId id="299" r:id="rId34"/>
    <p:sldId id="300" r:id="rId35"/>
    <p:sldId id="301" r:id="rId36"/>
    <p:sldId id="318" r:id="rId37"/>
    <p:sldId id="304" r:id="rId38"/>
    <p:sldId id="305" r:id="rId39"/>
    <p:sldId id="306" r:id="rId40"/>
    <p:sldId id="307" r:id="rId41"/>
    <p:sldId id="308" r:id="rId42"/>
    <p:sldId id="309" r:id="rId43"/>
    <p:sldId id="310" r:id="rId44"/>
    <p:sldId id="312" r:id="rId45"/>
    <p:sldId id="416" r:id="rId46"/>
    <p:sldId id="422" r:id="rId47"/>
    <p:sldId id="423" r:id="rId48"/>
    <p:sldId id="424" r:id="rId49"/>
    <p:sldId id="425" r:id="rId50"/>
    <p:sldId id="327" r:id="rId51"/>
    <p:sldId id="328" r:id="rId52"/>
    <p:sldId id="329" r:id="rId53"/>
    <p:sldId id="330" r:id="rId54"/>
    <p:sldId id="331" r:id="rId55"/>
    <p:sldId id="332" r:id="rId56"/>
    <p:sldId id="333" r:id="rId57"/>
    <p:sldId id="334" r:id="rId58"/>
    <p:sldId id="336" r:id="rId59"/>
    <p:sldId id="337" r:id="rId60"/>
    <p:sldId id="338" r:id="rId61"/>
    <p:sldId id="339" r:id="rId62"/>
    <p:sldId id="395" r:id="rId63"/>
    <p:sldId id="396" r:id="rId64"/>
    <p:sldId id="397" r:id="rId65"/>
    <p:sldId id="398" r:id="rId66"/>
    <p:sldId id="399" r:id="rId67"/>
    <p:sldId id="400" r:id="rId68"/>
    <p:sldId id="401" r:id="rId69"/>
    <p:sldId id="402" r:id="rId70"/>
    <p:sldId id="403" r:id="rId71"/>
    <p:sldId id="404" r:id="rId72"/>
    <p:sldId id="405" r:id="rId73"/>
    <p:sldId id="407" r:id="rId74"/>
    <p:sldId id="406" r:id="rId75"/>
    <p:sldId id="409" r:id="rId76"/>
    <p:sldId id="408" r:id="rId77"/>
    <p:sldId id="410" r:id="rId78"/>
    <p:sldId id="411" r:id="rId79"/>
    <p:sldId id="412" r:id="rId80"/>
    <p:sldId id="413" r:id="rId81"/>
    <p:sldId id="341" r:id="rId82"/>
    <p:sldId id="342" r:id="rId83"/>
    <p:sldId id="343" r:id="rId84"/>
    <p:sldId id="344" r:id="rId85"/>
    <p:sldId id="345" r:id="rId86"/>
    <p:sldId id="346" r:id="rId87"/>
    <p:sldId id="347" r:id="rId88"/>
    <p:sldId id="348" r:id="rId89"/>
    <p:sldId id="349" r:id="rId90"/>
    <p:sldId id="351" r:id="rId91"/>
    <p:sldId id="352" r:id="rId92"/>
    <p:sldId id="353" r:id="rId93"/>
    <p:sldId id="354" r:id="rId94"/>
    <p:sldId id="355" r:id="rId95"/>
    <p:sldId id="356" r:id="rId96"/>
    <p:sldId id="357" r:id="rId97"/>
    <p:sldId id="358" r:id="rId98"/>
    <p:sldId id="359" r:id="rId99"/>
    <p:sldId id="360" r:id="rId100"/>
    <p:sldId id="361" r:id="rId101"/>
    <p:sldId id="38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99FF"/>
    <a:srgbClr val="66FF66"/>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129" autoAdjust="0"/>
    <p:restoredTop sz="77972" autoAdjust="0"/>
  </p:normalViewPr>
  <p:slideViewPr>
    <p:cSldViewPr>
      <p:cViewPr varScale="1">
        <p:scale>
          <a:sx n="81" d="100"/>
          <a:sy n="81" d="100"/>
        </p:scale>
        <p:origin x="1074" y="12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16</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121</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122</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123</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124</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125</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126</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127</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128</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129</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131</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r>
              <a:rPr lang="en-US" altLang="zh-CN" dirty="0" smtClean="0"/>
              <a:t>RTP</a:t>
            </a:r>
            <a:r>
              <a:rPr lang="zh-CN" altLang="en-US" dirty="0" smtClean="0"/>
              <a:t>：实时传输协议</a:t>
            </a:r>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17</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060739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132</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133</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18</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2578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19</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564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20</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7567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21</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39669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22</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23</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24</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26</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 </a:t>
            </a:r>
            <a:r>
              <a:rPr lang="zh-CN" altLang="en-US" dirty="0" smtClean="0"/>
              <a:t>网络作用：三类网络；互联网基本特点（互通、共享）</a:t>
            </a:r>
            <a:endParaRPr lang="en-US" altLang="zh-CN" dirty="0" smtClean="0"/>
          </a:p>
          <a:p>
            <a:r>
              <a:rPr lang="en-US" altLang="zh-CN" dirty="0" smtClean="0"/>
              <a:t>1.2 </a:t>
            </a:r>
            <a:r>
              <a:rPr lang="zh-CN" altLang="en-US" dirty="0" smtClean="0"/>
              <a:t>互联网概述：网络、互连网、互连网；平行结构、三级结构、多级</a:t>
            </a:r>
            <a:r>
              <a:rPr lang="en-US" altLang="zh-CN" dirty="0" smtClean="0"/>
              <a:t>ISP</a:t>
            </a:r>
            <a:r>
              <a:rPr lang="zh-CN" altLang="en-US" dirty="0" smtClean="0"/>
              <a:t>结构；草案、建议标准、标准、实验</a:t>
            </a:r>
            <a:r>
              <a:rPr lang="en-US" altLang="zh-CN" dirty="0" smtClean="0"/>
              <a:t>RFC</a:t>
            </a:r>
            <a:r>
              <a:rPr lang="zh-CN" altLang="en-US" dirty="0" smtClean="0"/>
              <a:t>、历史</a:t>
            </a:r>
            <a:r>
              <a:rPr lang="en-US" altLang="zh-CN" dirty="0" smtClean="0"/>
              <a:t>RFC</a:t>
            </a:r>
            <a:r>
              <a:rPr lang="zh-CN" altLang="en-US" dirty="0" smtClean="0"/>
              <a:t>、提供信息</a:t>
            </a:r>
            <a:r>
              <a:rPr lang="en-US" altLang="zh-CN" dirty="0" smtClean="0"/>
              <a:t>RFC</a:t>
            </a:r>
          </a:p>
          <a:p>
            <a:r>
              <a:rPr lang="en-US" altLang="zh-CN" dirty="0" smtClean="0"/>
              <a:t>1.3 </a:t>
            </a:r>
            <a:r>
              <a:rPr lang="zh-CN" altLang="en-US" dirty="0" smtClean="0"/>
              <a:t>互连网组成：核心、边缘；端系统间的</a:t>
            </a:r>
            <a:r>
              <a:rPr lang="en-US" altLang="zh-CN" dirty="0" smtClean="0"/>
              <a:t>2</a:t>
            </a:r>
            <a:r>
              <a:rPr lang="zh-CN" altLang="en-US" dirty="0" smtClean="0"/>
              <a:t>种工作方式（</a:t>
            </a:r>
            <a:r>
              <a:rPr lang="en-US" altLang="zh-CN" dirty="0" smtClean="0"/>
              <a:t>C/S</a:t>
            </a:r>
            <a:r>
              <a:rPr lang="zh-CN" altLang="en-US" dirty="0" smtClean="0"/>
              <a:t>、</a:t>
            </a:r>
            <a:r>
              <a:rPr lang="en-US" altLang="zh-CN" dirty="0" smtClean="0"/>
              <a:t>P2P</a:t>
            </a:r>
            <a:r>
              <a:rPr lang="zh-CN" altLang="en-US" dirty="0" smtClean="0"/>
              <a:t>）；电路交换、报文交换、分组交换</a:t>
            </a:r>
            <a:endParaRPr lang="en-US" altLang="zh-CN" dirty="0" smtClean="0"/>
          </a:p>
          <a:p>
            <a:r>
              <a:rPr lang="en-US" altLang="zh-CN" dirty="0" smtClean="0"/>
              <a:t>1.4 </a:t>
            </a:r>
            <a:r>
              <a:rPr lang="zh-CN" altLang="en-US" dirty="0" smtClean="0"/>
              <a:t>我国网络发展：</a:t>
            </a:r>
            <a:r>
              <a:rPr lang="en-US" altLang="zh-CN" dirty="0" smtClean="0"/>
              <a:t>5</a:t>
            </a:r>
            <a:r>
              <a:rPr lang="zh-CN" altLang="en-US" dirty="0" smtClean="0"/>
              <a:t>大公用计算机网络；</a:t>
            </a:r>
            <a:r>
              <a:rPr lang="en-US" altLang="zh-CN" dirty="0" smtClean="0"/>
              <a:t>CNNIC</a:t>
            </a:r>
          </a:p>
          <a:p>
            <a:r>
              <a:rPr lang="en-US" altLang="zh-CN" dirty="0" smtClean="0"/>
              <a:t>1.5 </a:t>
            </a:r>
            <a:r>
              <a:rPr lang="zh-CN" altLang="en-US" dirty="0" smtClean="0"/>
              <a:t>网络类别：按作用范围分、按使用者分、按与互连网的关系分</a:t>
            </a:r>
            <a:endParaRPr lang="en-US" altLang="zh-CN" dirty="0" smtClean="0"/>
          </a:p>
          <a:p>
            <a:r>
              <a:rPr lang="en-US" altLang="zh-CN" dirty="0" smtClean="0"/>
              <a:t>1.6 </a:t>
            </a:r>
            <a:r>
              <a:rPr lang="zh-CN" altLang="en-US" dirty="0" smtClean="0"/>
              <a:t>网络性能：速率、带宽、吞吐量、时延、时延带宽积、往返时间、有效数据率、信道利用率</a:t>
            </a:r>
            <a:endParaRPr lang="en-US" altLang="zh-CN" dirty="0" smtClean="0"/>
          </a:p>
          <a:p>
            <a:r>
              <a:rPr lang="en-US" altLang="zh-CN" dirty="0" smtClean="0"/>
              <a:t>1.7 </a:t>
            </a:r>
            <a:r>
              <a:rPr lang="zh-CN" altLang="en-US" dirty="0" smtClean="0"/>
              <a:t>体系结构：</a:t>
            </a:r>
            <a:r>
              <a:rPr lang="en-US" altLang="zh-CN" dirty="0" smtClean="0"/>
              <a:t>SNA</a:t>
            </a:r>
            <a:r>
              <a:rPr lang="zh-CN" altLang="en-US" dirty="0" smtClean="0"/>
              <a:t>、</a:t>
            </a:r>
            <a:r>
              <a:rPr lang="en-US" altLang="zh-CN" dirty="0" smtClean="0"/>
              <a:t>OSI</a:t>
            </a:r>
            <a:r>
              <a:rPr lang="zh-CN" altLang="en-US" dirty="0" smtClean="0"/>
              <a:t>、</a:t>
            </a:r>
            <a:r>
              <a:rPr lang="en-US" altLang="zh-CN" dirty="0" smtClean="0"/>
              <a:t>TCP/IP</a:t>
            </a:r>
            <a:r>
              <a:rPr lang="zh-CN" altLang="en-US" dirty="0" smtClean="0"/>
              <a:t>；协议三要素、</a:t>
            </a:r>
            <a:r>
              <a:rPr lang="en-US" altLang="zh-CN" dirty="0" smtClean="0"/>
              <a:t>2</a:t>
            </a:r>
            <a:r>
              <a:rPr lang="zh-CN" altLang="en-US" dirty="0" smtClean="0"/>
              <a:t>种协议描述方法（文字、代码）；协议分层、各层功能、封装过程、数据单元名称；实体、协议、服务、</a:t>
            </a:r>
            <a:r>
              <a:rPr lang="en-US" altLang="zh-CN" dirty="0" smtClean="0"/>
              <a:t>SAP</a:t>
            </a:r>
            <a:r>
              <a:rPr lang="zh-CN" altLang="en-US" dirty="0" smtClean="0"/>
              <a:t>、交换原语、</a:t>
            </a:r>
            <a:r>
              <a:rPr lang="en-US" altLang="zh-CN" dirty="0" smtClean="0"/>
              <a:t>PDU</a:t>
            </a:r>
            <a:r>
              <a:rPr lang="zh-CN" altLang="en-US" dirty="0" smtClean="0"/>
              <a:t>、</a:t>
            </a:r>
            <a:r>
              <a:rPr lang="en-US" altLang="zh-CN" dirty="0" smtClean="0"/>
              <a:t>SDU</a:t>
            </a:r>
            <a:r>
              <a:rPr lang="zh-CN" altLang="en-US" dirty="0" smtClean="0"/>
              <a:t>、协议的复用和分用</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a:t>
            </a:fld>
            <a:endParaRPr lang="en-US" altLang="zh-CN"/>
          </a:p>
        </p:txBody>
      </p:sp>
    </p:spTree>
    <p:extLst>
      <p:ext uri="{BB962C8B-B14F-4D97-AF65-F5344CB8AC3E}">
        <p14:creationId xmlns:p14="http://schemas.microsoft.com/office/powerpoint/2010/main" val="303799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27</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28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29</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30</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31</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32</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33</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34</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35</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36</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r>
              <a:rPr lang="zh-CN" altLang="en-US" dirty="0" smtClean="0"/>
              <a:t>交换：信息的交换→为此而进行通信资源的动态分配</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0" kern="1200" dirty="0" smtClean="0">
                <a:solidFill>
                  <a:schemeClr val="tx1"/>
                </a:solidFill>
                <a:latin typeface="宋体" pitchFamily="2" charset="-122"/>
                <a:ea typeface="黑体" pitchFamily="2" charset="-122"/>
                <a:cs typeface="+mn-cs"/>
              </a:rPr>
              <a:t>发展</a:t>
            </a:r>
            <a:r>
              <a:rPr lang="zh-CN" altLang="en-US" sz="1200" b="1" kern="1200" dirty="0" smtClean="0">
                <a:solidFill>
                  <a:schemeClr val="tx1"/>
                </a:solidFill>
                <a:latin typeface="宋体" pitchFamily="2" charset="-122"/>
                <a:ea typeface="黑体" pitchFamily="2" charset="-122"/>
                <a:cs typeface="+mn-cs"/>
              </a:rPr>
              <a:t>最快</a:t>
            </a:r>
            <a:r>
              <a:rPr lang="zh-CN" altLang="en-US" sz="1200" b="0" kern="1200" dirty="0" smtClean="0">
                <a:solidFill>
                  <a:schemeClr val="tx1"/>
                </a:solidFill>
                <a:latin typeface="宋体" pitchFamily="2" charset="-122"/>
                <a:ea typeface="黑体" pitchFamily="2" charset="-122"/>
                <a:cs typeface="+mn-cs"/>
              </a:rPr>
              <a:t>的并起到</a:t>
            </a:r>
            <a:r>
              <a:rPr lang="zh-CN" altLang="en-US" sz="1200" b="1" kern="1200" dirty="0" smtClean="0">
                <a:solidFill>
                  <a:schemeClr val="tx1"/>
                </a:solidFill>
                <a:latin typeface="宋体" pitchFamily="2" charset="-122"/>
                <a:ea typeface="黑体" pitchFamily="2" charset="-122"/>
                <a:cs typeface="+mn-cs"/>
              </a:rPr>
              <a:t>核心作用</a:t>
            </a:r>
            <a:r>
              <a:rPr lang="zh-CN" altLang="en-US" sz="1200" b="0" kern="1200" dirty="0" smtClean="0">
                <a:solidFill>
                  <a:schemeClr val="tx1"/>
                </a:solidFill>
                <a:latin typeface="宋体" pitchFamily="2" charset="-122"/>
                <a:ea typeface="黑体" pitchFamily="2" charset="-122"/>
                <a:cs typeface="+mn-cs"/>
              </a:rPr>
              <a:t>的是计算机网络</a:t>
            </a:r>
            <a:r>
              <a:rPr lang="zh-CN" altLang="en-US" sz="1200" b="1" kern="1200" dirty="0" smtClean="0">
                <a:solidFill>
                  <a:schemeClr val="tx1"/>
                </a:solidFill>
                <a:latin typeface="宋体" pitchFamily="2" charset="-122"/>
                <a:ea typeface="黑体" pitchFamily="2" charset="-122"/>
                <a:cs typeface="+mn-cs"/>
              </a:rPr>
              <a:t>。</a:t>
            </a:r>
            <a:endParaRPr lang="en-US" altLang="zh-CN" sz="1200" b="1" kern="1200" dirty="0" smtClean="0">
              <a:solidFill>
                <a:schemeClr val="tx1"/>
              </a:solidFill>
              <a:latin typeface="宋体" pitchFamily="2" charset="-122"/>
              <a:ea typeface="黑体" pitchFamily="2" charset="-122"/>
              <a:cs typeface="+mn-cs"/>
            </a:endParaRPr>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3</a:t>
            </a:fld>
            <a:endParaRPr lang="en-US" altLang="zh-CN"/>
          </a:p>
        </p:txBody>
      </p:sp>
    </p:spTree>
    <p:extLst>
      <p:ext uri="{BB962C8B-B14F-4D97-AF65-F5344CB8AC3E}">
        <p14:creationId xmlns:p14="http://schemas.microsoft.com/office/powerpoint/2010/main" val="495738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37</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38</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39</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ea typeface="黑体" pitchFamily="2" charset="-122"/>
              </a:rPr>
              <a:t>这种直接连接方法</a:t>
            </a:r>
            <a:r>
              <a:rPr lang="zh-CN" altLang="en-US" sz="1200" b="1" kern="1200" dirty="0" smtClean="0">
                <a:solidFill>
                  <a:schemeClr val="tx1"/>
                </a:solidFill>
                <a:latin typeface="宋体" pitchFamily="2" charset="-122"/>
                <a:ea typeface="黑体" pitchFamily="2" charset="-122"/>
                <a:cs typeface="+mn-cs"/>
              </a:rPr>
              <a:t>所需要的电线对的数量与电话机数量的平方</a:t>
            </a:r>
            <a:r>
              <a:rPr lang="zh-CN" altLang="en-US" sz="1200" b="1" kern="1200" dirty="0" smtClean="0">
                <a:solidFill>
                  <a:srgbClr val="0000CC"/>
                </a:solidFill>
                <a:latin typeface="宋体" pitchFamily="2" charset="-122"/>
                <a:ea typeface="黑体" pitchFamily="2" charset="-122"/>
                <a:cs typeface="+mn-cs"/>
              </a:rPr>
              <a:t>（ </a:t>
            </a:r>
            <a:r>
              <a:rPr lang="en-US" altLang="zh-CN" sz="1200" b="1" i="1" kern="1200" dirty="0" smtClean="0">
                <a:solidFill>
                  <a:srgbClr val="0000CC"/>
                </a:solidFill>
                <a:latin typeface="宋体" pitchFamily="2" charset="-122"/>
                <a:ea typeface="黑体" pitchFamily="2" charset="-122"/>
                <a:cs typeface="+mn-cs"/>
              </a:rPr>
              <a:t>N</a:t>
            </a:r>
            <a:r>
              <a:rPr lang="en-US" altLang="zh-CN" sz="1200" b="1" kern="1200" baseline="30000" dirty="0" smtClean="0">
                <a:solidFill>
                  <a:srgbClr val="0000CC"/>
                </a:solidFill>
                <a:latin typeface="宋体" pitchFamily="2" charset="-122"/>
                <a:ea typeface="黑体" pitchFamily="2" charset="-122"/>
                <a:cs typeface="+mn-cs"/>
              </a:rPr>
              <a:t>2</a:t>
            </a:r>
            <a:r>
              <a:rPr lang="en-US" altLang="zh-CN" sz="1200" b="1" kern="1200" dirty="0" smtClean="0">
                <a:solidFill>
                  <a:srgbClr val="0000CC"/>
                </a:solidFill>
                <a:latin typeface="宋体" pitchFamily="2" charset="-122"/>
                <a:ea typeface="黑体" pitchFamily="2" charset="-122"/>
                <a:cs typeface="+mn-cs"/>
              </a:rPr>
              <a:t> </a:t>
            </a:r>
            <a:r>
              <a:rPr lang="zh-CN" altLang="en-US" sz="1200" b="1" kern="1200" dirty="0" smtClean="0">
                <a:solidFill>
                  <a:srgbClr val="0000CC"/>
                </a:solidFill>
                <a:latin typeface="宋体" pitchFamily="2" charset="-122"/>
                <a:ea typeface="黑体" pitchFamily="2" charset="-122"/>
                <a:cs typeface="+mn-cs"/>
              </a:rPr>
              <a:t>）成正比</a:t>
            </a:r>
            <a:r>
              <a:rPr lang="zh-CN" altLang="en-US" sz="1200" b="1" kern="1200" dirty="0" smtClean="0">
                <a:solidFill>
                  <a:schemeClr val="tx1"/>
                </a:solidFill>
                <a:latin typeface="宋体" pitchFamily="2" charset="-122"/>
                <a:ea typeface="黑体" pitchFamily="2" charset="-122"/>
                <a:cs typeface="+mn-cs"/>
              </a:rPr>
              <a:t>。</a:t>
            </a:r>
            <a:endParaRPr lang="en-US" altLang="zh-CN" sz="1200" b="1" kern="1200" dirty="0" smtClean="0">
              <a:solidFill>
                <a:schemeClr val="tx1"/>
              </a:solidFill>
              <a:latin typeface="宋体" pitchFamily="2" charset="-122"/>
              <a:ea typeface="黑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kern="1200" dirty="0" smtClean="0">
                <a:solidFill>
                  <a:schemeClr val="tx1"/>
                </a:solidFill>
                <a:latin typeface="宋体" pitchFamily="2" charset="-122"/>
                <a:ea typeface="黑体" pitchFamily="2" charset="-122"/>
                <a:cs typeface="+mn-cs"/>
              </a:rPr>
              <a:t>印度发明的国际象棋</a:t>
            </a:r>
            <a:r>
              <a:rPr lang="en-US" altLang="zh-CN" sz="1200" b="1" kern="1200" dirty="0" smtClean="0">
                <a:solidFill>
                  <a:schemeClr val="tx1"/>
                </a:solidFill>
                <a:latin typeface="宋体" pitchFamily="2" charset="-122"/>
                <a:ea typeface="黑体" pitchFamily="2" charset="-122"/>
                <a:cs typeface="+mn-cs"/>
              </a:rPr>
              <a:t>8×8=64</a:t>
            </a:r>
            <a:r>
              <a:rPr lang="zh-CN" altLang="en-US" sz="1200" b="1" kern="1200" dirty="0" smtClean="0">
                <a:solidFill>
                  <a:schemeClr val="tx1"/>
                </a:solidFill>
                <a:latin typeface="宋体" pitchFamily="2" charset="-122"/>
                <a:ea typeface="黑体" pitchFamily="2" charset="-122"/>
                <a:cs typeface="+mn-cs"/>
              </a:rPr>
              <a:t>格</a:t>
            </a:r>
            <a:endParaRPr lang="en-US" altLang="zh-CN" sz="1200" b="1" kern="1200" dirty="0" smtClean="0">
              <a:solidFill>
                <a:schemeClr val="tx1"/>
              </a:solidFill>
              <a:latin typeface="宋体" pitchFamily="2" charset="-122"/>
              <a:ea typeface="黑体"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40</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41</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42</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r>
              <a:rPr lang="zh-CN" altLang="en-US" smtClean="0"/>
              <a:t>面向连接</a:t>
            </a:r>
            <a:r>
              <a:rPr lang="en-US" altLang="zh-CN" smtClean="0"/>
              <a:t>=</a:t>
            </a:r>
            <a:r>
              <a:rPr lang="zh-CN" altLang="en-US" smtClean="0"/>
              <a:t>基于连接</a:t>
            </a:r>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43</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44</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45</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46936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46</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1905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a:t>
            </a:r>
            <a:r>
              <a:rPr lang="zh-CN" altLang="zh-CN" dirty="0" smtClean="0"/>
              <a:t>“</a:t>
            </a:r>
            <a:r>
              <a:rPr lang="zh-CN" altLang="zh-CN" dirty="0" smtClean="0">
                <a:solidFill>
                  <a:srgbClr val="FF0000"/>
                </a:solidFill>
              </a:rPr>
              <a:t>网</a:t>
            </a:r>
            <a:r>
              <a:rPr lang="zh-CN" altLang="zh-CN" dirty="0" smtClean="0"/>
              <a:t>”</a:t>
            </a:r>
            <a:r>
              <a:rPr lang="zh-CN" altLang="en-US" dirty="0" smtClean="0"/>
              <a:t>，实质是指连接到</a:t>
            </a:r>
            <a:r>
              <a:rPr lang="zh-CN" altLang="zh-CN" dirty="0" smtClean="0">
                <a:solidFill>
                  <a:srgbClr val="FF0000"/>
                </a:solidFill>
              </a:rPr>
              <a:t>互联网</a:t>
            </a:r>
            <a:r>
              <a:rPr lang="zh-CN" altLang="en-US" dirty="0" smtClean="0"/>
              <a:t>，是对互联网的应用</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a:t>
            </a:fld>
            <a:endParaRPr lang="en-US" altLang="zh-CN"/>
          </a:p>
        </p:txBody>
      </p:sp>
    </p:spTree>
    <p:extLst>
      <p:ext uri="{BB962C8B-B14F-4D97-AF65-F5344CB8AC3E}">
        <p14:creationId xmlns:p14="http://schemas.microsoft.com/office/powerpoint/2010/main" val="20976573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47</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5444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48</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5391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49</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5061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50</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51</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57</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58</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59</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60</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61</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8</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64</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65</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66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67</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69</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70</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73</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zh-CN" altLang="en-US" sz="1200" b="1" kern="1200" smtClean="0">
                <a:solidFill>
                  <a:schemeClr val="tx1"/>
                </a:solidFill>
                <a:latin typeface="宋体" pitchFamily="2" charset="-122"/>
                <a:ea typeface="黑体" pitchFamily="2" charset="-122"/>
                <a:cs typeface="+mn-cs"/>
              </a:rPr>
              <a:t>以下说法是</a:t>
            </a:r>
            <a:r>
              <a:rPr lang="zh-CN" altLang="en-US" sz="1200" b="1" kern="1200" smtClean="0">
                <a:solidFill>
                  <a:srgbClr val="FF0000"/>
                </a:solidFill>
                <a:latin typeface="宋体" pitchFamily="2" charset="-122"/>
                <a:ea typeface="黑体" pitchFamily="2" charset="-122"/>
                <a:cs typeface="+mn-cs"/>
              </a:rPr>
              <a:t>错误</a:t>
            </a:r>
            <a:r>
              <a:rPr lang="zh-CN" altLang="en-US" sz="1200" b="1" kern="1200" smtClean="0">
                <a:solidFill>
                  <a:schemeClr val="tx1"/>
                </a:solidFill>
                <a:latin typeface="宋体" pitchFamily="2" charset="-122"/>
                <a:ea typeface="黑体" pitchFamily="2" charset="-122"/>
                <a:cs typeface="+mn-cs"/>
              </a:rPr>
              <a:t>的：</a:t>
            </a:r>
            <a:r>
              <a:rPr lang="zh-CN" altLang="zh-CN" sz="1200" b="1" kern="1200" smtClean="0">
                <a:solidFill>
                  <a:srgbClr val="0000CC"/>
                </a:solidFill>
                <a:latin typeface="宋体" pitchFamily="2" charset="-122"/>
                <a:ea typeface="黑体" pitchFamily="2" charset="-122"/>
                <a:cs typeface="+mn-cs"/>
              </a:rPr>
              <a:t>“在高速链路（或高带宽链路）上，比特会传送得更快些”。</a:t>
            </a:r>
            <a:endParaRPr lang="zh-CN" altLang="en-US" sz="1200" b="1" kern="1200" smtClean="0">
              <a:solidFill>
                <a:srgbClr val="0000CC"/>
              </a:solidFill>
              <a:latin typeface="宋体" pitchFamily="2" charset="-122"/>
              <a:ea typeface="黑体"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74</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76</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77</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smtClean="0"/>
              <a:t>node</a:t>
            </a:r>
            <a:r>
              <a:rPr lang="zh-CN" altLang="en-US" smtClean="0"/>
              <a:t>，在网络中译为“结点”，在数据结构中译为“节点”。</a:t>
            </a:r>
            <a:endParaRPr lang="en-US" altLang="zh-CN"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zh-CN" smtClean="0"/>
              <a:t>若干</a:t>
            </a:r>
            <a:r>
              <a:rPr lang="zh-CN" altLang="zh-CN" smtClean="0">
                <a:solidFill>
                  <a:srgbClr val="0000CC"/>
                </a:solidFill>
              </a:rPr>
              <a:t>结点</a:t>
            </a:r>
            <a:r>
              <a:rPr lang="en-US" altLang="zh-CN" smtClean="0">
                <a:solidFill>
                  <a:srgbClr val="0000CC"/>
                </a:solidFill>
              </a:rPr>
              <a:t>(node)</a:t>
            </a:r>
            <a:r>
              <a:rPr lang="zh-CN" altLang="en-US" smtClean="0"/>
              <a:t> 和</a:t>
            </a:r>
            <a:r>
              <a:rPr lang="zh-CN" altLang="zh-CN" smtClean="0"/>
              <a:t>连接这些结点的</a:t>
            </a:r>
            <a:r>
              <a:rPr lang="zh-CN" altLang="zh-CN" smtClean="0">
                <a:solidFill>
                  <a:srgbClr val="0000CC"/>
                </a:solidFill>
              </a:rPr>
              <a:t>链路</a:t>
            </a:r>
            <a:r>
              <a:rPr lang="en-US" altLang="zh-CN" smtClean="0">
                <a:solidFill>
                  <a:srgbClr val="0000CC"/>
                </a:solidFill>
              </a:rPr>
              <a:t>(link)</a:t>
            </a:r>
            <a:r>
              <a:rPr lang="zh-CN" altLang="en-US" smtClean="0">
                <a:solidFill>
                  <a:srgbClr val="0000CC"/>
                </a:solidFill>
              </a:rPr>
              <a:t>，</a:t>
            </a:r>
            <a:r>
              <a:rPr lang="zh-CN" altLang="zh-CN" smtClean="0"/>
              <a:t>组成</a:t>
            </a:r>
            <a:r>
              <a:rPr lang="zh-CN" altLang="en-US" smtClean="0"/>
              <a:t>了计算机网络。</a:t>
            </a:r>
            <a:endParaRPr lang="en-US" altLang="zh-CN"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zh-CN" smtClean="0"/>
              <a:t>通过路由器</a:t>
            </a:r>
            <a:r>
              <a:rPr lang="zh-CN" altLang="en-US" smtClean="0"/>
              <a:t>把</a:t>
            </a:r>
            <a:r>
              <a:rPr lang="zh-CN" altLang="zh-CN" smtClean="0"/>
              <a:t>网络互连起来，就构成了一个覆盖范围更大的计算机网络</a:t>
            </a:r>
            <a:r>
              <a:rPr lang="zh-CN" altLang="en-US" smtClean="0"/>
              <a:t>，称之为</a:t>
            </a:r>
            <a:r>
              <a:rPr lang="zh-CN" altLang="zh-CN" smtClean="0"/>
              <a:t>互连网。</a:t>
            </a:r>
            <a:endParaRPr lang="en-US" altLang="zh-CN" smtClean="0"/>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mtClean="0"/>
          </a:p>
          <a:p>
            <a:r>
              <a:rPr lang="zh-CN" altLang="zh-CN" smtClean="0">
                <a:solidFill>
                  <a:srgbClr val="FF0000"/>
                </a:solidFill>
              </a:rPr>
              <a:t>网络</a:t>
            </a:r>
            <a:r>
              <a:rPr lang="zh-CN" altLang="en-US" smtClean="0">
                <a:solidFill>
                  <a:srgbClr val="FF0000"/>
                </a:solidFill>
              </a:rPr>
              <a:t>，</a:t>
            </a:r>
            <a:r>
              <a:rPr lang="zh-CN" altLang="zh-CN" smtClean="0"/>
              <a:t>把许多</a:t>
            </a:r>
            <a:r>
              <a:rPr lang="zh-CN" altLang="zh-CN" smtClean="0">
                <a:solidFill>
                  <a:srgbClr val="0000CC"/>
                </a:solidFill>
              </a:rPr>
              <a:t>计算机</a:t>
            </a:r>
            <a:r>
              <a:rPr lang="zh-CN" altLang="zh-CN" smtClean="0"/>
              <a:t>连接在一起</a:t>
            </a:r>
            <a:r>
              <a:rPr lang="zh-CN" altLang="en-US" smtClean="0"/>
              <a:t>。</a:t>
            </a:r>
            <a:endParaRPr lang="en-US" altLang="zh-CN" smtClean="0"/>
          </a:p>
          <a:p>
            <a:r>
              <a:rPr lang="zh-CN" altLang="zh-CN" smtClean="0">
                <a:solidFill>
                  <a:srgbClr val="FF0000"/>
                </a:solidFill>
              </a:rPr>
              <a:t>互连网</a:t>
            </a:r>
            <a:r>
              <a:rPr lang="zh-CN" altLang="en-US" smtClean="0">
                <a:solidFill>
                  <a:srgbClr val="FF0000"/>
                </a:solidFill>
              </a:rPr>
              <a:t>，</a:t>
            </a:r>
            <a:r>
              <a:rPr lang="zh-CN" altLang="zh-CN" smtClean="0"/>
              <a:t>则把许多</a:t>
            </a:r>
            <a:r>
              <a:rPr lang="zh-CN" altLang="zh-CN" smtClean="0">
                <a:solidFill>
                  <a:srgbClr val="0000CC"/>
                </a:solidFill>
              </a:rPr>
              <a:t>网络</a:t>
            </a:r>
            <a:r>
              <a:rPr lang="zh-CN" altLang="zh-CN" smtClean="0"/>
              <a:t>通过路由器连接在一起</a:t>
            </a:r>
            <a:r>
              <a:rPr lang="zh-CN" altLang="en-US" smtClean="0"/>
              <a:t>。</a:t>
            </a:r>
            <a:endParaRPr lang="en-US" altLang="zh-CN" smtClean="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a:t>
            </a:fld>
            <a:endParaRPr lang="en-US" altLang="zh-CN"/>
          </a:p>
        </p:txBody>
      </p:sp>
    </p:spTree>
    <p:extLst>
      <p:ext uri="{BB962C8B-B14F-4D97-AF65-F5344CB8AC3E}">
        <p14:creationId xmlns:p14="http://schemas.microsoft.com/office/powerpoint/2010/main" val="34955104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78</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79</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80</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82</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83</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84</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85</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86</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87</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88</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12</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90</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91</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92</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93</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94</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95</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96</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97</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98</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99</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13</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7855973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100</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102</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103</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104</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105</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106</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107</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108</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109</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110</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15</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111</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112</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113</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114</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115</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116</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117</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118</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119</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120</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7.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8.xml"/><Relationship Id="rId7"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image" Target="../media/image5.emf"/><Relationship Id="rId4"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9.bin"/></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r>
              <a:rPr lang="zh-CN" altLang="en-US" dirty="0" smtClean="0">
                <a:ea typeface="宋体" pitchFamily="2" charset="-122"/>
              </a:rPr>
              <a:t>熊 炜</a:t>
            </a:r>
            <a:endParaRPr lang="en-US" altLang="zh-CN" dirty="0" smtClean="0">
              <a:ea typeface="宋体" pitchFamily="2" charset="-122"/>
            </a:endParaRPr>
          </a:p>
          <a:p>
            <a:r>
              <a:rPr lang="en-US" altLang="zh-CN" dirty="0" smtClean="0">
                <a:ea typeface="宋体" pitchFamily="2" charset="-122"/>
              </a:rPr>
              <a:t>TEL</a:t>
            </a:r>
            <a:r>
              <a:rPr lang="zh-CN" altLang="en-US" dirty="0" smtClean="0">
                <a:ea typeface="宋体" pitchFamily="2" charset="-122"/>
              </a:rPr>
              <a:t>：</a:t>
            </a:r>
            <a:r>
              <a:rPr lang="en-US" altLang="zh-CN" dirty="0" smtClean="0">
                <a:ea typeface="宋体" pitchFamily="2" charset="-122"/>
              </a:rPr>
              <a:t>18986051110</a:t>
            </a:r>
          </a:p>
          <a:p>
            <a:r>
              <a:rPr lang="en-US" altLang="zh-CN" dirty="0" smtClean="0">
                <a:ea typeface="宋体" pitchFamily="2" charset="-122"/>
              </a:rPr>
              <a:t>QQ</a:t>
            </a:r>
            <a:r>
              <a:rPr lang="zh-CN" altLang="en-US" dirty="0" smtClean="0">
                <a:ea typeface="宋体" pitchFamily="2" charset="-122"/>
              </a:rPr>
              <a:t>：</a:t>
            </a:r>
            <a:r>
              <a:rPr lang="en-US" altLang="zh-CN" dirty="0" smtClean="0">
                <a:ea typeface="宋体" pitchFamily="2" charset="-122"/>
              </a:rPr>
              <a:t>945157947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p>
          <a:p>
            <a:r>
              <a:rPr lang="en-US" altLang="zh-CN" dirty="0" smtClean="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a:xfrm>
            <a:off x="495300" y="1196752"/>
            <a:ext cx="9066212" cy="5112568"/>
          </a:xfrm>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r>
              <a:rPr lang="zh-CN" altLang="zh-CN" dirty="0" smtClean="0"/>
              <a:t>。</a:t>
            </a:r>
            <a:endParaRPr lang="zh-CN" altLang="en-US" dirty="0">
              <a:solidFill>
                <a:srgbClr val="FF0000"/>
              </a:solidFill>
            </a:endParaRPr>
          </a:p>
        </p:txBody>
      </p:sp>
    </p:spTree>
    <p:extLst>
      <p:ext uri="{BB962C8B-B14F-4D97-AF65-F5344CB8AC3E}">
        <p14:creationId xmlns:p14="http://schemas.microsoft.com/office/powerpoint/2010/main" val="115039775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6094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a:t>
            </a:r>
            <a:r>
              <a:rPr kumimoji="1" lang="zh-CN" altLang="en-US" sz="2400" b="1" dirty="0" smtClean="0">
                <a:solidFill>
                  <a:srgbClr val="FF0000"/>
                </a:solidFill>
                <a:ea typeface="黑体" pitchFamily="2" charset="-122"/>
              </a:rPr>
              <a:t>应用层</a:t>
            </a:r>
            <a:r>
              <a:rPr kumimoji="1" lang="en-US" altLang="zh-CN" sz="2400" b="1" dirty="0" smtClean="0">
                <a:solidFill>
                  <a:srgbClr val="FF0000"/>
                </a:solidFill>
                <a:ea typeface="黑体" pitchFamily="2" charset="-122"/>
              </a:rPr>
              <a:t>PDU</a:t>
            </a:r>
            <a:r>
              <a:rPr kumimoji="1" lang="zh-CN" altLang="en-US" sz="2400" b="1" dirty="0" smtClean="0">
                <a:solidFill>
                  <a:srgbClr val="FF0000"/>
                </a:solidFill>
                <a:ea typeface="黑体" pitchFamily="2" charset="-122"/>
              </a:rPr>
              <a:t>（报文）</a:t>
            </a:r>
            <a:endParaRPr kumimoji="1" lang="en-US" altLang="zh-CN" sz="2400" b="1" dirty="0">
              <a:solidFill>
                <a:srgbClr val="FF0000"/>
              </a:solidFill>
              <a:ea typeface="黑体" pitchFamily="2" charset="-122"/>
            </a:endParaRPr>
          </a:p>
        </p:txBody>
      </p:sp>
      <p:sp>
        <p:nvSpPr>
          <p:cNvPr id="2" name="矩形 1"/>
          <p:cNvSpPr/>
          <p:nvPr/>
        </p:nvSpPr>
        <p:spPr>
          <a:xfrm>
            <a:off x="1850217" y="3763268"/>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a:t>
            </a:r>
            <a:r>
              <a:rPr kumimoji="1" lang="zh-CN" altLang="en-US" sz="2400" b="1" dirty="0" smtClean="0">
                <a:solidFill>
                  <a:srgbClr val="000099"/>
                </a:solidFill>
                <a:ea typeface="黑体" pitchFamily="2" charset="-122"/>
              </a:rPr>
              <a:t>协议数据单元。</a:t>
            </a:r>
            <a:endParaRPr kumimoji="1" lang="en-US" altLang="zh-CN" sz="2400" b="1" dirty="0" smtClean="0">
              <a:solidFill>
                <a:srgbClr val="000099"/>
              </a:solidFill>
              <a:ea typeface="黑体" pitchFamily="2" charset="-122"/>
            </a:endParaRPr>
          </a:p>
          <a:p>
            <a:pPr>
              <a:lnSpc>
                <a:spcPct val="110000"/>
              </a:lnSpc>
            </a:pPr>
            <a:r>
              <a:rPr kumimoji="1" lang="en-US" altLang="zh-CN" sz="2400" b="1" dirty="0" smtClean="0">
                <a:solidFill>
                  <a:srgbClr val="000099"/>
                </a:solidFill>
                <a:ea typeface="黑体" pitchFamily="2" charset="-122"/>
              </a:rPr>
              <a:t>OSI </a:t>
            </a:r>
            <a:r>
              <a:rPr kumimoji="1" lang="zh-CN" altLang="zh-CN" sz="2400" b="1" dirty="0" smtClean="0">
                <a:solidFill>
                  <a:srgbClr val="000099"/>
                </a:solidFill>
                <a:ea typeface="黑体" pitchFamily="2" charset="-122"/>
              </a:rPr>
              <a:t>参考</a:t>
            </a:r>
            <a:r>
              <a:rPr kumimoji="1" lang="zh-CN" altLang="zh-CN" sz="2400" b="1" dirty="0">
                <a:solidFill>
                  <a:srgbClr val="000099"/>
                </a:solidFill>
                <a:ea typeface="黑体" pitchFamily="2" charset="-122"/>
              </a:rPr>
              <a:t>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a:t>
            </a:r>
            <a:r>
              <a:rPr kumimoji="1" lang="zh-CN" altLang="zh-CN" sz="2400" b="1" dirty="0" smtClean="0">
                <a:solidFill>
                  <a:srgbClr val="000099"/>
                </a:solidFill>
                <a:ea typeface="黑体" pitchFamily="2" charset="-122"/>
              </a:rPr>
              <a:t>协议数据单元</a:t>
            </a:r>
            <a:r>
              <a:rPr kumimoji="1" lang="en-US" altLang="zh-CN" sz="2400" b="1" dirty="0" smtClean="0">
                <a:solidFill>
                  <a:srgbClr val="000099"/>
                </a:solidFill>
                <a:ea typeface="黑体" pitchFamily="2" charset="-122"/>
              </a:rPr>
              <a:t> PDU</a:t>
            </a:r>
            <a:r>
              <a:rPr kumimoji="1" lang="zh-CN" altLang="en-US" sz="2400" b="1" dirty="0" smtClean="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64043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加上运输层首部，成为</a:t>
            </a:r>
            <a:r>
              <a:rPr kumimoji="1" lang="zh-CN" altLang="en-US" sz="2400" b="1" dirty="0" smtClean="0">
                <a:solidFill>
                  <a:srgbClr val="FF0000"/>
                </a:solidFill>
                <a:ea typeface="黑体" pitchFamily="2" charset="-122"/>
              </a:rPr>
              <a:t>运输层</a:t>
            </a:r>
            <a:r>
              <a:rPr kumimoji="1" lang="en-US" altLang="zh-CN" sz="2400" b="1" dirty="0" smtClean="0">
                <a:solidFill>
                  <a:srgbClr val="FF0000"/>
                </a:solidFill>
                <a:ea typeface="黑体" pitchFamily="2" charset="-122"/>
              </a:rPr>
              <a:t>PDU</a:t>
            </a:r>
            <a:r>
              <a:rPr kumimoji="1" lang="zh-CN" altLang="en-US" sz="2400" b="1" dirty="0" smtClean="0">
                <a:solidFill>
                  <a:srgbClr val="FF0000"/>
                </a:solidFill>
                <a:ea typeface="黑体" pitchFamily="2" charset="-122"/>
              </a:rPr>
              <a:t>（报文段）</a:t>
            </a:r>
            <a:endParaRPr kumimoji="1" lang="zh-CN" altLang="en-US" sz="3600" b="1" dirty="0">
              <a:solidFill>
                <a:srgbClr val="FF0000"/>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7986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加上网络层首部，</a:t>
            </a:r>
            <a:r>
              <a:rPr kumimoji="1" lang="zh-CN" altLang="en-US" sz="2400" b="1" dirty="0" smtClean="0">
                <a:solidFill>
                  <a:srgbClr val="333399"/>
                </a:solidFill>
                <a:ea typeface="黑体" pitchFamily="2" charset="-122"/>
              </a:rPr>
              <a:t>成为</a:t>
            </a:r>
            <a:r>
              <a:rPr kumimoji="1" lang="zh-CN" altLang="en-US" sz="2400" b="1" dirty="0" smtClean="0">
                <a:solidFill>
                  <a:srgbClr val="FF0000"/>
                </a:solidFill>
                <a:ea typeface="黑体" pitchFamily="2" charset="-122"/>
              </a:rPr>
              <a:t>网络层</a:t>
            </a:r>
            <a:r>
              <a:rPr kumimoji="1" lang="en-US" altLang="zh-CN" sz="2400" b="1" dirty="0" smtClean="0">
                <a:solidFill>
                  <a:srgbClr val="FF0000"/>
                </a:solidFill>
                <a:ea typeface="黑体" pitchFamily="2" charset="-122"/>
              </a:rPr>
              <a:t>PDU</a:t>
            </a:r>
            <a:r>
              <a:rPr kumimoji="1" lang="zh-CN" altLang="en-US" sz="2400" b="1" dirty="0" smtClean="0">
                <a:solidFill>
                  <a:srgbClr val="FF0000"/>
                </a:solidFill>
                <a:ea typeface="黑体" pitchFamily="2" charset="-122"/>
              </a:rPr>
              <a:t>（分组、包）</a:t>
            </a:r>
            <a:endParaRPr kumimoji="1" lang="zh-CN" altLang="en-US" sz="2400" b="1" dirty="0">
              <a:solidFill>
                <a:srgbClr val="FF0000"/>
              </a:solidFill>
              <a:ea typeface="黑体" pitchFamily="2" charset="-122"/>
            </a:endParaRP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527175" y="3920429"/>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dirty="0">
                <a:solidFill>
                  <a:srgbClr val="333399"/>
                </a:solidFill>
                <a:ea typeface="黑体" pitchFamily="2" charset="-122"/>
              </a:rPr>
              <a:t>IP </a:t>
            </a:r>
            <a:r>
              <a:rPr kumimoji="1" lang="zh-CN" altLang="en-US" sz="2400" b="1" dirty="0">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494346" y="4488754"/>
            <a:ext cx="73324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加上链路层首部和尾部，成为</a:t>
            </a:r>
            <a:r>
              <a:rPr kumimoji="1" lang="zh-CN" altLang="en-US" sz="2400" b="1" dirty="0" smtClean="0">
                <a:solidFill>
                  <a:srgbClr val="FF0000"/>
                </a:solidFill>
                <a:ea typeface="黑体" pitchFamily="2" charset="-122"/>
              </a:rPr>
              <a:t>数据链路层</a:t>
            </a:r>
            <a:r>
              <a:rPr kumimoji="1" lang="en-US" altLang="zh-CN" sz="2400" b="1" dirty="0" smtClean="0">
                <a:solidFill>
                  <a:srgbClr val="FF0000"/>
                </a:solidFill>
                <a:ea typeface="黑体" pitchFamily="2" charset="-122"/>
              </a:rPr>
              <a:t>PDU</a:t>
            </a:r>
            <a:r>
              <a:rPr kumimoji="1" lang="zh-CN" altLang="en-US" sz="2400" b="1" dirty="0" smtClean="0">
                <a:solidFill>
                  <a:srgbClr val="FF0000"/>
                </a:solidFill>
                <a:ea typeface="黑体" pitchFamily="2" charset="-122"/>
              </a:rPr>
              <a:t>（帧）</a:t>
            </a:r>
            <a:endParaRPr kumimoji="1" lang="zh-CN" altLang="en-US" sz="2400" b="1" dirty="0">
              <a:solidFill>
                <a:srgbClr val="FF0000"/>
              </a:solidFill>
              <a:ea typeface="黑体" pitchFamily="2" charset="-122"/>
            </a:endParaRP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最下面的物理层把</a:t>
            </a:r>
            <a:r>
              <a:rPr kumimoji="1" lang="zh-CN" altLang="en-US" sz="2400" b="1" dirty="0">
                <a:solidFill>
                  <a:srgbClr val="FF0000"/>
                </a:solidFill>
                <a:ea typeface="黑体" pitchFamily="2" charset="-122"/>
              </a:rPr>
              <a:t>比特流</a:t>
            </a:r>
            <a:r>
              <a:rPr kumimoji="1" lang="zh-CN" altLang="en-US" sz="2400" b="1" dirty="0">
                <a:solidFill>
                  <a:srgbClr val="333399"/>
                </a:solidFill>
                <a:ea typeface="黑体" pitchFamily="2" charset="-122"/>
              </a:rPr>
              <a:t>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数据链路层剥去</a:t>
            </a:r>
            <a:r>
              <a:rPr kumimoji="1" lang="zh-CN" altLang="en-US" sz="2400" b="1" dirty="0">
                <a:solidFill>
                  <a:srgbClr val="FF0000"/>
                </a:solidFill>
                <a:ea typeface="黑体" pitchFamily="2" charset="-122"/>
              </a:rPr>
              <a:t>帧</a:t>
            </a:r>
            <a:r>
              <a:rPr kumimoji="1" lang="zh-CN" altLang="en-US" sz="2400" b="1" dirty="0">
                <a:solidFill>
                  <a:srgbClr val="333399"/>
                </a:solidFill>
                <a:ea typeface="黑体" pitchFamily="2" charset="-122"/>
              </a:rPr>
              <a:t>首部和帧尾部</a:t>
            </a:r>
          </a:p>
          <a:p>
            <a:pPr algn="ctr" eaLnBrk="0" hangingPunct="0"/>
            <a:r>
              <a:rPr kumimoji="1" lang="zh-CN" altLang="en-US" sz="2400" b="1" dirty="0">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a:solidFill>
                  <a:srgbClr val="FF0000"/>
                </a:solidFill>
              </a:rPr>
              <a:t>计算机网络</a:t>
            </a:r>
            <a:r>
              <a:rPr lang="en-US" altLang="zh-CN" dirty="0">
                <a:solidFill>
                  <a:srgbClr val="0000CC"/>
                </a:solidFill>
              </a:rPr>
              <a:t> </a:t>
            </a:r>
            <a:r>
              <a:rPr lang="en-US" altLang="zh-CN" dirty="0"/>
              <a:t>(</a:t>
            </a:r>
            <a:r>
              <a:rPr lang="zh-CN" altLang="zh-CN" dirty="0" smtClean="0"/>
              <a:t>简称</a:t>
            </a:r>
            <a:r>
              <a:rPr lang="zh-CN" altLang="zh-CN" dirty="0">
                <a:solidFill>
                  <a:srgbClr val="FF0000"/>
                </a:solidFill>
              </a:rPr>
              <a:t>网络</a:t>
            </a:r>
            <a:r>
              <a:rPr lang="en-US" altLang="zh-CN" dirty="0"/>
              <a:t>)</a:t>
            </a:r>
          </a:p>
          <a:p>
            <a:pPr lvl="1"/>
            <a:r>
              <a:rPr lang="zh-CN" altLang="zh-CN" smtClean="0">
                <a:solidFill>
                  <a:srgbClr val="0000CC"/>
                </a:solidFill>
              </a:rPr>
              <a:t>结点</a:t>
            </a:r>
            <a:r>
              <a:rPr lang="en-US" altLang="zh-CN" dirty="0"/>
              <a:t>(</a:t>
            </a:r>
            <a:r>
              <a:rPr lang="en-US" altLang="zh-CN" dirty="0">
                <a:solidFill>
                  <a:srgbClr val="0000CC"/>
                </a:solidFill>
              </a:rPr>
              <a:t>node</a:t>
            </a:r>
            <a:r>
              <a:rPr lang="en-US" altLang="zh-CN" smtClean="0"/>
              <a:t>)</a:t>
            </a:r>
            <a:r>
              <a:rPr lang="zh-CN" altLang="en-US" smtClean="0"/>
              <a:t> </a:t>
            </a:r>
            <a:r>
              <a:rPr lang="en-US" altLang="zh-CN" smtClean="0"/>
              <a:t>+ </a:t>
            </a:r>
            <a:r>
              <a:rPr lang="zh-CN" altLang="zh-CN" smtClean="0">
                <a:solidFill>
                  <a:srgbClr val="0000CC"/>
                </a:solidFill>
              </a:rPr>
              <a:t>链路</a:t>
            </a:r>
            <a:r>
              <a:rPr lang="en-US" altLang="zh-CN" dirty="0"/>
              <a:t>(</a:t>
            </a:r>
            <a:r>
              <a:rPr lang="en-US" altLang="zh-CN">
                <a:solidFill>
                  <a:srgbClr val="0000CC"/>
                </a:solidFill>
              </a:rPr>
              <a:t>link</a:t>
            </a:r>
            <a:r>
              <a:rPr lang="en-US" altLang="zh-CN" smtClean="0"/>
              <a:t>)</a:t>
            </a:r>
            <a:endParaRPr lang="en-US" altLang="zh-CN" dirty="0"/>
          </a:p>
          <a:p>
            <a:r>
              <a:rPr lang="zh-CN" altLang="zh-CN" dirty="0">
                <a:solidFill>
                  <a:srgbClr val="FF0000"/>
                </a:solidFill>
              </a:rPr>
              <a:t>互连网</a:t>
            </a:r>
            <a:r>
              <a:rPr lang="en-US" altLang="zh-CN" dirty="0">
                <a:solidFill>
                  <a:srgbClr val="0000CC"/>
                </a:solidFill>
              </a:rPr>
              <a:t> </a:t>
            </a:r>
            <a:r>
              <a:rPr lang="en-US" altLang="zh-CN" dirty="0" smtClean="0"/>
              <a:t>(</a:t>
            </a:r>
            <a:r>
              <a:rPr lang="en-US" altLang="zh-CN" dirty="0">
                <a:solidFill>
                  <a:srgbClr val="FF0000"/>
                </a:solidFill>
              </a:rPr>
              <a:t>internet</a:t>
            </a:r>
            <a:r>
              <a:rPr lang="en-US" altLang="zh-CN" dirty="0"/>
              <a:t>)</a:t>
            </a:r>
          </a:p>
          <a:p>
            <a:pPr lvl="1"/>
            <a:r>
              <a:rPr lang="zh-CN" altLang="en-US" smtClean="0">
                <a:solidFill>
                  <a:srgbClr val="0000CC"/>
                </a:solidFill>
              </a:rPr>
              <a:t>计算机网络</a:t>
            </a:r>
            <a:r>
              <a:rPr lang="zh-CN" altLang="en-US" smtClean="0"/>
              <a:t> </a:t>
            </a:r>
            <a:r>
              <a:rPr lang="en-US" altLang="zh-CN" smtClean="0"/>
              <a:t>+ </a:t>
            </a:r>
            <a:r>
              <a:rPr lang="zh-CN" altLang="en-US" smtClean="0">
                <a:solidFill>
                  <a:srgbClr val="0000CC"/>
                </a:solidFill>
              </a:rPr>
              <a:t>路由器</a:t>
            </a:r>
            <a:endParaRPr lang="zh-CN" altLang="en-US" dirty="0">
              <a:solidFill>
                <a:srgbClr val="0000CC"/>
              </a:solidFill>
            </a:endParaRPr>
          </a:p>
          <a:p>
            <a:pPr lvl="1"/>
            <a:r>
              <a:rPr lang="zh-CN" altLang="zh-CN" dirty="0"/>
              <a:t>“</a:t>
            </a:r>
            <a:r>
              <a:rPr lang="zh-CN" altLang="zh-CN" dirty="0">
                <a:solidFill>
                  <a:srgbClr val="0000CC"/>
                </a:solidFill>
              </a:rPr>
              <a:t>网络的网络</a:t>
            </a:r>
            <a:r>
              <a:rPr lang="zh-CN" altLang="zh-CN" dirty="0"/>
              <a:t>”</a:t>
            </a:r>
            <a:r>
              <a:rPr lang="en-US" altLang="zh-CN" dirty="0"/>
              <a:t>(</a:t>
            </a:r>
            <a:r>
              <a:rPr lang="en-US" altLang="zh-CN" dirty="0">
                <a:solidFill>
                  <a:srgbClr val="0000CC"/>
                </a:solidFill>
              </a:rPr>
              <a:t>network of </a:t>
            </a:r>
            <a:r>
              <a:rPr lang="en-US" altLang="zh-CN">
                <a:solidFill>
                  <a:srgbClr val="0000CC"/>
                </a:solidFill>
              </a:rPr>
              <a:t>networks</a:t>
            </a:r>
            <a:r>
              <a:rPr lang="en-US" altLang="zh-CN" smtClean="0"/>
              <a:t>)</a:t>
            </a:r>
            <a:endParaRPr lang="en-US" altLang="zh-CN" dirty="0"/>
          </a:p>
          <a:p>
            <a:r>
              <a:rPr lang="zh-CN" altLang="zh-CN" smtClean="0">
                <a:solidFill>
                  <a:srgbClr val="FF0000"/>
                </a:solidFill>
              </a:rPr>
              <a:t>互联网</a:t>
            </a:r>
            <a:r>
              <a:rPr lang="en-US" altLang="zh-CN" smtClean="0">
                <a:solidFill>
                  <a:srgbClr val="0000CC"/>
                </a:solidFill>
              </a:rPr>
              <a:t> </a:t>
            </a:r>
            <a:r>
              <a:rPr lang="en-US" altLang="zh-CN" smtClean="0"/>
              <a:t>(</a:t>
            </a:r>
            <a:r>
              <a:rPr lang="zh-CN" altLang="en-US"/>
              <a:t>特指</a:t>
            </a:r>
            <a:r>
              <a:rPr lang="en-US" altLang="zh-CN" smtClean="0">
                <a:solidFill>
                  <a:srgbClr val="FF0000"/>
                </a:solidFill>
              </a:rPr>
              <a:t>Internet</a:t>
            </a:r>
            <a:r>
              <a:rPr lang="en-US" altLang="zh-CN" dirty="0" smtClean="0"/>
              <a:t>)</a:t>
            </a:r>
            <a:endParaRPr lang="en-US" altLang="zh-CN" dirty="0"/>
          </a:p>
          <a:p>
            <a:pPr lvl="1"/>
            <a:r>
              <a:rPr lang="zh-CN" altLang="zh-CN" smtClean="0"/>
              <a:t>起源于</a:t>
            </a:r>
            <a:r>
              <a:rPr lang="zh-CN" altLang="zh-CN" dirty="0" smtClean="0"/>
              <a:t>美国</a:t>
            </a:r>
            <a:r>
              <a:rPr lang="zh-CN" altLang="en-US" dirty="0" smtClean="0"/>
              <a:t>，</a:t>
            </a:r>
            <a:r>
              <a:rPr lang="zh-CN" altLang="en-US" dirty="0" smtClean="0">
                <a:solidFill>
                  <a:srgbClr val="0000CC"/>
                </a:solidFill>
              </a:rPr>
              <a:t>使用</a:t>
            </a:r>
            <a:r>
              <a:rPr lang="en-US" altLang="zh-CN" dirty="0" smtClean="0">
                <a:solidFill>
                  <a:srgbClr val="0000CC"/>
                </a:solidFill>
              </a:rPr>
              <a:t>TCP/IP</a:t>
            </a:r>
            <a:r>
              <a:rPr lang="zh-CN" altLang="en-US" dirty="0" smtClean="0">
                <a:solidFill>
                  <a:srgbClr val="0000CC"/>
                </a:solidFill>
              </a:rPr>
              <a:t>协议</a:t>
            </a:r>
            <a:r>
              <a:rPr lang="zh-CN" altLang="en-US" smtClean="0"/>
              <a:t>，</a:t>
            </a:r>
            <a:r>
              <a:rPr lang="zh-CN" altLang="zh-CN" smtClean="0"/>
              <a:t>现已</a:t>
            </a:r>
            <a:r>
              <a:rPr lang="zh-CN" altLang="zh-CN" dirty="0"/>
              <a:t>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p:txBody>
      </p:sp>
      <p:pic>
        <p:nvPicPr>
          <p:cNvPr id="4" name="图片 3"/>
          <p:cNvPicPr>
            <a:picLocks noChangeAspect="1"/>
          </p:cNvPicPr>
          <p:nvPr/>
        </p:nvPicPr>
        <p:blipFill>
          <a:blip r:embed="rId3"/>
          <a:stretch>
            <a:fillRect/>
          </a:stretch>
        </p:blipFill>
        <p:spPr>
          <a:xfrm>
            <a:off x="5313040" y="1211223"/>
            <a:ext cx="4419600" cy="2286000"/>
          </a:xfrm>
          <a:prstGeom prst="rect">
            <a:avLst/>
          </a:prstGeom>
        </p:spPr>
      </p:pic>
      <p:pic>
        <p:nvPicPr>
          <p:cNvPr id="7" name="图片 6"/>
          <p:cNvPicPr>
            <a:picLocks noChangeAspect="1"/>
          </p:cNvPicPr>
          <p:nvPr/>
        </p:nvPicPr>
        <p:blipFill>
          <a:blip r:embed="rId4"/>
          <a:stretch>
            <a:fillRect/>
          </a:stretch>
        </p:blipFill>
        <p:spPr>
          <a:xfrm>
            <a:off x="4705509" y="1111210"/>
            <a:ext cx="5181600" cy="2486025"/>
          </a:xfrm>
          <a:prstGeom prst="rect">
            <a:avLst/>
          </a:prstGeom>
        </p:spPr>
      </p:pic>
      <p:sp>
        <p:nvSpPr>
          <p:cNvPr id="8" name="文本框 7"/>
          <p:cNvSpPr txBox="1"/>
          <p:nvPr/>
        </p:nvSpPr>
        <p:spPr>
          <a:xfrm>
            <a:off x="7833320" y="1878241"/>
            <a:ext cx="928459" cy="369332"/>
          </a:xfrm>
          <a:prstGeom prst="rect">
            <a:avLst/>
          </a:prstGeom>
          <a:noFill/>
        </p:spPr>
        <p:txBody>
          <a:bodyPr wrap="none" rtlCol="0">
            <a:spAutoFit/>
          </a:bodyPr>
          <a:lstStyle/>
          <a:p>
            <a:r>
              <a:rPr lang="en-US" altLang="zh-CN" b="1" smtClean="0">
                <a:solidFill>
                  <a:srgbClr val="FF0000"/>
                </a:solidFill>
              </a:rPr>
              <a:t>TCP/IP</a:t>
            </a:r>
            <a:endParaRPr lang="zh-CN" altLang="en-US" b="1">
              <a:solidFill>
                <a:srgbClr val="FF0000"/>
              </a:solidFill>
            </a:endParaRPr>
          </a:p>
        </p:txBody>
      </p:sp>
    </p:spTree>
    <p:extLst>
      <p:ext uri="{BB962C8B-B14F-4D97-AF65-F5344CB8AC3E}">
        <p14:creationId xmlns:p14="http://schemas.microsoft.com/office/powerpoint/2010/main" val="221548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nodeType="clickEffect">
                                  <p:stCondLst>
                                    <p:cond delay="0"/>
                                  </p:stCondLst>
                                  <p:childTnLst>
                                    <p:animRot by="120000">
                                      <p:cBhvr>
                                        <p:cTn id="17" dur="100" fill="hold">
                                          <p:stCondLst>
                                            <p:cond delay="0"/>
                                          </p:stCondLst>
                                        </p:cTn>
                                        <p:tgtEl>
                                          <p:spTgt spid="3">
                                            <p:txEl>
                                              <p:pRg st="2" end="2"/>
                                            </p:txEl>
                                          </p:spTgt>
                                        </p:tgtEl>
                                        <p:attrNameLst>
                                          <p:attrName>r</p:attrName>
                                        </p:attrNameLst>
                                      </p:cBhvr>
                                    </p:animRot>
                                    <p:animRot by="-240000">
                                      <p:cBhvr>
                                        <p:cTn id="18" dur="200" fill="hold">
                                          <p:stCondLst>
                                            <p:cond delay="200"/>
                                          </p:stCondLst>
                                        </p:cTn>
                                        <p:tgtEl>
                                          <p:spTgt spid="3">
                                            <p:txEl>
                                              <p:pRg st="2" end="2"/>
                                            </p:txEl>
                                          </p:spTgt>
                                        </p:tgtEl>
                                        <p:attrNameLst>
                                          <p:attrName>r</p:attrName>
                                        </p:attrNameLst>
                                      </p:cBhvr>
                                    </p:animRot>
                                    <p:animRot by="240000">
                                      <p:cBhvr>
                                        <p:cTn id="19" dur="200" fill="hold">
                                          <p:stCondLst>
                                            <p:cond delay="400"/>
                                          </p:stCondLst>
                                        </p:cTn>
                                        <p:tgtEl>
                                          <p:spTgt spid="3">
                                            <p:txEl>
                                              <p:pRg st="2" end="2"/>
                                            </p:txEl>
                                          </p:spTgt>
                                        </p:tgtEl>
                                        <p:attrNameLst>
                                          <p:attrName>r</p:attrName>
                                        </p:attrNameLst>
                                      </p:cBhvr>
                                    </p:animRot>
                                    <p:animRot by="-240000">
                                      <p:cBhvr>
                                        <p:cTn id="20" dur="200" fill="hold">
                                          <p:stCondLst>
                                            <p:cond delay="600"/>
                                          </p:stCondLst>
                                        </p:cTn>
                                        <p:tgtEl>
                                          <p:spTgt spid="3">
                                            <p:txEl>
                                              <p:pRg st="2" end="2"/>
                                            </p:txEl>
                                          </p:spTgt>
                                        </p:tgtEl>
                                        <p:attrNameLst>
                                          <p:attrName>r</p:attrName>
                                        </p:attrNameLst>
                                      </p:cBhvr>
                                    </p:animRot>
                                    <p:animRot by="120000">
                                      <p:cBhvr>
                                        <p:cTn id="21" dur="200" fill="hold">
                                          <p:stCondLst>
                                            <p:cond delay="800"/>
                                          </p:stCondLst>
                                        </p:cTn>
                                        <p:tgtEl>
                                          <p:spTgt spid="3">
                                            <p:txEl>
                                              <p:pRg st="2" end="2"/>
                                            </p:txEl>
                                          </p:spTgt>
                                        </p:tgtEl>
                                        <p:attrNameLst>
                                          <p:attrName>r</p:attrName>
                                        </p:attrNameLst>
                                      </p:cBhvr>
                                    </p:animRot>
                                  </p:childTnLst>
                                </p:cTn>
                              </p:par>
                              <p:par>
                                <p:cTn id="22" presetID="10" presetClass="exit" presetSubtype="0" fill="hold"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nodeType="clickEffect">
                                  <p:stCondLst>
                                    <p:cond delay="0"/>
                                  </p:stCondLst>
                                  <p:childTnLst>
                                    <p:animRot by="120000">
                                      <p:cBhvr>
                                        <p:cTn id="31" dur="100" fill="hold">
                                          <p:stCondLst>
                                            <p:cond delay="0"/>
                                          </p:stCondLst>
                                        </p:cTn>
                                        <p:tgtEl>
                                          <p:spTgt spid="3">
                                            <p:txEl>
                                              <p:pRg st="5" end="5"/>
                                            </p:txEl>
                                          </p:spTgt>
                                        </p:tgtEl>
                                        <p:attrNameLst>
                                          <p:attrName>r</p:attrName>
                                        </p:attrNameLst>
                                      </p:cBhvr>
                                    </p:animRot>
                                    <p:animRot by="-240000">
                                      <p:cBhvr>
                                        <p:cTn id="32" dur="200" fill="hold">
                                          <p:stCondLst>
                                            <p:cond delay="200"/>
                                          </p:stCondLst>
                                        </p:cTn>
                                        <p:tgtEl>
                                          <p:spTgt spid="3">
                                            <p:txEl>
                                              <p:pRg st="5" end="5"/>
                                            </p:txEl>
                                          </p:spTgt>
                                        </p:tgtEl>
                                        <p:attrNameLst>
                                          <p:attrName>r</p:attrName>
                                        </p:attrNameLst>
                                      </p:cBhvr>
                                    </p:animRot>
                                    <p:animRot by="240000">
                                      <p:cBhvr>
                                        <p:cTn id="33" dur="200" fill="hold">
                                          <p:stCondLst>
                                            <p:cond delay="400"/>
                                          </p:stCondLst>
                                        </p:cTn>
                                        <p:tgtEl>
                                          <p:spTgt spid="3">
                                            <p:txEl>
                                              <p:pRg st="5" end="5"/>
                                            </p:txEl>
                                          </p:spTgt>
                                        </p:tgtEl>
                                        <p:attrNameLst>
                                          <p:attrName>r</p:attrName>
                                        </p:attrNameLst>
                                      </p:cBhvr>
                                    </p:animRot>
                                    <p:animRot by="-240000">
                                      <p:cBhvr>
                                        <p:cTn id="34" dur="200" fill="hold">
                                          <p:stCondLst>
                                            <p:cond delay="600"/>
                                          </p:stCondLst>
                                        </p:cTn>
                                        <p:tgtEl>
                                          <p:spTgt spid="3">
                                            <p:txEl>
                                              <p:pRg st="5" end="5"/>
                                            </p:txEl>
                                          </p:spTgt>
                                        </p:tgtEl>
                                        <p:attrNameLst>
                                          <p:attrName>r</p:attrName>
                                        </p:attrNameLst>
                                      </p:cBhvr>
                                    </p:animRot>
                                    <p:animRot by="120000">
                                      <p:cBhvr>
                                        <p:cTn id="35" dur="200" fill="hold">
                                          <p:stCondLst>
                                            <p:cond delay="800"/>
                                          </p:stCondLst>
                                        </p:cTn>
                                        <p:tgtEl>
                                          <p:spTgt spid="3">
                                            <p:txEl>
                                              <p:pRg st="5" end="5"/>
                                            </p:txEl>
                                          </p:spTgt>
                                        </p:tgtEl>
                                        <p:attrNameLst>
                                          <p:attrName>r</p:attrName>
                                        </p:attrNameLst>
                                      </p:cBhvr>
                                    </p:animRot>
                                  </p:childTnLst>
                                </p:cTn>
                              </p:par>
                              <p:par>
                                <p:cTn id="36" presetID="26"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80">
                                          <p:stCondLst>
                                            <p:cond delay="0"/>
                                          </p:stCondLst>
                                        </p:cTn>
                                        <p:tgtEl>
                                          <p:spTgt spid="8"/>
                                        </p:tgtEl>
                                      </p:cBhvr>
                                    </p:animEffect>
                                    <p:anim calcmode="lin" valueType="num">
                                      <p:cBhvr>
                                        <p:cTn id="3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4" dur="26">
                                          <p:stCondLst>
                                            <p:cond delay="650"/>
                                          </p:stCondLst>
                                        </p:cTn>
                                        <p:tgtEl>
                                          <p:spTgt spid="8"/>
                                        </p:tgtEl>
                                      </p:cBhvr>
                                      <p:to x="100000" y="60000"/>
                                    </p:animScale>
                                    <p:animScale>
                                      <p:cBhvr>
                                        <p:cTn id="45" dur="166" decel="50000">
                                          <p:stCondLst>
                                            <p:cond delay="676"/>
                                          </p:stCondLst>
                                        </p:cTn>
                                        <p:tgtEl>
                                          <p:spTgt spid="8"/>
                                        </p:tgtEl>
                                      </p:cBhvr>
                                      <p:to x="100000" y="100000"/>
                                    </p:animScale>
                                    <p:animScale>
                                      <p:cBhvr>
                                        <p:cTn id="46" dur="26">
                                          <p:stCondLst>
                                            <p:cond delay="1312"/>
                                          </p:stCondLst>
                                        </p:cTn>
                                        <p:tgtEl>
                                          <p:spTgt spid="8"/>
                                        </p:tgtEl>
                                      </p:cBhvr>
                                      <p:to x="100000" y="80000"/>
                                    </p:animScale>
                                    <p:animScale>
                                      <p:cBhvr>
                                        <p:cTn id="47" dur="166" decel="50000">
                                          <p:stCondLst>
                                            <p:cond delay="1338"/>
                                          </p:stCondLst>
                                        </p:cTn>
                                        <p:tgtEl>
                                          <p:spTgt spid="8"/>
                                        </p:tgtEl>
                                      </p:cBhvr>
                                      <p:to x="100000" y="100000"/>
                                    </p:animScale>
                                    <p:animScale>
                                      <p:cBhvr>
                                        <p:cTn id="48" dur="26">
                                          <p:stCondLst>
                                            <p:cond delay="1642"/>
                                          </p:stCondLst>
                                        </p:cTn>
                                        <p:tgtEl>
                                          <p:spTgt spid="8"/>
                                        </p:tgtEl>
                                      </p:cBhvr>
                                      <p:to x="100000" y="90000"/>
                                    </p:animScale>
                                    <p:animScale>
                                      <p:cBhvr>
                                        <p:cTn id="49" dur="166" decel="50000">
                                          <p:stCondLst>
                                            <p:cond delay="1668"/>
                                          </p:stCondLst>
                                        </p:cTn>
                                        <p:tgtEl>
                                          <p:spTgt spid="8"/>
                                        </p:tgtEl>
                                      </p:cBhvr>
                                      <p:to x="100000" y="100000"/>
                                    </p:animScale>
                                    <p:animScale>
                                      <p:cBhvr>
                                        <p:cTn id="50" dur="26">
                                          <p:stCondLst>
                                            <p:cond delay="1808"/>
                                          </p:stCondLst>
                                        </p:cTn>
                                        <p:tgtEl>
                                          <p:spTgt spid="8"/>
                                        </p:tgtEl>
                                      </p:cBhvr>
                                      <p:to x="100000" y="95000"/>
                                    </p:animScale>
                                    <p:animScale>
                                      <p:cBhvr>
                                        <p:cTn id="51"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572287" y="3732808"/>
            <a:ext cx="51347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网络层剥</a:t>
            </a:r>
            <a:r>
              <a:rPr kumimoji="1" lang="zh-CN" altLang="en-US" sz="2400" b="1" dirty="0" smtClean="0">
                <a:solidFill>
                  <a:srgbClr val="333399"/>
                </a:solidFill>
                <a:ea typeface="黑体" pitchFamily="2" charset="-122"/>
              </a:rPr>
              <a:t>去</a:t>
            </a:r>
            <a:r>
              <a:rPr kumimoji="1" lang="zh-CN" altLang="en-US" sz="2400" b="1" dirty="0" smtClean="0">
                <a:solidFill>
                  <a:srgbClr val="FF0000"/>
                </a:solidFill>
                <a:ea typeface="黑体" pitchFamily="2" charset="-122"/>
              </a:rPr>
              <a:t>分组</a:t>
            </a:r>
            <a:r>
              <a:rPr kumimoji="1" lang="zh-CN" altLang="en-US" sz="2400" b="1" dirty="0" smtClean="0">
                <a:solidFill>
                  <a:srgbClr val="333399"/>
                </a:solidFill>
                <a:ea typeface="黑体" pitchFamily="2" charset="-122"/>
              </a:rPr>
              <a:t>首部</a:t>
            </a:r>
            <a:r>
              <a:rPr kumimoji="1" lang="zh-CN" altLang="en-US" sz="2400" b="1" dirty="0">
                <a:solidFill>
                  <a:srgbClr val="333399"/>
                </a:solidFill>
                <a:ea typeface="黑体" pitchFamily="2" charset="-122"/>
              </a:rPr>
              <a:t>，取出数据部分</a:t>
            </a:r>
          </a:p>
          <a:p>
            <a:pPr algn="ctr" eaLnBrk="0" hangingPunct="0"/>
            <a:r>
              <a:rPr kumimoji="1" lang="zh-CN" altLang="en-US" sz="2400" b="1" dirty="0">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079168" y="2966471"/>
            <a:ext cx="54441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运输层剥</a:t>
            </a:r>
            <a:r>
              <a:rPr kumimoji="1" lang="zh-CN" altLang="en-US" sz="2400" b="1" dirty="0" smtClean="0">
                <a:solidFill>
                  <a:srgbClr val="333399"/>
                </a:solidFill>
                <a:ea typeface="黑体" pitchFamily="2" charset="-122"/>
              </a:rPr>
              <a:t>去</a:t>
            </a:r>
            <a:r>
              <a:rPr kumimoji="1" lang="zh-CN" altLang="en-US" sz="2400" b="1" dirty="0" smtClean="0">
                <a:solidFill>
                  <a:srgbClr val="FF0000"/>
                </a:solidFill>
                <a:ea typeface="黑体" pitchFamily="2" charset="-122"/>
              </a:rPr>
              <a:t>报文段</a:t>
            </a:r>
            <a:r>
              <a:rPr kumimoji="1" lang="zh-CN" altLang="en-US" sz="2400" b="1" dirty="0" smtClean="0">
                <a:solidFill>
                  <a:srgbClr val="333399"/>
                </a:solidFill>
                <a:ea typeface="黑体" pitchFamily="2" charset="-122"/>
              </a:rPr>
              <a:t>首</a:t>
            </a:r>
            <a:r>
              <a:rPr kumimoji="1" lang="zh-CN" altLang="en-US" sz="2400" b="1" dirty="0">
                <a:solidFill>
                  <a:srgbClr val="333399"/>
                </a:solidFill>
                <a:ea typeface="黑体" pitchFamily="2" charset="-122"/>
              </a:rPr>
              <a:t>部，取出数据部分</a:t>
            </a:r>
          </a:p>
          <a:p>
            <a:pPr algn="ctr" eaLnBrk="0" hangingPunct="0"/>
            <a:r>
              <a:rPr kumimoji="1" lang="zh-CN" altLang="en-US" sz="2400" b="1" dirty="0">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2755171" y="2311260"/>
            <a:ext cx="57534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a:t>
            </a:r>
            <a:r>
              <a:rPr kumimoji="1" lang="zh-CN" altLang="en-US" sz="2400" b="1" dirty="0" smtClean="0">
                <a:solidFill>
                  <a:srgbClr val="333399"/>
                </a:solidFill>
                <a:ea typeface="黑体" pitchFamily="2" charset="-122"/>
              </a:rPr>
              <a:t>去</a:t>
            </a:r>
            <a:r>
              <a:rPr kumimoji="1" lang="zh-CN" altLang="en-US" sz="2400" b="1" dirty="0">
                <a:solidFill>
                  <a:srgbClr val="FF0000"/>
                </a:solidFill>
                <a:ea typeface="黑体" pitchFamily="2" charset="-122"/>
              </a:rPr>
              <a:t>报文</a:t>
            </a:r>
            <a:r>
              <a:rPr kumimoji="1" lang="zh-CN" altLang="en-US" sz="2400" b="1" dirty="0" smtClean="0">
                <a:solidFill>
                  <a:srgbClr val="333399"/>
                </a:solidFill>
                <a:ea typeface="黑体" pitchFamily="2" charset="-122"/>
              </a:rPr>
              <a:t>首部</a:t>
            </a:r>
            <a:r>
              <a:rPr kumimoji="1" lang="zh-CN" altLang="en-US" sz="2400" b="1" dirty="0">
                <a:solidFill>
                  <a:srgbClr val="333399"/>
                </a:solidFill>
                <a:ea typeface="黑体" pitchFamily="2" charset="-122"/>
              </a:rPr>
              <a:t>，取出应用程序数据</a:t>
            </a:r>
          </a:p>
          <a:p>
            <a:pPr algn="ctr" eaLnBrk="0" hangingPunct="0"/>
            <a:r>
              <a:rPr kumimoji="1" lang="zh-CN" altLang="en-US" sz="2400" b="1" dirty="0">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68824" y="1312009"/>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xfrm>
            <a:off x="495300" y="1102085"/>
            <a:ext cx="9066212" cy="439248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mtClean="0">
                <a:solidFill>
                  <a:srgbClr val="FF0000"/>
                </a:solidFill>
              </a:rPr>
              <a:t>internet</a:t>
            </a:r>
            <a:r>
              <a:rPr lang="zh-CN" altLang="en-US" dirty="0" smtClean="0"/>
              <a:t>（</a:t>
            </a:r>
            <a:r>
              <a:rPr lang="zh-CN" altLang="en-US" dirty="0" smtClean="0">
                <a:solidFill>
                  <a:srgbClr val="FF0000"/>
                </a:solidFill>
              </a:rPr>
              <a:t>互连</a:t>
            </a:r>
            <a:r>
              <a:rPr lang="zh-CN" altLang="en-US" dirty="0">
                <a:solidFill>
                  <a:srgbClr val="FF0000"/>
                </a:solidFill>
              </a:rPr>
              <a:t>网</a:t>
            </a:r>
            <a:r>
              <a:rPr lang="zh-CN" altLang="en-US" dirty="0"/>
              <a:t>）是一个通用名词，它</a:t>
            </a:r>
            <a:r>
              <a:rPr lang="zh-CN" altLang="en-US" dirty="0">
                <a:solidFill>
                  <a:srgbClr val="0000CC"/>
                </a:solidFill>
              </a:rPr>
              <a:t>泛指</a:t>
            </a:r>
            <a:r>
              <a:rPr lang="zh-CN" altLang="en-US" dirty="0"/>
              <a:t>由多个计算机网络互连而成的</a:t>
            </a:r>
            <a:r>
              <a:rPr lang="zh-CN" altLang="en-US" dirty="0" smtClean="0"/>
              <a:t>网络，可采用能达到</a:t>
            </a:r>
            <a:r>
              <a:rPr lang="zh-CN" altLang="en-US" dirty="0"/>
              <a:t>目的的</a:t>
            </a:r>
            <a:r>
              <a:rPr lang="zh-CN" altLang="en-US" dirty="0">
                <a:solidFill>
                  <a:srgbClr val="0000CC"/>
                </a:solidFill>
              </a:rPr>
              <a:t>任何协议</a:t>
            </a:r>
            <a:r>
              <a:rPr lang="zh-CN" altLang="en-US" dirty="0" smtClean="0"/>
              <a:t>。 </a:t>
            </a:r>
            <a:endParaRPr lang="zh-CN" altLang="en-US" dirty="0"/>
          </a:p>
          <a:p>
            <a:r>
              <a:rPr lang="en-US" altLang="zh-CN" smtClean="0">
                <a:solidFill>
                  <a:srgbClr val="FF0000"/>
                </a:solidFill>
              </a:rPr>
              <a:t>Internet</a:t>
            </a:r>
            <a:r>
              <a:rPr lang="zh-CN" altLang="en-US" dirty="0" smtClean="0"/>
              <a:t>（</a:t>
            </a:r>
            <a:r>
              <a:rPr lang="zh-CN" altLang="en-US" dirty="0" smtClean="0">
                <a:solidFill>
                  <a:srgbClr val="FF0000"/>
                </a:solidFill>
              </a:rPr>
              <a:t>互联网</a:t>
            </a:r>
            <a:r>
              <a:rPr lang="zh-CN" altLang="zh-CN" dirty="0"/>
              <a:t>或</a:t>
            </a:r>
            <a:r>
              <a:rPr lang="zh-CN" altLang="zh-CN">
                <a:solidFill>
                  <a:srgbClr val="FF0000"/>
                </a:solidFill>
              </a:rPr>
              <a:t>因特网</a:t>
            </a:r>
            <a:r>
              <a:rPr lang="zh-CN" altLang="en-US" smtClean="0"/>
              <a:t>）是</a:t>
            </a:r>
            <a:r>
              <a:rPr lang="zh-CN" altLang="en-US" dirty="0"/>
              <a:t>一个专用名词</a:t>
            </a:r>
            <a:r>
              <a:rPr lang="zh-CN" altLang="en-US"/>
              <a:t>，</a:t>
            </a:r>
            <a:r>
              <a:rPr lang="zh-CN" altLang="en-US" smtClean="0"/>
              <a:t>它</a:t>
            </a:r>
            <a:r>
              <a:rPr lang="zh-CN" altLang="en-US">
                <a:solidFill>
                  <a:srgbClr val="0000CC"/>
                </a:solidFill>
              </a:rPr>
              <a:t>专指</a:t>
            </a:r>
            <a:r>
              <a:rPr lang="zh-CN" altLang="en-US" dirty="0"/>
              <a:t>当前全球最大的、开放的、由众多网络相互连接而成的特定</a:t>
            </a:r>
            <a:r>
              <a:rPr lang="zh-CN" altLang="en-US" dirty="0" smtClean="0"/>
              <a:t>计算机网络，</a:t>
            </a:r>
            <a:r>
              <a:rPr lang="zh-CN" altLang="en-US" dirty="0"/>
              <a:t>它采用 </a:t>
            </a:r>
            <a:r>
              <a:rPr lang="en-US" altLang="zh-CN" dirty="0">
                <a:solidFill>
                  <a:srgbClr val="0000CC"/>
                </a:solidFill>
              </a:rPr>
              <a:t>TCP/IP </a:t>
            </a:r>
            <a:r>
              <a:rPr lang="zh-CN" altLang="en-US" dirty="0">
                <a:solidFill>
                  <a:srgbClr val="0000CC"/>
                </a:solidFill>
              </a:rPr>
              <a:t>协议族</a:t>
            </a:r>
            <a:r>
              <a:rPr lang="zh-CN" altLang="en-US" dirty="0"/>
              <a:t>作为通信的规则，且其前身是美国的 </a:t>
            </a:r>
            <a:r>
              <a:rPr lang="en-US" altLang="zh-CN" dirty="0">
                <a:solidFill>
                  <a:srgbClr val="0000CC"/>
                </a:solidFill>
              </a:rPr>
              <a:t>ARPANET</a:t>
            </a:r>
            <a:r>
              <a:rPr lang="zh-CN" altLang="en-US" dirty="0"/>
              <a:t>。</a:t>
            </a:r>
          </a:p>
        </p:txBody>
      </p:sp>
      <p:sp>
        <p:nvSpPr>
          <p:cNvPr id="4" name="圆角矩形 3"/>
          <p:cNvSpPr/>
          <p:nvPr/>
        </p:nvSpPr>
        <p:spPr bwMode="auto">
          <a:xfrm>
            <a:off x="920552" y="5494572"/>
            <a:ext cx="8352928" cy="1224136"/>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2800" b="1" dirty="0">
                <a:solidFill>
                  <a:srgbClr val="000099"/>
                </a:solidFill>
                <a:ea typeface="黑体" pitchFamily="2" charset="-122"/>
              </a:rPr>
              <a:t>任意把几个计算机网络互连起来（不管采用什么协议），并能够相互通信，这样构成的是一个互连</a:t>
            </a:r>
            <a:r>
              <a:rPr lang="zh-CN" altLang="zh-CN" sz="2800" b="1" dirty="0" smtClean="0">
                <a:solidFill>
                  <a:srgbClr val="000099"/>
                </a:solidFill>
                <a:ea typeface="黑体" pitchFamily="2" charset="-122"/>
              </a:rPr>
              <a:t>网</a:t>
            </a:r>
            <a:r>
              <a:rPr lang="en-US" altLang="zh-CN" sz="2800" b="1" dirty="0" smtClean="0">
                <a:solidFill>
                  <a:srgbClr val="000099"/>
                </a:solidFill>
                <a:ea typeface="黑体" pitchFamily="2" charset="-122"/>
              </a:rPr>
              <a:t> (</a:t>
            </a:r>
            <a:r>
              <a:rPr lang="en-US" altLang="zh-CN" sz="2800" b="1" dirty="0">
                <a:solidFill>
                  <a:srgbClr val="000099"/>
                </a:solidFill>
                <a:ea typeface="黑体" pitchFamily="2" charset="-122"/>
              </a:rPr>
              <a:t>internet)</a:t>
            </a:r>
            <a:r>
              <a:rPr lang="zh-CN" altLang="zh-CN" sz="2800" b="1" dirty="0">
                <a:solidFill>
                  <a:srgbClr val="000099"/>
                </a:solidFill>
                <a:ea typeface="黑体" pitchFamily="2" charset="-122"/>
              </a:rPr>
              <a:t>，而不是</a:t>
            </a:r>
            <a:r>
              <a:rPr lang="zh-CN" altLang="zh-CN" sz="2800" b="1" dirty="0" smtClean="0">
                <a:solidFill>
                  <a:srgbClr val="000099"/>
                </a:solidFill>
                <a:ea typeface="黑体" pitchFamily="2" charset="-122"/>
              </a:rPr>
              <a:t>互联网</a:t>
            </a:r>
            <a:r>
              <a:rPr lang="en-US" altLang="zh-CN" sz="2800" b="1" dirty="0" smtClean="0">
                <a:solidFill>
                  <a:srgbClr val="000099"/>
                </a:solidFill>
                <a:ea typeface="黑体" pitchFamily="2" charset="-122"/>
              </a:rPr>
              <a:t> (</a:t>
            </a:r>
            <a:r>
              <a:rPr lang="en-US" altLang="zh-CN" sz="2800" b="1" dirty="0">
                <a:solidFill>
                  <a:srgbClr val="000099"/>
                </a:solidFill>
                <a:ea typeface="黑体" pitchFamily="2" charset="-122"/>
              </a:rPr>
              <a:t>Internet)</a:t>
            </a:r>
            <a:r>
              <a:rPr lang="zh-CN" altLang="zh-CN" sz="2800" b="1" dirty="0" smtClean="0">
                <a:solidFill>
                  <a:srgbClr val="000099"/>
                </a:solidFill>
                <a:ea typeface="黑体" pitchFamily="2" charset="-122"/>
              </a:rPr>
              <a:t>。</a:t>
            </a:r>
            <a:endParaRPr lang="zh-CN" altLang="zh-CN" sz="2800" b="1" dirty="0">
              <a:solidFill>
                <a:srgbClr val="000099"/>
              </a:solidFill>
              <a:ea typeface="黑体" pitchFamily="2" charset="-122"/>
            </a:endParaRPr>
          </a:p>
        </p:txBody>
      </p:sp>
    </p:spTree>
    <p:extLst>
      <p:ext uri="{BB962C8B-B14F-4D97-AF65-F5344CB8AC3E}">
        <p14:creationId xmlns:p14="http://schemas.microsoft.com/office/powerpoint/2010/main" val="184752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是控制两个</a:t>
            </a:r>
            <a:r>
              <a:rPr lang="zh-CN" altLang="en-US" dirty="0">
                <a:solidFill>
                  <a:srgbClr val="0000CC"/>
                </a:solidFill>
              </a:rPr>
              <a:t>对等实体</a:t>
            </a:r>
            <a:r>
              <a:rPr lang="zh-CN" altLang="en-US" dirty="0"/>
              <a:t>进行通信</a:t>
            </a:r>
            <a:r>
              <a:rPr lang="zh-CN" altLang="en-US"/>
              <a:t>的</a:t>
            </a:r>
            <a:r>
              <a:rPr lang="zh-CN" altLang="en-US" smtClean="0"/>
              <a:t>规则集合</a:t>
            </a:r>
            <a:r>
              <a:rPr lang="zh-CN" altLang="en-US" dirty="0"/>
              <a:t>。 </a:t>
            </a:r>
          </a:p>
          <a:p>
            <a:r>
              <a:rPr lang="zh-CN" altLang="en-US" dirty="0"/>
              <a:t>在协议的控制下，两个对等实体间的通信使得本层能够向</a:t>
            </a:r>
            <a:r>
              <a:rPr lang="zh-CN" altLang="en-US" dirty="0">
                <a:solidFill>
                  <a:srgbClr val="0000CC"/>
                </a:solidFill>
              </a:rPr>
              <a:t>上一层</a:t>
            </a:r>
            <a:r>
              <a:rPr lang="zh-CN" altLang="en-US" dirty="0"/>
              <a:t>提供</a:t>
            </a:r>
            <a:r>
              <a:rPr lang="zh-CN" altLang="en-US" dirty="0">
                <a:solidFill>
                  <a:srgbClr val="FF0000"/>
                </a:solidFill>
              </a:rPr>
              <a:t>服务。</a:t>
            </a:r>
          </a:p>
          <a:p>
            <a:r>
              <a:rPr lang="zh-CN" altLang="en-US" dirty="0"/>
              <a:t>要实现本层协议，还需要</a:t>
            </a:r>
            <a:r>
              <a:rPr lang="zh-CN" altLang="en-US"/>
              <a:t>使用</a:t>
            </a:r>
            <a:r>
              <a:rPr lang="zh-CN" altLang="en-US" smtClean="0">
                <a:solidFill>
                  <a:srgbClr val="0000CC"/>
                </a:solidFill>
              </a:rPr>
              <a:t>下</a:t>
            </a:r>
            <a:r>
              <a:rPr lang="zh-CN" altLang="en-US">
                <a:solidFill>
                  <a:srgbClr val="0000CC"/>
                </a:solidFill>
              </a:rPr>
              <a:t>一</a:t>
            </a:r>
            <a:r>
              <a:rPr lang="zh-CN" altLang="en-US" smtClean="0">
                <a:solidFill>
                  <a:srgbClr val="0000CC"/>
                </a:solidFill>
              </a:rPr>
              <a:t>层</a:t>
            </a:r>
            <a:r>
              <a:rPr lang="zh-CN" altLang="en-US" dirty="0"/>
              <a:t>所提供的</a:t>
            </a:r>
            <a:r>
              <a:rPr lang="zh-CN" altLang="en-US" dirty="0">
                <a:solidFill>
                  <a:srgbClr val="FF0000"/>
                </a:solidFill>
              </a:rPr>
              <a:t>服务。</a:t>
            </a:r>
            <a:r>
              <a:rPr lang="zh-CN" altLang="en-US" dirty="0"/>
              <a:t> </a:t>
            </a:r>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a:t>
            </a:r>
            <a:r>
              <a:rPr lang="zh-CN" altLang="en-US" dirty="0" smtClean="0">
                <a:solidFill>
                  <a:srgbClr val="FF0000"/>
                </a:solidFill>
              </a:rPr>
              <a:t>服务</a:t>
            </a:r>
            <a:r>
              <a:rPr lang="zh-CN" altLang="en-US" dirty="0"/>
              <a:t>；而</a:t>
            </a:r>
            <a:r>
              <a:rPr lang="zh-CN" altLang="en-US" dirty="0" smtClean="0">
                <a:solidFill>
                  <a:srgbClr val="FF0000"/>
                </a:solidFill>
              </a:rPr>
              <a:t>无法</a:t>
            </a:r>
            <a:r>
              <a:rPr lang="zh-CN" altLang="en-US" dirty="0">
                <a:solidFill>
                  <a:srgbClr val="FF0000"/>
                </a:solidFill>
              </a:rPr>
              <a:t>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a:t>
            </a:r>
            <a:r>
              <a:rPr lang="zh-CN" altLang="en-US">
                <a:solidFill>
                  <a:srgbClr val="FF0000"/>
                </a:solidFill>
              </a:rPr>
              <a:t>所有</a:t>
            </a:r>
            <a:r>
              <a:rPr lang="zh-CN" altLang="en-US" smtClean="0">
                <a:solidFill>
                  <a:srgbClr val="FF0000"/>
                </a:solidFill>
              </a:rPr>
              <a:t>不利条件</a:t>
            </a:r>
            <a:r>
              <a:rPr lang="zh-CN" altLang="en-US" dirty="0"/>
              <a:t>事先都估计到，而不能假定一切都是正常的和非常理想的。 </a:t>
            </a:r>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p>
        </p:txBody>
      </p:sp>
    </p:spTree>
    <p:extLst>
      <p:ext uri="{BB962C8B-B14F-4D97-AF65-F5344CB8AC3E}">
        <p14:creationId xmlns:p14="http://schemas.microsoft.com/office/powerpoint/2010/main" val="28707186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p>
        </p:txBody>
      </p:sp>
    </p:spTree>
    <p:extLst>
      <p:ext uri="{BB962C8B-B14F-4D97-AF65-F5344CB8AC3E}">
        <p14:creationId xmlns:p14="http://schemas.microsoft.com/office/powerpoint/2010/main" val="272473831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14460" name="VISIO" r:id="rId4" imgW="1687068" imgH="964692" progId="">
                  <p:embed/>
                </p:oleObj>
              </mc:Choice>
              <mc:Fallback>
                <p:oleObj name="VISIO" r:id="rId4" imgW="1687068" imgH="964692" progId="">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14461" name="VISIO" r:id="rId6" imgW="1687068" imgH="964692" progId="">
                  <p:embed/>
                </p:oleObj>
              </mc:Choice>
              <mc:Fallback>
                <p:oleObj name="VISIO" r:id="rId6" imgW="1687068" imgH="964692"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FF0000"/>
                </a:solidFill>
                <a:latin typeface="黑体" pitchFamily="2" charset="-122"/>
                <a:ea typeface="黑体" pitchFamily="2" charset="-122"/>
              </a:rPr>
              <a:t>路由器</a:t>
            </a:r>
            <a:r>
              <a:rPr lang="zh-CN" altLang="en-US" sz="2400" b="1" dirty="0">
                <a:solidFill>
                  <a:srgbClr val="000099"/>
                </a:solidFill>
                <a:latin typeface="黑体" pitchFamily="2" charset="-122"/>
                <a:ea typeface="黑体" pitchFamily="2" charset="-122"/>
              </a:rPr>
              <a:t>在转发分组时最高只用</a:t>
            </a:r>
            <a:r>
              <a:rPr lang="zh-CN" altLang="en-US" sz="2400" b="1" dirty="0" smtClean="0">
                <a:solidFill>
                  <a:srgbClr val="000099"/>
                </a:solidFill>
                <a:latin typeface="黑体" pitchFamily="2" charset="-122"/>
                <a:ea typeface="黑体" pitchFamily="2" charset="-122"/>
              </a:rPr>
              <a:t>到</a:t>
            </a:r>
            <a:r>
              <a:rPr lang="zh-CN" altLang="en-US" sz="2400" b="1" dirty="0" smtClean="0">
                <a:solidFill>
                  <a:srgbClr val="FF0000"/>
                </a:solidFill>
                <a:latin typeface="黑体" pitchFamily="2" charset="-122"/>
                <a:ea typeface="黑体" pitchFamily="2" charset="-122"/>
              </a:rPr>
              <a:t>网际层</a:t>
            </a:r>
            <a:endParaRPr lang="zh-CN" altLang="en-US" sz="2400" b="1" dirty="0">
              <a:solidFill>
                <a:srgbClr val="FF0000"/>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smtClean="0">
                <a:solidFill>
                  <a:schemeClr val="tx1"/>
                </a:solidFill>
              </a:rPr>
              <a:t>“云”</a:t>
            </a:r>
            <a:endParaRPr lang="zh-CN" altLang="en-US" dirty="0">
              <a:solidFill>
                <a:schemeClr val="tx1"/>
              </a:solidFill>
            </a:endParaRPr>
          </a:p>
        </p:txBody>
      </p:sp>
      <p:sp>
        <p:nvSpPr>
          <p:cNvPr id="32771" name="Rectangle 3"/>
          <p:cNvSpPr>
            <a:spLocks noGrp="1" noChangeArrowheads="1"/>
          </p:cNvSpPr>
          <p:nvPr>
            <p:ph type="body" sz="half" idx="1"/>
          </p:nvPr>
        </p:nvSpPr>
        <p:spPr>
          <a:xfrm>
            <a:off x="555285" y="1792080"/>
            <a:ext cx="869323" cy="49057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smtClean="0">
                <a:solidFill>
                  <a:srgbClr val="FF0000"/>
                </a:solidFill>
              </a:rPr>
              <a:t>云</a:t>
            </a:r>
            <a:endParaRPr lang="en-US" altLang="zh-CN" sz="2800" dirty="0"/>
          </a:p>
        </p:txBody>
      </p:sp>
      <p:grpSp>
        <p:nvGrpSpPr>
          <p:cNvPr id="32773" name="组合 32772"/>
          <p:cNvGrpSpPr/>
          <p:nvPr/>
        </p:nvGrpSpPr>
        <p:grpSpPr>
          <a:xfrm>
            <a:off x="1107183" y="3356049"/>
            <a:ext cx="2706689" cy="1955800"/>
            <a:chOff x="5857416" y="1266046"/>
            <a:chExt cx="2706689" cy="1955800"/>
          </a:xfrm>
        </p:grpSpPr>
        <p:graphicFrame>
          <p:nvGraphicFramePr>
            <p:cNvPr id="21" name="Object 1461"/>
            <p:cNvGraphicFramePr>
              <a:graphicFrameLocks noChangeAspect="1"/>
            </p:cNvGraphicFramePr>
            <p:nvPr>
              <p:extLst>
                <p:ext uri="{D42A27DB-BD31-4B8C-83A1-F6EECF244321}">
                  <p14:modId xmlns:p14="http://schemas.microsoft.com/office/powerpoint/2010/main" val="3828101333"/>
                </p:ext>
              </p:extLst>
            </p:nvPr>
          </p:nvGraphicFramePr>
          <p:xfrm>
            <a:off x="5857416" y="1266046"/>
            <a:ext cx="2706689" cy="1955800"/>
          </p:xfrm>
          <a:graphic>
            <a:graphicData uri="http://schemas.openxmlformats.org/presentationml/2006/ole">
              <mc:AlternateContent xmlns:mc="http://schemas.openxmlformats.org/markup-compatibility/2006">
                <mc:Choice xmlns:v="urn:schemas-microsoft-com:vml" Requires="v">
                  <p:oleObj spid="_x0000_s17492" name="Visio" r:id="rId4" imgW="1689885" imgH="964337" progId="Visio.Drawing.11">
                    <p:embed/>
                  </p:oleObj>
                </mc:Choice>
                <mc:Fallback>
                  <p:oleObj name="Visio" r:id="rId4" imgW="1689885" imgH="964337" progId="Visio.Drawing.11">
                    <p:embed/>
                    <p:pic>
                      <p:nvPicPr>
                        <p:cNvPr id="21" name="Object 14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416" y="1266046"/>
                          <a:ext cx="2706689" cy="1955800"/>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6491668" y="1943283"/>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mn-lt"/>
                  <a:ea typeface="黑体" pitchFamily="2" charset="-122"/>
                </a:rPr>
                <a:t>互连网</a:t>
              </a:r>
              <a:endPar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endParaRPr>
            </a:p>
          </p:txBody>
        </p:sp>
        <p:pic>
          <p:nvPicPr>
            <p:cNvPr id="15" name="Picture 126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35595" y="1459909"/>
              <a:ext cx="482821" cy="51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67800" y="2385260"/>
              <a:ext cx="482821" cy="51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 name="组合 163"/>
          <p:cNvGrpSpPr/>
          <p:nvPr/>
        </p:nvGrpSpPr>
        <p:grpSpPr>
          <a:xfrm>
            <a:off x="4651340" y="2482224"/>
            <a:ext cx="4305002" cy="2793768"/>
            <a:chOff x="5600998" y="2612557"/>
            <a:chExt cx="3892550" cy="2466975"/>
          </a:xfrm>
        </p:grpSpPr>
        <p:sp>
          <p:nvSpPr>
            <p:cNvPr id="16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6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6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6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7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7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7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pic>
          <p:nvPicPr>
            <p:cNvPr id="173" name="Picture 126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 name="Picture 126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 name="Picture 126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 name="Picture 126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126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 name="Picture 126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 name="Picture 127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1" name="Object 1461"/>
            <p:cNvGraphicFramePr>
              <a:graphicFrameLocks noChangeAspect="1"/>
            </p:cNvGraphicFramePr>
            <p:nvPr>
              <p:extLst>
                <p:ext uri="{D42A27DB-BD31-4B8C-83A1-F6EECF244321}">
                  <p14:modId xmlns:p14="http://schemas.microsoft.com/office/powerpoint/2010/main" val="2094363520"/>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17493" name="Visio" r:id="rId7" imgW="1689885" imgH="964337" progId="">
                    <p:embed/>
                  </p:oleObj>
                </mc:Choice>
                <mc:Fallback>
                  <p:oleObj name="Visio" r:id="rId7" imgW="1689885" imgH="964337" progId="">
                    <p:embed/>
                    <p:pic>
                      <p:nvPicPr>
                        <p:cNvPr id="21" name="Object 14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mn-lt"/>
                  <a:ea typeface="黑体" pitchFamily="2" charset="-122"/>
                </a:rPr>
                <a:t>互连网</a:t>
              </a:r>
              <a:endPar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endParaRPr>
            </a:p>
          </p:txBody>
        </p:sp>
      </p:grpSp>
      <p:grpSp>
        <p:nvGrpSpPr>
          <p:cNvPr id="189" name="组合 188"/>
          <p:cNvGrpSpPr/>
          <p:nvPr/>
        </p:nvGrpSpPr>
        <p:grpSpPr>
          <a:xfrm>
            <a:off x="4409058" y="2391867"/>
            <a:ext cx="4777562" cy="2881943"/>
            <a:chOff x="2068165" y="3490809"/>
            <a:chExt cx="5625654" cy="2649604"/>
          </a:xfrm>
        </p:grpSpPr>
        <p:grpSp>
          <p:nvGrpSpPr>
            <p:cNvPr id="190" name="Group 1504"/>
            <p:cNvGrpSpPr>
              <a:grpSpLocks/>
            </p:cNvGrpSpPr>
            <p:nvPr/>
          </p:nvGrpSpPr>
          <p:grpSpPr bwMode="auto">
            <a:xfrm>
              <a:off x="2775211" y="3490809"/>
              <a:ext cx="4021357" cy="2649604"/>
              <a:chOff x="109" y="1226"/>
              <a:chExt cx="2516" cy="1675"/>
            </a:xfrm>
          </p:grpSpPr>
          <p:grpSp>
            <p:nvGrpSpPr>
              <p:cNvPr id="317" name="Group 1505"/>
              <p:cNvGrpSpPr>
                <a:grpSpLocks/>
              </p:cNvGrpSpPr>
              <p:nvPr/>
            </p:nvGrpSpPr>
            <p:grpSpPr bwMode="auto">
              <a:xfrm>
                <a:off x="109" y="1226"/>
                <a:ext cx="2516" cy="1675"/>
                <a:chOff x="109" y="1226"/>
                <a:chExt cx="2516" cy="1675"/>
              </a:xfrm>
            </p:grpSpPr>
            <p:grpSp>
              <p:nvGrpSpPr>
                <p:cNvPr id="319" name="Group 1506"/>
                <p:cNvGrpSpPr>
                  <a:grpSpLocks/>
                </p:cNvGrpSpPr>
                <p:nvPr/>
              </p:nvGrpSpPr>
              <p:grpSpPr bwMode="auto">
                <a:xfrm>
                  <a:off x="109" y="1226"/>
                  <a:ext cx="2516" cy="1675"/>
                  <a:chOff x="109" y="1226"/>
                  <a:chExt cx="2516" cy="1675"/>
                </a:xfrm>
              </p:grpSpPr>
              <p:sp>
                <p:nvSpPr>
                  <p:cNvPr id="321"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2"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3"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4"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5"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6"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7"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20"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8"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91"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2"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3"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4"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6"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7"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8"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9"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0"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1"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2"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3"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4"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5"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6"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207" name="Picture 146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08" name="Picture 146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09" name="Picture 146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0" name="Picture 146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1" name="Picture 146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2" name="Picture 146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213" name="直接连接符 212"/>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直接连接符 213"/>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直接连接符 214"/>
            <p:cNvCxnSpPr>
              <a:endCxn id="279"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直接连接符 215"/>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直接连接符 216"/>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直接连接符 217"/>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9" name="Picture 126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 name="Picture 126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 name="Picture 126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 name="Picture 126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3" name="Picture 126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127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 name="Group 1320"/>
            <p:cNvGrpSpPr>
              <a:grpSpLocks/>
            </p:cNvGrpSpPr>
            <p:nvPr/>
          </p:nvGrpSpPr>
          <p:grpSpPr bwMode="auto">
            <a:xfrm>
              <a:off x="3595047" y="3755575"/>
              <a:ext cx="738395" cy="441925"/>
              <a:chOff x="2949" y="196"/>
              <a:chExt cx="941" cy="598"/>
            </a:xfrm>
          </p:grpSpPr>
          <p:sp>
            <p:nvSpPr>
              <p:cNvPr id="306"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7"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8"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9"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10"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11"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12"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13"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14"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15"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16"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26" name="Group 1344"/>
            <p:cNvGrpSpPr>
              <a:grpSpLocks/>
            </p:cNvGrpSpPr>
            <p:nvPr/>
          </p:nvGrpSpPr>
          <p:grpSpPr bwMode="auto">
            <a:xfrm>
              <a:off x="5236528" y="3755575"/>
              <a:ext cx="738395" cy="617137"/>
              <a:chOff x="2949" y="196"/>
              <a:chExt cx="941" cy="598"/>
            </a:xfrm>
          </p:grpSpPr>
          <p:sp>
            <p:nvSpPr>
              <p:cNvPr id="295"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6"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7"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8"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9"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0"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1"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2"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3"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4"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5"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27" name="Group 1356"/>
            <p:cNvGrpSpPr>
              <a:grpSpLocks/>
            </p:cNvGrpSpPr>
            <p:nvPr/>
          </p:nvGrpSpPr>
          <p:grpSpPr bwMode="auto">
            <a:xfrm rot="20527939">
              <a:off x="2894657" y="4429170"/>
              <a:ext cx="767352" cy="527584"/>
              <a:chOff x="2949" y="196"/>
              <a:chExt cx="941" cy="598"/>
            </a:xfrm>
          </p:grpSpPr>
          <p:sp>
            <p:nvSpPr>
              <p:cNvPr id="284"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5"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6"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7"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8"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9"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0"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1"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2"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3"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4"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28" name="Group 1428"/>
            <p:cNvGrpSpPr>
              <a:grpSpLocks/>
            </p:cNvGrpSpPr>
            <p:nvPr/>
          </p:nvGrpSpPr>
          <p:grpSpPr bwMode="auto">
            <a:xfrm rot="20745072">
              <a:off x="3410448" y="5180638"/>
              <a:ext cx="655145" cy="617137"/>
              <a:chOff x="2949" y="196"/>
              <a:chExt cx="941" cy="598"/>
            </a:xfrm>
          </p:grpSpPr>
          <p:sp>
            <p:nvSpPr>
              <p:cNvPr id="27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29" name="Group 1404"/>
            <p:cNvGrpSpPr>
              <a:grpSpLocks/>
            </p:cNvGrpSpPr>
            <p:nvPr/>
          </p:nvGrpSpPr>
          <p:grpSpPr bwMode="auto">
            <a:xfrm rot="20933218">
              <a:off x="5241958" y="5332489"/>
              <a:ext cx="611710" cy="523690"/>
              <a:chOff x="2949" y="196"/>
              <a:chExt cx="941" cy="598"/>
            </a:xfrm>
          </p:grpSpPr>
          <p:sp>
            <p:nvSpPr>
              <p:cNvPr id="262"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3"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4"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5"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6"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7"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8"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9"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0"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1"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2"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30" name="Group 1416"/>
            <p:cNvGrpSpPr>
              <a:grpSpLocks/>
            </p:cNvGrpSpPr>
            <p:nvPr/>
          </p:nvGrpSpPr>
          <p:grpSpPr bwMode="auto">
            <a:xfrm rot="282232">
              <a:off x="6139614" y="4732872"/>
              <a:ext cx="644286" cy="441925"/>
              <a:chOff x="2949" y="196"/>
              <a:chExt cx="941" cy="598"/>
            </a:xfrm>
          </p:grpSpPr>
          <p:sp>
            <p:nvSpPr>
              <p:cNvPr id="251"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2"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3"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4"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5"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6"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7"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8"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9"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0"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1"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31" name="Group 1468"/>
            <p:cNvGrpSpPr>
              <a:grpSpLocks/>
            </p:cNvGrpSpPr>
            <p:nvPr/>
          </p:nvGrpSpPr>
          <p:grpSpPr bwMode="auto">
            <a:xfrm rot="20933218">
              <a:off x="4463747" y="4647213"/>
              <a:ext cx="725726" cy="603510"/>
              <a:chOff x="2949" y="196"/>
              <a:chExt cx="941" cy="598"/>
            </a:xfrm>
          </p:grpSpPr>
          <p:sp>
            <p:nvSpPr>
              <p:cNvPr id="24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232"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233"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234"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235"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236"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237"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238"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328" name="Rectangle 3"/>
          <p:cNvSpPr txBox="1">
            <a:spLocks noChangeArrowheads="1"/>
          </p:cNvSpPr>
          <p:nvPr/>
        </p:nvSpPr>
        <p:spPr bwMode="auto">
          <a:xfrm>
            <a:off x="542574" y="2368328"/>
            <a:ext cx="4133108" cy="49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sz="2800" kern="0" smtClean="0">
                <a:solidFill>
                  <a:srgbClr val="FF0000"/>
                </a:solidFill>
              </a:rPr>
              <a:t>云的表示方法</a:t>
            </a:r>
            <a:endParaRPr lang="en-US" altLang="zh-CN" sz="2800" kern="0" dirty="0"/>
          </a:p>
        </p:txBody>
      </p:sp>
      <p:sp>
        <p:nvSpPr>
          <p:cNvPr id="329" name="Rectangle 3"/>
          <p:cNvSpPr txBox="1">
            <a:spLocks noChangeArrowheads="1"/>
          </p:cNvSpPr>
          <p:nvPr/>
        </p:nvSpPr>
        <p:spPr bwMode="auto">
          <a:xfrm>
            <a:off x="1784648" y="1770504"/>
            <a:ext cx="2737811" cy="51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zh-CN" altLang="en-US" sz="2800" kern="0" smtClean="0"/>
              <a:t>：</a:t>
            </a:r>
            <a:r>
              <a:rPr lang="zh-CN" altLang="zh-CN" sz="2800" kern="0" smtClean="0"/>
              <a:t>网络</a:t>
            </a:r>
            <a:r>
              <a:rPr lang="zh-CN" altLang="en-US" sz="2800" kern="0" smtClean="0"/>
              <a:t>或互联网</a:t>
            </a:r>
            <a:endParaRPr lang="en-US" altLang="zh-CN" sz="2800" kern="0" dirty="0"/>
          </a:p>
        </p:txBody>
      </p:sp>
      <p:sp>
        <p:nvSpPr>
          <p:cNvPr id="32774" name="矩形 32773"/>
          <p:cNvSpPr/>
          <p:nvPr/>
        </p:nvSpPr>
        <p:spPr>
          <a:xfrm>
            <a:off x="984676" y="5604234"/>
            <a:ext cx="3227476" cy="523220"/>
          </a:xfrm>
          <a:prstGeom prst="rect">
            <a:avLst/>
          </a:prstGeom>
        </p:spPr>
        <p:txBody>
          <a:bodyPr wrap="square">
            <a:spAutoFit/>
          </a:bodyPr>
          <a:lstStyle/>
          <a:p>
            <a:pPr>
              <a:lnSpc>
                <a:spcPct val="100000"/>
              </a:lnSpc>
              <a:buClr>
                <a:srgbClr val="C00000"/>
              </a:buClr>
              <a:buSzPct val="90000"/>
            </a:pPr>
            <a:r>
              <a:rPr lang="zh-CN" altLang="en-US" sz="2800" smtClean="0"/>
              <a:t>把主机画在云</a:t>
            </a:r>
            <a:r>
              <a:rPr lang="zh-CN" altLang="en-US" sz="2800" smtClean="0">
                <a:solidFill>
                  <a:srgbClr val="0000CC"/>
                </a:solidFill>
              </a:rPr>
              <a:t>里面</a:t>
            </a:r>
            <a:endParaRPr lang="en-US" altLang="zh-CN" sz="2800" dirty="0">
              <a:solidFill>
                <a:srgbClr val="0000CC"/>
              </a:solidFill>
            </a:endParaRPr>
          </a:p>
        </p:txBody>
      </p:sp>
      <p:sp>
        <p:nvSpPr>
          <p:cNvPr id="331" name="矩形 330"/>
          <p:cNvSpPr/>
          <p:nvPr/>
        </p:nvSpPr>
        <p:spPr>
          <a:xfrm>
            <a:off x="5382294" y="5605911"/>
            <a:ext cx="3227476" cy="523220"/>
          </a:xfrm>
          <a:prstGeom prst="rect">
            <a:avLst/>
          </a:prstGeom>
        </p:spPr>
        <p:txBody>
          <a:bodyPr wrap="square">
            <a:spAutoFit/>
          </a:bodyPr>
          <a:lstStyle/>
          <a:p>
            <a:pPr>
              <a:lnSpc>
                <a:spcPct val="100000"/>
              </a:lnSpc>
              <a:buClr>
                <a:srgbClr val="C00000"/>
              </a:buClr>
              <a:buSzPct val="90000"/>
            </a:pPr>
            <a:r>
              <a:rPr lang="zh-CN" altLang="en-US" sz="2800" smtClean="0"/>
              <a:t>把主机画在云</a:t>
            </a:r>
            <a:r>
              <a:rPr lang="zh-CN" altLang="en-US" sz="2800" smtClean="0">
                <a:solidFill>
                  <a:srgbClr val="0000CC"/>
                </a:solidFill>
              </a:rPr>
              <a:t>外面</a:t>
            </a:r>
            <a:endParaRPr lang="en-US" altLang="zh-CN" sz="2800" dirty="0">
              <a:solidFill>
                <a:srgbClr val="0000CC"/>
              </a:solidFill>
            </a:endParaRPr>
          </a:p>
        </p:txBody>
      </p:sp>
      <p:sp>
        <p:nvSpPr>
          <p:cNvPr id="332" name="Rectangle 3"/>
          <p:cNvSpPr txBox="1">
            <a:spLocks noChangeArrowheads="1"/>
          </p:cNvSpPr>
          <p:nvPr/>
        </p:nvSpPr>
        <p:spPr bwMode="auto">
          <a:xfrm>
            <a:off x="538187" y="1209139"/>
            <a:ext cx="1246461" cy="49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sz="2800" kern="0" smtClean="0">
                <a:solidFill>
                  <a:srgbClr val="FF0000"/>
                </a:solidFill>
              </a:rPr>
              <a:t>主机</a:t>
            </a:r>
            <a:endParaRPr lang="en-US" altLang="zh-CN" sz="2800" kern="0" dirty="0"/>
          </a:p>
        </p:txBody>
      </p:sp>
      <p:sp>
        <p:nvSpPr>
          <p:cNvPr id="333" name="Rectangle 3"/>
          <p:cNvSpPr txBox="1">
            <a:spLocks noChangeArrowheads="1"/>
          </p:cNvSpPr>
          <p:nvPr/>
        </p:nvSpPr>
        <p:spPr bwMode="auto">
          <a:xfrm>
            <a:off x="1768790" y="1229537"/>
            <a:ext cx="5924252" cy="49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zh-CN" altLang="en-US" sz="2800" kern="0" smtClean="0"/>
              <a:t>：和网络相连的计算机（包括手机等）</a:t>
            </a:r>
            <a:endParaRPr lang="en-US" altLang="zh-CN" sz="2800" kern="0" dirty="0"/>
          </a:p>
        </p:txBody>
      </p:sp>
    </p:spTree>
    <p:extLst>
      <p:ext uri="{BB962C8B-B14F-4D97-AF65-F5344CB8AC3E}">
        <p14:creationId xmlns:p14="http://schemas.microsoft.com/office/powerpoint/2010/main" val="92433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500"/>
                                        <p:tgtEl>
                                          <p:spTgt spid="3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9"/>
                                        </p:tgtEl>
                                        <p:attrNameLst>
                                          <p:attrName>style.visibility</p:attrName>
                                        </p:attrNameLst>
                                      </p:cBhvr>
                                      <p:to>
                                        <p:strVal val="visible"/>
                                      </p:to>
                                    </p:set>
                                    <p:animEffect transition="in" filter="fade">
                                      <p:cBhvr>
                                        <p:cTn id="12" dur="500"/>
                                        <p:tgtEl>
                                          <p:spTgt spid="3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fade">
                                      <p:cBhvr>
                                        <p:cTn id="17" dur="500"/>
                                        <p:tgtEl>
                                          <p:spTgt spid="327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774"/>
                                        </p:tgtEl>
                                        <p:attrNameLst>
                                          <p:attrName>style.visibility</p:attrName>
                                        </p:attrNameLst>
                                      </p:cBhvr>
                                      <p:to>
                                        <p:strVal val="visible"/>
                                      </p:to>
                                    </p:set>
                                    <p:animEffect transition="in" filter="fade">
                                      <p:cBhvr>
                                        <p:cTn id="20" dur="500"/>
                                        <p:tgtEl>
                                          <p:spTgt spid="327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4"/>
                                        </p:tgtEl>
                                        <p:attrNameLst>
                                          <p:attrName>style.visibility</p:attrName>
                                        </p:attrNameLst>
                                      </p:cBhvr>
                                      <p:to>
                                        <p:strVal val="visible"/>
                                      </p:to>
                                    </p:set>
                                    <p:animEffect transition="in" filter="fade">
                                      <p:cBhvr>
                                        <p:cTn id="25" dur="500"/>
                                        <p:tgtEl>
                                          <p:spTgt spid="1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1"/>
                                        </p:tgtEl>
                                        <p:attrNameLst>
                                          <p:attrName>style.visibility</p:attrName>
                                        </p:attrNameLst>
                                      </p:cBhvr>
                                      <p:to>
                                        <p:strVal val="visible"/>
                                      </p:to>
                                    </p:set>
                                    <p:animEffect transition="in" filter="fade">
                                      <p:cBhvr>
                                        <p:cTn id="28" dur="500"/>
                                        <p:tgtEl>
                                          <p:spTgt spid="3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64"/>
                                        </p:tgtEl>
                                      </p:cBhvr>
                                    </p:animEffect>
                                    <p:set>
                                      <p:cBhvr>
                                        <p:cTn id="33" dur="1" fill="hold">
                                          <p:stCondLst>
                                            <p:cond delay="499"/>
                                          </p:stCondLst>
                                        </p:cTn>
                                        <p:tgtEl>
                                          <p:spTgt spid="164"/>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89"/>
                                        </p:tgtEl>
                                        <p:attrNameLst>
                                          <p:attrName>style.visibility</p:attrName>
                                        </p:attrNameLst>
                                      </p:cBhvr>
                                      <p:to>
                                        <p:strVal val="visible"/>
                                      </p:to>
                                    </p:set>
                                    <p:animEffect transition="in" filter="fade">
                                      <p:cBhvr>
                                        <p:cTn id="36"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P spid="32774" grpId="0"/>
      <p:bldP spid="331" grpId="0"/>
      <p:bldP spid="33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a:t>
            </a:r>
            <a:r>
              <a:rPr lang="zh-CN" altLang="zh-CN" sz="2800" dirty="0">
                <a:solidFill>
                  <a:srgbClr val="FF0000"/>
                </a:solidFill>
              </a:rPr>
              <a:t>直接</a:t>
            </a:r>
            <a:r>
              <a:rPr lang="zh-CN" altLang="zh-CN" sz="2800" dirty="0" smtClean="0">
                <a:solidFill>
                  <a:srgbClr val="FF0000"/>
                </a:solidFill>
              </a:rPr>
              <a:t>使用</a:t>
            </a:r>
            <a:r>
              <a:rPr lang="en-US" altLang="zh-CN" sz="2800" dirty="0" smtClean="0">
                <a:solidFill>
                  <a:srgbClr val="FF0000"/>
                </a:solidFill>
              </a:rPr>
              <a:t> IP </a:t>
            </a:r>
            <a:r>
              <a:rPr lang="zh-CN" altLang="zh-CN" sz="2800" dirty="0" smtClean="0">
                <a:solidFill>
                  <a:srgbClr val="FF0000"/>
                </a:solidFill>
              </a:rPr>
              <a:t>层</a:t>
            </a:r>
            <a:r>
              <a:rPr lang="zh-CN" altLang="zh-CN" sz="2800" dirty="0" smtClean="0"/>
              <a:t>，</a:t>
            </a:r>
            <a:r>
              <a:rPr lang="zh-CN" altLang="zh-CN" sz="2800" dirty="0" smtClean="0">
                <a:solidFill>
                  <a:srgbClr val="FF0000"/>
                </a:solidFill>
              </a:rPr>
              <a:t>甚至网络</a:t>
            </a:r>
            <a:r>
              <a:rPr lang="zh-CN" altLang="zh-CN" sz="2800" dirty="0">
                <a:solidFill>
                  <a:srgbClr val="FF0000"/>
                </a:solidFill>
              </a:rPr>
              <a:t>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a:t>
              </a:r>
              <a:r>
                <a:rPr lang="en-US" altLang="zh-CN" sz="2800" b="1" dirty="0" smtClean="0">
                  <a:solidFill>
                    <a:srgbClr val="000099"/>
                  </a:solidFill>
                  <a:latin typeface="+mn-lt"/>
                  <a:ea typeface="黑体" pitchFamily="2" charset="-122"/>
                </a:rPr>
                <a:t>UDP</a:t>
              </a:r>
              <a:endParaRPr lang="en-US" altLang="zh-CN" sz="2800" b="1" dirty="0">
                <a:solidFill>
                  <a:srgbClr val="000099"/>
                </a:solidFill>
                <a:latin typeface="+mn-lt"/>
                <a:ea typeface="黑体"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r>
              <a:rPr lang="en-US" altLang="zh-CN" sz="3200" dirty="0" smtClean="0"/>
              <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val="3316392580"/>
              </p:ext>
            </p:extLst>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15422"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286" y="4394795"/>
                        <a:ext cx="2211652" cy="11223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itchFamily="2" charset="-122"/>
              </a:rPr>
              <a:t>互联网</a:t>
            </a:r>
            <a:endParaRPr kumimoji="1" lang="zh-CN" altLang="en-US" sz="2400" b="1" dirty="0">
              <a:solidFill>
                <a:srgbClr val="000099"/>
              </a:solidFill>
              <a:latin typeface="Bookman Old Style" pitchFamily="18" charset="0"/>
              <a:ea typeface="黑体" pitchFamily="2" charset="-122"/>
            </a:endParaRP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2</a:t>
              </a:r>
              <a:endParaRPr kumimoji="1" lang="en-US" altLang="zh-CN" sz="3200"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446" name="VISIO" r:id="rId4" imgW="1687068" imgH="964692" progId="">
                    <p:embed/>
                  </p:oleObj>
                </mc:Choice>
                <mc:Fallback>
                  <p:oleObj name="VISIO" r:id="rId4" imgW="1687068" imgH="96469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互联网</a:t>
              </a:r>
              <a:endParaRPr kumimoji="1" lang="zh-CN" altLang="en-US" sz="2400" b="1" dirty="0">
                <a:solidFill>
                  <a:srgbClr val="000099"/>
                </a:solidFill>
                <a:latin typeface="+mn-lt"/>
                <a:ea typeface="黑体" pitchFamily="2" charset="-122"/>
              </a:endParaRP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itchFamily="2" charset="-122"/>
              </a:rPr>
              <a:t>计算</a:t>
            </a:r>
            <a:r>
              <a:rPr lang="zh-CN" altLang="zh-CN" sz="2400" b="1" dirty="0" smtClean="0">
                <a:latin typeface="+mn-lt"/>
                <a:ea typeface="黑体" pitchFamily="2" charset="-122"/>
              </a:rPr>
              <a:t>机</a:t>
            </a:r>
            <a:r>
              <a:rPr lang="en-US" altLang="zh-CN" sz="2400" b="1" dirty="0" smtClean="0">
                <a:latin typeface="+mn-lt"/>
                <a:ea typeface="黑体" pitchFamily="2" charset="-122"/>
              </a:rPr>
              <a:t> 3 </a:t>
            </a:r>
            <a:r>
              <a:rPr lang="zh-CN" altLang="zh-CN" sz="2400" b="1" dirty="0" smtClean="0">
                <a:latin typeface="+mn-lt"/>
                <a:ea typeface="黑体" pitchFamily="2" charset="-122"/>
              </a:rPr>
              <a:t>的</a:t>
            </a:r>
            <a:r>
              <a:rPr lang="zh-CN" altLang="zh-CN" sz="2400" b="1" dirty="0">
                <a:latin typeface="+mn-lt"/>
                <a:ea typeface="黑体" pitchFamily="2" charset="-122"/>
              </a:rPr>
              <a:t>两个服务器进程分别</a:t>
            </a:r>
            <a:r>
              <a:rPr lang="zh-CN" altLang="zh-CN" sz="2400" b="1" dirty="0" smtClean="0">
                <a:latin typeface="+mn-lt"/>
                <a:ea typeface="黑体" pitchFamily="2" charset="-122"/>
              </a:rPr>
              <a:t>向</a:t>
            </a:r>
            <a:r>
              <a:rPr lang="en-US" altLang="zh-CN" sz="2400" b="1" dirty="0" smtClean="0">
                <a:latin typeface="+mn-lt"/>
                <a:ea typeface="黑体" pitchFamily="2" charset="-122"/>
              </a:rPr>
              <a:t> 1 </a:t>
            </a:r>
            <a:r>
              <a:rPr lang="zh-CN" altLang="zh-CN" sz="2400" b="1" dirty="0" smtClean="0">
                <a:latin typeface="+mn-lt"/>
                <a:ea typeface="黑体" pitchFamily="2" charset="-122"/>
              </a:rPr>
              <a:t>和</a:t>
            </a:r>
            <a:r>
              <a:rPr lang="en-US" altLang="zh-CN" sz="2400" b="1" dirty="0" smtClean="0">
                <a:latin typeface="+mn-lt"/>
                <a:ea typeface="黑体" pitchFamily="2" charset="-122"/>
              </a:rPr>
              <a:t> 2 </a:t>
            </a:r>
            <a:r>
              <a:rPr lang="zh-CN" altLang="zh-CN" sz="2400" b="1" dirty="0" smtClean="0">
                <a:latin typeface="+mn-lt"/>
                <a:ea typeface="黑体" pitchFamily="2" charset="-122"/>
              </a:rPr>
              <a:t>的</a:t>
            </a:r>
            <a:r>
              <a:rPr lang="zh-CN" altLang="zh-CN" sz="2400" b="1" dirty="0">
                <a:latin typeface="+mn-lt"/>
                <a:ea typeface="黑体" pitchFamily="2" charset="-122"/>
              </a:rPr>
              <a:t>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a:t>
            </a:r>
            <a:r>
              <a:rPr lang="zh-CN" altLang="en-US" dirty="0">
                <a:solidFill>
                  <a:srgbClr val="FF0000"/>
                </a:solidFill>
              </a:rPr>
              <a:t>互联网</a:t>
            </a:r>
            <a:r>
              <a:rPr lang="zh-CN" altLang="en-US" dirty="0"/>
              <a:t>发展的过程。 </a:t>
            </a:r>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smtClean="0"/>
              <a:t>关闭</a:t>
            </a:r>
            <a:r>
              <a:rPr lang="zh-CN" altLang="en-US" smtClean="0"/>
              <a:t>。</a:t>
            </a:r>
            <a:endParaRPr lang="en-US" altLang="zh-CN" dirty="0" smtClean="0"/>
          </a:p>
        </p:txBody>
      </p:sp>
    </p:spTree>
    <p:extLst>
      <p:ext uri="{BB962C8B-B14F-4D97-AF65-F5344CB8AC3E}">
        <p14:creationId xmlns:p14="http://schemas.microsoft.com/office/powerpoint/2010/main" val="337514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a:t>
            </a:r>
            <a:r>
              <a:rPr lang="zh-CN" altLang="en-US" dirty="0">
                <a:solidFill>
                  <a:srgbClr val="FF0000"/>
                </a:solidFill>
              </a:rPr>
              <a:t>三级结构</a:t>
            </a:r>
            <a:r>
              <a:rPr lang="zh-CN" altLang="en-US" dirty="0" smtClean="0">
                <a:solidFill>
                  <a:srgbClr val="FF0000"/>
                </a:solidFill>
              </a:rPr>
              <a:t>的互联网</a:t>
            </a:r>
            <a:r>
              <a:rPr lang="zh-CN" altLang="en-US" dirty="0" smtClean="0"/>
              <a:t>。 </a:t>
            </a:r>
            <a:endParaRPr lang="zh-CN" altLang="en-US" dirty="0"/>
          </a:p>
          <a:p>
            <a:r>
              <a:rPr lang="zh-CN" altLang="en-US" dirty="0" smtClean="0"/>
              <a:t>它是一个三</a:t>
            </a:r>
            <a:r>
              <a:rPr lang="zh-CN" altLang="en-US" dirty="0"/>
              <a:t>级计算机网络，分为</a:t>
            </a:r>
            <a:r>
              <a:rPr lang="zh-CN" altLang="en-US" dirty="0">
                <a:solidFill>
                  <a:srgbClr val="0000CC"/>
                </a:solidFill>
              </a:rPr>
              <a:t>主干网</a:t>
            </a:r>
            <a:r>
              <a:rPr lang="zh-CN" altLang="en-US" dirty="0"/>
              <a:t>、</a:t>
            </a:r>
            <a:r>
              <a:rPr lang="zh-CN" altLang="en-US" dirty="0">
                <a:solidFill>
                  <a:srgbClr val="0000CC"/>
                </a:solidFill>
              </a:rPr>
              <a:t>地区网</a:t>
            </a:r>
            <a:r>
              <a:rPr lang="zh-CN" altLang="en-US" dirty="0"/>
              <a:t>和</a:t>
            </a:r>
            <a:r>
              <a:rPr lang="zh-CN" altLang="en-US" dirty="0">
                <a:solidFill>
                  <a:srgbClr val="0000CC"/>
                </a:solidFill>
              </a:rPr>
              <a:t>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val="1942423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a:t>
            </a:r>
            <a:r>
              <a:rPr lang="zh-CN" altLang="en-US" sz="2800" dirty="0">
                <a:solidFill>
                  <a:srgbClr val="FF0000"/>
                </a:solidFill>
              </a:rPr>
              <a:t>多层次 </a:t>
            </a:r>
            <a:r>
              <a:rPr lang="en-US" altLang="zh-CN" sz="2800" dirty="0">
                <a:solidFill>
                  <a:srgbClr val="FF0000"/>
                </a:solidFill>
              </a:rPr>
              <a:t>ISP </a:t>
            </a:r>
            <a:r>
              <a:rPr lang="zh-CN" altLang="en-US" sz="2800" dirty="0">
                <a:solidFill>
                  <a:srgbClr val="FF0000"/>
                </a:solidFill>
              </a:rPr>
              <a:t>结构的互联网</a:t>
            </a:r>
            <a:r>
              <a:rPr lang="zh-CN" altLang="en-US" sz="2800" dirty="0"/>
              <a:t>。 </a:t>
            </a:r>
            <a:endParaRPr lang="en-US" altLang="zh-CN" sz="2800" dirty="0"/>
          </a:p>
          <a:p>
            <a:r>
              <a:rPr lang="zh-CN" altLang="en-US" sz="2800" dirty="0"/>
              <a:t>出现</a:t>
            </a:r>
            <a:r>
              <a:rPr lang="zh-CN" altLang="en-US" sz="2800" dirty="0" smtClean="0"/>
              <a:t>了</a:t>
            </a:r>
            <a:r>
              <a:rPr lang="zh-CN" altLang="en-US" sz="2800" dirty="0">
                <a:solidFill>
                  <a:srgbClr val="0000CC"/>
                </a:solidFill>
              </a:rPr>
              <a:t>互联网服务</a:t>
            </a:r>
            <a:r>
              <a:rPr lang="zh-CN" altLang="en-US" sz="2800" dirty="0" smtClean="0">
                <a:solidFill>
                  <a:srgbClr val="0000CC"/>
                </a:solidFill>
              </a:rPr>
              <a:t>提供商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a:t>
            </a:r>
            <a:r>
              <a:rPr lang="zh-CN" altLang="zh-CN" sz="2800" dirty="0">
                <a:solidFill>
                  <a:srgbClr val="0000CC"/>
                </a:solidFill>
              </a:rPr>
              <a:t>通过</a:t>
            </a:r>
            <a:r>
              <a:rPr lang="zh-CN" altLang="zh-CN" sz="2800" dirty="0" smtClean="0">
                <a:solidFill>
                  <a:srgbClr val="0000CC"/>
                </a:solidFill>
              </a:rPr>
              <a:t>该</a:t>
            </a:r>
            <a:r>
              <a:rPr lang="en-US" altLang="zh-CN" sz="2800" dirty="0" smtClean="0">
                <a:solidFill>
                  <a:srgbClr val="0000CC"/>
                </a:solidFill>
              </a:rPr>
              <a:t> ISP </a:t>
            </a:r>
            <a:r>
              <a:rPr lang="zh-CN" altLang="zh-CN" sz="2800" dirty="0" smtClean="0">
                <a:solidFill>
                  <a:srgbClr val="0000CC"/>
                </a:solidFill>
              </a:rPr>
              <a:t>接入</a:t>
            </a:r>
            <a:r>
              <a:rPr lang="zh-CN" altLang="zh-CN" sz="2800" dirty="0">
                <a:solidFill>
                  <a:srgbClr val="0000CC"/>
                </a:solidFill>
              </a:rPr>
              <a:t>到</a:t>
            </a:r>
            <a:r>
              <a:rPr lang="zh-CN" altLang="zh-CN" sz="2800" dirty="0" smtClean="0">
                <a:solidFill>
                  <a:srgbClr val="0000CC"/>
                </a:solidFill>
              </a:rPr>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：主干</a:t>
            </a:r>
            <a:r>
              <a:rPr lang="en-US" altLang="zh-CN" sz="2800" dirty="0"/>
              <a:t> ISP</a:t>
            </a:r>
            <a:r>
              <a:rPr lang="zh-CN" altLang="zh-CN" sz="2800" dirty="0"/>
              <a:t>、地区</a:t>
            </a:r>
            <a:r>
              <a:rPr lang="en-US" altLang="zh-CN" sz="2800" dirty="0"/>
              <a:t> ISP </a:t>
            </a:r>
            <a:r>
              <a:rPr lang="zh-CN" altLang="zh-CN" sz="2800" dirty="0"/>
              <a:t>和</a:t>
            </a:r>
            <a:r>
              <a:rPr lang="en-US" altLang="zh-CN" sz="2800" dirty="0"/>
              <a:t> </a:t>
            </a:r>
            <a:r>
              <a:rPr lang="zh-CN" altLang="zh-CN" sz="2800" dirty="0"/>
              <a:t>本地</a:t>
            </a:r>
            <a:r>
              <a:rPr lang="en-US" altLang="zh-CN" sz="2800" dirty="0"/>
              <a:t> ISP</a:t>
            </a:r>
            <a:r>
              <a:rPr lang="zh-CN" altLang="zh-CN" sz="2800" dirty="0"/>
              <a:t>。</a:t>
            </a:r>
            <a:endParaRPr lang="zh-CN" altLang="en-US" sz="2800" dirty="0"/>
          </a:p>
          <a:p>
            <a:endParaRPr lang="zh-CN" altLang="en-US" sz="2800" dirty="0"/>
          </a:p>
        </p:txBody>
      </p:sp>
    </p:spTree>
    <p:extLst>
      <p:ext uri="{BB962C8B-B14F-4D97-AF65-F5344CB8AC3E}">
        <p14:creationId xmlns:p14="http://schemas.microsoft.com/office/powerpoint/2010/main" val="2800852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grpSp>
        <p:nvGrpSpPr>
          <p:cNvPr id="5" name="组合 4"/>
          <p:cNvGrpSpPr/>
          <p:nvPr/>
        </p:nvGrpSpPr>
        <p:grpSpPr>
          <a:xfrm>
            <a:off x="920065" y="4796383"/>
            <a:ext cx="8466778" cy="504825"/>
            <a:chOff x="920065" y="4724375"/>
            <a:chExt cx="8466778" cy="504825"/>
          </a:xfrm>
        </p:grpSpPr>
        <p:sp>
          <p:nvSpPr>
            <p:cNvPr id="6"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7"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基于</a:t>
            </a:r>
            <a:r>
              <a:rPr lang="en-US" altLang="zh-CN" sz="2400" b="1" dirty="0" smtClean="0">
                <a:latin typeface="Arial" pitchFamily="34" charset="0"/>
                <a:ea typeface="黑体" pitchFamily="2" charset="-122"/>
                <a:cs typeface="Arial" pitchFamily="34" charset="0"/>
              </a:rPr>
              <a:t> ISP </a:t>
            </a:r>
            <a:r>
              <a:rPr lang="zh-CN" altLang="zh-CN" sz="2400" b="1" dirty="0" smtClean="0">
                <a:latin typeface="Arial" pitchFamily="34" charset="0"/>
                <a:ea typeface="黑体" pitchFamily="2" charset="-122"/>
                <a:cs typeface="Arial" pitchFamily="34" charset="0"/>
              </a:rPr>
              <a:t>的</a:t>
            </a:r>
            <a:r>
              <a:rPr lang="zh-CN" altLang="zh-CN" sz="2400" b="1" dirty="0">
                <a:latin typeface="Arial" pitchFamily="34" charset="0"/>
                <a:ea typeface="黑体" pitchFamily="2" charset="-122"/>
                <a:cs typeface="Arial" pitchFamily="34" charset="0"/>
              </a:rPr>
              <a:t>多层结构的互联网的概念示意图</a:t>
            </a:r>
            <a:endParaRPr lang="zh-CN" altLang="en-US" sz="2400" b="1" dirty="0">
              <a:latin typeface="Arial" pitchFamily="34" charset="0"/>
              <a:ea typeface="黑体" pitchFamily="2" charset="-122"/>
              <a:cs typeface="Arial" pitchFamily="34" charset="0"/>
            </a:endParaRPr>
          </a:p>
        </p:txBody>
      </p:sp>
      <p:pic>
        <p:nvPicPr>
          <p:cNvPr id="9" name="图片 8"/>
          <p:cNvPicPr>
            <a:picLocks noChangeAspect="1"/>
          </p:cNvPicPr>
          <p:nvPr/>
        </p:nvPicPr>
        <p:blipFill>
          <a:blip r:embed="rId3"/>
          <a:stretch>
            <a:fillRect/>
          </a:stretch>
        </p:blipFill>
        <p:spPr>
          <a:xfrm>
            <a:off x="488106" y="1375706"/>
            <a:ext cx="9382125" cy="4171950"/>
          </a:xfrm>
          <a:prstGeom prst="rect">
            <a:avLst/>
          </a:prstGeom>
        </p:spPr>
      </p:pic>
      <p:grpSp>
        <p:nvGrpSpPr>
          <p:cNvPr id="10" name="组合 9"/>
          <p:cNvGrpSpPr/>
          <p:nvPr/>
        </p:nvGrpSpPr>
        <p:grpSpPr>
          <a:xfrm>
            <a:off x="6426165" y="3123502"/>
            <a:ext cx="2218576" cy="449514"/>
            <a:chOff x="6426165" y="3123502"/>
            <a:chExt cx="2218576" cy="449514"/>
          </a:xfrm>
        </p:grpSpPr>
        <p:pic>
          <p:nvPicPr>
            <p:cNvPr id="11" name="图片 10"/>
            <p:cNvPicPr>
              <a:picLocks noChangeAspect="1"/>
            </p:cNvPicPr>
            <p:nvPr/>
          </p:nvPicPr>
          <p:blipFill>
            <a:blip r:embed="rId4"/>
            <a:stretch>
              <a:fillRect/>
            </a:stretch>
          </p:blipFill>
          <p:spPr>
            <a:xfrm>
              <a:off x="7113240" y="3212976"/>
              <a:ext cx="971550" cy="180975"/>
            </a:xfrm>
            <a:prstGeom prst="rect">
              <a:avLst/>
            </a:prstGeom>
          </p:spPr>
        </p:pic>
        <p:pic>
          <p:nvPicPr>
            <p:cNvPr id="12" name="Picture 19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6266" y="3123502"/>
              <a:ext cx="518374" cy="359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 name="Text Box 193"/>
            <p:cNvSpPr txBox="1">
              <a:spLocks noChangeArrowheads="1"/>
            </p:cNvSpPr>
            <p:nvPr/>
          </p:nvSpPr>
          <p:spPr bwMode="auto">
            <a:xfrm>
              <a:off x="7276266" y="3131566"/>
              <a:ext cx="555867" cy="369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FF0000"/>
                  </a:solidFill>
                  <a:latin typeface="Arial" pitchFamily="34" charset="0"/>
                  <a:ea typeface="黑体" pitchFamily="2" charset="-122"/>
                  <a:cs typeface="Arial" pitchFamily="34" charset="0"/>
                </a:rPr>
                <a:t>IXP</a:t>
              </a:r>
            </a:p>
          </p:txBody>
        </p:sp>
        <p:sp>
          <p:nvSpPr>
            <p:cNvPr id="14" name="Line 205"/>
            <p:cNvSpPr>
              <a:spLocks noChangeShapeType="1"/>
            </p:cNvSpPr>
            <p:nvPr/>
          </p:nvSpPr>
          <p:spPr bwMode="auto">
            <a:xfrm>
              <a:off x="6426165" y="3573016"/>
              <a:ext cx="221857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Tree>
    <p:extLst>
      <p:ext uri="{BB962C8B-B14F-4D97-AF65-F5344CB8AC3E}">
        <p14:creationId xmlns:p14="http://schemas.microsoft.com/office/powerpoint/2010/main" val="413719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 name="Text Box 7"/>
          <p:cNvSpPr txBox="1">
            <a:spLocks noChangeArrowheads="1"/>
          </p:cNvSpPr>
          <p:nvPr/>
        </p:nvSpPr>
        <p:spPr bwMode="auto">
          <a:xfrm>
            <a:off x="495300" y="5257943"/>
            <a:ext cx="90662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n"/>
            </a:pPr>
            <a:r>
              <a:rPr lang="zh-CN" altLang="en-US" sz="2400" b="1" dirty="0" smtClean="0">
                <a:latin typeface="Arial" pitchFamily="34" charset="0"/>
                <a:ea typeface="黑体" pitchFamily="2" charset="-122"/>
                <a:cs typeface="Arial" pitchFamily="34" charset="0"/>
              </a:rPr>
              <a:t>到</a:t>
            </a:r>
            <a:r>
              <a:rPr lang="en-US" altLang="zh-CN" sz="2400" b="1" smtClean="0">
                <a:latin typeface="Arial" pitchFamily="34" charset="0"/>
                <a:ea typeface="黑体" pitchFamily="2" charset="-122"/>
                <a:cs typeface="Arial" pitchFamily="34" charset="0"/>
              </a:rPr>
              <a:t>2016 </a:t>
            </a:r>
            <a:r>
              <a:rPr lang="zh-CN" altLang="zh-CN" sz="2400" b="1" smtClean="0">
                <a:latin typeface="Arial" pitchFamily="34" charset="0"/>
                <a:ea typeface="黑体" pitchFamily="2" charset="-122"/>
                <a:cs typeface="Arial" pitchFamily="34" charset="0"/>
              </a:rPr>
              <a:t>年，</a:t>
            </a:r>
            <a:r>
              <a:rPr lang="zh-CN" altLang="zh-CN" sz="2400" b="1">
                <a:latin typeface="Arial" pitchFamily="34" charset="0"/>
                <a:ea typeface="黑体" pitchFamily="2" charset="-122"/>
                <a:cs typeface="Arial" pitchFamily="34" charset="0"/>
              </a:rPr>
              <a:t>全球</a:t>
            </a:r>
            <a:r>
              <a:rPr lang="zh-CN" altLang="zh-CN" sz="2400" b="1" smtClean="0">
                <a:latin typeface="Arial" pitchFamily="34" charset="0"/>
                <a:ea typeface="黑体" pitchFamily="2" charset="-122"/>
                <a:cs typeface="Arial" pitchFamily="34" charset="0"/>
              </a:rPr>
              <a:t>已有</a:t>
            </a:r>
            <a:r>
              <a:rPr lang="en-US" altLang="zh-CN" sz="2400" b="1" smtClean="0">
                <a:latin typeface="Arial" pitchFamily="34" charset="0"/>
                <a:ea typeface="黑体" pitchFamily="2" charset="-122"/>
                <a:cs typeface="Arial" pitchFamily="34" charset="0"/>
              </a:rPr>
              <a:t> </a:t>
            </a:r>
            <a:r>
              <a:rPr lang="en-US" altLang="zh-CN" sz="2400" b="1" dirty="0" smtClean="0">
                <a:solidFill>
                  <a:srgbClr val="0000CC"/>
                </a:solidFill>
                <a:latin typeface="Arial" pitchFamily="34" charset="0"/>
                <a:ea typeface="黑体" pitchFamily="2" charset="-122"/>
                <a:cs typeface="Arial" pitchFamily="34" charset="0"/>
              </a:rPr>
              <a:t>226 </a:t>
            </a:r>
            <a:r>
              <a:rPr lang="zh-CN" altLang="zh-CN" sz="2400" b="1" dirty="0" smtClean="0">
                <a:solidFill>
                  <a:srgbClr val="0000CC"/>
                </a:solidFill>
                <a:latin typeface="Arial" pitchFamily="34" charset="0"/>
                <a:ea typeface="黑体" pitchFamily="2" charset="-122"/>
                <a:cs typeface="Arial" pitchFamily="34" charset="0"/>
              </a:rPr>
              <a:t>个</a:t>
            </a:r>
            <a:r>
              <a:rPr lang="en-US" altLang="zh-CN" sz="2400" b="1" dirty="0" smtClean="0">
                <a:solidFill>
                  <a:srgbClr val="0000CC"/>
                </a:solidFill>
                <a:latin typeface="Arial" pitchFamily="34" charset="0"/>
                <a:ea typeface="黑体" pitchFamily="2" charset="-122"/>
                <a:cs typeface="Arial" pitchFamily="34" charset="0"/>
              </a:rPr>
              <a:t> IXP</a:t>
            </a:r>
            <a:r>
              <a:rPr lang="zh-CN" altLang="zh-CN" sz="2400" b="1" dirty="0">
                <a:latin typeface="Arial" pitchFamily="34" charset="0"/>
                <a:ea typeface="黑体" pitchFamily="2" charset="-122"/>
                <a:cs typeface="Arial" pitchFamily="34" charset="0"/>
              </a:rPr>
              <a:t>，分布</a:t>
            </a:r>
            <a:r>
              <a:rPr lang="zh-CN" altLang="zh-CN" sz="2400" b="1" dirty="0" smtClean="0">
                <a:latin typeface="Arial" pitchFamily="34" charset="0"/>
                <a:ea typeface="黑体" pitchFamily="2" charset="-122"/>
                <a:cs typeface="Arial" pitchFamily="34" charset="0"/>
              </a:rPr>
              <a:t>在</a:t>
            </a:r>
            <a:r>
              <a:rPr lang="en-US" altLang="zh-CN" sz="2400" b="1" dirty="0" smtClean="0">
                <a:latin typeface="Arial" pitchFamily="34" charset="0"/>
                <a:ea typeface="黑体" pitchFamily="2" charset="-122"/>
                <a:cs typeface="Arial" pitchFamily="34" charset="0"/>
              </a:rPr>
              <a:t> 172 </a:t>
            </a:r>
            <a:r>
              <a:rPr lang="zh-CN" altLang="zh-CN" sz="2400" b="1" dirty="0" smtClean="0">
                <a:latin typeface="Arial" pitchFamily="34" charset="0"/>
                <a:ea typeface="黑体" pitchFamily="2" charset="-122"/>
                <a:cs typeface="Arial" pitchFamily="34" charset="0"/>
              </a:rPr>
              <a:t>个</a:t>
            </a:r>
            <a:r>
              <a:rPr lang="zh-CN" altLang="zh-CN" sz="2400" b="1" dirty="0">
                <a:latin typeface="Arial" pitchFamily="34" charset="0"/>
                <a:ea typeface="黑体" pitchFamily="2" charset="-122"/>
                <a:cs typeface="Arial" pitchFamily="34" charset="0"/>
              </a:rPr>
              <a:t>国家</a:t>
            </a:r>
            <a:r>
              <a:rPr lang="zh-CN" altLang="zh-CN" sz="2400" b="1">
                <a:latin typeface="Arial" pitchFamily="34" charset="0"/>
                <a:ea typeface="黑体" pitchFamily="2" charset="-122"/>
                <a:cs typeface="Arial" pitchFamily="34" charset="0"/>
              </a:rPr>
              <a:t>和</a:t>
            </a:r>
            <a:r>
              <a:rPr lang="zh-CN" altLang="zh-CN" sz="2400" b="1" smtClean="0">
                <a:latin typeface="Arial" pitchFamily="34" charset="0"/>
                <a:ea typeface="黑体" pitchFamily="2" charset="-122"/>
                <a:cs typeface="Arial" pitchFamily="34" charset="0"/>
              </a:rPr>
              <a:t>地区</a:t>
            </a:r>
            <a:r>
              <a:rPr lang="zh-CN" altLang="en-US" sz="2400" b="1">
                <a:latin typeface="Arial" pitchFamily="34" charset="0"/>
                <a:ea typeface="黑体" pitchFamily="2" charset="-122"/>
                <a:cs typeface="Arial" pitchFamily="34" charset="0"/>
              </a:rPr>
              <a:t>。</a:t>
            </a:r>
            <a:endParaRPr lang="en-US" altLang="zh-CN" sz="2400" b="1" smtClean="0">
              <a:latin typeface="Arial" pitchFamily="34" charset="0"/>
              <a:ea typeface="黑体" pitchFamily="2" charset="-122"/>
              <a:cs typeface="Arial" pitchFamily="34" charset="0"/>
            </a:endParaRPr>
          </a:p>
          <a:p>
            <a:pPr marL="342900" indent="-342900">
              <a:buFont typeface="Wingdings" panose="05000000000000000000" pitchFamily="2" charset="2"/>
              <a:buChar char="n"/>
            </a:pPr>
            <a:r>
              <a:rPr lang="zh-CN" altLang="en-US" sz="2400" b="1" smtClean="0">
                <a:latin typeface="Arial" pitchFamily="34" charset="0"/>
                <a:ea typeface="黑体" pitchFamily="2" charset="-122"/>
                <a:cs typeface="Arial" pitchFamily="34" charset="0"/>
              </a:rPr>
              <a:t>但</a:t>
            </a: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的发展在全世界</a:t>
            </a:r>
            <a:r>
              <a:rPr lang="zh-CN" altLang="zh-CN" sz="2400" b="1" dirty="0" smtClean="0">
                <a:latin typeface="Arial" pitchFamily="34" charset="0"/>
                <a:ea typeface="黑体" pitchFamily="2" charset="-122"/>
                <a:cs typeface="Arial" pitchFamily="34" charset="0"/>
              </a:rPr>
              <a:t>还很</a:t>
            </a:r>
            <a:r>
              <a:rPr lang="zh-CN" altLang="zh-CN" sz="2400" b="1" dirty="0" smtClean="0">
                <a:solidFill>
                  <a:srgbClr val="0000CC"/>
                </a:solidFill>
                <a:latin typeface="Arial" pitchFamily="34" charset="0"/>
                <a:ea typeface="黑体" pitchFamily="2" charset="-122"/>
                <a:cs typeface="Arial" pitchFamily="34" charset="0"/>
              </a:rPr>
              <a:t>不平衡</a:t>
            </a:r>
            <a:r>
              <a:rPr lang="zh-CN" altLang="en-US" sz="2400" b="1" dirty="0" smtClean="0">
                <a:latin typeface="Arial" pitchFamily="34" charset="0"/>
                <a:ea typeface="黑体" pitchFamily="2" charset="-122"/>
                <a:cs typeface="Arial" pitchFamily="34" charset="0"/>
              </a:rPr>
              <a:t>。</a:t>
            </a:r>
            <a:endParaRPr lang="zh-CN" altLang="en-US" sz="2400" b="1" dirty="0">
              <a:latin typeface="Arial" pitchFamily="34" charset="0"/>
              <a:ea typeface="黑体" pitchFamily="2" charset="-122"/>
              <a:cs typeface="Arial" pitchFamily="34" charset="0"/>
            </a:endParaRPr>
          </a:p>
        </p:txBody>
      </p:sp>
      <p:pic>
        <p:nvPicPr>
          <p:cNvPr id="4" name="图片 3"/>
          <p:cNvPicPr/>
          <p:nvPr/>
        </p:nvPicPr>
        <p:blipFill>
          <a:blip r:embed="rId3" cstate="print"/>
          <a:srcRect l="23654" t="16245" r="32539" b="43791"/>
          <a:stretch>
            <a:fillRect/>
          </a:stretch>
        </p:blipFill>
        <p:spPr bwMode="auto">
          <a:xfrm>
            <a:off x="1640632" y="1210049"/>
            <a:ext cx="6624736" cy="3644533"/>
          </a:xfrm>
          <a:prstGeom prst="rect">
            <a:avLst/>
          </a:prstGeom>
          <a:noFill/>
          <a:ln w="9525">
            <a:noFill/>
            <a:miter lim="800000"/>
            <a:headEnd/>
            <a:tailEnd/>
          </a:ln>
        </p:spPr>
      </p:pic>
      <p:sp>
        <p:nvSpPr>
          <p:cNvPr id="5" name="矩形 4"/>
          <p:cNvSpPr/>
          <p:nvPr/>
        </p:nvSpPr>
        <p:spPr>
          <a:xfrm>
            <a:off x="1303565" y="4793552"/>
            <a:ext cx="7449682"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交换</a:t>
            </a:r>
            <a:r>
              <a:rPr lang="zh-CN" altLang="zh-CN" sz="2400" b="1" dirty="0" smtClean="0">
                <a:latin typeface="Arial" pitchFamily="34" charset="0"/>
                <a:ea typeface="黑体" pitchFamily="2" charset="-122"/>
                <a:cs typeface="Arial" pitchFamily="34" charset="0"/>
              </a:rPr>
              <a:t>点</a:t>
            </a:r>
            <a:r>
              <a:rPr lang="en-US" altLang="zh-CN" sz="2400" b="1" dirty="0" smtClean="0">
                <a:latin typeface="Arial" pitchFamily="34" charset="0"/>
                <a:ea typeface="黑体" pitchFamily="2" charset="-122"/>
                <a:cs typeface="Arial" pitchFamily="34" charset="0"/>
              </a:rPr>
              <a:t> IXP </a:t>
            </a:r>
            <a:r>
              <a:rPr lang="zh-CN" altLang="zh-CN" sz="2400" b="1" dirty="0" smtClean="0">
                <a:latin typeface="Arial" pitchFamily="34" charset="0"/>
                <a:ea typeface="黑体" pitchFamily="2" charset="-122"/>
                <a:cs typeface="Arial" pitchFamily="34" charset="0"/>
              </a:rPr>
              <a:t>在</a:t>
            </a:r>
            <a:r>
              <a:rPr lang="zh-CN" altLang="zh-CN" sz="2400" b="1" dirty="0">
                <a:latin typeface="Arial" pitchFamily="34" charset="0"/>
                <a:ea typeface="黑体" pitchFamily="2" charset="-122"/>
                <a:cs typeface="Arial" pitchFamily="34" charset="0"/>
              </a:rPr>
              <a:t>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2324195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 name="Rectangle 3"/>
          <p:cNvSpPr>
            <a:spLocks noGrp="1" noChangeArrowheads="1"/>
          </p:cNvSpPr>
          <p:nvPr>
            <p:ph idx="1"/>
          </p:nvPr>
        </p:nvSpPr>
        <p:spPr>
          <a:xfrm>
            <a:off x="495300" y="1196752"/>
            <a:ext cx="9066212" cy="4934173"/>
          </a:xfrm>
        </p:spPr>
        <p:txBody>
          <a:bodyPr/>
          <a:lstStyle/>
          <a:p>
            <a:r>
              <a:rPr lang="zh-CN" altLang="en-US" smtClean="0"/>
              <a:t>互联网</a:t>
            </a:r>
            <a:r>
              <a:rPr lang="zh-CN" altLang="en-US" dirty="0"/>
              <a:t>的迅猛发展始于 </a:t>
            </a:r>
            <a:r>
              <a:rPr lang="en-US" altLang="zh-CN" dirty="0">
                <a:solidFill>
                  <a:srgbClr val="0000CC"/>
                </a:solidFill>
              </a:rPr>
              <a:t>20 </a:t>
            </a:r>
            <a:r>
              <a:rPr lang="zh-CN" altLang="en-US" dirty="0">
                <a:solidFill>
                  <a:srgbClr val="0000CC"/>
                </a:solidFill>
              </a:rPr>
              <a:t>世纪 </a:t>
            </a:r>
            <a:r>
              <a:rPr lang="en-US" altLang="zh-CN" dirty="0">
                <a:solidFill>
                  <a:srgbClr val="0000CC"/>
                </a:solidFill>
              </a:rPr>
              <a:t>90 </a:t>
            </a:r>
            <a:r>
              <a:rPr lang="zh-CN" altLang="en-US" dirty="0">
                <a:solidFill>
                  <a:srgbClr val="0000CC"/>
                </a:solidFill>
              </a:rPr>
              <a:t>年代</a:t>
            </a:r>
            <a:r>
              <a:rPr lang="zh-CN" altLang="en-US" dirty="0"/>
              <a:t>。由欧洲原子核研究组织 </a:t>
            </a:r>
            <a:r>
              <a:rPr lang="en-US" altLang="zh-CN" dirty="0"/>
              <a:t>CERN </a:t>
            </a:r>
            <a:r>
              <a:rPr lang="zh-CN" altLang="en-US" dirty="0"/>
              <a:t>开发的</a:t>
            </a:r>
            <a:r>
              <a:rPr lang="zh-CN" altLang="en-US" dirty="0">
                <a:solidFill>
                  <a:srgbClr val="0000CC"/>
                </a:solidFill>
              </a:rPr>
              <a:t>万维网 </a:t>
            </a:r>
            <a:r>
              <a:rPr lang="en-US" altLang="zh-CN" b="1" dirty="0">
                <a:solidFill>
                  <a:srgbClr val="0000CC"/>
                </a:solidFill>
              </a:rPr>
              <a:t>WWW</a:t>
            </a:r>
            <a:r>
              <a:rPr lang="en-US" altLang="zh-CN" dirty="0">
                <a:solidFill>
                  <a:srgbClr val="0000CC"/>
                </a:solidFill>
              </a:rPr>
              <a:t> </a:t>
            </a:r>
            <a:r>
              <a:rPr lang="en-US" altLang="zh-CN" dirty="0" smtClean="0">
                <a:solidFill>
                  <a:srgbClr val="0000CC"/>
                </a:solidFill>
              </a:rPr>
              <a:t> </a:t>
            </a:r>
            <a:r>
              <a:rPr lang="en-US" altLang="zh-CN" dirty="0" smtClean="0"/>
              <a:t>(</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a:t>
            </a:r>
            <a:r>
              <a:rPr lang="zh-CN" altLang="en-US"/>
              <a:t>。 </a:t>
            </a:r>
            <a:endParaRPr lang="en-US" altLang="zh-CN" smtClean="0"/>
          </a:p>
          <a:p>
            <a:r>
              <a:rPr lang="zh-CN" altLang="en-US"/>
              <a:t>互联网已经成为世界上</a:t>
            </a:r>
            <a:r>
              <a:rPr lang="zh-CN" altLang="en-US">
                <a:solidFill>
                  <a:srgbClr val="0000CC"/>
                </a:solidFill>
              </a:rPr>
              <a:t>规模最大</a:t>
            </a:r>
            <a:r>
              <a:rPr lang="zh-CN" altLang="en-US"/>
              <a:t>和</a:t>
            </a:r>
            <a:r>
              <a:rPr lang="zh-CN" altLang="en-US">
                <a:solidFill>
                  <a:srgbClr val="0000CC"/>
                </a:solidFill>
              </a:rPr>
              <a:t>增长速率最快</a:t>
            </a:r>
            <a:r>
              <a:rPr lang="zh-CN" altLang="en-US"/>
              <a:t>的计算机网络，没有人能够准确说出互联网究竟有多大</a:t>
            </a:r>
            <a:r>
              <a:rPr lang="zh-CN" altLang="en-US" smtClean="0"/>
              <a:t>。</a:t>
            </a:r>
            <a:endParaRPr lang="zh-CN" altLang="en-US"/>
          </a:p>
        </p:txBody>
      </p:sp>
    </p:spTree>
    <p:extLst>
      <p:ext uri="{BB962C8B-B14F-4D97-AF65-F5344CB8AC3E}">
        <p14:creationId xmlns:p14="http://schemas.microsoft.com/office/powerpoint/2010/main" val="3216847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graphicFrame>
        <p:nvGraphicFramePr>
          <p:cNvPr id="3" name="表格 2"/>
          <p:cNvGraphicFramePr>
            <a:graphicFrameLocks noGrp="1"/>
          </p:cNvGraphicFramePr>
          <p:nvPr>
            <p:extLst>
              <p:ext uri="{D42A27DB-BD31-4B8C-83A1-F6EECF244321}">
                <p14:modId xmlns:p14="http://schemas.microsoft.com/office/powerpoint/2010/main" val="3102916478"/>
              </p:ext>
            </p:extLst>
          </p:nvPr>
        </p:nvGraphicFramePr>
        <p:xfrm>
          <a:off x="776534" y="1916832"/>
          <a:ext cx="8496945" cy="2792720"/>
        </p:xfrm>
        <a:graphic>
          <a:graphicData uri="http://schemas.openxmlformats.org/drawingml/2006/table">
            <a:tbl>
              <a:tblPr firstRow="1" bandRow="1">
                <a:tableStyleId>{073A0DAA-6AF3-43AB-8588-CEC1D06C72B9}</a:tableStyleId>
              </a:tblPr>
              <a:tblGrid>
                <a:gridCol w="1296144">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512169">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592288">
                  <a:extLst>
                    <a:ext uri="{9D8B030D-6E8A-4147-A177-3AD203B41FA5}">
                      <a16:colId xmlns:a16="http://schemas.microsoft.com/office/drawing/2014/main" val="20004"/>
                    </a:ext>
                  </a:extLst>
                </a:gridCol>
              </a:tblGrid>
              <a:tr h="720080">
                <a:tc>
                  <a:txBody>
                    <a:bodyPr/>
                    <a:lstStyle/>
                    <a:p>
                      <a:pPr algn="ctr"/>
                      <a:r>
                        <a:rPr lang="zh-CN" altLang="en-US" sz="2800" b="1" dirty="0" smtClean="0">
                          <a:latin typeface="+mn-lt"/>
                          <a:ea typeface="黑体" pitchFamily="2" charset="-122"/>
                        </a:rPr>
                        <a:t>年份</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网络数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主机数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用户数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管理机构数</a:t>
                      </a:r>
                      <a:endParaRPr lang="zh-CN" altLang="en-US" sz="2800" b="1" dirty="0">
                        <a:latin typeface="+mn-lt"/>
                        <a:ea typeface="黑体" pitchFamily="2" charset="-122"/>
                      </a:endParaRPr>
                    </a:p>
                  </a:txBody>
                  <a:tcPr anchor="ctr"/>
                </a:tc>
                <a:extLst>
                  <a:ext uri="{0D108BD9-81ED-4DB2-BD59-A6C34878D82A}">
                    <a16:rowId xmlns:a16="http://schemas.microsoft.com/office/drawing/2014/main" val="10000"/>
                  </a:ext>
                </a:extLst>
              </a:tr>
              <a:tr h="370840">
                <a:tc>
                  <a:txBody>
                    <a:bodyPr/>
                    <a:lstStyle/>
                    <a:p>
                      <a:pPr algn="ctr"/>
                      <a:r>
                        <a:rPr lang="en-US" altLang="zh-CN" sz="2800" b="1" dirty="0" smtClean="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0</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1"/>
                  </a:ext>
                </a:extLst>
              </a:tr>
              <a:tr h="370840">
                <a:tc>
                  <a:txBody>
                    <a:bodyPr/>
                    <a:lstStyle/>
                    <a:p>
                      <a:pPr algn="ctr"/>
                      <a:r>
                        <a:rPr lang="en-US" altLang="zh-CN" sz="2800" b="1" dirty="0" smtClean="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1</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2"/>
                  </a:ext>
                </a:extLst>
              </a:tr>
              <a:tr h="370840">
                <a:tc>
                  <a:txBody>
                    <a:bodyPr/>
                    <a:lstStyle/>
                    <a:p>
                      <a:pPr algn="ctr"/>
                      <a:r>
                        <a:rPr lang="en-US" altLang="zh-CN" sz="2800" b="1" dirty="0" smtClean="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3"/>
                  </a:ext>
                </a:extLst>
              </a:tr>
              <a:tr h="370840">
                <a:tc>
                  <a:txBody>
                    <a:bodyPr/>
                    <a:lstStyle/>
                    <a:p>
                      <a:pPr algn="ctr"/>
                      <a:r>
                        <a:rPr lang="en-US" altLang="zh-CN" sz="2800" b="1" dirty="0" smtClean="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4"/>
                  </a:ext>
                </a:extLst>
              </a:tr>
            </a:tbl>
          </a:graphicData>
        </a:graphic>
      </p:graphicFrame>
      <p:sp>
        <p:nvSpPr>
          <p:cNvPr id="4" name="矩形 3"/>
          <p:cNvSpPr/>
          <p:nvPr/>
        </p:nvSpPr>
        <p:spPr>
          <a:xfrm>
            <a:off x="1687597" y="1302978"/>
            <a:ext cx="6674821" cy="523220"/>
          </a:xfrm>
          <a:prstGeom prst="rect">
            <a:avLst/>
          </a:prstGeom>
        </p:spPr>
        <p:txBody>
          <a:bodyPr wrap="square">
            <a:spAutoFit/>
          </a:bodyPr>
          <a:lstStyle/>
          <a:p>
            <a:pPr algn="ctr"/>
            <a:r>
              <a:rPr lang="zh-CN" altLang="zh-CN" sz="2800" b="1" dirty="0" smtClean="0">
                <a:latin typeface="+mn-lt"/>
                <a:ea typeface="黑体" pitchFamily="2" charset="-122"/>
              </a:rPr>
              <a:t>互联网</a:t>
            </a:r>
            <a:r>
              <a:rPr lang="zh-CN" altLang="zh-CN" sz="2800" b="1" dirty="0">
                <a:latin typeface="+mn-lt"/>
                <a:ea typeface="黑体" pitchFamily="2" charset="-122"/>
              </a:rPr>
              <a:t>的发展</a:t>
            </a:r>
            <a:r>
              <a:rPr lang="zh-CN" altLang="zh-CN" sz="2800" b="1" dirty="0" smtClean="0">
                <a:latin typeface="+mn-lt"/>
                <a:ea typeface="黑体" pitchFamily="2" charset="-122"/>
              </a:rPr>
              <a:t>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val="819170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 name="内容占位符 7"/>
          <p:cNvSpPr>
            <a:spLocks noGrp="1"/>
          </p:cNvSpPr>
          <p:nvPr>
            <p:ph sz="half" idx="1"/>
          </p:nvPr>
        </p:nvSpPr>
        <p:spPr>
          <a:xfrm>
            <a:off x="416496" y="1196752"/>
            <a:ext cx="3975722" cy="5256584"/>
          </a:xfrm>
        </p:spPr>
        <p:txBody>
          <a:bodyPr/>
          <a:lstStyle/>
          <a:p>
            <a:pPr>
              <a:lnSpc>
                <a:spcPct val="110000"/>
              </a:lnSpc>
              <a:spcBef>
                <a:spcPts val="600"/>
              </a:spcBef>
            </a:pPr>
            <a:r>
              <a:rPr lang="zh-CN" altLang="zh-CN" sz="2800" dirty="0" smtClean="0"/>
              <a:t>从</a:t>
            </a:r>
            <a:r>
              <a:rPr lang="en-US" altLang="zh-CN" sz="2800" dirty="0" smtClean="0"/>
              <a:t> 1993 </a:t>
            </a:r>
            <a:r>
              <a:rPr lang="zh-CN" altLang="zh-CN" sz="2800" dirty="0" smtClean="0"/>
              <a:t>年至</a:t>
            </a:r>
            <a:r>
              <a:rPr lang="en-US" altLang="zh-CN" sz="2800" dirty="0" smtClean="0"/>
              <a:t> 2016 </a:t>
            </a:r>
            <a:r>
              <a:rPr lang="zh-CN" altLang="zh-CN" sz="2800" dirty="0" smtClean="0"/>
              <a:t>年</a:t>
            </a:r>
            <a:r>
              <a:rPr lang="zh-CN" altLang="zh-CN" sz="2800" dirty="0"/>
              <a:t>互联网</a:t>
            </a:r>
            <a:r>
              <a:rPr lang="zh-CN" altLang="zh-CN" sz="2800" dirty="0">
                <a:solidFill>
                  <a:srgbClr val="0000CC"/>
                </a:solidFill>
              </a:rPr>
              <a:t>用户数的增长</a:t>
            </a:r>
            <a:r>
              <a:rPr lang="zh-CN" altLang="zh-CN" sz="2800" dirty="0" smtClean="0"/>
              <a:t>情况</a:t>
            </a:r>
            <a:r>
              <a:rPr lang="zh-CN" altLang="en-US" sz="2800" dirty="0" smtClean="0"/>
              <a:t>如图所示</a:t>
            </a:r>
            <a:r>
              <a:rPr lang="zh-CN" altLang="zh-CN" sz="2800" dirty="0" smtClean="0"/>
              <a:t>。</a:t>
            </a:r>
            <a:r>
              <a:rPr lang="zh-CN" altLang="zh-CN" sz="2800" dirty="0"/>
              <a:t>这里的用户是指在家中上网的人</a:t>
            </a:r>
            <a:r>
              <a:rPr lang="zh-CN" altLang="en-US" sz="2800" dirty="0"/>
              <a:t>。</a:t>
            </a:r>
            <a:endParaRPr lang="en-US" altLang="zh-CN" sz="2800" dirty="0"/>
          </a:p>
          <a:p>
            <a:pPr>
              <a:lnSpc>
                <a:spcPct val="110000"/>
              </a:lnSpc>
              <a:spcBef>
                <a:spcPts val="600"/>
              </a:spcBef>
            </a:pPr>
            <a:r>
              <a:rPr lang="zh-CN" altLang="zh-CN" sz="2800" dirty="0" smtClean="0"/>
              <a:t>可以</a:t>
            </a:r>
            <a:r>
              <a:rPr lang="zh-CN" altLang="zh-CN" sz="2800" dirty="0"/>
              <a:t>看出，</a:t>
            </a:r>
            <a:r>
              <a:rPr lang="zh-CN" altLang="zh-CN" sz="2800" dirty="0" smtClean="0"/>
              <a:t>在</a:t>
            </a:r>
            <a:r>
              <a:rPr lang="en-US" altLang="zh-CN" sz="2800" dirty="0" smtClean="0"/>
              <a:t> 2005 </a:t>
            </a:r>
            <a:r>
              <a:rPr lang="zh-CN" altLang="zh-CN" sz="2800" dirty="0" smtClean="0"/>
              <a:t>年</a:t>
            </a:r>
            <a:r>
              <a:rPr lang="zh-CN" altLang="zh-CN" sz="2800" dirty="0"/>
              <a:t>互联网的用户数超过</a:t>
            </a:r>
            <a:r>
              <a:rPr lang="zh-CN" altLang="zh-CN" sz="2800" dirty="0" smtClean="0"/>
              <a:t>了</a:t>
            </a:r>
            <a:r>
              <a:rPr lang="en-US" altLang="zh-CN" sz="2800" dirty="0" smtClean="0"/>
              <a:t> 10 </a:t>
            </a:r>
            <a:r>
              <a:rPr lang="zh-CN" altLang="zh-CN" sz="2800" dirty="0" smtClean="0"/>
              <a:t>亿</a:t>
            </a:r>
            <a:r>
              <a:rPr lang="zh-CN" altLang="zh-CN" sz="2800" dirty="0"/>
              <a:t>，</a:t>
            </a:r>
            <a:r>
              <a:rPr lang="zh-CN" altLang="zh-CN" sz="2800" dirty="0" smtClean="0"/>
              <a:t>在</a:t>
            </a:r>
            <a:r>
              <a:rPr lang="en-US" altLang="zh-CN" sz="2800" dirty="0" smtClean="0"/>
              <a:t> 2010 </a:t>
            </a:r>
            <a:r>
              <a:rPr lang="zh-CN" altLang="zh-CN" sz="2800" dirty="0" smtClean="0"/>
              <a:t>年</a:t>
            </a:r>
            <a:r>
              <a:rPr lang="zh-CN" altLang="zh-CN" sz="2800" dirty="0"/>
              <a:t>超过</a:t>
            </a:r>
            <a:r>
              <a:rPr lang="zh-CN" altLang="zh-CN" sz="2800" dirty="0" smtClean="0"/>
              <a:t>了</a:t>
            </a:r>
            <a:r>
              <a:rPr lang="en-US" altLang="zh-CN" sz="2800" dirty="0" smtClean="0"/>
              <a:t> 20 </a:t>
            </a:r>
            <a:r>
              <a:rPr lang="zh-CN" altLang="zh-CN" sz="2800" dirty="0" smtClean="0"/>
              <a:t>亿</a:t>
            </a:r>
            <a:r>
              <a:rPr lang="zh-CN" altLang="zh-CN" sz="2800" dirty="0"/>
              <a:t>，而在</a:t>
            </a:r>
            <a:r>
              <a:rPr lang="en-US" altLang="zh-CN" sz="2800" dirty="0"/>
              <a:t>2014</a:t>
            </a:r>
            <a:r>
              <a:rPr lang="zh-CN" altLang="zh-CN" sz="2800" dirty="0" smtClean="0"/>
              <a:t>年</a:t>
            </a:r>
            <a:r>
              <a:rPr lang="en-US" altLang="zh-CN" sz="2800" dirty="0" smtClean="0"/>
              <a:t> </a:t>
            </a:r>
            <a:r>
              <a:rPr lang="zh-CN" altLang="zh-CN" sz="2800" dirty="0" smtClean="0"/>
              <a:t>已</a:t>
            </a:r>
            <a:r>
              <a:rPr lang="zh-CN" altLang="zh-CN" sz="2800" dirty="0"/>
              <a:t>接近</a:t>
            </a:r>
            <a:r>
              <a:rPr lang="zh-CN" altLang="zh-CN" sz="2800" dirty="0" smtClean="0"/>
              <a:t>了</a:t>
            </a:r>
            <a:r>
              <a:rPr lang="en-US" altLang="zh-CN" sz="2800" dirty="0" smtClean="0"/>
              <a:t> 30</a:t>
            </a:r>
            <a:r>
              <a:rPr lang="zh-CN" altLang="zh-CN" sz="2800" dirty="0"/>
              <a:t>亿。</a:t>
            </a:r>
            <a:endParaRPr lang="zh-CN" altLang="en-US" sz="2800" dirty="0"/>
          </a:p>
        </p:txBody>
      </p:sp>
      <p:pic>
        <p:nvPicPr>
          <p:cNvPr id="4" name="图片 3" descr="Internet.jpg"/>
          <p:cNvPicPr>
            <a:picLocks noChangeAspect="1"/>
          </p:cNvPicPr>
          <p:nvPr/>
        </p:nvPicPr>
        <p:blipFill>
          <a:blip r:embed="rId3" cstate="print"/>
          <a:srcRect t="3774" r="14465" b="7547"/>
          <a:stretch>
            <a:fillRect/>
          </a:stretch>
        </p:blipFill>
        <p:spPr>
          <a:xfrm>
            <a:off x="4545646" y="1628800"/>
            <a:ext cx="5015866" cy="3888432"/>
          </a:xfrm>
          <a:prstGeom prst="rect">
            <a:avLst/>
          </a:prstGeom>
        </p:spPr>
      </p:pic>
      <p:sp>
        <p:nvSpPr>
          <p:cNvPr id="5" name="矩形 4"/>
          <p:cNvSpPr/>
          <p:nvPr/>
        </p:nvSpPr>
        <p:spPr>
          <a:xfrm>
            <a:off x="4702629" y="5805264"/>
            <a:ext cx="4892686" cy="400110"/>
          </a:xfrm>
          <a:prstGeom prst="rect">
            <a:avLst/>
          </a:prstGeom>
        </p:spPr>
        <p:txBody>
          <a:bodyPr wrap="none">
            <a:spAutoFit/>
          </a:bodyPr>
          <a:lstStyle/>
          <a:p>
            <a:pPr algn="ctr"/>
            <a:r>
              <a:rPr lang="en-US" altLang="zh-CN" sz="2000" b="1" dirty="0" smtClean="0">
                <a:latin typeface="+mn-lt"/>
                <a:ea typeface="黑体" pitchFamily="2" charset="-122"/>
              </a:rPr>
              <a:t>1993 </a:t>
            </a:r>
            <a:r>
              <a:rPr lang="zh-CN" altLang="zh-CN" sz="2000" b="1" dirty="0" smtClean="0">
                <a:latin typeface="+mn-lt"/>
                <a:ea typeface="黑体" pitchFamily="2" charset="-122"/>
              </a:rPr>
              <a:t>年至</a:t>
            </a:r>
            <a:r>
              <a:rPr lang="en-US" altLang="zh-CN" sz="2000" b="1" dirty="0" smtClean="0">
                <a:latin typeface="+mn-lt"/>
                <a:ea typeface="黑体" pitchFamily="2" charset="-122"/>
              </a:rPr>
              <a:t> 2016 </a:t>
            </a:r>
            <a:r>
              <a:rPr lang="zh-CN" altLang="zh-CN" sz="2000" b="1" dirty="0" smtClean="0">
                <a:latin typeface="+mn-lt"/>
                <a:ea typeface="黑体" pitchFamily="2" charset="-122"/>
              </a:rPr>
              <a:t>年</a:t>
            </a:r>
            <a:r>
              <a:rPr lang="zh-CN" altLang="zh-CN" sz="2000" b="1" dirty="0">
                <a:latin typeface="+mn-lt"/>
                <a:ea typeface="黑体" pitchFamily="2" charset="-122"/>
              </a:rPr>
              <a:t>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val="2616253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a:t>
              </a:r>
              <a:r>
                <a:rPr kumimoji="1" lang="zh-CN" altLang="en-US" sz="2000" b="1" dirty="0" smtClean="0">
                  <a:solidFill>
                    <a:srgbClr val="FF0000"/>
                  </a:solidFill>
                  <a:ea typeface="黑体" pitchFamily="2" charset="-122"/>
                </a:rPr>
                <a:t>协会</a:t>
              </a:r>
              <a:r>
                <a:rPr kumimoji="1" lang="zh-CN" altLang="en-US" sz="2000" b="1" dirty="0" smtClean="0">
                  <a:solidFill>
                    <a:srgbClr val="000099"/>
                  </a:solidFill>
                  <a:ea typeface="黑体" pitchFamily="2" charset="-122"/>
                </a:rPr>
                <a:t>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a:t>
              </a:r>
              <a:r>
                <a:rPr kumimoji="1" lang="zh-CN" altLang="en-US" sz="2000" b="1" dirty="0" smtClean="0">
                  <a:solidFill>
                    <a:srgbClr val="FF0000"/>
                  </a:solidFill>
                  <a:ea typeface="黑体" pitchFamily="2" charset="-122"/>
                </a:rPr>
                <a:t>研究</a:t>
              </a:r>
              <a:r>
                <a:rPr kumimoji="1" lang="zh-CN" altLang="en-US" sz="2000" b="1" dirty="0">
                  <a:solidFill>
                    <a:srgbClr val="FF0000"/>
                  </a:solidFill>
                  <a:ea typeface="黑体" pitchFamily="2" charset="-122"/>
                </a:rPr>
                <a:t>部</a:t>
              </a:r>
              <a:r>
                <a:rPr kumimoji="1" lang="zh-CN" altLang="en-US" sz="2000" b="1" dirty="0">
                  <a:solidFill>
                    <a:srgbClr val="000099"/>
                  </a:solidFill>
                  <a:ea typeface="黑体" pitchFamily="2" charset="-122"/>
                </a:rPr>
                <a:t>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a:t>
              </a:r>
              <a:r>
                <a:rPr kumimoji="1" lang="zh-CN" altLang="en-US" sz="2000" b="1" dirty="0" smtClean="0">
                  <a:solidFill>
                    <a:srgbClr val="FF0000"/>
                  </a:solidFill>
                  <a:ea typeface="黑体" pitchFamily="2" charset="-122"/>
                </a:rPr>
                <a:t>工程</a:t>
              </a:r>
              <a:r>
                <a:rPr kumimoji="1" lang="zh-CN" altLang="en-US" sz="2000" b="1" dirty="0">
                  <a:solidFill>
                    <a:srgbClr val="FF0000"/>
                  </a:solidFill>
                  <a:ea typeface="黑体" pitchFamily="2" charset="-122"/>
                </a:rPr>
                <a:t>部</a:t>
              </a:r>
              <a:r>
                <a:rPr kumimoji="1" lang="zh-CN" altLang="en-US" sz="2000" b="1" dirty="0">
                  <a:solidFill>
                    <a:srgbClr val="000099"/>
                  </a:solidFill>
                  <a:ea typeface="黑体" pitchFamily="2" charset="-122"/>
                </a:rPr>
                <a:t>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互联网体系结构</a:t>
              </a:r>
              <a:endParaRPr kumimoji="1" lang="zh-CN" altLang="en-US" sz="2000" b="1" dirty="0">
                <a:solidFill>
                  <a:srgbClr val="000099"/>
                </a:solidFill>
                <a:ea typeface="黑体" pitchFamily="2" charset="-122"/>
              </a:endParaRPr>
            </a:p>
            <a:p>
              <a:pPr algn="ctr"/>
              <a:r>
                <a:rPr kumimoji="1" lang="zh-CN" altLang="en-US" sz="2000" b="1" dirty="0">
                  <a:solidFill>
                    <a:srgbClr val="FF0000"/>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a:t>
            </a:r>
            <a:r>
              <a:rPr lang="zh-CN" altLang="zh-CN" sz="3200" b="1" dirty="0" smtClean="0">
                <a:latin typeface="+mn-lt"/>
                <a:ea typeface="黑体" pitchFamily="2" charset="-122"/>
              </a:rPr>
              <a:t>作用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809218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196752"/>
            <a:ext cx="9066212" cy="525658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FF0000"/>
                </a:solidFill>
              </a:rPr>
              <a:t>互联网草案 </a:t>
            </a:r>
            <a:r>
              <a:rPr lang="en-US" altLang="zh-CN" dirty="0" smtClean="0"/>
              <a:t>(</a:t>
            </a:r>
            <a:r>
              <a:rPr lang="en-US" altLang="zh-CN" dirty="0"/>
              <a:t>Internet Draft) ——</a:t>
            </a:r>
            <a:r>
              <a:rPr lang="zh-CN" altLang="zh-CN" dirty="0"/>
              <a:t>有效期</a:t>
            </a:r>
            <a:r>
              <a:rPr lang="zh-CN" altLang="zh-CN"/>
              <a:t>只有</a:t>
            </a:r>
            <a:r>
              <a:rPr lang="zh-CN" altLang="zh-CN" smtClean="0"/>
              <a:t>六个月</a:t>
            </a:r>
            <a:r>
              <a:rPr lang="zh-CN" altLang="en-US"/>
              <a:t>，</a:t>
            </a:r>
            <a:r>
              <a:rPr lang="zh-CN" altLang="en-US" smtClean="0"/>
              <a:t>在</a:t>
            </a:r>
            <a:r>
              <a:rPr lang="zh-CN" altLang="en-US" dirty="0"/>
              <a:t>这个阶段还不是 </a:t>
            </a:r>
            <a:r>
              <a:rPr lang="en-US" altLang="zh-CN" dirty="0"/>
              <a:t>RFC </a:t>
            </a:r>
            <a:r>
              <a:rPr lang="zh-CN" altLang="en-US"/>
              <a:t>文档</a:t>
            </a:r>
            <a:r>
              <a:rPr lang="zh-CN" altLang="en-US" smtClean="0"/>
              <a:t>。</a:t>
            </a:r>
            <a:endParaRPr lang="en-US" altLang="zh-CN" smtClean="0"/>
          </a:p>
          <a:p>
            <a:r>
              <a:rPr lang="zh-CN" altLang="zh-CN"/>
              <a:t>所有互联网标准都以</a:t>
            </a:r>
            <a:r>
              <a:rPr lang="zh-CN" altLang="en-US"/>
              <a:t>“</a:t>
            </a:r>
            <a:r>
              <a:rPr lang="zh-CN" altLang="en-US">
                <a:solidFill>
                  <a:srgbClr val="FF0000"/>
                </a:solidFill>
              </a:rPr>
              <a:t>请求评论</a:t>
            </a:r>
            <a:r>
              <a:rPr lang="zh-CN" altLang="en-US"/>
              <a:t>”（</a:t>
            </a:r>
            <a:r>
              <a:rPr lang="en-US" altLang="zh-CN">
                <a:solidFill>
                  <a:srgbClr val="FF0000"/>
                </a:solidFill>
              </a:rPr>
              <a:t>RFC</a:t>
            </a:r>
            <a:r>
              <a:rPr lang="zh-CN" altLang="en-US"/>
              <a:t>）</a:t>
            </a:r>
            <a:r>
              <a:rPr lang="en-US" altLang="zh-CN"/>
              <a:t> </a:t>
            </a:r>
            <a:r>
              <a:rPr lang="zh-CN" altLang="zh-CN"/>
              <a:t>的形式在互联网上发表</a:t>
            </a:r>
            <a:r>
              <a:rPr lang="zh-CN" altLang="en-US" smtClean="0"/>
              <a:t>。</a:t>
            </a:r>
            <a:endParaRPr lang="en-US" altLang="zh-CN" smtClean="0"/>
          </a:p>
          <a:p>
            <a:pPr lvl="1"/>
            <a:r>
              <a:rPr lang="zh-CN" altLang="en-US">
                <a:solidFill>
                  <a:srgbClr val="0000CC"/>
                </a:solidFill>
              </a:rPr>
              <a:t>建议标准 </a:t>
            </a:r>
            <a:r>
              <a:rPr lang="en-US" altLang="zh-CN"/>
              <a:t>(Proposed Standard) ——</a:t>
            </a:r>
            <a:r>
              <a:rPr lang="zh-CN" altLang="en-US"/>
              <a:t>从这个阶段开始就成为 </a:t>
            </a:r>
            <a:r>
              <a:rPr lang="en-US" altLang="zh-CN"/>
              <a:t>RFC </a:t>
            </a:r>
            <a:r>
              <a:rPr lang="zh-CN" altLang="en-US"/>
              <a:t>文档。</a:t>
            </a:r>
          </a:p>
          <a:p>
            <a:pPr lvl="1"/>
            <a:r>
              <a:rPr lang="zh-CN" altLang="en-US">
                <a:solidFill>
                  <a:srgbClr val="0000CC"/>
                </a:solidFill>
              </a:rPr>
              <a:t>互联网标准 </a:t>
            </a:r>
            <a:r>
              <a:rPr lang="en-US" altLang="zh-CN"/>
              <a:t>(Internet Standard) ——</a:t>
            </a:r>
            <a:r>
              <a:rPr lang="zh-CN" altLang="zh-CN"/>
              <a:t>达到正式标准后，每个标准就分配到一个编号</a:t>
            </a:r>
            <a:r>
              <a:rPr lang="en-US" altLang="zh-CN"/>
              <a:t> STD xxxx</a:t>
            </a:r>
            <a:r>
              <a:rPr lang="zh-CN" altLang="zh-CN"/>
              <a:t>。</a:t>
            </a:r>
            <a:r>
              <a:rPr lang="en-US" altLang="zh-CN"/>
              <a:t> </a:t>
            </a:r>
            <a:r>
              <a:rPr lang="zh-CN" altLang="zh-CN"/>
              <a:t>一个标准可以和多个</a:t>
            </a:r>
            <a:r>
              <a:rPr lang="en-US" altLang="zh-CN"/>
              <a:t> RFC </a:t>
            </a:r>
            <a:r>
              <a:rPr lang="zh-CN" altLang="zh-CN"/>
              <a:t>文档关联</a:t>
            </a:r>
            <a:r>
              <a:rPr lang="zh-CN" altLang="zh-CN" smtClean="0"/>
              <a:t>。</a:t>
            </a:r>
            <a:endParaRPr lang="en-US" altLang="zh-CN" smtClean="0"/>
          </a:p>
          <a:p>
            <a:pPr lvl="1"/>
            <a:r>
              <a:rPr lang="zh-CN" altLang="zh-CN" smtClean="0">
                <a:solidFill>
                  <a:srgbClr val="0000CC"/>
                </a:solidFill>
              </a:rPr>
              <a:t>实验</a:t>
            </a:r>
            <a:r>
              <a:rPr lang="zh-CN" altLang="en-US" smtClean="0">
                <a:solidFill>
                  <a:srgbClr val="0000CC"/>
                </a:solidFill>
              </a:rPr>
              <a:t>的</a:t>
            </a:r>
            <a:r>
              <a:rPr lang="en-US" altLang="zh-CN" smtClean="0">
                <a:solidFill>
                  <a:srgbClr val="0000CC"/>
                </a:solidFill>
              </a:rPr>
              <a:t>RFC</a:t>
            </a:r>
            <a:r>
              <a:rPr lang="zh-CN" altLang="en-US" smtClean="0"/>
              <a:t>、</a:t>
            </a:r>
            <a:r>
              <a:rPr lang="zh-CN" altLang="zh-CN">
                <a:solidFill>
                  <a:srgbClr val="0000CC"/>
                </a:solidFill>
              </a:rPr>
              <a:t>历史</a:t>
            </a:r>
            <a:r>
              <a:rPr lang="zh-CN" altLang="en-US">
                <a:solidFill>
                  <a:srgbClr val="0000CC"/>
                </a:solidFill>
              </a:rPr>
              <a:t>的</a:t>
            </a:r>
            <a:r>
              <a:rPr lang="en-US" altLang="zh-CN">
                <a:solidFill>
                  <a:srgbClr val="0000CC"/>
                </a:solidFill>
              </a:rPr>
              <a:t>RFC</a:t>
            </a:r>
            <a:r>
              <a:rPr lang="zh-CN" altLang="en-US"/>
              <a:t>、</a:t>
            </a:r>
            <a:r>
              <a:rPr lang="zh-CN" altLang="zh-CN" smtClean="0">
                <a:solidFill>
                  <a:srgbClr val="0000CC"/>
                </a:solidFill>
              </a:rPr>
              <a:t>提供</a:t>
            </a:r>
            <a:r>
              <a:rPr lang="zh-CN" altLang="zh-CN">
                <a:solidFill>
                  <a:srgbClr val="0000CC"/>
                </a:solidFill>
              </a:rPr>
              <a:t>信息的</a:t>
            </a:r>
            <a:r>
              <a:rPr lang="en-US" altLang="zh-CN">
                <a:solidFill>
                  <a:srgbClr val="0000CC"/>
                </a:solidFill>
              </a:rPr>
              <a:t> </a:t>
            </a:r>
            <a:r>
              <a:rPr lang="en-US" altLang="zh-CN" smtClean="0">
                <a:solidFill>
                  <a:srgbClr val="0000CC"/>
                </a:solidFill>
              </a:rPr>
              <a:t>RFC</a:t>
            </a:r>
            <a:r>
              <a:rPr lang="zh-CN" altLang="en-US" smtClean="0"/>
              <a:t>。</a:t>
            </a:r>
            <a:endParaRPr lang="zh-CN" altLang="en-US"/>
          </a:p>
          <a:p>
            <a:endParaRPr lang="en-US" altLang="zh-CN" dirty="0"/>
          </a:p>
        </p:txBody>
      </p:sp>
    </p:spTree>
    <p:extLst>
      <p:ext uri="{BB962C8B-B14F-4D97-AF65-F5344CB8AC3E}">
        <p14:creationId xmlns:p14="http://schemas.microsoft.com/office/powerpoint/2010/main" val="3846664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p>
        </p:txBody>
      </p:sp>
      <p:grpSp>
        <p:nvGrpSpPr>
          <p:cNvPr id="3" name="组合 2"/>
          <p:cNvGrpSpPr/>
          <p:nvPr/>
        </p:nvGrpSpPr>
        <p:grpSpPr>
          <a:xfrm>
            <a:off x="495300" y="1196753"/>
            <a:ext cx="9066212" cy="4896544"/>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itchFamily="2" charset="-122"/>
                </a:rPr>
                <a:t>互联网草案</a:t>
              </a:r>
              <a:endParaRPr kumimoji="1" lang="zh-CN" altLang="en-US" sz="2000" b="1" dirty="0">
                <a:solidFill>
                  <a:srgbClr val="333399"/>
                </a:solidFill>
                <a:ea typeface="黑体"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itchFamily="2" charset="-122"/>
                </a:rPr>
                <a:t>互联网标准</a:t>
              </a:r>
              <a:endParaRPr kumimoji="1" lang="zh-CN" altLang="en-US" sz="2000" b="1" dirty="0">
                <a:solidFill>
                  <a:schemeClr val="accent2"/>
                </a:solidFill>
                <a:ea typeface="黑体"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30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smtClean="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Tree>
    <p:extLst>
      <p:ext uri="{BB962C8B-B14F-4D97-AF65-F5344CB8AC3E}">
        <p14:creationId xmlns:p14="http://schemas.microsoft.com/office/powerpoint/2010/main" val="2510065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p>
          <a:p>
            <a:r>
              <a:rPr lang="en-US" altLang="zh-CN" dirty="0" smtClean="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a:xfrm>
            <a:off x="776536" y="1268760"/>
            <a:ext cx="8634164" cy="4032448"/>
          </a:xfrm>
        </p:spPr>
        <p:txBody>
          <a:bodyPr/>
          <a:lstStyle/>
          <a:p>
            <a:pPr>
              <a:buFont typeface="Wingdings"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p>
          <a:p>
            <a:r>
              <a:rPr lang="zh-CN" altLang="en-US" smtClean="0">
                <a:solidFill>
                  <a:srgbClr val="FF0000"/>
                </a:solidFill>
              </a:rPr>
              <a:t>核心部分</a:t>
            </a:r>
            <a:endParaRPr lang="en-US" altLang="zh-CN" smtClean="0">
              <a:solidFill>
                <a:srgbClr val="FF0000"/>
              </a:solidFill>
            </a:endParaRPr>
          </a:p>
          <a:p>
            <a:pPr lvl="1"/>
            <a:r>
              <a:rPr lang="zh-CN" altLang="en-US" smtClean="0"/>
              <a:t>由</a:t>
            </a:r>
            <a:r>
              <a:rPr lang="zh-CN" altLang="en-US"/>
              <a:t>大量</a:t>
            </a:r>
            <a:r>
              <a:rPr lang="zh-CN" altLang="en-US">
                <a:solidFill>
                  <a:srgbClr val="0000CC"/>
                </a:solidFill>
              </a:rPr>
              <a:t>网络</a:t>
            </a:r>
            <a:r>
              <a:rPr lang="zh-CN" altLang="en-US"/>
              <a:t>和连接这些网络的</a:t>
            </a:r>
            <a:r>
              <a:rPr lang="zh-CN" altLang="en-US">
                <a:solidFill>
                  <a:srgbClr val="0000CC"/>
                </a:solidFill>
              </a:rPr>
              <a:t>路由器</a:t>
            </a:r>
            <a:r>
              <a:rPr lang="zh-CN" altLang="en-US" smtClean="0"/>
              <a:t>组成；</a:t>
            </a:r>
            <a:endParaRPr lang="en-US" altLang="zh-CN" smtClean="0"/>
          </a:p>
          <a:p>
            <a:pPr lvl="1"/>
            <a:r>
              <a:rPr lang="zh-CN" altLang="en-US" smtClean="0"/>
              <a:t>为边缘部分的主机</a:t>
            </a:r>
            <a:r>
              <a:rPr lang="zh-CN" altLang="en-US"/>
              <a:t>提供</a:t>
            </a:r>
            <a:r>
              <a:rPr lang="zh-CN" altLang="en-US">
                <a:solidFill>
                  <a:srgbClr val="0000CC"/>
                </a:solidFill>
              </a:rPr>
              <a:t>交换</a:t>
            </a:r>
            <a:r>
              <a:rPr lang="zh-CN" altLang="en-US" smtClean="0">
                <a:solidFill>
                  <a:srgbClr val="0000CC"/>
                </a:solidFill>
              </a:rPr>
              <a:t>服务</a:t>
            </a:r>
            <a:r>
              <a:rPr lang="zh-CN" altLang="en-US" smtClean="0"/>
              <a:t>和</a:t>
            </a:r>
            <a:r>
              <a:rPr lang="zh-CN" altLang="en-US">
                <a:solidFill>
                  <a:srgbClr val="0000CC"/>
                </a:solidFill>
              </a:rPr>
              <a:t>连通性</a:t>
            </a:r>
            <a:r>
              <a:rPr lang="zh-CN" altLang="en-US" smtClean="0"/>
              <a:t>。 </a:t>
            </a:r>
            <a:endParaRPr lang="en-US" altLang="zh-CN" smtClean="0"/>
          </a:p>
          <a:p>
            <a:r>
              <a:rPr lang="zh-CN" altLang="en-US" smtClean="0">
                <a:solidFill>
                  <a:srgbClr val="FF0000"/>
                </a:solidFill>
              </a:rPr>
              <a:t>边缘部分</a:t>
            </a:r>
            <a:endParaRPr lang="en-US" altLang="zh-CN" smtClean="0">
              <a:solidFill>
                <a:srgbClr val="FF0000"/>
              </a:solidFill>
            </a:endParaRPr>
          </a:p>
          <a:p>
            <a:pPr lvl="1"/>
            <a:r>
              <a:rPr lang="zh-CN" altLang="en-US" smtClean="0"/>
              <a:t> </a:t>
            </a:r>
            <a:r>
              <a:rPr lang="zh-CN" altLang="en-US"/>
              <a:t>由所有连接在互联网上的</a:t>
            </a:r>
            <a:r>
              <a:rPr lang="zh-CN" altLang="en-US">
                <a:solidFill>
                  <a:srgbClr val="0000CC"/>
                </a:solidFill>
              </a:rPr>
              <a:t>主机</a:t>
            </a:r>
            <a:r>
              <a:rPr lang="zh-CN" altLang="en-US" smtClean="0"/>
              <a:t>组成；</a:t>
            </a:r>
            <a:endParaRPr lang="en-US" altLang="zh-CN" smtClean="0"/>
          </a:p>
          <a:p>
            <a:pPr lvl="1"/>
            <a:r>
              <a:rPr lang="zh-CN" altLang="en-US" smtClean="0"/>
              <a:t>被用户</a:t>
            </a:r>
            <a:r>
              <a:rPr lang="zh-CN" altLang="en-US"/>
              <a:t>直接</a:t>
            </a:r>
            <a:r>
              <a:rPr lang="zh-CN" altLang="en-US" smtClean="0"/>
              <a:t>使用，提供</a:t>
            </a:r>
            <a:r>
              <a:rPr lang="zh-CN" altLang="en-US" smtClean="0">
                <a:solidFill>
                  <a:srgbClr val="0000CC"/>
                </a:solidFill>
              </a:rPr>
              <a:t>通信服务</a:t>
            </a:r>
            <a:r>
              <a:rPr lang="zh-CN" altLang="en-US" smtClean="0"/>
              <a:t>和</a:t>
            </a:r>
            <a:r>
              <a:rPr lang="zh-CN" altLang="en-US">
                <a:solidFill>
                  <a:srgbClr val="0000CC"/>
                </a:solidFill>
              </a:rPr>
              <a:t>资源共享</a:t>
            </a:r>
            <a:r>
              <a:rPr lang="zh-CN" altLang="en-US"/>
              <a:t>。</a:t>
            </a:r>
          </a:p>
          <a:p>
            <a:pPr>
              <a:buNone/>
            </a:pPr>
            <a:endParaRPr lang="zh-CN" altLang="en-US" dirty="0"/>
          </a:p>
        </p:txBody>
      </p:sp>
    </p:spTree>
    <p:extLst>
      <p:ext uri="{BB962C8B-B14F-4D97-AF65-F5344CB8AC3E}">
        <p14:creationId xmlns:p14="http://schemas.microsoft.com/office/powerpoint/2010/main" val="1465114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80698" y="1345005"/>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smtClean="0">
                  <a:solidFill>
                    <a:srgbClr val="333399"/>
                  </a:solidFill>
                  <a:ea typeface="黑体" pitchFamily="2" charset="-122"/>
                </a:rPr>
                <a:t>互联网的</a:t>
              </a:r>
              <a:r>
                <a:rPr lang="zh-CN" altLang="en-US" sz="2400" dirty="0">
                  <a:solidFill>
                    <a:srgbClr val="333399"/>
                  </a:solidFill>
                  <a:ea typeface="黑体" pitchFamily="2" charset="-122"/>
                </a:rPr>
                <a:t>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itchFamily="2" charset="-122"/>
              </a:rPr>
              <a:t>互联网</a:t>
            </a:r>
            <a:r>
              <a:rPr lang="zh-CN" altLang="zh-CN" sz="2400" b="1" dirty="0">
                <a:latin typeface="+mn-lt"/>
                <a:ea typeface="黑体" pitchFamily="2" charset="-122"/>
              </a:rPr>
              <a:t>的边缘部分与核心部分</a:t>
            </a:r>
            <a:endParaRPr lang="zh-CN" altLang="en-US" sz="2400" b="1" dirty="0">
              <a:latin typeface="+mn-lt"/>
              <a:ea typeface="黑体" pitchFamily="2" charset="-122"/>
            </a:endParaRPr>
          </a:p>
        </p:txBody>
      </p:sp>
      <p:grpSp>
        <p:nvGrpSpPr>
          <p:cNvPr id="84" name="组合 83"/>
          <p:cNvGrpSpPr/>
          <p:nvPr/>
        </p:nvGrpSpPr>
        <p:grpSpPr>
          <a:xfrm>
            <a:off x="495300" y="1306852"/>
            <a:ext cx="9066212" cy="4612812"/>
            <a:chOff x="2068165" y="3490809"/>
            <a:chExt cx="5625654" cy="2649604"/>
          </a:xfrm>
        </p:grpSpPr>
        <p:grpSp>
          <p:nvGrpSpPr>
            <p:cNvPr id="85" name="Group 1504"/>
            <p:cNvGrpSpPr>
              <a:grpSpLocks/>
            </p:cNvGrpSpPr>
            <p:nvPr/>
          </p:nvGrpSpPr>
          <p:grpSpPr bwMode="auto">
            <a:xfrm>
              <a:off x="2775211" y="3490809"/>
              <a:ext cx="4021357" cy="2649604"/>
              <a:chOff x="109" y="1226"/>
              <a:chExt cx="2516" cy="1675"/>
            </a:xfrm>
          </p:grpSpPr>
          <p:grpSp>
            <p:nvGrpSpPr>
              <p:cNvPr id="210" name="Group 1505"/>
              <p:cNvGrpSpPr>
                <a:grpSpLocks/>
              </p:cNvGrpSpPr>
              <p:nvPr/>
            </p:nvGrpSpPr>
            <p:grpSpPr bwMode="auto">
              <a:xfrm>
                <a:off x="109" y="1226"/>
                <a:ext cx="2516" cy="1675"/>
                <a:chOff x="109" y="1226"/>
                <a:chExt cx="2516" cy="1675"/>
              </a:xfrm>
            </p:grpSpPr>
            <p:grpSp>
              <p:nvGrpSpPr>
                <p:cNvPr id="212" name="Group 1506"/>
                <p:cNvGrpSpPr>
                  <a:grpSpLocks/>
                </p:cNvGrpSpPr>
                <p:nvPr/>
              </p:nvGrpSpPr>
              <p:grpSpPr bwMode="auto">
                <a:xfrm>
                  <a:off x="109" y="1226"/>
                  <a:ext cx="2516" cy="1675"/>
                  <a:chOff x="109" y="1226"/>
                  <a:chExt cx="2516" cy="1675"/>
                </a:xfrm>
              </p:grpSpPr>
              <p:sp>
                <p:nvSpPr>
                  <p:cNvPr id="214"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5"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6"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7"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8"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9"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0"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213"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211"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86"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01" name="Picture 14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2" name="Picture 146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3" name="Picture 146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 name="Picture 146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 name="Picture 146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6" name="Picture 146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07" name="直接连接符 106"/>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直接连接符 107"/>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直接连接符 108"/>
            <p:cNvCxnSpPr>
              <a:endCxn id="172"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直接连接符 110"/>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直接连接符 111"/>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3"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 name="Group 1320"/>
            <p:cNvGrpSpPr>
              <a:grpSpLocks/>
            </p:cNvGrpSpPr>
            <p:nvPr/>
          </p:nvGrpSpPr>
          <p:grpSpPr bwMode="auto">
            <a:xfrm>
              <a:off x="3595047" y="3755575"/>
              <a:ext cx="738395" cy="441925"/>
              <a:chOff x="2949" y="196"/>
              <a:chExt cx="941" cy="598"/>
            </a:xfrm>
          </p:grpSpPr>
          <p:sp>
            <p:nvSpPr>
              <p:cNvPr id="199"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0"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1"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2"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3"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4"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5"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6"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7"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8"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9"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20" name="Group 1344"/>
            <p:cNvGrpSpPr>
              <a:grpSpLocks/>
            </p:cNvGrpSpPr>
            <p:nvPr/>
          </p:nvGrpSpPr>
          <p:grpSpPr bwMode="auto">
            <a:xfrm>
              <a:off x="5236528" y="3755575"/>
              <a:ext cx="738395" cy="617137"/>
              <a:chOff x="2949" y="196"/>
              <a:chExt cx="941" cy="598"/>
            </a:xfrm>
          </p:grpSpPr>
          <p:sp>
            <p:nvSpPr>
              <p:cNvPr id="188"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9"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0"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1"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2"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3"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4"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5"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6"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7"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8"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21" name="Group 1356"/>
            <p:cNvGrpSpPr>
              <a:grpSpLocks/>
            </p:cNvGrpSpPr>
            <p:nvPr/>
          </p:nvGrpSpPr>
          <p:grpSpPr bwMode="auto">
            <a:xfrm rot="20527939">
              <a:off x="2894657" y="4429170"/>
              <a:ext cx="767352" cy="527584"/>
              <a:chOff x="2949" y="196"/>
              <a:chExt cx="941" cy="598"/>
            </a:xfrm>
          </p:grpSpPr>
          <p:sp>
            <p:nvSpPr>
              <p:cNvPr id="177"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8"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9"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0"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1"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2"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3"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4"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5"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6"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7"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22" name="Group 1428"/>
            <p:cNvGrpSpPr>
              <a:grpSpLocks/>
            </p:cNvGrpSpPr>
            <p:nvPr/>
          </p:nvGrpSpPr>
          <p:grpSpPr bwMode="auto">
            <a:xfrm rot="20745072">
              <a:off x="3410448" y="5180638"/>
              <a:ext cx="655145" cy="617137"/>
              <a:chOff x="2949" y="196"/>
              <a:chExt cx="941" cy="598"/>
            </a:xfrm>
          </p:grpSpPr>
          <p:sp>
            <p:nvSpPr>
              <p:cNvPr id="166"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7"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0"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1"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2"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3"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4"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5"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6"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23" name="Group 1404"/>
            <p:cNvGrpSpPr>
              <a:grpSpLocks/>
            </p:cNvGrpSpPr>
            <p:nvPr/>
          </p:nvGrpSpPr>
          <p:grpSpPr bwMode="auto">
            <a:xfrm rot="20933218">
              <a:off x="5241958" y="5332489"/>
              <a:ext cx="611710" cy="523690"/>
              <a:chOff x="2949" y="196"/>
              <a:chExt cx="941" cy="598"/>
            </a:xfrm>
          </p:grpSpPr>
          <p:sp>
            <p:nvSpPr>
              <p:cNvPr id="155"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6"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7"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8"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9"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0"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1"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2"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3"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4"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24" name="Group 1416"/>
            <p:cNvGrpSpPr>
              <a:grpSpLocks/>
            </p:cNvGrpSpPr>
            <p:nvPr/>
          </p:nvGrpSpPr>
          <p:grpSpPr bwMode="auto">
            <a:xfrm rot="282232">
              <a:off x="6139614" y="4732872"/>
              <a:ext cx="644286" cy="441925"/>
              <a:chOff x="2949" y="196"/>
              <a:chExt cx="941" cy="598"/>
            </a:xfrm>
          </p:grpSpPr>
          <p:sp>
            <p:nvSpPr>
              <p:cNvPr id="144"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5"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6"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7"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8"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9"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0"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1"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2"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3"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4"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25" name="Group 1468"/>
            <p:cNvGrpSpPr>
              <a:grpSpLocks/>
            </p:cNvGrpSpPr>
            <p:nvPr/>
          </p:nvGrpSpPr>
          <p:grpSpPr bwMode="auto">
            <a:xfrm rot="20933218">
              <a:off x="4463747" y="4647213"/>
              <a:ext cx="725726" cy="603510"/>
              <a:chOff x="2949" y="196"/>
              <a:chExt cx="941" cy="598"/>
            </a:xfrm>
          </p:grpSpPr>
          <p:sp>
            <p:nvSpPr>
              <p:cNvPr id="133"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1"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2"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3"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27"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28"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29"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30"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31"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32"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Tree>
    <p:extLst>
      <p:ext uri="{BB962C8B-B14F-4D97-AF65-F5344CB8AC3E}">
        <p14:creationId xmlns:p14="http://schemas.microsoft.com/office/powerpoint/2010/main" val="112776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p>
        </p:txBody>
      </p:sp>
      <p:sp>
        <p:nvSpPr>
          <p:cNvPr id="330755" name="Rectangle 3"/>
          <p:cNvSpPr>
            <a:spLocks noGrp="1" noChangeArrowheads="1"/>
          </p:cNvSpPr>
          <p:nvPr>
            <p:ph idx="1"/>
          </p:nvPr>
        </p:nvSpPr>
        <p:spPr>
          <a:xfrm>
            <a:off x="495300" y="1196752"/>
            <a:ext cx="9066212" cy="5256584"/>
          </a:xfrm>
        </p:spPr>
        <p:txBody>
          <a:bodyPr/>
          <a:lstStyle/>
          <a:p>
            <a:r>
              <a:rPr lang="zh-CN" altLang="en-US" dirty="0"/>
              <a:t>处在互联网边缘的部分就是连接在互联网上的</a:t>
            </a:r>
            <a:r>
              <a:rPr lang="zh-CN" altLang="en-US"/>
              <a:t>所有</a:t>
            </a:r>
            <a:r>
              <a:rPr lang="zh-CN" altLang="en-US" smtClean="0"/>
              <a:t>的</a:t>
            </a:r>
            <a:r>
              <a:rPr lang="zh-CN" altLang="en-US" smtClean="0">
                <a:solidFill>
                  <a:srgbClr val="FF0000"/>
                </a:solidFill>
              </a:rPr>
              <a:t>主机</a:t>
            </a:r>
            <a:r>
              <a:rPr lang="zh-CN" altLang="en-US" smtClean="0"/>
              <a:t>，又</a:t>
            </a:r>
            <a:r>
              <a:rPr lang="zh-CN" altLang="en-US" dirty="0"/>
              <a:t>称为</a:t>
            </a:r>
            <a:r>
              <a:rPr lang="zh-CN" altLang="en-US" dirty="0" smtClean="0">
                <a:solidFill>
                  <a:srgbClr val="FF0000"/>
                </a:solidFill>
              </a:rPr>
              <a:t>端系统 </a:t>
            </a:r>
            <a:r>
              <a:rPr lang="en-US" altLang="zh-CN" dirty="0" smtClean="0"/>
              <a:t>(</a:t>
            </a:r>
            <a:r>
              <a:rPr lang="en-US" altLang="zh-CN" dirty="0"/>
              <a:t>end system)</a:t>
            </a:r>
            <a:r>
              <a:rPr lang="zh-CN" altLang="en-US" dirty="0"/>
              <a:t>。</a:t>
            </a:r>
          </a:p>
          <a:p>
            <a:r>
              <a:rPr lang="zh-CN" altLang="zh-CN" dirty="0"/>
              <a:t>端系统在功能上可能有</a:t>
            </a:r>
            <a:r>
              <a:rPr lang="zh-CN" altLang="zh-CN" dirty="0">
                <a:solidFill>
                  <a:srgbClr val="FF0000"/>
                </a:solidFill>
              </a:rPr>
              <a:t>很大</a:t>
            </a:r>
            <a:r>
              <a:rPr lang="zh-CN" altLang="zh-CN">
                <a:solidFill>
                  <a:srgbClr val="FF0000"/>
                </a:solidFill>
              </a:rPr>
              <a:t>的</a:t>
            </a:r>
            <a:r>
              <a:rPr lang="zh-CN" altLang="zh-CN" smtClean="0">
                <a:solidFill>
                  <a:srgbClr val="FF0000"/>
                </a:solidFill>
              </a:rPr>
              <a:t>差别</a:t>
            </a:r>
            <a:endParaRPr lang="en-US" altLang="zh-CN" smtClean="0">
              <a:solidFill>
                <a:srgbClr val="FF0000"/>
              </a:solidFill>
            </a:endParaRPr>
          </a:p>
          <a:p>
            <a:pPr lvl="1"/>
            <a:r>
              <a:rPr lang="zh-CN" altLang="zh-CN"/>
              <a:t>端系统</a:t>
            </a:r>
            <a:endParaRPr lang="en-US" altLang="zh-CN"/>
          </a:p>
          <a:p>
            <a:pPr marL="914400" lvl="2" indent="0">
              <a:buNone/>
            </a:pPr>
            <a:r>
              <a:rPr lang="zh-CN" altLang="zh-CN">
                <a:solidFill>
                  <a:srgbClr val="0000CC"/>
                </a:solidFill>
              </a:rPr>
              <a:t>个人电脑</a:t>
            </a:r>
            <a:endParaRPr lang="en-US" altLang="zh-CN">
              <a:solidFill>
                <a:srgbClr val="0000CC"/>
              </a:solidFill>
            </a:endParaRPr>
          </a:p>
          <a:p>
            <a:pPr marL="914400" lvl="2" indent="0">
              <a:buNone/>
            </a:pPr>
            <a:r>
              <a:rPr lang="zh-CN" altLang="zh-CN">
                <a:solidFill>
                  <a:srgbClr val="0000CC"/>
                </a:solidFill>
              </a:rPr>
              <a:t>智能手机</a:t>
            </a:r>
            <a:endParaRPr lang="en-US" altLang="zh-CN">
              <a:solidFill>
                <a:srgbClr val="0000CC"/>
              </a:solidFill>
            </a:endParaRPr>
          </a:p>
          <a:p>
            <a:pPr marL="914400" lvl="2" indent="0">
              <a:buNone/>
            </a:pPr>
            <a:r>
              <a:rPr lang="zh-CN" altLang="zh-CN">
                <a:solidFill>
                  <a:srgbClr val="0000CC"/>
                </a:solidFill>
              </a:rPr>
              <a:t>网络摄像头</a:t>
            </a:r>
            <a:endParaRPr lang="en-US" altLang="zh-CN">
              <a:solidFill>
                <a:srgbClr val="0000CC"/>
              </a:solidFill>
            </a:endParaRPr>
          </a:p>
          <a:p>
            <a:pPr marL="914400" lvl="2" indent="0">
              <a:buNone/>
            </a:pPr>
            <a:r>
              <a:rPr lang="zh-CN" altLang="zh-CN" smtClean="0">
                <a:solidFill>
                  <a:srgbClr val="0000CC"/>
                </a:solidFill>
              </a:rPr>
              <a:t>大型计算机</a:t>
            </a:r>
            <a:endParaRPr lang="zh-CN" altLang="en-US"/>
          </a:p>
        </p:txBody>
      </p:sp>
      <p:sp>
        <p:nvSpPr>
          <p:cNvPr id="143" name="Rectangle 3"/>
          <p:cNvSpPr txBox="1">
            <a:spLocks noChangeArrowheads="1"/>
          </p:cNvSpPr>
          <p:nvPr/>
        </p:nvSpPr>
        <p:spPr bwMode="auto">
          <a:xfrm>
            <a:off x="2792760" y="2348880"/>
            <a:ext cx="201622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endParaRPr lang="en-US" altLang="zh-CN" kern="0" smtClean="0"/>
          </a:p>
          <a:p>
            <a:pPr lvl="1"/>
            <a:r>
              <a:rPr lang="zh-CN" altLang="zh-CN" kern="0" smtClean="0"/>
              <a:t>拥有者</a:t>
            </a:r>
            <a:endParaRPr lang="en-US" altLang="zh-CN" kern="0" smtClean="0"/>
          </a:p>
          <a:p>
            <a:pPr marL="914400" lvl="2" indent="0">
              <a:buFont typeface="Wingdings" pitchFamily="2" charset="2"/>
              <a:buNone/>
            </a:pPr>
            <a:r>
              <a:rPr lang="zh-CN" altLang="zh-CN" kern="0" smtClean="0">
                <a:solidFill>
                  <a:srgbClr val="0000CC"/>
                </a:solidFill>
              </a:rPr>
              <a:t>个人</a:t>
            </a:r>
            <a:endParaRPr lang="en-US" altLang="zh-CN" kern="0" smtClean="0">
              <a:solidFill>
                <a:srgbClr val="0000CC"/>
              </a:solidFill>
            </a:endParaRPr>
          </a:p>
          <a:p>
            <a:pPr marL="914400" lvl="2" indent="0">
              <a:buFont typeface="Wingdings" pitchFamily="2" charset="2"/>
              <a:buNone/>
            </a:pPr>
            <a:r>
              <a:rPr lang="zh-CN" altLang="zh-CN" kern="0" smtClean="0">
                <a:solidFill>
                  <a:srgbClr val="0000CC"/>
                </a:solidFill>
              </a:rPr>
              <a:t>单位</a:t>
            </a:r>
            <a:endParaRPr lang="en-US" altLang="zh-CN" kern="0" smtClean="0">
              <a:solidFill>
                <a:srgbClr val="0000CC"/>
              </a:solidFill>
            </a:endParaRPr>
          </a:p>
          <a:p>
            <a:pPr marL="914400" lvl="2" indent="0">
              <a:buFont typeface="Wingdings" pitchFamily="2" charset="2"/>
              <a:buNone/>
            </a:pPr>
            <a:r>
              <a:rPr lang="en-US" altLang="zh-CN" kern="0" smtClean="0"/>
              <a:t> </a:t>
            </a:r>
            <a:r>
              <a:rPr lang="en-US" altLang="zh-CN" kern="0" smtClean="0">
                <a:solidFill>
                  <a:srgbClr val="0000CC"/>
                </a:solidFill>
              </a:rPr>
              <a:t>ISP</a:t>
            </a:r>
            <a:endParaRPr lang="zh-CN" altLang="en-US" kern="0"/>
          </a:p>
        </p:txBody>
      </p:sp>
    </p:spTree>
    <p:extLst>
      <p:ext uri="{BB962C8B-B14F-4D97-AF65-F5344CB8AC3E}">
        <p14:creationId xmlns:p14="http://schemas.microsoft.com/office/powerpoint/2010/main" val="238899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755">
                                            <p:txEl>
                                              <p:pRg st="3" end="3"/>
                                            </p:txEl>
                                          </p:spTgt>
                                        </p:tgtEl>
                                        <p:attrNameLst>
                                          <p:attrName>style.visibility</p:attrName>
                                        </p:attrNameLst>
                                      </p:cBhvr>
                                      <p:to>
                                        <p:strVal val="visible"/>
                                      </p:to>
                                    </p:set>
                                    <p:animEffect transition="in" filter="fade">
                                      <p:cBhvr>
                                        <p:cTn id="7" dur="500"/>
                                        <p:tgtEl>
                                          <p:spTgt spid="33075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0755">
                                            <p:txEl>
                                              <p:pRg st="4" end="4"/>
                                            </p:txEl>
                                          </p:spTgt>
                                        </p:tgtEl>
                                        <p:attrNameLst>
                                          <p:attrName>style.visibility</p:attrName>
                                        </p:attrNameLst>
                                      </p:cBhvr>
                                      <p:to>
                                        <p:strVal val="visible"/>
                                      </p:to>
                                    </p:set>
                                    <p:animEffect transition="in" filter="fade">
                                      <p:cBhvr>
                                        <p:cTn id="12" dur="500"/>
                                        <p:tgtEl>
                                          <p:spTgt spid="33075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0755">
                                            <p:txEl>
                                              <p:pRg st="5" end="5"/>
                                            </p:txEl>
                                          </p:spTgt>
                                        </p:tgtEl>
                                        <p:attrNameLst>
                                          <p:attrName>style.visibility</p:attrName>
                                        </p:attrNameLst>
                                      </p:cBhvr>
                                      <p:to>
                                        <p:strVal val="visible"/>
                                      </p:to>
                                    </p:set>
                                    <p:animEffect transition="in" filter="fade">
                                      <p:cBhvr>
                                        <p:cTn id="17" dur="500"/>
                                        <p:tgtEl>
                                          <p:spTgt spid="33075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0755">
                                            <p:txEl>
                                              <p:pRg st="6" end="6"/>
                                            </p:txEl>
                                          </p:spTgt>
                                        </p:tgtEl>
                                        <p:attrNameLst>
                                          <p:attrName>style.visibility</p:attrName>
                                        </p:attrNameLst>
                                      </p:cBhvr>
                                      <p:to>
                                        <p:strVal val="visible"/>
                                      </p:to>
                                    </p:set>
                                    <p:animEffect transition="in" filter="fade">
                                      <p:cBhvr>
                                        <p:cTn id="22" dur="500"/>
                                        <p:tgtEl>
                                          <p:spTgt spid="33075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xEl>
                                              <p:pRg st="2" end="2"/>
                                            </p:txEl>
                                          </p:spTgt>
                                        </p:tgtEl>
                                        <p:attrNameLst>
                                          <p:attrName>style.visibility</p:attrName>
                                        </p:attrNameLst>
                                      </p:cBhvr>
                                      <p:to>
                                        <p:strVal val="visible"/>
                                      </p:to>
                                    </p:set>
                                    <p:animEffect transition="in" filter="fade">
                                      <p:cBhvr>
                                        <p:cTn id="27" dur="500"/>
                                        <p:tgtEl>
                                          <p:spTgt spid="14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
                                            <p:txEl>
                                              <p:pRg st="3" end="3"/>
                                            </p:txEl>
                                          </p:spTgt>
                                        </p:tgtEl>
                                        <p:attrNameLst>
                                          <p:attrName>style.visibility</p:attrName>
                                        </p:attrNameLst>
                                      </p:cBhvr>
                                      <p:to>
                                        <p:strVal val="visible"/>
                                      </p:to>
                                    </p:set>
                                    <p:animEffect transition="in" filter="fade">
                                      <p:cBhvr>
                                        <p:cTn id="32" dur="500"/>
                                        <p:tgtEl>
                                          <p:spTgt spid="14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
                                            <p:txEl>
                                              <p:pRg st="4" end="4"/>
                                            </p:txEl>
                                          </p:spTgt>
                                        </p:tgtEl>
                                        <p:attrNameLst>
                                          <p:attrName>style.visibility</p:attrName>
                                        </p:attrNameLst>
                                      </p:cBhvr>
                                      <p:to>
                                        <p:strVal val="visible"/>
                                      </p:to>
                                    </p:set>
                                    <p:animEffect transition="in" filter="fade">
                                      <p:cBhvr>
                                        <p:cTn id="37" dur="500"/>
                                        <p:tgtEl>
                                          <p:spTgt spid="1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smtClean="0"/>
              <a:t>端系统</a:t>
            </a:r>
            <a:r>
              <a:rPr lang="zh-CN" altLang="en-US"/>
              <a:t>之间的</a:t>
            </a:r>
            <a:r>
              <a:rPr lang="zh-CN" altLang="en-US" smtClean="0"/>
              <a:t>通信</a:t>
            </a:r>
            <a:endParaRPr lang="zh-CN" altLang="en-US" dirty="0"/>
          </a:p>
        </p:txBody>
      </p:sp>
      <p:sp>
        <p:nvSpPr>
          <p:cNvPr id="330755" name="Rectangle 3"/>
          <p:cNvSpPr>
            <a:spLocks noGrp="1" noChangeArrowheads="1"/>
          </p:cNvSpPr>
          <p:nvPr>
            <p:ph idx="1"/>
          </p:nvPr>
        </p:nvSpPr>
        <p:spPr>
          <a:xfrm>
            <a:off x="495300" y="1196752"/>
            <a:ext cx="9066212" cy="5328592"/>
          </a:xfrm>
        </p:spPr>
        <p:txBody>
          <a:bodyPr/>
          <a:lstStyle/>
          <a:p>
            <a:r>
              <a:rPr lang="zh-CN" altLang="en-US" smtClean="0">
                <a:solidFill>
                  <a:srgbClr val="FF0000"/>
                </a:solidFill>
              </a:rPr>
              <a:t>端系统（主机）间的通信</a:t>
            </a:r>
            <a:r>
              <a:rPr lang="en-US" altLang="zh-CN" smtClean="0"/>
              <a:t>~</a:t>
            </a:r>
            <a:r>
              <a:rPr lang="zh-CN" altLang="en-US" smtClean="0">
                <a:solidFill>
                  <a:srgbClr val="FF0000"/>
                </a:solidFill>
              </a:rPr>
              <a:t>主机进程间的通信 </a:t>
            </a:r>
            <a:endParaRPr lang="en-US" altLang="zh-CN" smtClean="0">
              <a:solidFill>
                <a:srgbClr val="FF0000"/>
              </a:solidFill>
            </a:endParaRPr>
          </a:p>
          <a:p>
            <a:pPr marL="0" indent="0">
              <a:buNone/>
            </a:pPr>
            <a:r>
              <a:rPr lang="zh-CN" altLang="en-US" sz="2800" smtClean="0"/>
              <a:t>“</a:t>
            </a:r>
            <a:r>
              <a:rPr lang="zh-CN" altLang="en-US" sz="2800" dirty="0"/>
              <a:t>主机 </a:t>
            </a:r>
            <a:r>
              <a:rPr lang="en-US" altLang="zh-CN" sz="2800" dirty="0"/>
              <a:t>A </a:t>
            </a:r>
            <a:r>
              <a:rPr lang="zh-CN" altLang="en-US" sz="2800" dirty="0"/>
              <a:t>和主机 </a:t>
            </a:r>
            <a:r>
              <a:rPr lang="en-US" altLang="zh-CN" sz="2800" dirty="0"/>
              <a:t>B </a:t>
            </a:r>
            <a:r>
              <a:rPr lang="zh-CN" altLang="en-US" sz="2800" dirty="0"/>
              <a:t>进行通信</a:t>
            </a:r>
            <a:r>
              <a:rPr lang="zh-CN" altLang="en-US" sz="2800" dirty="0" smtClean="0"/>
              <a:t>”实际上</a:t>
            </a:r>
            <a:r>
              <a:rPr lang="zh-CN" altLang="en-US" sz="2800"/>
              <a:t>是</a:t>
            </a:r>
            <a:r>
              <a:rPr lang="zh-CN" altLang="en-US" sz="2800" smtClean="0"/>
              <a:t>指：</a:t>
            </a:r>
            <a:r>
              <a:rPr lang="zh-CN" altLang="en-US" sz="2800" dirty="0"/>
              <a:t>“运行在主机 </a:t>
            </a:r>
            <a:r>
              <a:rPr lang="en-US" altLang="zh-CN" sz="2800" dirty="0"/>
              <a:t>A </a:t>
            </a:r>
            <a:r>
              <a:rPr lang="zh-CN" altLang="en-US" sz="2800" dirty="0"/>
              <a:t>上的某个程序和运行在主机 </a:t>
            </a:r>
            <a:r>
              <a:rPr lang="en-US" altLang="zh-CN" sz="2800" dirty="0"/>
              <a:t>B </a:t>
            </a:r>
            <a:r>
              <a:rPr lang="zh-CN" altLang="en-US" sz="2800"/>
              <a:t>上</a:t>
            </a:r>
            <a:r>
              <a:rPr lang="zh-CN" altLang="en-US" sz="2800" smtClean="0"/>
              <a:t>的某个程序</a:t>
            </a:r>
            <a:r>
              <a:rPr lang="zh-CN" altLang="en-US" sz="2800" dirty="0"/>
              <a:t>进行通信</a:t>
            </a:r>
            <a:r>
              <a:rPr lang="zh-CN" altLang="en-US" sz="2800"/>
              <a:t>”</a:t>
            </a:r>
            <a:r>
              <a:rPr lang="zh-CN" altLang="en-US" sz="2800" smtClean="0"/>
              <a:t>。</a:t>
            </a:r>
            <a:endParaRPr lang="en-US" altLang="zh-CN" sz="2800" smtClean="0"/>
          </a:p>
          <a:p>
            <a:r>
              <a:rPr lang="zh-CN" altLang="zh-CN"/>
              <a:t>端系统之间的通信方式</a:t>
            </a:r>
            <a:r>
              <a:rPr lang="zh-CN" altLang="en-US"/>
              <a:t>通常可划分为</a:t>
            </a:r>
            <a:r>
              <a:rPr lang="zh-CN" altLang="en-US">
                <a:solidFill>
                  <a:srgbClr val="FF0000"/>
                </a:solidFill>
              </a:rPr>
              <a:t>两大类</a:t>
            </a:r>
            <a:r>
              <a:rPr lang="zh-CN" altLang="en-US"/>
              <a:t>：</a:t>
            </a:r>
          </a:p>
          <a:p>
            <a:pPr lvl="1"/>
            <a:r>
              <a:rPr lang="zh-CN" altLang="en-US">
                <a:solidFill>
                  <a:srgbClr val="0000CC"/>
                </a:solidFill>
              </a:rPr>
              <a:t>客户</a:t>
            </a:r>
            <a:r>
              <a:rPr lang="zh-CN" altLang="en-US">
                <a:solidFill>
                  <a:srgbClr val="0000CC"/>
                </a:solidFill>
                <a:sym typeface="Symbol" pitchFamily="18" charset="2"/>
              </a:rPr>
              <a:t></a:t>
            </a:r>
            <a:r>
              <a:rPr lang="zh-CN" altLang="en-US">
                <a:solidFill>
                  <a:srgbClr val="0000CC"/>
                </a:solidFill>
              </a:rPr>
              <a:t>服务器方式</a:t>
            </a:r>
            <a:r>
              <a:rPr lang="zh-CN" altLang="en-US"/>
              <a:t>（</a:t>
            </a:r>
            <a:r>
              <a:rPr lang="en-US" altLang="zh-CN">
                <a:solidFill>
                  <a:srgbClr val="0000CC"/>
                </a:solidFill>
              </a:rPr>
              <a:t>C/S </a:t>
            </a:r>
            <a:r>
              <a:rPr lang="zh-CN" altLang="en-US">
                <a:solidFill>
                  <a:srgbClr val="0000CC"/>
                </a:solidFill>
              </a:rPr>
              <a:t>方式</a:t>
            </a:r>
            <a:r>
              <a:rPr lang="zh-CN" altLang="en-US"/>
              <a:t>）</a:t>
            </a:r>
          </a:p>
          <a:p>
            <a:pPr>
              <a:buNone/>
            </a:pPr>
            <a:r>
              <a:rPr lang="en-US" altLang="zh-CN"/>
              <a:t>	</a:t>
            </a:r>
            <a:r>
              <a:rPr lang="en-US" altLang="zh-CN" smtClean="0"/>
              <a:t>	</a:t>
            </a:r>
            <a:r>
              <a:rPr lang="zh-CN" altLang="en-US" smtClean="0"/>
              <a:t>即 </a:t>
            </a:r>
            <a:r>
              <a:rPr lang="en-US" altLang="zh-CN"/>
              <a:t>Client/Server </a:t>
            </a:r>
            <a:r>
              <a:rPr lang="zh-CN" altLang="en-US"/>
              <a:t>方式，简称为 </a:t>
            </a:r>
            <a:r>
              <a:rPr lang="en-US" altLang="zh-CN"/>
              <a:t>C/S </a:t>
            </a:r>
            <a:r>
              <a:rPr lang="zh-CN" altLang="en-US"/>
              <a:t>方式。 </a:t>
            </a:r>
          </a:p>
          <a:p>
            <a:pPr lvl="1"/>
            <a:r>
              <a:rPr lang="zh-CN" altLang="en-US">
                <a:solidFill>
                  <a:srgbClr val="0000CC"/>
                </a:solidFill>
              </a:rPr>
              <a:t>对等方式</a:t>
            </a:r>
            <a:r>
              <a:rPr lang="zh-CN" altLang="en-US"/>
              <a:t>（</a:t>
            </a:r>
            <a:r>
              <a:rPr lang="en-US" altLang="zh-CN">
                <a:solidFill>
                  <a:srgbClr val="0000CC"/>
                </a:solidFill>
              </a:rPr>
              <a:t>P2P </a:t>
            </a:r>
            <a:r>
              <a:rPr lang="zh-CN" altLang="en-US">
                <a:solidFill>
                  <a:srgbClr val="0000CC"/>
                </a:solidFill>
              </a:rPr>
              <a:t>方式</a:t>
            </a:r>
            <a:r>
              <a:rPr lang="zh-CN" altLang="en-US"/>
              <a:t>）</a:t>
            </a:r>
          </a:p>
          <a:p>
            <a:pPr>
              <a:buNone/>
            </a:pPr>
            <a:r>
              <a:rPr lang="zh-CN" altLang="en-US"/>
              <a:t>   </a:t>
            </a:r>
            <a:r>
              <a:rPr lang="en-US" altLang="zh-CN" smtClean="0"/>
              <a:t>		</a:t>
            </a:r>
            <a:r>
              <a:rPr lang="zh-CN" altLang="en-US" smtClean="0"/>
              <a:t>即 </a:t>
            </a:r>
            <a:r>
              <a:rPr lang="en-US" altLang="zh-CN"/>
              <a:t>Peer</a:t>
            </a:r>
            <a:r>
              <a:rPr lang="zh-CN" altLang="en-US">
                <a:sym typeface="Symbol" pitchFamily="18" charset="2"/>
              </a:rPr>
              <a:t></a:t>
            </a:r>
            <a:r>
              <a:rPr lang="en-US" altLang="zh-CN"/>
              <a:t>to</a:t>
            </a:r>
            <a:r>
              <a:rPr lang="zh-CN" altLang="en-US">
                <a:sym typeface="Symbol" pitchFamily="18" charset="2"/>
              </a:rPr>
              <a:t></a:t>
            </a:r>
            <a:r>
              <a:rPr lang="en-US" altLang="zh-CN"/>
              <a:t>Peer </a:t>
            </a:r>
            <a:r>
              <a:rPr lang="zh-CN" altLang="en-US"/>
              <a:t>方式 ，简称为 </a:t>
            </a:r>
            <a:r>
              <a:rPr lang="en-US" altLang="zh-CN"/>
              <a:t>P2P </a:t>
            </a:r>
            <a:r>
              <a:rPr lang="zh-CN" altLang="en-US"/>
              <a:t>方式。</a:t>
            </a:r>
          </a:p>
          <a:p>
            <a:endParaRPr lang="zh-CN" altLang="en-US" dirty="0"/>
          </a:p>
        </p:txBody>
      </p:sp>
    </p:spTree>
    <p:extLst>
      <p:ext uri="{BB962C8B-B14F-4D97-AF65-F5344CB8AC3E}">
        <p14:creationId xmlns:p14="http://schemas.microsoft.com/office/powerpoint/2010/main" val="171408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a:xfrm>
            <a:off x="495300" y="1196753"/>
            <a:ext cx="9066212" cy="4104456"/>
          </a:xfrm>
        </p:spPr>
        <p:txBody>
          <a:bodyPr/>
          <a:lstStyle/>
          <a:p>
            <a:r>
              <a:rPr lang="zh-CN" altLang="en-US" smtClean="0">
                <a:solidFill>
                  <a:srgbClr val="FF0000"/>
                </a:solidFill>
              </a:rPr>
              <a:t>信息</a:t>
            </a:r>
            <a:r>
              <a:rPr lang="zh-CN" altLang="en-US" dirty="0">
                <a:solidFill>
                  <a:srgbClr val="FF0000"/>
                </a:solidFill>
              </a:rPr>
              <a:t>时代</a:t>
            </a:r>
            <a:r>
              <a:rPr lang="zh-CN" altLang="en-US" dirty="0"/>
              <a:t>，</a:t>
            </a:r>
            <a:r>
              <a:rPr lang="zh-CN" altLang="zh-CN" dirty="0" smtClean="0"/>
              <a:t>网络已成为</a:t>
            </a:r>
            <a:r>
              <a:rPr lang="zh-CN" altLang="zh-CN" dirty="0"/>
              <a:t>信息社会的命脉和发展知识经济的重要基础</a:t>
            </a:r>
            <a:r>
              <a:rPr lang="zh-CN" altLang="en-US" dirty="0"/>
              <a:t>。</a:t>
            </a:r>
            <a:endParaRPr lang="en-US" altLang="zh-CN" dirty="0"/>
          </a:p>
          <a:p>
            <a:r>
              <a:rPr lang="zh-CN" altLang="en-US" dirty="0" smtClean="0">
                <a:solidFill>
                  <a:srgbClr val="FF0000"/>
                </a:solidFill>
              </a:rPr>
              <a:t>时代特征</a:t>
            </a:r>
            <a:r>
              <a:rPr lang="zh-CN" altLang="en-US" dirty="0" smtClean="0"/>
              <a:t>是：</a:t>
            </a:r>
            <a:r>
              <a:rPr lang="zh-CN" altLang="en-US" dirty="0" smtClean="0">
                <a:solidFill>
                  <a:srgbClr val="0000CC"/>
                </a:solidFill>
              </a:rPr>
              <a:t>数字化</a:t>
            </a:r>
            <a:r>
              <a:rPr lang="zh-CN" altLang="en-US"/>
              <a:t>、</a:t>
            </a:r>
            <a:r>
              <a:rPr lang="zh-CN" altLang="en-US" smtClean="0">
                <a:solidFill>
                  <a:srgbClr val="0000CC"/>
                </a:solidFill>
              </a:rPr>
              <a:t>网络化</a:t>
            </a:r>
            <a:r>
              <a:rPr lang="zh-CN" altLang="en-US" smtClean="0"/>
              <a:t>、</a:t>
            </a:r>
            <a:r>
              <a:rPr lang="zh-CN" altLang="en-US" smtClean="0">
                <a:solidFill>
                  <a:srgbClr val="0000CC"/>
                </a:solidFill>
              </a:rPr>
              <a:t>信息化</a:t>
            </a:r>
            <a:r>
              <a:rPr lang="zh-CN" altLang="en-US" dirty="0" smtClean="0"/>
              <a:t>。</a:t>
            </a:r>
            <a:endParaRPr lang="en-US" altLang="zh-CN" dirty="0" smtClean="0"/>
          </a:p>
          <a:p>
            <a:r>
              <a:rPr lang="zh-CN" altLang="en-US" smtClean="0">
                <a:solidFill>
                  <a:srgbClr val="FF0000"/>
                </a:solidFill>
              </a:rPr>
              <a:t>三大网络</a:t>
            </a:r>
            <a:r>
              <a:rPr lang="zh-CN" altLang="en-US" smtClean="0"/>
              <a:t>：</a:t>
            </a:r>
            <a:endParaRPr lang="en-US" altLang="zh-CN" dirty="0" smtClean="0"/>
          </a:p>
          <a:p>
            <a:pPr lvl="1"/>
            <a:r>
              <a:rPr lang="zh-CN" altLang="en-US" dirty="0" smtClean="0">
                <a:solidFill>
                  <a:srgbClr val="0000CC"/>
                </a:solidFill>
              </a:rPr>
              <a:t>电信网络</a:t>
            </a:r>
            <a:r>
              <a:rPr lang="zh-CN" altLang="en-US" dirty="0"/>
              <a:t>：</a:t>
            </a:r>
            <a:r>
              <a:rPr lang="zh-CN" altLang="zh-CN" dirty="0"/>
              <a:t>提供电话、电报及传真</a:t>
            </a:r>
            <a:r>
              <a:rPr lang="zh-CN" altLang="zh-CN"/>
              <a:t>等</a:t>
            </a:r>
            <a:r>
              <a:rPr lang="zh-CN" altLang="zh-CN" smtClean="0"/>
              <a:t>服务</a:t>
            </a:r>
            <a:endParaRPr lang="en-US" altLang="zh-CN" dirty="0" smtClean="0"/>
          </a:p>
          <a:p>
            <a:pPr lvl="1"/>
            <a:r>
              <a:rPr lang="zh-CN" altLang="en-US" dirty="0" smtClean="0">
                <a:solidFill>
                  <a:srgbClr val="0000CC"/>
                </a:solidFill>
              </a:rPr>
              <a:t>有线电视网络</a:t>
            </a:r>
            <a:r>
              <a:rPr lang="zh-CN" altLang="en-US" dirty="0"/>
              <a:t>：</a:t>
            </a:r>
            <a:r>
              <a:rPr lang="zh-CN" altLang="zh-CN" dirty="0"/>
              <a:t>向用户传送</a:t>
            </a:r>
            <a:r>
              <a:rPr lang="zh-CN" altLang="zh-CN"/>
              <a:t>各种</a:t>
            </a:r>
            <a:r>
              <a:rPr lang="zh-CN" altLang="zh-CN" smtClean="0"/>
              <a:t>电视节目</a:t>
            </a:r>
            <a:endParaRPr lang="en-US" altLang="zh-CN" dirty="0" smtClean="0"/>
          </a:p>
          <a:p>
            <a:pPr lvl="1"/>
            <a:r>
              <a:rPr lang="zh-CN" altLang="en-US" dirty="0" smtClean="0">
                <a:solidFill>
                  <a:srgbClr val="0000CC"/>
                </a:solidFill>
              </a:rPr>
              <a:t>计算机网络</a:t>
            </a:r>
            <a:r>
              <a:rPr lang="zh-CN" altLang="en-US" dirty="0"/>
              <a:t>：</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a:t>
            </a:r>
            <a:r>
              <a:rPr lang="zh-CN" altLang="zh-CN"/>
              <a:t>数据</a:t>
            </a:r>
            <a:r>
              <a:rPr lang="zh-CN" altLang="zh-CN" smtClean="0"/>
              <a:t>文件</a:t>
            </a:r>
            <a:endParaRPr lang="zh-CN" altLang="en-US" dirty="0"/>
          </a:p>
        </p:txBody>
      </p:sp>
    </p:spTree>
    <p:extLst>
      <p:ext uri="{BB962C8B-B14F-4D97-AF65-F5344CB8AC3E}">
        <p14:creationId xmlns:p14="http://schemas.microsoft.com/office/powerpoint/2010/main" val="3826466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2" presetClass="emph" presetSubtype="0" fill="hold" nodeType="clickEffect">
                                  <p:stCondLst>
                                    <p:cond delay="0"/>
                                  </p:stCondLst>
                                  <p:childTnLst>
                                    <p:animRot by="120000">
                                      <p:cBhvr>
                                        <p:cTn id="21" dur="100" fill="hold">
                                          <p:stCondLst>
                                            <p:cond delay="0"/>
                                          </p:stCondLst>
                                        </p:cTn>
                                        <p:tgtEl>
                                          <p:spTgt spid="3">
                                            <p:txEl>
                                              <p:pRg st="5" end="5"/>
                                            </p:txEl>
                                          </p:spTgt>
                                        </p:tgtEl>
                                        <p:attrNameLst>
                                          <p:attrName>r</p:attrName>
                                        </p:attrNameLst>
                                      </p:cBhvr>
                                    </p:animRot>
                                    <p:animRot by="-240000">
                                      <p:cBhvr>
                                        <p:cTn id="22" dur="200" fill="hold">
                                          <p:stCondLst>
                                            <p:cond delay="200"/>
                                          </p:stCondLst>
                                        </p:cTn>
                                        <p:tgtEl>
                                          <p:spTgt spid="3">
                                            <p:txEl>
                                              <p:pRg st="5" end="5"/>
                                            </p:txEl>
                                          </p:spTgt>
                                        </p:tgtEl>
                                        <p:attrNameLst>
                                          <p:attrName>r</p:attrName>
                                        </p:attrNameLst>
                                      </p:cBhvr>
                                    </p:animRot>
                                    <p:animRot by="240000">
                                      <p:cBhvr>
                                        <p:cTn id="23" dur="200" fill="hold">
                                          <p:stCondLst>
                                            <p:cond delay="400"/>
                                          </p:stCondLst>
                                        </p:cTn>
                                        <p:tgtEl>
                                          <p:spTgt spid="3">
                                            <p:txEl>
                                              <p:pRg st="5" end="5"/>
                                            </p:txEl>
                                          </p:spTgt>
                                        </p:tgtEl>
                                        <p:attrNameLst>
                                          <p:attrName>r</p:attrName>
                                        </p:attrNameLst>
                                      </p:cBhvr>
                                    </p:animRot>
                                    <p:animRot by="-240000">
                                      <p:cBhvr>
                                        <p:cTn id="24" dur="200" fill="hold">
                                          <p:stCondLst>
                                            <p:cond delay="600"/>
                                          </p:stCondLst>
                                        </p:cTn>
                                        <p:tgtEl>
                                          <p:spTgt spid="3">
                                            <p:txEl>
                                              <p:pRg st="5" end="5"/>
                                            </p:txEl>
                                          </p:spTgt>
                                        </p:tgtEl>
                                        <p:attrNameLst>
                                          <p:attrName>r</p:attrName>
                                        </p:attrNameLst>
                                      </p:cBhvr>
                                    </p:animRot>
                                    <p:animRot by="120000">
                                      <p:cBhvr>
                                        <p:cTn id="25"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a:t>
            </a:r>
            <a:r>
              <a:rPr lang="zh-CN" altLang="en-US" dirty="0" smtClean="0"/>
              <a:t>服</a:t>
            </a:r>
            <a:r>
              <a:rPr lang="zh-CN" altLang="en-US" dirty="0">
                <a:sym typeface="Symbol" pitchFamily="18" charset="2"/>
              </a:rPr>
              <a:t></a:t>
            </a:r>
            <a:r>
              <a:rPr lang="zh-CN" altLang="en-US" smtClean="0"/>
              <a:t>务器（</a:t>
            </a:r>
            <a:r>
              <a:rPr lang="en-US" altLang="zh-CN" smtClean="0"/>
              <a:t>C/S</a:t>
            </a:r>
            <a:r>
              <a:rPr lang="zh-CN" altLang="en-US" smtClean="0"/>
              <a:t>）方式</a:t>
            </a:r>
            <a:endParaRPr lang="zh-CN" altLang="en-US" dirty="0"/>
          </a:p>
        </p:txBody>
      </p:sp>
      <p:sp>
        <p:nvSpPr>
          <p:cNvPr id="343043" name="Rectangle 3"/>
          <p:cNvSpPr>
            <a:spLocks noGrp="1" noChangeArrowheads="1"/>
          </p:cNvSpPr>
          <p:nvPr>
            <p:ph idx="1"/>
          </p:nvPr>
        </p:nvSpPr>
        <p:spPr/>
        <p:txBody>
          <a:bodyPr/>
          <a:lstStyle/>
          <a:p>
            <a:r>
              <a:rPr lang="zh-CN" altLang="en-US" dirty="0"/>
              <a:t>客户 </a:t>
            </a:r>
            <a:r>
              <a:rPr lang="en-US" altLang="zh-CN" dirty="0"/>
              <a:t>(client) </a:t>
            </a:r>
            <a:r>
              <a:rPr lang="zh-CN" altLang="en-US" dirty="0"/>
              <a:t>和服务器 </a:t>
            </a:r>
            <a:r>
              <a:rPr lang="en-US" altLang="zh-CN" dirty="0"/>
              <a:t>(server</a:t>
            </a:r>
            <a:r>
              <a:rPr lang="en-US" altLang="zh-CN" dirty="0" smtClean="0"/>
              <a:t>) </a:t>
            </a:r>
            <a:r>
              <a:rPr lang="zh-CN" altLang="en-US" dirty="0" smtClean="0"/>
              <a:t>都是</a:t>
            </a:r>
            <a:r>
              <a:rPr lang="zh-CN" altLang="en-US" dirty="0"/>
              <a:t>指通信中所涉及的</a:t>
            </a:r>
            <a:r>
              <a:rPr lang="zh-CN" altLang="en-US" dirty="0">
                <a:solidFill>
                  <a:srgbClr val="FF0000"/>
                </a:solidFill>
              </a:rPr>
              <a:t>两个应用进程</a:t>
            </a:r>
            <a:r>
              <a:rPr lang="zh-CN" altLang="en-US" dirty="0"/>
              <a:t>。</a:t>
            </a:r>
          </a:p>
          <a:p>
            <a:r>
              <a:rPr lang="zh-CN" altLang="en-US" dirty="0" smtClean="0"/>
              <a:t>客户</a:t>
            </a:r>
            <a:r>
              <a:rPr lang="zh-CN" altLang="en-US" dirty="0">
                <a:sym typeface="Symbol" pitchFamily="18" charset="2"/>
              </a:rPr>
              <a:t></a:t>
            </a:r>
            <a:r>
              <a:rPr lang="zh-CN" altLang="en-US" dirty="0" smtClean="0"/>
              <a:t>服务器</a:t>
            </a:r>
            <a:r>
              <a:rPr lang="zh-CN" altLang="en-US" dirty="0"/>
              <a:t>方式所描述的是进程之间</a:t>
            </a:r>
            <a:r>
              <a:rPr lang="zh-CN" altLang="en-US" dirty="0">
                <a:solidFill>
                  <a:srgbClr val="FF0000"/>
                </a:solidFill>
              </a:rPr>
              <a:t>服务和被服务的关系</a:t>
            </a:r>
            <a:r>
              <a:rPr lang="zh-CN" altLang="en-US" dirty="0"/>
              <a:t>。</a:t>
            </a:r>
          </a:p>
          <a:p>
            <a:r>
              <a:rPr lang="zh-CN" altLang="en-US" dirty="0"/>
              <a:t>服务器是服务的</a:t>
            </a:r>
            <a:r>
              <a:rPr lang="zh-CN" altLang="en-US" dirty="0">
                <a:solidFill>
                  <a:srgbClr val="FF0000"/>
                </a:solidFill>
              </a:rPr>
              <a:t>提供</a:t>
            </a:r>
            <a:r>
              <a:rPr lang="zh-CN" altLang="en-US" dirty="0" smtClean="0">
                <a:solidFill>
                  <a:srgbClr val="FF0000"/>
                </a:solidFill>
              </a:rPr>
              <a:t>方</a:t>
            </a:r>
            <a:r>
              <a:rPr lang="zh-CN" altLang="en-US" dirty="0" smtClean="0"/>
              <a:t>，</a:t>
            </a:r>
            <a:r>
              <a:rPr lang="zh-CN" altLang="en-US" dirty="0"/>
              <a:t>客户是服务的</a:t>
            </a:r>
            <a:r>
              <a:rPr lang="zh-CN" altLang="en-US" dirty="0">
                <a:solidFill>
                  <a:srgbClr val="FF0000"/>
                </a:solidFill>
              </a:rPr>
              <a:t>请求方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3469411" y="3774703"/>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303"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01365" y="2557090"/>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smtClean="0">
                  <a:latin typeface="+mn-lt"/>
                  <a:ea typeface="黑体" pitchFamily="2" charset="-122"/>
                </a:rPr>
                <a:t>① </a:t>
              </a:r>
              <a:r>
                <a:rPr kumimoji="1" lang="zh-CN" altLang="en-US" sz="2800" b="1" smtClean="0">
                  <a:latin typeface="+mn-lt"/>
                  <a:ea typeface="黑体" pitchFamily="2" charset="-122"/>
                </a:rPr>
                <a:t>请求服务</a:t>
              </a:r>
              <a:endParaRPr kumimoji="1" lang="zh-CN" altLang="en-US" sz="2800" b="1">
                <a:latin typeface="+mn-lt"/>
                <a:ea typeface="黑体" pitchFamily="2" charset="-122"/>
              </a:endParaRPr>
            </a:p>
          </p:txBody>
        </p:sp>
      </p:grpSp>
      <p:grpSp>
        <p:nvGrpSpPr>
          <p:cNvPr id="344109" name="Group 45"/>
          <p:cNvGrpSpPr>
            <a:grpSpLocks/>
          </p:cNvGrpSpPr>
          <p:nvPr/>
        </p:nvGrpSpPr>
        <p:grpSpPr bwMode="auto">
          <a:xfrm rot="19451037">
            <a:off x="3787029" y="4581215"/>
            <a:ext cx="3732331" cy="660400"/>
            <a:chOff x="832" y="1457"/>
            <a:chExt cx="3206" cy="416"/>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622781">
              <a:off x="832" y="1539"/>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17616" y="3259962"/>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57641" y="430969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a:t>
            </a:r>
            <a:r>
              <a:rPr lang="zh-CN" altLang="en-US" sz="2400" b="1" dirty="0" smtClean="0">
                <a:solidFill>
                  <a:srgbClr val="000099"/>
                </a:solidFill>
                <a:latin typeface="+mn-lt"/>
                <a:ea typeface="黑体" pitchFamily="2" charset="-122"/>
              </a:rPr>
              <a:t>，服务器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a:t>
            </a:r>
            <a:r>
              <a:rPr lang="zh-CN" altLang="en-US" sz="2400" b="1" dirty="0" smtClean="0">
                <a:solidFill>
                  <a:srgbClr val="000099"/>
                </a:solidFill>
                <a:latin typeface="+mn-lt"/>
                <a:ea typeface="黑体" pitchFamily="2" charset="-122"/>
              </a:rPr>
              <a:t>服务</a:t>
            </a:r>
            <a:endParaRPr lang="zh-CN" altLang="en-US" sz="2400" b="1" dirty="0">
              <a:solidFill>
                <a:srgbClr val="000099"/>
              </a:solidFill>
              <a:latin typeface="+mn-lt"/>
              <a:ea typeface="黑体"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itchFamily="2" charset="-122"/>
              </a:rPr>
              <a:t>客户</a:t>
            </a:r>
            <a:r>
              <a:rPr lang="zh-CN" altLang="en-US" sz="3200" dirty="0">
                <a:sym typeface="Symbol" pitchFamily="18" charset="2"/>
              </a:rPr>
              <a:t></a:t>
            </a:r>
            <a:r>
              <a:rPr lang="zh-CN" altLang="zh-CN" sz="3200" b="1" dirty="0" smtClean="0">
                <a:latin typeface="+mn-lt"/>
                <a:ea typeface="黑体" pitchFamily="2" charset="-122"/>
              </a:rPr>
              <a:t>服务器</a:t>
            </a:r>
            <a:r>
              <a:rPr lang="zh-CN" altLang="zh-CN" sz="3200" b="1" dirty="0">
                <a:latin typeface="+mn-lt"/>
                <a:ea typeface="黑体" pitchFamily="2" charset="-122"/>
              </a:rPr>
              <a:t>工作方式</a:t>
            </a:r>
            <a:endParaRPr lang="zh-CN" altLang="en-US" sz="3200" b="1" dirty="0">
              <a:latin typeface="+mn-lt"/>
              <a:ea typeface="黑体" pitchFamily="2" charset="-122"/>
            </a:endParaRPr>
          </a:p>
        </p:txBody>
      </p:sp>
      <p:grpSp>
        <p:nvGrpSpPr>
          <p:cNvPr id="45" name="Group 44"/>
          <p:cNvGrpSpPr>
            <a:grpSpLocks/>
          </p:cNvGrpSpPr>
          <p:nvPr/>
        </p:nvGrpSpPr>
        <p:grpSpPr bwMode="auto">
          <a:xfrm rot="20320785" flipV="1">
            <a:off x="3937217" y="4183675"/>
            <a:ext cx="3454122" cy="620453"/>
            <a:chOff x="1157" y="1319"/>
            <a:chExt cx="2947" cy="1085"/>
          </a:xfrm>
        </p:grpSpPr>
        <p:sp>
          <p:nvSpPr>
            <p:cNvPr id="4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7" name="Text Box 39"/>
            <p:cNvSpPr txBox="1">
              <a:spLocks noChangeArrowheads="1"/>
            </p:cNvSpPr>
            <p:nvPr/>
          </p:nvSpPr>
          <p:spPr bwMode="auto">
            <a:xfrm rot="11065726">
              <a:off x="1639" y="2074"/>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smtClean="0">
                  <a:latin typeface="+mn-lt"/>
                  <a:ea typeface="黑体" pitchFamily="2" charset="-122"/>
                </a:rPr>
                <a:t>① </a:t>
              </a:r>
              <a:r>
                <a:rPr kumimoji="1" lang="zh-CN" altLang="en-US" sz="2800" b="1" smtClean="0">
                  <a:latin typeface="+mn-lt"/>
                  <a:ea typeface="黑体" pitchFamily="2" charset="-122"/>
                </a:rPr>
                <a:t>请求服务</a:t>
              </a:r>
              <a:endParaRPr kumimoji="1" lang="zh-CN" altLang="en-US" sz="2800" b="1">
                <a:latin typeface="+mn-lt"/>
                <a:ea typeface="黑体" pitchFamily="2" charset="-122"/>
              </a:endParaRPr>
            </a:p>
          </p:txBody>
        </p:sp>
      </p:grpSp>
      <p:grpSp>
        <p:nvGrpSpPr>
          <p:cNvPr id="49" name="Group 45"/>
          <p:cNvGrpSpPr>
            <a:grpSpLocks/>
          </p:cNvGrpSpPr>
          <p:nvPr/>
        </p:nvGrpSpPr>
        <p:grpSpPr bwMode="auto">
          <a:xfrm>
            <a:off x="2258111" y="2926260"/>
            <a:ext cx="5068226" cy="831850"/>
            <a:chOff x="1091" y="1457"/>
            <a:chExt cx="2947" cy="524"/>
          </a:xfrm>
        </p:grpSpPr>
        <p:sp>
          <p:nvSpPr>
            <p:cNvPr id="50"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1" name="Text Box 40"/>
            <p:cNvSpPr txBox="1">
              <a:spLocks noChangeArrowheads="1"/>
            </p:cNvSpPr>
            <p:nvPr/>
          </p:nvSpPr>
          <p:spPr bwMode="auto">
            <a:xfrm rot="463476">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right)">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20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44109"/>
                                        </p:tgtEl>
                                        <p:attrNameLst>
                                          <p:attrName>style.visibility</p:attrName>
                                        </p:attrNameLst>
                                      </p:cBhvr>
                                      <p:to>
                                        <p:strVal val="visible"/>
                                      </p:to>
                                    </p:set>
                                    <p:animEffect transition="in" filter="wipe(right)">
                                      <p:cBhvr>
                                        <p:cTn id="22"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dirty="0" smtClean="0"/>
              <a:t>客户端和服务器端的区别 </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623419329"/>
              </p:ext>
            </p:extLst>
          </p:nvPr>
        </p:nvGraphicFramePr>
        <p:xfrm>
          <a:off x="495300" y="1124744"/>
          <a:ext cx="9138220" cy="3975477"/>
        </p:xfrm>
        <a:graphic>
          <a:graphicData uri="http://schemas.openxmlformats.org/drawingml/2006/table">
            <a:tbl>
              <a:tblPr firstRow="1" bandRow="1">
                <a:tableStyleId>{5C22544A-7EE6-4342-B048-85BDC9FD1C3A}</a:tableStyleId>
              </a:tblPr>
              <a:tblGrid>
                <a:gridCol w="4569110">
                  <a:extLst>
                    <a:ext uri="{9D8B030D-6E8A-4147-A177-3AD203B41FA5}">
                      <a16:colId xmlns:a16="http://schemas.microsoft.com/office/drawing/2014/main" val="3913451555"/>
                    </a:ext>
                  </a:extLst>
                </a:gridCol>
                <a:gridCol w="4569110">
                  <a:extLst>
                    <a:ext uri="{9D8B030D-6E8A-4147-A177-3AD203B41FA5}">
                      <a16:colId xmlns:a16="http://schemas.microsoft.com/office/drawing/2014/main" val="234174486"/>
                    </a:ext>
                  </a:extLst>
                </a:gridCol>
              </a:tblGrid>
              <a:tr h="695239">
                <a:tc>
                  <a:txBody>
                    <a:bodyPr/>
                    <a:lstStyle/>
                    <a:p>
                      <a:pPr algn="ctr"/>
                      <a:r>
                        <a:rPr lang="zh-CN" altLang="en-US" sz="2800" dirty="0" smtClean="0"/>
                        <a:t>客户</a:t>
                      </a:r>
                      <a:endParaRPr lang="zh-CN" altLang="en-US" sz="2800" dirty="0"/>
                    </a:p>
                  </a:txBody>
                  <a:tcPr anchor="ctr"/>
                </a:tc>
                <a:tc>
                  <a:txBody>
                    <a:bodyPr/>
                    <a:lstStyle/>
                    <a:p>
                      <a:pPr algn="ctr"/>
                      <a:r>
                        <a:rPr lang="zh-CN" altLang="en-US" sz="2800" dirty="0" smtClean="0"/>
                        <a:t>服务器</a:t>
                      </a:r>
                      <a:endParaRPr lang="zh-CN" altLang="en-US" sz="2800" dirty="0"/>
                    </a:p>
                  </a:txBody>
                  <a:tcPr anchor="ctr"/>
                </a:tc>
                <a:extLst>
                  <a:ext uri="{0D108BD9-81ED-4DB2-BD59-A6C34878D82A}">
                    <a16:rowId xmlns:a16="http://schemas.microsoft.com/office/drawing/2014/main" val="966442720"/>
                  </a:ext>
                </a:extLst>
              </a:tr>
              <a:tr h="829349">
                <a:tc>
                  <a:txBody>
                    <a:bodyPr/>
                    <a:lstStyle/>
                    <a:p>
                      <a:pPr algn="l"/>
                      <a:r>
                        <a:rPr lang="zh-CN" altLang="en-US" sz="2800" dirty="0" smtClean="0">
                          <a:solidFill>
                            <a:srgbClr val="0000CC"/>
                          </a:solidFill>
                        </a:rPr>
                        <a:t>主动发起</a:t>
                      </a:r>
                      <a:r>
                        <a:rPr lang="zh-CN" altLang="en-US" sz="2800" dirty="0" smtClean="0"/>
                        <a:t>服务请求</a:t>
                      </a:r>
                      <a:endParaRPr lang="zh-CN" altLang="en-US" sz="2800" dirty="0"/>
                    </a:p>
                  </a:txBody>
                  <a:tcPr anchor="ctr"/>
                </a:tc>
                <a:tc>
                  <a:txBody>
                    <a:bodyPr/>
                    <a:lstStyle/>
                    <a:p>
                      <a:pPr algn="l"/>
                      <a:r>
                        <a:rPr lang="zh-CN" altLang="en-US" sz="2800" dirty="0" smtClean="0">
                          <a:solidFill>
                            <a:srgbClr val="0000CC"/>
                          </a:solidFill>
                        </a:rPr>
                        <a:t>被动等待</a:t>
                      </a:r>
                      <a:r>
                        <a:rPr lang="zh-CN" altLang="en-US" sz="2800" dirty="0" smtClean="0"/>
                        <a:t>接收客户的服务请求</a:t>
                      </a:r>
                      <a:endParaRPr lang="zh-CN" altLang="en-US" sz="2800" dirty="0"/>
                    </a:p>
                  </a:txBody>
                  <a:tcPr anchor="ctr"/>
                </a:tc>
                <a:extLst>
                  <a:ext uri="{0D108BD9-81ED-4DB2-BD59-A6C34878D82A}">
                    <a16:rowId xmlns:a16="http://schemas.microsoft.com/office/drawing/2014/main" val="4075315187"/>
                  </a:ext>
                </a:extLst>
              </a:tr>
              <a:tr h="695239">
                <a:tc>
                  <a:txBody>
                    <a:bodyPr/>
                    <a:lstStyle/>
                    <a:p>
                      <a:pPr algn="l"/>
                      <a:r>
                        <a:rPr lang="zh-CN" altLang="en-US" sz="2800" dirty="0" smtClean="0">
                          <a:solidFill>
                            <a:srgbClr val="0000CC"/>
                          </a:solidFill>
                        </a:rPr>
                        <a:t>需要知道</a:t>
                      </a:r>
                      <a:r>
                        <a:rPr lang="zh-CN" altLang="en-US" sz="2800" dirty="0" smtClean="0"/>
                        <a:t>服务器程序的地址</a:t>
                      </a:r>
                      <a:endParaRPr lang="zh-CN" altLang="en-US" sz="2800" dirty="0"/>
                    </a:p>
                  </a:txBody>
                  <a:tcPr anchor="ctr"/>
                </a:tc>
                <a:tc>
                  <a:txBody>
                    <a:bodyPr/>
                    <a:lstStyle/>
                    <a:p>
                      <a:pPr algn="l"/>
                      <a:r>
                        <a:rPr lang="zh-CN" altLang="en-US" sz="2800" dirty="0" smtClean="0">
                          <a:solidFill>
                            <a:srgbClr val="0000CC"/>
                          </a:solidFill>
                        </a:rPr>
                        <a:t>不需要知道</a:t>
                      </a:r>
                      <a:r>
                        <a:rPr lang="zh-CN" altLang="en-US" sz="2800" dirty="0" smtClean="0"/>
                        <a:t>客户程序的地址</a:t>
                      </a:r>
                      <a:endParaRPr lang="zh-CN" altLang="en-US" sz="2800" dirty="0"/>
                    </a:p>
                  </a:txBody>
                  <a:tcPr anchor="ctr"/>
                </a:tc>
                <a:extLst>
                  <a:ext uri="{0D108BD9-81ED-4DB2-BD59-A6C34878D82A}">
                    <a16:rowId xmlns:a16="http://schemas.microsoft.com/office/drawing/2014/main" val="1723630422"/>
                  </a:ext>
                </a:extLst>
              </a:tr>
              <a:tr h="829349">
                <a:tc>
                  <a:txBody>
                    <a:bodyPr/>
                    <a:lstStyle/>
                    <a:p>
                      <a:pPr algn="l"/>
                      <a:r>
                        <a:rPr lang="zh-CN" altLang="en-US" sz="2800" dirty="0" smtClean="0">
                          <a:solidFill>
                            <a:srgbClr val="0000CC"/>
                          </a:solidFill>
                        </a:rPr>
                        <a:t>不需要</a:t>
                      </a:r>
                      <a:r>
                        <a:rPr lang="zh-CN" altLang="en-US" sz="2800" dirty="0" smtClean="0"/>
                        <a:t>特殊硬件和复杂操作系统</a:t>
                      </a:r>
                      <a:endParaRPr lang="zh-CN" altLang="en-US" sz="2800" dirty="0"/>
                    </a:p>
                  </a:txBody>
                  <a:tcPr anchor="ctr"/>
                </a:tc>
                <a:tc>
                  <a:txBody>
                    <a:bodyPr/>
                    <a:lstStyle/>
                    <a:p>
                      <a:pPr algn="l"/>
                      <a:r>
                        <a:rPr lang="zh-CN" altLang="en-US" sz="2800" dirty="0" smtClean="0">
                          <a:solidFill>
                            <a:srgbClr val="0000CC"/>
                          </a:solidFill>
                        </a:rPr>
                        <a:t>需要</a:t>
                      </a:r>
                      <a:r>
                        <a:rPr lang="zh-CN" altLang="en-US" sz="2800" dirty="0" smtClean="0"/>
                        <a:t>特殊硬件和复杂操作系统</a:t>
                      </a:r>
                      <a:endParaRPr lang="zh-CN" altLang="en-US" sz="2800" dirty="0"/>
                    </a:p>
                  </a:txBody>
                  <a:tcPr anchor="ctr"/>
                </a:tc>
                <a:extLst>
                  <a:ext uri="{0D108BD9-81ED-4DB2-BD59-A6C34878D82A}">
                    <a16:rowId xmlns:a16="http://schemas.microsoft.com/office/drawing/2014/main" val="1076559646"/>
                  </a:ext>
                </a:extLst>
              </a:tr>
              <a:tr h="695239">
                <a:tc>
                  <a:txBody>
                    <a:bodyPr/>
                    <a:lstStyle/>
                    <a:p>
                      <a:pPr algn="l"/>
                      <a:endParaRPr lang="zh-CN" altLang="en-US" sz="2800"/>
                    </a:p>
                  </a:txBody>
                  <a:tcPr anchor="ctr"/>
                </a:tc>
                <a:tc>
                  <a:txBody>
                    <a:bodyPr/>
                    <a:lstStyle/>
                    <a:p>
                      <a:pPr algn="l"/>
                      <a:r>
                        <a:rPr lang="zh-CN" altLang="en-US" sz="2800" dirty="0" smtClean="0"/>
                        <a:t>能同时为</a:t>
                      </a:r>
                      <a:r>
                        <a:rPr lang="zh-CN" altLang="en-US" sz="2800" dirty="0" smtClean="0">
                          <a:solidFill>
                            <a:srgbClr val="0000CC"/>
                          </a:solidFill>
                        </a:rPr>
                        <a:t>多个客户</a:t>
                      </a:r>
                      <a:r>
                        <a:rPr lang="zh-CN" altLang="en-US" sz="2800" dirty="0" smtClean="0"/>
                        <a:t>提供服务</a:t>
                      </a:r>
                      <a:endParaRPr lang="zh-CN" altLang="en-US" sz="2800" dirty="0"/>
                    </a:p>
                  </a:txBody>
                  <a:tcPr anchor="ctr"/>
                </a:tc>
                <a:extLst>
                  <a:ext uri="{0D108BD9-81ED-4DB2-BD59-A6C34878D82A}">
                    <a16:rowId xmlns:a16="http://schemas.microsoft.com/office/drawing/2014/main" val="2894154266"/>
                  </a:ext>
                </a:extLst>
              </a:tr>
            </a:tbl>
          </a:graphicData>
        </a:graphic>
      </p:graphicFrame>
      <p:sp>
        <p:nvSpPr>
          <p:cNvPr id="7" name="矩形 6"/>
          <p:cNvSpPr/>
          <p:nvPr/>
        </p:nvSpPr>
        <p:spPr>
          <a:xfrm>
            <a:off x="599914" y="515719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0000CC"/>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a:t>对等</a:t>
            </a:r>
            <a:r>
              <a:rPr lang="zh-CN" altLang="en-US" smtClean="0"/>
              <a:t>连接（</a:t>
            </a:r>
            <a:r>
              <a:rPr lang="en-US" altLang="zh-CN" smtClean="0"/>
              <a:t>P2P</a:t>
            </a:r>
            <a:r>
              <a:rPr lang="zh-CN" altLang="en-US" smtClean="0"/>
              <a:t>）方式 </a:t>
            </a:r>
            <a:endParaRPr lang="zh-CN" altLang="en-US" dirty="0"/>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对等连接 </a:t>
            </a:r>
            <a:r>
              <a:rPr lang="en-US" altLang="zh-CN" dirty="0"/>
              <a:t>(peer-to-peer</a:t>
            </a:r>
            <a:r>
              <a:rPr lang="zh-CN" altLang="en-US" dirty="0"/>
              <a:t>，简写为 </a:t>
            </a:r>
            <a:r>
              <a:rPr lang="en-US" altLang="zh-CN" dirty="0"/>
              <a:t>P2P) </a:t>
            </a:r>
            <a:r>
              <a:rPr lang="zh-CN" altLang="en-US" dirty="0" smtClean="0"/>
              <a:t>是</a:t>
            </a:r>
            <a:r>
              <a:rPr lang="zh-CN" altLang="en-US" dirty="0"/>
              <a:t>指两个主机在通信时并不区分哪一个是服务请求方还是服务提供方。</a:t>
            </a:r>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a:t>是</a:t>
            </a:r>
            <a:r>
              <a:rPr lang="zh-CN" altLang="en-US" smtClean="0"/>
              <a:t>服务器；但</a:t>
            </a:r>
            <a:r>
              <a:rPr lang="zh-CN" altLang="en-US" dirty="0"/>
              <a:t>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562087" y="3677300"/>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327"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36015" y="2646710"/>
            <a:ext cx="73170" cy="23256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968408" y="2646711"/>
            <a:ext cx="665386" cy="1784350"/>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268340" y="2502267"/>
            <a:ext cx="2659830" cy="2255816"/>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smtClean="0">
                <a:latin typeface="+mn-lt"/>
                <a:ea typeface="黑体" pitchFamily="2" charset="-122"/>
              </a:rPr>
              <a:t>P2P </a:t>
            </a:r>
            <a:r>
              <a:rPr lang="zh-CN" altLang="zh-CN" sz="3200" b="1" dirty="0" smtClean="0">
                <a:latin typeface="+mn-lt"/>
                <a:ea typeface="黑体" pitchFamily="2" charset="-122"/>
              </a:rPr>
              <a:t>方式</a:t>
            </a:r>
            <a:r>
              <a:rPr lang="zh-CN" altLang="zh-CN" sz="3200" b="1" dirty="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 calcmode="lin" valueType="num">
                                      <p:cBhvr>
                                        <p:cTn id="7" dur="500" fill="hold"/>
                                        <p:tgtEl>
                                          <p:spTgt spid="348192"/>
                                        </p:tgtEl>
                                        <p:attrNameLst>
                                          <p:attrName>ppt_w</p:attrName>
                                        </p:attrNameLst>
                                      </p:cBhvr>
                                      <p:tavLst>
                                        <p:tav tm="0">
                                          <p:val>
                                            <p:fltVal val="0"/>
                                          </p:val>
                                        </p:tav>
                                        <p:tav tm="100000">
                                          <p:val>
                                            <p:strVal val="#ppt_w"/>
                                          </p:val>
                                        </p:tav>
                                      </p:tavLst>
                                    </p:anim>
                                    <p:anim calcmode="lin" valueType="num">
                                      <p:cBhvr>
                                        <p:cTn id="8" dur="500" fill="hold"/>
                                        <p:tgtEl>
                                          <p:spTgt spid="348192"/>
                                        </p:tgtEl>
                                        <p:attrNameLst>
                                          <p:attrName>ppt_h</p:attrName>
                                        </p:attrNameLst>
                                      </p:cBhvr>
                                      <p:tavLst>
                                        <p:tav tm="0">
                                          <p:val>
                                            <p:fltVal val="0"/>
                                          </p:val>
                                        </p:tav>
                                        <p:tav tm="100000">
                                          <p:val>
                                            <p:strVal val="#ppt_h"/>
                                          </p:val>
                                        </p:tav>
                                      </p:tavLst>
                                    </p:anim>
                                    <p:animEffect transition="in" filter="fade">
                                      <p:cBhvr>
                                        <p:cTn id="9" dur="500"/>
                                        <p:tgtEl>
                                          <p:spTgt spid="348192"/>
                                        </p:tgtEl>
                                      </p:cBhvr>
                                    </p:animEffect>
                                  </p:childTnLst>
                                </p:cTn>
                              </p:par>
                            </p:childTnLst>
                          </p:cTn>
                        </p:par>
                      </p:childTnLst>
                    </p:cTn>
                  </p:par>
                  <p:par>
                    <p:cTn id="10" fill="hold">
                      <p:stCondLst>
                        <p:cond delay="indefinite"/>
                      </p:stCondLst>
                      <p:childTnLst>
                        <p:par>
                          <p:cTn id="11" fill="hold" nodeType="after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48205"/>
                                        </p:tgtEl>
                                        <p:attrNameLst>
                                          <p:attrName>style.visibility</p:attrName>
                                        </p:attrNameLst>
                                      </p:cBhvr>
                                      <p:to>
                                        <p:strVal val="visible"/>
                                      </p:to>
                                    </p:set>
                                    <p:anim calcmode="lin" valueType="num">
                                      <p:cBhvr>
                                        <p:cTn id="14" dur="500" fill="hold"/>
                                        <p:tgtEl>
                                          <p:spTgt spid="348205"/>
                                        </p:tgtEl>
                                        <p:attrNameLst>
                                          <p:attrName>ppt_w</p:attrName>
                                        </p:attrNameLst>
                                      </p:cBhvr>
                                      <p:tavLst>
                                        <p:tav tm="0">
                                          <p:val>
                                            <p:fltVal val="0"/>
                                          </p:val>
                                        </p:tav>
                                        <p:tav tm="100000">
                                          <p:val>
                                            <p:strVal val="#ppt_w"/>
                                          </p:val>
                                        </p:tav>
                                      </p:tavLst>
                                    </p:anim>
                                    <p:anim calcmode="lin" valueType="num">
                                      <p:cBhvr>
                                        <p:cTn id="15" dur="500" fill="hold"/>
                                        <p:tgtEl>
                                          <p:spTgt spid="348205"/>
                                        </p:tgtEl>
                                        <p:attrNameLst>
                                          <p:attrName>ppt_h</p:attrName>
                                        </p:attrNameLst>
                                      </p:cBhvr>
                                      <p:tavLst>
                                        <p:tav tm="0">
                                          <p:val>
                                            <p:fltVal val="0"/>
                                          </p:val>
                                        </p:tav>
                                        <p:tav tm="100000">
                                          <p:val>
                                            <p:strVal val="#ppt_h"/>
                                          </p:val>
                                        </p:tav>
                                      </p:tavLst>
                                    </p:anim>
                                    <p:animEffect transition="in" filter="fade">
                                      <p:cBhvr>
                                        <p:cTn id="16" dur="500"/>
                                        <p:tgtEl>
                                          <p:spTgt spid="34820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48198"/>
                                        </p:tgtEl>
                                        <p:attrNameLst>
                                          <p:attrName>style.visibility</p:attrName>
                                        </p:attrNameLst>
                                      </p:cBhvr>
                                      <p:to>
                                        <p:strVal val="visible"/>
                                      </p:to>
                                    </p:set>
                                    <p:anim calcmode="lin" valueType="num">
                                      <p:cBhvr>
                                        <p:cTn id="21" dur="500" fill="hold"/>
                                        <p:tgtEl>
                                          <p:spTgt spid="348198"/>
                                        </p:tgtEl>
                                        <p:attrNameLst>
                                          <p:attrName>ppt_w</p:attrName>
                                        </p:attrNameLst>
                                      </p:cBhvr>
                                      <p:tavLst>
                                        <p:tav tm="0">
                                          <p:val>
                                            <p:fltVal val="0"/>
                                          </p:val>
                                        </p:tav>
                                        <p:tav tm="100000">
                                          <p:val>
                                            <p:strVal val="#ppt_w"/>
                                          </p:val>
                                        </p:tav>
                                      </p:tavLst>
                                    </p:anim>
                                    <p:anim calcmode="lin" valueType="num">
                                      <p:cBhvr>
                                        <p:cTn id="22" dur="500" fill="hold"/>
                                        <p:tgtEl>
                                          <p:spTgt spid="348198"/>
                                        </p:tgtEl>
                                        <p:attrNameLst>
                                          <p:attrName>ppt_h</p:attrName>
                                        </p:attrNameLst>
                                      </p:cBhvr>
                                      <p:tavLst>
                                        <p:tav tm="0">
                                          <p:val>
                                            <p:fltVal val="0"/>
                                          </p:val>
                                        </p:tav>
                                        <p:tav tm="100000">
                                          <p:val>
                                            <p:strVal val="#ppt_h"/>
                                          </p:val>
                                        </p:tav>
                                      </p:tavLst>
                                    </p:anim>
                                    <p:animEffect transition="in" filter="fade">
                                      <p:cBhvr>
                                        <p:cTn id="23" dur="5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a:xfrm>
            <a:off x="495300" y="1196752"/>
            <a:ext cx="9066212" cy="5184576"/>
          </a:xfrm>
        </p:spPr>
        <p:txBody>
          <a:bodyPr/>
          <a:lstStyle/>
          <a:p>
            <a:r>
              <a:rPr lang="zh-CN" altLang="en-US" dirty="0">
                <a:solidFill>
                  <a:srgbClr val="FF0000"/>
                </a:solidFill>
              </a:rPr>
              <a:t>核心</a:t>
            </a:r>
            <a:r>
              <a:rPr lang="zh-CN" altLang="en-US" dirty="0" smtClean="0">
                <a:solidFill>
                  <a:srgbClr val="FF0000"/>
                </a:solidFill>
              </a:rPr>
              <a:t>部分</a:t>
            </a:r>
            <a:r>
              <a:rPr lang="zh-CN" altLang="en-US" dirty="0"/>
              <a:t>是互联网中</a:t>
            </a:r>
            <a:r>
              <a:rPr lang="zh-CN" altLang="en-US" dirty="0">
                <a:solidFill>
                  <a:srgbClr val="0000CC"/>
                </a:solidFill>
              </a:rPr>
              <a:t>最复杂</a:t>
            </a:r>
            <a:r>
              <a:rPr lang="zh-CN" altLang="en-US" dirty="0"/>
              <a:t>的部分</a:t>
            </a:r>
            <a:r>
              <a:rPr lang="zh-CN" altLang="en-US" dirty="0"/>
              <a:t>，</a:t>
            </a:r>
            <a:r>
              <a:rPr lang="zh-CN" altLang="en-US" dirty="0" smtClean="0"/>
              <a:t>由</a:t>
            </a:r>
            <a:r>
              <a:rPr lang="zh-CN" altLang="en-US" dirty="0"/>
              <a:t>许多</a:t>
            </a:r>
            <a:r>
              <a:rPr lang="zh-CN" altLang="en-US" dirty="0">
                <a:solidFill>
                  <a:srgbClr val="0000CC"/>
                </a:solidFill>
              </a:rPr>
              <a:t>网络</a:t>
            </a:r>
            <a:r>
              <a:rPr lang="zh-CN" altLang="en-US" dirty="0"/>
              <a:t>和把它们互连起来的</a:t>
            </a:r>
            <a:r>
              <a:rPr lang="zh-CN" altLang="en-US" dirty="0">
                <a:solidFill>
                  <a:srgbClr val="0000CC"/>
                </a:solidFill>
              </a:rPr>
              <a:t>路由器</a:t>
            </a:r>
            <a:r>
              <a:rPr lang="zh-CN" altLang="en-US" dirty="0"/>
              <a:t>组成</a:t>
            </a:r>
            <a:endParaRPr lang="en-US" altLang="zh-CN" dirty="0"/>
          </a:p>
          <a:p>
            <a:r>
              <a:rPr lang="zh-CN" altLang="en-US" dirty="0" smtClean="0">
                <a:solidFill>
                  <a:srgbClr val="FF0000"/>
                </a:solidFill>
              </a:rPr>
              <a:t>核心部分</a:t>
            </a:r>
            <a:r>
              <a:rPr lang="zh-CN" altLang="en-US" dirty="0" smtClean="0"/>
              <a:t>作用</a:t>
            </a:r>
            <a:r>
              <a:rPr lang="zh-CN" altLang="en-US" dirty="0" smtClean="0"/>
              <a:t>是向</a:t>
            </a:r>
            <a:r>
              <a:rPr lang="zh-CN" altLang="en-US" dirty="0"/>
              <a:t>网络边缘中的大量主机提供</a:t>
            </a:r>
            <a:r>
              <a:rPr lang="zh-CN" altLang="en-US" dirty="0">
                <a:solidFill>
                  <a:srgbClr val="0000CC"/>
                </a:solidFill>
              </a:rPr>
              <a:t>连通性</a:t>
            </a:r>
            <a:r>
              <a:rPr lang="zh-CN" altLang="en-US" dirty="0"/>
              <a:t>，</a:t>
            </a:r>
            <a:r>
              <a:rPr lang="zh-CN" altLang="en-US" dirty="0" smtClean="0"/>
              <a:t>使任何</a:t>
            </a:r>
            <a:r>
              <a:rPr lang="zh-CN" altLang="en-US" dirty="0"/>
              <a:t>一个主机都能够向其他主机通信（即传送或接收各种形式的数据）。</a:t>
            </a:r>
          </a:p>
          <a:p>
            <a:r>
              <a:rPr lang="zh-CN" altLang="en-US" dirty="0" smtClean="0">
                <a:solidFill>
                  <a:srgbClr val="FF0000"/>
                </a:solidFill>
              </a:rPr>
              <a:t>路由器</a:t>
            </a:r>
            <a:r>
              <a:rPr lang="zh-CN" altLang="en-US" dirty="0">
                <a:solidFill>
                  <a:srgbClr val="FF0000"/>
                </a:solidFill>
              </a:rPr>
              <a:t>之间</a:t>
            </a:r>
            <a:r>
              <a:rPr lang="zh-CN" altLang="en-US" dirty="0"/>
              <a:t>一般都用</a:t>
            </a:r>
            <a:r>
              <a:rPr lang="zh-CN" altLang="en-US" dirty="0">
                <a:solidFill>
                  <a:srgbClr val="0000CC"/>
                </a:solidFill>
              </a:rPr>
              <a:t>高速链路</a:t>
            </a:r>
            <a:r>
              <a:rPr lang="zh-CN" altLang="en-US" dirty="0"/>
              <a:t>相</a:t>
            </a:r>
            <a:r>
              <a:rPr lang="zh-CN" altLang="en-US" dirty="0" smtClean="0"/>
              <a:t>连接。</a:t>
            </a:r>
            <a:endParaRPr lang="en-US" altLang="zh-CN" dirty="0" smtClean="0"/>
          </a:p>
          <a:p>
            <a:r>
              <a:rPr lang="zh-CN" altLang="en-US" dirty="0" smtClean="0">
                <a:solidFill>
                  <a:srgbClr val="FF0000"/>
                </a:solidFill>
              </a:rPr>
              <a:t>主机</a:t>
            </a:r>
            <a:r>
              <a:rPr lang="zh-CN" altLang="en-US" dirty="0">
                <a:solidFill>
                  <a:srgbClr val="FF0000"/>
                </a:solidFill>
              </a:rPr>
              <a:t>与核心部分之间</a:t>
            </a:r>
            <a:r>
              <a:rPr lang="zh-CN" altLang="en-US" dirty="0" smtClean="0"/>
              <a:t>通常</a:t>
            </a:r>
            <a:r>
              <a:rPr lang="zh-CN" altLang="en-US" dirty="0"/>
              <a:t>以</a:t>
            </a:r>
            <a:r>
              <a:rPr lang="zh-CN" altLang="en-US" dirty="0" smtClean="0"/>
              <a:t>相对</a:t>
            </a:r>
            <a:r>
              <a:rPr lang="zh-CN" altLang="en-US" dirty="0" smtClean="0">
                <a:solidFill>
                  <a:srgbClr val="0000CC"/>
                </a:solidFill>
              </a:rPr>
              <a:t>低速链路连接</a:t>
            </a:r>
            <a:r>
              <a:rPr lang="zh-CN" altLang="en-US" dirty="0" smtClean="0"/>
              <a:t>。</a:t>
            </a:r>
            <a:endParaRPr lang="en-US" altLang="zh-CN" dirty="0" smtClean="0"/>
          </a:p>
          <a:p>
            <a:r>
              <a:rPr lang="zh-CN" altLang="en-US" dirty="0" smtClean="0">
                <a:solidFill>
                  <a:srgbClr val="FF0000"/>
                </a:solidFill>
              </a:rPr>
              <a:t>交换方式</a:t>
            </a:r>
            <a:r>
              <a:rPr lang="zh-CN" altLang="en-US" dirty="0" smtClean="0"/>
              <a:t>：</a:t>
            </a:r>
            <a:r>
              <a:rPr lang="zh-CN" altLang="zh-CN" dirty="0" smtClean="0">
                <a:solidFill>
                  <a:srgbClr val="0000CC"/>
                </a:solidFill>
              </a:rPr>
              <a:t>电路交换</a:t>
            </a:r>
            <a:r>
              <a:rPr lang="zh-CN" altLang="en-US" dirty="0"/>
              <a:t>→</a:t>
            </a:r>
            <a:r>
              <a:rPr lang="zh-CN" altLang="en-US" dirty="0">
                <a:solidFill>
                  <a:srgbClr val="0000CC"/>
                </a:solidFill>
              </a:rPr>
              <a:t>报文交换</a:t>
            </a:r>
            <a:r>
              <a:rPr lang="zh-CN" altLang="en-US" dirty="0"/>
              <a:t>→</a:t>
            </a:r>
            <a:r>
              <a:rPr lang="zh-CN" altLang="en-US" dirty="0" smtClean="0">
                <a:solidFill>
                  <a:srgbClr val="0000CC"/>
                </a:solidFill>
              </a:rPr>
              <a:t>分组交换</a:t>
            </a:r>
            <a:endParaRPr lang="zh-CN" altLang="en-US" dirty="0">
              <a:solidFill>
                <a:srgbClr val="0000CC"/>
              </a:solidFill>
            </a:endParaRPr>
          </a:p>
        </p:txBody>
      </p:sp>
    </p:spTree>
    <p:extLst>
      <p:ext uri="{BB962C8B-B14F-4D97-AF65-F5344CB8AC3E}">
        <p14:creationId xmlns:p14="http://schemas.microsoft.com/office/powerpoint/2010/main" val="3906136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5974531" y="1351221"/>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296816" y="1351221"/>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27016" y="1802070"/>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3331667"/>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itchFamily="2" charset="-122"/>
              </a:rPr>
              <a:t>2 </a:t>
            </a:r>
            <a:r>
              <a:rPr lang="zh-CN" altLang="en-US" sz="3200" b="1" dirty="0" smtClean="0">
                <a:latin typeface="+mn-lt"/>
                <a:ea typeface="黑体" pitchFamily="2" charset="-122"/>
              </a:rPr>
              <a:t>部</a:t>
            </a:r>
            <a:r>
              <a:rPr lang="zh-CN" altLang="en-US" sz="3200" b="1" dirty="0">
                <a:latin typeface="+mn-lt"/>
                <a:ea typeface="黑体" pitchFamily="2" charset="-122"/>
              </a:rPr>
              <a:t>电话机只需要</a:t>
            </a:r>
            <a:r>
              <a:rPr lang="zh-CN" altLang="en-US" sz="3200" b="1" dirty="0" smtClean="0">
                <a:latin typeface="+mn-lt"/>
                <a:ea typeface="黑体" pitchFamily="2" charset="-122"/>
              </a:rPr>
              <a:t>用 </a:t>
            </a:r>
            <a:r>
              <a:rPr lang="en-US" altLang="zh-CN" sz="3200" b="1" dirty="0" smtClean="0">
                <a:solidFill>
                  <a:srgbClr val="0000CC"/>
                </a:solidFill>
                <a:latin typeface="+mn-lt"/>
                <a:ea typeface="黑体" pitchFamily="2" charset="-122"/>
              </a:rPr>
              <a:t>1 </a:t>
            </a:r>
            <a:r>
              <a:rPr lang="zh-CN" altLang="en-US" sz="3200" b="1" dirty="0" smtClean="0">
                <a:solidFill>
                  <a:srgbClr val="0000CC"/>
                </a:solidFill>
                <a:latin typeface="+mn-lt"/>
                <a:ea typeface="黑体" pitchFamily="2" charset="-122"/>
              </a:rPr>
              <a:t>对电线</a:t>
            </a:r>
            <a:r>
              <a:rPr lang="zh-CN" altLang="en-US" sz="3200" b="1" dirty="0" smtClean="0">
                <a:latin typeface="+mn-lt"/>
                <a:ea typeface="黑体" pitchFamily="2" charset="-122"/>
              </a:rPr>
              <a:t>直接连接就</a:t>
            </a:r>
            <a:r>
              <a:rPr lang="zh-CN" altLang="en-US" sz="3200" b="1" dirty="0">
                <a:latin typeface="+mn-lt"/>
                <a:ea typeface="黑体" pitchFamily="2" charset="-122"/>
              </a:rPr>
              <a:t>能够</a:t>
            </a:r>
            <a:r>
              <a:rPr lang="zh-CN" altLang="en-US" sz="3200" b="1" dirty="0" smtClean="0">
                <a:latin typeface="+mn-lt"/>
                <a:ea typeface="黑体" pitchFamily="2" charset="-122"/>
              </a:rPr>
              <a:t>互相通话</a:t>
            </a:r>
            <a:r>
              <a:rPr lang="zh-CN" altLang="en-US" sz="3200" b="1" dirty="0">
                <a:latin typeface="+mn-lt"/>
                <a:ea typeface="黑体" pitchFamily="2" charset="-122"/>
              </a:rPr>
              <a:t>。 </a:t>
            </a:r>
          </a:p>
        </p:txBody>
      </p:sp>
      <p:sp>
        <p:nvSpPr>
          <p:cNvPr id="4" name="矩形 3"/>
          <p:cNvSpPr/>
          <p:nvPr/>
        </p:nvSpPr>
        <p:spPr>
          <a:xfrm>
            <a:off x="3368824" y="2636912"/>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val="2819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7926" y="4342524"/>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solidFill>
                  <a:srgbClr val="0000CC"/>
                </a:solidFill>
                <a:latin typeface="+mn-lt"/>
                <a:ea typeface="黑体" pitchFamily="2" charset="-122"/>
              </a:rPr>
              <a:t>10 </a:t>
            </a:r>
            <a:r>
              <a:rPr lang="zh-CN" altLang="en-US" sz="3200" b="1" dirty="0">
                <a:solidFill>
                  <a:srgbClr val="0000CC"/>
                </a:solidFill>
                <a:latin typeface="+mn-lt"/>
                <a:ea typeface="黑体" pitchFamily="2" charset="-122"/>
              </a:rPr>
              <a:t>对电线</a:t>
            </a:r>
            <a:r>
              <a:rPr lang="zh-CN" altLang="en-US" sz="3200" b="1" dirty="0">
                <a:latin typeface="+mn-lt"/>
                <a:ea typeface="黑体" pitchFamily="2" charset="-122"/>
              </a:rPr>
              <a:t>。</a:t>
            </a:r>
          </a:p>
        </p:txBody>
      </p:sp>
      <p:sp>
        <p:nvSpPr>
          <p:cNvPr id="4" name="矩形 3"/>
          <p:cNvSpPr/>
          <p:nvPr/>
        </p:nvSpPr>
        <p:spPr>
          <a:xfrm>
            <a:off x="3373318" y="3674483"/>
            <a:ext cx="3571900"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(b) 5 </a:t>
            </a:r>
            <a:r>
              <a:rPr lang="zh-CN" altLang="zh-CN" sz="2000" b="1" dirty="0" smtClean="0">
                <a:latin typeface="+mn-lt"/>
                <a:ea typeface="黑体" pitchFamily="2" charset="-122"/>
              </a:rPr>
              <a:t>部电话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
        <p:nvSpPr>
          <p:cNvPr id="16" name="Line 9"/>
          <p:cNvSpPr>
            <a:spLocks noChangeShapeType="1"/>
          </p:cNvSpPr>
          <p:nvPr/>
        </p:nvSpPr>
        <p:spPr bwMode="auto">
          <a:xfrm flipV="1">
            <a:off x="3598450" y="1599977"/>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247730" y="1638077"/>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445388" y="2382614"/>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497901" y="3406551"/>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945965" y="2377851"/>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154861" y="1636489"/>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480703" y="1653951"/>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627686" y="2374676"/>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447108" y="2377851"/>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532297" y="2425476"/>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3080792" y="1196752"/>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23"/>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4"/>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22"/>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381693" y="5373216"/>
            <a:ext cx="9293426" cy="584775"/>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itchFamily="2" charset="-122"/>
              </a:rPr>
              <a:t>N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i="1" dirty="0">
                <a:solidFill>
                  <a:srgbClr val="0000CC"/>
                </a:solidFill>
                <a:latin typeface="+mn-lt"/>
                <a:ea typeface="黑体" pitchFamily="2" charset="-122"/>
              </a:rPr>
              <a:t>N</a:t>
            </a:r>
            <a:r>
              <a:rPr lang="en-US" altLang="zh-CN" sz="3200" b="1" dirty="0">
                <a:solidFill>
                  <a:srgbClr val="0000CC"/>
                </a:solidFill>
                <a:latin typeface="+mn-lt"/>
                <a:ea typeface="黑体" pitchFamily="2" charset="-122"/>
              </a:rPr>
              <a:t>(</a:t>
            </a:r>
            <a:r>
              <a:rPr lang="en-US" altLang="zh-CN" sz="3200" b="1" i="1" dirty="0">
                <a:solidFill>
                  <a:srgbClr val="0000CC"/>
                </a:solidFill>
                <a:latin typeface="+mn-lt"/>
                <a:ea typeface="黑体" pitchFamily="2" charset="-122"/>
              </a:rPr>
              <a:t>N</a:t>
            </a:r>
            <a:r>
              <a:rPr lang="en-US" altLang="zh-CN" sz="3200" b="1" dirty="0">
                <a:solidFill>
                  <a:srgbClr val="0000CC"/>
                </a:solidFill>
                <a:latin typeface="+mn-lt"/>
                <a:ea typeface="黑体" pitchFamily="2" charset="-122"/>
              </a:rPr>
              <a:t> – 1)/2</a:t>
            </a:r>
            <a:r>
              <a:rPr lang="en-US" altLang="zh-CN" sz="3200" b="1" dirty="0">
                <a:solidFill>
                  <a:srgbClr val="FF0000"/>
                </a:solidFill>
                <a:latin typeface="+mn-lt"/>
                <a:ea typeface="黑体" pitchFamily="2" charset="-122"/>
              </a:rPr>
              <a:t> </a:t>
            </a:r>
            <a:r>
              <a:rPr lang="zh-CN" altLang="en-US" sz="3200" b="1" dirty="0">
                <a:latin typeface="+mn-lt"/>
                <a:ea typeface="黑体" pitchFamily="2" charset="-122"/>
              </a:rPr>
              <a:t>对</a:t>
            </a:r>
            <a:r>
              <a:rPr lang="zh-CN" altLang="en-US" sz="3200" b="1">
                <a:latin typeface="+mn-lt"/>
                <a:ea typeface="黑体" pitchFamily="2" charset="-122"/>
              </a:rPr>
              <a:t>电线</a:t>
            </a:r>
            <a:r>
              <a:rPr lang="zh-CN" altLang="en-US" sz="3200" b="1" smtClean="0">
                <a:latin typeface="+mn-lt"/>
                <a:ea typeface="黑体" pitchFamily="2" charset="-122"/>
              </a:rPr>
              <a:t>。</a:t>
            </a:r>
            <a:endParaRPr lang="en-US" altLang="zh-CN" sz="3200" b="1" smtClean="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3490917" y="1268760"/>
            <a:ext cx="3074978" cy="3386934"/>
          </a:xfrm>
          <a:prstGeom prst="rect">
            <a:avLst/>
          </a:prstGeom>
        </p:spPr>
      </p:pic>
      <p:sp>
        <p:nvSpPr>
          <p:cNvPr id="7" name="矩形 6"/>
          <p:cNvSpPr/>
          <p:nvPr/>
        </p:nvSpPr>
        <p:spPr>
          <a:xfrm>
            <a:off x="3242456" y="4743671"/>
            <a:ext cx="3571900" cy="400110"/>
          </a:xfrm>
          <a:prstGeom prst="rect">
            <a:avLst/>
          </a:prstGeom>
        </p:spPr>
        <p:txBody>
          <a:bodyPr wrap="square">
            <a:spAutoFit/>
          </a:bodyPr>
          <a:lstStyle/>
          <a:p>
            <a:pPr algn="ctr"/>
            <a:r>
              <a:rPr lang="en-US" altLang="zh-CN" sz="2000" b="1">
                <a:latin typeface="+mn-lt"/>
                <a:ea typeface="黑体" pitchFamily="2" charset="-122"/>
              </a:rPr>
              <a:t> </a:t>
            </a:r>
            <a:r>
              <a:rPr lang="en-US" altLang="zh-CN" sz="2000" b="1" smtClean="0">
                <a:latin typeface="+mn-lt"/>
                <a:ea typeface="黑体" pitchFamily="2" charset="-122"/>
              </a:rPr>
              <a:t>(c) N </a:t>
            </a:r>
            <a:r>
              <a:rPr lang="zh-CN" altLang="zh-CN" sz="2000" b="1" smtClean="0">
                <a:latin typeface="+mn-lt"/>
                <a:ea typeface="黑体" pitchFamily="2" charset="-122"/>
              </a:rPr>
              <a:t>部</a:t>
            </a:r>
            <a:r>
              <a:rPr lang="zh-CN" altLang="zh-CN" sz="2000" b="1" dirty="0" smtClean="0">
                <a:latin typeface="+mn-lt"/>
                <a:ea typeface="黑体" pitchFamily="2" charset="-122"/>
              </a:rPr>
              <a:t>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val="23534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en-US" sz="280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a:t>”</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extLst>
      <p:ext uri="{BB962C8B-B14F-4D97-AF65-F5344CB8AC3E}">
        <p14:creationId xmlns:p14="http://schemas.microsoft.com/office/powerpoint/2010/main" val="2258305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a:t>1. </a:t>
            </a:r>
            <a:r>
              <a:rPr lang="zh-CN" altLang="en-US"/>
              <a:t>电路交换的主要特点</a:t>
            </a:r>
            <a:endParaRPr lang="zh-CN" altLang="en-US" dirty="0"/>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a:t>
            </a:r>
            <a:r>
              <a:rPr lang="zh-CN" altLang="zh-CN" sz="2400" b="1" dirty="0" smtClean="0">
                <a:latin typeface="+mn-lt"/>
                <a:ea typeface="黑体" pitchFamily="2" charset="-122"/>
              </a:rPr>
              <a:t>都</a:t>
            </a:r>
            <a:r>
              <a:rPr lang="zh-CN" altLang="en-US" sz="2400" b="1" dirty="0" smtClean="0">
                <a:latin typeface="+mn-lt"/>
                <a:ea typeface="黑体" pitchFamily="2" charset="-122"/>
              </a:rPr>
              <a:t>直接</a:t>
            </a:r>
            <a:r>
              <a:rPr lang="zh-CN" altLang="zh-CN" sz="2400" b="1" dirty="0" smtClean="0">
                <a:latin typeface="+mn-lt"/>
                <a:ea typeface="黑体" pitchFamily="2" charset="-122"/>
              </a:rPr>
              <a:t>连接</a:t>
            </a:r>
            <a:r>
              <a:rPr lang="zh-CN" altLang="zh-CN" sz="2400" b="1" dirty="0">
                <a:latin typeface="+mn-lt"/>
                <a:ea typeface="黑体" pitchFamily="2" charset="-122"/>
              </a:rPr>
              <a:t>到交换机上，而交换机使用交换的方法，让电话用户彼此之间可以很方便地通信。</a:t>
            </a:r>
            <a:r>
              <a:rPr lang="zh-CN" altLang="en-US" sz="2400" b="1" dirty="0">
                <a:latin typeface="+mn-lt"/>
                <a:ea typeface="黑体" pitchFamily="2" charset="-122"/>
              </a:rPr>
              <a:t> </a:t>
            </a:r>
            <a:endParaRPr lang="en-US" altLang="zh-CN" sz="2400" b="1" dirty="0" smtClean="0">
              <a:latin typeface="+mn-lt"/>
              <a:ea typeface="黑体" pitchFamily="2" charset="-122"/>
            </a:endParaRPr>
          </a:p>
          <a:p>
            <a:r>
              <a:rPr lang="zh-CN" altLang="en-US" sz="2400" b="1" dirty="0" smtClean="0">
                <a:latin typeface="+mn-lt"/>
                <a:ea typeface="黑体" pitchFamily="2" charset="-122"/>
              </a:rPr>
              <a:t>所采用的</a:t>
            </a:r>
            <a:r>
              <a:rPr lang="zh-CN" altLang="zh-CN" sz="2400" b="1" dirty="0" smtClean="0">
                <a:latin typeface="+mn-lt"/>
                <a:ea typeface="黑体" pitchFamily="2" charset="-122"/>
              </a:rPr>
              <a:t>交换方式</a:t>
            </a:r>
            <a:r>
              <a:rPr lang="zh-CN" altLang="en-US" sz="2400" b="1" dirty="0" smtClean="0">
                <a:latin typeface="+mn-lt"/>
                <a:ea typeface="黑体" pitchFamily="2" charset="-122"/>
              </a:rPr>
              <a:t>就</a:t>
            </a:r>
            <a:r>
              <a:rPr lang="zh-CN" altLang="zh-CN" sz="2400" b="1" dirty="0" smtClean="0">
                <a:latin typeface="+mn-lt"/>
                <a:ea typeface="黑体" pitchFamily="2" charset="-122"/>
              </a:rPr>
              <a:t>是</a:t>
            </a:r>
            <a:r>
              <a:rPr lang="zh-CN" altLang="zh-CN" sz="2400" b="1" dirty="0" smtClean="0">
                <a:solidFill>
                  <a:srgbClr val="FF0000"/>
                </a:solidFill>
                <a:latin typeface="+mn-lt"/>
                <a:ea typeface="黑体" pitchFamily="2" charset="-122"/>
              </a:rPr>
              <a:t>电路交换</a:t>
            </a:r>
            <a:r>
              <a:rPr lang="en-US" altLang="zh-CN" sz="2400" b="1" dirty="0" smtClean="0">
                <a:solidFill>
                  <a:srgbClr val="FF0000"/>
                </a:solidFill>
                <a:latin typeface="+mn-lt"/>
                <a:ea typeface="黑体" pitchFamily="2" charset="-122"/>
              </a:rPr>
              <a:t> (</a:t>
            </a:r>
            <a:r>
              <a:rPr lang="en-US" altLang="zh-CN" sz="2400" b="1" dirty="0">
                <a:solidFill>
                  <a:srgbClr val="FF0000"/>
                </a:solidFill>
                <a:latin typeface="+mn-lt"/>
                <a:ea typeface="黑体" pitchFamily="2" charset="-122"/>
              </a:rPr>
              <a:t>circuit switching)</a:t>
            </a:r>
            <a:r>
              <a:rPr lang="zh-CN" altLang="en-US" sz="2400" b="1" dirty="0">
                <a:solidFill>
                  <a:srgbClr val="FF0000"/>
                </a:solidFill>
                <a:latin typeface="+mn-lt"/>
                <a:ea typeface="黑体" pitchFamily="2" charset="-122"/>
              </a:rPr>
              <a:t>。</a:t>
            </a: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a:latin typeface="+mn-lt"/>
                <a:ea typeface="黑体" pitchFamily="2" charset="-122"/>
              </a:rPr>
              <a:t> </a:t>
            </a:r>
            <a:r>
              <a:rPr lang="en-US" altLang="zh-CN" sz="2000" b="1" smtClean="0">
                <a:latin typeface="+mn-lt"/>
                <a:ea typeface="黑体" pitchFamily="2" charset="-122"/>
              </a:rPr>
              <a:t>(d) </a:t>
            </a:r>
            <a:r>
              <a:rPr lang="zh-CN" altLang="en-US" sz="2000" b="1" smtClean="0">
                <a:latin typeface="+mn-lt"/>
                <a:ea typeface="黑体" pitchFamily="2" charset="-122"/>
              </a:rPr>
              <a:t>使用交换机</a:t>
            </a:r>
            <a:r>
              <a:rPr lang="zh-CN" altLang="en-US" sz="2000" b="1" dirty="0" smtClean="0">
                <a:latin typeface="+mn-lt"/>
                <a:ea typeface="黑体" pitchFamily="2" charset="-122"/>
              </a:rPr>
              <a:t>连接许多</a:t>
            </a:r>
            <a:r>
              <a:rPr lang="zh-CN" altLang="zh-CN" sz="2000" b="1" dirty="0" smtClean="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a:t>1. </a:t>
            </a:r>
            <a:r>
              <a:rPr lang="zh-CN" altLang="en-US"/>
              <a:t>电路交换的主要特点</a:t>
            </a:r>
          </a:p>
        </p:txBody>
      </p:sp>
      <p:sp>
        <p:nvSpPr>
          <p:cNvPr id="40963" name="Rectangle 3"/>
          <p:cNvSpPr>
            <a:spLocks noGrp="1" noChangeArrowheads="1"/>
          </p:cNvSpPr>
          <p:nvPr>
            <p:ph idx="1"/>
          </p:nvPr>
        </p:nvSpPr>
        <p:spPr/>
        <p:txBody>
          <a:bodyPr/>
          <a:lstStyle/>
          <a:p>
            <a:r>
              <a:rPr lang="zh-CN" altLang="en-US" smtClean="0"/>
              <a:t>对“</a:t>
            </a:r>
            <a:r>
              <a:rPr lang="zh-CN" altLang="en-US" smtClean="0">
                <a:solidFill>
                  <a:srgbClr val="FF0000"/>
                </a:solidFill>
              </a:rPr>
              <a:t>交换</a:t>
            </a:r>
            <a:r>
              <a:rPr lang="zh-CN" altLang="en-US" smtClean="0"/>
              <a:t>”</a:t>
            </a:r>
            <a:r>
              <a:rPr lang="en-US" altLang="zh-CN" dirty="0"/>
              <a:t>(switching</a:t>
            </a:r>
            <a:r>
              <a:rPr lang="en-US" altLang="zh-CN"/>
              <a:t>)</a:t>
            </a:r>
            <a:r>
              <a:rPr lang="zh-CN" altLang="en-US" smtClean="0"/>
              <a:t>的</a:t>
            </a:r>
            <a:r>
              <a:rPr lang="zh-CN" altLang="en-US"/>
              <a:t>理解</a:t>
            </a:r>
            <a:endParaRPr lang="en-US" altLang="zh-CN" smtClean="0"/>
          </a:p>
          <a:p>
            <a:pPr lvl="1"/>
            <a:r>
              <a:rPr lang="zh-CN" altLang="en-US" smtClean="0"/>
              <a:t>“交换” 就是</a:t>
            </a:r>
            <a:r>
              <a:rPr lang="zh-CN" altLang="en-US" dirty="0" smtClean="0">
                <a:solidFill>
                  <a:srgbClr val="0000CC"/>
                </a:solidFill>
              </a:rPr>
              <a:t>转接</a:t>
            </a:r>
            <a:r>
              <a:rPr lang="zh-CN" altLang="en-US" dirty="0" smtClean="0">
                <a:solidFill>
                  <a:srgbClr val="FF0000"/>
                </a:solidFill>
              </a:rPr>
              <a:t> </a:t>
            </a:r>
            <a:r>
              <a:rPr lang="en-US" altLang="zh-CN" dirty="0" smtClean="0"/>
              <a:t>—— </a:t>
            </a:r>
            <a:r>
              <a:rPr lang="zh-CN" altLang="en-US" dirty="0" smtClean="0"/>
              <a:t>把</a:t>
            </a:r>
            <a:r>
              <a:rPr lang="zh-CN" altLang="en-US" dirty="0"/>
              <a:t>一条电话线转接到另一条电话线，使它们连通起来。</a:t>
            </a:r>
          </a:p>
          <a:p>
            <a:pPr lvl="1"/>
            <a:r>
              <a:rPr lang="zh-CN" altLang="en-US" smtClean="0"/>
              <a:t>从分配</a:t>
            </a:r>
            <a:r>
              <a:rPr lang="zh-CN" altLang="en-US"/>
              <a:t>通信资源</a:t>
            </a:r>
            <a:r>
              <a:rPr lang="zh-CN" altLang="en-US" smtClean="0"/>
              <a:t>的角度</a:t>
            </a:r>
            <a:r>
              <a:rPr lang="zh-CN" altLang="en-US" dirty="0"/>
              <a:t>来看，“交换”就是按照某种方式</a:t>
            </a:r>
            <a:r>
              <a:rPr lang="zh-CN" altLang="en-US" dirty="0">
                <a:solidFill>
                  <a:srgbClr val="0000CC"/>
                </a:solidFill>
              </a:rPr>
              <a:t>动态地分配</a:t>
            </a:r>
            <a:r>
              <a:rPr lang="zh-CN" altLang="en-US" dirty="0"/>
              <a:t>传输线路的资源。 </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t>1. </a:t>
            </a:r>
            <a:r>
              <a:rPr lang="zh-CN" altLang="en-US"/>
              <a:t>电路交换的主要特点</a:t>
            </a:r>
            <a:endParaRPr lang="zh-CN" altLang="en-US" dirty="0"/>
          </a:p>
        </p:txBody>
      </p:sp>
      <p:sp>
        <p:nvSpPr>
          <p:cNvPr id="41987" name="Rectangle 3"/>
          <p:cNvSpPr>
            <a:spLocks noGrp="1" noChangeArrowheads="1"/>
          </p:cNvSpPr>
          <p:nvPr>
            <p:ph idx="1"/>
          </p:nvPr>
        </p:nvSpPr>
        <p:spPr>
          <a:xfrm>
            <a:off x="495300" y="1196752"/>
            <a:ext cx="9066212" cy="4934173"/>
          </a:xfrm>
        </p:spPr>
        <p:txBody>
          <a:bodyPr/>
          <a:lstStyle/>
          <a:p>
            <a:r>
              <a:rPr lang="zh-CN" altLang="en-US" smtClean="0"/>
              <a:t>电路交换的</a:t>
            </a:r>
            <a:r>
              <a:rPr lang="zh-CN" altLang="en-US">
                <a:solidFill>
                  <a:srgbClr val="FF0000"/>
                </a:solidFill>
              </a:rPr>
              <a:t>特点</a:t>
            </a:r>
            <a:r>
              <a:rPr lang="zh-CN" altLang="en-US" smtClean="0"/>
              <a:t>是</a:t>
            </a:r>
            <a:r>
              <a:rPr lang="zh-CN" altLang="en-US" smtClean="0">
                <a:solidFill>
                  <a:srgbClr val="0000CC"/>
                </a:solidFill>
              </a:rPr>
              <a:t>面向连接</a:t>
            </a:r>
            <a:r>
              <a:rPr lang="zh-CN" altLang="en-US" smtClean="0"/>
              <a:t>。</a:t>
            </a:r>
            <a:endParaRPr lang="zh-CN" altLang="en-US" dirty="0"/>
          </a:p>
          <a:p>
            <a:r>
              <a:rPr lang="zh-CN" altLang="en-US" smtClean="0"/>
              <a:t>电路交换的</a:t>
            </a:r>
            <a:r>
              <a:rPr lang="zh-CN" altLang="en-US" smtClean="0">
                <a:solidFill>
                  <a:srgbClr val="FF0000"/>
                </a:solidFill>
              </a:rPr>
              <a:t>三</a:t>
            </a:r>
            <a:r>
              <a:rPr lang="zh-CN" altLang="en-US" dirty="0">
                <a:solidFill>
                  <a:srgbClr val="FF0000"/>
                </a:solidFill>
              </a:rPr>
              <a:t>个阶段</a:t>
            </a:r>
            <a:r>
              <a:rPr lang="zh-CN" altLang="en-US" dirty="0"/>
              <a:t>：</a:t>
            </a:r>
          </a:p>
          <a:p>
            <a:pPr lvl="1"/>
            <a:r>
              <a:rPr lang="zh-CN" altLang="en-US" dirty="0">
                <a:solidFill>
                  <a:srgbClr val="0000CC"/>
                </a:solidFill>
                <a:ea typeface="黑体" pitchFamily="2" charset="-122"/>
              </a:rPr>
              <a:t>建立</a:t>
            </a:r>
            <a:r>
              <a:rPr lang="zh-CN" altLang="en-US" dirty="0" smtClean="0">
                <a:solidFill>
                  <a:srgbClr val="0000CC"/>
                </a:solidFill>
                <a:ea typeface="黑体" pitchFamily="2" charset="-122"/>
              </a:rPr>
              <a:t>连接</a:t>
            </a:r>
            <a:r>
              <a:rPr lang="zh-CN" altLang="en-US" dirty="0"/>
              <a:t>：</a:t>
            </a:r>
            <a:r>
              <a:rPr lang="zh-CN" altLang="en-US" dirty="0" smtClean="0">
                <a:ea typeface="黑体"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itchFamily="2" charset="-122"/>
            </a:endParaRPr>
          </a:p>
          <a:p>
            <a:pPr lvl="1"/>
            <a:r>
              <a:rPr lang="zh-CN" altLang="en-US" dirty="0">
                <a:solidFill>
                  <a:srgbClr val="0000CC"/>
                </a:solidFill>
              </a:rPr>
              <a:t>通信</a:t>
            </a:r>
            <a:r>
              <a:rPr lang="zh-CN" altLang="en-US" dirty="0"/>
              <a:t>：</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itchFamily="2" charset="-122"/>
            </a:endParaRPr>
          </a:p>
          <a:p>
            <a:pPr lvl="1"/>
            <a:r>
              <a:rPr lang="zh-CN" altLang="en-US" dirty="0">
                <a:solidFill>
                  <a:srgbClr val="0000CC"/>
                </a:solidFill>
              </a:rPr>
              <a:t>释放连接</a:t>
            </a:r>
            <a:r>
              <a:rPr lang="zh-CN" altLang="en-US" dirty="0"/>
              <a:t>：</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Effect transition="in" filter="fade">
                                      <p:cBhvr>
                                        <p:cTn id="7" dur="500"/>
                                        <p:tgtEl>
                                          <p:spTgt spid="419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87">
                                            <p:txEl>
                                              <p:pRg st="3" end="3"/>
                                            </p:txEl>
                                          </p:spTgt>
                                        </p:tgtEl>
                                        <p:attrNameLst>
                                          <p:attrName>style.visibility</p:attrName>
                                        </p:attrNameLst>
                                      </p:cBhvr>
                                      <p:to>
                                        <p:strVal val="visible"/>
                                      </p:to>
                                    </p:set>
                                    <p:animEffect transition="in" filter="fade">
                                      <p:cBhvr>
                                        <p:cTn id="12" dur="500"/>
                                        <p:tgtEl>
                                          <p:spTgt spid="419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animEffect transition="in" filter="fade">
                                      <p:cBhvr>
                                        <p:cTn id="17"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t>1. </a:t>
            </a:r>
            <a:r>
              <a:rPr lang="zh-CN" altLang="en-US"/>
              <a:t>电路交换的主要特点</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959805" y="1340768"/>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7" name="Rectangle 3"/>
          <p:cNvSpPr txBox="1">
            <a:spLocks noChangeArrowheads="1"/>
          </p:cNvSpPr>
          <p:nvPr/>
        </p:nvSpPr>
        <p:spPr bwMode="auto">
          <a:xfrm>
            <a:off x="495301" y="3880758"/>
            <a:ext cx="9066212" cy="221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zh-CN" sz="2800" smtClean="0"/>
              <a:t>电路交换</a:t>
            </a:r>
            <a:r>
              <a:rPr lang="zh-CN" altLang="zh-CN" sz="2800"/>
              <a:t>的用户</a:t>
            </a:r>
            <a:r>
              <a:rPr lang="zh-CN" altLang="zh-CN" sz="2800">
                <a:solidFill>
                  <a:srgbClr val="0000CC"/>
                </a:solidFill>
              </a:rPr>
              <a:t>始终占用</a:t>
            </a:r>
            <a:r>
              <a:rPr lang="zh-CN" altLang="zh-CN" sz="2800"/>
              <a:t>端到</a:t>
            </a:r>
            <a:r>
              <a:rPr lang="zh-CN" altLang="zh-CN" sz="2800" smtClean="0"/>
              <a:t>端的</a:t>
            </a:r>
            <a:r>
              <a:rPr lang="zh-CN" altLang="en-US" sz="2800" smtClean="0"/>
              <a:t>所有</a:t>
            </a:r>
            <a:r>
              <a:rPr lang="zh-CN" altLang="zh-CN" sz="2800" smtClean="0"/>
              <a:t>通信资源</a:t>
            </a:r>
            <a:r>
              <a:rPr lang="zh-CN" altLang="en-US" sz="2800" smtClean="0"/>
              <a:t>。</a:t>
            </a:r>
          </a:p>
          <a:p>
            <a:r>
              <a:rPr lang="zh-CN" altLang="en-US" sz="2800" kern="0" smtClean="0"/>
              <a:t>计算机数据</a:t>
            </a:r>
            <a:r>
              <a:rPr lang="zh-CN" altLang="en-US" sz="2800" kern="0"/>
              <a:t>具有</a:t>
            </a:r>
            <a:r>
              <a:rPr lang="zh-CN" altLang="en-US" sz="2800" kern="0">
                <a:solidFill>
                  <a:srgbClr val="0000CC"/>
                </a:solidFill>
              </a:rPr>
              <a:t>突发性。</a:t>
            </a:r>
            <a:endParaRPr lang="en-US" altLang="zh-CN" sz="2800" kern="0">
              <a:solidFill>
                <a:srgbClr val="0000CC"/>
              </a:solidFill>
            </a:endParaRPr>
          </a:p>
          <a:p>
            <a:r>
              <a:rPr lang="zh-CN" altLang="en-US" sz="2800" kern="0" smtClean="0"/>
              <a:t>这导致在传送计算机数据时，通信</a:t>
            </a:r>
            <a:r>
              <a:rPr lang="zh-CN" altLang="en-US" sz="2800" kern="0" smtClean="0">
                <a:solidFill>
                  <a:srgbClr val="0000CC"/>
                </a:solidFill>
              </a:rPr>
              <a:t>线路的利用率很低</a:t>
            </a:r>
            <a:r>
              <a:rPr lang="zh-CN" altLang="en-US" sz="2800" kern="0" smtClean="0"/>
              <a:t>（</a:t>
            </a:r>
            <a:r>
              <a:rPr lang="zh-CN" altLang="zh-CN" sz="2800" kern="0" smtClean="0"/>
              <a:t>用来传送数据的时间往往不到</a:t>
            </a:r>
            <a:r>
              <a:rPr lang="en-US" altLang="zh-CN" sz="2800" kern="0" smtClean="0"/>
              <a:t>10%</a:t>
            </a:r>
            <a:r>
              <a:rPr lang="zh-CN" altLang="zh-CN" sz="2800" kern="0" smtClean="0"/>
              <a:t>甚至</a:t>
            </a:r>
            <a:r>
              <a:rPr lang="en-US" altLang="zh-CN" sz="2800" kern="0" smtClean="0"/>
              <a:t>1% </a:t>
            </a:r>
            <a:r>
              <a:rPr lang="zh-CN" altLang="en-US" sz="2800" kern="0" smtClean="0"/>
              <a:t>）。</a:t>
            </a:r>
            <a:endParaRPr lang="zh-CN" altLang="en-US" sz="2800" kern="0" dirty="0"/>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fade">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7">
                                            <p:txEl>
                                              <p:pRg st="2" end="2"/>
                                            </p:txEl>
                                          </p:spTgt>
                                        </p:tgtEl>
                                        <p:attrNameLst>
                                          <p:attrName>style.visibility</p:attrName>
                                        </p:attrNameLst>
                                      </p:cBhvr>
                                      <p:to>
                                        <p:strVal val="visible"/>
                                      </p:to>
                                    </p:set>
                                    <p:animEffect transition="in" filter="fade">
                                      <p:cBhvr>
                                        <p:cTn id="16" dur="500"/>
                                        <p:tgtEl>
                                          <p:spTgt spid="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20" name="Text Box 204"/>
          <p:cNvSpPr txBox="1">
            <a:spLocks noChangeArrowheads="1"/>
          </p:cNvSpPr>
          <p:nvPr/>
        </p:nvSpPr>
        <p:spPr bwMode="auto">
          <a:xfrm>
            <a:off x="7073333" y="1666825"/>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CC"/>
                </a:solidFill>
                <a:ea typeface="黑体" pitchFamily="2" charset="-122"/>
              </a:rPr>
              <a:t>网络核心部分</a:t>
            </a:r>
          </a:p>
        </p:txBody>
      </p:sp>
      <p:grpSp>
        <p:nvGrpSpPr>
          <p:cNvPr id="21" name="组合 20"/>
          <p:cNvGrpSpPr/>
          <p:nvPr/>
        </p:nvGrpSpPr>
        <p:grpSpPr>
          <a:xfrm>
            <a:off x="776536" y="1196752"/>
            <a:ext cx="7921545" cy="5109875"/>
            <a:chOff x="512581" y="235124"/>
            <a:chExt cx="8520089" cy="6118225"/>
          </a:xfrm>
        </p:grpSpPr>
        <p:sp>
          <p:nvSpPr>
            <p:cNvPr id="22"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5"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6"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7"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8"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9"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0"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1"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3"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4"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5"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7"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8"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9"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0"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1"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2"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5"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46"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47"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48"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5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5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1" name="Group 43"/>
            <p:cNvGrpSpPr>
              <a:grpSpLocks/>
            </p:cNvGrpSpPr>
            <p:nvPr/>
          </p:nvGrpSpPr>
          <p:grpSpPr bwMode="auto">
            <a:xfrm>
              <a:off x="4265167" y="1425748"/>
              <a:ext cx="803143" cy="617538"/>
              <a:chOff x="2949" y="196"/>
              <a:chExt cx="941" cy="598"/>
            </a:xfrm>
          </p:grpSpPr>
          <p:sp>
            <p:nvSpPr>
              <p:cNvPr id="212"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3"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4"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5"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6"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7"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8"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9"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20"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1"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2"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2" name="Group 55"/>
            <p:cNvGrpSpPr>
              <a:grpSpLocks/>
            </p:cNvGrpSpPr>
            <p:nvPr/>
          </p:nvGrpSpPr>
          <p:grpSpPr bwMode="auto">
            <a:xfrm rot="867730">
              <a:off x="4533453" y="2411586"/>
              <a:ext cx="1205575" cy="741362"/>
              <a:chOff x="2949" y="196"/>
              <a:chExt cx="941" cy="598"/>
            </a:xfrm>
          </p:grpSpPr>
          <p:sp>
            <p:nvSpPr>
              <p:cNvPr id="201"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2"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3"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4"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5"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6"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7"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8"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9"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10"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11"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3" name="Group 67"/>
            <p:cNvGrpSpPr>
              <a:grpSpLocks/>
            </p:cNvGrpSpPr>
            <p:nvPr/>
          </p:nvGrpSpPr>
          <p:grpSpPr bwMode="auto">
            <a:xfrm>
              <a:off x="6944601" y="2659236"/>
              <a:ext cx="804863" cy="615950"/>
              <a:chOff x="2949" y="196"/>
              <a:chExt cx="941" cy="598"/>
            </a:xfrm>
          </p:grpSpPr>
          <p:sp>
            <p:nvSpPr>
              <p:cNvPr id="190"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1"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2"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3"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4"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5"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6"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7"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8"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99"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00"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4" name="Group 79"/>
            <p:cNvGrpSpPr>
              <a:grpSpLocks/>
            </p:cNvGrpSpPr>
            <p:nvPr/>
          </p:nvGrpSpPr>
          <p:grpSpPr bwMode="auto">
            <a:xfrm rot="-448665">
              <a:off x="5739029" y="2043287"/>
              <a:ext cx="1205573" cy="739775"/>
              <a:chOff x="2949" y="196"/>
              <a:chExt cx="941" cy="598"/>
            </a:xfrm>
          </p:grpSpPr>
          <p:sp>
            <p:nvSpPr>
              <p:cNvPr id="179"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0"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1"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2"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3"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4"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5"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6"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7"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88"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89"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5" name="Group 91"/>
            <p:cNvGrpSpPr>
              <a:grpSpLocks/>
            </p:cNvGrpSpPr>
            <p:nvPr/>
          </p:nvGrpSpPr>
          <p:grpSpPr bwMode="auto">
            <a:xfrm>
              <a:off x="3730312" y="3149773"/>
              <a:ext cx="1337998" cy="863600"/>
              <a:chOff x="2949" y="196"/>
              <a:chExt cx="941" cy="598"/>
            </a:xfrm>
          </p:grpSpPr>
          <p:sp>
            <p:nvSpPr>
              <p:cNvPr id="16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7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7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6" name="Group 103"/>
            <p:cNvGrpSpPr>
              <a:grpSpLocks/>
            </p:cNvGrpSpPr>
            <p:nvPr/>
          </p:nvGrpSpPr>
          <p:grpSpPr bwMode="auto">
            <a:xfrm rot="-485573">
              <a:off x="5338316" y="3765724"/>
              <a:ext cx="1205575" cy="741363"/>
              <a:chOff x="2949" y="196"/>
              <a:chExt cx="941" cy="598"/>
            </a:xfrm>
          </p:grpSpPr>
          <p:sp>
            <p:nvSpPr>
              <p:cNvPr id="157"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8"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9"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0"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1"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2"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3"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4"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5"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66"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67"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7" name="Group 115"/>
            <p:cNvGrpSpPr>
              <a:grpSpLocks/>
            </p:cNvGrpSpPr>
            <p:nvPr/>
          </p:nvGrpSpPr>
          <p:grpSpPr bwMode="auto">
            <a:xfrm rot="-2399024">
              <a:off x="6812178" y="3891136"/>
              <a:ext cx="803142" cy="615950"/>
              <a:chOff x="2949" y="196"/>
              <a:chExt cx="941" cy="598"/>
            </a:xfrm>
          </p:grpSpPr>
          <p:sp>
            <p:nvSpPr>
              <p:cNvPr id="146"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7"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9"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0"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1"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2"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3"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4"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5"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6"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8" name="Group 127"/>
            <p:cNvGrpSpPr>
              <a:grpSpLocks/>
            </p:cNvGrpSpPr>
            <p:nvPr/>
          </p:nvGrpSpPr>
          <p:grpSpPr bwMode="auto">
            <a:xfrm rot="651098">
              <a:off x="4191216" y="5188123"/>
              <a:ext cx="803142" cy="495300"/>
              <a:chOff x="2949" y="196"/>
              <a:chExt cx="941" cy="598"/>
            </a:xfrm>
          </p:grpSpPr>
          <p:sp>
            <p:nvSpPr>
              <p:cNvPr id="135"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7"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8"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9"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0"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1"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2"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3"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4"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5"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9" name="Group 139"/>
            <p:cNvGrpSpPr>
              <a:grpSpLocks/>
            </p:cNvGrpSpPr>
            <p:nvPr/>
          </p:nvGrpSpPr>
          <p:grpSpPr bwMode="auto">
            <a:xfrm rot="-564615">
              <a:off x="3192016" y="4135611"/>
              <a:ext cx="804863" cy="615950"/>
              <a:chOff x="2949" y="196"/>
              <a:chExt cx="941" cy="598"/>
            </a:xfrm>
          </p:grpSpPr>
          <p:sp>
            <p:nvSpPr>
              <p:cNvPr id="124"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5"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6"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7"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8"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9"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0"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1"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2"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3"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4"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70" name="Group 151"/>
            <p:cNvGrpSpPr>
              <a:grpSpLocks/>
            </p:cNvGrpSpPr>
            <p:nvPr/>
          </p:nvGrpSpPr>
          <p:grpSpPr bwMode="auto">
            <a:xfrm rot="1237793">
              <a:off x="5960880" y="1097137"/>
              <a:ext cx="593329" cy="388937"/>
              <a:chOff x="2949" y="196"/>
              <a:chExt cx="941" cy="598"/>
            </a:xfrm>
          </p:grpSpPr>
          <p:sp>
            <p:nvSpPr>
              <p:cNvPr id="113"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4"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5"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6"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7"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8"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9"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0"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1"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22"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23"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71" name="Group 163"/>
            <p:cNvGrpSpPr>
              <a:grpSpLocks/>
            </p:cNvGrpSpPr>
            <p:nvPr/>
          </p:nvGrpSpPr>
          <p:grpSpPr bwMode="auto">
            <a:xfrm rot="1582351">
              <a:off x="2789585" y="2659236"/>
              <a:ext cx="804863" cy="615950"/>
              <a:chOff x="2949" y="196"/>
              <a:chExt cx="941" cy="598"/>
            </a:xfrm>
          </p:grpSpPr>
          <p:sp>
            <p:nvSpPr>
              <p:cNvPr id="102"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3"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4"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5"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6"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7"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8"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9"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0"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1"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2"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72" name="Group 175"/>
            <p:cNvGrpSpPr>
              <a:grpSpLocks/>
            </p:cNvGrpSpPr>
            <p:nvPr/>
          </p:nvGrpSpPr>
          <p:grpSpPr bwMode="auto">
            <a:xfrm rot="-311414">
              <a:off x="3377754" y="1416223"/>
              <a:ext cx="595048" cy="387350"/>
              <a:chOff x="2949" y="196"/>
              <a:chExt cx="941" cy="598"/>
            </a:xfrm>
          </p:grpSpPr>
          <p:sp>
            <p:nvSpPr>
              <p:cNvPr id="91"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2"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3"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4"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5"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6"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7"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8"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9"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1"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73" name="Group 187"/>
            <p:cNvGrpSpPr>
              <a:grpSpLocks/>
            </p:cNvGrpSpPr>
            <p:nvPr/>
          </p:nvGrpSpPr>
          <p:grpSpPr bwMode="auto">
            <a:xfrm rot="5241567">
              <a:off x="1752882" y="3622385"/>
              <a:ext cx="730250" cy="527977"/>
              <a:chOff x="2949" y="196"/>
              <a:chExt cx="941" cy="598"/>
            </a:xfrm>
          </p:grpSpPr>
          <p:sp>
            <p:nvSpPr>
              <p:cNvPr id="80"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1"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2"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3"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4"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5"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6"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7"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8"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89"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90"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74"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75"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6"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77"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8" name="Line 205"/>
            <p:cNvSpPr>
              <a:spLocks noChangeShapeType="1"/>
            </p:cNvSpPr>
            <p:nvPr/>
          </p:nvSpPr>
          <p:spPr bwMode="auto">
            <a:xfrm flipV="1">
              <a:off x="7250269" y="1635591"/>
              <a:ext cx="311541" cy="259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9"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23" name="矩形 222"/>
          <p:cNvSpPr/>
          <p:nvPr/>
        </p:nvSpPr>
        <p:spPr>
          <a:xfrm>
            <a:off x="3588939" y="6355249"/>
            <a:ext cx="3148619" cy="400110"/>
          </a:xfrm>
          <a:prstGeom prst="rect">
            <a:avLst/>
          </a:prstGeom>
        </p:spPr>
        <p:txBody>
          <a:bodyPr wrap="none">
            <a:spAutoFit/>
          </a:bodyPr>
          <a:lstStyle/>
          <a:p>
            <a:pPr algn="ctr"/>
            <a:r>
              <a:rPr lang="en-US" altLang="zh-CN" sz="2000" b="1" dirty="0">
                <a:latin typeface="+mn-lt"/>
                <a:ea typeface="黑体" pitchFamily="2" charset="-122"/>
              </a:rPr>
              <a:t>(a</a:t>
            </a:r>
            <a:r>
              <a:rPr lang="en-US" altLang="zh-CN" sz="2000" b="1">
                <a:latin typeface="+mn-lt"/>
                <a:ea typeface="黑体" pitchFamily="2" charset="-122"/>
              </a:rPr>
              <a:t>) </a:t>
            </a:r>
            <a:r>
              <a:rPr lang="zh-CN" altLang="en-US" sz="2000" b="1">
                <a:latin typeface="+mn-lt"/>
                <a:ea typeface="黑体" pitchFamily="2" charset="-122"/>
              </a:rPr>
              <a:t>核心</a:t>
            </a:r>
            <a:r>
              <a:rPr lang="zh-CN" altLang="en-US" sz="2000" b="1" smtClean="0">
                <a:latin typeface="+mn-lt"/>
                <a:ea typeface="黑体" pitchFamily="2" charset="-122"/>
              </a:rPr>
              <a:t>部分的虚电路交换</a:t>
            </a:r>
            <a:endParaRPr lang="zh-CN" altLang="en-US" sz="2000" b="1" dirty="0">
              <a:solidFill>
                <a:srgbClr val="FF0000"/>
              </a:solidFill>
              <a:latin typeface="+mn-lt"/>
              <a:ea typeface="黑体" pitchFamily="2" charset="-122"/>
            </a:endParaRPr>
          </a:p>
        </p:txBody>
      </p:sp>
      <p:sp>
        <p:nvSpPr>
          <p:cNvPr id="224" name="Rectangle 62"/>
          <p:cNvSpPr>
            <a:spLocks noChangeArrowheads="1"/>
          </p:cNvSpPr>
          <p:nvPr/>
        </p:nvSpPr>
        <p:spPr bwMode="auto">
          <a:xfrm>
            <a:off x="1827829" y="3768568"/>
            <a:ext cx="259306" cy="215831"/>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25" name="Rectangle 63"/>
          <p:cNvSpPr>
            <a:spLocks noChangeArrowheads="1"/>
          </p:cNvSpPr>
          <p:nvPr/>
        </p:nvSpPr>
        <p:spPr bwMode="auto">
          <a:xfrm>
            <a:off x="3182720" y="2942134"/>
            <a:ext cx="259306" cy="21583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26" name="Rectangle 64"/>
          <p:cNvSpPr>
            <a:spLocks noChangeArrowheads="1"/>
          </p:cNvSpPr>
          <p:nvPr/>
        </p:nvSpPr>
        <p:spPr bwMode="auto">
          <a:xfrm>
            <a:off x="4297202" y="2759823"/>
            <a:ext cx="260907" cy="21583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27" name="Rectangle 65"/>
          <p:cNvSpPr>
            <a:spLocks noChangeArrowheads="1"/>
          </p:cNvSpPr>
          <p:nvPr/>
        </p:nvSpPr>
        <p:spPr bwMode="auto">
          <a:xfrm>
            <a:off x="5825868" y="3298263"/>
            <a:ext cx="257706" cy="215831"/>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29" name="Rectangle 67"/>
          <p:cNvSpPr>
            <a:spLocks noChangeArrowheads="1"/>
          </p:cNvSpPr>
          <p:nvPr/>
        </p:nvSpPr>
        <p:spPr bwMode="auto">
          <a:xfrm>
            <a:off x="2741755" y="3586825"/>
            <a:ext cx="259306" cy="21583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0" name="Rectangle 68"/>
          <p:cNvSpPr>
            <a:spLocks noChangeArrowheads="1"/>
          </p:cNvSpPr>
          <p:nvPr/>
        </p:nvSpPr>
        <p:spPr bwMode="auto">
          <a:xfrm>
            <a:off x="6918797" y="3887214"/>
            <a:ext cx="259306" cy="217279"/>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1" name="Rectangle 69"/>
          <p:cNvSpPr>
            <a:spLocks noChangeArrowheads="1"/>
          </p:cNvSpPr>
          <p:nvPr/>
        </p:nvSpPr>
        <p:spPr bwMode="auto">
          <a:xfrm>
            <a:off x="2418228" y="3769985"/>
            <a:ext cx="259306" cy="215831"/>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2" name="Rectangle 70"/>
          <p:cNvSpPr>
            <a:spLocks noChangeArrowheads="1"/>
          </p:cNvSpPr>
          <p:nvPr/>
        </p:nvSpPr>
        <p:spPr bwMode="auto">
          <a:xfrm>
            <a:off x="7355403" y="4469955"/>
            <a:ext cx="259306" cy="215831"/>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4" name="Rectangle 53"/>
          <p:cNvSpPr>
            <a:spLocks noChangeArrowheads="1"/>
          </p:cNvSpPr>
          <p:nvPr/>
        </p:nvSpPr>
        <p:spPr bwMode="auto">
          <a:xfrm>
            <a:off x="1851226" y="4534536"/>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5" name="Rectangle 53"/>
          <p:cNvSpPr>
            <a:spLocks noChangeArrowheads="1"/>
          </p:cNvSpPr>
          <p:nvPr/>
        </p:nvSpPr>
        <p:spPr bwMode="auto">
          <a:xfrm>
            <a:off x="2475633" y="4370955"/>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6" name="Rectangle 53"/>
          <p:cNvSpPr>
            <a:spLocks noChangeArrowheads="1"/>
          </p:cNvSpPr>
          <p:nvPr/>
        </p:nvSpPr>
        <p:spPr bwMode="auto">
          <a:xfrm>
            <a:off x="2970202" y="4479399"/>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7" name="Rectangle 53"/>
          <p:cNvSpPr>
            <a:spLocks noChangeArrowheads="1"/>
          </p:cNvSpPr>
          <p:nvPr/>
        </p:nvSpPr>
        <p:spPr bwMode="auto">
          <a:xfrm>
            <a:off x="4066529" y="5018279"/>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8" name="Rectangle 53"/>
          <p:cNvSpPr>
            <a:spLocks noChangeArrowheads="1"/>
          </p:cNvSpPr>
          <p:nvPr/>
        </p:nvSpPr>
        <p:spPr bwMode="auto">
          <a:xfrm>
            <a:off x="5452205" y="4834891"/>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9" name="Rectangle 53"/>
          <p:cNvSpPr>
            <a:spLocks noChangeArrowheads="1"/>
          </p:cNvSpPr>
          <p:nvPr/>
        </p:nvSpPr>
        <p:spPr bwMode="auto">
          <a:xfrm>
            <a:off x="6264918" y="4178921"/>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0" name="Rectangle 53"/>
          <p:cNvSpPr>
            <a:spLocks noChangeArrowheads="1"/>
          </p:cNvSpPr>
          <p:nvPr/>
        </p:nvSpPr>
        <p:spPr bwMode="auto">
          <a:xfrm>
            <a:off x="6571823" y="4167526"/>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1" name="Rectangle 53"/>
          <p:cNvSpPr>
            <a:spLocks noChangeArrowheads="1"/>
          </p:cNvSpPr>
          <p:nvPr/>
        </p:nvSpPr>
        <p:spPr bwMode="auto">
          <a:xfrm>
            <a:off x="6983640" y="4780831"/>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2" name="Text Box 98"/>
          <p:cNvSpPr txBox="1">
            <a:spLocks noChangeArrowheads="1"/>
          </p:cNvSpPr>
          <p:nvPr/>
        </p:nvSpPr>
        <p:spPr bwMode="auto">
          <a:xfrm>
            <a:off x="6193447" y="5441321"/>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243" name="Text Box 25"/>
          <p:cNvSpPr txBox="1">
            <a:spLocks noChangeArrowheads="1"/>
          </p:cNvSpPr>
          <p:nvPr/>
        </p:nvSpPr>
        <p:spPr bwMode="auto">
          <a:xfrm>
            <a:off x="754150" y="3857874"/>
            <a:ext cx="536839" cy="4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244" name="Text Box 26"/>
          <p:cNvSpPr txBox="1">
            <a:spLocks noChangeArrowheads="1"/>
          </p:cNvSpPr>
          <p:nvPr/>
        </p:nvSpPr>
        <p:spPr bwMode="auto">
          <a:xfrm>
            <a:off x="7885578" y="4666294"/>
            <a:ext cx="536839" cy="4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5"/>
                                        </p:tgtEl>
                                        <p:attrNameLst>
                                          <p:attrName>style.visibility</p:attrName>
                                        </p:attrNameLst>
                                      </p:cBhvr>
                                      <p:to>
                                        <p:strVal val="visible"/>
                                      </p:to>
                                    </p:set>
                                    <p:animEffect transition="in" filter="fade">
                                      <p:cBhvr>
                                        <p:cTn id="11" dur="500"/>
                                        <p:tgtEl>
                                          <p:spTgt spid="2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6"/>
                                        </p:tgtEl>
                                        <p:attrNameLst>
                                          <p:attrName>style.visibility</p:attrName>
                                        </p:attrNameLst>
                                      </p:cBhvr>
                                      <p:to>
                                        <p:strVal val="visible"/>
                                      </p:to>
                                    </p:set>
                                    <p:animEffect transition="in" filter="fade">
                                      <p:cBhvr>
                                        <p:cTn id="15" dur="500"/>
                                        <p:tgtEl>
                                          <p:spTgt spid="23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37"/>
                                        </p:tgtEl>
                                        <p:attrNameLst>
                                          <p:attrName>style.visibility</p:attrName>
                                        </p:attrNameLst>
                                      </p:cBhvr>
                                      <p:to>
                                        <p:strVal val="visible"/>
                                      </p:to>
                                    </p:set>
                                    <p:animEffect transition="in" filter="fade">
                                      <p:cBhvr>
                                        <p:cTn id="19" dur="500"/>
                                        <p:tgtEl>
                                          <p:spTgt spid="23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38"/>
                                        </p:tgtEl>
                                        <p:attrNameLst>
                                          <p:attrName>style.visibility</p:attrName>
                                        </p:attrNameLst>
                                      </p:cBhvr>
                                      <p:to>
                                        <p:strVal val="visible"/>
                                      </p:to>
                                    </p:set>
                                    <p:animEffect transition="in" filter="fade">
                                      <p:cBhvr>
                                        <p:cTn id="23" dur="500"/>
                                        <p:tgtEl>
                                          <p:spTgt spid="23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9"/>
                                        </p:tgtEl>
                                        <p:attrNameLst>
                                          <p:attrName>style.visibility</p:attrName>
                                        </p:attrNameLst>
                                      </p:cBhvr>
                                      <p:to>
                                        <p:strVal val="visible"/>
                                      </p:to>
                                    </p:set>
                                    <p:animEffect transition="in" filter="fade">
                                      <p:cBhvr>
                                        <p:cTn id="27" dur="500"/>
                                        <p:tgtEl>
                                          <p:spTgt spid="23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40"/>
                                        </p:tgtEl>
                                        <p:attrNameLst>
                                          <p:attrName>style.visibility</p:attrName>
                                        </p:attrNameLst>
                                      </p:cBhvr>
                                      <p:to>
                                        <p:strVal val="visible"/>
                                      </p:to>
                                    </p:set>
                                    <p:animEffect transition="in" filter="fade">
                                      <p:cBhvr>
                                        <p:cTn id="31" dur="500"/>
                                        <p:tgtEl>
                                          <p:spTgt spid="24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41"/>
                                        </p:tgtEl>
                                        <p:attrNameLst>
                                          <p:attrName>style.visibility</p:attrName>
                                        </p:attrNameLst>
                                      </p:cBhvr>
                                      <p:to>
                                        <p:strVal val="visible"/>
                                      </p:to>
                                    </p:set>
                                    <p:animEffect transition="in" filter="fade">
                                      <p:cBhvr>
                                        <p:cTn id="35" dur="500"/>
                                        <p:tgtEl>
                                          <p:spTgt spid="24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4"/>
                                        </p:tgtEl>
                                        <p:attrNameLst>
                                          <p:attrName>style.visibility</p:attrName>
                                        </p:attrNameLst>
                                      </p:cBhvr>
                                      <p:to>
                                        <p:strVal val="visible"/>
                                      </p:to>
                                    </p:set>
                                    <p:animEffect transition="in" filter="fade">
                                      <p:cBhvr>
                                        <p:cTn id="40" dur="500"/>
                                        <p:tgtEl>
                                          <p:spTgt spid="224"/>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31"/>
                                        </p:tgtEl>
                                        <p:attrNameLst>
                                          <p:attrName>style.visibility</p:attrName>
                                        </p:attrNameLst>
                                      </p:cBhvr>
                                      <p:to>
                                        <p:strVal val="visible"/>
                                      </p:to>
                                    </p:set>
                                    <p:animEffect transition="in" filter="fade">
                                      <p:cBhvr>
                                        <p:cTn id="44" dur="500"/>
                                        <p:tgtEl>
                                          <p:spTgt spid="231"/>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229"/>
                                        </p:tgtEl>
                                        <p:attrNameLst>
                                          <p:attrName>style.visibility</p:attrName>
                                        </p:attrNameLst>
                                      </p:cBhvr>
                                      <p:to>
                                        <p:strVal val="visible"/>
                                      </p:to>
                                    </p:set>
                                    <p:animEffect transition="in" filter="fade">
                                      <p:cBhvr>
                                        <p:cTn id="48" dur="500"/>
                                        <p:tgtEl>
                                          <p:spTgt spid="229"/>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225"/>
                                        </p:tgtEl>
                                        <p:attrNameLst>
                                          <p:attrName>style.visibility</p:attrName>
                                        </p:attrNameLst>
                                      </p:cBhvr>
                                      <p:to>
                                        <p:strVal val="visible"/>
                                      </p:to>
                                    </p:set>
                                    <p:animEffect transition="in" filter="fade">
                                      <p:cBhvr>
                                        <p:cTn id="52" dur="500"/>
                                        <p:tgtEl>
                                          <p:spTgt spid="225"/>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26"/>
                                        </p:tgtEl>
                                        <p:attrNameLst>
                                          <p:attrName>style.visibility</p:attrName>
                                        </p:attrNameLst>
                                      </p:cBhvr>
                                      <p:to>
                                        <p:strVal val="visible"/>
                                      </p:to>
                                    </p:set>
                                    <p:animEffect transition="in" filter="fade">
                                      <p:cBhvr>
                                        <p:cTn id="56" dur="500"/>
                                        <p:tgtEl>
                                          <p:spTgt spid="226"/>
                                        </p:tgtEl>
                                      </p:cBhvr>
                                    </p:animEffect>
                                  </p:childTnLst>
                                </p:cTn>
                              </p:par>
                            </p:childTnLst>
                          </p:cTn>
                        </p:par>
                        <p:par>
                          <p:cTn id="57" fill="hold">
                            <p:stCondLst>
                              <p:cond delay="2500"/>
                            </p:stCondLst>
                            <p:childTnLst>
                              <p:par>
                                <p:cTn id="58" presetID="10" presetClass="entr" presetSubtype="0" fill="hold" grpId="0" nodeType="afterEffect">
                                  <p:stCondLst>
                                    <p:cond delay="0"/>
                                  </p:stCondLst>
                                  <p:childTnLst>
                                    <p:set>
                                      <p:cBhvr>
                                        <p:cTn id="59" dur="1" fill="hold">
                                          <p:stCondLst>
                                            <p:cond delay="0"/>
                                          </p:stCondLst>
                                        </p:cTn>
                                        <p:tgtEl>
                                          <p:spTgt spid="227"/>
                                        </p:tgtEl>
                                        <p:attrNameLst>
                                          <p:attrName>style.visibility</p:attrName>
                                        </p:attrNameLst>
                                      </p:cBhvr>
                                      <p:to>
                                        <p:strVal val="visible"/>
                                      </p:to>
                                    </p:set>
                                    <p:animEffect transition="in" filter="fade">
                                      <p:cBhvr>
                                        <p:cTn id="60" dur="500"/>
                                        <p:tgtEl>
                                          <p:spTgt spid="227"/>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230"/>
                                        </p:tgtEl>
                                        <p:attrNameLst>
                                          <p:attrName>style.visibility</p:attrName>
                                        </p:attrNameLst>
                                      </p:cBhvr>
                                      <p:to>
                                        <p:strVal val="visible"/>
                                      </p:to>
                                    </p:set>
                                    <p:animEffect transition="in" filter="fade">
                                      <p:cBhvr>
                                        <p:cTn id="64" dur="500"/>
                                        <p:tgtEl>
                                          <p:spTgt spid="230"/>
                                        </p:tgtEl>
                                      </p:cBhvr>
                                    </p:animEffect>
                                  </p:childTnLst>
                                </p:cTn>
                              </p:par>
                            </p:childTnLst>
                          </p:cTn>
                        </p:par>
                        <p:par>
                          <p:cTn id="65" fill="hold">
                            <p:stCondLst>
                              <p:cond delay="3500"/>
                            </p:stCondLst>
                            <p:childTnLst>
                              <p:par>
                                <p:cTn id="66" presetID="10" presetClass="entr" presetSubtype="0" fill="hold" grpId="0" nodeType="afterEffect">
                                  <p:stCondLst>
                                    <p:cond delay="0"/>
                                  </p:stCondLst>
                                  <p:childTnLst>
                                    <p:set>
                                      <p:cBhvr>
                                        <p:cTn id="67" dur="1" fill="hold">
                                          <p:stCondLst>
                                            <p:cond delay="0"/>
                                          </p:stCondLst>
                                        </p:cTn>
                                        <p:tgtEl>
                                          <p:spTgt spid="232"/>
                                        </p:tgtEl>
                                        <p:attrNameLst>
                                          <p:attrName>style.visibility</p:attrName>
                                        </p:attrNameLst>
                                      </p:cBhvr>
                                      <p:to>
                                        <p:strVal val="visible"/>
                                      </p:to>
                                    </p:set>
                                    <p:animEffect transition="in" filter="fade">
                                      <p:cBhvr>
                                        <p:cTn id="68"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5" grpId="0" animBg="1"/>
      <p:bldP spid="226" grpId="0" animBg="1"/>
      <p:bldP spid="227" grpId="0" animBg="1"/>
      <p:bldP spid="229" grpId="0" animBg="1"/>
      <p:bldP spid="230" grpId="0" animBg="1"/>
      <p:bldP spid="231" grpId="0" animBg="1"/>
      <p:bldP spid="232" grpId="0" animBg="1"/>
      <p:bldP spid="234" grpId="0" animBg="1"/>
      <p:bldP spid="235" grpId="0" animBg="1"/>
      <p:bldP spid="236" grpId="0" animBg="1"/>
      <p:bldP spid="237" grpId="0" animBg="1"/>
      <p:bldP spid="238" grpId="0" animBg="1"/>
      <p:bldP spid="239" grpId="0" animBg="1"/>
      <p:bldP spid="240" grpId="0" animBg="1"/>
      <p:bldP spid="24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20" name="Text Box 204"/>
          <p:cNvSpPr txBox="1">
            <a:spLocks noChangeArrowheads="1"/>
          </p:cNvSpPr>
          <p:nvPr/>
        </p:nvSpPr>
        <p:spPr bwMode="auto">
          <a:xfrm>
            <a:off x="7023711" y="1594817"/>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CC"/>
                </a:solidFill>
                <a:ea typeface="黑体" pitchFamily="2" charset="-122"/>
              </a:rPr>
              <a:t>网络核心部分</a:t>
            </a:r>
          </a:p>
        </p:txBody>
      </p:sp>
      <p:grpSp>
        <p:nvGrpSpPr>
          <p:cNvPr id="21" name="组合 20"/>
          <p:cNvGrpSpPr/>
          <p:nvPr/>
        </p:nvGrpSpPr>
        <p:grpSpPr>
          <a:xfrm>
            <a:off x="704528" y="1196752"/>
            <a:ext cx="7943931" cy="5037867"/>
            <a:chOff x="488504" y="235124"/>
            <a:chExt cx="8544166" cy="6118225"/>
          </a:xfrm>
        </p:grpSpPr>
        <p:sp>
          <p:nvSpPr>
            <p:cNvPr id="22"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5"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6"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7"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8"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9"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0"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1"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3"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4"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5"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7"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8"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9"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0"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1"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2"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3"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44"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45"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46"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47"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48"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5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5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1" name="Group 43"/>
            <p:cNvGrpSpPr>
              <a:grpSpLocks/>
            </p:cNvGrpSpPr>
            <p:nvPr/>
          </p:nvGrpSpPr>
          <p:grpSpPr bwMode="auto">
            <a:xfrm>
              <a:off x="4265167" y="1425748"/>
              <a:ext cx="803143" cy="617538"/>
              <a:chOff x="2949" y="196"/>
              <a:chExt cx="941" cy="598"/>
            </a:xfrm>
          </p:grpSpPr>
          <p:sp>
            <p:nvSpPr>
              <p:cNvPr id="212"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3"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4"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5"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6"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7"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8"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9"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20"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1"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2"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2" name="Group 55"/>
            <p:cNvGrpSpPr>
              <a:grpSpLocks/>
            </p:cNvGrpSpPr>
            <p:nvPr/>
          </p:nvGrpSpPr>
          <p:grpSpPr bwMode="auto">
            <a:xfrm rot="867730">
              <a:off x="4533453" y="2411586"/>
              <a:ext cx="1205575" cy="741362"/>
              <a:chOff x="2949" y="196"/>
              <a:chExt cx="941" cy="598"/>
            </a:xfrm>
          </p:grpSpPr>
          <p:sp>
            <p:nvSpPr>
              <p:cNvPr id="201"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2"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3"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4"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5"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6"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7"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8"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9"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10"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11"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3" name="Group 67"/>
            <p:cNvGrpSpPr>
              <a:grpSpLocks/>
            </p:cNvGrpSpPr>
            <p:nvPr/>
          </p:nvGrpSpPr>
          <p:grpSpPr bwMode="auto">
            <a:xfrm>
              <a:off x="6944601" y="2659236"/>
              <a:ext cx="804863" cy="615950"/>
              <a:chOff x="2949" y="196"/>
              <a:chExt cx="941" cy="598"/>
            </a:xfrm>
          </p:grpSpPr>
          <p:sp>
            <p:nvSpPr>
              <p:cNvPr id="190"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1"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2"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3"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4"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5"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6"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7"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98"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99"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00"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4" name="Group 79"/>
            <p:cNvGrpSpPr>
              <a:grpSpLocks/>
            </p:cNvGrpSpPr>
            <p:nvPr/>
          </p:nvGrpSpPr>
          <p:grpSpPr bwMode="auto">
            <a:xfrm rot="-448665">
              <a:off x="5739029" y="2043287"/>
              <a:ext cx="1205573" cy="739775"/>
              <a:chOff x="2949" y="196"/>
              <a:chExt cx="941" cy="598"/>
            </a:xfrm>
          </p:grpSpPr>
          <p:sp>
            <p:nvSpPr>
              <p:cNvPr id="179"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0"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1"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2"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3"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4"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5"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6"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87"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88"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89"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5" name="Group 91"/>
            <p:cNvGrpSpPr>
              <a:grpSpLocks/>
            </p:cNvGrpSpPr>
            <p:nvPr/>
          </p:nvGrpSpPr>
          <p:grpSpPr bwMode="auto">
            <a:xfrm>
              <a:off x="3730312" y="3149773"/>
              <a:ext cx="1337998" cy="863600"/>
              <a:chOff x="2949" y="196"/>
              <a:chExt cx="941" cy="598"/>
            </a:xfrm>
          </p:grpSpPr>
          <p:sp>
            <p:nvSpPr>
              <p:cNvPr id="16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7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7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6" name="Group 103"/>
            <p:cNvGrpSpPr>
              <a:grpSpLocks/>
            </p:cNvGrpSpPr>
            <p:nvPr/>
          </p:nvGrpSpPr>
          <p:grpSpPr bwMode="auto">
            <a:xfrm rot="-485573">
              <a:off x="5338316" y="3765724"/>
              <a:ext cx="1205575" cy="741363"/>
              <a:chOff x="2949" y="196"/>
              <a:chExt cx="941" cy="598"/>
            </a:xfrm>
          </p:grpSpPr>
          <p:sp>
            <p:nvSpPr>
              <p:cNvPr id="157"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8"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9"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0"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1"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2"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3"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4"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5"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66"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67"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7" name="Group 115"/>
            <p:cNvGrpSpPr>
              <a:grpSpLocks/>
            </p:cNvGrpSpPr>
            <p:nvPr/>
          </p:nvGrpSpPr>
          <p:grpSpPr bwMode="auto">
            <a:xfrm rot="-2399024">
              <a:off x="6812178" y="3891136"/>
              <a:ext cx="803142" cy="615950"/>
              <a:chOff x="2949" y="196"/>
              <a:chExt cx="941" cy="598"/>
            </a:xfrm>
          </p:grpSpPr>
          <p:sp>
            <p:nvSpPr>
              <p:cNvPr id="146"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7"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9"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0"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1"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2"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3"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54"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5"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6"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8" name="Group 127"/>
            <p:cNvGrpSpPr>
              <a:grpSpLocks/>
            </p:cNvGrpSpPr>
            <p:nvPr/>
          </p:nvGrpSpPr>
          <p:grpSpPr bwMode="auto">
            <a:xfrm rot="651098">
              <a:off x="4191216" y="5188123"/>
              <a:ext cx="803142" cy="495300"/>
              <a:chOff x="2949" y="196"/>
              <a:chExt cx="941" cy="598"/>
            </a:xfrm>
          </p:grpSpPr>
          <p:sp>
            <p:nvSpPr>
              <p:cNvPr id="135"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7"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8"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9"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0"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1"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2"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3"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4"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5"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9" name="Group 139"/>
            <p:cNvGrpSpPr>
              <a:grpSpLocks/>
            </p:cNvGrpSpPr>
            <p:nvPr/>
          </p:nvGrpSpPr>
          <p:grpSpPr bwMode="auto">
            <a:xfrm rot="-564615">
              <a:off x="3192016" y="4135611"/>
              <a:ext cx="804863" cy="615950"/>
              <a:chOff x="2949" y="196"/>
              <a:chExt cx="941" cy="598"/>
            </a:xfrm>
          </p:grpSpPr>
          <p:sp>
            <p:nvSpPr>
              <p:cNvPr id="124"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5"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6"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7"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8"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9"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0"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1"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2"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3"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4"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70" name="Group 151"/>
            <p:cNvGrpSpPr>
              <a:grpSpLocks/>
            </p:cNvGrpSpPr>
            <p:nvPr/>
          </p:nvGrpSpPr>
          <p:grpSpPr bwMode="auto">
            <a:xfrm rot="1237793">
              <a:off x="5960880" y="1097137"/>
              <a:ext cx="593329" cy="388937"/>
              <a:chOff x="2949" y="196"/>
              <a:chExt cx="941" cy="598"/>
            </a:xfrm>
          </p:grpSpPr>
          <p:sp>
            <p:nvSpPr>
              <p:cNvPr id="113"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4"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5"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6"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7"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8"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9"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0"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1"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22"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23"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71" name="Group 163"/>
            <p:cNvGrpSpPr>
              <a:grpSpLocks/>
            </p:cNvGrpSpPr>
            <p:nvPr/>
          </p:nvGrpSpPr>
          <p:grpSpPr bwMode="auto">
            <a:xfrm rot="1582351">
              <a:off x="2789585" y="2659236"/>
              <a:ext cx="804863" cy="615950"/>
              <a:chOff x="2949" y="196"/>
              <a:chExt cx="941" cy="598"/>
            </a:xfrm>
          </p:grpSpPr>
          <p:sp>
            <p:nvSpPr>
              <p:cNvPr id="102"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3"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4"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5"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6"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7"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8"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09"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10"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1"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2"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72" name="Group 175"/>
            <p:cNvGrpSpPr>
              <a:grpSpLocks/>
            </p:cNvGrpSpPr>
            <p:nvPr/>
          </p:nvGrpSpPr>
          <p:grpSpPr bwMode="auto">
            <a:xfrm rot="-311414">
              <a:off x="3377754" y="1416223"/>
              <a:ext cx="595048" cy="387350"/>
              <a:chOff x="2949" y="196"/>
              <a:chExt cx="941" cy="598"/>
            </a:xfrm>
          </p:grpSpPr>
          <p:sp>
            <p:nvSpPr>
              <p:cNvPr id="91"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2"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3"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4"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5"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6"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7"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8"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9"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1"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73" name="Group 187"/>
            <p:cNvGrpSpPr>
              <a:grpSpLocks/>
            </p:cNvGrpSpPr>
            <p:nvPr/>
          </p:nvGrpSpPr>
          <p:grpSpPr bwMode="auto">
            <a:xfrm rot="5241567">
              <a:off x="1752882" y="3622385"/>
              <a:ext cx="730250" cy="527977"/>
              <a:chOff x="2949" y="196"/>
              <a:chExt cx="941" cy="598"/>
            </a:xfrm>
          </p:grpSpPr>
          <p:sp>
            <p:nvSpPr>
              <p:cNvPr id="80"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1"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2"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3"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4"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5"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6"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7"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88"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89"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90"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74"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75"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6"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77"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8" name="Line 205"/>
            <p:cNvSpPr>
              <a:spLocks noChangeShapeType="1"/>
            </p:cNvSpPr>
            <p:nvPr/>
          </p:nvSpPr>
          <p:spPr bwMode="auto">
            <a:xfrm flipV="1">
              <a:off x="7250269" y="1635591"/>
              <a:ext cx="311541" cy="259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9"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23" name="矩形 222"/>
          <p:cNvSpPr/>
          <p:nvPr/>
        </p:nvSpPr>
        <p:spPr>
          <a:xfrm>
            <a:off x="3668359" y="6283241"/>
            <a:ext cx="2890535" cy="400110"/>
          </a:xfrm>
          <a:prstGeom prst="rect">
            <a:avLst/>
          </a:prstGeom>
        </p:spPr>
        <p:txBody>
          <a:bodyPr wrap="none">
            <a:spAutoFit/>
          </a:bodyPr>
          <a:lstStyle/>
          <a:p>
            <a:pPr algn="ctr"/>
            <a:r>
              <a:rPr lang="en-US" altLang="zh-CN" sz="2000" b="1" dirty="0">
                <a:latin typeface="+mn-lt"/>
                <a:ea typeface="黑体" pitchFamily="2" charset="-122"/>
              </a:rPr>
              <a:t>(a</a:t>
            </a:r>
            <a:r>
              <a:rPr lang="en-US" altLang="zh-CN" sz="2000" b="1">
                <a:latin typeface="+mn-lt"/>
                <a:ea typeface="黑体" pitchFamily="2" charset="-122"/>
              </a:rPr>
              <a:t>) </a:t>
            </a:r>
            <a:r>
              <a:rPr lang="zh-CN" altLang="en-US" sz="2000" b="1" smtClean="0">
                <a:latin typeface="+mn-lt"/>
                <a:ea typeface="黑体" pitchFamily="2" charset="-122"/>
              </a:rPr>
              <a:t>核心部分的分组交换</a:t>
            </a:r>
            <a:endParaRPr lang="zh-CN" altLang="en-US" sz="2000" b="1" dirty="0">
              <a:solidFill>
                <a:srgbClr val="FF0000"/>
              </a:solidFill>
              <a:latin typeface="+mn-lt"/>
              <a:ea typeface="黑体" pitchFamily="2" charset="-122"/>
            </a:endParaRPr>
          </a:p>
        </p:txBody>
      </p:sp>
      <p:sp>
        <p:nvSpPr>
          <p:cNvPr id="224" name="Rectangle 62"/>
          <p:cNvSpPr>
            <a:spLocks noChangeArrowheads="1"/>
          </p:cNvSpPr>
          <p:nvPr/>
        </p:nvSpPr>
        <p:spPr bwMode="auto">
          <a:xfrm>
            <a:off x="1799054" y="3738953"/>
            <a:ext cx="259306" cy="215831"/>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25" name="Rectangle 63"/>
          <p:cNvSpPr>
            <a:spLocks noChangeArrowheads="1"/>
          </p:cNvSpPr>
          <p:nvPr/>
        </p:nvSpPr>
        <p:spPr bwMode="auto">
          <a:xfrm>
            <a:off x="3131932" y="2933054"/>
            <a:ext cx="259306" cy="21583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26" name="Rectangle 64"/>
          <p:cNvSpPr>
            <a:spLocks noChangeArrowheads="1"/>
          </p:cNvSpPr>
          <p:nvPr/>
        </p:nvSpPr>
        <p:spPr bwMode="auto">
          <a:xfrm>
            <a:off x="4258582" y="2718068"/>
            <a:ext cx="260907" cy="21583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27" name="Rectangle 65"/>
          <p:cNvSpPr>
            <a:spLocks noChangeArrowheads="1"/>
          </p:cNvSpPr>
          <p:nvPr/>
        </p:nvSpPr>
        <p:spPr bwMode="auto">
          <a:xfrm>
            <a:off x="5797094" y="3302280"/>
            <a:ext cx="257706" cy="215831"/>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29" name="Rectangle 67"/>
          <p:cNvSpPr>
            <a:spLocks noChangeArrowheads="1"/>
          </p:cNvSpPr>
          <p:nvPr/>
        </p:nvSpPr>
        <p:spPr bwMode="auto">
          <a:xfrm>
            <a:off x="2693232" y="3568209"/>
            <a:ext cx="259306" cy="21583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0" name="Rectangle 68"/>
          <p:cNvSpPr>
            <a:spLocks noChangeArrowheads="1"/>
          </p:cNvSpPr>
          <p:nvPr/>
        </p:nvSpPr>
        <p:spPr bwMode="auto">
          <a:xfrm>
            <a:off x="6848670" y="3869559"/>
            <a:ext cx="259306" cy="217279"/>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1" name="Rectangle 69"/>
          <p:cNvSpPr>
            <a:spLocks noChangeArrowheads="1"/>
          </p:cNvSpPr>
          <p:nvPr/>
        </p:nvSpPr>
        <p:spPr bwMode="auto">
          <a:xfrm>
            <a:off x="2336717" y="3761644"/>
            <a:ext cx="259306" cy="215831"/>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2" name="Rectangle 70"/>
          <p:cNvSpPr>
            <a:spLocks noChangeArrowheads="1"/>
          </p:cNvSpPr>
          <p:nvPr/>
        </p:nvSpPr>
        <p:spPr bwMode="auto">
          <a:xfrm>
            <a:off x="7283449" y="4461919"/>
            <a:ext cx="259306" cy="215831"/>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4" name="Rectangle 53"/>
          <p:cNvSpPr>
            <a:spLocks noChangeArrowheads="1"/>
          </p:cNvSpPr>
          <p:nvPr/>
        </p:nvSpPr>
        <p:spPr bwMode="auto">
          <a:xfrm>
            <a:off x="1801604" y="4462528"/>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5" name="Rectangle 53"/>
          <p:cNvSpPr>
            <a:spLocks noChangeArrowheads="1"/>
          </p:cNvSpPr>
          <p:nvPr/>
        </p:nvSpPr>
        <p:spPr bwMode="auto">
          <a:xfrm>
            <a:off x="2457921" y="4312426"/>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6" name="Rectangle 53"/>
          <p:cNvSpPr>
            <a:spLocks noChangeArrowheads="1"/>
          </p:cNvSpPr>
          <p:nvPr/>
        </p:nvSpPr>
        <p:spPr bwMode="auto">
          <a:xfrm>
            <a:off x="2898595" y="4438969"/>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7" name="Rectangle 53"/>
          <p:cNvSpPr>
            <a:spLocks noChangeArrowheads="1"/>
          </p:cNvSpPr>
          <p:nvPr/>
        </p:nvSpPr>
        <p:spPr bwMode="auto">
          <a:xfrm>
            <a:off x="4005335" y="4956686"/>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8" name="Rectangle 53"/>
          <p:cNvSpPr>
            <a:spLocks noChangeArrowheads="1"/>
          </p:cNvSpPr>
          <p:nvPr/>
        </p:nvSpPr>
        <p:spPr bwMode="auto">
          <a:xfrm>
            <a:off x="5391597" y="4827888"/>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9" name="Rectangle 53"/>
          <p:cNvSpPr>
            <a:spLocks noChangeArrowheads="1"/>
          </p:cNvSpPr>
          <p:nvPr/>
        </p:nvSpPr>
        <p:spPr bwMode="auto">
          <a:xfrm>
            <a:off x="6182413" y="4182028"/>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0" name="Rectangle 53"/>
          <p:cNvSpPr>
            <a:spLocks noChangeArrowheads="1"/>
          </p:cNvSpPr>
          <p:nvPr/>
        </p:nvSpPr>
        <p:spPr bwMode="auto">
          <a:xfrm>
            <a:off x="6515337" y="4174546"/>
            <a:ext cx="209371" cy="20504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1" name="Rectangle 53"/>
          <p:cNvSpPr>
            <a:spLocks noChangeArrowheads="1"/>
          </p:cNvSpPr>
          <p:nvPr/>
        </p:nvSpPr>
        <p:spPr bwMode="auto">
          <a:xfrm>
            <a:off x="6952578" y="4771815"/>
            <a:ext cx="259306" cy="21583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33" name="Text Box 98"/>
          <p:cNvSpPr txBox="1">
            <a:spLocks noChangeArrowheads="1"/>
          </p:cNvSpPr>
          <p:nvPr/>
        </p:nvSpPr>
        <p:spPr bwMode="auto">
          <a:xfrm>
            <a:off x="6143825" y="5369313"/>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Tree>
    <p:extLst>
      <p:ext uri="{BB962C8B-B14F-4D97-AF65-F5344CB8AC3E}">
        <p14:creationId xmlns:p14="http://schemas.microsoft.com/office/powerpoint/2010/main" val="307136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5"/>
                                        </p:tgtEl>
                                        <p:attrNameLst>
                                          <p:attrName>style.visibility</p:attrName>
                                        </p:attrNameLst>
                                      </p:cBhvr>
                                      <p:to>
                                        <p:strVal val="visible"/>
                                      </p:to>
                                    </p:set>
                                    <p:animEffect transition="in" filter="fade">
                                      <p:cBhvr>
                                        <p:cTn id="11" dur="500"/>
                                        <p:tgtEl>
                                          <p:spTgt spid="2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6"/>
                                        </p:tgtEl>
                                        <p:attrNameLst>
                                          <p:attrName>style.visibility</p:attrName>
                                        </p:attrNameLst>
                                      </p:cBhvr>
                                      <p:to>
                                        <p:strVal val="visible"/>
                                      </p:to>
                                    </p:set>
                                    <p:animEffect transition="in" filter="fade">
                                      <p:cBhvr>
                                        <p:cTn id="16" dur="500"/>
                                        <p:tgtEl>
                                          <p:spTgt spid="2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500"/>
                                        <p:tgtEl>
                                          <p:spTgt spid="2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37"/>
                                        </p:tgtEl>
                                        <p:attrNameLst>
                                          <p:attrName>style.visibility</p:attrName>
                                        </p:attrNameLst>
                                      </p:cBhvr>
                                      <p:to>
                                        <p:strVal val="visible"/>
                                      </p:to>
                                    </p:set>
                                    <p:animEffect transition="in" filter="fade">
                                      <p:cBhvr>
                                        <p:cTn id="23" dur="500"/>
                                        <p:tgtEl>
                                          <p:spTgt spid="2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1"/>
                                        </p:tgtEl>
                                        <p:attrNameLst>
                                          <p:attrName>style.visibility</p:attrName>
                                        </p:attrNameLst>
                                      </p:cBhvr>
                                      <p:to>
                                        <p:strVal val="visible"/>
                                      </p:to>
                                    </p:set>
                                    <p:animEffect transition="in" filter="fade">
                                      <p:cBhvr>
                                        <p:cTn id="26" dur="500"/>
                                        <p:tgtEl>
                                          <p:spTgt spid="23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8"/>
                                        </p:tgtEl>
                                        <p:attrNameLst>
                                          <p:attrName>style.visibility</p:attrName>
                                        </p:attrNameLst>
                                      </p:cBhvr>
                                      <p:to>
                                        <p:strVal val="visible"/>
                                      </p:to>
                                    </p:set>
                                    <p:animEffect transition="in" filter="fade">
                                      <p:cBhvr>
                                        <p:cTn id="31" dur="500"/>
                                        <p:tgtEl>
                                          <p:spTgt spid="2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9"/>
                                        </p:tgtEl>
                                        <p:attrNameLst>
                                          <p:attrName>style.visibility</p:attrName>
                                        </p:attrNameLst>
                                      </p:cBhvr>
                                      <p:to>
                                        <p:strVal val="visible"/>
                                      </p:to>
                                    </p:set>
                                    <p:animEffect transition="in" filter="fade">
                                      <p:cBhvr>
                                        <p:cTn id="34" dur="500"/>
                                        <p:tgtEl>
                                          <p:spTgt spid="229"/>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39"/>
                                        </p:tgtEl>
                                        <p:attrNameLst>
                                          <p:attrName>style.visibility</p:attrName>
                                        </p:attrNameLst>
                                      </p:cBhvr>
                                      <p:to>
                                        <p:strVal val="visible"/>
                                      </p:to>
                                    </p:set>
                                    <p:animEffect transition="in" filter="fade">
                                      <p:cBhvr>
                                        <p:cTn id="38" dur="500"/>
                                        <p:tgtEl>
                                          <p:spTgt spid="2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5"/>
                                        </p:tgtEl>
                                        <p:attrNameLst>
                                          <p:attrName>style.visibility</p:attrName>
                                        </p:attrNameLst>
                                      </p:cBhvr>
                                      <p:to>
                                        <p:strVal val="visible"/>
                                      </p:to>
                                    </p:set>
                                    <p:animEffect transition="in" filter="fade">
                                      <p:cBhvr>
                                        <p:cTn id="41" dur="500"/>
                                        <p:tgtEl>
                                          <p:spTgt spid="2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40"/>
                                        </p:tgtEl>
                                        <p:attrNameLst>
                                          <p:attrName>style.visibility</p:attrName>
                                        </p:attrNameLst>
                                      </p:cBhvr>
                                      <p:to>
                                        <p:strVal val="visible"/>
                                      </p:to>
                                    </p:set>
                                    <p:animEffect transition="in" filter="fade">
                                      <p:cBhvr>
                                        <p:cTn id="46" dur="500"/>
                                        <p:tgtEl>
                                          <p:spTgt spid="2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6"/>
                                        </p:tgtEl>
                                        <p:attrNameLst>
                                          <p:attrName>style.visibility</p:attrName>
                                        </p:attrNameLst>
                                      </p:cBhvr>
                                      <p:to>
                                        <p:strVal val="visible"/>
                                      </p:to>
                                    </p:set>
                                    <p:animEffect transition="in" filter="fade">
                                      <p:cBhvr>
                                        <p:cTn id="49" dur="500"/>
                                        <p:tgtEl>
                                          <p:spTgt spid="226"/>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241"/>
                                        </p:tgtEl>
                                        <p:attrNameLst>
                                          <p:attrName>style.visibility</p:attrName>
                                        </p:attrNameLst>
                                      </p:cBhvr>
                                      <p:to>
                                        <p:strVal val="visible"/>
                                      </p:to>
                                    </p:set>
                                    <p:animEffect transition="in" filter="fade">
                                      <p:cBhvr>
                                        <p:cTn id="53" dur="500"/>
                                        <p:tgtEl>
                                          <p:spTgt spid="2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7"/>
                                        </p:tgtEl>
                                        <p:attrNameLst>
                                          <p:attrName>style.visibility</p:attrName>
                                        </p:attrNameLst>
                                      </p:cBhvr>
                                      <p:to>
                                        <p:strVal val="visible"/>
                                      </p:to>
                                    </p:set>
                                    <p:animEffect transition="in" filter="fade">
                                      <p:cBhvr>
                                        <p:cTn id="56" dur="500"/>
                                        <p:tgtEl>
                                          <p:spTgt spid="22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30"/>
                                        </p:tgtEl>
                                        <p:attrNameLst>
                                          <p:attrName>style.visibility</p:attrName>
                                        </p:attrNameLst>
                                      </p:cBhvr>
                                      <p:to>
                                        <p:strVal val="visible"/>
                                      </p:to>
                                    </p:set>
                                    <p:animEffect transition="in" filter="fade">
                                      <p:cBhvr>
                                        <p:cTn id="61" dur="500"/>
                                        <p:tgtEl>
                                          <p:spTgt spid="230"/>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232"/>
                                        </p:tgtEl>
                                        <p:attrNameLst>
                                          <p:attrName>style.visibility</p:attrName>
                                        </p:attrNameLst>
                                      </p:cBhvr>
                                      <p:to>
                                        <p:strVal val="visible"/>
                                      </p:to>
                                    </p:set>
                                    <p:animEffect transition="in" filter="fade">
                                      <p:cBhvr>
                                        <p:cTn id="65"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5" grpId="0" animBg="1"/>
      <p:bldP spid="226" grpId="0" animBg="1"/>
      <p:bldP spid="227" grpId="0" animBg="1"/>
      <p:bldP spid="229" grpId="0" animBg="1"/>
      <p:bldP spid="230" grpId="0" animBg="1"/>
      <p:bldP spid="231" grpId="0" animBg="1"/>
      <p:bldP spid="232" grpId="0" animBg="1"/>
      <p:bldP spid="234" grpId="0" animBg="1"/>
      <p:bldP spid="235" grpId="0" animBg="1"/>
      <p:bldP spid="236" grpId="0" animBg="1"/>
      <p:bldP spid="237" grpId="0" animBg="1"/>
      <p:bldP spid="238" grpId="0" animBg="1"/>
      <p:bldP spid="239" grpId="0" animBg="1"/>
      <p:bldP spid="240" grpId="0" animBg="1"/>
      <p:bldP spid="24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grpSp>
        <p:nvGrpSpPr>
          <p:cNvPr id="228" name="Group 4"/>
          <p:cNvGrpSpPr>
            <a:grpSpLocks/>
          </p:cNvGrpSpPr>
          <p:nvPr/>
        </p:nvGrpSpPr>
        <p:grpSpPr bwMode="auto">
          <a:xfrm>
            <a:off x="1866486" y="1816894"/>
            <a:ext cx="4431903" cy="3667125"/>
            <a:chOff x="2256" y="2386"/>
            <a:chExt cx="2147" cy="1919"/>
          </a:xfrm>
        </p:grpSpPr>
        <p:sp>
          <p:nvSpPr>
            <p:cNvPr id="242"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3"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6"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7"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8"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9"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50"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51" name="Line 14"/>
          <p:cNvSpPr>
            <a:spLocks noChangeShapeType="1"/>
          </p:cNvSpPr>
          <p:nvPr/>
        </p:nvSpPr>
        <p:spPr bwMode="auto">
          <a:xfrm flipV="1">
            <a:off x="3092698" y="205184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52" name="Line 15"/>
          <p:cNvSpPr>
            <a:spLocks noChangeShapeType="1"/>
          </p:cNvSpPr>
          <p:nvPr/>
        </p:nvSpPr>
        <p:spPr bwMode="auto">
          <a:xfrm>
            <a:off x="4650828" y="212645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53" name="Line 16"/>
          <p:cNvSpPr>
            <a:spLocks noChangeShapeType="1"/>
          </p:cNvSpPr>
          <p:nvPr/>
        </p:nvSpPr>
        <p:spPr bwMode="auto">
          <a:xfrm flipH="1">
            <a:off x="2274077" y="269954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54" name="Line 17"/>
          <p:cNvSpPr>
            <a:spLocks noChangeShapeType="1"/>
          </p:cNvSpPr>
          <p:nvPr/>
        </p:nvSpPr>
        <p:spPr bwMode="auto">
          <a:xfrm>
            <a:off x="2318791" y="413305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55" name="Line 18"/>
          <p:cNvSpPr>
            <a:spLocks noChangeShapeType="1"/>
          </p:cNvSpPr>
          <p:nvPr/>
        </p:nvSpPr>
        <p:spPr bwMode="auto">
          <a:xfrm flipV="1">
            <a:off x="4035143" y="380126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56" name="Line 19"/>
          <p:cNvSpPr>
            <a:spLocks noChangeShapeType="1"/>
          </p:cNvSpPr>
          <p:nvPr/>
        </p:nvSpPr>
        <p:spPr bwMode="auto">
          <a:xfrm>
            <a:off x="3149450" y="270589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57" name="Line 20"/>
          <p:cNvSpPr>
            <a:spLocks noChangeShapeType="1"/>
          </p:cNvSpPr>
          <p:nvPr/>
        </p:nvSpPr>
        <p:spPr bwMode="auto">
          <a:xfrm>
            <a:off x="3039384" y="254238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58" name="Line 21"/>
          <p:cNvSpPr>
            <a:spLocks noChangeShapeType="1"/>
          </p:cNvSpPr>
          <p:nvPr/>
        </p:nvSpPr>
        <p:spPr bwMode="auto">
          <a:xfrm flipV="1">
            <a:off x="3390221" y="508555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59" name="Line 22"/>
          <p:cNvSpPr>
            <a:spLocks noChangeShapeType="1"/>
          </p:cNvSpPr>
          <p:nvPr/>
        </p:nvSpPr>
        <p:spPr bwMode="auto">
          <a:xfrm rot="-5400000">
            <a:off x="4405163" y="173593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60" name="Line 23"/>
          <p:cNvSpPr>
            <a:spLocks noChangeShapeType="1"/>
          </p:cNvSpPr>
          <p:nvPr/>
        </p:nvSpPr>
        <p:spPr bwMode="auto">
          <a:xfrm>
            <a:off x="5570917" y="380126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61" name="Line 24"/>
          <p:cNvSpPr>
            <a:spLocks noChangeShapeType="1"/>
          </p:cNvSpPr>
          <p:nvPr/>
        </p:nvSpPr>
        <p:spPr bwMode="auto">
          <a:xfrm flipV="1">
            <a:off x="1323033" y="405844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62" name="Line 25"/>
          <p:cNvSpPr>
            <a:spLocks noChangeShapeType="1"/>
          </p:cNvSpPr>
          <p:nvPr/>
        </p:nvSpPr>
        <p:spPr bwMode="auto">
          <a:xfrm rot="5400000" flipH="1">
            <a:off x="2608973" y="216766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63" name="Text Box 26"/>
          <p:cNvSpPr txBox="1">
            <a:spLocks noChangeArrowheads="1"/>
          </p:cNvSpPr>
          <p:nvPr/>
        </p:nvSpPr>
        <p:spPr bwMode="auto">
          <a:xfrm>
            <a:off x="949837" y="342344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264" name="Oval 31"/>
          <p:cNvSpPr>
            <a:spLocks noChangeArrowheads="1"/>
          </p:cNvSpPr>
          <p:nvPr/>
        </p:nvSpPr>
        <p:spPr bwMode="auto">
          <a:xfrm>
            <a:off x="2004069" y="380126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265" name="Line 39"/>
          <p:cNvSpPr>
            <a:spLocks noChangeShapeType="1"/>
          </p:cNvSpPr>
          <p:nvPr/>
        </p:nvSpPr>
        <p:spPr bwMode="auto">
          <a:xfrm flipV="1">
            <a:off x="5570917" y="320436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66" name="AutoShape 43"/>
          <p:cNvSpPr>
            <a:spLocks noChangeArrowheads="1"/>
          </p:cNvSpPr>
          <p:nvPr/>
        </p:nvSpPr>
        <p:spPr bwMode="auto">
          <a:xfrm flipV="1">
            <a:off x="5085937" y="554275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267" name="Text Box 44"/>
          <p:cNvSpPr txBox="1">
            <a:spLocks noChangeArrowheads="1"/>
          </p:cNvSpPr>
          <p:nvPr/>
        </p:nvSpPr>
        <p:spPr bwMode="auto">
          <a:xfrm>
            <a:off x="5197722" y="548084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268"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2920" y="112474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0747" y="283924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4670" y="554434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271"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6217" y="462676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7145" y="132318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3" name="Oval 80"/>
          <p:cNvSpPr>
            <a:spLocks noChangeArrowheads="1"/>
          </p:cNvSpPr>
          <p:nvPr/>
        </p:nvSpPr>
        <p:spPr bwMode="auto">
          <a:xfrm>
            <a:off x="2788294" y="243443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274" name="Oval 81"/>
          <p:cNvSpPr>
            <a:spLocks noChangeArrowheads="1"/>
          </p:cNvSpPr>
          <p:nvPr/>
        </p:nvSpPr>
        <p:spPr bwMode="auto">
          <a:xfrm>
            <a:off x="4327507" y="182324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275" name="Oval 82"/>
          <p:cNvSpPr>
            <a:spLocks noChangeArrowheads="1"/>
          </p:cNvSpPr>
          <p:nvPr/>
        </p:nvSpPr>
        <p:spPr bwMode="auto">
          <a:xfrm>
            <a:off x="5252755" y="345201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276" name="Oval 83"/>
          <p:cNvSpPr>
            <a:spLocks noChangeArrowheads="1"/>
          </p:cNvSpPr>
          <p:nvPr/>
        </p:nvSpPr>
        <p:spPr bwMode="auto">
          <a:xfrm>
            <a:off x="3835647" y="477123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277" name="Text Box 84"/>
          <p:cNvSpPr txBox="1">
            <a:spLocks noChangeArrowheads="1"/>
          </p:cNvSpPr>
          <p:nvPr/>
        </p:nvSpPr>
        <p:spPr bwMode="auto">
          <a:xfrm>
            <a:off x="5710220" y="458073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278" name="Text Box 85"/>
          <p:cNvSpPr txBox="1">
            <a:spLocks noChangeArrowheads="1"/>
          </p:cNvSpPr>
          <p:nvPr/>
        </p:nvSpPr>
        <p:spPr bwMode="auto">
          <a:xfrm>
            <a:off x="6802288" y="278050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279" name="Text Box 86"/>
          <p:cNvSpPr txBox="1">
            <a:spLocks noChangeArrowheads="1"/>
          </p:cNvSpPr>
          <p:nvPr/>
        </p:nvSpPr>
        <p:spPr bwMode="auto">
          <a:xfrm>
            <a:off x="3837368" y="112474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280" name="Text Box 87"/>
          <p:cNvSpPr txBox="1">
            <a:spLocks noChangeArrowheads="1"/>
          </p:cNvSpPr>
          <p:nvPr/>
        </p:nvSpPr>
        <p:spPr bwMode="auto">
          <a:xfrm>
            <a:off x="2354907" y="126920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281" name="Text Box 88"/>
          <p:cNvSpPr txBox="1">
            <a:spLocks noChangeArrowheads="1"/>
          </p:cNvSpPr>
          <p:nvPr/>
        </p:nvSpPr>
        <p:spPr bwMode="auto">
          <a:xfrm>
            <a:off x="2588799" y="551735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282" name="Rectangle 95"/>
          <p:cNvSpPr>
            <a:spLocks noChangeArrowheads="1"/>
          </p:cNvSpPr>
          <p:nvPr/>
        </p:nvSpPr>
        <p:spPr bwMode="auto">
          <a:xfrm>
            <a:off x="2901801" y="148510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283"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447" y="380126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4" name="Rectangle 92"/>
          <p:cNvSpPr>
            <a:spLocks noChangeArrowheads="1"/>
          </p:cNvSpPr>
          <p:nvPr/>
        </p:nvSpPr>
        <p:spPr bwMode="auto">
          <a:xfrm>
            <a:off x="1106339" y="393303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285" name="Rectangle 94"/>
          <p:cNvSpPr>
            <a:spLocks noChangeArrowheads="1"/>
          </p:cNvSpPr>
          <p:nvPr/>
        </p:nvSpPr>
        <p:spPr bwMode="auto">
          <a:xfrm>
            <a:off x="1106339" y="393303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286" name="Text Box 98"/>
          <p:cNvSpPr txBox="1">
            <a:spLocks noChangeArrowheads="1"/>
          </p:cNvSpPr>
          <p:nvPr/>
        </p:nvSpPr>
        <p:spPr bwMode="auto">
          <a:xfrm>
            <a:off x="7206764" y="4758829"/>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rPr>
              <a:t>H</a:t>
            </a:r>
            <a:r>
              <a:rPr kumimoji="1" lang="en-US" altLang="zh-CN" sz="2400" b="1" baseline="-25000">
                <a:solidFill>
                  <a:srgbClr val="0000CC"/>
                </a:solidFill>
              </a:rPr>
              <a:t>1 </a:t>
            </a:r>
            <a:r>
              <a:rPr kumimoji="1" lang="zh-CN" altLang="en-US" sz="2400" b="1">
                <a:solidFill>
                  <a:srgbClr val="0000CC"/>
                </a:solidFill>
                <a:ea typeface="黑体" pitchFamily="2" charset="-122"/>
              </a:rPr>
              <a:t>向 </a:t>
            </a:r>
            <a:r>
              <a:rPr kumimoji="1" lang="en-US" altLang="zh-CN" sz="2400" b="1">
                <a:solidFill>
                  <a:srgbClr val="0000CC"/>
                </a:solidFill>
                <a:ea typeface="黑体" pitchFamily="2" charset="-122"/>
              </a:rPr>
              <a:t>H</a:t>
            </a:r>
            <a:r>
              <a:rPr kumimoji="1" lang="en-US" altLang="zh-CN" sz="2400" b="1" baseline="-25000">
                <a:solidFill>
                  <a:srgbClr val="0000CC"/>
                </a:solidFill>
                <a:ea typeface="黑体" pitchFamily="2" charset="-122"/>
              </a:rPr>
              <a:t>5</a:t>
            </a:r>
            <a:r>
              <a:rPr kumimoji="1" lang="en-US" altLang="zh-CN" sz="2400" b="1">
                <a:solidFill>
                  <a:srgbClr val="0000CC"/>
                </a:solidFill>
                <a:ea typeface="黑体" pitchFamily="2" charset="-122"/>
              </a:rPr>
              <a:t> </a:t>
            </a:r>
            <a:r>
              <a:rPr kumimoji="1" lang="zh-CN" altLang="en-US" sz="2400" b="1">
                <a:solidFill>
                  <a:srgbClr val="0000CC"/>
                </a:solidFill>
                <a:ea typeface="黑体" pitchFamily="2" charset="-122"/>
              </a:rPr>
              <a:t>发送分组</a:t>
            </a:r>
          </a:p>
        </p:txBody>
      </p:sp>
      <p:sp>
        <p:nvSpPr>
          <p:cNvPr id="287" name="Text Box 99"/>
          <p:cNvSpPr txBox="1">
            <a:spLocks noChangeArrowheads="1"/>
          </p:cNvSpPr>
          <p:nvPr/>
        </p:nvSpPr>
        <p:spPr bwMode="auto">
          <a:xfrm>
            <a:off x="7212680" y="2990353"/>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288" name="Rectangle 100"/>
          <p:cNvSpPr>
            <a:spLocks noChangeArrowheads="1"/>
          </p:cNvSpPr>
          <p:nvPr/>
        </p:nvSpPr>
        <p:spPr bwMode="auto">
          <a:xfrm>
            <a:off x="1106339" y="393303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289" name="Rectangle 101"/>
          <p:cNvSpPr>
            <a:spLocks noChangeArrowheads="1"/>
          </p:cNvSpPr>
          <p:nvPr/>
        </p:nvSpPr>
        <p:spPr bwMode="auto">
          <a:xfrm>
            <a:off x="2901801" y="148510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290" name="Rectangle 97"/>
          <p:cNvSpPr>
            <a:spLocks noChangeArrowheads="1"/>
          </p:cNvSpPr>
          <p:nvPr/>
        </p:nvSpPr>
        <p:spPr bwMode="auto">
          <a:xfrm>
            <a:off x="1106339" y="393305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291" name="Rectangle 96"/>
          <p:cNvSpPr>
            <a:spLocks noChangeArrowheads="1"/>
          </p:cNvSpPr>
          <p:nvPr/>
        </p:nvSpPr>
        <p:spPr bwMode="auto">
          <a:xfrm>
            <a:off x="2901801" y="148510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292" name="Text Box 102"/>
          <p:cNvSpPr txBox="1">
            <a:spLocks noChangeArrowheads="1"/>
          </p:cNvSpPr>
          <p:nvPr/>
        </p:nvSpPr>
        <p:spPr bwMode="auto">
          <a:xfrm>
            <a:off x="6712566" y="3841276"/>
            <a:ext cx="3070071"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FF0000"/>
                </a:solidFill>
                <a:latin typeface="黑体" pitchFamily="2" charset="-122"/>
                <a:ea typeface="黑体" pitchFamily="2" charset="-122"/>
              </a:rPr>
              <a:t>每个</a:t>
            </a:r>
            <a:r>
              <a:rPr kumimoji="1" lang="zh-CN" altLang="en-US" sz="2800" b="1" smtClean="0">
                <a:solidFill>
                  <a:srgbClr val="FF0000"/>
                </a:solidFill>
                <a:latin typeface="黑体" pitchFamily="2" charset="-122"/>
                <a:ea typeface="黑体" pitchFamily="2" charset="-122"/>
              </a:rPr>
              <a:t>分组独立路由</a:t>
            </a:r>
            <a:endParaRPr kumimoji="1" lang="zh-CN" altLang="en-US" sz="2800" b="1" dirty="0">
              <a:solidFill>
                <a:srgbClr val="FF0000"/>
              </a:solidFill>
              <a:latin typeface="黑体" pitchFamily="2" charset="-122"/>
              <a:ea typeface="黑体" pitchFamily="2" charset="-122"/>
            </a:endParaRPr>
          </a:p>
        </p:txBody>
      </p:sp>
      <p:sp>
        <p:nvSpPr>
          <p:cNvPr id="293" name="Text Box 103"/>
          <p:cNvSpPr txBox="1">
            <a:spLocks noChangeArrowheads="1"/>
          </p:cNvSpPr>
          <p:nvPr/>
        </p:nvSpPr>
        <p:spPr bwMode="auto">
          <a:xfrm>
            <a:off x="1018628" y="20613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294" name="Text Box 105"/>
          <p:cNvSpPr txBox="1">
            <a:spLocks noChangeArrowheads="1"/>
          </p:cNvSpPr>
          <p:nvPr/>
        </p:nvSpPr>
        <p:spPr bwMode="auto">
          <a:xfrm>
            <a:off x="210326" y="292496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295" name="Line 106"/>
          <p:cNvSpPr>
            <a:spLocks noChangeShapeType="1"/>
          </p:cNvSpPr>
          <p:nvPr/>
        </p:nvSpPr>
        <p:spPr bwMode="auto">
          <a:xfrm>
            <a:off x="1964514" y="234870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96" name="Line 107"/>
          <p:cNvSpPr>
            <a:spLocks noChangeShapeType="1"/>
          </p:cNvSpPr>
          <p:nvPr/>
        </p:nvSpPr>
        <p:spPr bwMode="auto">
          <a:xfrm>
            <a:off x="638555" y="328533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97" name="矩形 296"/>
          <p:cNvSpPr/>
          <p:nvPr/>
        </p:nvSpPr>
        <p:spPr>
          <a:xfrm>
            <a:off x="2827312" y="6208512"/>
            <a:ext cx="3922870" cy="400110"/>
          </a:xfrm>
          <a:prstGeom prst="rect">
            <a:avLst/>
          </a:prstGeom>
        </p:spPr>
        <p:txBody>
          <a:bodyPr wrap="none">
            <a:spAutoFit/>
          </a:bodyPr>
          <a:lstStyle/>
          <a:p>
            <a:pPr algn="ctr"/>
            <a:r>
              <a:rPr lang="en-US" altLang="zh-CN" sz="2000" b="1" smtClean="0">
                <a:latin typeface="+mn-lt"/>
                <a:ea typeface="黑体" pitchFamily="2" charset="-122"/>
              </a:rPr>
              <a:t>(c) </a:t>
            </a:r>
            <a:r>
              <a:rPr lang="zh-CN" altLang="en-US" sz="2000" b="1" smtClean="0">
                <a:latin typeface="+mn-lt"/>
                <a:ea typeface="黑体" pitchFamily="2" charset="-122"/>
              </a:rPr>
              <a:t>用链路标识</a:t>
            </a:r>
            <a:r>
              <a:rPr lang="zh-CN" altLang="zh-CN" sz="2000" b="1" smtClean="0">
                <a:latin typeface="+mn-lt"/>
                <a:ea typeface="黑体" pitchFamily="2" charset="-122"/>
              </a:rPr>
              <a:t>核心</a:t>
            </a:r>
            <a:r>
              <a:rPr lang="zh-CN" altLang="zh-CN" sz="2000" b="1" dirty="0" smtClean="0">
                <a:latin typeface="+mn-lt"/>
                <a:ea typeface="黑体" pitchFamily="2" charset="-122"/>
              </a:rPr>
              <a:t>部分</a:t>
            </a:r>
            <a:r>
              <a:rPr lang="zh-CN" altLang="en-US" sz="2000" b="1" smtClean="0">
                <a:latin typeface="+mn-lt"/>
                <a:ea typeface="黑体" pitchFamily="2" charset="-122"/>
              </a:rPr>
              <a:t>中</a:t>
            </a:r>
            <a:r>
              <a:rPr lang="zh-CN" altLang="zh-CN" sz="2000" b="1" smtClean="0">
                <a:latin typeface="+mn-lt"/>
                <a:ea typeface="黑体" pitchFamily="2" charset="-122"/>
              </a:rPr>
              <a:t>的</a:t>
            </a:r>
            <a:r>
              <a:rPr lang="zh-CN" altLang="en-US" sz="2000" b="1" smtClean="0">
                <a:latin typeface="+mn-lt"/>
                <a:ea typeface="黑体" pitchFamily="2" charset="-122"/>
              </a:rPr>
              <a:t>网络</a:t>
            </a:r>
            <a:endParaRPr lang="zh-CN" altLang="en-US" sz="2000" b="1" dirty="0">
              <a:solidFill>
                <a:srgbClr val="FF0000"/>
              </a:solidFill>
              <a:latin typeface="+mn-lt"/>
              <a:ea typeface="黑体" pitchFamily="2" charset="-122"/>
            </a:endParaRPr>
          </a:p>
        </p:txBody>
      </p:sp>
    </p:spTree>
    <p:extLst>
      <p:ext uri="{BB962C8B-B14F-4D97-AF65-F5344CB8AC3E}">
        <p14:creationId xmlns:p14="http://schemas.microsoft.com/office/powerpoint/2010/main" val="133070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
                                        </p:tgtEl>
                                        <p:attrNameLst>
                                          <p:attrName>style.visibility</p:attrName>
                                        </p:attrNameLst>
                                      </p:cBhvr>
                                      <p:to>
                                        <p:strVal val="visible"/>
                                      </p:to>
                                    </p:set>
                                  </p:childTnLst>
                                </p:cTn>
                              </p:par>
                            </p:childTnLst>
                          </p:cTn>
                        </p:par>
                        <p:par>
                          <p:cTn id="9" fill="hold">
                            <p:stCondLst>
                              <p:cond delay="0"/>
                            </p:stCondLst>
                            <p:childTnLst>
                              <p:par>
                                <p:cTn id="10" presetID="0" presetClass="path" presetSubtype="0" accel="50000" decel="50000" fill="hold" grpId="1" nodeType="afterEffect">
                                  <p:stCondLst>
                                    <p:cond delay="0"/>
                                  </p:stCondLst>
                                  <p:childTnLst>
                                    <p:animMotion origin="layout" path="M 2.30769E-6 -1.85185E-6 L 0.10465 -1.85185E-6 L 0.28894 0.15 L 0.43798 -0.04444 L 0.52227 0.1331 " pathEditMode="relative" rAng="0" ptsTypes="AAAAA">
                                      <p:cBhvr>
                                        <p:cTn id="11" dur="2000" fill="hold"/>
                                        <p:tgtEl>
                                          <p:spTgt spid="284"/>
                                        </p:tgtEl>
                                        <p:attrNameLst>
                                          <p:attrName>ppt_x</p:attrName>
                                          <p:attrName>ppt_y</p:attrName>
                                        </p:attrNameLst>
                                      </p:cBhvr>
                                      <p:rCtr x="26106" y="5278"/>
                                    </p:animMotion>
                                  </p:childTnLst>
                                </p:cTn>
                              </p:par>
                            </p:childTnLst>
                          </p:cTn>
                        </p:par>
                        <p:par>
                          <p:cTn id="12" fill="hold">
                            <p:stCondLst>
                              <p:cond delay="2000"/>
                            </p:stCondLst>
                            <p:childTnLst>
                              <p:par>
                                <p:cTn id="13" presetID="1" presetClass="exit" presetSubtype="0" fill="hold" grpId="2" nodeType="afterEffect">
                                  <p:stCondLst>
                                    <p:cond delay="0"/>
                                  </p:stCondLst>
                                  <p:childTnLst>
                                    <p:set>
                                      <p:cBhvr>
                                        <p:cTn id="14" dur="1" fill="hold">
                                          <p:stCondLst>
                                            <p:cond delay="0"/>
                                          </p:stCondLst>
                                        </p:cTn>
                                        <p:tgtEl>
                                          <p:spTgt spid="284"/>
                                        </p:tgtEl>
                                        <p:attrNameLst>
                                          <p:attrName>style.visibility</p:attrName>
                                        </p:attrNameLst>
                                      </p:cBhvr>
                                      <p:to>
                                        <p:strVal val="hidden"/>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285"/>
                                        </p:tgtEl>
                                        <p:attrNameLst>
                                          <p:attrName>style.visibility</p:attrName>
                                        </p:attrNameLst>
                                      </p:cBhvr>
                                      <p:to>
                                        <p:strVal val="visible"/>
                                      </p:to>
                                    </p:set>
                                  </p:childTnLst>
                                </p:cTn>
                              </p:par>
                            </p:childTnLst>
                          </p:cTn>
                        </p:par>
                        <p:par>
                          <p:cTn id="18" fill="hold">
                            <p:stCondLst>
                              <p:cond delay="2000"/>
                            </p:stCondLst>
                            <p:childTnLst>
                              <p:par>
                                <p:cTn id="19" presetID="0" presetClass="path" presetSubtype="0" accel="50000" decel="50000" fill="hold" grpId="1" nodeType="afterEffect">
                                  <p:stCondLst>
                                    <p:cond delay="0"/>
                                  </p:stCondLst>
                                  <p:childTnLst>
                                    <p:animMotion origin="layout" path="M 2.30769E-6 -1.85185E-6 L 0.1032 0.00209 L 0.17932 -0.20717 L 0.42997 -0.05509 L 0.52532 0.14375 " pathEditMode="relative" rAng="0" ptsTypes="AAAAA">
                                      <p:cBhvr>
                                        <p:cTn id="20" dur="2000" fill="hold"/>
                                        <p:tgtEl>
                                          <p:spTgt spid="285"/>
                                        </p:tgtEl>
                                        <p:attrNameLst>
                                          <p:attrName>ppt_x</p:attrName>
                                          <p:attrName>ppt_y</p:attrName>
                                        </p:attrNameLst>
                                      </p:cBhvr>
                                      <p:rCtr x="26266" y="-3171"/>
                                    </p:animMotion>
                                  </p:childTnLst>
                                </p:cTn>
                              </p:par>
                            </p:childTnLst>
                          </p:cTn>
                        </p:par>
                        <p:par>
                          <p:cTn id="21" fill="hold">
                            <p:stCondLst>
                              <p:cond delay="4000"/>
                            </p:stCondLst>
                            <p:childTnLst>
                              <p:par>
                                <p:cTn id="22" presetID="1" presetClass="exit" presetSubtype="0" fill="hold" grpId="2" nodeType="afterEffect">
                                  <p:stCondLst>
                                    <p:cond delay="0"/>
                                  </p:stCondLst>
                                  <p:childTnLst>
                                    <p:set>
                                      <p:cBhvr>
                                        <p:cTn id="23" dur="1" fill="hold">
                                          <p:stCondLst>
                                            <p:cond delay="0"/>
                                          </p:stCondLst>
                                        </p:cTn>
                                        <p:tgtEl>
                                          <p:spTgt spid="28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87"/>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82"/>
                                        </p:tgtEl>
                                        <p:attrNameLst>
                                          <p:attrName>style.visibility</p:attrName>
                                        </p:attrNameLst>
                                      </p:cBhvr>
                                      <p:to>
                                        <p:strVal val="visible"/>
                                      </p:to>
                                    </p:set>
                                  </p:childTnLst>
                                </p:cTn>
                              </p:par>
                            </p:childTnLst>
                          </p:cTn>
                        </p:par>
                        <p:par>
                          <p:cTn id="31" fill="hold">
                            <p:stCondLst>
                              <p:cond delay="0"/>
                            </p:stCondLst>
                            <p:childTnLst>
                              <p:par>
                                <p:cTn id="32" presetID="0" presetClass="path" presetSubtype="0" accel="50000" decel="50000" fill="hold" grpId="1" nodeType="afterEffect">
                                  <p:stCondLst>
                                    <p:cond delay="0"/>
                                  </p:stCondLst>
                                  <p:childTnLst>
                                    <p:animMotion origin="layout" path="M 2.30769E-6 2.59259E-6 L 0.0016 0.14375 L 0.25705 0.29791 L 0.36971 0.21574 " pathEditMode="relative" rAng="0" ptsTypes="AAAA">
                                      <p:cBhvr>
                                        <p:cTn id="33" dur="2000" fill="hold"/>
                                        <p:tgtEl>
                                          <p:spTgt spid="282"/>
                                        </p:tgtEl>
                                        <p:attrNameLst>
                                          <p:attrName>ppt_x</p:attrName>
                                          <p:attrName>ppt_y</p:attrName>
                                        </p:attrNameLst>
                                      </p:cBhvr>
                                      <p:rCtr x="18478" y="14884"/>
                                    </p:animMotion>
                                  </p:childTnLst>
                                </p:cTn>
                              </p:par>
                            </p:childTnLst>
                          </p:cTn>
                        </p:par>
                        <p:par>
                          <p:cTn id="34" fill="hold">
                            <p:stCondLst>
                              <p:cond delay="2000"/>
                            </p:stCondLst>
                            <p:childTnLst>
                              <p:par>
                                <p:cTn id="35" presetID="1" presetClass="exit" presetSubtype="0" fill="hold" grpId="2" nodeType="afterEffect">
                                  <p:stCondLst>
                                    <p:cond delay="0"/>
                                  </p:stCondLst>
                                  <p:childTnLst>
                                    <p:set>
                                      <p:cBhvr>
                                        <p:cTn id="36" dur="1" fill="hold">
                                          <p:stCondLst>
                                            <p:cond delay="0"/>
                                          </p:stCondLst>
                                        </p:cTn>
                                        <p:tgtEl>
                                          <p:spTgt spid="28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2"/>
                                        </p:tgtEl>
                                        <p:attrNameLst>
                                          <p:attrName>style.visibility</p:attrName>
                                        </p:attrNameLst>
                                      </p:cBhvr>
                                      <p:to>
                                        <p:strVal val="visible"/>
                                      </p:to>
                                    </p:set>
                                  </p:childTnLst>
                                </p:cTn>
                              </p:par>
                            </p:childTnLst>
                          </p:cTn>
                        </p:par>
                        <p:par>
                          <p:cTn id="41" fill="hold">
                            <p:stCondLst>
                              <p:cond delay="0"/>
                            </p:stCondLst>
                            <p:childTnLst>
                              <p:par>
                                <p:cTn id="42" presetID="35" presetClass="emph" presetSubtype="0" repeatCount="2000" fill="hold" grpId="1" nodeType="afterEffect">
                                  <p:stCondLst>
                                    <p:cond delay="0"/>
                                  </p:stCondLst>
                                  <p:childTnLst>
                                    <p:anim calcmode="discrete" valueType="str">
                                      <p:cBhvr>
                                        <p:cTn id="43" dur="1000" fill="hold"/>
                                        <p:tgtEl>
                                          <p:spTgt spid="292"/>
                                        </p:tgtEl>
                                        <p:attrNameLst>
                                          <p:attrName>style.visibility</p:attrName>
                                        </p:attrNameLst>
                                      </p:cBhvr>
                                      <p:tavLst>
                                        <p:tav tm="0">
                                          <p:val>
                                            <p:strVal val="hidden"/>
                                          </p:val>
                                        </p:tav>
                                        <p:tav tm="50000">
                                          <p:val>
                                            <p:strVal val="visible"/>
                                          </p:val>
                                        </p:tav>
                                      </p:tavLst>
                                    </p:anim>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88"/>
                                        </p:tgtEl>
                                        <p:attrNameLst>
                                          <p:attrName>style.visibility</p:attrName>
                                        </p:attrNameLst>
                                      </p:cBhvr>
                                      <p:to>
                                        <p:strVal val="visible"/>
                                      </p:to>
                                    </p:set>
                                  </p:childTnLst>
                                </p:cTn>
                              </p:par>
                            </p:childTnLst>
                          </p:cTn>
                        </p:par>
                        <p:par>
                          <p:cTn id="47" fill="hold">
                            <p:stCondLst>
                              <p:cond delay="2000"/>
                            </p:stCondLst>
                            <p:childTnLst>
                              <p:par>
                                <p:cTn id="48" presetID="0" presetClass="path" presetSubtype="0" accel="50000" decel="50000" fill="hold" grpId="1" nodeType="afterEffect">
                                  <p:stCondLst>
                                    <p:cond delay="0"/>
                                  </p:stCondLst>
                                  <p:childTnLst>
                                    <p:animMotion origin="layout" path="M 2.30769E-6 -1.85185E-6 L 0.1032 0.00209 L 0.17932 -0.20717 L 0.42997 -0.05509 L 0.52532 0.14375 " pathEditMode="relative" rAng="0" ptsTypes="AAAAA">
                                      <p:cBhvr>
                                        <p:cTn id="49" dur="2000" fill="hold"/>
                                        <p:tgtEl>
                                          <p:spTgt spid="288"/>
                                        </p:tgtEl>
                                        <p:attrNameLst>
                                          <p:attrName>ppt_x</p:attrName>
                                          <p:attrName>ppt_y</p:attrName>
                                        </p:attrNameLst>
                                      </p:cBhvr>
                                      <p:rCtr x="26266" y="-3171"/>
                                    </p:animMotion>
                                  </p:childTnLst>
                                </p:cTn>
                              </p:par>
                            </p:childTnLst>
                          </p:cTn>
                        </p:par>
                        <p:par>
                          <p:cTn id="50" fill="hold">
                            <p:stCondLst>
                              <p:cond delay="4000"/>
                            </p:stCondLst>
                            <p:childTnLst>
                              <p:par>
                                <p:cTn id="51" presetID="1" presetClass="exit" presetSubtype="0" fill="hold" grpId="2" nodeType="afterEffect">
                                  <p:stCondLst>
                                    <p:cond delay="0"/>
                                  </p:stCondLst>
                                  <p:childTnLst>
                                    <p:set>
                                      <p:cBhvr>
                                        <p:cTn id="52" dur="1" fill="hold">
                                          <p:stCondLst>
                                            <p:cond delay="0"/>
                                          </p:stCondLst>
                                        </p:cTn>
                                        <p:tgtEl>
                                          <p:spTgt spid="288"/>
                                        </p:tgtEl>
                                        <p:attrNameLst>
                                          <p:attrName>style.visibility</p:attrName>
                                        </p:attrNameLst>
                                      </p:cBhvr>
                                      <p:to>
                                        <p:strVal val="hidden"/>
                                      </p:to>
                                    </p:set>
                                  </p:childTnLst>
                                </p:cTn>
                              </p:par>
                            </p:childTnLst>
                          </p:cTn>
                        </p:par>
                        <p:par>
                          <p:cTn id="53" fill="hold">
                            <p:stCondLst>
                              <p:cond delay="4000"/>
                            </p:stCondLst>
                            <p:childTnLst>
                              <p:par>
                                <p:cTn id="54" presetID="1" presetClass="entr" presetSubtype="0" fill="hold" grpId="0" nodeType="afterEffect">
                                  <p:stCondLst>
                                    <p:cond delay="0"/>
                                  </p:stCondLst>
                                  <p:childTnLst>
                                    <p:set>
                                      <p:cBhvr>
                                        <p:cTn id="55" dur="1" fill="hold">
                                          <p:stCondLst>
                                            <p:cond delay="0"/>
                                          </p:stCondLst>
                                        </p:cTn>
                                        <p:tgtEl>
                                          <p:spTgt spid="289"/>
                                        </p:tgtEl>
                                        <p:attrNameLst>
                                          <p:attrName>style.visibility</p:attrName>
                                        </p:attrNameLst>
                                      </p:cBhvr>
                                      <p:to>
                                        <p:strVal val="visible"/>
                                      </p:to>
                                    </p:set>
                                  </p:childTnLst>
                                </p:cTn>
                              </p:par>
                            </p:childTnLst>
                          </p:cTn>
                        </p:par>
                        <p:par>
                          <p:cTn id="56" fill="hold">
                            <p:stCondLst>
                              <p:cond delay="4000"/>
                            </p:stCondLst>
                            <p:childTnLst>
                              <p:par>
                                <p:cTn id="57" presetID="0" presetClass="path" presetSubtype="0" accel="50000" decel="50000" fill="hold" grpId="1" nodeType="afterEffect">
                                  <p:stCondLst>
                                    <p:cond delay="0"/>
                                  </p:stCondLst>
                                  <p:childTnLst>
                                    <p:animMotion origin="layout" path="M 2.30769E-6 2.59259E-6 L 0.0016 0.14375 L 0.25705 0.29791 L 0.36971 0.21574 " pathEditMode="relative" rAng="0" ptsTypes="AAAA">
                                      <p:cBhvr>
                                        <p:cTn id="58" dur="2000" fill="hold"/>
                                        <p:tgtEl>
                                          <p:spTgt spid="289"/>
                                        </p:tgtEl>
                                        <p:attrNameLst>
                                          <p:attrName>ppt_x</p:attrName>
                                          <p:attrName>ppt_y</p:attrName>
                                        </p:attrNameLst>
                                      </p:cBhvr>
                                      <p:rCtr x="18478" y="14884"/>
                                    </p:animMotion>
                                  </p:childTnLst>
                                </p:cTn>
                              </p:par>
                            </p:childTnLst>
                          </p:cTn>
                        </p:par>
                        <p:par>
                          <p:cTn id="59" fill="hold">
                            <p:stCondLst>
                              <p:cond delay="6000"/>
                            </p:stCondLst>
                            <p:childTnLst>
                              <p:par>
                                <p:cTn id="60" presetID="1" presetClass="exit" presetSubtype="0" fill="hold" grpId="2" nodeType="afterEffect">
                                  <p:stCondLst>
                                    <p:cond delay="0"/>
                                  </p:stCondLst>
                                  <p:childTnLst>
                                    <p:set>
                                      <p:cBhvr>
                                        <p:cTn id="61" dur="1" fill="hold">
                                          <p:stCondLst>
                                            <p:cond delay="0"/>
                                          </p:stCondLst>
                                        </p:cTn>
                                        <p:tgtEl>
                                          <p:spTgt spid="289"/>
                                        </p:tgtEl>
                                        <p:attrNameLst>
                                          <p:attrName>style.visibility</p:attrName>
                                        </p:attrNameLst>
                                      </p:cBhvr>
                                      <p:to>
                                        <p:strVal val="hidden"/>
                                      </p:to>
                                    </p:set>
                                  </p:childTnLst>
                                </p:cTn>
                              </p:par>
                            </p:childTnLst>
                          </p:cTn>
                        </p:par>
                        <p:par>
                          <p:cTn id="62" fill="hold">
                            <p:stCondLst>
                              <p:cond delay="6000"/>
                            </p:stCondLst>
                            <p:childTnLst>
                              <p:par>
                                <p:cTn id="63" presetID="1" presetClass="entr" presetSubtype="0" fill="hold" grpId="0" nodeType="afterEffect">
                                  <p:stCondLst>
                                    <p:cond delay="0"/>
                                  </p:stCondLst>
                                  <p:childTnLst>
                                    <p:set>
                                      <p:cBhvr>
                                        <p:cTn id="64" dur="1" fill="hold">
                                          <p:stCondLst>
                                            <p:cond delay="0"/>
                                          </p:stCondLst>
                                        </p:cTn>
                                        <p:tgtEl>
                                          <p:spTgt spid="290"/>
                                        </p:tgtEl>
                                        <p:attrNameLst>
                                          <p:attrName>style.visibility</p:attrName>
                                        </p:attrNameLst>
                                      </p:cBhvr>
                                      <p:to>
                                        <p:strVal val="visible"/>
                                      </p:to>
                                    </p:set>
                                  </p:childTnLst>
                                </p:cTn>
                              </p:par>
                            </p:childTnLst>
                          </p:cTn>
                        </p:par>
                        <p:par>
                          <p:cTn id="65" fill="hold">
                            <p:stCondLst>
                              <p:cond delay="6000"/>
                            </p:stCondLst>
                            <p:childTnLst>
                              <p:par>
                                <p:cTn id="66" presetID="0" presetClass="path" presetSubtype="0" accel="50000" decel="50000" fill="hold" grpId="1" nodeType="afterEffect">
                                  <p:stCondLst>
                                    <p:cond delay="0"/>
                                  </p:stCondLst>
                                  <p:childTnLst>
                                    <p:animMotion origin="layout" path="M 2.30769E-6 -1.85185E-6 L 0.10465 0.00417 L 0.18734 -0.19884 L 0.29359 0.14792 L 0.43798 -0.04884 L 0.52532 0.13727 " pathEditMode="relative" rAng="0" ptsTypes="AAAAAA">
                                      <p:cBhvr>
                                        <p:cTn id="67" dur="2000" fill="hold"/>
                                        <p:tgtEl>
                                          <p:spTgt spid="290"/>
                                        </p:tgtEl>
                                        <p:attrNameLst>
                                          <p:attrName>ppt_x</p:attrName>
                                          <p:attrName>ppt_y</p:attrName>
                                        </p:attrNameLst>
                                      </p:cBhvr>
                                      <p:rCtr x="26266" y="-2546"/>
                                    </p:animMotion>
                                  </p:childTnLst>
                                </p:cTn>
                              </p:par>
                            </p:childTnLst>
                          </p:cTn>
                        </p:par>
                        <p:par>
                          <p:cTn id="68" fill="hold">
                            <p:stCondLst>
                              <p:cond delay="8000"/>
                            </p:stCondLst>
                            <p:childTnLst>
                              <p:par>
                                <p:cTn id="69" presetID="1" presetClass="exit" presetSubtype="0" fill="hold" grpId="2" nodeType="afterEffect">
                                  <p:stCondLst>
                                    <p:cond delay="0"/>
                                  </p:stCondLst>
                                  <p:childTnLst>
                                    <p:set>
                                      <p:cBhvr>
                                        <p:cTn id="70" dur="1" fill="hold">
                                          <p:stCondLst>
                                            <p:cond delay="0"/>
                                          </p:stCondLst>
                                        </p:cTn>
                                        <p:tgtEl>
                                          <p:spTgt spid="290"/>
                                        </p:tgtEl>
                                        <p:attrNameLst>
                                          <p:attrName>style.visibility</p:attrName>
                                        </p:attrNameLst>
                                      </p:cBhvr>
                                      <p:to>
                                        <p:strVal val="hidden"/>
                                      </p:to>
                                    </p:set>
                                  </p:childTnLst>
                                </p:cTn>
                              </p:par>
                            </p:childTnLst>
                          </p:cTn>
                        </p:par>
                        <p:par>
                          <p:cTn id="71" fill="hold">
                            <p:stCondLst>
                              <p:cond delay="8000"/>
                            </p:stCondLst>
                            <p:childTnLst>
                              <p:par>
                                <p:cTn id="72" presetID="1" presetClass="entr" presetSubtype="0" fill="hold" grpId="0" nodeType="afterEffect">
                                  <p:stCondLst>
                                    <p:cond delay="0"/>
                                  </p:stCondLst>
                                  <p:childTnLst>
                                    <p:set>
                                      <p:cBhvr>
                                        <p:cTn id="73" dur="1" fill="hold">
                                          <p:stCondLst>
                                            <p:cond delay="0"/>
                                          </p:stCondLst>
                                        </p:cTn>
                                        <p:tgtEl>
                                          <p:spTgt spid="291"/>
                                        </p:tgtEl>
                                        <p:attrNameLst>
                                          <p:attrName>style.visibility</p:attrName>
                                        </p:attrNameLst>
                                      </p:cBhvr>
                                      <p:to>
                                        <p:strVal val="visible"/>
                                      </p:to>
                                    </p:set>
                                  </p:childTnLst>
                                </p:cTn>
                              </p:par>
                            </p:childTnLst>
                          </p:cTn>
                        </p:par>
                        <p:par>
                          <p:cTn id="74" fill="hold">
                            <p:stCondLst>
                              <p:cond delay="8000"/>
                            </p:stCondLst>
                            <p:childTnLst>
                              <p:par>
                                <p:cTn id="75" presetID="0" presetClass="path" presetSubtype="0" accel="50000" decel="50000" fill="hold" grpId="1" nodeType="afterEffect">
                                  <p:stCondLst>
                                    <p:cond delay="0"/>
                                  </p:stCondLst>
                                  <p:childTnLst>
                                    <p:animMotion origin="layout" path="M 2.30769E-6 2.59259E-6 L 0.00176 0.16481 L 0.15721 0.06759 L 0.254 0.3 L 0.37003 0.21967 " pathEditMode="relative" rAng="0" ptsTypes="AAAAA">
                                      <p:cBhvr>
                                        <p:cTn id="76" dur="2000" fill="hold"/>
                                        <p:tgtEl>
                                          <p:spTgt spid="291"/>
                                        </p:tgtEl>
                                        <p:attrNameLst>
                                          <p:attrName>ppt_x</p:attrName>
                                          <p:attrName>ppt_y</p:attrName>
                                        </p:attrNameLst>
                                      </p:cBhvr>
                                      <p:rCtr x="18494" y="15000"/>
                                    </p:animMotion>
                                  </p:childTnLst>
                                </p:cTn>
                              </p:par>
                            </p:childTnLst>
                          </p:cTn>
                        </p:par>
                        <p:par>
                          <p:cTn id="77" fill="hold">
                            <p:stCondLst>
                              <p:cond delay="10000"/>
                            </p:stCondLst>
                            <p:childTnLst>
                              <p:par>
                                <p:cTn id="78" presetID="1" presetClass="exit" presetSubtype="0" fill="hold" grpId="2" nodeType="afterEffect">
                                  <p:stCondLst>
                                    <p:cond delay="0"/>
                                  </p:stCondLst>
                                  <p:childTnLst>
                                    <p:set>
                                      <p:cBhvr>
                                        <p:cTn id="79" dur="1" fill="hold">
                                          <p:stCondLst>
                                            <p:cond delay="0"/>
                                          </p:stCondLst>
                                        </p:cTn>
                                        <p:tgtEl>
                                          <p:spTgt spid="2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p:bldP spid="282" grpId="1" animBg="1"/>
      <p:bldP spid="282" grpId="2" animBg="1"/>
      <p:bldP spid="284" grpId="0" animBg="1"/>
      <p:bldP spid="284" grpId="1" animBg="1"/>
      <p:bldP spid="284" grpId="2" animBg="1"/>
      <p:bldP spid="285" grpId="0" animBg="1"/>
      <p:bldP spid="285" grpId="1" animBg="1"/>
      <p:bldP spid="285" grpId="2" animBg="1"/>
      <p:bldP spid="286" grpId="0" animBg="1"/>
      <p:bldP spid="287" grpId="0" animBg="1"/>
      <p:bldP spid="288" grpId="0" animBg="1"/>
      <p:bldP spid="288" grpId="1" animBg="1"/>
      <p:bldP spid="288" grpId="2" animBg="1"/>
      <p:bldP spid="289" grpId="0" animBg="1"/>
      <p:bldP spid="289" grpId="1" animBg="1"/>
      <p:bldP spid="289" grpId="2" animBg="1"/>
      <p:bldP spid="290" grpId="0" animBg="1"/>
      <p:bldP spid="290" grpId="1" animBg="1"/>
      <p:bldP spid="290" grpId="2" animBg="1"/>
      <p:bldP spid="291" grpId="0" animBg="1"/>
      <p:bldP spid="291" grpId="1" animBg="1"/>
      <p:bldP spid="291" grpId="2" animBg="1"/>
      <p:bldP spid="292" grpId="0" animBg="1"/>
      <p:bldP spid="29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61" name="Rectangle 3"/>
          <p:cNvSpPr>
            <a:spLocks noGrp="1" noChangeArrowheads="1"/>
          </p:cNvSpPr>
          <p:nvPr>
            <p:ph idx="1"/>
          </p:nvPr>
        </p:nvSpPr>
        <p:spPr>
          <a:xfrm>
            <a:off x="495300" y="1196752"/>
            <a:ext cx="9066212" cy="5040559"/>
          </a:xfrm>
        </p:spPr>
        <p:txBody>
          <a:bodyPr/>
          <a:lstStyle/>
          <a:p>
            <a:r>
              <a:rPr lang="zh-CN" altLang="en-US" dirty="0" smtClean="0"/>
              <a:t>路由器</a:t>
            </a:r>
            <a:r>
              <a:rPr lang="zh-CN" altLang="en-US" dirty="0"/>
              <a:t>中的</a:t>
            </a:r>
            <a:r>
              <a:rPr lang="zh-CN" altLang="en-US" dirty="0">
                <a:solidFill>
                  <a:srgbClr val="FF0000"/>
                </a:solidFill>
              </a:rPr>
              <a:t>输入和输出端口</a:t>
            </a:r>
            <a:r>
              <a:rPr lang="zh-CN" altLang="en-US" dirty="0"/>
              <a:t>之间</a:t>
            </a:r>
            <a:r>
              <a:rPr lang="zh-CN" altLang="en-US" dirty="0">
                <a:solidFill>
                  <a:srgbClr val="0000CC"/>
                </a:solidFill>
              </a:rPr>
              <a:t>没有直接连线</a:t>
            </a:r>
            <a:r>
              <a:rPr lang="zh-CN" altLang="en-US" dirty="0"/>
              <a:t>。</a:t>
            </a:r>
          </a:p>
          <a:p>
            <a:r>
              <a:rPr lang="zh-CN" altLang="en-US" dirty="0" smtClean="0"/>
              <a:t>路由器工作的</a:t>
            </a:r>
            <a:r>
              <a:rPr lang="zh-CN" altLang="en-US" dirty="0" smtClean="0">
                <a:solidFill>
                  <a:srgbClr val="FF0000"/>
                </a:solidFill>
              </a:rPr>
              <a:t>工作过程</a:t>
            </a:r>
            <a:r>
              <a:rPr lang="zh-CN" altLang="en-US" dirty="0" smtClean="0"/>
              <a:t>：</a:t>
            </a:r>
            <a:endParaRPr lang="zh-CN" altLang="en-US" dirty="0"/>
          </a:p>
          <a:p>
            <a:pPr lvl="1"/>
            <a:r>
              <a:rPr lang="zh-CN" altLang="en-US" dirty="0">
                <a:ea typeface="黑体" pitchFamily="2" charset="-122"/>
              </a:rPr>
              <a:t>把收到的分组先</a:t>
            </a:r>
            <a:r>
              <a:rPr lang="zh-CN" altLang="en-US" dirty="0"/>
              <a:t>放入缓存</a:t>
            </a:r>
            <a:r>
              <a:rPr lang="zh-CN" altLang="en-US" dirty="0" smtClean="0">
                <a:solidFill>
                  <a:srgbClr val="0000CC"/>
                </a:solidFill>
                <a:ea typeface="黑体" pitchFamily="2" charset="-122"/>
              </a:rPr>
              <a:t>暂存</a:t>
            </a:r>
            <a:r>
              <a:rPr lang="zh-CN" altLang="en-US" dirty="0"/>
              <a:t>；</a:t>
            </a:r>
          </a:p>
          <a:p>
            <a:pPr lvl="1"/>
            <a:r>
              <a:rPr lang="zh-CN" altLang="en-US" dirty="0">
                <a:solidFill>
                  <a:srgbClr val="0000CC"/>
                </a:solidFill>
                <a:ea typeface="黑体" pitchFamily="2" charset="-122"/>
              </a:rPr>
              <a:t>查找转发表</a:t>
            </a:r>
            <a:r>
              <a:rPr lang="zh-CN" altLang="en-US" dirty="0"/>
              <a:t>，</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0000CC"/>
                </a:solidFill>
                <a:ea typeface="黑体" pitchFamily="2" charset="-122"/>
              </a:rPr>
              <a:t>转发</a:t>
            </a:r>
            <a:r>
              <a:rPr lang="zh-CN" altLang="en-US" dirty="0">
                <a:ea typeface="黑体" pitchFamily="2" charset="-122"/>
              </a:rPr>
              <a:t>出去。</a:t>
            </a:r>
            <a:r>
              <a:rPr lang="zh-CN" altLang="en-US" dirty="0"/>
              <a:t> </a:t>
            </a:r>
            <a:endParaRPr lang="en-US" altLang="zh-CN" dirty="0" smtClean="0"/>
          </a:p>
          <a:p>
            <a:r>
              <a:rPr lang="zh-CN" altLang="en-US" dirty="0" smtClean="0"/>
              <a:t>路由器和主机的不同作用</a:t>
            </a:r>
            <a:endParaRPr lang="en-US" altLang="zh-CN" dirty="0" smtClean="0"/>
          </a:p>
          <a:p>
            <a:pPr lvl="1"/>
            <a:r>
              <a:rPr lang="zh-CN" altLang="en-US" dirty="0" smtClean="0">
                <a:solidFill>
                  <a:srgbClr val="FF0000"/>
                </a:solidFill>
              </a:rPr>
              <a:t>路由器</a:t>
            </a:r>
            <a:r>
              <a:rPr lang="zh-CN" altLang="en-US" dirty="0"/>
              <a:t>对分组进行</a:t>
            </a:r>
            <a:r>
              <a:rPr lang="zh-CN" altLang="en-US" dirty="0">
                <a:solidFill>
                  <a:srgbClr val="0000CC"/>
                </a:solidFill>
              </a:rPr>
              <a:t>存储转发</a:t>
            </a:r>
            <a:r>
              <a:rPr lang="zh-CN" altLang="en-US" dirty="0" smtClean="0"/>
              <a:t>，</a:t>
            </a:r>
            <a:r>
              <a:rPr lang="zh-CN" altLang="en-US" dirty="0" smtClean="0">
                <a:solidFill>
                  <a:srgbClr val="0000CC"/>
                </a:solidFill>
              </a:rPr>
              <a:t>最终交付</a:t>
            </a:r>
            <a:r>
              <a:rPr lang="zh-CN" altLang="en-US" dirty="0" smtClean="0"/>
              <a:t>给目的</a:t>
            </a:r>
            <a:r>
              <a:rPr lang="zh-CN" altLang="en-US" dirty="0"/>
              <a:t>主机</a:t>
            </a:r>
            <a:r>
              <a:rPr lang="zh-CN" altLang="en-US" dirty="0" smtClean="0"/>
              <a:t>。</a:t>
            </a:r>
            <a:endParaRPr lang="en-US" altLang="zh-CN" dirty="0" smtClean="0"/>
          </a:p>
          <a:p>
            <a:pPr lvl="1"/>
            <a:r>
              <a:rPr lang="zh-CN" altLang="en-US" dirty="0" smtClean="0">
                <a:solidFill>
                  <a:srgbClr val="FF0000"/>
                </a:solidFill>
              </a:rPr>
              <a:t>主机</a:t>
            </a:r>
            <a:r>
              <a:rPr lang="zh-CN" altLang="en-US" dirty="0"/>
              <a:t>是为用户进行</a:t>
            </a:r>
            <a:r>
              <a:rPr lang="zh-CN" altLang="en-US" dirty="0">
                <a:solidFill>
                  <a:srgbClr val="0000CC"/>
                </a:solidFill>
              </a:rPr>
              <a:t>信息处理</a:t>
            </a:r>
            <a:r>
              <a:rPr lang="zh-CN" altLang="en-US" dirty="0"/>
              <a:t>的，</a:t>
            </a:r>
            <a:r>
              <a:rPr lang="zh-CN" altLang="en-US" dirty="0">
                <a:solidFill>
                  <a:srgbClr val="0000CC"/>
                </a:solidFill>
              </a:rPr>
              <a:t>收、发分组</a:t>
            </a:r>
            <a:r>
              <a:rPr lang="zh-CN" altLang="en-US" dirty="0" smtClean="0"/>
              <a:t>。</a:t>
            </a:r>
            <a:endParaRPr lang="zh-CN" altLang="en-US" dirty="0"/>
          </a:p>
        </p:txBody>
      </p:sp>
    </p:spTree>
    <p:extLst>
      <p:ext uri="{BB962C8B-B14F-4D97-AF65-F5344CB8AC3E}">
        <p14:creationId xmlns:p14="http://schemas.microsoft.com/office/powerpoint/2010/main" val="308734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graphicFrame>
        <p:nvGraphicFramePr>
          <p:cNvPr id="5" name="内容占位符 2"/>
          <p:cNvGraphicFramePr>
            <a:graphicFrameLocks noGrp="1"/>
          </p:cNvGraphicFramePr>
          <p:nvPr>
            <p:ph idx="1"/>
            <p:extLst>
              <p:ext uri="{D42A27DB-BD31-4B8C-83A1-F6EECF244321}">
                <p14:modId xmlns:p14="http://schemas.microsoft.com/office/powerpoint/2010/main" val="1348089647"/>
              </p:ext>
            </p:extLst>
          </p:nvPr>
        </p:nvGraphicFramePr>
        <p:xfrm>
          <a:off x="671922" y="1700808"/>
          <a:ext cx="8712968" cy="4626918"/>
        </p:xfrm>
        <a:graphic>
          <a:graphicData uri="http://schemas.openxmlformats.org/drawingml/2006/table">
            <a:tbl>
              <a:tblPr firstRow="1" firstCol="1" bandRow="1" bandCol="1">
                <a:tableStyleId>{073A0DAA-6AF3-43AB-8588-CEC1D06C72B9}</a:tableStyleId>
              </a:tblPr>
              <a:tblGrid>
                <a:gridCol w="1100648">
                  <a:extLst>
                    <a:ext uri="{9D8B030D-6E8A-4147-A177-3AD203B41FA5}">
                      <a16:colId xmlns:a16="http://schemas.microsoft.com/office/drawing/2014/main" val="20000"/>
                    </a:ext>
                  </a:extLst>
                </a:gridCol>
                <a:gridCol w="7612320">
                  <a:extLst>
                    <a:ext uri="{9D8B030D-6E8A-4147-A177-3AD203B41FA5}">
                      <a16:colId xmlns:a16="http://schemas.microsoft.com/office/drawing/2014/main" val="20001"/>
                    </a:ext>
                  </a:extLst>
                </a:gridCol>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0"/>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a:t>
                      </a:r>
                      <a:r>
                        <a:rPr lang="zh-CN" sz="2800" b="1" kern="100" cap="none" spc="0" dirty="0" smtClean="0">
                          <a:ln>
                            <a:noFill/>
                          </a:ln>
                          <a:effectLst/>
                          <a:latin typeface="+mn-lt"/>
                          <a:ea typeface="黑体" pitchFamily="2" charset="-122"/>
                        </a:rPr>
                        <a:t>占用</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1"/>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a:t>
                      </a:r>
                      <a:r>
                        <a:rPr lang="zh-CN" sz="2800" b="1" kern="100" cap="none" spc="0" dirty="0" smtClean="0">
                          <a:ln>
                            <a:noFill/>
                          </a:ln>
                          <a:effectLst/>
                          <a:latin typeface="+mn-lt"/>
                          <a:ea typeface="黑体" pitchFamily="2" charset="-122"/>
                        </a:rPr>
                        <a:t>路由</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2"/>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a:t>
                      </a:r>
                      <a:r>
                        <a:rPr lang="zh-CN" sz="2800" b="1" kern="100" cap="none" spc="0" dirty="0" smtClean="0">
                          <a:ln>
                            <a:noFill/>
                          </a:ln>
                          <a:effectLst/>
                          <a:latin typeface="+mn-lt"/>
                          <a:ea typeface="黑体" pitchFamily="2" charset="-122"/>
                        </a:rPr>
                        <a:t>分组</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3"/>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a:t>
                      </a:r>
                      <a:r>
                        <a:rPr lang="zh-CN" sz="2800" b="1" kern="100" cap="none" spc="0" dirty="0">
                          <a:ln>
                            <a:noFill/>
                          </a:ln>
                          <a:solidFill>
                            <a:srgbClr val="FF0000"/>
                          </a:solidFill>
                          <a:effectLst/>
                          <a:latin typeface="+mn-lt"/>
                          <a:ea typeface="黑体" pitchFamily="2" charset="-122"/>
                        </a:rPr>
                        <a:t>分布式</a:t>
                      </a:r>
                      <a:r>
                        <a:rPr lang="zh-CN" sz="2800" b="1" kern="100" cap="none" spc="0" dirty="0">
                          <a:ln>
                            <a:noFill/>
                          </a:ln>
                          <a:effectLst/>
                          <a:latin typeface="+mn-lt"/>
                          <a:ea typeface="黑体" pitchFamily="2" charset="-122"/>
                        </a:rPr>
                        <a:t>多路由的分组交换网，使网络有很好的</a:t>
                      </a:r>
                      <a:r>
                        <a:rPr lang="zh-CN" sz="2800" b="1" kern="100" cap="none" spc="0" dirty="0" smtClean="0">
                          <a:ln>
                            <a:noFill/>
                          </a:ln>
                          <a:effectLst/>
                          <a:latin typeface="+mn-lt"/>
                          <a:ea typeface="黑体" pitchFamily="2" charset="-122"/>
                        </a:rPr>
                        <a:t>生存性</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4"/>
                  </a:ext>
                </a:extLst>
              </a:tr>
            </a:tbl>
          </a:graphicData>
        </a:graphic>
      </p:graphicFrame>
      <p:sp>
        <p:nvSpPr>
          <p:cNvPr id="6" name="Rectangle 2"/>
          <p:cNvSpPr txBox="1">
            <a:spLocks noChangeArrowheads="1"/>
          </p:cNvSpPr>
          <p:nvPr/>
        </p:nvSpPr>
        <p:spPr bwMode="auto">
          <a:xfrm>
            <a:off x="495300" y="969139"/>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pPr algn="ctr"/>
            <a:r>
              <a:rPr lang="zh-CN" altLang="en-US" kern="0" smtClean="0"/>
              <a:t>分组交换的优点</a:t>
            </a:r>
            <a:endParaRPr lang="zh-CN" altLang="en-US" kern="0"/>
          </a:p>
        </p:txBody>
      </p:sp>
    </p:spTree>
    <p:extLst>
      <p:ext uri="{BB962C8B-B14F-4D97-AF65-F5344CB8AC3E}">
        <p14:creationId xmlns:p14="http://schemas.microsoft.com/office/powerpoint/2010/main" val="13837674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6" name="Rectangle 2"/>
          <p:cNvSpPr txBox="1">
            <a:spLocks noChangeArrowheads="1"/>
          </p:cNvSpPr>
          <p:nvPr/>
        </p:nvSpPr>
        <p:spPr bwMode="auto">
          <a:xfrm>
            <a:off x="495300" y="969139"/>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pPr algn="ctr"/>
            <a:r>
              <a:rPr lang="zh-CN" altLang="en-US" kern="0" smtClean="0"/>
              <a:t>分组交换带来的问题</a:t>
            </a:r>
            <a:endParaRPr lang="zh-CN" altLang="en-US" kern="0"/>
          </a:p>
        </p:txBody>
      </p:sp>
      <p:sp>
        <p:nvSpPr>
          <p:cNvPr id="8" name="Rectangle 3"/>
          <p:cNvSpPr>
            <a:spLocks noGrp="1" noChangeArrowheads="1"/>
          </p:cNvSpPr>
          <p:nvPr>
            <p:ph idx="1"/>
          </p:nvPr>
        </p:nvSpPr>
        <p:spPr>
          <a:xfrm>
            <a:off x="495300" y="1761227"/>
            <a:ext cx="9066212" cy="2315845"/>
          </a:xfrm>
        </p:spPr>
        <p:txBody>
          <a:bodyPr/>
          <a:lstStyle/>
          <a:p>
            <a:r>
              <a:rPr lang="zh-CN" altLang="en-US" dirty="0"/>
              <a:t>分组在各结点存储转发时需要</a:t>
            </a:r>
            <a:r>
              <a:rPr lang="zh-CN" altLang="en-US" dirty="0">
                <a:solidFill>
                  <a:srgbClr val="0000CC"/>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a:t>
            </a:r>
            <a:r>
              <a:rPr lang="zh-CN" altLang="en-US" dirty="0">
                <a:solidFill>
                  <a:srgbClr val="0000CC"/>
                </a:solidFill>
              </a:rPr>
              <a:t>首部</a:t>
            </a:r>
            <a:r>
              <a:rPr lang="zh-CN" altLang="en-US" dirty="0"/>
              <a:t>（里面有必不可少的控制信息）也造成了一定的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3876833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p>
        </p:txBody>
      </p:sp>
      <p:sp>
        <p:nvSpPr>
          <p:cNvPr id="3" name="内容占位符 2"/>
          <p:cNvSpPr>
            <a:spLocks noGrp="1"/>
          </p:cNvSpPr>
          <p:nvPr>
            <p:ph idx="1"/>
          </p:nvPr>
        </p:nvSpPr>
        <p:spPr/>
        <p:txBody>
          <a:bodyPr/>
          <a:lstStyle/>
          <a:p>
            <a:r>
              <a:rPr lang="zh-CN" altLang="en-US" smtClean="0"/>
              <a:t>“网”</a:t>
            </a:r>
            <a:r>
              <a:rPr lang="en-US" altLang="zh-CN" smtClean="0"/>
              <a:t>~</a:t>
            </a:r>
            <a:r>
              <a:rPr lang="zh-CN" altLang="en-US" smtClean="0"/>
              <a:t>“互联网”：</a:t>
            </a:r>
            <a:endParaRPr lang="en-US" altLang="zh-CN" dirty="0" smtClean="0"/>
          </a:p>
          <a:p>
            <a:pPr lvl="1"/>
            <a:r>
              <a:rPr lang="zh-CN" altLang="zh-CN" dirty="0" smtClean="0"/>
              <a:t>“上网”</a:t>
            </a:r>
            <a:r>
              <a:rPr lang="zh-CN" altLang="zh-CN" dirty="0"/>
              <a:t>就是表示使用某个电子设备连接到互联网，而不是连接到其他的网络上</a:t>
            </a:r>
            <a:r>
              <a:rPr lang="zh-CN" altLang="zh-CN" dirty="0" smtClean="0"/>
              <a:t>。</a:t>
            </a:r>
            <a:endParaRPr lang="en-US" altLang="zh-CN" dirty="0" smtClean="0"/>
          </a:p>
          <a:p>
            <a:pPr lvl="1"/>
            <a:r>
              <a:rPr lang="zh-CN" altLang="zh-CN" dirty="0" smtClean="0"/>
              <a:t>网民</a:t>
            </a:r>
            <a:r>
              <a:rPr lang="zh-CN" altLang="zh-CN" dirty="0"/>
              <a:t>、网吧、网银（网上银行）、网购（网上购物</a:t>
            </a:r>
            <a:r>
              <a:rPr lang="zh-CN" altLang="zh-CN" dirty="0" smtClean="0"/>
              <a:t>）等</a:t>
            </a:r>
            <a:r>
              <a:rPr lang="zh-CN" altLang="zh-CN" dirty="0"/>
              <a:t>。这里的“网”，一般都不是指电信网或有线电视网，而是指当今世界上最大</a:t>
            </a:r>
            <a:r>
              <a:rPr lang="zh-CN" altLang="zh-CN"/>
              <a:t>的</a:t>
            </a:r>
            <a:r>
              <a:rPr lang="zh-CN" altLang="zh-CN" smtClean="0"/>
              <a:t>计算机网络</a:t>
            </a:r>
            <a:r>
              <a:rPr lang="en-US" altLang="zh-CN" smtClean="0"/>
              <a:t>——Internet </a:t>
            </a:r>
            <a:r>
              <a:rPr lang="zh-CN" altLang="en-US" smtClean="0"/>
              <a:t>（</a:t>
            </a:r>
            <a:r>
              <a:rPr lang="zh-CN" altLang="zh-CN" smtClean="0"/>
              <a:t>互联网</a:t>
            </a:r>
            <a:r>
              <a:rPr lang="zh-CN" altLang="en-US" smtClean="0"/>
              <a:t>）</a:t>
            </a:r>
            <a:r>
              <a:rPr lang="zh-CN" altLang="zh-CN" smtClean="0"/>
              <a:t>。</a:t>
            </a:r>
            <a:endParaRPr lang="en-US" altLang="zh-CN" dirty="0" smtClean="0"/>
          </a:p>
        </p:txBody>
      </p:sp>
    </p:spTree>
    <p:extLst>
      <p:ext uri="{BB962C8B-B14F-4D97-AF65-F5344CB8AC3E}">
        <p14:creationId xmlns:p14="http://schemas.microsoft.com/office/powerpoint/2010/main" val="23489176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a:xfrm>
            <a:off x="495300" y="1196752"/>
            <a:ext cx="9066212" cy="5112568"/>
          </a:xfrm>
        </p:spPr>
        <p:txBody>
          <a:bodyPr/>
          <a:lstStyle/>
          <a:p>
            <a:r>
              <a:rPr lang="zh-CN" altLang="zh-CN" dirty="0" smtClean="0"/>
              <a:t>若</a:t>
            </a:r>
            <a:r>
              <a:rPr lang="zh-CN" altLang="zh-CN" dirty="0">
                <a:solidFill>
                  <a:srgbClr val="0000CC"/>
                </a:solidFill>
              </a:rPr>
              <a:t>传送连续</a:t>
            </a:r>
            <a:r>
              <a:rPr lang="zh-CN" altLang="en-US" dirty="0">
                <a:solidFill>
                  <a:srgbClr val="0000CC"/>
                </a:solidFill>
              </a:rPr>
              <a:t>、</a:t>
            </a:r>
            <a:r>
              <a:rPr lang="zh-CN" altLang="zh-CN" dirty="0">
                <a:solidFill>
                  <a:srgbClr val="0000CC"/>
                </a:solidFill>
              </a:rPr>
              <a:t>大量数据</a:t>
            </a:r>
            <a:r>
              <a:rPr lang="zh-CN" altLang="zh-CN" dirty="0"/>
              <a:t>，且其</a:t>
            </a:r>
            <a:r>
              <a:rPr lang="zh-CN" altLang="zh-CN" dirty="0">
                <a:solidFill>
                  <a:srgbClr val="0000CC"/>
                </a:solidFill>
              </a:rPr>
              <a:t>传送时间远大于</a:t>
            </a:r>
            <a:r>
              <a:rPr lang="zh-CN" altLang="zh-CN">
                <a:solidFill>
                  <a:srgbClr val="0000CC"/>
                </a:solidFill>
              </a:rPr>
              <a:t>连接建立</a:t>
            </a:r>
            <a:r>
              <a:rPr lang="zh-CN" altLang="zh-CN" smtClean="0">
                <a:solidFill>
                  <a:srgbClr val="0000CC"/>
                </a:solidFill>
              </a:rPr>
              <a:t>时间</a:t>
            </a:r>
            <a:r>
              <a:rPr lang="zh-CN" altLang="zh-CN" smtClean="0"/>
              <a:t>，则</a:t>
            </a:r>
            <a:r>
              <a:rPr lang="zh-CN" altLang="zh-CN" dirty="0">
                <a:solidFill>
                  <a:srgbClr val="FF0000"/>
                </a:solidFill>
              </a:rPr>
              <a:t>电路交换</a:t>
            </a:r>
            <a:r>
              <a:rPr lang="zh-CN" altLang="zh-CN" dirty="0"/>
              <a:t>的传输速率</a:t>
            </a:r>
            <a:r>
              <a:rPr lang="zh-CN" altLang="zh-CN"/>
              <a:t>较</a:t>
            </a:r>
            <a:r>
              <a:rPr lang="zh-CN" altLang="zh-CN" smtClean="0"/>
              <a:t>快</a:t>
            </a:r>
            <a:r>
              <a:rPr lang="zh-CN" altLang="en-US" smtClean="0"/>
              <a:t>，因其不需要存储转发</a:t>
            </a:r>
            <a:r>
              <a:rPr lang="zh-CN" altLang="zh-CN" smtClean="0"/>
              <a:t>。</a:t>
            </a:r>
            <a:endParaRPr lang="en-US" altLang="zh-CN" dirty="0" smtClean="0"/>
          </a:p>
          <a:p>
            <a:r>
              <a:rPr lang="zh-CN" altLang="en-US" dirty="0" smtClean="0"/>
              <a:t>要</a:t>
            </a:r>
            <a:r>
              <a:rPr lang="zh-CN" altLang="zh-CN" dirty="0">
                <a:solidFill>
                  <a:srgbClr val="0000CC"/>
                </a:solidFill>
              </a:rPr>
              <a:t>传送</a:t>
            </a:r>
            <a:r>
              <a:rPr lang="zh-CN" altLang="zh-CN">
                <a:solidFill>
                  <a:srgbClr val="0000CC"/>
                </a:solidFill>
              </a:rPr>
              <a:t>突发数据</a:t>
            </a:r>
            <a:r>
              <a:rPr lang="zh-CN" altLang="en-US" smtClean="0"/>
              <a:t>，</a:t>
            </a:r>
            <a:r>
              <a:rPr lang="zh-CN" altLang="en-US" dirty="0" smtClean="0"/>
              <a:t>采用</a:t>
            </a:r>
            <a:r>
              <a:rPr lang="zh-CN" altLang="zh-CN" dirty="0">
                <a:solidFill>
                  <a:srgbClr val="FF0000"/>
                </a:solidFill>
              </a:rPr>
              <a:t>报文交换</a:t>
            </a:r>
            <a:r>
              <a:rPr lang="zh-CN" altLang="zh-CN" dirty="0"/>
              <a:t>和</a:t>
            </a:r>
            <a:r>
              <a:rPr lang="zh-CN" altLang="zh-CN" dirty="0">
                <a:solidFill>
                  <a:srgbClr val="FF0000"/>
                </a:solidFill>
              </a:rPr>
              <a:t>分组交换</a:t>
            </a:r>
            <a:r>
              <a:rPr lang="zh-CN" altLang="zh-CN" dirty="0" smtClean="0"/>
              <a:t>可</a:t>
            </a:r>
            <a:r>
              <a:rPr lang="zh-CN" altLang="zh-CN" dirty="0"/>
              <a:t>提高整个网络的</a:t>
            </a:r>
            <a:r>
              <a:rPr lang="zh-CN" altLang="zh-CN" dirty="0" smtClean="0"/>
              <a:t>信道利用率</a:t>
            </a:r>
            <a:r>
              <a:rPr lang="zh-CN" altLang="en-US" dirty="0" smtClean="0"/>
              <a:t>，因其</a:t>
            </a:r>
            <a:r>
              <a:rPr lang="zh-CN" altLang="zh-CN" dirty="0"/>
              <a:t>不需要</a:t>
            </a:r>
            <a:r>
              <a:rPr lang="zh-CN" altLang="zh-CN" dirty="0" smtClean="0"/>
              <a:t>预先</a:t>
            </a:r>
            <a:r>
              <a:rPr lang="zh-CN" altLang="en-US" dirty="0" smtClean="0"/>
              <a:t>建立连接和</a:t>
            </a:r>
            <a:r>
              <a:rPr lang="zh-CN" altLang="zh-CN" dirty="0" smtClean="0"/>
              <a:t>分配</a:t>
            </a:r>
            <a:r>
              <a:rPr lang="zh-CN" altLang="zh-CN" dirty="0"/>
              <a:t>传输带宽。</a:t>
            </a:r>
            <a:endParaRPr lang="en-US" altLang="zh-CN" dirty="0" smtClean="0"/>
          </a:p>
          <a:p>
            <a:r>
              <a:rPr lang="zh-CN" altLang="zh-CN" dirty="0" smtClean="0"/>
              <a:t>由于</a:t>
            </a:r>
            <a:r>
              <a:rPr lang="zh-CN" altLang="zh-CN" dirty="0"/>
              <a:t>一个分组的长度往往远小于整个报文的长度，因此分组交换比报文交换的</a:t>
            </a:r>
            <a:r>
              <a:rPr lang="zh-CN" altLang="zh-CN" dirty="0">
                <a:solidFill>
                  <a:srgbClr val="0000CC"/>
                </a:solidFill>
              </a:rPr>
              <a:t>时延小</a:t>
            </a:r>
            <a:r>
              <a:rPr lang="zh-CN" altLang="zh-CN" dirty="0"/>
              <a:t>，同时也具有</a:t>
            </a:r>
            <a:r>
              <a:rPr lang="zh-CN" altLang="zh-CN" dirty="0">
                <a:solidFill>
                  <a:srgbClr val="0000CC"/>
                </a:solidFill>
              </a:rPr>
              <a:t>更好的</a:t>
            </a:r>
            <a:r>
              <a:rPr lang="zh-CN" altLang="zh-CN" dirty="0" smtClean="0">
                <a:solidFill>
                  <a:srgbClr val="0000CC"/>
                </a:solidFill>
              </a:rPr>
              <a:t>灵活性</a:t>
            </a:r>
            <a:r>
              <a:rPr lang="zh-CN" altLang="en-US" dirty="0" smtClean="0"/>
              <a:t>。</a:t>
            </a:r>
            <a:endParaRPr lang="zh-CN" altLang="en-US" dirty="0"/>
          </a:p>
        </p:txBody>
      </p:sp>
    </p:spTree>
    <p:extLst>
      <p:ext uri="{BB962C8B-B14F-4D97-AF65-F5344CB8AC3E}">
        <p14:creationId xmlns:p14="http://schemas.microsoft.com/office/powerpoint/2010/main" val="16991877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solidFill>
                  <a:srgbClr val="FF0000"/>
                </a:solidFill>
              </a:rPr>
              <a:t>1980</a:t>
            </a:r>
            <a:r>
              <a:rPr lang="en-US" altLang="zh-CN" sz="2800" dirty="0"/>
              <a:t> </a:t>
            </a:r>
            <a:r>
              <a:rPr lang="zh-CN" altLang="en-US" sz="2800" dirty="0" smtClean="0"/>
              <a:t>年，铁道部开始</a:t>
            </a:r>
            <a:r>
              <a:rPr lang="zh-CN" altLang="en-US" sz="2800" dirty="0"/>
              <a:t>进行计算机联网</a:t>
            </a:r>
            <a:r>
              <a:rPr lang="zh-CN" altLang="en-US" sz="2800" dirty="0">
                <a:solidFill>
                  <a:srgbClr val="0000CC"/>
                </a:solidFill>
              </a:rPr>
              <a:t>实验</a:t>
            </a:r>
            <a:r>
              <a:rPr lang="zh-CN" altLang="en-US" sz="2800" dirty="0" smtClean="0"/>
              <a:t>。</a:t>
            </a:r>
            <a:endParaRPr lang="en-US" altLang="zh-CN" sz="2800" dirty="0" smtClean="0"/>
          </a:p>
          <a:p>
            <a:r>
              <a:rPr lang="en-US" altLang="zh-CN" sz="2800" dirty="0" smtClean="0">
                <a:solidFill>
                  <a:srgbClr val="FF0000"/>
                </a:solidFill>
              </a:rPr>
              <a:t>1989</a:t>
            </a:r>
            <a:r>
              <a:rPr lang="en-US" altLang="zh-CN" sz="2800" dirty="0" smtClean="0"/>
              <a:t> </a:t>
            </a:r>
            <a:r>
              <a:rPr lang="zh-CN" altLang="en-US" sz="2800" dirty="0"/>
              <a:t>年</a:t>
            </a:r>
            <a:r>
              <a:rPr lang="en-US" altLang="zh-CN" sz="2800" dirty="0"/>
              <a:t>11 </a:t>
            </a:r>
            <a:r>
              <a:rPr lang="zh-CN" altLang="en-US" sz="2800" dirty="0" smtClean="0"/>
              <a:t>月，我国</a:t>
            </a:r>
            <a:r>
              <a:rPr lang="zh-CN" altLang="en-US" sz="2800" dirty="0">
                <a:solidFill>
                  <a:srgbClr val="0000CC"/>
                </a:solidFill>
              </a:rPr>
              <a:t>第一个公用分组交换网 </a:t>
            </a:r>
            <a:r>
              <a:rPr lang="en-US" altLang="zh-CN" sz="2800" dirty="0"/>
              <a:t>CNPAC </a:t>
            </a:r>
            <a:r>
              <a:rPr lang="zh-CN" altLang="en-US" sz="2800" dirty="0"/>
              <a:t>建成运行。 </a:t>
            </a:r>
            <a:endParaRPr lang="en-US" altLang="zh-CN" sz="2800" dirty="0" smtClean="0"/>
          </a:p>
          <a:p>
            <a:r>
              <a:rPr lang="en-US" altLang="zh-CN" sz="2800" dirty="0" smtClean="0">
                <a:solidFill>
                  <a:srgbClr val="FF0000"/>
                </a:solidFill>
              </a:rPr>
              <a:t>1994</a:t>
            </a:r>
            <a:r>
              <a:rPr lang="en-US" altLang="zh-CN" sz="2800" dirty="0" smtClean="0"/>
              <a:t>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a:t>
            </a:r>
            <a:r>
              <a:rPr lang="zh-CN" altLang="zh-CN" sz="2800" dirty="0">
                <a:solidFill>
                  <a:srgbClr val="0000CC"/>
                </a:solidFill>
              </a:rPr>
              <a:t>接入互联网</a:t>
            </a:r>
            <a:r>
              <a:rPr lang="zh-CN" altLang="zh-CN" sz="2800" dirty="0"/>
              <a:t>的</a:t>
            </a:r>
            <a:r>
              <a:rPr lang="zh-CN" altLang="zh-CN" sz="2800" dirty="0" smtClean="0"/>
              <a:t>国家</a:t>
            </a:r>
            <a:r>
              <a:rPr lang="zh-CN" altLang="en-US" sz="2800" dirty="0" smtClean="0"/>
              <a:t>。</a:t>
            </a:r>
            <a:endParaRPr lang="en-US" altLang="zh-CN" sz="2800" dirty="0" smtClean="0"/>
          </a:p>
          <a:p>
            <a:r>
              <a:rPr lang="en-US" altLang="zh-CN" sz="2800" dirty="0" smtClean="0">
                <a:solidFill>
                  <a:srgbClr val="FF0000"/>
                </a:solidFill>
              </a:rPr>
              <a:t>1994</a:t>
            </a:r>
            <a:r>
              <a:rPr lang="en-US" altLang="zh-CN" sz="2800" dirty="0" smtClean="0"/>
              <a:t>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a:t>
            </a:r>
            <a:r>
              <a:rPr lang="zh-CN" altLang="zh-CN" sz="2800" dirty="0">
                <a:solidFill>
                  <a:srgbClr val="0000CC"/>
                </a:solidFill>
              </a:rPr>
              <a:t>第一个万维网服务器</a:t>
            </a:r>
            <a:r>
              <a:rPr lang="zh-CN" altLang="zh-CN" sz="2800" dirty="0" smtClean="0"/>
              <a:t>。</a:t>
            </a:r>
            <a:endParaRPr lang="en-US" altLang="zh-CN" sz="2800" dirty="0" smtClean="0"/>
          </a:p>
          <a:p>
            <a:r>
              <a:rPr lang="en-US" altLang="zh-CN" sz="2800" dirty="0" smtClean="0">
                <a:solidFill>
                  <a:srgbClr val="FF0000"/>
                </a:solidFill>
              </a:rPr>
              <a:t>1994</a:t>
            </a:r>
            <a:r>
              <a:rPr lang="en-US" altLang="zh-CN" sz="2800" dirty="0" smtClean="0"/>
              <a:t> </a:t>
            </a:r>
            <a:r>
              <a:rPr lang="zh-CN" altLang="en-US" sz="2800" dirty="0" smtClean="0"/>
              <a:t>年 </a:t>
            </a:r>
            <a:r>
              <a:rPr lang="en-US" altLang="zh-CN" sz="2800" dirty="0" smtClean="0"/>
              <a:t>9 </a:t>
            </a:r>
            <a:r>
              <a:rPr lang="zh-CN" altLang="zh-CN" sz="2800" dirty="0" smtClean="0"/>
              <a:t>月</a:t>
            </a:r>
            <a:r>
              <a:rPr lang="zh-CN" altLang="zh-CN" sz="2800" dirty="0">
                <a:solidFill>
                  <a:srgbClr val="0000CC"/>
                </a:solidFill>
              </a:rPr>
              <a:t>中国公用计算机</a:t>
            </a:r>
            <a:r>
              <a:rPr lang="zh-CN" altLang="zh-CN" sz="2800" dirty="0" smtClean="0">
                <a:solidFill>
                  <a:srgbClr val="0000CC"/>
                </a:solidFill>
              </a:rPr>
              <a:t>互联网</a:t>
            </a:r>
            <a:r>
              <a:rPr lang="en-US" altLang="zh-CN" sz="2800" dirty="0" smtClean="0">
                <a:solidFill>
                  <a:srgbClr val="0000CC"/>
                </a:solidFill>
              </a:rPr>
              <a:t>  </a:t>
            </a:r>
            <a:r>
              <a:rPr lang="en-US" altLang="zh-CN" sz="2800" dirty="0" smtClean="0"/>
              <a:t>CHINANET </a:t>
            </a:r>
            <a:r>
              <a:rPr lang="zh-CN" altLang="zh-CN" sz="2800" smtClean="0"/>
              <a:t>正式启</a:t>
            </a:r>
            <a:r>
              <a:rPr lang="zh-CN" altLang="en-US" sz="2800" smtClean="0"/>
              <a:t>用。</a:t>
            </a:r>
            <a:endParaRPr lang="en-US" altLang="zh-CN" sz="2800" dirty="0" smtClean="0"/>
          </a:p>
        </p:txBody>
      </p:sp>
    </p:spTree>
    <p:extLst>
      <p:ext uri="{BB962C8B-B14F-4D97-AF65-F5344CB8AC3E}">
        <p14:creationId xmlns:p14="http://schemas.microsoft.com/office/powerpoint/2010/main" val="8821221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a:t>
            </a:r>
            <a:r>
              <a:rPr lang="zh-CN" altLang="zh-CN" sz="2800" dirty="0" smtClean="0"/>
              <a:t>计算机网络</a:t>
            </a:r>
            <a:r>
              <a:rPr lang="zh-CN" altLang="en-US" sz="2800" dirty="0" smtClean="0"/>
              <a:t>。</a:t>
            </a:r>
            <a:endParaRPr lang="en-US" altLang="zh-CN" sz="2800" dirty="0" smtClean="0"/>
          </a:p>
          <a:p>
            <a:r>
              <a:rPr lang="zh-CN" altLang="zh-CN" sz="2800" dirty="0" smtClean="0"/>
              <a:t>其中</a:t>
            </a:r>
            <a:r>
              <a:rPr lang="zh-CN" altLang="zh-CN" sz="2800" dirty="0"/>
              <a:t>规模最大</a:t>
            </a:r>
            <a:r>
              <a:rPr lang="zh-CN" altLang="zh-CN" sz="2800" dirty="0" smtClean="0"/>
              <a:t>的就是</a:t>
            </a:r>
            <a:r>
              <a:rPr lang="zh-CN" altLang="zh-CN" sz="2800" dirty="0"/>
              <a:t>下面这五个：</a:t>
            </a:r>
          </a:p>
          <a:p>
            <a:pPr lvl="1"/>
            <a:r>
              <a:rPr lang="en-US" altLang="zh-CN" sz="2400" dirty="0"/>
              <a:t>(1) </a:t>
            </a:r>
            <a:r>
              <a:rPr lang="zh-CN" altLang="zh-CN" sz="2400" dirty="0"/>
              <a:t>中国</a:t>
            </a:r>
            <a:r>
              <a:rPr lang="zh-CN" altLang="zh-CN" sz="2400" dirty="0" smtClean="0">
                <a:solidFill>
                  <a:srgbClr val="FF0000"/>
                </a:solidFill>
              </a:rPr>
              <a:t>电信</a:t>
            </a:r>
            <a:r>
              <a:rPr lang="zh-CN" altLang="zh-CN" sz="2400" dirty="0" smtClean="0"/>
              <a:t>网</a:t>
            </a:r>
            <a:r>
              <a:rPr lang="en-US" altLang="zh-CN" sz="2400" dirty="0" smtClean="0"/>
              <a:t> </a:t>
            </a:r>
            <a:r>
              <a:rPr lang="en-US" altLang="zh-CN" sz="2400" dirty="0" smtClean="0">
                <a:solidFill>
                  <a:srgbClr val="0000CC"/>
                </a:solidFill>
              </a:rPr>
              <a:t>CHINANET</a:t>
            </a:r>
            <a:r>
              <a:rPr lang="zh-CN" altLang="zh-CN" sz="2400" dirty="0"/>
              <a:t>（也就是原来的中国公用计算机互联网）</a:t>
            </a:r>
          </a:p>
          <a:p>
            <a:pPr lvl="1"/>
            <a:r>
              <a:rPr lang="en-US" altLang="zh-CN" sz="2400" dirty="0"/>
              <a:t>(2) </a:t>
            </a:r>
            <a:r>
              <a:rPr lang="zh-CN" altLang="zh-CN" sz="2400" dirty="0"/>
              <a:t>中国</a:t>
            </a:r>
            <a:r>
              <a:rPr lang="zh-CN" altLang="zh-CN" sz="2400" dirty="0" smtClean="0">
                <a:solidFill>
                  <a:srgbClr val="FF0000"/>
                </a:solidFill>
              </a:rPr>
              <a:t>联通</a:t>
            </a:r>
            <a:r>
              <a:rPr lang="zh-CN" altLang="zh-CN" sz="2400" dirty="0" smtClean="0"/>
              <a:t>网</a:t>
            </a:r>
            <a:r>
              <a:rPr lang="en-US" altLang="zh-CN" sz="2400" dirty="0" smtClean="0"/>
              <a:t> </a:t>
            </a:r>
            <a:r>
              <a:rPr lang="en-US" altLang="zh-CN" sz="2400" dirty="0" smtClean="0">
                <a:solidFill>
                  <a:srgbClr val="0000CC"/>
                </a:solidFill>
              </a:rPr>
              <a:t>UNINET</a:t>
            </a:r>
            <a:endParaRPr lang="zh-CN" altLang="zh-CN" sz="2400" dirty="0">
              <a:solidFill>
                <a:srgbClr val="0000CC"/>
              </a:solidFill>
            </a:endParaRPr>
          </a:p>
          <a:p>
            <a:pPr lvl="1"/>
            <a:r>
              <a:rPr lang="en-US" altLang="zh-CN" sz="2400" dirty="0"/>
              <a:t>(3) </a:t>
            </a:r>
            <a:r>
              <a:rPr lang="zh-CN" altLang="zh-CN" sz="2400" dirty="0"/>
              <a:t>中国</a:t>
            </a:r>
            <a:r>
              <a:rPr lang="zh-CN" altLang="zh-CN" sz="2400" dirty="0" smtClean="0">
                <a:solidFill>
                  <a:srgbClr val="FF0000"/>
                </a:solidFill>
              </a:rPr>
              <a:t>移动</a:t>
            </a:r>
            <a:r>
              <a:rPr lang="zh-CN" altLang="zh-CN" sz="2400" dirty="0" smtClean="0"/>
              <a:t>网</a:t>
            </a:r>
            <a:r>
              <a:rPr lang="en-US" altLang="zh-CN" sz="2400" dirty="0" smtClean="0"/>
              <a:t> </a:t>
            </a:r>
            <a:r>
              <a:rPr lang="en-US" altLang="zh-CN" sz="2400" dirty="0" smtClean="0">
                <a:solidFill>
                  <a:srgbClr val="0000CC"/>
                </a:solidFill>
              </a:rPr>
              <a:t>CMNET</a:t>
            </a:r>
            <a:endParaRPr lang="zh-CN" altLang="zh-CN" sz="2400" dirty="0">
              <a:solidFill>
                <a:srgbClr val="0000CC"/>
              </a:solidFill>
            </a:endParaRPr>
          </a:p>
          <a:p>
            <a:pPr lvl="1"/>
            <a:r>
              <a:rPr lang="en-US" altLang="zh-CN" sz="2400" dirty="0"/>
              <a:t>(4) </a:t>
            </a:r>
            <a:r>
              <a:rPr lang="zh-CN" altLang="zh-CN" sz="2400" dirty="0"/>
              <a:t>中国</a:t>
            </a:r>
            <a:r>
              <a:rPr lang="zh-CN" altLang="zh-CN" sz="2400" dirty="0">
                <a:solidFill>
                  <a:srgbClr val="FF0000"/>
                </a:solidFill>
              </a:rPr>
              <a:t>教育和科研</a:t>
            </a:r>
            <a:r>
              <a:rPr lang="zh-CN" altLang="zh-CN" sz="2400" dirty="0" smtClean="0"/>
              <a:t>计算机网</a:t>
            </a:r>
            <a:r>
              <a:rPr lang="en-US" altLang="zh-CN" sz="2400" dirty="0" smtClean="0"/>
              <a:t> </a:t>
            </a:r>
            <a:r>
              <a:rPr lang="en-US" altLang="zh-CN" sz="2400" dirty="0" smtClean="0">
                <a:solidFill>
                  <a:srgbClr val="0000CC"/>
                </a:solidFill>
              </a:rPr>
              <a:t>CERNET</a:t>
            </a:r>
            <a:endParaRPr lang="zh-CN" altLang="zh-CN" sz="2400" dirty="0">
              <a:solidFill>
                <a:srgbClr val="0000CC"/>
              </a:solidFill>
            </a:endParaRPr>
          </a:p>
          <a:p>
            <a:pPr lvl="1"/>
            <a:r>
              <a:rPr lang="en-US" altLang="zh-CN" sz="2400" dirty="0"/>
              <a:t>(5) </a:t>
            </a:r>
            <a:r>
              <a:rPr lang="zh-CN" altLang="zh-CN" sz="2400" dirty="0"/>
              <a:t>中国</a:t>
            </a:r>
            <a:r>
              <a:rPr lang="zh-CN" altLang="zh-CN" sz="2400" dirty="0">
                <a:solidFill>
                  <a:srgbClr val="FF0000"/>
                </a:solidFill>
              </a:rPr>
              <a:t>科学技术</a:t>
            </a:r>
            <a:r>
              <a:rPr lang="zh-CN" altLang="zh-CN" sz="2400" dirty="0" smtClean="0"/>
              <a:t>网</a:t>
            </a:r>
            <a:r>
              <a:rPr lang="en-US" altLang="zh-CN" sz="2400" dirty="0" smtClean="0"/>
              <a:t> </a:t>
            </a:r>
            <a:r>
              <a:rPr lang="en-US" altLang="zh-CN" sz="2400" dirty="0" smtClean="0">
                <a:solidFill>
                  <a:srgbClr val="0000CC"/>
                </a:solidFill>
              </a:rPr>
              <a:t>CSTNET</a:t>
            </a:r>
            <a:endParaRPr lang="zh-CN" altLang="zh-CN" sz="2400" dirty="0">
              <a:solidFill>
                <a:srgbClr val="0000CC"/>
              </a:solidFill>
            </a:endParaRPr>
          </a:p>
          <a:p>
            <a:endParaRPr lang="en-US" altLang="zh-CN" sz="2800" dirty="0" smtClean="0"/>
          </a:p>
        </p:txBody>
      </p:sp>
    </p:spTree>
    <p:extLst>
      <p:ext uri="{BB962C8B-B14F-4D97-AF65-F5344CB8AC3E}">
        <p14:creationId xmlns:p14="http://schemas.microsoft.com/office/powerpoint/2010/main" val="37079981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solidFill>
                  <a:srgbClr val="FF0000"/>
                </a:solidFill>
              </a:rPr>
              <a:t>CERNET</a:t>
            </a:r>
            <a:r>
              <a:rPr lang="en-US" altLang="zh-CN" sz="2800" dirty="0" smtClean="0"/>
              <a: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a:t>
            </a:r>
            <a:r>
              <a:rPr lang="zh-CN" altLang="en-US" sz="2800" dirty="0" smtClean="0">
                <a:solidFill>
                  <a:srgbClr val="0000CC"/>
                </a:solidFill>
              </a:rPr>
              <a:t>我国</a:t>
            </a:r>
            <a:r>
              <a:rPr lang="zh-CN" altLang="en-US" sz="2800" dirty="0">
                <a:solidFill>
                  <a:srgbClr val="0000CC"/>
                </a:solidFill>
              </a:rPr>
              <a:t>第一</a:t>
            </a:r>
            <a:r>
              <a:rPr lang="zh-CN" altLang="en-US" sz="2800" dirty="0" smtClean="0">
                <a:solidFill>
                  <a:srgbClr val="0000CC"/>
                </a:solidFill>
              </a:rPr>
              <a:t>个 </a:t>
            </a:r>
            <a:r>
              <a:rPr lang="en-US" altLang="zh-CN" sz="2800" dirty="0" smtClean="0">
                <a:solidFill>
                  <a:srgbClr val="0000CC"/>
                </a:solidFill>
              </a:rPr>
              <a:t>IPv4 </a:t>
            </a:r>
            <a:r>
              <a:rPr lang="zh-CN" altLang="en-US" sz="2800" dirty="0" smtClean="0">
                <a:solidFill>
                  <a:srgbClr val="0000CC"/>
                </a:solidFill>
              </a:rPr>
              <a:t>互联网</a:t>
            </a:r>
            <a:r>
              <a:rPr lang="zh-CN" altLang="en-US" sz="2800" dirty="0">
                <a:solidFill>
                  <a:srgbClr val="0000CC"/>
                </a:solidFill>
              </a:rPr>
              <a:t>主干</a:t>
            </a:r>
            <a:r>
              <a:rPr lang="zh-CN" altLang="en-US" sz="2800" dirty="0" smtClean="0">
                <a:solidFill>
                  <a:srgbClr val="0000CC"/>
                </a:solidFill>
              </a:rPr>
              <a:t>网</a:t>
            </a:r>
            <a:r>
              <a:rPr lang="zh-CN" altLang="en-US" sz="2800" dirty="0" smtClean="0"/>
              <a:t>。</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a:t>，</a:t>
            </a:r>
            <a:r>
              <a:rPr lang="zh-CN" altLang="zh-CN" sz="2800" smtClean="0">
                <a:solidFill>
                  <a:srgbClr val="0000CC"/>
                </a:solidFill>
              </a:rPr>
              <a:t>我国第一</a:t>
            </a:r>
            <a:r>
              <a:rPr lang="zh-CN" altLang="zh-CN" sz="2800" dirty="0">
                <a:solidFill>
                  <a:srgbClr val="0000CC"/>
                </a:solidFill>
              </a:rPr>
              <a:t>个</a:t>
            </a:r>
            <a:r>
              <a:rPr lang="zh-CN" altLang="zh-CN" sz="2800">
                <a:solidFill>
                  <a:srgbClr val="0000CC"/>
                </a:solidFill>
              </a:rPr>
              <a:t>下一代</a:t>
            </a:r>
            <a:r>
              <a:rPr lang="zh-CN" altLang="zh-CN" sz="2800" smtClean="0">
                <a:solidFill>
                  <a:srgbClr val="0000CC"/>
                </a:solidFill>
              </a:rPr>
              <a:t>互联网主干</a:t>
            </a:r>
            <a:r>
              <a:rPr lang="zh-CN" altLang="zh-CN" sz="2800" dirty="0" smtClean="0">
                <a:solidFill>
                  <a:srgbClr val="0000CC"/>
                </a:solidFill>
              </a:rPr>
              <a:t>网</a:t>
            </a:r>
            <a:r>
              <a:rPr lang="en-US" altLang="zh-CN" sz="2800" dirty="0" smtClean="0">
                <a:solidFill>
                  <a:srgbClr val="0000CC"/>
                </a:solidFill>
              </a:rPr>
              <a:t> </a:t>
            </a:r>
            <a:r>
              <a:rPr lang="en-US" altLang="zh-CN" sz="2800" dirty="0" smtClean="0">
                <a:solidFill>
                  <a:srgbClr val="FF0000"/>
                </a:solidFill>
              </a:rPr>
              <a:t>CERNET2</a:t>
            </a:r>
            <a:r>
              <a:rPr lang="en-US" altLang="zh-CN" sz="2800" dirty="0" smtClean="0"/>
              <a:t>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r>
              <a:rPr lang="zh-CN" altLang="en-US" sz="2800" dirty="0" smtClean="0"/>
              <a:t>中国</a:t>
            </a:r>
            <a:r>
              <a:rPr lang="zh-CN" altLang="en-US" sz="2800" dirty="0"/>
              <a:t>互联网络信息中心 </a:t>
            </a:r>
            <a:r>
              <a:rPr lang="en-US" altLang="zh-CN" sz="2800" dirty="0">
                <a:solidFill>
                  <a:srgbClr val="FF0000"/>
                </a:solidFill>
              </a:rPr>
              <a:t>CNNIC</a:t>
            </a:r>
            <a:r>
              <a:rPr lang="en-US" altLang="zh-CN" sz="2800" dirty="0"/>
              <a:t> </a:t>
            </a:r>
            <a:r>
              <a:rPr lang="en-US" altLang="zh-CN" sz="2800" smtClean="0"/>
              <a:t>(China </a:t>
            </a:r>
            <a:r>
              <a:rPr lang="en-US" altLang="zh-CN" sz="2800" dirty="0" smtClean="0"/>
              <a:t>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Tree>
    <p:extLst>
      <p:ext uri="{BB962C8B-B14F-4D97-AF65-F5344CB8AC3E}">
        <p14:creationId xmlns:p14="http://schemas.microsoft.com/office/powerpoint/2010/main" val="35744819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smtClean="0"/>
              <a:t>1.5.2  </a:t>
            </a:r>
            <a:r>
              <a:rPr lang="zh-CN" altLang="zh-CN" dirty="0"/>
              <a:t>几种不同类别的网络</a:t>
            </a:r>
          </a:p>
          <a:p>
            <a:endParaRPr lang="en-US" altLang="zh-CN" dirty="0" smtClean="0"/>
          </a:p>
        </p:txBody>
      </p:sp>
    </p:spTree>
    <p:extLst>
      <p:ext uri="{BB962C8B-B14F-4D97-AF65-F5344CB8AC3E}">
        <p14:creationId xmlns:p14="http://schemas.microsoft.com/office/powerpoint/2010/main" val="34950193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a:xfrm>
            <a:off x="495300" y="1196752"/>
            <a:ext cx="9066212" cy="5328592"/>
          </a:xfrm>
        </p:spPr>
        <p:txBody>
          <a:bodyPr/>
          <a:lstStyle/>
          <a:p>
            <a:r>
              <a:rPr lang="zh-CN" altLang="zh-CN" dirty="0"/>
              <a:t>计算机网络的精确定义</a:t>
            </a:r>
            <a:r>
              <a:rPr lang="zh-CN" altLang="zh-CN" dirty="0">
                <a:solidFill>
                  <a:srgbClr val="FF0000"/>
                </a:solidFill>
              </a:rPr>
              <a:t>并</a:t>
            </a:r>
            <a:r>
              <a:rPr lang="zh-CN" altLang="zh-CN">
                <a:solidFill>
                  <a:srgbClr val="FF0000"/>
                </a:solidFill>
              </a:rPr>
              <a:t>未</a:t>
            </a:r>
            <a:r>
              <a:rPr lang="zh-CN" altLang="zh-CN" smtClean="0">
                <a:solidFill>
                  <a:srgbClr val="FF0000"/>
                </a:solidFill>
              </a:rPr>
              <a:t>统一</a:t>
            </a:r>
            <a:r>
              <a:rPr lang="zh-CN" altLang="en-US" smtClean="0"/>
              <a:t>，</a:t>
            </a:r>
            <a:r>
              <a:rPr lang="zh-CN" altLang="zh-CN" smtClean="0"/>
              <a:t>较好定义</a:t>
            </a:r>
            <a:r>
              <a:rPr lang="zh-CN" altLang="en-US" smtClean="0"/>
              <a:t>是：</a:t>
            </a:r>
            <a:endParaRPr lang="en-US" altLang="zh-CN" dirty="0" smtClean="0"/>
          </a:p>
          <a:p>
            <a:pPr lvl="1"/>
            <a:r>
              <a:rPr lang="zh-CN" altLang="zh-CN" sz="3200" smtClean="0">
                <a:solidFill>
                  <a:srgbClr val="0000CC"/>
                </a:solidFill>
                <a:cs typeface="+mn-cs"/>
              </a:rPr>
              <a:t>由</a:t>
            </a:r>
            <a:r>
              <a:rPr lang="zh-CN" altLang="zh-CN" sz="3200" dirty="0">
                <a:solidFill>
                  <a:srgbClr val="0000CC"/>
                </a:solidFill>
                <a:cs typeface="+mn-cs"/>
              </a:rPr>
              <a:t>一些</a:t>
            </a:r>
            <a:r>
              <a:rPr lang="zh-CN" altLang="zh-CN" sz="3200">
                <a:solidFill>
                  <a:srgbClr val="0000CC"/>
                </a:solidFill>
                <a:cs typeface="+mn-cs"/>
              </a:rPr>
              <a:t>通用</a:t>
            </a:r>
            <a:r>
              <a:rPr lang="zh-CN" altLang="zh-CN" sz="3200" smtClean="0">
                <a:solidFill>
                  <a:srgbClr val="0000CC"/>
                </a:solidFill>
                <a:cs typeface="+mn-cs"/>
              </a:rPr>
              <a:t>的、可编程硬件</a:t>
            </a:r>
            <a:r>
              <a:rPr lang="zh-CN" altLang="zh-CN" sz="3200" dirty="0">
                <a:solidFill>
                  <a:srgbClr val="0000CC"/>
                </a:solidFill>
                <a:cs typeface="+mn-cs"/>
              </a:rPr>
              <a:t>互连</a:t>
            </a:r>
            <a:r>
              <a:rPr lang="zh-CN" altLang="zh-CN" sz="3200">
                <a:solidFill>
                  <a:srgbClr val="0000CC"/>
                </a:solidFill>
                <a:cs typeface="+mn-cs"/>
              </a:rPr>
              <a:t>而</a:t>
            </a:r>
            <a:r>
              <a:rPr lang="zh-CN" altLang="zh-CN" sz="3200" smtClean="0">
                <a:solidFill>
                  <a:srgbClr val="0000CC"/>
                </a:solidFill>
                <a:cs typeface="+mn-cs"/>
              </a:rPr>
              <a:t>成</a:t>
            </a:r>
            <a:r>
              <a:rPr lang="zh-CN" altLang="en-US" sz="3200" smtClean="0">
                <a:cs typeface="+mn-cs"/>
              </a:rPr>
              <a:t>（</a:t>
            </a:r>
            <a:r>
              <a:rPr lang="zh-CN" altLang="zh-CN" sz="3200" smtClean="0">
                <a:cs typeface="+mn-cs"/>
              </a:rPr>
              <a:t>这些硬件并非</a:t>
            </a:r>
            <a:r>
              <a:rPr lang="zh-CN" altLang="zh-CN" sz="3200">
                <a:cs typeface="+mn-cs"/>
              </a:rPr>
              <a:t>专门用来实现某一特定</a:t>
            </a:r>
            <a:r>
              <a:rPr lang="zh-CN" altLang="zh-CN" sz="3200" smtClean="0">
                <a:cs typeface="+mn-cs"/>
              </a:rPr>
              <a:t>目的</a:t>
            </a:r>
            <a:endParaRPr lang="en-US" altLang="zh-CN" sz="3200" smtClean="0">
              <a:cs typeface="+mn-cs"/>
            </a:endParaRPr>
          </a:p>
          <a:p>
            <a:pPr lvl="1"/>
            <a:r>
              <a:rPr lang="zh-CN" altLang="zh-CN" sz="3200" smtClean="0">
                <a:cs typeface="+mn-cs"/>
              </a:rPr>
              <a:t>用来</a:t>
            </a:r>
            <a:r>
              <a:rPr lang="zh-CN" altLang="zh-CN" sz="3200" dirty="0">
                <a:solidFill>
                  <a:srgbClr val="0000CC"/>
                </a:solidFill>
                <a:cs typeface="+mn-cs"/>
              </a:rPr>
              <a:t>传送多种不同类型</a:t>
            </a:r>
            <a:r>
              <a:rPr lang="zh-CN" altLang="zh-CN" sz="3200">
                <a:solidFill>
                  <a:srgbClr val="0000CC"/>
                </a:solidFill>
                <a:cs typeface="+mn-cs"/>
              </a:rPr>
              <a:t>的</a:t>
            </a:r>
            <a:r>
              <a:rPr lang="zh-CN" altLang="zh-CN" sz="3200" smtClean="0">
                <a:solidFill>
                  <a:srgbClr val="0000CC"/>
                </a:solidFill>
                <a:cs typeface="+mn-cs"/>
              </a:rPr>
              <a:t>数据</a:t>
            </a:r>
            <a:endParaRPr lang="en-US" altLang="zh-CN" sz="3200" smtClean="0">
              <a:cs typeface="+mn-cs"/>
            </a:endParaRPr>
          </a:p>
          <a:p>
            <a:pPr lvl="1"/>
            <a:r>
              <a:rPr lang="zh-CN" altLang="zh-CN" sz="3200" smtClean="0">
                <a:cs typeface="+mn-cs"/>
              </a:rPr>
              <a:t>能</a:t>
            </a:r>
            <a:r>
              <a:rPr lang="zh-CN" altLang="zh-CN" sz="3200" dirty="0">
                <a:solidFill>
                  <a:srgbClr val="0000CC"/>
                </a:solidFill>
                <a:cs typeface="+mn-cs"/>
              </a:rPr>
              <a:t>支持广泛的和日益增长的</a:t>
            </a:r>
            <a:r>
              <a:rPr lang="zh-CN" altLang="zh-CN" sz="3200">
                <a:solidFill>
                  <a:srgbClr val="0000CC"/>
                </a:solidFill>
                <a:cs typeface="+mn-cs"/>
              </a:rPr>
              <a:t>应用</a:t>
            </a:r>
            <a:r>
              <a:rPr lang="zh-CN" altLang="zh-CN" sz="3200" smtClean="0">
                <a:cs typeface="+mn-cs"/>
              </a:rPr>
              <a:t>。</a:t>
            </a:r>
            <a:endParaRPr lang="en-US" altLang="zh-CN" sz="3200" dirty="0">
              <a:cs typeface="+mn-cs"/>
            </a:endParaRPr>
          </a:p>
          <a:p>
            <a:r>
              <a:rPr lang="zh-CN" altLang="zh-CN"/>
              <a:t>根据</a:t>
            </a:r>
            <a:r>
              <a:rPr lang="zh-CN" altLang="zh-CN" smtClean="0"/>
              <a:t>这</a:t>
            </a:r>
            <a:r>
              <a:rPr lang="zh-CN" altLang="en-US" smtClean="0"/>
              <a:t>一</a:t>
            </a:r>
            <a:r>
              <a:rPr lang="zh-CN" altLang="zh-CN" smtClean="0"/>
              <a:t>定义</a:t>
            </a:r>
            <a:r>
              <a:rPr lang="zh-CN" altLang="zh-CN"/>
              <a:t>：</a:t>
            </a:r>
            <a:endParaRPr lang="en-US" altLang="zh-CN"/>
          </a:p>
          <a:p>
            <a:pPr lvl="1"/>
            <a:r>
              <a:rPr lang="zh-CN" altLang="zh-CN" sz="3200" smtClean="0"/>
              <a:t>硬件</a:t>
            </a:r>
            <a:r>
              <a:rPr lang="zh-CN" altLang="en-US" sz="3200" smtClean="0"/>
              <a:t>必定包含</a:t>
            </a:r>
            <a:r>
              <a:rPr lang="en-US" altLang="zh-CN" sz="3200" smtClean="0"/>
              <a:t>CPU</a:t>
            </a:r>
            <a:r>
              <a:rPr lang="zh-CN" altLang="en-US" sz="3200" smtClean="0"/>
              <a:t>，但</a:t>
            </a:r>
            <a:r>
              <a:rPr lang="zh-CN" altLang="zh-CN" sz="3200" smtClean="0">
                <a:solidFill>
                  <a:srgbClr val="0000CC"/>
                </a:solidFill>
              </a:rPr>
              <a:t>不限于</a:t>
            </a:r>
            <a:r>
              <a:rPr lang="zh-CN" altLang="en-US" sz="3200" smtClean="0">
                <a:solidFill>
                  <a:srgbClr val="0000CC"/>
                </a:solidFill>
              </a:rPr>
              <a:t>普通</a:t>
            </a:r>
            <a:r>
              <a:rPr lang="zh-CN" altLang="zh-CN" sz="3200" smtClean="0">
                <a:solidFill>
                  <a:srgbClr val="0000CC"/>
                </a:solidFill>
              </a:rPr>
              <a:t>计算机</a:t>
            </a:r>
            <a:r>
              <a:rPr lang="zh-CN" altLang="zh-CN" sz="3200" smtClean="0"/>
              <a:t>。</a:t>
            </a:r>
            <a:endParaRPr lang="en-US" altLang="zh-CN" sz="3200"/>
          </a:p>
          <a:p>
            <a:pPr lvl="1"/>
            <a:r>
              <a:rPr lang="zh-CN" altLang="zh-CN" sz="3200" smtClean="0"/>
              <a:t>并非专门用来传送数据，而是能够</a:t>
            </a:r>
            <a:r>
              <a:rPr lang="zh-CN" altLang="zh-CN" sz="3200" smtClean="0">
                <a:solidFill>
                  <a:srgbClr val="0000CC"/>
                </a:solidFill>
              </a:rPr>
              <a:t>支持很多种</a:t>
            </a:r>
            <a:r>
              <a:rPr lang="zh-CN" altLang="zh-CN" sz="3200">
                <a:solidFill>
                  <a:srgbClr val="0000CC"/>
                </a:solidFill>
              </a:rPr>
              <a:t>的应用</a:t>
            </a:r>
            <a:r>
              <a:rPr lang="zh-CN" altLang="zh-CN" sz="3200"/>
              <a:t>（包括今后可能出现</a:t>
            </a:r>
            <a:r>
              <a:rPr lang="zh-CN" altLang="zh-CN" sz="3200" smtClean="0"/>
              <a:t>的各种应用</a:t>
            </a:r>
            <a:r>
              <a:rPr lang="zh-CN" altLang="zh-CN" sz="3200"/>
              <a:t>）。</a:t>
            </a:r>
          </a:p>
          <a:p>
            <a:endParaRPr lang="en-US" altLang="zh-CN" smtClean="0"/>
          </a:p>
        </p:txBody>
      </p:sp>
    </p:spTree>
    <p:extLst>
      <p:ext uri="{BB962C8B-B14F-4D97-AF65-F5344CB8AC3E}">
        <p14:creationId xmlns:p14="http://schemas.microsoft.com/office/powerpoint/2010/main" val="13175456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a:t>
            </a:r>
            <a:r>
              <a:rPr lang="zh-CN" altLang="en-US" dirty="0">
                <a:solidFill>
                  <a:srgbClr val="FF0000"/>
                </a:solidFill>
              </a:rPr>
              <a:t>作用范围</a:t>
            </a:r>
            <a:r>
              <a:rPr lang="zh-CN" altLang="en-US" dirty="0"/>
              <a:t>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a:t>
            </a:r>
            <a:r>
              <a:rPr lang="zh-CN" altLang="zh-CN" dirty="0">
                <a:solidFill>
                  <a:srgbClr val="FF0000"/>
                </a:solidFill>
              </a:rPr>
              <a:t>使用者</a:t>
            </a:r>
            <a:r>
              <a:rPr lang="zh-CN" altLang="zh-CN" dirty="0"/>
              <a:t>进行分类</a:t>
            </a:r>
          </a:p>
          <a:p>
            <a:pPr lvl="1"/>
            <a:r>
              <a:rPr lang="en-US" altLang="zh-CN" dirty="0"/>
              <a:t>3. </a:t>
            </a:r>
            <a:r>
              <a:rPr lang="zh-CN" altLang="zh-CN" dirty="0" smtClean="0"/>
              <a:t>用来</a:t>
            </a:r>
            <a:r>
              <a:rPr lang="zh-CN" altLang="zh-CN" dirty="0"/>
              <a:t>把用户</a:t>
            </a:r>
            <a:r>
              <a:rPr lang="zh-CN" altLang="zh-CN" dirty="0">
                <a:solidFill>
                  <a:srgbClr val="FF0000"/>
                </a:solidFill>
              </a:rPr>
              <a:t>接入</a:t>
            </a:r>
            <a:r>
              <a:rPr lang="zh-CN" altLang="zh-CN" dirty="0"/>
              <a:t>到互联网的</a:t>
            </a:r>
            <a:r>
              <a:rPr lang="zh-CN" altLang="zh-CN" dirty="0" smtClean="0"/>
              <a:t>网络</a:t>
            </a:r>
            <a:endParaRPr lang="zh-CN" altLang="zh-CN" dirty="0"/>
          </a:p>
        </p:txBody>
      </p:sp>
    </p:spTree>
    <p:extLst>
      <p:ext uri="{BB962C8B-B14F-4D97-AF65-F5344CB8AC3E}">
        <p14:creationId xmlns:p14="http://schemas.microsoft.com/office/powerpoint/2010/main" val="6562081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p>
        </p:txBody>
      </p:sp>
      <p:sp>
        <p:nvSpPr>
          <p:cNvPr id="81923" name="Rectangle 3"/>
          <p:cNvSpPr>
            <a:spLocks noGrp="1" noChangeArrowheads="1"/>
          </p:cNvSpPr>
          <p:nvPr>
            <p:ph idx="1"/>
          </p:nvPr>
        </p:nvSpPr>
        <p:spPr>
          <a:xfrm>
            <a:off x="480009" y="1161776"/>
            <a:ext cx="9066212" cy="402665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smtClean="0">
                <a:solidFill>
                  <a:srgbClr val="FF0000"/>
                </a:solidFill>
              </a:rPr>
              <a:t>个域</a:t>
            </a:r>
            <a:r>
              <a:rPr lang="zh-CN" altLang="en-US" sz="2800" dirty="0">
                <a:solidFill>
                  <a:srgbClr val="FF0000"/>
                </a:solidFill>
              </a:rPr>
              <a:t>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
        <p:nvSpPr>
          <p:cNvPr id="2" name="Rectangle 1"/>
          <p:cNvSpPr>
            <a:spLocks noChangeArrowheads="1"/>
          </p:cNvSpPr>
          <p:nvPr/>
        </p:nvSpPr>
        <p:spPr bwMode="auto">
          <a:xfrm>
            <a:off x="504642" y="5254394"/>
            <a:ext cx="907300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smtClean="0">
                <a:solidFill>
                  <a:srgbClr val="FF0000"/>
                </a:solidFill>
                <a:latin typeface="+mn-lt"/>
                <a:ea typeface="黑体" pitchFamily="2" charset="-122"/>
              </a:rPr>
              <a:t>多处理机系统，</a:t>
            </a:r>
            <a:r>
              <a:rPr lang="zh-CN" altLang="en-US" sz="2400" b="1" dirty="0" smtClean="0">
                <a:solidFill>
                  <a:srgbClr val="000099"/>
                </a:solidFill>
                <a:latin typeface="+mn-lt"/>
                <a:ea typeface="黑体" pitchFamily="2" charset="-122"/>
              </a:rPr>
              <a:t>而</a:t>
            </a:r>
            <a:r>
              <a:rPr lang="zh-CN" altLang="en-US" sz="2400" b="1" dirty="0">
                <a:solidFill>
                  <a:srgbClr val="000099"/>
                </a:solidFill>
                <a:latin typeface="+mn-lt"/>
                <a:ea typeface="黑体" pitchFamily="2" charset="-122"/>
              </a:rPr>
              <a:t>不称它为计算机网络。 </a:t>
            </a:r>
          </a:p>
        </p:txBody>
      </p:sp>
    </p:spTree>
    <p:extLst>
      <p:ext uri="{BB962C8B-B14F-4D97-AF65-F5344CB8AC3E}">
        <p14:creationId xmlns:p14="http://schemas.microsoft.com/office/powerpoint/2010/main" val="417582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en-US" smtClean="0"/>
              <a:t>你日常的哪些地方用到了互联网？</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276740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fade">
                                      <p:cBhvr>
                                        <p:cTn id="25" dur="500"/>
                                        <p:tgtEl>
                                          <p:spTgt spid="15">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500"/>
                                        <p:tgtEl>
                                          <p:spTgt spid="15">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animEffect transition="in" filter="fade">
                                      <p:cBhvr>
                                        <p:cTn id="31" dur="500"/>
                                        <p:tgtEl>
                                          <p:spTgt spid="15">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Effect transition="in" filter="fade">
                                      <p:cBhvr>
                                        <p:cTn id="34"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a:t>
            </a:r>
            <a:r>
              <a:rPr lang="zh-CN" altLang="zh-CN" sz="2800" b="1" dirty="0" smtClean="0">
                <a:solidFill>
                  <a:srgbClr val="000099"/>
                </a:solidFill>
                <a:latin typeface="+mn-lt"/>
                <a:ea typeface="黑体" pitchFamily="2" charset="-122"/>
              </a:rPr>
              <a:t>可以</a:t>
            </a:r>
            <a:r>
              <a:rPr lang="zh-CN" altLang="zh-CN" sz="2800" b="1" dirty="0">
                <a:solidFill>
                  <a:srgbClr val="000099"/>
                </a:solidFill>
                <a:latin typeface="+mn-lt"/>
                <a:ea typeface="黑体" pitchFamily="2" charset="-122"/>
              </a:rPr>
              <a:t>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7492736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a:xfrm>
            <a:off x="495300" y="1124744"/>
            <a:ext cx="9066212" cy="5544616"/>
          </a:xfrm>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en-US" altLang="zh-CN" sz="2800"/>
              <a:t>)</a:t>
            </a:r>
            <a:r>
              <a:rPr lang="zh-CN" altLang="en-US" sz="2800" smtClean="0"/>
              <a:t>，又</a:t>
            </a:r>
            <a:r>
              <a:rPr lang="zh-CN" altLang="en-US" sz="2800" dirty="0"/>
              <a:t>称为本地接入网或居民</a:t>
            </a:r>
            <a:r>
              <a:rPr lang="zh-CN" altLang="en-US" sz="2800"/>
              <a:t>接</a:t>
            </a:r>
            <a:r>
              <a:rPr lang="zh-CN" altLang="en-US" sz="2800" smtClean="0"/>
              <a:t>入网，是</a:t>
            </a:r>
            <a:r>
              <a:rPr lang="zh-CN" altLang="zh-CN" sz="2800"/>
              <a:t>从</a:t>
            </a:r>
            <a:r>
              <a:rPr lang="zh-CN" altLang="zh-CN" sz="2800">
                <a:solidFill>
                  <a:srgbClr val="0000CC"/>
                </a:solidFill>
              </a:rPr>
              <a:t>某个用户端系统</a:t>
            </a:r>
            <a:r>
              <a:rPr lang="zh-CN" altLang="zh-CN" sz="2800" smtClean="0"/>
              <a:t>到</a:t>
            </a:r>
            <a:r>
              <a:rPr lang="zh-CN" altLang="zh-CN" sz="2800">
                <a:solidFill>
                  <a:srgbClr val="0000CC"/>
                </a:solidFill>
              </a:rPr>
              <a:t>边缘</a:t>
            </a:r>
            <a:r>
              <a:rPr lang="zh-CN" altLang="zh-CN" sz="2800" smtClean="0">
                <a:solidFill>
                  <a:srgbClr val="0000CC"/>
                </a:solidFill>
              </a:rPr>
              <a:t>路由器</a:t>
            </a:r>
            <a:r>
              <a:rPr lang="zh-CN" altLang="zh-CN" sz="2800"/>
              <a:t>（互联网中的第一个路由器）之间的一种网络。</a:t>
            </a:r>
            <a:endParaRPr lang="en-US" altLang="zh-CN" sz="2800"/>
          </a:p>
          <a:p>
            <a:r>
              <a:rPr lang="zh-CN" altLang="zh-CN" sz="2800" smtClean="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solidFill>
                  <a:srgbClr val="0000CC"/>
                </a:solidFill>
              </a:rPr>
              <a:t>将用户接入互联网</a:t>
            </a:r>
            <a:r>
              <a:rPr lang="zh-CN" altLang="en-US" sz="2800" dirty="0" smtClean="0"/>
              <a:t>。</a:t>
            </a:r>
            <a:endParaRPr lang="en-US" altLang="zh-CN" sz="2800" dirty="0" smtClean="0"/>
          </a:p>
          <a:p>
            <a:r>
              <a:rPr lang="zh-CN" altLang="zh-CN" sz="2800" dirty="0"/>
              <a:t>接入网本身既</a:t>
            </a:r>
            <a:r>
              <a:rPr lang="zh-CN" altLang="zh-CN" sz="2800" dirty="0">
                <a:solidFill>
                  <a:srgbClr val="0000CC"/>
                </a:solidFill>
              </a:rPr>
              <a:t>不</a:t>
            </a:r>
            <a:r>
              <a:rPr lang="zh-CN" altLang="zh-CN" sz="2800">
                <a:solidFill>
                  <a:srgbClr val="0000CC"/>
                </a:solidFill>
              </a:rPr>
              <a:t>属于</a:t>
            </a:r>
            <a:r>
              <a:rPr lang="zh-CN" altLang="zh-CN" sz="2800" smtClean="0">
                <a:solidFill>
                  <a:srgbClr val="0000CC"/>
                </a:solidFill>
              </a:rPr>
              <a:t>互联网</a:t>
            </a:r>
            <a:r>
              <a:rPr lang="zh-CN" altLang="en-US" sz="2800" smtClean="0"/>
              <a:t>（既不属于</a:t>
            </a:r>
            <a:r>
              <a:rPr lang="zh-CN" altLang="zh-CN" sz="2800" smtClean="0"/>
              <a:t>核心</a:t>
            </a:r>
            <a:r>
              <a:rPr lang="zh-CN" altLang="zh-CN" sz="2800" dirty="0"/>
              <a:t>部分，也</a:t>
            </a:r>
            <a:r>
              <a:rPr lang="zh-CN" altLang="zh-CN" sz="2800"/>
              <a:t>不</a:t>
            </a:r>
            <a:r>
              <a:rPr lang="zh-CN" altLang="zh-CN" sz="2800" smtClean="0"/>
              <a:t>属于边缘部分</a:t>
            </a:r>
            <a:r>
              <a:rPr lang="zh-CN" altLang="en-US" sz="2800" smtClean="0"/>
              <a:t>）</a:t>
            </a:r>
            <a:r>
              <a:rPr lang="zh-CN" altLang="zh-CN" sz="2800" smtClean="0"/>
              <a:t>。</a:t>
            </a:r>
            <a:endParaRPr lang="en-US" altLang="zh-CN" sz="2800" dirty="0"/>
          </a:p>
          <a:p>
            <a:r>
              <a:rPr lang="zh-CN" altLang="zh-CN" sz="2800" smtClean="0"/>
              <a:t>从</a:t>
            </a:r>
            <a:r>
              <a:rPr lang="zh-CN" altLang="zh-CN" sz="2800" dirty="0"/>
              <a:t>覆盖的范围看，很多接入网还是属于</a:t>
            </a:r>
            <a:r>
              <a:rPr lang="zh-CN" altLang="zh-CN" sz="2800" dirty="0">
                <a:solidFill>
                  <a:srgbClr val="0000CC"/>
                </a:solidFill>
              </a:rPr>
              <a:t>局域网</a:t>
            </a:r>
            <a:r>
              <a:rPr lang="zh-CN" altLang="zh-CN" sz="2800" dirty="0"/>
              <a:t>。</a:t>
            </a:r>
            <a:endParaRPr lang="en-US" altLang="zh-CN" sz="2800" dirty="0"/>
          </a:p>
          <a:p>
            <a:r>
              <a:rPr lang="zh-CN" altLang="zh-CN" sz="2800" dirty="0"/>
              <a:t>从作用上看，接入网只是起到让用户能够与互联网连接的“</a:t>
            </a:r>
            <a:r>
              <a:rPr lang="zh-CN" altLang="zh-CN" sz="2800" dirty="0">
                <a:solidFill>
                  <a:srgbClr val="0000CC"/>
                </a:solidFill>
              </a:rPr>
              <a:t>桥梁</a:t>
            </a:r>
            <a:r>
              <a:rPr lang="zh-CN" altLang="zh-CN" sz="2800" dirty="0"/>
              <a:t>”作用。</a:t>
            </a:r>
            <a:endParaRPr lang="zh-CN" altLang="en-US" sz="2800" dirty="0"/>
          </a:p>
          <a:p>
            <a:endParaRPr lang="en-US" altLang="zh-CN" sz="2800" dirty="0" smtClean="0">
              <a:solidFill>
                <a:srgbClr val="FF0000"/>
              </a:solidFill>
            </a:endParaRPr>
          </a:p>
        </p:txBody>
      </p:sp>
    </p:spTree>
    <p:extLst>
      <p:ext uri="{BB962C8B-B14F-4D97-AF65-F5344CB8AC3E}">
        <p14:creationId xmlns:p14="http://schemas.microsoft.com/office/powerpoint/2010/main" val="999409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p>
          <a:p>
            <a:pPr lvl="1"/>
            <a:r>
              <a:rPr lang="zh-CN" altLang="en-US" dirty="0"/>
              <a:t>利用率</a:t>
            </a:r>
          </a:p>
        </p:txBody>
      </p:sp>
    </p:spTree>
    <p:extLst>
      <p:ext uri="{BB962C8B-B14F-4D97-AF65-F5344CB8AC3E}">
        <p14:creationId xmlns:p14="http://schemas.microsoft.com/office/powerpoint/2010/main" val="40553895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xfrm>
            <a:off x="495300" y="1196752"/>
            <a:ext cx="9066212" cy="51125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dirty="0" smtClean="0">
                <a:solidFill>
                  <a:srgbClr val="FF0000"/>
                </a:solidFill>
              </a:rPr>
              <a:t>比特</a:t>
            </a:r>
            <a:r>
              <a:rPr lang="zh-CN" altLang="en-US" dirty="0"/>
              <a:t>（</a:t>
            </a:r>
            <a:r>
              <a:rPr lang="en-US" altLang="zh-CN"/>
              <a:t>bit</a:t>
            </a:r>
            <a:r>
              <a:rPr lang="zh-CN" altLang="en-US" smtClean="0"/>
              <a:t>）</a:t>
            </a:r>
            <a:endParaRPr lang="en-US" altLang="zh-CN" smtClean="0"/>
          </a:p>
          <a:p>
            <a:pPr lvl="1"/>
            <a:r>
              <a:rPr lang="zh-CN" altLang="en-US" smtClean="0"/>
              <a:t>计算机</a:t>
            </a:r>
            <a:r>
              <a:rPr lang="zh-CN" altLang="en-US"/>
              <a:t>中</a:t>
            </a:r>
            <a:r>
              <a:rPr lang="zh-CN" altLang="en-US" smtClean="0">
                <a:solidFill>
                  <a:srgbClr val="0000CC"/>
                </a:solidFill>
              </a:rPr>
              <a:t>数据量的单位</a:t>
            </a:r>
            <a:endParaRPr lang="en-US" altLang="zh-CN" smtClean="0">
              <a:solidFill>
                <a:srgbClr val="0000CC"/>
              </a:solidFill>
            </a:endParaRPr>
          </a:p>
          <a:p>
            <a:pPr lvl="1"/>
            <a:r>
              <a:rPr lang="zh-CN" altLang="en-US" smtClean="0"/>
              <a:t>信息论</a:t>
            </a:r>
            <a:r>
              <a:rPr lang="zh-CN" altLang="en-US"/>
              <a:t>中</a:t>
            </a:r>
            <a:r>
              <a:rPr lang="zh-CN" altLang="en-US" smtClean="0">
                <a:solidFill>
                  <a:srgbClr val="0000CC"/>
                </a:solidFill>
              </a:rPr>
              <a:t>信息量的单位</a:t>
            </a:r>
            <a:r>
              <a:rPr lang="zh-CN" altLang="en-US" smtClean="0"/>
              <a:t>。</a:t>
            </a:r>
          </a:p>
          <a:p>
            <a:pPr lvl="1"/>
            <a:r>
              <a:rPr lang="en-US" altLang="zh-CN" smtClean="0">
                <a:solidFill>
                  <a:srgbClr val="0000CC"/>
                </a:solidFill>
              </a:rPr>
              <a:t>binary </a:t>
            </a:r>
            <a:r>
              <a:rPr lang="en-US" altLang="zh-CN">
                <a:solidFill>
                  <a:srgbClr val="0000CC"/>
                </a:solidFill>
              </a:rPr>
              <a:t>digit</a:t>
            </a:r>
            <a:r>
              <a:rPr lang="zh-CN" altLang="en-US" smtClean="0"/>
              <a:t>，故</a:t>
            </a:r>
            <a:r>
              <a:rPr lang="en-US" altLang="zh-CN" smtClean="0"/>
              <a:t>1</a:t>
            </a:r>
            <a:r>
              <a:rPr lang="zh-CN" altLang="en-US" smtClean="0"/>
              <a:t>比特</a:t>
            </a:r>
            <a:r>
              <a:rPr lang="zh-CN" altLang="en-US"/>
              <a:t>就是</a:t>
            </a:r>
            <a:r>
              <a:rPr lang="zh-CN" altLang="en-US" smtClean="0"/>
              <a:t>二进制中</a:t>
            </a:r>
            <a:r>
              <a:rPr lang="zh-CN" altLang="en-US" dirty="0"/>
              <a:t>的一个 </a:t>
            </a:r>
            <a:r>
              <a:rPr lang="en-US" altLang="zh-CN" dirty="0"/>
              <a:t>1 </a:t>
            </a:r>
            <a:r>
              <a:rPr lang="zh-CN" altLang="en-US" dirty="0"/>
              <a:t>或 </a:t>
            </a:r>
            <a:r>
              <a:rPr lang="en-US" altLang="zh-CN" dirty="0"/>
              <a:t>0</a:t>
            </a:r>
            <a:r>
              <a:rPr lang="zh-CN" altLang="en-US" dirty="0" smtClean="0"/>
              <a:t>。</a:t>
            </a:r>
            <a:endParaRPr lang="en-US" altLang="zh-CN" dirty="0" smtClean="0"/>
          </a:p>
          <a:p>
            <a:r>
              <a:rPr lang="zh-CN" altLang="zh-CN" smtClean="0">
                <a:solidFill>
                  <a:srgbClr val="FF0000"/>
                </a:solidFill>
              </a:rPr>
              <a:t>速率</a:t>
            </a:r>
            <a:r>
              <a:rPr lang="zh-CN" altLang="en-US" smtClean="0">
                <a:solidFill>
                  <a:srgbClr val="FF0000"/>
                </a:solidFill>
              </a:rPr>
              <a:t>、</a:t>
            </a:r>
            <a:r>
              <a:rPr lang="zh-CN" altLang="zh-CN" smtClean="0">
                <a:solidFill>
                  <a:srgbClr val="FF0000"/>
                </a:solidFill>
              </a:rPr>
              <a:t>数据</a:t>
            </a:r>
            <a:r>
              <a:rPr lang="zh-CN" altLang="zh-CN">
                <a:solidFill>
                  <a:srgbClr val="FF0000"/>
                </a:solidFill>
              </a:rPr>
              <a:t>率</a:t>
            </a:r>
            <a:r>
              <a:rPr lang="en-US" altLang="zh-CN">
                <a:solidFill>
                  <a:srgbClr val="FF0000"/>
                </a:solidFill>
              </a:rPr>
              <a:t> </a:t>
            </a:r>
            <a:r>
              <a:rPr lang="en-US" altLang="zh-CN"/>
              <a:t>(data rate</a:t>
            </a:r>
            <a:r>
              <a:rPr lang="en-US" altLang="zh-CN" smtClean="0"/>
              <a:t>)</a:t>
            </a:r>
            <a:r>
              <a:rPr lang="zh-CN" altLang="en-US" smtClean="0"/>
              <a:t>、</a:t>
            </a:r>
            <a:r>
              <a:rPr lang="zh-CN" altLang="zh-CN" smtClean="0">
                <a:solidFill>
                  <a:srgbClr val="FF0000"/>
                </a:solidFill>
              </a:rPr>
              <a:t>比特率</a:t>
            </a:r>
            <a:r>
              <a:rPr lang="en-US" altLang="zh-CN" smtClean="0">
                <a:solidFill>
                  <a:srgbClr val="FF0000"/>
                </a:solidFill>
              </a:rPr>
              <a:t> </a:t>
            </a:r>
            <a:r>
              <a:rPr lang="en-US" altLang="zh-CN"/>
              <a:t>(bit rate)</a:t>
            </a:r>
            <a:endParaRPr lang="en-US" altLang="zh-CN" smtClean="0">
              <a:solidFill>
                <a:srgbClr val="FF0000"/>
              </a:solidFill>
            </a:endParaRPr>
          </a:p>
          <a:p>
            <a:pPr lvl="1"/>
            <a:r>
              <a:rPr lang="zh-CN" altLang="zh-CN" smtClean="0">
                <a:solidFill>
                  <a:srgbClr val="0000CC"/>
                </a:solidFill>
              </a:rPr>
              <a:t>数据</a:t>
            </a:r>
            <a:r>
              <a:rPr lang="zh-CN" altLang="zh-CN" dirty="0">
                <a:solidFill>
                  <a:srgbClr val="0000CC"/>
                </a:solidFill>
              </a:rPr>
              <a:t>的</a:t>
            </a:r>
            <a:r>
              <a:rPr lang="zh-CN" altLang="zh-CN">
                <a:solidFill>
                  <a:srgbClr val="0000CC"/>
                </a:solidFill>
              </a:rPr>
              <a:t>传送</a:t>
            </a:r>
            <a:r>
              <a:rPr lang="zh-CN" altLang="zh-CN" smtClean="0">
                <a:solidFill>
                  <a:srgbClr val="0000CC"/>
                </a:solidFill>
              </a:rPr>
              <a:t>速率</a:t>
            </a:r>
            <a:r>
              <a:rPr lang="zh-CN" altLang="en-US" smtClean="0"/>
              <a:t>，是计算机网络</a:t>
            </a:r>
            <a:r>
              <a:rPr lang="zh-CN" altLang="zh-CN" smtClean="0"/>
              <a:t>最</a:t>
            </a:r>
            <a:r>
              <a:rPr lang="zh-CN" altLang="zh-CN"/>
              <a:t>重要的</a:t>
            </a:r>
            <a:r>
              <a:rPr lang="zh-CN" altLang="zh-CN" smtClean="0"/>
              <a:t>性能指标</a:t>
            </a:r>
            <a:r>
              <a:rPr lang="zh-CN" altLang="en-US" smtClean="0"/>
              <a:t>。</a:t>
            </a:r>
            <a:endParaRPr lang="en-US" altLang="zh-CN" smtClean="0"/>
          </a:p>
          <a:p>
            <a:pPr lvl="1"/>
            <a:r>
              <a:rPr lang="zh-CN" altLang="en-US" smtClean="0"/>
              <a:t>通常是</a:t>
            </a:r>
            <a:r>
              <a:rPr lang="zh-CN" altLang="en-US"/>
              <a:t>指</a:t>
            </a:r>
            <a:r>
              <a:rPr lang="zh-CN" altLang="en-US">
                <a:solidFill>
                  <a:srgbClr val="0000CC"/>
                </a:solidFill>
              </a:rPr>
              <a:t>额定速率</a:t>
            </a:r>
            <a:r>
              <a:rPr lang="zh-CN" altLang="en-US"/>
              <a:t>或</a:t>
            </a:r>
            <a:r>
              <a:rPr lang="zh-CN" altLang="en-US">
                <a:solidFill>
                  <a:srgbClr val="0000CC"/>
                </a:solidFill>
              </a:rPr>
              <a:t>标称速率</a:t>
            </a:r>
            <a:r>
              <a:rPr lang="zh-CN" altLang="en-US"/>
              <a:t>，非</a:t>
            </a:r>
            <a:r>
              <a:rPr lang="zh-CN" altLang="zh-CN"/>
              <a:t>实际运行速率</a:t>
            </a:r>
            <a:r>
              <a:rPr lang="zh-CN" altLang="en-US"/>
              <a:t>。  </a:t>
            </a:r>
            <a:endParaRPr lang="en-US" altLang="zh-CN" dirty="0"/>
          </a:p>
          <a:p>
            <a:pPr>
              <a:spcBef>
                <a:spcPts val="600"/>
              </a:spcBef>
            </a:pPr>
            <a:r>
              <a:rPr lang="zh-CN" altLang="en-US" dirty="0" smtClean="0">
                <a:solidFill>
                  <a:srgbClr val="FF0000"/>
                </a:solidFill>
              </a:rPr>
              <a:t>速率</a:t>
            </a:r>
            <a:r>
              <a:rPr lang="zh-CN" altLang="en-US">
                <a:solidFill>
                  <a:srgbClr val="FF0000"/>
                </a:solidFill>
              </a:rPr>
              <a:t>的</a:t>
            </a:r>
            <a:r>
              <a:rPr lang="zh-CN" altLang="en-US" smtClean="0">
                <a:solidFill>
                  <a:srgbClr val="FF0000"/>
                </a:solidFill>
              </a:rPr>
              <a:t>单位</a:t>
            </a:r>
            <a:endParaRPr lang="en-US" altLang="zh-CN" smtClean="0">
              <a:solidFill>
                <a:srgbClr val="FF0000"/>
              </a:solidFill>
            </a:endParaRPr>
          </a:p>
          <a:p>
            <a:pPr lvl="1"/>
            <a:r>
              <a:rPr lang="en-US" altLang="zh-CN" smtClean="0"/>
              <a:t>bit/s</a:t>
            </a:r>
            <a:r>
              <a:rPr lang="zh-CN" altLang="en-US" smtClean="0"/>
              <a:t>、</a:t>
            </a:r>
            <a:r>
              <a:rPr lang="en-US" altLang="zh-CN" smtClean="0"/>
              <a:t>kbit/s</a:t>
            </a:r>
            <a:r>
              <a:rPr lang="zh-CN" altLang="en-US" smtClean="0"/>
              <a:t>、</a:t>
            </a:r>
            <a:r>
              <a:rPr lang="en-US" altLang="zh-CN" smtClean="0"/>
              <a:t>Mbit/s</a:t>
            </a:r>
            <a:r>
              <a:rPr lang="zh-CN" altLang="en-US" smtClean="0"/>
              <a:t>、</a:t>
            </a:r>
            <a:r>
              <a:rPr lang="en-US" altLang="zh-CN" smtClean="0"/>
              <a:t>Gbit/s ......</a:t>
            </a: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9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9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9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9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a:t>“</a:t>
            </a:r>
            <a:r>
              <a:rPr lang="zh-CN" altLang="en-US"/>
              <a:t>带宽”</a:t>
            </a:r>
            <a:r>
              <a:rPr lang="en-US" altLang="zh-CN"/>
              <a:t>(</a:t>
            </a:r>
            <a:r>
              <a:rPr lang="en-US" altLang="zh-CN" smtClean="0"/>
              <a:t>bandwidth)</a:t>
            </a:r>
            <a:r>
              <a:rPr lang="zh-CN" altLang="en-US" smtClean="0"/>
              <a:t>的两种</a:t>
            </a:r>
            <a:r>
              <a:rPr lang="zh-CN" altLang="en-US" smtClean="0">
                <a:solidFill>
                  <a:srgbClr val="FF0000"/>
                </a:solidFill>
              </a:rPr>
              <a:t>不同含义</a:t>
            </a:r>
            <a:r>
              <a:rPr lang="zh-CN" altLang="en-US" smtClean="0"/>
              <a:t>：</a:t>
            </a:r>
            <a:endParaRPr lang="en-US" altLang="zh-CN" dirty="0"/>
          </a:p>
          <a:p>
            <a:pPr lvl="1"/>
            <a:r>
              <a:rPr lang="zh-CN" altLang="en-US" sz="2400" smtClean="0"/>
              <a:t>本来</a:t>
            </a:r>
            <a:r>
              <a:rPr lang="zh-CN" altLang="en-US" sz="2400" dirty="0"/>
              <a:t>是指信号具有的</a:t>
            </a:r>
            <a:r>
              <a:rPr lang="zh-CN" altLang="en-US" sz="2400" dirty="0">
                <a:solidFill>
                  <a:srgbClr val="0000CC"/>
                </a:solidFill>
              </a:rPr>
              <a:t>频带宽度</a:t>
            </a:r>
            <a:r>
              <a:rPr lang="zh-CN" altLang="en-US" sz="2400" dirty="0"/>
              <a:t>，其单位是</a:t>
            </a:r>
            <a:r>
              <a:rPr lang="zh-CN" altLang="en-US" sz="2400" dirty="0">
                <a:solidFill>
                  <a:srgbClr val="0000CC"/>
                </a:solidFill>
              </a:rPr>
              <a:t>赫</a:t>
            </a:r>
            <a:r>
              <a:rPr lang="zh-CN" altLang="en-US" sz="2400" dirty="0"/>
              <a:t>（或千赫、兆赫、吉赫等）。</a:t>
            </a:r>
          </a:p>
          <a:p>
            <a:pPr lvl="1"/>
            <a:r>
              <a:rPr lang="zh-CN" altLang="zh-CN" sz="2400" dirty="0"/>
              <a:t>在计算机网络</a:t>
            </a:r>
            <a:r>
              <a:rPr lang="zh-CN" altLang="zh-CN" sz="2400"/>
              <a:t>中</a:t>
            </a:r>
            <a:r>
              <a:rPr lang="zh-CN" altLang="zh-CN" sz="2400" smtClean="0"/>
              <a:t>，用来</a:t>
            </a:r>
            <a:r>
              <a:rPr lang="zh-CN" altLang="zh-CN" sz="2400" dirty="0"/>
              <a:t>表示</a:t>
            </a:r>
            <a:r>
              <a:rPr lang="zh-CN" altLang="zh-CN" sz="2400" dirty="0">
                <a:solidFill>
                  <a:srgbClr val="0000CC"/>
                </a:solidFill>
              </a:rPr>
              <a:t>网络中某通道传送数据的能力</a:t>
            </a:r>
            <a:r>
              <a:rPr lang="zh-CN" altLang="en-US" sz="2400" dirty="0"/>
              <a:t>。</a:t>
            </a:r>
            <a:r>
              <a:rPr lang="zh-CN" altLang="zh-CN" sz="2400" dirty="0"/>
              <a:t>表示在单位时间内网络中的某信道所能通过</a:t>
            </a:r>
            <a:r>
              <a:rPr lang="zh-CN" altLang="zh-CN" sz="2400"/>
              <a:t>的</a:t>
            </a:r>
            <a:r>
              <a:rPr lang="zh-CN" altLang="zh-CN" sz="2400" smtClean="0"/>
              <a:t>“</a:t>
            </a:r>
            <a:r>
              <a:rPr lang="zh-CN" altLang="zh-CN" sz="2400" smtClean="0">
                <a:solidFill>
                  <a:srgbClr val="0000CC"/>
                </a:solidFill>
              </a:rPr>
              <a:t>最高数据率</a:t>
            </a:r>
            <a:r>
              <a:rPr lang="zh-CN" altLang="zh-CN" sz="2400" smtClean="0"/>
              <a:t>”</a:t>
            </a:r>
            <a:r>
              <a:rPr lang="zh-CN" altLang="en-US" sz="2400" smtClean="0"/>
              <a:t>，其单位</a:t>
            </a:r>
            <a:r>
              <a:rPr lang="zh-CN" altLang="en-US" sz="2400" dirty="0" smtClean="0"/>
              <a:t>是 </a:t>
            </a:r>
            <a:r>
              <a:rPr lang="en-US" altLang="zh-CN" sz="2400" dirty="0" smtClean="0">
                <a:solidFill>
                  <a:srgbClr val="0000CC"/>
                </a:solidFill>
              </a:rPr>
              <a:t>bit/s</a:t>
            </a:r>
            <a:r>
              <a:rPr lang="en-US" altLang="zh-CN" sz="2400" dirty="0" smtClean="0"/>
              <a:t> </a:t>
            </a:r>
            <a:r>
              <a:rPr lang="zh-CN" altLang="en-US" sz="2400" dirty="0" smtClean="0"/>
              <a:t>，即</a:t>
            </a:r>
            <a:r>
              <a:rPr lang="en-US" altLang="zh-CN" sz="2400" dirty="0" smtClean="0"/>
              <a:t> </a:t>
            </a:r>
            <a:r>
              <a:rPr lang="zh-CN" altLang="en-US" sz="2400" dirty="0" smtClean="0"/>
              <a:t>“比特每秒”。    </a:t>
            </a:r>
            <a:endParaRPr lang="zh-CN" altLang="en-US" sz="2400" dirty="0"/>
          </a:p>
          <a:p>
            <a:r>
              <a:rPr lang="zh-CN" altLang="zh-CN"/>
              <a:t>前者为</a:t>
            </a:r>
            <a:r>
              <a:rPr lang="zh-CN" altLang="zh-CN" smtClean="0">
                <a:solidFill>
                  <a:srgbClr val="FF0000"/>
                </a:solidFill>
              </a:rPr>
              <a:t>频域</a:t>
            </a:r>
            <a:r>
              <a:rPr lang="zh-CN" altLang="en-US" smtClean="0"/>
              <a:t>称谓，</a:t>
            </a:r>
            <a:r>
              <a:rPr lang="zh-CN" altLang="zh-CN" smtClean="0"/>
              <a:t>而</a:t>
            </a:r>
            <a:r>
              <a:rPr lang="zh-CN" altLang="zh-CN"/>
              <a:t>后者为</a:t>
            </a:r>
            <a:r>
              <a:rPr lang="zh-CN" altLang="zh-CN" smtClean="0">
                <a:solidFill>
                  <a:srgbClr val="FF0000"/>
                </a:solidFill>
              </a:rPr>
              <a:t>时域</a:t>
            </a:r>
            <a:r>
              <a:rPr lang="zh-CN" altLang="en-US" smtClean="0"/>
              <a:t>称谓。</a:t>
            </a:r>
            <a:endParaRPr lang="en-US" altLang="zh-CN" smtClean="0"/>
          </a:p>
        </p:txBody>
      </p:sp>
    </p:spTree>
    <p:extLst>
      <p:ext uri="{BB962C8B-B14F-4D97-AF65-F5344CB8AC3E}">
        <p14:creationId xmlns:p14="http://schemas.microsoft.com/office/powerpoint/2010/main" val="392266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6835">
                                            <p:txEl>
                                              <p:pRg st="1" end="1"/>
                                            </p:txEl>
                                          </p:spTgt>
                                        </p:tgtEl>
                                        <p:attrNameLst>
                                          <p:attrName>style.visibility</p:attrName>
                                        </p:attrNameLst>
                                      </p:cBhvr>
                                      <p:to>
                                        <p:strVal val="visible"/>
                                      </p:to>
                                    </p:set>
                                    <p:animEffect transition="in" filter="fade">
                                      <p:cBhvr>
                                        <p:cTn id="7" dur="500"/>
                                        <p:tgtEl>
                                          <p:spTgt spid="376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6835">
                                            <p:txEl>
                                              <p:pRg st="2" end="2"/>
                                            </p:txEl>
                                          </p:spTgt>
                                        </p:tgtEl>
                                        <p:attrNameLst>
                                          <p:attrName>style.visibility</p:attrName>
                                        </p:attrNameLst>
                                      </p:cBhvr>
                                      <p:to>
                                        <p:strVal val="visible"/>
                                      </p:to>
                                    </p:set>
                                    <p:animEffect transition="in" filter="fade">
                                      <p:cBhvr>
                                        <p:cTn id="12" dur="500"/>
                                        <p:tgtEl>
                                          <p:spTgt spid="376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6835">
                                            <p:txEl>
                                              <p:pRg st="3" end="3"/>
                                            </p:txEl>
                                          </p:spTgt>
                                        </p:tgtEl>
                                        <p:attrNameLst>
                                          <p:attrName>style.visibility</p:attrName>
                                        </p:attrNameLst>
                                      </p:cBhvr>
                                      <p:to>
                                        <p:strVal val="visible"/>
                                      </p:to>
                                    </p:set>
                                    <p:animEffect transition="in" filter="fade">
                                      <p:cBhvr>
                                        <p:cTn id="17" dur="500"/>
                                        <p:tgtEl>
                                          <p:spTgt spid="376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xfrm>
            <a:off x="495300" y="4783930"/>
            <a:ext cx="9066212" cy="166940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smtClean="0"/>
              <a:t>对于</a:t>
            </a:r>
            <a:r>
              <a:rPr lang="zh-CN" altLang="en-US" sz="2800"/>
              <a:t>一条通信链路而言，</a:t>
            </a:r>
            <a:r>
              <a:rPr lang="zh-CN" altLang="en-US" sz="2800" smtClean="0"/>
              <a:t>二者的</a:t>
            </a:r>
            <a:r>
              <a:rPr lang="zh-CN" altLang="zh-CN" sz="2800" smtClean="0">
                <a:solidFill>
                  <a:srgbClr val="FF0000"/>
                </a:solidFill>
              </a:rPr>
              <a:t>本质</a:t>
            </a:r>
            <a:r>
              <a:rPr lang="zh-CN" altLang="en-US" sz="2800">
                <a:solidFill>
                  <a:srgbClr val="FF0000"/>
                </a:solidFill>
              </a:rPr>
              <a:t>一致</a:t>
            </a:r>
            <a:r>
              <a:rPr lang="zh-CN" altLang="en-US" sz="2800" smtClean="0"/>
              <a:t>：</a:t>
            </a:r>
            <a:r>
              <a:rPr lang="zh-CN" altLang="en-US" sz="2800" smtClean="0">
                <a:solidFill>
                  <a:srgbClr val="0000CC"/>
                </a:solidFill>
              </a:rPr>
              <a:t>频域</a:t>
            </a:r>
            <a:r>
              <a:rPr lang="zh-CN" altLang="en-US" sz="2800">
                <a:solidFill>
                  <a:srgbClr val="0000CC"/>
                </a:solidFill>
              </a:rPr>
              <a:t>带宽越高</a:t>
            </a:r>
            <a:r>
              <a:rPr lang="zh-CN" altLang="en-US" sz="2800" smtClean="0"/>
              <a:t>→</a:t>
            </a:r>
            <a:r>
              <a:rPr lang="zh-CN" altLang="en-US" sz="2800" smtClean="0">
                <a:solidFill>
                  <a:srgbClr val="0000CC"/>
                </a:solidFill>
              </a:rPr>
              <a:t>链路中能通过的信号越窄</a:t>
            </a:r>
            <a:r>
              <a:rPr lang="zh-CN" altLang="en-US" sz="2800" smtClean="0"/>
              <a:t>→</a:t>
            </a:r>
            <a:r>
              <a:rPr lang="zh-CN" altLang="en-US" sz="2800" smtClean="0">
                <a:solidFill>
                  <a:srgbClr val="0000CC"/>
                </a:solidFill>
              </a:rPr>
              <a:t>传送</a:t>
            </a:r>
            <a:r>
              <a:rPr lang="en-US" altLang="zh-CN" sz="2800">
                <a:solidFill>
                  <a:srgbClr val="0000CC"/>
                </a:solidFill>
              </a:rPr>
              <a:t>1bit</a:t>
            </a:r>
            <a:r>
              <a:rPr lang="zh-CN" altLang="en-US" sz="2800">
                <a:solidFill>
                  <a:srgbClr val="0000CC"/>
                </a:solidFill>
              </a:rPr>
              <a:t>信息所用的时间越短</a:t>
            </a:r>
            <a:r>
              <a:rPr lang="zh-CN" altLang="en-US" sz="2800"/>
              <a:t>→</a:t>
            </a:r>
            <a:r>
              <a:rPr lang="zh-CN" altLang="en-US" sz="2800">
                <a:solidFill>
                  <a:srgbClr val="0000CC"/>
                </a:solidFill>
              </a:rPr>
              <a:t>最高数据率越高</a:t>
            </a:r>
            <a:r>
              <a:rPr lang="zh-CN" altLang="en-US" sz="2800"/>
              <a:t>→</a:t>
            </a:r>
            <a:r>
              <a:rPr lang="zh-CN" altLang="en-US" sz="2800">
                <a:solidFill>
                  <a:srgbClr val="0000CC"/>
                </a:solidFill>
              </a:rPr>
              <a:t>时域带宽越高</a:t>
            </a:r>
            <a:r>
              <a:rPr lang="zh-CN" altLang="en-US" sz="2800" smtClean="0"/>
              <a:t>。</a:t>
            </a:r>
            <a:endParaRPr lang="zh-CN" altLang="en-US" sz="2800" dirty="0"/>
          </a:p>
        </p:txBody>
      </p:sp>
      <p:grpSp>
        <p:nvGrpSpPr>
          <p:cNvPr id="87073" name="Group 33"/>
          <p:cNvGrpSpPr>
            <a:grpSpLocks/>
          </p:cNvGrpSpPr>
          <p:nvPr/>
        </p:nvGrpSpPr>
        <p:grpSpPr bwMode="auto">
          <a:xfrm>
            <a:off x="495300" y="112474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grpSp>
        <p:nvGrpSpPr>
          <p:cNvPr id="87074" name="Group 34"/>
          <p:cNvGrpSpPr>
            <a:grpSpLocks/>
          </p:cNvGrpSpPr>
          <p:nvPr/>
        </p:nvGrpSpPr>
        <p:grpSpPr bwMode="auto">
          <a:xfrm>
            <a:off x="495300" y="295671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spTree>
    <p:extLst>
      <p:ext uri="{BB962C8B-B14F-4D97-AF65-F5344CB8AC3E}">
        <p14:creationId xmlns:p14="http://schemas.microsoft.com/office/powerpoint/2010/main"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7043">
                                            <p:txEl>
                                              <p:pRg st="0" end="0"/>
                                            </p:txEl>
                                          </p:spTgt>
                                        </p:tgtEl>
                                        <p:attrNameLst>
                                          <p:attrName>style.visibility</p:attrName>
                                        </p:attrNameLst>
                                      </p:cBhvr>
                                      <p:to>
                                        <p:strVal val="visible"/>
                                      </p:to>
                                    </p:set>
                                    <p:animEffect transition="in" filter="fade">
                                      <p:cBhvr>
                                        <p:cTn id="11" dur="500"/>
                                        <p:tgtEl>
                                          <p:spTgt spid="870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xfrm>
            <a:off x="495300" y="1196753"/>
            <a:ext cx="9066212" cy="3528392"/>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a:t>
            </a:r>
            <a:r>
              <a:rPr lang="zh-CN" altLang="en-US" dirty="0">
                <a:solidFill>
                  <a:srgbClr val="0000CC"/>
                </a:solidFill>
              </a:rPr>
              <a:t>单位时间内通过某个网络（或信道、接口）的数据量</a:t>
            </a:r>
            <a:r>
              <a:rPr lang="zh-CN" altLang="en-US" dirty="0"/>
              <a:t>。</a:t>
            </a:r>
          </a:p>
          <a:p>
            <a:pPr>
              <a:lnSpc>
                <a:spcPct val="110000"/>
              </a:lnSpc>
              <a:spcBef>
                <a:spcPts val="600"/>
              </a:spcBef>
            </a:pPr>
            <a:r>
              <a:rPr lang="zh-CN" altLang="en-US" smtClean="0"/>
              <a:t>吞吐量</a:t>
            </a:r>
            <a:r>
              <a:rPr lang="zh-CN" altLang="en-US" smtClean="0">
                <a:solidFill>
                  <a:srgbClr val="0000CC"/>
                </a:solidFill>
              </a:rPr>
              <a:t>比数据率更常用</a:t>
            </a:r>
            <a:r>
              <a:rPr lang="zh-CN" altLang="en-US" smtClean="0"/>
              <a:t>于对实际网络进行测量，以了解</a:t>
            </a:r>
            <a:r>
              <a:rPr lang="zh-CN" altLang="en-US"/>
              <a:t>单位</a:t>
            </a:r>
            <a:r>
              <a:rPr lang="zh-CN" altLang="en-US" dirty="0"/>
              <a:t>时间内到底有多少数据量能够通过网络。</a:t>
            </a:r>
          </a:p>
          <a:p>
            <a:r>
              <a:rPr lang="zh-CN" altLang="en-US" smtClean="0"/>
              <a:t>吞吐量受限于</a:t>
            </a:r>
            <a:r>
              <a:rPr lang="zh-CN" altLang="en-US">
                <a:solidFill>
                  <a:srgbClr val="0000CC"/>
                </a:solidFill>
              </a:rPr>
              <a:t>网络</a:t>
            </a:r>
            <a:r>
              <a:rPr lang="zh-CN" altLang="en-US" smtClean="0">
                <a:solidFill>
                  <a:srgbClr val="0000CC"/>
                </a:solidFill>
              </a:rPr>
              <a:t>带宽</a:t>
            </a:r>
            <a:r>
              <a:rPr lang="zh-CN" altLang="en-US" smtClean="0"/>
              <a:t>或</a:t>
            </a:r>
            <a:r>
              <a:rPr lang="zh-CN" altLang="en-US">
                <a:solidFill>
                  <a:srgbClr val="0000CC"/>
                </a:solidFill>
              </a:rPr>
              <a:t>网络额定速率</a:t>
            </a:r>
            <a:r>
              <a:rPr lang="zh-CN" altLang="en-US" smtClean="0"/>
              <a:t>。</a:t>
            </a:r>
            <a:endParaRPr lang="zh-CN" altLang="en-US" dirty="0"/>
          </a:p>
        </p:txBody>
      </p:sp>
      <p:sp>
        <p:nvSpPr>
          <p:cNvPr id="4" name="Rectangle 1"/>
          <p:cNvSpPr>
            <a:spLocks noChangeArrowheads="1"/>
          </p:cNvSpPr>
          <p:nvPr/>
        </p:nvSpPr>
        <p:spPr bwMode="auto">
          <a:xfrm>
            <a:off x="2241494" y="4725145"/>
            <a:ext cx="5573824" cy="634020"/>
          </a:xfrm>
          <a:prstGeom prst="rect">
            <a:avLst/>
          </a:prstGeom>
          <a:solidFill>
            <a:srgbClr val="FFFF66"/>
          </a:solidFill>
          <a:ln>
            <a:solidFill>
              <a:schemeClr val="tx1"/>
            </a:solidFill>
          </a:ln>
        </p:spPr>
        <p:txBody>
          <a:bodyPr wrap="square">
            <a:spAutoFit/>
          </a:bodyPr>
          <a:lstStyle/>
          <a:p>
            <a:pPr>
              <a:lnSpc>
                <a:spcPct val="110000"/>
              </a:lnSpc>
            </a:pPr>
            <a:r>
              <a:rPr lang="zh-CN" altLang="en-US" sz="3200" b="1" smtClean="0">
                <a:solidFill>
                  <a:srgbClr val="000099"/>
                </a:solidFill>
                <a:latin typeface="+mn-lt"/>
                <a:ea typeface="黑体" pitchFamily="2" charset="-122"/>
              </a:rPr>
              <a:t>吞吐量 ≤ 额定速率 ≤ 网络带宽</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14352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2" presetClass="emph" presetSubtype="0" fill="hold" grpId="1" nodeType="withEffect">
                                  <p:stCondLst>
                                    <p:cond delay="0"/>
                                  </p:stCondLst>
                                  <p:childTnLst>
                                    <p:animRot by="120000">
                                      <p:cBhvr>
                                        <p:cTn id="9" dur="100" fill="hold">
                                          <p:stCondLst>
                                            <p:cond delay="0"/>
                                          </p:stCondLst>
                                        </p:cTn>
                                        <p:tgtEl>
                                          <p:spTgt spid="4"/>
                                        </p:tgtEl>
                                        <p:attrNameLst>
                                          <p:attrName>r</p:attrName>
                                        </p:attrNameLst>
                                      </p:cBhvr>
                                    </p:animRot>
                                    <p:animRot by="-240000">
                                      <p:cBhvr>
                                        <p:cTn id="10" dur="200" fill="hold">
                                          <p:stCondLst>
                                            <p:cond delay="200"/>
                                          </p:stCondLst>
                                        </p:cTn>
                                        <p:tgtEl>
                                          <p:spTgt spid="4"/>
                                        </p:tgtEl>
                                        <p:attrNameLst>
                                          <p:attrName>r</p:attrName>
                                        </p:attrNameLst>
                                      </p:cBhvr>
                                    </p:animRot>
                                    <p:animRot by="240000">
                                      <p:cBhvr>
                                        <p:cTn id="11" dur="200" fill="hold">
                                          <p:stCondLst>
                                            <p:cond delay="400"/>
                                          </p:stCondLst>
                                        </p:cTn>
                                        <p:tgtEl>
                                          <p:spTgt spid="4"/>
                                        </p:tgtEl>
                                        <p:attrNameLst>
                                          <p:attrName>r</p:attrName>
                                        </p:attrNameLst>
                                      </p:cBhvr>
                                    </p:animRot>
                                    <p:animRot by="-240000">
                                      <p:cBhvr>
                                        <p:cTn id="12" dur="200" fill="hold">
                                          <p:stCondLst>
                                            <p:cond delay="600"/>
                                          </p:stCondLst>
                                        </p:cTn>
                                        <p:tgtEl>
                                          <p:spTgt spid="4"/>
                                        </p:tgtEl>
                                        <p:attrNameLst>
                                          <p:attrName>r</p:attrName>
                                        </p:attrNameLst>
                                      </p:cBhvr>
                                    </p:animRot>
                                    <p:animRot by="120000">
                                      <p:cBhvr>
                                        <p:cTn id="13"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a:xfrm>
            <a:off x="495300" y="1196752"/>
            <a:ext cx="9066212" cy="5040560"/>
          </a:xfrm>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a:t>
            </a:r>
            <a:r>
              <a:rPr lang="zh-CN" altLang="zh-CN" dirty="0">
                <a:solidFill>
                  <a:srgbClr val="0000CC"/>
                </a:solidFill>
              </a:rPr>
              <a:t>一端传送到另一端所需的</a:t>
            </a:r>
            <a:r>
              <a:rPr lang="zh-CN" altLang="zh-CN" dirty="0" smtClean="0">
                <a:solidFill>
                  <a:srgbClr val="0000CC"/>
                </a:solidFill>
              </a:rPr>
              <a:t>时间</a:t>
            </a:r>
            <a:r>
              <a:rPr lang="zh-CN" altLang="en-US" dirty="0" smtClean="0"/>
              <a:t>。</a:t>
            </a:r>
            <a:endParaRPr lang="en-US" altLang="zh-CN" dirty="0" smtClean="0"/>
          </a:p>
          <a:p>
            <a:r>
              <a:rPr lang="zh-CN" altLang="zh-CN" dirty="0"/>
              <a:t>有时也称为延迟或迟延</a:t>
            </a:r>
            <a:r>
              <a:rPr lang="zh-CN" altLang="en-US" dirty="0"/>
              <a:t>。</a:t>
            </a:r>
            <a:endParaRPr lang="en-US" altLang="zh-CN" dirty="0"/>
          </a:p>
          <a:p>
            <a:r>
              <a:rPr lang="zh-CN" altLang="zh-CN" dirty="0"/>
              <a:t>网络中的</a:t>
            </a:r>
            <a:r>
              <a:rPr lang="zh-CN" altLang="zh-CN" dirty="0" smtClean="0"/>
              <a:t>时延由</a:t>
            </a:r>
            <a:r>
              <a:rPr lang="zh-CN" altLang="zh-CN" dirty="0"/>
              <a:t>以下几</a:t>
            </a:r>
            <a:r>
              <a:rPr lang="zh-CN" altLang="zh-CN"/>
              <a:t>个</a:t>
            </a:r>
            <a:r>
              <a:rPr lang="zh-CN" altLang="zh-CN" smtClean="0"/>
              <a:t>不同部分</a:t>
            </a:r>
            <a:r>
              <a:rPr lang="zh-CN" altLang="zh-CN" dirty="0" smtClean="0">
                <a:solidFill>
                  <a:srgbClr val="FF0000"/>
                </a:solidFill>
              </a:rPr>
              <a:t>组成</a:t>
            </a:r>
            <a:r>
              <a:rPr lang="zh-CN" altLang="en-US" dirty="0" smtClean="0"/>
              <a:t>：</a:t>
            </a:r>
            <a:endParaRPr lang="en-US" altLang="zh-CN" dirty="0" smtClean="0"/>
          </a:p>
          <a:p>
            <a:pPr lvl="1"/>
            <a:r>
              <a:rPr lang="zh-CN" altLang="en-US" smtClean="0"/>
              <a:t>发送时延（传输时延）</a:t>
            </a:r>
            <a:endParaRPr lang="en-US" altLang="zh-CN" dirty="0" smtClean="0"/>
          </a:p>
          <a:p>
            <a:pPr lvl="1"/>
            <a:r>
              <a:rPr lang="zh-CN" altLang="en-US" smtClean="0"/>
              <a:t>传播</a:t>
            </a:r>
            <a:r>
              <a:rPr lang="zh-CN" altLang="en-US" dirty="0" smtClean="0"/>
              <a:t>时延</a:t>
            </a:r>
            <a:endParaRPr lang="en-US" altLang="zh-CN" dirty="0" smtClean="0"/>
          </a:p>
          <a:p>
            <a:pPr lvl="1"/>
            <a:r>
              <a:rPr lang="zh-CN" altLang="en-US" smtClean="0"/>
              <a:t>处理</a:t>
            </a:r>
            <a:r>
              <a:rPr lang="zh-CN" altLang="en-US" dirty="0" smtClean="0"/>
              <a:t>时延</a:t>
            </a:r>
            <a:endParaRPr lang="en-US" altLang="zh-CN" dirty="0" smtClean="0"/>
          </a:p>
          <a:p>
            <a:pPr lvl="1"/>
            <a:r>
              <a:rPr lang="zh-CN" altLang="en-US" smtClean="0"/>
              <a:t>排队</a:t>
            </a:r>
            <a:r>
              <a:rPr lang="zh-CN" altLang="en-US" dirty="0" smtClean="0"/>
              <a:t>时延</a:t>
            </a:r>
            <a:endParaRPr lang="zh-CN" altLang="en-US" dirty="0"/>
          </a:p>
        </p:txBody>
      </p:sp>
    </p:spTree>
    <p:extLst>
      <p:ext uri="{BB962C8B-B14F-4D97-AF65-F5344CB8AC3E}">
        <p14:creationId xmlns:p14="http://schemas.microsoft.com/office/powerpoint/2010/main" val="224892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xfrm>
            <a:off x="495300" y="1196753"/>
            <a:ext cx="9066212" cy="265375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sz="2800" dirty="0"/>
              <a:t>(1) </a:t>
            </a:r>
            <a:r>
              <a:rPr lang="zh-CN" altLang="en-US" smtClean="0">
                <a:solidFill>
                  <a:srgbClr val="FF0000"/>
                </a:solidFill>
              </a:rPr>
              <a:t>发送时延</a:t>
            </a:r>
            <a:r>
              <a:rPr lang="zh-CN" altLang="en-US" smtClean="0"/>
              <a:t>（</a:t>
            </a:r>
            <a:r>
              <a:rPr lang="zh-CN" altLang="en-US" smtClean="0">
                <a:solidFill>
                  <a:srgbClr val="FF0000"/>
                </a:solidFill>
              </a:rPr>
              <a:t>传输时延</a:t>
            </a:r>
            <a:r>
              <a:rPr lang="zh-CN" altLang="en-US" smtClean="0"/>
              <a:t>）</a:t>
            </a:r>
            <a:endParaRPr lang="en-US" altLang="zh-CN" dirty="0" smtClean="0"/>
          </a:p>
          <a:p>
            <a:pPr lvl="1">
              <a:lnSpc>
                <a:spcPct val="110000"/>
              </a:lnSpc>
              <a:spcBef>
                <a:spcPts val="600"/>
              </a:spcBef>
            </a:pPr>
            <a:r>
              <a:rPr lang="zh-CN" altLang="en-US" smtClean="0"/>
              <a:t>发送时，</a:t>
            </a:r>
            <a:r>
              <a:rPr lang="zh-CN" altLang="en-US" smtClean="0">
                <a:solidFill>
                  <a:srgbClr val="0000CC"/>
                </a:solidFill>
              </a:rPr>
              <a:t>具有一定长度的数据帧</a:t>
            </a:r>
            <a:r>
              <a:rPr lang="zh-CN" altLang="en-US" dirty="0"/>
              <a:t>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80431" y="3933056"/>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081"/>
                                        </p:tgtEl>
                                        <p:attrNameLst>
                                          <p:attrName>style.visibility</p:attrName>
                                        </p:attrNameLst>
                                      </p:cBhvr>
                                      <p:to>
                                        <p:strVal val="visible"/>
                                      </p:to>
                                    </p:set>
                                    <p:animEffect transition="in" filter="fade">
                                      <p:cBhvr>
                                        <p:cTn id="7" dur="500"/>
                                        <p:tgtEl>
                                          <p:spTgt spid="88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a:t>注意，互联网具有虚拟的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smtClean="0">
                <a:solidFill>
                  <a:srgbClr val="0000CC"/>
                </a:solidFill>
              </a:rPr>
              <a:t>共享</a:t>
            </a:r>
            <a:r>
              <a:rPr lang="zh-CN" altLang="en-US" smtClean="0">
                <a:solidFill>
                  <a:srgbClr val="0000CC"/>
                </a:solidFill>
              </a:rPr>
              <a:t>性</a:t>
            </a:r>
            <a:r>
              <a:rPr lang="en-US" altLang="zh-CN" smtClean="0">
                <a:solidFill>
                  <a:srgbClr val="0000CC"/>
                </a:solidFill>
              </a:rPr>
              <a:t> </a:t>
            </a:r>
            <a:r>
              <a:rPr lang="en-US" altLang="zh-CN" dirty="0" smtClean="0">
                <a:solidFill>
                  <a:srgbClr val="0000CC"/>
                </a:solidFill>
              </a:rPr>
              <a:t>(Sharing)</a:t>
            </a: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extLst>
      <p:ext uri="{BB962C8B-B14F-4D97-AF65-F5344CB8AC3E}">
        <p14:creationId xmlns:p14="http://schemas.microsoft.com/office/powerpoint/2010/main" val="270794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xfrm>
            <a:off x="495300" y="1196752"/>
            <a:ext cx="9066212" cy="272055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sz="2800" dirty="0"/>
              <a:t>(2) </a:t>
            </a:r>
            <a:r>
              <a:rPr lang="zh-CN" altLang="en-US" dirty="0" smtClean="0">
                <a:solidFill>
                  <a:srgbClr val="FF0000"/>
                </a:solidFill>
              </a:rPr>
              <a:t>传播时延</a:t>
            </a:r>
            <a:endParaRPr lang="en-US" altLang="zh-CN" dirty="0" smtClean="0">
              <a:solidFill>
                <a:srgbClr val="FF0000"/>
              </a:solidFill>
            </a:endParaRPr>
          </a:p>
          <a:p>
            <a:pPr lvl="1">
              <a:lnSpc>
                <a:spcPct val="110000"/>
              </a:lnSpc>
              <a:spcBef>
                <a:spcPts val="600"/>
              </a:spcBef>
            </a:pPr>
            <a:r>
              <a:rPr lang="zh-CN" altLang="en-US" dirty="0" smtClean="0"/>
              <a:t>电磁波</a:t>
            </a:r>
            <a:r>
              <a:rPr lang="zh-CN" altLang="en-US" dirty="0"/>
              <a:t>在信道中需要</a:t>
            </a:r>
            <a:r>
              <a:rPr lang="zh-CN" altLang="en-US">
                <a:solidFill>
                  <a:srgbClr val="0000CC"/>
                </a:solidFill>
              </a:rPr>
              <a:t>传播</a:t>
            </a:r>
            <a:r>
              <a:rPr lang="zh-CN" altLang="en-US" smtClean="0">
                <a:solidFill>
                  <a:srgbClr val="0000CC"/>
                </a:solidFill>
              </a:rPr>
              <a:t>一定距离</a:t>
            </a:r>
            <a:r>
              <a:rPr lang="zh-CN" altLang="en-US" dirty="0"/>
              <a:t>而花费的时间。 </a:t>
            </a:r>
          </a:p>
          <a:p>
            <a:pPr lvl="1">
              <a:lnSpc>
                <a:spcPct val="110000"/>
              </a:lnSpc>
              <a:spcBef>
                <a:spcPts val="600"/>
              </a:spcBef>
            </a:pPr>
            <a:r>
              <a:rPr lang="zh-CN" altLang="en-US" dirty="0"/>
              <a:t>发送时延与传播时延</a:t>
            </a:r>
            <a:r>
              <a:rPr lang="zh-CN" altLang="zh-CN" dirty="0"/>
              <a:t>有本质上的不同</a:t>
            </a:r>
            <a:r>
              <a:rPr lang="zh-CN" altLang="en-US" dirty="0"/>
              <a:t>。</a:t>
            </a:r>
            <a:endParaRPr lang="en-US" altLang="zh-CN" dirty="0"/>
          </a:p>
          <a:p>
            <a:pPr lvl="1">
              <a:lnSpc>
                <a:spcPct val="110000"/>
              </a:lnSpc>
              <a:spcBef>
                <a:spcPts val="600"/>
              </a:spcBef>
            </a:pPr>
            <a:r>
              <a:rPr lang="zh-CN" altLang="en-US" dirty="0" smtClean="0"/>
              <a:t>信号</a:t>
            </a:r>
            <a:r>
              <a:rPr lang="zh-CN" altLang="en-US" dirty="0"/>
              <a:t>发送速率和信号在信道上的传播速率是完全不同的概念。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1136576" y="3921703"/>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3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smtClean="0">
                  <a:solidFill>
                    <a:srgbClr val="0000CC"/>
                  </a:solidFill>
                  <a:latin typeface="+mn-lt"/>
                  <a:ea typeface="黑体" pitchFamily="2" charset="-122"/>
                </a:rPr>
                <a:t>（</a:t>
              </a:r>
              <a:r>
                <a:rPr lang="en-US" altLang="zh-CN" sz="2800" b="1" dirty="0" smtClean="0">
                  <a:solidFill>
                    <a:srgbClr val="FF0000"/>
                  </a:solidFill>
                  <a:latin typeface="+mn-lt"/>
                  <a:ea typeface="黑体" pitchFamily="2" charset="-122"/>
                </a:rPr>
                <a:t>m</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smtClean="0">
                  <a:solidFill>
                    <a:srgbClr val="0000CC"/>
                  </a:solidFill>
                  <a:latin typeface="+mn-lt"/>
                  <a:ea typeface="黑体" pitchFamily="2" charset="-122"/>
                </a:rPr>
                <a:t>（</a:t>
              </a:r>
              <a:r>
                <a:rPr lang="en-US" altLang="zh-CN" sz="2800" b="1" dirty="0" smtClean="0">
                  <a:solidFill>
                    <a:srgbClr val="FF0000"/>
                  </a:solidFill>
                  <a:latin typeface="+mn-lt"/>
                  <a:ea typeface="黑体" pitchFamily="2" charset="-122"/>
                </a:rPr>
                <a:t>m/s</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108"/>
                                        </p:tgtEl>
                                        <p:attrNameLst>
                                          <p:attrName>style.visibility</p:attrName>
                                        </p:attrNameLst>
                                      </p:cBhvr>
                                      <p:to>
                                        <p:strVal val="visible"/>
                                      </p:to>
                                    </p:set>
                                    <p:animEffect transition="in" filter="fade">
                                      <p:cBhvr>
                                        <p:cTn id="7" dur="500"/>
                                        <p:tgtEl>
                                          <p:spTgt spid="89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sz="2800" dirty="0"/>
              <a:t>(3) </a:t>
            </a:r>
            <a:r>
              <a:rPr lang="zh-CN" altLang="en-US" dirty="0" smtClean="0">
                <a:solidFill>
                  <a:srgbClr val="FF0000"/>
                </a:solidFill>
              </a:rPr>
              <a:t>处理时延</a:t>
            </a:r>
            <a:endParaRPr lang="en-US" altLang="zh-CN" dirty="0" smtClean="0">
              <a:solidFill>
                <a:srgbClr val="FF0000"/>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a:t>
            </a:r>
            <a:r>
              <a:rPr lang="zh-CN" altLang="en-US" dirty="0" smtClean="0">
                <a:solidFill>
                  <a:srgbClr val="0000CC"/>
                </a:solidFill>
              </a:rPr>
              <a:t>分析</a:t>
            </a:r>
            <a:r>
              <a:rPr lang="zh-CN" altLang="zh-CN" dirty="0" smtClean="0">
                <a:solidFill>
                  <a:srgbClr val="0000CC"/>
                </a:solidFill>
              </a:rPr>
              <a:t>首部</a:t>
            </a:r>
            <a:r>
              <a:rPr lang="zh-CN" altLang="zh-CN" dirty="0" smtClean="0"/>
              <a:t>、</a:t>
            </a:r>
            <a:r>
              <a:rPr lang="zh-CN" altLang="zh-CN" dirty="0" smtClean="0">
                <a:solidFill>
                  <a:srgbClr val="0000CC"/>
                </a:solidFill>
              </a:rPr>
              <a:t>提取数据</a:t>
            </a:r>
            <a:r>
              <a:rPr lang="zh-CN" altLang="zh-CN" dirty="0" smtClean="0"/>
              <a:t>、</a:t>
            </a:r>
            <a:r>
              <a:rPr lang="zh-CN" altLang="zh-CN" dirty="0" smtClean="0">
                <a:solidFill>
                  <a:srgbClr val="0000CC"/>
                </a:solidFill>
              </a:rPr>
              <a:t>差错</a:t>
            </a:r>
            <a:r>
              <a:rPr lang="zh-CN" altLang="zh-CN" dirty="0">
                <a:solidFill>
                  <a:srgbClr val="0000CC"/>
                </a:solidFill>
              </a:rPr>
              <a:t>检验</a:t>
            </a:r>
            <a:r>
              <a:rPr lang="zh-CN" altLang="zh-CN" dirty="0"/>
              <a:t>或</a:t>
            </a:r>
            <a:r>
              <a:rPr lang="zh-CN" altLang="zh-CN" dirty="0" smtClean="0">
                <a:solidFill>
                  <a:srgbClr val="0000CC"/>
                </a:solidFill>
              </a:rPr>
              <a:t>查找路由</a:t>
            </a:r>
            <a:r>
              <a:rPr lang="zh-CN" altLang="en-US" dirty="0" smtClean="0"/>
              <a:t>）所</a:t>
            </a:r>
            <a:r>
              <a:rPr lang="zh-CN" altLang="en-US" dirty="0"/>
              <a:t>花费的</a:t>
            </a:r>
            <a:r>
              <a:rPr lang="zh-CN" altLang="en-US"/>
              <a:t>时间</a:t>
            </a:r>
            <a:r>
              <a:rPr lang="zh-CN" altLang="en-US" smtClean="0"/>
              <a:t>。</a:t>
            </a:r>
            <a:endParaRPr lang="en-US" altLang="zh-CN" smtClean="0"/>
          </a:p>
          <a:p>
            <a:pPr lvl="1">
              <a:lnSpc>
                <a:spcPct val="110000"/>
              </a:lnSpc>
              <a:spcBef>
                <a:spcPts val="600"/>
              </a:spcBef>
            </a:pPr>
            <a:r>
              <a:rPr lang="zh-CN" altLang="en-US" smtClean="0"/>
              <a:t>处理实验的长短旺旺取决于主机或路由器的</a:t>
            </a:r>
            <a:r>
              <a:rPr lang="zh-CN" altLang="en-US" smtClean="0">
                <a:solidFill>
                  <a:srgbClr val="0000CC"/>
                </a:solidFill>
              </a:rPr>
              <a:t>性能</a:t>
            </a:r>
            <a:r>
              <a:rPr lang="zh-CN" altLang="en-US" smtClean="0"/>
              <a:t>和</a:t>
            </a:r>
            <a:r>
              <a:rPr lang="zh-CN" altLang="en-US" smtClean="0">
                <a:solidFill>
                  <a:srgbClr val="0000CC"/>
                </a:solidFill>
              </a:rPr>
              <a:t>当前能用的资源数</a:t>
            </a:r>
            <a:r>
              <a:rPr lang="zh-CN" altLang="en-US" smtClean="0"/>
              <a:t>。</a:t>
            </a:r>
            <a:endParaRPr lang="zh-CN" altLang="en-US" dirty="0"/>
          </a:p>
          <a:p>
            <a:pPr>
              <a:lnSpc>
                <a:spcPct val="110000"/>
              </a:lnSpc>
              <a:spcBef>
                <a:spcPts val="600"/>
              </a:spcBef>
            </a:pPr>
            <a:r>
              <a:rPr lang="en-US" altLang="zh-CN" sz="2800" dirty="0"/>
              <a:t>(4) </a:t>
            </a:r>
            <a:r>
              <a:rPr lang="zh-CN" altLang="en-US" dirty="0" smtClean="0">
                <a:solidFill>
                  <a:srgbClr val="FF0000"/>
                </a:solidFill>
              </a:rPr>
              <a:t>排队时延</a:t>
            </a:r>
            <a:endParaRPr lang="en-US" altLang="zh-CN" dirty="0" smtClean="0">
              <a:solidFill>
                <a:srgbClr val="FF0000"/>
              </a:solidFill>
            </a:endParaRPr>
          </a:p>
          <a:p>
            <a:pPr lvl="1">
              <a:lnSpc>
                <a:spcPct val="110000"/>
              </a:lnSpc>
              <a:spcBef>
                <a:spcPts val="600"/>
              </a:spcBef>
            </a:pPr>
            <a:r>
              <a:rPr lang="zh-CN" altLang="en-US" dirty="0" smtClean="0"/>
              <a:t>分组在路由器输入输出队列中</a:t>
            </a:r>
            <a:r>
              <a:rPr lang="zh-CN" altLang="en-US" dirty="0" smtClean="0">
                <a:solidFill>
                  <a:srgbClr val="0000CC"/>
                </a:solidFill>
              </a:rPr>
              <a:t>排队等待处理</a:t>
            </a:r>
            <a:r>
              <a:rPr lang="zh-CN" altLang="en-US" dirty="0" smtClean="0"/>
              <a:t>所</a:t>
            </a:r>
            <a:r>
              <a:rPr lang="zh-CN" altLang="en-US" dirty="0"/>
              <a:t>经历的时延。</a:t>
            </a:r>
          </a:p>
          <a:p>
            <a:pPr lvl="1">
              <a:lnSpc>
                <a:spcPct val="110000"/>
              </a:lnSpc>
              <a:spcBef>
                <a:spcPts val="600"/>
              </a:spcBef>
            </a:pPr>
            <a:r>
              <a:rPr lang="zh-CN" altLang="en-US" dirty="0"/>
              <a:t>排队时延的长短往往取决于网络中</a:t>
            </a:r>
            <a:r>
              <a:rPr lang="zh-CN" altLang="en-US" dirty="0">
                <a:solidFill>
                  <a:srgbClr val="0000CC"/>
                </a:solidFill>
              </a:rPr>
              <a:t>当时的通信量</a:t>
            </a:r>
            <a:r>
              <a:rPr lang="zh-CN" altLang="en-US" dirty="0"/>
              <a:t>。</a:t>
            </a:r>
          </a:p>
          <a:p>
            <a:pPr>
              <a:lnSpc>
                <a:spcPct val="110000"/>
              </a:lnSpc>
              <a:spcBef>
                <a:spcPts val="600"/>
              </a:spcBef>
            </a:pPr>
            <a:endParaRPr lang="zh-CN" altLang="en-US" dirty="0"/>
          </a:p>
        </p:txBody>
      </p:sp>
    </p:spTree>
    <p:extLst>
      <p:ext uri="{BB962C8B-B14F-4D97-AF65-F5344CB8AC3E}">
        <p14:creationId xmlns:p14="http://schemas.microsoft.com/office/powerpoint/2010/main" val="35181158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a:xfrm>
            <a:off x="495300" y="1196753"/>
            <a:ext cx="9066212" cy="1080120"/>
          </a:xfrm>
        </p:spPr>
        <p:txBody>
          <a:bodyPr/>
          <a:lstStyle/>
          <a:p>
            <a:pPr>
              <a:lnSpc>
                <a:spcPct val="110000"/>
              </a:lnSpc>
              <a:spcBef>
                <a:spcPts val="600"/>
              </a:spcBef>
            </a:pPr>
            <a:r>
              <a:rPr lang="zh-CN" altLang="en-US" smtClean="0"/>
              <a:t>数据在网络中经历的总时延就是发送时延、传播时延、处理时延和排队时延之和。</a:t>
            </a:r>
            <a:endParaRPr lang="zh-CN" altLang="en-US" dirty="0"/>
          </a:p>
        </p:txBody>
      </p:sp>
      <p:sp>
        <p:nvSpPr>
          <p:cNvPr id="6" name="矩形 5"/>
          <p:cNvSpPr/>
          <p:nvPr/>
        </p:nvSpPr>
        <p:spPr>
          <a:xfrm>
            <a:off x="815938" y="4993408"/>
            <a:ext cx="8424936" cy="584775"/>
          </a:xfrm>
          <a:prstGeom prst="rect">
            <a:avLst/>
          </a:prstGeom>
          <a:solidFill>
            <a:srgbClr val="FFFF66"/>
          </a:solidFill>
          <a:ln>
            <a:solidFill>
              <a:schemeClr val="bg1">
                <a:lumMod val="50000"/>
              </a:schemeClr>
            </a:solidFill>
          </a:ln>
        </p:spPr>
        <p:txBody>
          <a:bodyPr wrap="square">
            <a:spAutoFit/>
          </a:bodyPr>
          <a:lstStyle/>
          <a:p>
            <a:r>
              <a:rPr lang="zh-CN" altLang="zh-CN" sz="3200" b="1" smtClean="0">
                <a:ea typeface="黑体" pitchFamily="2" charset="-122"/>
              </a:rPr>
              <a:t>在</a:t>
            </a:r>
            <a:r>
              <a:rPr lang="zh-CN" altLang="zh-CN" sz="3200" b="1">
                <a:ea typeface="黑体" pitchFamily="2" charset="-122"/>
              </a:rPr>
              <a:t>总时延中，究竟是哪一种时延占主导</a:t>
            </a:r>
            <a:r>
              <a:rPr lang="zh-CN" altLang="zh-CN" sz="3200" b="1" smtClean="0">
                <a:ea typeface="黑体" pitchFamily="2" charset="-122"/>
              </a:rPr>
              <a:t>地位</a:t>
            </a:r>
            <a:r>
              <a:rPr lang="zh-CN" altLang="en-US" sz="3200" b="1" smtClean="0">
                <a:ea typeface="黑体" pitchFamily="2" charset="-122"/>
              </a:rPr>
              <a:t>？</a:t>
            </a:r>
            <a:endParaRPr lang="zh-CN" altLang="en-US" sz="3200" b="1" dirty="0">
              <a:ea typeface="黑体" pitchFamily="2" charset="-122"/>
            </a:endParaRPr>
          </a:p>
        </p:txBody>
      </p:sp>
      <p:sp>
        <p:nvSpPr>
          <p:cNvPr id="7" name="矩形 6"/>
          <p:cNvSpPr/>
          <p:nvPr/>
        </p:nvSpPr>
        <p:spPr>
          <a:xfrm>
            <a:off x="2504728" y="2488673"/>
            <a:ext cx="4953000" cy="2292935"/>
          </a:xfrm>
          <a:prstGeom prst="rect">
            <a:avLst/>
          </a:prstGeom>
        </p:spPr>
        <p:txBody>
          <a:bodyPr>
            <a:spAutoFit/>
          </a:bodyPr>
          <a:lstStyle/>
          <a:p>
            <a:pPr>
              <a:spcBef>
                <a:spcPts val="600"/>
              </a:spcBef>
            </a:pPr>
            <a:r>
              <a:rPr lang="zh-CN" altLang="en-US" sz="3200" b="1" smtClean="0">
                <a:solidFill>
                  <a:srgbClr val="FF0000"/>
                </a:solidFill>
                <a:ea typeface="黑体" pitchFamily="2" charset="-122"/>
              </a:rPr>
              <a:t>总时延  </a:t>
            </a:r>
            <a:r>
              <a:rPr lang="en-US" altLang="zh-CN" sz="3200" b="1" smtClean="0">
                <a:ea typeface="黑体" pitchFamily="2" charset="-122"/>
              </a:rPr>
              <a:t>=</a:t>
            </a:r>
            <a:r>
              <a:rPr lang="en-US" altLang="zh-CN" sz="3200" b="1" smtClean="0">
                <a:solidFill>
                  <a:srgbClr val="0000CC"/>
                </a:solidFill>
                <a:ea typeface="黑体" pitchFamily="2" charset="-122"/>
              </a:rPr>
              <a:t> 	</a:t>
            </a:r>
            <a:r>
              <a:rPr lang="zh-CN" altLang="en-US" sz="3200" b="1" smtClean="0">
                <a:solidFill>
                  <a:srgbClr val="0000CC"/>
                </a:solidFill>
                <a:ea typeface="黑体" pitchFamily="2" charset="-122"/>
              </a:rPr>
              <a:t>发送时延 </a:t>
            </a:r>
            <a:r>
              <a:rPr lang="en-US" altLang="zh-CN" sz="3200" b="1" smtClean="0">
                <a:solidFill>
                  <a:srgbClr val="0000CC"/>
                </a:solidFill>
                <a:ea typeface="黑体" pitchFamily="2" charset="-122"/>
              </a:rPr>
              <a:t> </a:t>
            </a:r>
          </a:p>
          <a:p>
            <a:pPr>
              <a:spcBef>
                <a:spcPts val="600"/>
              </a:spcBef>
            </a:pPr>
            <a:r>
              <a:rPr lang="en-US" altLang="zh-CN" sz="3200" b="1" smtClean="0">
                <a:solidFill>
                  <a:srgbClr val="0000CC"/>
                </a:solidFill>
                <a:ea typeface="黑体" pitchFamily="2" charset="-122"/>
              </a:rPr>
              <a:t>	     </a:t>
            </a:r>
            <a:r>
              <a:rPr lang="en-US" altLang="zh-CN" sz="3200" b="1" smtClean="0">
                <a:ea typeface="黑体" pitchFamily="2" charset="-122"/>
              </a:rPr>
              <a:t>+</a:t>
            </a:r>
            <a:r>
              <a:rPr lang="en-US" altLang="zh-CN" sz="3200" b="1" smtClean="0">
                <a:solidFill>
                  <a:srgbClr val="0000CC"/>
                </a:solidFill>
                <a:ea typeface="黑体" pitchFamily="2" charset="-122"/>
              </a:rPr>
              <a:t> </a:t>
            </a:r>
            <a:r>
              <a:rPr lang="zh-CN" altLang="en-US" sz="3200" b="1" smtClean="0">
                <a:solidFill>
                  <a:srgbClr val="0000CC"/>
                </a:solidFill>
                <a:ea typeface="黑体" pitchFamily="2" charset="-122"/>
              </a:rPr>
              <a:t>传播时延 </a:t>
            </a:r>
            <a:r>
              <a:rPr lang="en-US" altLang="zh-CN" sz="3200" b="1" smtClean="0">
                <a:solidFill>
                  <a:srgbClr val="0000CC"/>
                </a:solidFill>
                <a:ea typeface="黑体" pitchFamily="2" charset="-122"/>
              </a:rPr>
              <a:t> </a:t>
            </a:r>
          </a:p>
          <a:p>
            <a:pPr>
              <a:spcBef>
                <a:spcPts val="600"/>
              </a:spcBef>
            </a:pPr>
            <a:r>
              <a:rPr lang="en-US" altLang="zh-CN" sz="3200" b="1" smtClean="0">
                <a:solidFill>
                  <a:srgbClr val="0000CC"/>
                </a:solidFill>
                <a:ea typeface="黑体" pitchFamily="2" charset="-122"/>
              </a:rPr>
              <a:t>	     </a:t>
            </a:r>
            <a:r>
              <a:rPr lang="en-US" altLang="zh-CN" sz="3200" b="1" smtClean="0">
                <a:ea typeface="黑体" pitchFamily="2" charset="-122"/>
              </a:rPr>
              <a:t>+</a:t>
            </a:r>
            <a:r>
              <a:rPr lang="en-US" altLang="zh-CN" sz="3200" b="1" smtClean="0">
                <a:solidFill>
                  <a:srgbClr val="0000CC"/>
                </a:solidFill>
                <a:ea typeface="黑体" pitchFamily="2" charset="-122"/>
              </a:rPr>
              <a:t> </a:t>
            </a:r>
            <a:r>
              <a:rPr lang="zh-CN" altLang="en-US" sz="3200" b="1" smtClean="0">
                <a:solidFill>
                  <a:srgbClr val="0000CC"/>
                </a:solidFill>
                <a:ea typeface="黑体" pitchFamily="2" charset="-122"/>
              </a:rPr>
              <a:t>处理时延 </a:t>
            </a:r>
            <a:r>
              <a:rPr lang="en-US" altLang="zh-CN" sz="3200" b="1" smtClean="0">
                <a:solidFill>
                  <a:srgbClr val="0000CC"/>
                </a:solidFill>
                <a:ea typeface="黑体" pitchFamily="2" charset="-122"/>
              </a:rPr>
              <a:t> </a:t>
            </a:r>
          </a:p>
          <a:p>
            <a:pPr>
              <a:spcBef>
                <a:spcPts val="600"/>
              </a:spcBef>
            </a:pPr>
            <a:r>
              <a:rPr lang="en-US" altLang="zh-CN" sz="3200" b="1" smtClean="0">
                <a:solidFill>
                  <a:srgbClr val="0000CC"/>
                </a:solidFill>
                <a:ea typeface="黑体" pitchFamily="2" charset="-122"/>
              </a:rPr>
              <a:t>	     </a:t>
            </a:r>
            <a:r>
              <a:rPr lang="en-US" altLang="zh-CN" sz="3200" b="1" smtClean="0">
                <a:ea typeface="黑体" pitchFamily="2" charset="-122"/>
              </a:rPr>
              <a:t>+</a:t>
            </a:r>
            <a:r>
              <a:rPr lang="en-US" altLang="zh-CN" sz="3200" b="1" smtClean="0">
                <a:solidFill>
                  <a:srgbClr val="0000CC"/>
                </a:solidFill>
                <a:ea typeface="黑体" pitchFamily="2" charset="-122"/>
              </a:rPr>
              <a:t> </a:t>
            </a:r>
            <a:r>
              <a:rPr lang="zh-CN" altLang="en-US" sz="3200" b="1" smtClean="0">
                <a:solidFill>
                  <a:srgbClr val="0000CC"/>
                </a:solidFill>
                <a:ea typeface="黑体" pitchFamily="2" charset="-122"/>
              </a:rPr>
              <a:t>排队时延</a:t>
            </a:r>
            <a:endParaRPr lang="zh-CN" altLang="en-US" sz="3200" b="1" dirty="0">
              <a:solidFill>
                <a:srgbClr val="0000CC"/>
              </a:solidFill>
              <a:ea typeface="黑体" pitchFamily="2" charset="-122"/>
            </a:endParaRP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32" presetClass="emph" presetSubtype="0" fill="hold" grpId="1" nodeType="withEffect">
                                  <p:stCondLst>
                                    <p:cond delay="0"/>
                                  </p:stCondLst>
                                  <p:childTnLst>
                                    <p:animRot by="120000">
                                      <p:cBhvr>
                                        <p:cTn id="9" dur="100" fill="hold">
                                          <p:stCondLst>
                                            <p:cond delay="0"/>
                                          </p:stCondLst>
                                        </p:cTn>
                                        <p:tgtEl>
                                          <p:spTgt spid="6"/>
                                        </p:tgtEl>
                                        <p:attrNameLst>
                                          <p:attrName>r</p:attrName>
                                        </p:attrNameLst>
                                      </p:cBhvr>
                                    </p:animRot>
                                    <p:animRot by="-240000">
                                      <p:cBhvr>
                                        <p:cTn id="10" dur="200" fill="hold">
                                          <p:stCondLst>
                                            <p:cond delay="200"/>
                                          </p:stCondLst>
                                        </p:cTn>
                                        <p:tgtEl>
                                          <p:spTgt spid="6"/>
                                        </p:tgtEl>
                                        <p:attrNameLst>
                                          <p:attrName>r</p:attrName>
                                        </p:attrNameLst>
                                      </p:cBhvr>
                                    </p:animRot>
                                    <p:animRot by="240000">
                                      <p:cBhvr>
                                        <p:cTn id="11" dur="200" fill="hold">
                                          <p:stCondLst>
                                            <p:cond delay="400"/>
                                          </p:stCondLst>
                                        </p:cTn>
                                        <p:tgtEl>
                                          <p:spTgt spid="6"/>
                                        </p:tgtEl>
                                        <p:attrNameLst>
                                          <p:attrName>r</p:attrName>
                                        </p:attrNameLst>
                                      </p:cBhvr>
                                    </p:animRot>
                                    <p:animRot by="-240000">
                                      <p:cBhvr>
                                        <p:cTn id="12" dur="200" fill="hold">
                                          <p:stCondLst>
                                            <p:cond delay="600"/>
                                          </p:stCondLst>
                                        </p:cTn>
                                        <p:tgtEl>
                                          <p:spTgt spid="6"/>
                                        </p:tgtEl>
                                        <p:attrNameLst>
                                          <p:attrName>r</p:attrName>
                                        </p:attrNameLst>
                                      </p:cBhvr>
                                    </p:animRot>
                                    <p:animRot by="120000">
                                      <p:cBhvr>
                                        <p:cTn id="13"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5" name="Rectangle 3"/>
          <p:cNvSpPr txBox="1">
            <a:spLocks noChangeArrowheads="1"/>
          </p:cNvSpPr>
          <p:nvPr/>
        </p:nvSpPr>
        <p:spPr bwMode="auto">
          <a:xfrm>
            <a:off x="582343" y="1196752"/>
            <a:ext cx="9001000" cy="1725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a:t>对于</a:t>
            </a:r>
            <a:r>
              <a:rPr lang="zh-CN" altLang="en-US">
                <a:solidFill>
                  <a:srgbClr val="FF0000"/>
                </a:solidFill>
              </a:rPr>
              <a:t>高速网络链路</a:t>
            </a:r>
            <a:r>
              <a:rPr lang="zh-CN" altLang="en-US"/>
              <a:t>，我们提高的是：</a:t>
            </a:r>
            <a:endParaRPr lang="en-US" altLang="zh-CN"/>
          </a:p>
          <a:p>
            <a:pPr marL="0" indent="0">
              <a:buNone/>
            </a:pPr>
            <a:r>
              <a:rPr lang="zh-CN" altLang="en-US" kern="0" smtClean="0"/>
              <a:t>数据</a:t>
            </a:r>
            <a:r>
              <a:rPr lang="zh-CN" altLang="en-US" kern="0" smtClean="0">
                <a:solidFill>
                  <a:srgbClr val="0000CC"/>
                </a:solidFill>
              </a:rPr>
              <a:t>发送速率</a:t>
            </a:r>
            <a:r>
              <a:rPr lang="zh-CN" altLang="en-US" kern="0" smtClean="0"/>
              <a:t>？</a:t>
            </a:r>
            <a:endParaRPr lang="en-US" altLang="zh-CN" kern="0" smtClean="0"/>
          </a:p>
          <a:p>
            <a:pPr marL="0" indent="0">
              <a:buNone/>
            </a:pPr>
            <a:r>
              <a:rPr lang="zh-CN" altLang="en-US" kern="0" smtClean="0"/>
              <a:t>比特在链路上的</a:t>
            </a:r>
            <a:r>
              <a:rPr lang="zh-CN" altLang="en-US" kern="0" smtClean="0">
                <a:solidFill>
                  <a:srgbClr val="0000CC"/>
                </a:solidFill>
              </a:rPr>
              <a:t>传播速率</a:t>
            </a:r>
            <a:r>
              <a:rPr lang="en-US" altLang="zh-CN" kern="0"/>
              <a:t>?</a:t>
            </a:r>
            <a:endParaRPr lang="en-US" altLang="zh-CN" kern="0" dirty="0"/>
          </a:p>
        </p:txBody>
      </p:sp>
      <p:sp>
        <p:nvSpPr>
          <p:cNvPr id="6" name="Rectangle 3"/>
          <p:cNvSpPr txBox="1">
            <a:spLocks noChangeArrowheads="1"/>
          </p:cNvSpPr>
          <p:nvPr/>
        </p:nvSpPr>
        <p:spPr bwMode="auto">
          <a:xfrm>
            <a:off x="582343" y="2922120"/>
            <a:ext cx="9066212" cy="583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kern="0" smtClean="0"/>
              <a:t>提高链路带宽减小了数据的发送时延。 </a:t>
            </a:r>
            <a:endParaRPr lang="en-US" altLang="zh-CN" kern="0" dirty="0" smtClean="0"/>
          </a:p>
        </p:txBody>
      </p:sp>
    </p:spTree>
    <p:extLst>
      <p:ext uri="{BB962C8B-B14F-4D97-AF65-F5344CB8AC3E}">
        <p14:creationId xmlns:p14="http://schemas.microsoft.com/office/powerpoint/2010/main" val="379418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xEl>
                                              <p:pRg st="0" end="0"/>
                                            </p:txEl>
                                          </p:spTgt>
                                        </p:tgtEl>
                                        <p:attrNameLst>
                                          <p:attrName>r</p:attrName>
                                        </p:attrNameLst>
                                      </p:cBhvr>
                                    </p:animRot>
                                    <p:animRot by="-240000">
                                      <p:cBhvr>
                                        <p:cTn id="21" dur="200" fill="hold">
                                          <p:stCondLst>
                                            <p:cond delay="200"/>
                                          </p:stCondLst>
                                        </p:cTn>
                                        <p:tgtEl>
                                          <p:spTgt spid="6">
                                            <p:txEl>
                                              <p:pRg st="0" end="0"/>
                                            </p:txEl>
                                          </p:spTgt>
                                        </p:tgtEl>
                                        <p:attrNameLst>
                                          <p:attrName>r</p:attrName>
                                        </p:attrNameLst>
                                      </p:cBhvr>
                                    </p:animRot>
                                    <p:animRot by="240000">
                                      <p:cBhvr>
                                        <p:cTn id="22" dur="200" fill="hold">
                                          <p:stCondLst>
                                            <p:cond delay="400"/>
                                          </p:stCondLst>
                                        </p:cTn>
                                        <p:tgtEl>
                                          <p:spTgt spid="6">
                                            <p:txEl>
                                              <p:pRg st="0" end="0"/>
                                            </p:txEl>
                                          </p:spTgt>
                                        </p:tgtEl>
                                        <p:attrNameLst>
                                          <p:attrName>r</p:attrName>
                                        </p:attrNameLst>
                                      </p:cBhvr>
                                    </p:animRot>
                                    <p:animRot by="-240000">
                                      <p:cBhvr>
                                        <p:cTn id="23" dur="200" fill="hold">
                                          <p:stCondLst>
                                            <p:cond delay="600"/>
                                          </p:stCondLst>
                                        </p:cTn>
                                        <p:tgtEl>
                                          <p:spTgt spid="6">
                                            <p:txEl>
                                              <p:pRg st="0" end="0"/>
                                            </p:txEl>
                                          </p:spTgt>
                                        </p:tgtEl>
                                        <p:attrNameLst>
                                          <p:attrName>r</p:attrName>
                                        </p:attrNameLst>
                                      </p:cBhvr>
                                    </p:animRot>
                                    <p:animRot by="120000">
                                      <p:cBhvr>
                                        <p:cTn id="24" dur="200" fill="hold">
                                          <p:stCondLst>
                                            <p:cond delay="800"/>
                                          </p:stCondLst>
                                        </p:cTn>
                                        <p:tgtEl>
                                          <p:spTgt spid="6">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mn-lt"/>
                  <a:ea typeface="黑体" pitchFamily="2" charset="-122"/>
                </a:rPr>
                <a:t>在链路上产生</a:t>
              </a:r>
            </a:p>
            <a:p>
              <a:pPr algn="ctr"/>
              <a:r>
                <a:rPr kumimoji="1" lang="zh-CN" altLang="en-US" sz="2400" b="1">
                  <a:solidFill>
                    <a:srgbClr val="FF0000"/>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mn-lt"/>
                  <a:ea typeface="黑体" pitchFamily="2" charset="-122"/>
                </a:rPr>
                <a:t>在发送器产生</a:t>
              </a:r>
              <a:r>
                <a:rPr kumimoji="1" lang="zh-CN" altLang="en-US" sz="2400" b="1">
                  <a:solidFill>
                    <a:srgbClr val="FF0000"/>
                  </a:solidFill>
                  <a:latin typeface="+mn-lt"/>
                  <a:ea typeface="黑体" pitchFamily="2" charset="-122"/>
                </a:rPr>
                <a:t>发送时延</a:t>
              </a:r>
            </a:p>
            <a:p>
              <a:pPr algn="ctr"/>
              <a:r>
                <a:rPr kumimoji="1" lang="en-US" altLang="zh-CN" sz="2400" b="1">
                  <a:latin typeface="+mn-lt"/>
                  <a:ea typeface="黑体" pitchFamily="2" charset="-122"/>
                </a:rPr>
                <a:t>(</a:t>
              </a:r>
              <a:r>
                <a:rPr kumimoji="1" lang="zh-CN" altLang="en-US" sz="2400" b="1">
                  <a:latin typeface="+mn-lt"/>
                  <a:ea typeface="黑体" pitchFamily="2" charset="-122"/>
                </a:rPr>
                <a:t>即</a:t>
              </a:r>
              <a:r>
                <a:rPr kumimoji="1" lang="zh-CN" altLang="en-US" sz="2400" b="1">
                  <a:solidFill>
                    <a:srgbClr val="FF0000"/>
                  </a:solidFill>
                  <a:latin typeface="+mn-lt"/>
                  <a:ea typeface="黑体" pitchFamily="2" charset="-122"/>
                </a:rPr>
                <a:t>传输时延</a:t>
              </a:r>
              <a:r>
                <a:rPr kumimoji="1" lang="en-US" altLang="zh-CN" sz="2400" b="1">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nvGrpSpPr>
          <p:cNvPr id="3" name="组合 2"/>
          <p:cNvGrpSpPr/>
          <p:nvPr/>
        </p:nvGrpSpPr>
        <p:grpSpPr>
          <a:xfrm>
            <a:off x="322318" y="1916832"/>
            <a:ext cx="2954655" cy="1925636"/>
            <a:chOff x="322318" y="1916832"/>
            <a:chExt cx="2954655" cy="1925636"/>
          </a:xfrm>
        </p:grpSpPr>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mn-lt"/>
                  <a:ea typeface="黑体" pitchFamily="2" charset="-122"/>
                </a:rPr>
                <a:t>在结点 </a:t>
              </a:r>
              <a:r>
                <a:rPr kumimoji="1" lang="en-US" altLang="zh-CN" sz="2400" b="1">
                  <a:latin typeface="+mn-lt"/>
                  <a:ea typeface="黑体" pitchFamily="2" charset="-122"/>
                </a:rPr>
                <a:t>A </a:t>
              </a:r>
              <a:r>
                <a:rPr kumimoji="1" lang="zh-CN" altLang="en-US" sz="2400" b="1">
                  <a:latin typeface="+mn-lt"/>
                  <a:ea typeface="黑体" pitchFamily="2" charset="-122"/>
                </a:rPr>
                <a:t>中产生</a:t>
              </a:r>
            </a:p>
            <a:p>
              <a:pPr algn="ctr"/>
              <a:r>
                <a:rPr kumimoji="1" lang="zh-CN" altLang="en-US" sz="2400" b="1">
                  <a:solidFill>
                    <a:srgbClr val="FF0000"/>
                  </a:solidFill>
                  <a:latin typeface="+mn-lt"/>
                  <a:ea typeface="黑体" pitchFamily="2" charset="-122"/>
                </a:rPr>
                <a:t>处理时延</a:t>
              </a:r>
              <a:r>
                <a:rPr kumimoji="1" lang="zh-CN" altLang="en-US" sz="2400" b="1">
                  <a:latin typeface="+mn-lt"/>
                  <a:ea typeface="黑体" pitchFamily="2" charset="-122"/>
                </a:rPr>
                <a:t>和</a:t>
              </a:r>
              <a:r>
                <a:rPr kumimoji="1" lang="zh-CN" altLang="en-US" sz="2400" b="1">
                  <a:solidFill>
                    <a:srgbClr val="FF0000"/>
                  </a:solidFill>
                  <a:latin typeface="+mn-lt"/>
                  <a:ea typeface="黑体" pitchFamily="2" charset="-122"/>
                </a:rPr>
                <a:t>排队时延</a:t>
              </a:r>
            </a:p>
          </p:txBody>
        </p:sp>
      </p:gr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latin typeface="+mn-lt"/>
                <a:ea typeface="黑体" pitchFamily="2" charset="-122"/>
              </a:rPr>
              <a:t>假设从</a:t>
            </a:r>
            <a:r>
              <a:rPr kumimoji="1" lang="zh-CN" altLang="en-US" sz="3200" b="1" dirty="0">
                <a:latin typeface="+mn-lt"/>
                <a:ea typeface="黑体" pitchFamily="2" charset="-122"/>
              </a:rPr>
              <a:t>结点 </a:t>
            </a:r>
            <a:r>
              <a:rPr kumimoji="1" lang="en-US" altLang="zh-CN" sz="3200" b="1" dirty="0">
                <a:latin typeface="+mn-lt"/>
                <a:ea typeface="黑体" pitchFamily="2" charset="-122"/>
              </a:rPr>
              <a:t>A </a:t>
            </a:r>
            <a:r>
              <a:rPr kumimoji="1" lang="zh-CN" altLang="en-US" sz="3200" b="1" dirty="0">
                <a:latin typeface="+mn-lt"/>
                <a:ea typeface="黑体" pitchFamily="2" charset="-122"/>
              </a:rPr>
              <a:t>向结点 </a:t>
            </a:r>
            <a:r>
              <a:rPr kumimoji="1" lang="en-US" altLang="zh-CN" sz="3200" b="1" dirty="0">
                <a:latin typeface="+mn-lt"/>
                <a:ea typeface="黑体" pitchFamily="2" charset="-122"/>
              </a:rPr>
              <a:t>B </a:t>
            </a:r>
            <a:r>
              <a:rPr kumimoji="1" lang="zh-CN" altLang="en-US" sz="3200" b="1" dirty="0">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220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a:xfrm>
            <a:off x="495300" y="1196752"/>
            <a:ext cx="9066212" cy="5112568"/>
          </a:xfrm>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a:t>
            </a:r>
            <a:r>
              <a:rPr lang="zh-CN" altLang="zh-CN" dirty="0">
                <a:solidFill>
                  <a:srgbClr val="0000CC"/>
                </a:solidFill>
              </a:rPr>
              <a:t>还包括各中间结点的处理时延、排队时延以及转发数据时的发送时延</a:t>
            </a:r>
            <a:r>
              <a:rPr lang="zh-CN" altLang="zh-CN" dirty="0" smtClean="0"/>
              <a:t>。</a:t>
            </a:r>
            <a:endParaRPr lang="en-US" altLang="zh-CN" dirty="0" smtClean="0"/>
          </a:p>
          <a:p>
            <a:r>
              <a:rPr lang="zh-CN" altLang="zh-CN" dirty="0" smtClean="0">
                <a:solidFill>
                  <a:srgbClr val="0000CC"/>
                </a:solidFill>
              </a:rPr>
              <a:t>当</a:t>
            </a:r>
            <a:r>
              <a:rPr lang="zh-CN" altLang="zh-CN" dirty="0">
                <a:solidFill>
                  <a:srgbClr val="0000CC"/>
                </a:solidFill>
              </a:rPr>
              <a:t>使用卫星通信时，往返</a:t>
            </a:r>
            <a:r>
              <a:rPr lang="zh-CN" altLang="zh-CN" dirty="0" smtClean="0">
                <a:solidFill>
                  <a:srgbClr val="0000CC"/>
                </a:solidFill>
              </a:rPr>
              <a:t>时间</a:t>
            </a:r>
            <a:r>
              <a:rPr lang="en-US" altLang="zh-CN" dirty="0" smtClean="0">
                <a:solidFill>
                  <a:srgbClr val="0000CC"/>
                </a:solidFill>
              </a:rPr>
              <a:t> RTT </a:t>
            </a:r>
            <a:r>
              <a:rPr lang="zh-CN" altLang="zh-CN" dirty="0" smtClean="0">
                <a:solidFill>
                  <a:srgbClr val="0000CC"/>
                </a:solidFill>
              </a:rPr>
              <a:t>相对</a:t>
            </a:r>
            <a:r>
              <a:rPr lang="zh-CN" altLang="zh-CN" dirty="0">
                <a:solidFill>
                  <a:srgbClr val="0000CC"/>
                </a:solidFill>
              </a:rPr>
              <a:t>较长</a:t>
            </a:r>
            <a:r>
              <a:rPr lang="zh-CN" altLang="zh-CN" dirty="0" smtClean="0">
                <a:solidFill>
                  <a:srgbClr val="0000CC"/>
                </a:solidFill>
              </a:rPr>
              <a:t>，是</a:t>
            </a:r>
            <a:r>
              <a:rPr lang="zh-CN" altLang="zh-CN" dirty="0">
                <a:solidFill>
                  <a:srgbClr val="0000CC"/>
                </a:solidFill>
              </a:rPr>
              <a:t>很重要的一个性能指标。</a:t>
            </a:r>
            <a:endParaRPr lang="zh-CN" altLang="en-US" dirty="0">
              <a:solidFill>
                <a:srgbClr val="0000CC"/>
              </a:solidFill>
            </a:endParaRPr>
          </a:p>
        </p:txBody>
      </p:sp>
    </p:spTree>
    <p:extLst>
      <p:ext uri="{BB962C8B-B14F-4D97-AF65-F5344CB8AC3E}">
        <p14:creationId xmlns:p14="http://schemas.microsoft.com/office/powerpoint/2010/main" val="12699910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smtClean="0"/>
              <a:t>6.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424608" y="5355213"/>
            <a:ext cx="7704857"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a:t>
            </a:r>
            <a:r>
              <a:rPr lang="zh-CN" altLang="zh-CN" sz="2800" b="1" dirty="0">
                <a:solidFill>
                  <a:srgbClr val="FF0000"/>
                </a:solidFill>
                <a:latin typeface="+mn-lt"/>
                <a:ea typeface="黑体" pitchFamily="2" charset="-122"/>
              </a:rPr>
              <a:t>充满比特</a:t>
            </a:r>
            <a:r>
              <a:rPr lang="zh-CN" altLang="zh-CN" sz="2800" b="1" dirty="0">
                <a:solidFill>
                  <a:srgbClr val="000099"/>
                </a:solidFill>
                <a:latin typeface="+mn-lt"/>
                <a:ea typeface="黑体" pitchFamily="2" charset="-122"/>
              </a:rPr>
              <a:t>时</a:t>
            </a:r>
            <a:r>
              <a:rPr lang="zh-CN" altLang="zh-CN" sz="2800" b="1" dirty="0" smtClean="0">
                <a:solidFill>
                  <a:srgbClr val="000099"/>
                </a:solidFill>
                <a:latin typeface="+mn-lt"/>
                <a:ea typeface="黑体" pitchFamily="2" charset="-122"/>
              </a:rPr>
              <a:t>，</a:t>
            </a:r>
            <a:endParaRPr lang="en-US" altLang="zh-CN" sz="2800" b="1" dirty="0" smtClean="0">
              <a:solidFill>
                <a:srgbClr val="000099"/>
              </a:solidFill>
              <a:latin typeface="+mn-lt"/>
              <a:ea typeface="黑体" pitchFamily="2" charset="-122"/>
            </a:endParaRPr>
          </a:p>
          <a:p>
            <a:pPr algn="ct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smtClean="0">
                <a:solidFill>
                  <a:srgbClr val="000099"/>
                </a:solidFill>
                <a:latin typeface="+mn-lt"/>
                <a:ea typeface="黑体" pitchFamily="2" charset="-122"/>
              </a:rPr>
              <a:t>充分利用</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a:t>信道利用率和网络利用率。</a:t>
            </a:r>
            <a:endParaRPr lang="en-US" altLang="zh-CN" dirty="0"/>
          </a:p>
          <a:p>
            <a:r>
              <a:rPr lang="zh-CN" altLang="en-US" dirty="0" smtClean="0">
                <a:solidFill>
                  <a:srgbClr val="FF0000"/>
                </a:solidFill>
              </a:rPr>
              <a:t>信道</a:t>
            </a:r>
            <a:r>
              <a:rPr lang="zh-CN" altLang="en-US" dirty="0">
                <a:solidFill>
                  <a:srgbClr val="FF0000"/>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a:t>信道</a:t>
            </a:r>
            <a:r>
              <a:rPr lang="zh-CN" altLang="en-US" smtClean="0"/>
              <a:t>利用率越高越好</a:t>
            </a:r>
            <a:r>
              <a:rPr lang="en-US" altLang="zh-CN" smtClean="0"/>
              <a:t>?</a:t>
            </a:r>
          </a:p>
          <a:p>
            <a:pPr marL="0" indent="0">
              <a:buNone/>
            </a:pPr>
            <a:r>
              <a:rPr lang="zh-CN" altLang="zh-CN" smtClean="0">
                <a:solidFill>
                  <a:srgbClr val="FF0000"/>
                </a:solidFill>
              </a:rPr>
              <a:t>信道利用率</a:t>
            </a:r>
            <a:r>
              <a:rPr lang="zh-CN" altLang="zh-CN" dirty="0">
                <a:solidFill>
                  <a:srgbClr val="FF0000"/>
                </a:solidFill>
              </a:rPr>
              <a:t>增大</a:t>
            </a:r>
            <a:r>
              <a:rPr lang="zh-CN" altLang="zh-CN">
                <a:solidFill>
                  <a:srgbClr val="FF0000"/>
                </a:solidFill>
              </a:rPr>
              <a:t>时</a:t>
            </a:r>
            <a:r>
              <a:rPr lang="zh-CN" altLang="zh-CN" smtClean="0">
                <a:solidFill>
                  <a:srgbClr val="FF0000"/>
                </a:solidFill>
              </a:rPr>
              <a:t>，时延也</a:t>
            </a:r>
            <a:r>
              <a:rPr lang="zh-CN" altLang="en-US">
                <a:solidFill>
                  <a:srgbClr val="FF0000"/>
                </a:solidFill>
              </a:rPr>
              <a:t>会</a:t>
            </a:r>
            <a:r>
              <a:rPr lang="zh-CN" altLang="zh-CN" smtClean="0">
                <a:solidFill>
                  <a:srgbClr val="FF0000"/>
                </a:solidFill>
              </a:rPr>
              <a:t>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3322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955">
                                            <p:txEl>
                                              <p:pRg st="4" end="4"/>
                                            </p:txEl>
                                          </p:spTgt>
                                        </p:tgtEl>
                                        <p:attrNameLst>
                                          <p:attrName>style.visibility</p:attrName>
                                        </p:attrNameLst>
                                      </p:cBhvr>
                                      <p:to>
                                        <p:strVal val="visible"/>
                                      </p:to>
                                    </p:set>
                                    <p:animEffect transition="in" filter="fade">
                                      <p:cBhvr>
                                        <p:cTn id="7" dur="500"/>
                                        <p:tgtEl>
                                          <p:spTgt spid="38195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81955">
                                            <p:txEl>
                                              <p:pRg st="4" end="4"/>
                                            </p:txEl>
                                          </p:spTgt>
                                        </p:tgtEl>
                                        <p:attrNameLst>
                                          <p:attrName>r</p:attrName>
                                        </p:attrNameLst>
                                      </p:cBhvr>
                                    </p:animRot>
                                    <p:animRot by="-240000">
                                      <p:cBhvr>
                                        <p:cTn id="12" dur="200" fill="hold">
                                          <p:stCondLst>
                                            <p:cond delay="200"/>
                                          </p:stCondLst>
                                        </p:cTn>
                                        <p:tgtEl>
                                          <p:spTgt spid="381955">
                                            <p:txEl>
                                              <p:pRg st="4" end="4"/>
                                            </p:txEl>
                                          </p:spTgt>
                                        </p:tgtEl>
                                        <p:attrNameLst>
                                          <p:attrName>r</p:attrName>
                                        </p:attrNameLst>
                                      </p:cBhvr>
                                    </p:animRot>
                                    <p:animRot by="240000">
                                      <p:cBhvr>
                                        <p:cTn id="13" dur="200" fill="hold">
                                          <p:stCondLst>
                                            <p:cond delay="400"/>
                                          </p:stCondLst>
                                        </p:cTn>
                                        <p:tgtEl>
                                          <p:spTgt spid="381955">
                                            <p:txEl>
                                              <p:pRg st="4" end="4"/>
                                            </p:txEl>
                                          </p:spTgt>
                                        </p:tgtEl>
                                        <p:attrNameLst>
                                          <p:attrName>r</p:attrName>
                                        </p:attrNameLst>
                                      </p:cBhvr>
                                    </p:animRot>
                                    <p:animRot by="-240000">
                                      <p:cBhvr>
                                        <p:cTn id="14" dur="200" fill="hold">
                                          <p:stCondLst>
                                            <p:cond delay="600"/>
                                          </p:stCondLst>
                                        </p:cTn>
                                        <p:tgtEl>
                                          <p:spTgt spid="381955">
                                            <p:txEl>
                                              <p:pRg st="4" end="4"/>
                                            </p:txEl>
                                          </p:spTgt>
                                        </p:tgtEl>
                                        <p:attrNameLst>
                                          <p:attrName>r</p:attrName>
                                        </p:attrNameLst>
                                      </p:cBhvr>
                                    </p:animRot>
                                    <p:animRot by="120000">
                                      <p:cBhvr>
                                        <p:cTn id="15" dur="200" fill="hold">
                                          <p:stCondLst>
                                            <p:cond delay="800"/>
                                          </p:stCondLst>
                                        </p:cTn>
                                        <p:tgtEl>
                                          <p:spTgt spid="381955">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solidFill>
                  <a:srgbClr val="FF0000"/>
                </a:solidFill>
              </a:rPr>
              <a:t>D</a:t>
            </a:r>
            <a:r>
              <a:rPr lang="en-US" altLang="zh-CN" baseline="-25000" dirty="0">
                <a:solidFill>
                  <a:srgbClr val="FF0000"/>
                </a:solidFill>
              </a:rPr>
              <a:t>0 </a:t>
            </a:r>
            <a:r>
              <a:rPr lang="zh-CN" altLang="en-US" dirty="0">
                <a:solidFill>
                  <a:srgbClr val="FF0000"/>
                </a:solidFill>
              </a:rPr>
              <a:t>表示网络空闲时的时延</a:t>
            </a:r>
            <a:r>
              <a:rPr lang="zh-CN" altLang="en-US" dirty="0"/>
              <a:t>，</a:t>
            </a:r>
            <a:r>
              <a:rPr lang="en-US" altLang="zh-CN" i="1" dirty="0">
                <a:solidFill>
                  <a:srgbClr val="FF0000"/>
                </a:solidFill>
              </a:rPr>
              <a:t>D </a:t>
            </a:r>
            <a:r>
              <a:rPr lang="zh-CN" altLang="en-US" dirty="0">
                <a:solidFill>
                  <a:srgbClr val="FF0000"/>
                </a:solidFill>
              </a:rPr>
              <a:t>表示网络当前的时延</a:t>
            </a:r>
            <a:r>
              <a:rPr lang="zh-CN" altLang="en-US" dirty="0"/>
              <a:t>，则在适当的假定条件下，可以用下面的简单公式表示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12350" name="公式" r:id="rId4" imgW="660113" imgH="393529" progId="Equation.3">
                  <p:embed/>
                </p:oleObj>
              </mc:Choice>
              <mc:Fallback>
                <p:oleObj name="公式" r:id="rId4" imgW="660113"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FF0000"/>
                </a:solidFill>
                <a:ea typeface="黑体" pitchFamily="2" charset="-122"/>
              </a:rPr>
              <a:t>U </a:t>
            </a:r>
            <a:r>
              <a:rPr lang="zh-CN" altLang="en-US" sz="2800" b="1" dirty="0">
                <a:solidFill>
                  <a:srgbClr val="FF0000"/>
                </a:solidFill>
                <a:ea typeface="黑体" pitchFamily="2" charset="-122"/>
              </a:rPr>
              <a:t>是网络的利用率</a:t>
            </a:r>
            <a:r>
              <a:rPr lang="zh-CN" altLang="en-US" sz="2800" b="1" dirty="0">
                <a:solidFill>
                  <a:srgbClr val="000099"/>
                </a:solidFill>
                <a:ea typeface="黑体" pitchFamily="2" charset="-122"/>
              </a:rPr>
              <a:t>，数值在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881019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a:t>
            </a:r>
            <a:r>
              <a:rPr lang="zh-CN" altLang="en-US" smtClean="0"/>
              <a:t>正面影响</a:t>
            </a:r>
            <a:endParaRPr lang="zh-CN" altLang="en-US" dirty="0"/>
          </a:p>
        </p:txBody>
      </p:sp>
      <p:sp>
        <p:nvSpPr>
          <p:cNvPr id="3" name="内容占位符 2"/>
          <p:cNvSpPr>
            <a:spLocks noGrp="1"/>
          </p:cNvSpPr>
          <p:nvPr>
            <p:ph idx="1"/>
          </p:nvPr>
        </p:nvSpPr>
        <p:spPr>
          <a:xfrm>
            <a:off x="495300" y="1188648"/>
            <a:ext cx="3021895" cy="561193"/>
          </a:xfrm>
        </p:spPr>
        <p:txBody>
          <a:bodyPr/>
          <a:lstStyle/>
          <a:p>
            <a:r>
              <a:rPr lang="zh-CN" altLang="en-US" smtClean="0"/>
              <a:t>“</a:t>
            </a:r>
            <a:r>
              <a:rPr lang="zh-CN" altLang="en-US" smtClean="0">
                <a:solidFill>
                  <a:srgbClr val="FF0000"/>
                </a:solidFill>
              </a:rPr>
              <a:t>互联网</a:t>
            </a:r>
            <a:r>
              <a:rPr lang="en-US" altLang="zh-CN" smtClean="0">
                <a:solidFill>
                  <a:srgbClr val="FF0000"/>
                </a:solidFill>
              </a:rPr>
              <a:t>+</a:t>
            </a:r>
            <a:r>
              <a:rPr lang="en-US" altLang="zh-CN" smtClean="0"/>
              <a:t>”</a:t>
            </a:r>
            <a:r>
              <a:rPr lang="en-US" altLang="zh-CN" smtClean="0">
                <a:solidFill>
                  <a:srgbClr val="FF0000"/>
                </a:solidFill>
              </a:rPr>
              <a:t> </a:t>
            </a:r>
            <a:r>
              <a:rPr lang="en-US" altLang="zh-CN" smtClean="0"/>
              <a:t>=</a:t>
            </a:r>
            <a:endParaRPr lang="en-US" altLang="zh-CN" dirty="0" smtClean="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3101" y="1757945"/>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bwMode="auto">
          <a:xfrm>
            <a:off x="521603" y="3970685"/>
            <a:ext cx="9066212"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kern="0" smtClean="0"/>
              <a:t>利用信息通信技术以及互联网平台，让互联网与传统行业进行深度融合，创造新的发展生态。</a:t>
            </a:r>
            <a:endParaRPr lang="en-US" altLang="zh-CN" kern="0" smtClean="0"/>
          </a:p>
          <a:p>
            <a:r>
              <a:rPr lang="zh-CN" altLang="zh-CN" kern="0" smtClean="0"/>
              <a:t>特点</a:t>
            </a:r>
            <a:r>
              <a:rPr lang="zh-CN" altLang="en-US" kern="0" smtClean="0"/>
              <a:t>：</a:t>
            </a:r>
            <a:r>
              <a:rPr lang="zh-CN" altLang="zh-CN" kern="0" smtClean="0"/>
              <a:t>把互联网的创新成果深度融合于经济社会各领域之中，</a:t>
            </a:r>
            <a:r>
              <a:rPr lang="zh-CN" altLang="en-US" kern="0" smtClean="0"/>
              <a:t>从而</a:t>
            </a:r>
            <a:r>
              <a:rPr lang="zh-CN" altLang="zh-CN" kern="0" smtClean="0"/>
              <a:t>大大地提升了实体经济的创新力和生产力。</a:t>
            </a:r>
            <a:endParaRPr lang="en-US" altLang="zh-CN" kern="0" smtClean="0"/>
          </a:p>
          <a:p>
            <a:endParaRPr lang="en-US" altLang="zh-CN" kern="0" dirty="0" smtClean="0"/>
          </a:p>
        </p:txBody>
      </p:sp>
      <p:sp>
        <p:nvSpPr>
          <p:cNvPr id="6" name="内容占位符 2"/>
          <p:cNvSpPr txBox="1">
            <a:spLocks/>
          </p:cNvSpPr>
          <p:nvPr/>
        </p:nvSpPr>
        <p:spPr bwMode="auto">
          <a:xfrm>
            <a:off x="3224808" y="1196752"/>
            <a:ext cx="5904656" cy="5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zh-CN" altLang="en-US" kern="0" smtClean="0"/>
              <a:t>“</a:t>
            </a:r>
            <a:r>
              <a:rPr lang="zh-CN" altLang="zh-CN" kern="0" smtClean="0">
                <a:solidFill>
                  <a:srgbClr val="FF0000"/>
                </a:solidFill>
              </a:rPr>
              <a:t>互联网</a:t>
            </a:r>
            <a:r>
              <a:rPr lang="en-US" altLang="zh-CN" kern="0" smtClean="0"/>
              <a:t>”</a:t>
            </a:r>
            <a:r>
              <a:rPr lang="en-US" altLang="zh-CN" kern="0" smtClean="0">
                <a:solidFill>
                  <a:srgbClr val="FF0000"/>
                </a:solidFill>
              </a:rPr>
              <a:t> </a:t>
            </a:r>
            <a:r>
              <a:rPr lang="en-US" altLang="zh-CN" kern="0" smtClean="0"/>
              <a:t>+</a:t>
            </a:r>
            <a:r>
              <a:rPr lang="en-US" altLang="zh-CN" kern="0" smtClean="0">
                <a:solidFill>
                  <a:srgbClr val="FF0000"/>
                </a:solidFill>
              </a:rPr>
              <a:t> </a:t>
            </a:r>
            <a:r>
              <a:rPr lang="zh-CN" altLang="en-US" kern="0" smtClean="0"/>
              <a:t>“</a:t>
            </a:r>
            <a:r>
              <a:rPr lang="zh-CN" altLang="zh-CN" kern="0" smtClean="0">
                <a:solidFill>
                  <a:srgbClr val="FF0000"/>
                </a:solidFill>
              </a:rPr>
              <a:t>各个传统行业</a:t>
            </a:r>
            <a:r>
              <a:rPr lang="en-US" altLang="zh-CN" kern="0" smtClean="0"/>
              <a:t>”</a:t>
            </a:r>
            <a:endParaRPr lang="en-US" altLang="zh-CN" kern="0" dirty="0" smtClean="0"/>
          </a:p>
        </p:txBody>
      </p:sp>
    </p:spTree>
    <p:extLst>
      <p:ext uri="{BB962C8B-B14F-4D97-AF65-F5344CB8AC3E}">
        <p14:creationId xmlns:p14="http://schemas.microsoft.com/office/powerpoint/2010/main" val="223127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extLst>
      <p:ext uri="{BB962C8B-B14F-4D97-AF65-F5344CB8AC3E}">
        <p14:creationId xmlns:p14="http://schemas.microsoft.com/office/powerpoint/2010/main" val="25217131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Tree>
    <p:extLst>
      <p:ext uri="{BB962C8B-B14F-4D97-AF65-F5344CB8AC3E}">
        <p14:creationId xmlns:p14="http://schemas.microsoft.com/office/powerpoint/2010/main" val="35252003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smtClean="0">
                <a:solidFill>
                  <a:srgbClr val="FF0000"/>
                </a:solidFill>
              </a:rPr>
              <a:t>开放系统互连参考模型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latin typeface="Arial" charset="0"/>
              </a:rPr>
              <a:t>OSI </a:t>
            </a:r>
            <a:r>
              <a:rPr lang="zh-CN" altLang="en-US" dirty="0">
                <a:latin typeface="Arial" charset="0"/>
              </a:rPr>
              <a:t>的专家们在完成 </a:t>
            </a:r>
            <a:r>
              <a:rPr lang="en-US" altLang="zh-CN" dirty="0">
                <a:latin typeface="Arial" charset="0"/>
              </a:rPr>
              <a:t>OSI </a:t>
            </a:r>
            <a:r>
              <a:rPr lang="zh-CN" altLang="en-US" dirty="0">
                <a:latin typeface="Arial" charset="0"/>
              </a:rPr>
              <a:t>标准时</a:t>
            </a:r>
            <a:r>
              <a:rPr lang="zh-CN" altLang="en-US" dirty="0">
                <a:solidFill>
                  <a:srgbClr val="0000CC"/>
                </a:solidFill>
                <a:latin typeface="Arial" charset="0"/>
              </a:rPr>
              <a:t>没有商业驱动力</a:t>
            </a:r>
            <a:r>
              <a:rPr lang="zh-CN" altLang="en-US" dirty="0">
                <a:latin typeface="Arial" charset="0"/>
              </a:rPr>
              <a:t>；</a:t>
            </a:r>
          </a:p>
          <a:p>
            <a:pPr lvl="1"/>
            <a:r>
              <a:rPr lang="en-US" altLang="zh-CN" dirty="0">
                <a:latin typeface="Arial" charset="0"/>
              </a:rPr>
              <a:t>OSI </a:t>
            </a:r>
            <a:r>
              <a:rPr lang="zh-CN" altLang="en-US" dirty="0">
                <a:latin typeface="Arial" charset="0"/>
              </a:rPr>
              <a:t>的协议实现起来</a:t>
            </a:r>
            <a:r>
              <a:rPr lang="zh-CN" altLang="en-US" dirty="0">
                <a:solidFill>
                  <a:srgbClr val="0000CC"/>
                </a:solidFill>
                <a:latin typeface="Arial" charset="0"/>
              </a:rPr>
              <a:t>过分复杂</a:t>
            </a:r>
            <a:r>
              <a:rPr lang="zh-CN" altLang="en-US" dirty="0">
                <a:latin typeface="Arial" charset="0"/>
              </a:rPr>
              <a:t>，且运行效率很低；</a:t>
            </a:r>
          </a:p>
          <a:p>
            <a:pPr lvl="1"/>
            <a:r>
              <a:rPr lang="en-US" altLang="zh-CN" dirty="0">
                <a:latin typeface="Arial" charset="0"/>
              </a:rPr>
              <a:t>OSI </a:t>
            </a:r>
            <a:r>
              <a:rPr lang="zh-CN" altLang="en-US" dirty="0">
                <a:latin typeface="Arial" charset="0"/>
              </a:rPr>
              <a:t>标准的</a:t>
            </a:r>
            <a:r>
              <a:rPr lang="zh-CN" altLang="en-US" dirty="0">
                <a:solidFill>
                  <a:srgbClr val="0000CC"/>
                </a:solidFill>
                <a:latin typeface="Arial" charset="0"/>
              </a:rPr>
              <a:t>制定周期太长</a:t>
            </a:r>
            <a:r>
              <a:rPr lang="zh-CN" altLang="en-US" dirty="0">
                <a:latin typeface="Arial" charset="0"/>
              </a:rPr>
              <a:t>，因而使得按 </a:t>
            </a:r>
            <a:r>
              <a:rPr lang="en-US" altLang="zh-CN" dirty="0">
                <a:latin typeface="Arial" charset="0"/>
              </a:rPr>
              <a:t>OSI </a:t>
            </a:r>
            <a:r>
              <a:rPr lang="zh-CN" altLang="en-US" dirty="0">
                <a:latin typeface="Arial" charset="0"/>
              </a:rPr>
              <a:t>标准生产的设备无法及时进入市场；</a:t>
            </a:r>
          </a:p>
          <a:p>
            <a:pPr lvl="1"/>
            <a:r>
              <a:rPr lang="en-US" altLang="zh-CN" dirty="0">
                <a:latin typeface="Arial" charset="0"/>
              </a:rPr>
              <a:t>OSI </a:t>
            </a:r>
            <a:r>
              <a:rPr lang="zh-CN" altLang="en-US" dirty="0">
                <a:latin typeface="Arial" charset="0"/>
              </a:rPr>
              <a:t>的</a:t>
            </a:r>
            <a:r>
              <a:rPr lang="zh-CN" altLang="en-US" dirty="0">
                <a:solidFill>
                  <a:srgbClr val="0000CC"/>
                </a:solidFill>
                <a:latin typeface="Arial" charset="0"/>
              </a:rPr>
              <a:t>层次</a:t>
            </a:r>
            <a:r>
              <a:rPr lang="zh-CN" altLang="en-US" dirty="0" smtClean="0">
                <a:solidFill>
                  <a:srgbClr val="0000CC"/>
                </a:solidFill>
                <a:latin typeface="Arial" charset="0"/>
              </a:rPr>
              <a:t>划分也</a:t>
            </a:r>
            <a:r>
              <a:rPr lang="zh-CN" altLang="en-US" dirty="0">
                <a:solidFill>
                  <a:srgbClr val="0000CC"/>
                </a:solidFill>
                <a:latin typeface="Arial" charset="0"/>
              </a:rPr>
              <a:t>不太合理</a:t>
            </a:r>
            <a:r>
              <a:rPr lang="zh-CN" altLang="en-US" dirty="0">
                <a:latin typeface="Arial" charset="0"/>
              </a:rPr>
              <a:t>，有些功能在多个层次中重复出现。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solidFill>
                  <a:srgbClr val="FF0000"/>
                </a:solidFill>
              </a:rPr>
              <a:t>法律上</a:t>
            </a:r>
            <a:r>
              <a:rPr lang="zh-CN" altLang="en-US" dirty="0" smtClean="0">
                <a:solidFill>
                  <a:srgbClr val="FF0000"/>
                </a:solidFill>
              </a:rPr>
              <a:t>的 </a:t>
            </a:r>
            <a:r>
              <a:rPr lang="en-US" altLang="zh-CN" dirty="0" smtClean="0">
                <a:solidFill>
                  <a:srgbClr val="FF0000"/>
                </a:solidFill>
              </a:rPr>
              <a:t>(</a:t>
            </a:r>
            <a:r>
              <a:rPr lang="en-US" altLang="zh-CN" i="1" dirty="0">
                <a:solidFill>
                  <a:srgbClr val="FF0000"/>
                </a:solidFill>
              </a:rPr>
              <a:t>de jure</a:t>
            </a:r>
            <a:r>
              <a:rPr lang="en-US" altLang="zh-CN" dirty="0" smtClean="0">
                <a:solidFill>
                  <a:srgbClr val="FF0000"/>
                </a:solidFill>
              </a:rPr>
              <a:t>) </a:t>
            </a:r>
            <a:r>
              <a:rPr lang="zh-CN" altLang="en-US" dirty="0" smtClean="0">
                <a:solidFill>
                  <a:srgbClr val="FF0000"/>
                </a:solidFill>
              </a:rPr>
              <a:t>国际标准 </a:t>
            </a:r>
            <a:r>
              <a:rPr lang="en-US" altLang="zh-CN" dirty="0"/>
              <a:t>OSI </a:t>
            </a:r>
            <a:r>
              <a:rPr lang="zh-CN" altLang="en-US" dirty="0"/>
              <a:t>并没有得到市场的认可。</a:t>
            </a:r>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a:t>
            </a:r>
            <a:r>
              <a:rPr lang="zh-CN" altLang="en-US" dirty="0" smtClean="0">
                <a:solidFill>
                  <a:srgbClr val="FF0000"/>
                </a:solidFill>
                <a:latin typeface="Arial" charset="0"/>
                <a:ea typeface="黑体" pitchFamily="2" charset="-122"/>
              </a:rPr>
              <a:t>的 </a:t>
            </a:r>
            <a:r>
              <a:rPr lang="en-US" altLang="zh-CN" dirty="0" smtClean="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smtClean="0">
                <a:latin typeface="Arial" charset="0"/>
                <a:ea typeface="黑体" pitchFamily="2" charset="-122"/>
              </a:rPr>
              <a:t>。</a:t>
            </a:r>
            <a:endParaRPr lang="en-US" altLang="zh-CN" dirty="0" smtClean="0">
              <a:latin typeface="Arial" charset="0"/>
              <a:ea typeface="黑体" pitchFamily="2" charset="-122"/>
            </a:endParaRPr>
          </a:p>
          <a:p>
            <a:r>
              <a:rPr lang="en-US" altLang="zh-CN" dirty="0" smtClean="0">
                <a:latin typeface="Arial" charset="0"/>
              </a:rPr>
              <a:t>TCP/IP</a:t>
            </a:r>
            <a:r>
              <a:rPr lang="zh-CN" altLang="en-US" dirty="0" smtClean="0">
                <a:latin typeface="Arial" charset="0"/>
              </a:rPr>
              <a:t>体系结构由</a:t>
            </a:r>
            <a:r>
              <a:rPr lang="zh-CN" altLang="en-US" dirty="0" smtClean="0">
                <a:solidFill>
                  <a:srgbClr val="FF0000"/>
                </a:solidFill>
                <a:latin typeface="Arial" charset="0"/>
              </a:rPr>
              <a:t>一系列协议</a:t>
            </a:r>
            <a:r>
              <a:rPr lang="zh-CN" altLang="en-US" dirty="0" smtClean="0">
                <a:latin typeface="Arial" charset="0"/>
              </a:rPr>
              <a:t>组成</a:t>
            </a:r>
            <a:endParaRPr lang="zh-CN" altLang="en-US" dirty="0">
              <a:latin typeface="Arial" charset="0"/>
              <a:ea typeface="黑体" pitchFamily="2" charset="-122"/>
            </a:endParaRP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计算机网络中的数据交换必须</a:t>
            </a:r>
            <a:r>
              <a:rPr lang="zh-CN" altLang="en-US" dirty="0">
                <a:solidFill>
                  <a:srgbClr val="FF0000"/>
                </a:solidFill>
              </a:rPr>
              <a:t>遵守事先约定好的规则。 </a:t>
            </a:r>
          </a:p>
          <a:p>
            <a:r>
              <a:rPr lang="zh-CN" altLang="en-US" dirty="0"/>
              <a:t>这些规则明确规定了所交换的数据的</a:t>
            </a:r>
            <a:r>
              <a:rPr lang="zh-CN" altLang="en-US" dirty="0">
                <a:solidFill>
                  <a:srgbClr val="FF0000"/>
                </a:solidFill>
              </a:rPr>
              <a:t>格式</a:t>
            </a:r>
            <a:r>
              <a:rPr lang="zh-CN" altLang="en-US" dirty="0"/>
              <a:t>以及有关的</a:t>
            </a:r>
            <a:r>
              <a:rPr lang="zh-CN" altLang="en-US" dirty="0">
                <a:solidFill>
                  <a:srgbClr val="FF0000"/>
                </a:solidFill>
              </a:rPr>
              <a:t>同步</a:t>
            </a:r>
            <a:r>
              <a:rPr lang="zh-CN" altLang="en-US" dirty="0"/>
              <a:t>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，简称为协议，</a:t>
            </a:r>
            <a:r>
              <a:rPr lang="zh-CN" altLang="en-US" dirty="0" smtClean="0">
                <a:solidFill>
                  <a:schemeClr val="tx1"/>
                </a:solidFill>
              </a:rPr>
              <a:t>是</a:t>
            </a:r>
            <a:r>
              <a:rPr lang="zh-CN" altLang="en-US" dirty="0">
                <a:solidFill>
                  <a:srgbClr val="0000CC"/>
                </a:solidFill>
              </a:rPr>
              <a:t>为进行</a:t>
            </a:r>
            <a:r>
              <a:rPr lang="zh-CN" altLang="en-US" dirty="0" smtClean="0">
                <a:solidFill>
                  <a:srgbClr val="0000CC"/>
                </a:solidFill>
              </a:rPr>
              <a:t>网络数据</a:t>
            </a:r>
            <a:r>
              <a:rPr lang="zh-CN" altLang="en-US" dirty="0">
                <a:solidFill>
                  <a:srgbClr val="0000CC"/>
                </a:solidFill>
              </a:rPr>
              <a:t>交换而建立的规则</a:t>
            </a:r>
            <a:r>
              <a:rPr lang="zh-CN" altLang="en-US" dirty="0"/>
              <a:t>、标准或约定。 </a:t>
            </a:r>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a:t>：数据与控制信息的结构或格式 。 </a:t>
            </a:r>
          </a:p>
          <a:p>
            <a:r>
              <a:rPr lang="zh-CN" altLang="en-US" dirty="0" smtClean="0">
                <a:solidFill>
                  <a:srgbClr val="FF0000"/>
                </a:solidFill>
              </a:rPr>
              <a:t>语义</a:t>
            </a:r>
            <a:r>
              <a:rPr lang="zh-CN" altLang="en-US" dirty="0"/>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a:t>：</a:t>
            </a:r>
            <a:r>
              <a:rPr lang="zh-CN" altLang="en-US" dirty="0" smtClean="0"/>
              <a:t>事件</a:t>
            </a:r>
            <a:r>
              <a:rPr lang="zh-CN" altLang="en-US" dirty="0"/>
              <a:t>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0000CC"/>
                </a:solidFill>
              </a:rPr>
              <a:t>做出精确的解释</a:t>
            </a:r>
            <a:r>
              <a:rPr lang="zh-CN" altLang="zh-CN" dirty="0" smtClean="0"/>
              <a:t>。</a:t>
            </a:r>
            <a:endParaRPr lang="en-US" altLang="zh-CN" dirty="0" smtClean="0"/>
          </a:p>
          <a:p>
            <a:r>
              <a:rPr lang="en-US" altLang="zh-CN" dirty="0"/>
              <a:t>ARPANET </a:t>
            </a:r>
            <a:r>
              <a:rPr lang="zh-CN" altLang="zh-CN" dirty="0"/>
              <a:t>的研制经验表明，对于非常复杂的计算机网络协议，</a:t>
            </a:r>
            <a:r>
              <a:rPr lang="zh-CN" altLang="zh-CN" dirty="0" smtClean="0"/>
              <a:t>其</a:t>
            </a:r>
            <a:r>
              <a:rPr lang="zh-CN" altLang="en-US" dirty="0" smtClean="0">
                <a:solidFill>
                  <a:srgbClr val="0000CC"/>
                </a:solidFill>
              </a:rPr>
              <a:t>协议</a:t>
            </a:r>
            <a:r>
              <a:rPr lang="zh-CN" altLang="zh-CN" dirty="0" smtClean="0">
                <a:solidFill>
                  <a:srgbClr val="0000CC"/>
                </a:solidFill>
              </a:rPr>
              <a:t>结构</a:t>
            </a:r>
            <a:r>
              <a:rPr lang="zh-CN" altLang="zh-CN" dirty="0">
                <a:solidFill>
                  <a:srgbClr val="0000CC"/>
                </a:solidFill>
              </a:rPr>
              <a:t>应该是层次式的</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122297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p:txBody>
          <a:bodyPr/>
          <a:lstStyle/>
          <a:p>
            <a:r>
              <a:rPr lang="zh-CN" altLang="zh-CN" smtClean="0"/>
              <a:t>互联网</a:t>
            </a:r>
            <a:r>
              <a:rPr lang="zh-CN" altLang="en-US" smtClean="0"/>
              <a:t>也有负面影响？</a:t>
            </a:r>
            <a:endParaRPr lang="en-US" altLang="zh-CN" smtClean="0"/>
          </a:p>
          <a:p>
            <a:pPr lvl="1"/>
            <a:r>
              <a:rPr lang="zh-CN" altLang="zh-CN" smtClean="0"/>
              <a:t>利用互联网传播计算机</a:t>
            </a:r>
            <a:r>
              <a:rPr lang="zh-CN" altLang="zh-CN" smtClean="0">
                <a:solidFill>
                  <a:srgbClr val="0000CC"/>
                </a:solidFill>
              </a:rPr>
              <a:t>病毒</a:t>
            </a:r>
            <a:endParaRPr lang="en-US" altLang="zh-CN" smtClean="0">
              <a:solidFill>
                <a:srgbClr val="0000CC"/>
              </a:solidFill>
            </a:endParaRPr>
          </a:p>
          <a:p>
            <a:pPr lvl="1"/>
            <a:r>
              <a:rPr lang="zh-CN" altLang="zh-CN" smtClean="0"/>
              <a:t>利用</a:t>
            </a:r>
            <a:r>
              <a:rPr lang="zh-CN" altLang="zh-CN" dirty="0"/>
              <a:t>互联网</a:t>
            </a:r>
            <a:r>
              <a:rPr lang="zh-CN" altLang="zh-CN" dirty="0">
                <a:solidFill>
                  <a:srgbClr val="0000CC"/>
                </a:solidFill>
              </a:rPr>
              <a:t>窃取</a:t>
            </a:r>
            <a:r>
              <a:rPr lang="zh-CN" altLang="zh-CN" dirty="0"/>
              <a:t>国家机密和</a:t>
            </a:r>
            <a:r>
              <a:rPr lang="zh-CN" altLang="zh-CN" dirty="0">
                <a:solidFill>
                  <a:srgbClr val="0000CC"/>
                </a:solidFill>
              </a:rPr>
              <a:t>盗窃</a:t>
            </a:r>
            <a:r>
              <a:rPr lang="zh-CN" altLang="zh-CN" dirty="0"/>
              <a:t>银行或储户的</a:t>
            </a:r>
            <a:r>
              <a:rPr lang="zh-CN" altLang="zh-CN" dirty="0" smtClean="0"/>
              <a:t>钱财</a:t>
            </a:r>
            <a:endParaRPr lang="en-US" altLang="zh-CN" dirty="0" smtClean="0"/>
          </a:p>
          <a:p>
            <a:pPr lvl="1"/>
            <a:r>
              <a:rPr lang="zh-CN" altLang="zh-CN" dirty="0"/>
              <a:t>网上</a:t>
            </a:r>
            <a:r>
              <a:rPr lang="zh-CN" altLang="zh-CN" dirty="0" smtClean="0">
                <a:solidFill>
                  <a:srgbClr val="0000CC"/>
                </a:solidFill>
              </a:rPr>
              <a:t>欺诈</a:t>
            </a:r>
            <a:endParaRPr lang="en-US" altLang="zh-CN" dirty="0" smtClean="0">
              <a:solidFill>
                <a:srgbClr val="0000CC"/>
              </a:solidFill>
            </a:endParaRPr>
          </a:p>
          <a:p>
            <a:pPr lvl="1"/>
            <a:r>
              <a:rPr lang="zh-CN" altLang="zh-CN" dirty="0" smtClean="0"/>
              <a:t>在</a:t>
            </a:r>
            <a:r>
              <a:rPr lang="zh-CN" altLang="zh-CN" dirty="0"/>
              <a:t>网上肆意</a:t>
            </a:r>
            <a:r>
              <a:rPr lang="zh-CN" altLang="zh-CN" dirty="0">
                <a:solidFill>
                  <a:srgbClr val="0000CC"/>
                </a:solidFill>
              </a:rPr>
              <a:t>散布</a:t>
            </a:r>
            <a:r>
              <a:rPr lang="zh-CN" altLang="zh-CN" dirty="0"/>
              <a:t>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a:t>
            </a:r>
            <a:r>
              <a:rPr lang="zh-CN" altLang="zh-CN" dirty="0">
                <a:solidFill>
                  <a:srgbClr val="0000CC"/>
                </a:solidFill>
              </a:rPr>
              <a:t>沉溺</a:t>
            </a:r>
            <a:r>
              <a:rPr lang="zh-CN" altLang="zh-CN" dirty="0" smtClean="0"/>
              <a:t>于网络游戏</a:t>
            </a:r>
            <a:r>
              <a:rPr lang="zh-CN" altLang="en-US" dirty="0" smtClean="0"/>
              <a:t>等</a:t>
            </a:r>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itchFamily="2" charset="-122"/>
              </a:rPr>
              <a:t>因此，必须加强</a:t>
            </a:r>
            <a:r>
              <a:rPr lang="zh-CN" altLang="zh-CN" sz="3600" b="1" dirty="0" smtClean="0">
                <a:solidFill>
                  <a:srgbClr val="0000FF"/>
                </a:solidFill>
                <a:latin typeface="+mn-lt"/>
                <a:ea typeface="黑体" pitchFamily="2" charset="-122"/>
              </a:rPr>
              <a:t>对</a:t>
            </a:r>
            <a:r>
              <a:rPr lang="zh-CN" altLang="zh-CN" sz="3600" b="1" dirty="0">
                <a:solidFill>
                  <a:srgbClr val="0000FF"/>
                </a:solidFill>
                <a:latin typeface="+mn-lt"/>
                <a:ea typeface="黑体" pitchFamily="2" charset="-122"/>
              </a:rPr>
              <a:t>互联网的</a:t>
            </a:r>
            <a:r>
              <a:rPr lang="zh-CN" altLang="zh-CN" sz="3600" b="1" dirty="0" smtClean="0">
                <a:solidFill>
                  <a:srgbClr val="0000FF"/>
                </a:solidFill>
                <a:latin typeface="+mn-lt"/>
                <a:ea typeface="黑体" pitchFamily="2" charset="-122"/>
              </a:rPr>
              <a:t>管理</a:t>
            </a:r>
            <a:r>
              <a:rPr lang="zh-CN" altLang="en-US" sz="3600" b="1" dirty="0" smtClean="0">
                <a:solidFill>
                  <a:srgbClr val="0000FF"/>
                </a:solidFill>
                <a:latin typeface="+mn-lt"/>
                <a:ea typeface="黑体" pitchFamily="2" charset="-122"/>
              </a:rPr>
              <a:t>。</a:t>
            </a:r>
            <a:endParaRPr lang="zh-CN" altLang="en-US" sz="3600" b="1" dirty="0">
              <a:solidFill>
                <a:srgbClr val="0000FF"/>
              </a:solidFill>
              <a:latin typeface="+mn-lt"/>
              <a:ea typeface="黑体" pitchFamily="2" charset="-122"/>
            </a:endParaRPr>
          </a:p>
        </p:txBody>
      </p:sp>
    </p:spTree>
    <p:extLst>
      <p:ext uri="{BB962C8B-B14F-4D97-AF65-F5344CB8AC3E}">
        <p14:creationId xmlns:p14="http://schemas.microsoft.com/office/powerpoint/2010/main" val="21652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r>
              <a:rPr lang="zh-CN" altLang="en-US" dirty="0" smtClean="0"/>
              <a:t>。</a:t>
            </a:r>
            <a:endParaRPr lang="en-US" altLang="zh-CN" dirty="0" smtClean="0"/>
          </a:p>
          <a:p>
            <a:pPr lvl="2"/>
            <a:r>
              <a:rPr lang="zh-CN" altLang="en-US" dirty="0" smtClean="0"/>
              <a:t>确信</a:t>
            </a:r>
            <a:r>
              <a:rPr lang="zh-CN" altLang="en-US" dirty="0"/>
              <a:t>对方已做好接收和存储文件的</a:t>
            </a:r>
            <a:r>
              <a:rPr lang="zh-CN" altLang="en-US" dirty="0">
                <a:solidFill>
                  <a:srgbClr val="0000CC"/>
                </a:solidFill>
                <a:ea typeface="黑体" pitchFamily="2" charset="-122"/>
              </a:rPr>
              <a:t>准备。</a:t>
            </a:r>
          </a:p>
          <a:p>
            <a:pPr lvl="2"/>
            <a:r>
              <a:rPr lang="zh-CN" altLang="en-US" dirty="0"/>
              <a:t>双方已协调好一致的文件</a:t>
            </a:r>
            <a:r>
              <a:rPr lang="zh-CN" altLang="en-US" dirty="0">
                <a:solidFill>
                  <a:srgbClr val="0000CC"/>
                </a:solidFill>
                <a:ea typeface="黑体" pitchFamily="2" charset="-122"/>
              </a:rPr>
              <a:t>格式。</a:t>
            </a: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itchFamily="34" charset="0"/>
                <a:ea typeface="黑体" pitchFamily="2" charset="-122"/>
              </a:rPr>
              <a:t>主机</a:t>
            </a:r>
            <a:r>
              <a:rPr lang="zh-CN" altLang="en-US" sz="1400" b="1" dirty="0" smtClean="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Tahoma" pitchFamily="34" charset="0"/>
                <a:ea typeface="黑体" pitchFamily="2" charset="-122"/>
              </a:rPr>
              <a:t>只看这两个文件传送模块</a:t>
            </a:r>
          </a:p>
          <a:p>
            <a:pPr algn="ctr"/>
            <a:r>
              <a:rPr lang="zh-CN" altLang="en-US" sz="2000" b="1" dirty="0">
                <a:solidFill>
                  <a:srgbClr val="0000CC"/>
                </a:solidFill>
                <a:latin typeface="Tahoma" pitchFamily="34" charset="0"/>
                <a:ea typeface="黑体" pitchFamily="2" charset="-122"/>
              </a:rPr>
              <a:t>好像文件及文件传送命令</a:t>
            </a:r>
          </a:p>
          <a:p>
            <a:pPr algn="ctr"/>
            <a:r>
              <a:rPr lang="zh-CN" altLang="en-US" sz="2000" b="1" dirty="0">
                <a:solidFill>
                  <a:srgbClr val="0000CC"/>
                </a:solidFill>
                <a:latin typeface="Tahoma" pitchFamily="34" charset="0"/>
                <a:ea typeface="黑体" pitchFamily="2" charset="-122"/>
              </a:rPr>
              <a:t>是按照水平方向的</a:t>
            </a:r>
            <a:r>
              <a:rPr lang="zh-CN" altLang="en-US" sz="2000" b="1" dirty="0">
                <a:solidFill>
                  <a:srgbClr val="FF0000"/>
                </a:solidFill>
                <a:latin typeface="Tahoma" pitchFamily="34" charset="0"/>
                <a:ea typeface="黑体" pitchFamily="2" charset="-122"/>
              </a:rPr>
              <a:t>虚线</a:t>
            </a:r>
            <a:r>
              <a:rPr lang="zh-CN" altLang="en-US" sz="2000" b="1" dirty="0">
                <a:solidFill>
                  <a:srgbClr val="0000CC"/>
                </a:solidFill>
                <a:latin typeface="Tahoma" pitchFamily="34" charset="0"/>
                <a:ea typeface="黑体" pitchFamily="2" charset="-122"/>
              </a:rPr>
              <a:t>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Tahoma" pitchFamily="34" charset="0"/>
                <a:ea typeface="黑体" pitchFamily="2" charset="-122"/>
              </a:rPr>
              <a:t>把文件</a:t>
            </a:r>
            <a:r>
              <a:rPr lang="zh-CN" altLang="en-US" sz="2000" b="1" dirty="0">
                <a:solidFill>
                  <a:srgbClr val="FF0000"/>
                </a:solidFill>
                <a:latin typeface="Tahoma" pitchFamily="34" charset="0"/>
                <a:ea typeface="黑体" pitchFamily="2" charset="-122"/>
              </a:rPr>
              <a:t>交给下层模块</a:t>
            </a:r>
          </a:p>
          <a:p>
            <a:pPr algn="ctr"/>
            <a:r>
              <a:rPr lang="zh-CN" altLang="en-US" sz="2000" b="1" dirty="0">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Tahoma" pitchFamily="34" charset="0"/>
                <a:ea typeface="黑体" pitchFamily="2" charset="-122"/>
              </a:rPr>
              <a:t>把收到的文件</a:t>
            </a:r>
            <a:r>
              <a:rPr lang="zh-CN" altLang="en-US" sz="2000" b="1" dirty="0">
                <a:solidFill>
                  <a:srgbClr val="FF0000"/>
                </a:solidFill>
                <a:latin typeface="Tahoma" pitchFamily="34" charset="0"/>
                <a:ea typeface="黑体" pitchFamily="2" charset="-122"/>
              </a:rPr>
              <a:t>交给</a:t>
            </a:r>
          </a:p>
          <a:p>
            <a:pPr algn="ctr"/>
            <a:r>
              <a:rPr lang="zh-CN" altLang="en-US" sz="2000" b="1" dirty="0">
                <a:solidFill>
                  <a:srgbClr val="FF0000"/>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Tahoma" pitchFamily="34" charset="0"/>
                <a:ea typeface="黑体" pitchFamily="2" charset="-122"/>
              </a:rPr>
              <a:t>只看这两个通信服务模块</a:t>
            </a:r>
          </a:p>
          <a:p>
            <a:pPr algn="ctr"/>
            <a:r>
              <a:rPr lang="zh-CN" altLang="en-US" sz="2000" b="1" dirty="0">
                <a:solidFill>
                  <a:srgbClr val="0000CC"/>
                </a:solidFill>
                <a:latin typeface="Tahoma" pitchFamily="34" charset="0"/>
                <a:ea typeface="黑体" pitchFamily="2" charset="-122"/>
              </a:rPr>
              <a:t>好像可直接把</a:t>
            </a:r>
            <a:r>
              <a:rPr lang="zh-CN" altLang="en-US" sz="2000" b="1" dirty="0" smtClean="0">
                <a:solidFill>
                  <a:srgbClr val="0000CC"/>
                </a:solidFill>
                <a:latin typeface="Tahoma" pitchFamily="34" charset="0"/>
                <a:ea typeface="黑体" pitchFamily="2" charset="-122"/>
              </a:rPr>
              <a:t>文件沿</a:t>
            </a:r>
            <a:r>
              <a:rPr lang="zh-CN" altLang="en-US" sz="2000" b="1" dirty="0" smtClean="0">
                <a:solidFill>
                  <a:srgbClr val="FF0000"/>
                </a:solidFill>
                <a:latin typeface="Tahoma" pitchFamily="34" charset="0"/>
                <a:ea typeface="黑体" pitchFamily="2" charset="-122"/>
              </a:rPr>
              <a:t>虚线</a:t>
            </a:r>
            <a:endParaRPr lang="zh-CN" altLang="en-US" sz="2400" b="1" dirty="0">
              <a:solidFill>
                <a:srgbClr val="FF0000"/>
              </a:solidFill>
              <a:latin typeface="Tahoma" pitchFamily="34" charset="0"/>
              <a:ea typeface="黑体" pitchFamily="2" charset="-122"/>
            </a:endParaRPr>
          </a:p>
          <a:p>
            <a:pPr algn="ctr"/>
            <a:r>
              <a:rPr lang="zh-CN" altLang="en-US" sz="2000" b="1" dirty="0">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Tahoma" pitchFamily="34" charset="0"/>
                <a:ea typeface="黑体" pitchFamily="2" charset="-122"/>
              </a:rPr>
              <a:t>把文件</a:t>
            </a:r>
            <a:r>
              <a:rPr lang="zh-CN" altLang="en-US" sz="2000" b="1" dirty="0">
                <a:solidFill>
                  <a:srgbClr val="FF0000"/>
                </a:solidFill>
                <a:latin typeface="Tahoma" pitchFamily="34" charset="0"/>
                <a:ea typeface="黑体" pitchFamily="2" charset="-122"/>
              </a:rPr>
              <a:t>交给下层模块</a:t>
            </a:r>
          </a:p>
          <a:p>
            <a:pPr algn="ctr"/>
            <a:r>
              <a:rPr lang="zh-CN" altLang="en-US" sz="2000" b="1" dirty="0">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Tahoma" pitchFamily="34" charset="0"/>
                <a:ea typeface="黑体" pitchFamily="2" charset="-122"/>
              </a:rPr>
              <a:t>把收到的文件</a:t>
            </a:r>
            <a:r>
              <a:rPr lang="zh-CN" altLang="en-US" sz="2000" b="1" dirty="0">
                <a:solidFill>
                  <a:srgbClr val="FF0000"/>
                </a:solidFill>
                <a:latin typeface="Tahoma" pitchFamily="34" charset="0"/>
                <a:ea typeface="黑体" pitchFamily="2" charset="-122"/>
              </a:rPr>
              <a:t>交给</a:t>
            </a:r>
          </a:p>
          <a:p>
            <a:pPr algn="ctr"/>
            <a:r>
              <a:rPr lang="zh-CN" altLang="en-US" sz="2000" b="1" dirty="0">
                <a:solidFill>
                  <a:srgbClr val="FF0000"/>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val="588022256"/>
              </p:ext>
            </p:extLst>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13375"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99"/>
                </a:solidFill>
                <a:latin typeface="Tahoma" pitchFamily="34" charset="0"/>
                <a:ea typeface="黑体" pitchFamily="2" charset="-122"/>
              </a:rPr>
              <a:t>网络接入模块负责做与网络接口细节有关的</a:t>
            </a:r>
            <a:r>
              <a:rPr lang="zh-CN" altLang="en-US" sz="2400" b="1" dirty="0" smtClean="0">
                <a:solidFill>
                  <a:srgbClr val="000099"/>
                </a:solidFill>
                <a:latin typeface="Tahoma" pitchFamily="34" charset="0"/>
                <a:ea typeface="黑体" pitchFamily="2" charset="-122"/>
              </a:rPr>
              <a:t>工作，例如：规定</a:t>
            </a:r>
            <a:r>
              <a:rPr lang="zh-CN" altLang="en-US" sz="2400" b="1" dirty="0">
                <a:solidFill>
                  <a:srgbClr val="000099"/>
                </a:solidFill>
                <a:latin typeface="Tahoma" pitchFamily="34" charset="0"/>
                <a:ea typeface="黑体" pitchFamily="2" charset="-122"/>
              </a:rPr>
              <a:t>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smtClean="0"/>
              <a:t>各层间独立，复杂度降低，</a:t>
            </a:r>
            <a:r>
              <a:rPr lang="zh-CN" altLang="en-US" dirty="0" smtClean="0">
                <a:solidFill>
                  <a:srgbClr val="0000CC"/>
                </a:solidFill>
              </a:rPr>
              <a:t>易于</a:t>
            </a:r>
            <a:r>
              <a:rPr lang="zh-CN" altLang="en-US" dirty="0">
                <a:solidFill>
                  <a:srgbClr val="0000CC"/>
                </a:solidFill>
              </a:rPr>
              <a:t>开发设计</a:t>
            </a:r>
            <a:r>
              <a:rPr lang="zh-CN" altLang="en-US" dirty="0"/>
              <a:t>。</a:t>
            </a:r>
          </a:p>
          <a:p>
            <a:r>
              <a:rPr lang="zh-CN" altLang="en-US" dirty="0" smtClean="0"/>
              <a:t>灵活性好，</a:t>
            </a:r>
            <a:r>
              <a:rPr lang="zh-CN" altLang="en-US" dirty="0" smtClean="0">
                <a:solidFill>
                  <a:srgbClr val="0000CC"/>
                </a:solidFill>
              </a:rPr>
              <a:t>便于替换</a:t>
            </a:r>
            <a:r>
              <a:rPr lang="zh-CN" altLang="en-US" dirty="0"/>
              <a:t>。</a:t>
            </a:r>
          </a:p>
          <a:p>
            <a:r>
              <a:rPr lang="zh-CN" altLang="en-US" dirty="0" smtClean="0"/>
              <a:t>结构</a:t>
            </a:r>
            <a:r>
              <a:rPr lang="zh-CN" altLang="en-US" dirty="0"/>
              <a:t>上可分割开</a:t>
            </a:r>
            <a:r>
              <a:rPr lang="zh-CN" altLang="en-US" dirty="0" smtClean="0"/>
              <a:t>，</a:t>
            </a:r>
            <a:r>
              <a:rPr lang="zh-CN" altLang="en-US" dirty="0" smtClean="0">
                <a:solidFill>
                  <a:srgbClr val="0000CC"/>
                </a:solidFill>
              </a:rPr>
              <a:t>方便使用</a:t>
            </a:r>
            <a:r>
              <a:rPr lang="zh-CN" altLang="en-US" dirty="0">
                <a:solidFill>
                  <a:srgbClr val="0000CC"/>
                </a:solidFill>
              </a:rPr>
              <a:t>不同</a:t>
            </a:r>
            <a:r>
              <a:rPr lang="zh-CN" altLang="en-US" dirty="0" smtClean="0">
                <a:solidFill>
                  <a:srgbClr val="0000CC"/>
                </a:solidFill>
              </a:rPr>
              <a:t>技术完成</a:t>
            </a:r>
            <a:r>
              <a:rPr lang="zh-CN" altLang="en-US" dirty="0" smtClean="0"/>
              <a:t>。</a:t>
            </a:r>
            <a:endParaRPr lang="zh-CN" altLang="en-US" dirty="0"/>
          </a:p>
          <a:p>
            <a:r>
              <a:rPr lang="zh-CN" altLang="en-US" dirty="0" smtClean="0"/>
              <a:t>化复杂整体为简单各层，</a:t>
            </a:r>
            <a:r>
              <a:rPr lang="zh-CN" altLang="en-US" dirty="0" smtClean="0">
                <a:solidFill>
                  <a:srgbClr val="0000CC"/>
                </a:solidFill>
              </a:rPr>
              <a:t>简化了实现</a:t>
            </a:r>
            <a:r>
              <a:rPr lang="zh-CN" altLang="en-US" dirty="0">
                <a:solidFill>
                  <a:srgbClr val="0000CC"/>
                </a:solidFill>
              </a:rPr>
              <a:t>和维护</a:t>
            </a:r>
            <a:r>
              <a:rPr lang="zh-CN" altLang="en-US" dirty="0"/>
              <a:t>。</a:t>
            </a:r>
          </a:p>
          <a:p>
            <a:r>
              <a:rPr lang="zh-CN" altLang="en-US" dirty="0" smtClean="0"/>
              <a:t>各层功能独立，</a:t>
            </a:r>
            <a:r>
              <a:rPr lang="zh-CN" altLang="en-US" dirty="0" smtClean="0">
                <a:solidFill>
                  <a:srgbClr val="0000CC"/>
                </a:solidFill>
              </a:rPr>
              <a:t>促进了标准</a:t>
            </a:r>
            <a:r>
              <a:rPr lang="zh-CN" altLang="en-US" dirty="0">
                <a:solidFill>
                  <a:srgbClr val="0000CC"/>
                </a:solidFill>
              </a:rPr>
              <a:t>化工作</a:t>
            </a:r>
            <a:r>
              <a:rPr lang="zh-CN" altLang="en-US" dirty="0"/>
              <a:t>。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FF0000"/>
                </a:solidFill>
              </a:rPr>
              <a:t>缺点</a:t>
            </a:r>
            <a:endParaRPr lang="zh-CN" altLang="en-US" dirty="0">
              <a:solidFill>
                <a:srgbClr val="FF0000"/>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solidFill>
                  <a:srgbClr val="0000CC"/>
                </a:solidFill>
              </a:rPr>
              <a:t>效率</a:t>
            </a:r>
            <a:r>
              <a:rPr lang="zh-CN" altLang="en-US" dirty="0">
                <a:solidFill>
                  <a:srgbClr val="0000CC"/>
                </a:solidFill>
              </a:rPr>
              <a:t>降低</a:t>
            </a:r>
            <a:r>
              <a:rPr lang="zh-CN" altLang="en-US" dirty="0"/>
              <a:t>。</a:t>
            </a:r>
            <a:endParaRPr lang="en-US" altLang="zh-CN" dirty="0" smtClean="0"/>
          </a:p>
          <a:p>
            <a:r>
              <a:rPr lang="zh-CN" altLang="zh-CN" dirty="0" smtClean="0"/>
              <a:t>有些</a:t>
            </a:r>
            <a:r>
              <a:rPr lang="zh-CN" altLang="zh-CN" dirty="0"/>
              <a:t>功能会在不同的层次中重复出现，因而产生了</a:t>
            </a:r>
            <a:r>
              <a:rPr lang="zh-CN" altLang="zh-CN" dirty="0" smtClean="0">
                <a:solidFill>
                  <a:srgbClr val="0000CC"/>
                </a:solidFill>
              </a:rPr>
              <a:t>额外开销</a:t>
            </a:r>
            <a:r>
              <a:rPr lang="zh-CN" altLang="en-US" dirty="0" smtClean="0"/>
              <a:t>。</a:t>
            </a:r>
            <a:endParaRPr lang="zh-CN" altLang="en-US" dirty="0"/>
          </a:p>
        </p:txBody>
      </p:sp>
    </p:spTree>
    <p:extLst>
      <p:ext uri="{BB962C8B-B14F-4D97-AF65-F5344CB8AC3E}">
        <p14:creationId xmlns:p14="http://schemas.microsoft.com/office/powerpoint/2010/main" val="427829987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smtClean="0"/>
              <a:t>层数多好，还是少好？</a:t>
            </a:r>
            <a:endParaRPr lang="en-US" altLang="zh-CN" smtClean="0"/>
          </a:p>
          <a:p>
            <a:r>
              <a:rPr lang="zh-CN" altLang="en-US" smtClean="0"/>
              <a:t>层</a:t>
            </a:r>
            <a:r>
              <a:rPr lang="zh-CN" altLang="en-US" dirty="0"/>
              <a:t>数</a:t>
            </a:r>
            <a:r>
              <a:rPr lang="zh-CN" altLang="en-US" dirty="0">
                <a:solidFill>
                  <a:srgbClr val="FF0000"/>
                </a:solidFill>
              </a:rPr>
              <a:t>太</a:t>
            </a:r>
            <a:r>
              <a:rPr lang="zh-CN" altLang="en-US" dirty="0" smtClean="0">
                <a:solidFill>
                  <a:srgbClr val="FF0000"/>
                </a:solidFill>
              </a:rPr>
              <a:t>多</a:t>
            </a:r>
            <a:r>
              <a:rPr lang="zh-CN" altLang="en-US" dirty="0" smtClean="0"/>
              <a:t>，又</a:t>
            </a:r>
            <a:r>
              <a:rPr lang="zh-CN" altLang="en-US" dirty="0"/>
              <a:t>会在描述和综合各层功能的系统工程任务时遇到较多的</a:t>
            </a:r>
            <a:r>
              <a:rPr lang="zh-CN" altLang="en-US"/>
              <a:t>困难</a:t>
            </a:r>
            <a:r>
              <a:rPr lang="zh-CN" altLang="en-US" smtClean="0"/>
              <a:t>。</a:t>
            </a:r>
            <a:endParaRPr lang="en-US" altLang="zh-CN" smtClean="0"/>
          </a:p>
          <a:p>
            <a:r>
              <a:rPr lang="zh-CN" altLang="en-US" smtClean="0"/>
              <a:t>层</a:t>
            </a:r>
            <a:r>
              <a:rPr lang="zh-CN" altLang="en-US"/>
              <a:t>数</a:t>
            </a:r>
            <a:r>
              <a:rPr lang="zh-CN" altLang="en-US">
                <a:solidFill>
                  <a:srgbClr val="FF0000"/>
                </a:solidFill>
              </a:rPr>
              <a:t>太少</a:t>
            </a:r>
            <a:r>
              <a:rPr lang="zh-CN" altLang="en-US"/>
              <a:t>，就会使每一层的协议太复杂</a:t>
            </a:r>
            <a:r>
              <a:rPr lang="zh-CN" altLang="en-US" smtClean="0"/>
              <a:t>。</a:t>
            </a:r>
            <a:endParaRPr lang="zh-CN" altLang="en-US" dirty="0"/>
          </a:p>
        </p:txBody>
      </p:sp>
    </p:spTree>
    <p:extLst>
      <p:ext uri="{BB962C8B-B14F-4D97-AF65-F5344CB8AC3E}">
        <p14:creationId xmlns:p14="http://schemas.microsoft.com/office/powerpoint/2010/main" val="29438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animEffect transition="in" filter="fade">
                                      <p:cBhvr>
                                        <p:cTn id="7" dur="500"/>
                                        <p:tgtEl>
                                          <p:spTgt spid="111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619">
                                            <p:txEl>
                                              <p:pRg st="2" end="2"/>
                                            </p:txEl>
                                          </p:spTgt>
                                        </p:tgtEl>
                                        <p:attrNameLst>
                                          <p:attrName>style.visibility</p:attrName>
                                        </p:attrNameLst>
                                      </p:cBhvr>
                                      <p:to>
                                        <p:strVal val="visible"/>
                                      </p:to>
                                    </p:set>
                                    <p:animEffect transition="in" filter="fade">
                                      <p:cBhvr>
                                        <p:cTn id="12" dur="500"/>
                                        <p:tgtEl>
                                          <p:spTgt spid="111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p>
          <a:p>
            <a:r>
              <a:rPr lang="zh-CN" altLang="zh-CN" sz="2800" dirty="0"/>
              <a:t>②</a:t>
            </a:r>
            <a:r>
              <a:rPr lang="zh-CN" altLang="zh-CN" sz="2800" dirty="0">
                <a:solidFill>
                  <a:srgbClr val="FF0000"/>
                </a:solidFill>
              </a:rPr>
              <a:t>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p>
          <a:p>
            <a:r>
              <a:rPr lang="zh-CN" altLang="zh-CN" sz="2800" dirty="0"/>
              <a:t>③ </a:t>
            </a:r>
            <a:r>
              <a:rPr lang="zh-CN" altLang="zh-CN" sz="2800" dirty="0">
                <a:solidFill>
                  <a:srgbClr val="FF0000"/>
                </a:solidFill>
              </a:rPr>
              <a:t>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p>
          <a:p>
            <a:r>
              <a:rPr lang="zh-CN" altLang="zh-CN" sz="2800" dirty="0" smtClean="0"/>
              <a:t>④</a:t>
            </a:r>
            <a:r>
              <a:rPr lang="zh-CN" altLang="zh-CN" sz="2800" dirty="0">
                <a:solidFill>
                  <a:srgbClr val="FF0000"/>
                </a:solidFill>
              </a:rPr>
              <a:t>连接建立和释放</a:t>
            </a:r>
            <a:r>
              <a:rPr lang="zh-CN" altLang="en-US" sz="2800" dirty="0">
                <a:solidFill>
                  <a:srgbClr val="FF0000"/>
                </a:solidFill>
              </a:rPr>
              <a:t>：</a:t>
            </a:r>
            <a:r>
              <a:rPr lang="zh-CN" altLang="zh-CN" sz="2800" dirty="0"/>
              <a:t>交换数据前先建立一条逻辑连接，数据传送结束后释放连接。</a:t>
            </a:r>
          </a:p>
          <a:p>
            <a:r>
              <a:rPr lang="zh-CN" altLang="zh-CN" sz="2800" dirty="0" smtClean="0"/>
              <a:t>⑤</a:t>
            </a:r>
            <a:r>
              <a:rPr lang="zh-CN" altLang="zh-CN" sz="2800" dirty="0">
                <a:solidFill>
                  <a:srgbClr val="FF0000"/>
                </a:solidFill>
              </a:rPr>
              <a:t>复用和分用</a:t>
            </a:r>
            <a:r>
              <a:rPr lang="zh-CN" altLang="en-US" sz="2800" dirty="0">
                <a:solidFill>
                  <a:srgbClr val="FF0000"/>
                </a:solidFill>
              </a:rPr>
              <a:t>：</a:t>
            </a:r>
            <a:r>
              <a:rPr lang="zh-CN" altLang="zh-CN" sz="2800" dirty="0"/>
              <a:t>发送端几个高层会话复用一条低层的连接，在接收端再进行分用</a:t>
            </a:r>
            <a:r>
              <a:rPr lang="zh-CN" altLang="zh-CN" sz="2800" dirty="0" smtClean="0"/>
              <a:t>。</a:t>
            </a:r>
            <a:endParaRPr lang="zh-CN" altLang="en-US" sz="2800" dirty="0"/>
          </a:p>
        </p:txBody>
      </p:sp>
    </p:spTree>
    <p:extLst>
      <p:ext uri="{BB962C8B-B14F-4D97-AF65-F5344CB8AC3E}">
        <p14:creationId xmlns:p14="http://schemas.microsoft.com/office/powerpoint/2010/main"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dirty="0" smtClean="0"/>
              <a:t>网络体系结构与网络实现</a:t>
            </a:r>
            <a:endParaRPr lang="zh-CN" altLang="en-US" dirty="0"/>
          </a:p>
        </p:txBody>
      </p:sp>
      <p:sp>
        <p:nvSpPr>
          <p:cNvPr id="112643" name="Rectangle 3"/>
          <p:cNvSpPr>
            <a:spLocks noGrp="1" noChangeArrowheads="1"/>
          </p:cNvSpPr>
          <p:nvPr>
            <p:ph idx="1"/>
          </p:nvPr>
        </p:nvSpPr>
        <p:spPr>
          <a:xfrm>
            <a:off x="495300" y="1196752"/>
            <a:ext cx="9066212" cy="5184576"/>
          </a:xfrm>
        </p:spPr>
        <p:txBody>
          <a:bodyPr/>
          <a:lstStyle/>
          <a:p>
            <a:r>
              <a:rPr lang="zh-CN" altLang="en-US" dirty="0"/>
              <a:t>计算机网络的</a:t>
            </a:r>
            <a:r>
              <a:rPr lang="zh-CN" altLang="en-US" dirty="0">
                <a:solidFill>
                  <a:srgbClr val="FF0000"/>
                </a:solidFill>
              </a:rPr>
              <a:t>体系结构</a:t>
            </a:r>
            <a:r>
              <a:rPr lang="zh-CN" altLang="en-US" dirty="0"/>
              <a:t> </a:t>
            </a:r>
            <a:r>
              <a:rPr lang="en-US" altLang="zh-CN" dirty="0" smtClean="0"/>
              <a:t>(</a:t>
            </a:r>
            <a:r>
              <a:rPr lang="en-US" altLang="zh-CN" dirty="0"/>
              <a:t>architecture</a:t>
            </a:r>
            <a:r>
              <a:rPr lang="en-US" altLang="zh-CN" smtClean="0"/>
              <a:t>) </a:t>
            </a:r>
          </a:p>
          <a:p>
            <a:pPr marL="0" indent="0">
              <a:buNone/>
            </a:pPr>
            <a:r>
              <a:rPr lang="zh-CN" altLang="en-US" smtClean="0"/>
              <a:t>是</a:t>
            </a:r>
            <a:r>
              <a:rPr lang="zh-CN" altLang="en-US" dirty="0"/>
              <a:t>对这个计算机网络及其部件</a:t>
            </a:r>
            <a:r>
              <a:rPr lang="zh-CN" altLang="en-US" dirty="0">
                <a:solidFill>
                  <a:srgbClr val="0000CC"/>
                </a:solidFill>
              </a:rPr>
              <a:t>所应完成的功能的精确</a:t>
            </a:r>
            <a:r>
              <a:rPr lang="zh-CN" altLang="en-US" dirty="0" smtClean="0">
                <a:solidFill>
                  <a:srgbClr val="0000CC"/>
                </a:solidFill>
              </a:rPr>
              <a:t>定义</a:t>
            </a:r>
            <a:r>
              <a:rPr lang="zh-CN" altLang="en-US" dirty="0" smtClean="0"/>
              <a:t>，是网络</a:t>
            </a:r>
            <a:r>
              <a:rPr lang="zh-CN" altLang="en-US" dirty="0" smtClean="0">
                <a:solidFill>
                  <a:srgbClr val="0000CC"/>
                </a:solidFill>
              </a:rPr>
              <a:t>各</a:t>
            </a:r>
            <a:r>
              <a:rPr lang="zh-CN" altLang="en-US" dirty="0">
                <a:solidFill>
                  <a:srgbClr val="0000CC"/>
                </a:solidFill>
              </a:rPr>
              <a:t>层及其协议的集合</a:t>
            </a:r>
            <a:r>
              <a:rPr lang="zh-CN" altLang="en-US" dirty="0"/>
              <a:t>。 </a:t>
            </a:r>
          </a:p>
          <a:p>
            <a:r>
              <a:rPr lang="zh-CN" altLang="en-US" smtClean="0"/>
              <a:t>计算机网络</a:t>
            </a:r>
            <a:r>
              <a:rPr lang="zh-CN" altLang="en-US" dirty="0"/>
              <a:t>的</a:t>
            </a:r>
            <a:r>
              <a:rPr lang="zh-CN" altLang="en-US" dirty="0" smtClean="0">
                <a:solidFill>
                  <a:srgbClr val="FF0000"/>
                </a:solidFill>
              </a:rPr>
              <a:t>实现 </a:t>
            </a:r>
            <a:r>
              <a:rPr lang="en-US" altLang="zh-CN" dirty="0" smtClean="0"/>
              <a:t>(</a:t>
            </a:r>
            <a:r>
              <a:rPr lang="en-US" altLang="zh-CN" dirty="0"/>
              <a:t>implementation</a:t>
            </a:r>
            <a:r>
              <a:rPr lang="en-US" altLang="zh-CN" smtClean="0"/>
              <a:t>) </a:t>
            </a:r>
          </a:p>
          <a:p>
            <a:pPr marL="0" indent="0">
              <a:buNone/>
            </a:pPr>
            <a:r>
              <a:rPr lang="zh-CN" altLang="en-US" smtClean="0"/>
              <a:t>是</a:t>
            </a:r>
            <a:r>
              <a:rPr lang="zh-CN" altLang="en-US" dirty="0">
                <a:solidFill>
                  <a:srgbClr val="0000CC"/>
                </a:solidFill>
              </a:rPr>
              <a:t>遵循</a:t>
            </a:r>
            <a:r>
              <a:rPr lang="zh-CN" altLang="en-US" dirty="0"/>
              <a:t>这种体系结构的前提下用何种</a:t>
            </a:r>
            <a:r>
              <a:rPr lang="zh-CN" altLang="en-US" dirty="0">
                <a:solidFill>
                  <a:srgbClr val="0000CC"/>
                </a:solidFill>
              </a:rPr>
              <a:t>硬件</a:t>
            </a:r>
            <a:r>
              <a:rPr lang="zh-CN" altLang="en-US" dirty="0"/>
              <a:t>或</a:t>
            </a:r>
            <a:r>
              <a:rPr lang="zh-CN" altLang="en-US" dirty="0">
                <a:solidFill>
                  <a:srgbClr val="0000CC"/>
                </a:solidFill>
              </a:rPr>
              <a:t>软件</a:t>
            </a:r>
            <a:r>
              <a:rPr lang="zh-CN" altLang="en-US" dirty="0"/>
              <a:t>完成这些功能的问题。</a:t>
            </a:r>
          </a:p>
          <a:p>
            <a:r>
              <a:rPr lang="zh-CN" altLang="en-US" dirty="0"/>
              <a:t>体系结构是</a:t>
            </a:r>
            <a:r>
              <a:rPr lang="zh-CN" altLang="en-US" dirty="0">
                <a:solidFill>
                  <a:srgbClr val="0000CC"/>
                </a:solidFill>
              </a:rPr>
              <a:t>抽象的</a:t>
            </a:r>
            <a:r>
              <a:rPr lang="zh-CN" altLang="en-US" dirty="0"/>
              <a:t>；而实现则是</a:t>
            </a:r>
            <a:r>
              <a:rPr lang="zh-CN" altLang="en-US" dirty="0">
                <a:solidFill>
                  <a:srgbClr val="0000CC"/>
                </a:solidFill>
              </a:rPr>
              <a:t>具体的</a:t>
            </a:r>
            <a:r>
              <a:rPr lang="zh-CN" altLang="en-US" dirty="0"/>
              <a:t>，是真正在运行的计算机硬件和软件</a:t>
            </a:r>
            <a:r>
              <a:rPr lang="zh-CN" altLang="en-US" dirty="0" smtClean="0"/>
              <a:t>。</a:t>
            </a:r>
            <a:endParaRPr lang="zh-CN" altLang="en-US" dirty="0"/>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animEffect transition="in" filter="fade">
                                      <p:cBhvr>
                                        <p:cTn id="7" dur="500"/>
                                        <p:tgtEl>
                                          <p:spTgt spid="1126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43">
                                            <p:txEl>
                                              <p:pRg st="3" end="3"/>
                                            </p:txEl>
                                          </p:spTgt>
                                        </p:tgtEl>
                                        <p:attrNameLst>
                                          <p:attrName>style.visibility</p:attrName>
                                        </p:attrNameLst>
                                      </p:cBhvr>
                                      <p:to>
                                        <p:strVal val="visible"/>
                                      </p:to>
                                    </p:set>
                                    <p:animEffect transition="in" filter="fade">
                                      <p:cBhvr>
                                        <p:cTn id="12" dur="500"/>
                                        <p:tgtEl>
                                          <p:spTgt spid="11264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643">
                                            <p:txEl>
                                              <p:pRg st="4" end="4"/>
                                            </p:txEl>
                                          </p:spTgt>
                                        </p:tgtEl>
                                        <p:attrNameLst>
                                          <p:attrName>style.visibility</p:attrName>
                                        </p:attrNameLst>
                                      </p:cBhvr>
                                      <p:to>
                                        <p:strVal val="visible"/>
                                      </p:to>
                                    </p:set>
                                    <p:animEffect transition="in" filter="fade">
                                      <p:cBhvr>
                                        <p:cTn id="17" dur="500"/>
                                        <p:tgtEl>
                                          <p:spTgt spid="112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solidFill>
                  <a:srgbClr val="FF0000"/>
                </a:solidFill>
              </a:rPr>
              <a:t>七层</a:t>
            </a:r>
            <a:r>
              <a:rPr lang="zh-CN" altLang="zh-CN" dirty="0"/>
              <a:t>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a:t>
            </a:r>
            <a:r>
              <a:rPr lang="zh-CN" altLang="en-US" dirty="0">
                <a:solidFill>
                  <a:srgbClr val="FF0000"/>
                </a:solidFill>
              </a:rPr>
              <a:t>四</a:t>
            </a:r>
            <a:r>
              <a:rPr lang="zh-CN" altLang="en-US" dirty="0" smtClean="0">
                <a:solidFill>
                  <a:srgbClr val="FF0000"/>
                </a:solidFill>
              </a:rPr>
              <a:t>层</a:t>
            </a:r>
            <a:r>
              <a:rPr lang="zh-CN" altLang="en-US" dirty="0" smtClean="0"/>
              <a:t>体系结构</a:t>
            </a:r>
            <a:r>
              <a:rPr lang="zh-CN" altLang="en-US" dirty="0"/>
              <a:t>：应用层、运输层、网际层和网络</a:t>
            </a:r>
            <a:r>
              <a:rPr lang="zh-CN" altLang="en-US"/>
              <a:t>接口</a:t>
            </a:r>
            <a:r>
              <a:rPr lang="zh-CN" altLang="en-US" smtClean="0"/>
              <a:t>层，但</a:t>
            </a:r>
            <a:r>
              <a:rPr lang="zh-CN" altLang="en-US" dirty="0"/>
              <a:t>最下面的网络接口层并没有具体内容。</a:t>
            </a:r>
          </a:p>
          <a:p>
            <a:r>
              <a:rPr lang="zh-CN" altLang="en-US" dirty="0"/>
              <a:t>因此往往采取折中的办法，即综合 </a:t>
            </a:r>
            <a:r>
              <a:rPr lang="en-US" altLang="zh-CN" dirty="0"/>
              <a:t>OSI </a:t>
            </a:r>
            <a:r>
              <a:rPr lang="zh-CN" altLang="en-US" dirty="0"/>
              <a:t>和 </a:t>
            </a:r>
            <a:r>
              <a:rPr lang="en-US" altLang="zh-CN" dirty="0"/>
              <a:t>TCP/IP </a:t>
            </a:r>
            <a:r>
              <a:rPr lang="zh-CN" altLang="en-US" dirty="0"/>
              <a:t>的优点，采用一种只有</a:t>
            </a:r>
            <a:r>
              <a:rPr lang="zh-CN" altLang="en-US" dirty="0">
                <a:solidFill>
                  <a:srgbClr val="FF0000"/>
                </a:solidFill>
              </a:rPr>
              <a:t>五层</a:t>
            </a:r>
            <a:r>
              <a:rPr lang="zh-CN" altLang="en-US" dirty="0"/>
              <a:t>协议的体系结构 </a:t>
            </a:r>
            <a:r>
              <a:rPr lang="zh-CN" altLang="en-US" dirty="0" smtClean="0"/>
              <a:t>。</a:t>
            </a:r>
            <a:endParaRPr lang="zh-CN" altLang="en-US" dirty="0"/>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fade">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fade">
                                      <p:cBhvr>
                                        <p:cTn id="12" dur="500"/>
                                        <p:tgtEl>
                                          <p:spTgt spid="11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fade">
                                      <p:cBhvr>
                                        <p:cTn id="17" dur="500"/>
                                        <p:tgtEl>
                                          <p:spTgt spid="113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smtClean="0">
                <a:latin typeface="+mn-lt"/>
                <a:ea typeface="黑体" pitchFamily="2" charset="-122"/>
              </a:rPr>
              <a:t>OSI </a:t>
            </a:r>
            <a:r>
              <a:rPr lang="zh-CN" altLang="zh-CN" sz="2400" b="1" smtClean="0">
                <a:latin typeface="+mn-lt"/>
                <a:ea typeface="黑体" pitchFamily="2" charset="-122"/>
              </a:rPr>
              <a:t>七</a:t>
            </a:r>
            <a:r>
              <a:rPr lang="zh-CN" altLang="zh-CN" sz="2400" b="1" dirty="0">
                <a:latin typeface="+mn-lt"/>
                <a:ea typeface="黑体" pitchFamily="2" charset="-122"/>
              </a:rPr>
              <a:t>层协议；</a:t>
            </a:r>
            <a:r>
              <a:rPr lang="en-US" altLang="zh-CN" sz="2400" b="1" dirty="0">
                <a:latin typeface="+mn-lt"/>
                <a:ea typeface="黑体" pitchFamily="2" charset="-122"/>
              </a:rPr>
              <a:t>(b) </a:t>
            </a:r>
            <a:r>
              <a:rPr lang="en-US" altLang="zh-CN" sz="2400" b="1" smtClean="0">
                <a:latin typeface="+mn-lt"/>
                <a:ea typeface="黑体" pitchFamily="2" charset="-122"/>
              </a:rPr>
              <a:t>TCP/IP </a:t>
            </a:r>
            <a:r>
              <a:rPr lang="zh-CN" altLang="zh-CN" sz="2400" b="1" smtClean="0">
                <a:latin typeface="+mn-lt"/>
                <a:ea typeface="黑体" pitchFamily="2" charset="-122"/>
              </a:rPr>
              <a:t>四</a:t>
            </a:r>
            <a:r>
              <a:rPr lang="zh-CN" altLang="zh-CN" sz="2400" b="1" dirty="0">
                <a:latin typeface="+mn-lt"/>
                <a:ea typeface="黑体" pitchFamily="2" charset="-122"/>
              </a:rPr>
              <a:t>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2391</TotalTime>
  <Words>8864</Words>
  <Application>Microsoft Office PowerPoint</Application>
  <PresentationFormat>A4 纸张(210x297 毫米)</PresentationFormat>
  <Paragraphs>1535</Paragraphs>
  <Slides>133</Slides>
  <Notes>111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133</vt:i4>
      </vt:variant>
    </vt:vector>
  </HeadingPairs>
  <TitlesOfParts>
    <vt:vector size="147" baseType="lpstr">
      <vt:lpstr>Arial Rounded MT Bold</vt:lpstr>
      <vt:lpstr>黑体</vt:lpstr>
      <vt:lpstr>宋体</vt:lpstr>
      <vt:lpstr>Arial</vt:lpstr>
      <vt:lpstr>Bookman Old Style</vt:lpstr>
      <vt:lpstr>Symbol</vt:lpstr>
      <vt:lpstr>Tahoma</vt:lpstr>
      <vt:lpstr>Times New Roman</vt:lpstr>
      <vt:lpstr>Wingdings</vt:lpstr>
      <vt:lpstr>Presentation</vt:lpstr>
      <vt:lpstr>Visio</vt:lpstr>
      <vt:lpstr>Microsoft ClipArt Gallery</vt:lpstr>
      <vt:lpstr>公式</vt:lpstr>
      <vt:lpstr>VISIO</vt:lpstr>
      <vt:lpstr>第 1 章   概述</vt:lpstr>
      <vt:lpstr>第 1 章   概述</vt:lpstr>
      <vt:lpstr>1.1  计算机网络在信息时代中的作用</vt:lpstr>
      <vt:lpstr>1.1  计算机网络在信息时代中的作用</vt:lpstr>
      <vt:lpstr>“网”与互联网</vt:lpstr>
      <vt:lpstr>互联网应用</vt:lpstr>
      <vt:lpstr>互联网的两个重要特点</vt:lpstr>
      <vt:lpstr>互联网的正面影响</vt:lpstr>
      <vt:lpstr>互联网负面影响</vt:lpstr>
      <vt:lpstr>1.2  互联网概述</vt:lpstr>
      <vt:lpstr>1.2.1  网络的网络</vt:lpstr>
      <vt:lpstr>internet 和 Internet 的区别</vt:lpstr>
      <vt:lpstr>“云”</vt:lpstr>
      <vt:lpstr>1.2.2  互联网基础结构发展的三个阶段</vt:lpstr>
      <vt:lpstr>1.2.2  互联网基础结构发展的三个阶段</vt:lpstr>
      <vt:lpstr>1.2.2  互联网基础结构发展的三个阶段</vt:lpstr>
      <vt:lpstr>1.2.2  互联网基础结构发展的三个阶段</vt:lpstr>
      <vt:lpstr>1.2.2  互联网基础结构发展的三个阶段</vt:lpstr>
      <vt:lpstr>1.2.2  互联网基础结构发展的三个阶段</vt:lpstr>
      <vt:lpstr>1.2.2  互联网基础结构发展的三个阶段</vt:lpstr>
      <vt:lpstr>1.2.2  互联网基础结构发展的三个阶段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端系统之间的通信</vt:lpstr>
      <vt:lpstr>1.  客户服务器（C/S）方式</vt:lpstr>
      <vt:lpstr>PowerPoint 演示文稿</vt:lpstr>
      <vt:lpstr>客户端和服务器端的区别 </vt:lpstr>
      <vt:lpstr>2. 对等连接（P2P）方式 </vt:lpstr>
      <vt:lpstr>对等连接方式的特点</vt:lpstr>
      <vt:lpstr>PowerPoint 演示文稿</vt:lpstr>
      <vt:lpstr>1.3.2  互联网的核心部分</vt:lpstr>
      <vt:lpstr>1. 电路交换的主要特点</vt:lpstr>
      <vt:lpstr>1. 电路交换的主要特点</vt:lpstr>
      <vt:lpstr>1. 电路交换的主要特点</vt:lpstr>
      <vt:lpstr>1. 电路交换的主要特点</vt:lpstr>
      <vt:lpstr>1. 电路交换的主要特点</vt:lpstr>
      <vt:lpstr>1. 电路交换的主要特点</vt:lpstr>
      <vt:lpstr>1. 电路交换的主要特点</vt:lpstr>
      <vt:lpstr>2. 分组交换的主要特点 </vt:lpstr>
      <vt:lpstr>2. 分组交换的主要特点 </vt:lpstr>
      <vt:lpstr>2. 分组交换的主要特点 </vt:lpstr>
      <vt:lpstr>2. 分组交换的主要特点 </vt:lpstr>
      <vt:lpstr>2. 分组交换的主要特点 </vt:lpstr>
      <vt:lpstr>2. 分组交换的主要特点 </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1.5.2  几种不同类别的网络</vt:lpstr>
      <vt:lpstr>1. 按照网络的作用范围进行分类</vt:lpstr>
      <vt:lpstr>2. 按照网络的使用者进行分类</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容易产生的错误概念 </vt:lpstr>
      <vt:lpstr>四种时延所产生的地方 </vt:lpstr>
      <vt:lpstr>5. 往返时间 RTT</vt:lpstr>
      <vt:lpstr>6. 时延带宽积</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网络体系结构与网络实现</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Xiong Wei</cp:lastModifiedBy>
  <cp:revision>112</cp:revision>
  <dcterms:created xsi:type="dcterms:W3CDTF">2016-10-01T05:27:09Z</dcterms:created>
  <dcterms:modified xsi:type="dcterms:W3CDTF">2020-02-21T01:54:30Z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