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C63E-67F1-40FA-B640-BD973034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09706-1C35-4941-A885-A36719056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A6D7-925B-4B7B-80E4-E505FCAC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1466-CE57-4D59-8004-4E2F0585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9425-22F4-4DDE-8AFC-E95B554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DA-F78F-471E-9C2B-BE25BF12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2410-8EEF-490F-B795-65CAE4CC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01F3-1744-46B6-80E3-B735A1E9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A5A2-1E36-4044-BA14-2604689F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141-0E65-4E34-925C-4F64AF3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53102-52E5-49DF-AE9A-05424DAC5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C3A25-F7A0-495C-A18B-77CC0C61A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9DAB-EF00-4C1C-B0B9-3BBAA844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4AE5-E99D-4DD9-8F83-F3CD2EC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58B1-330D-46C5-83D3-CADC0DF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BC3-B7E6-4359-8354-BCC80E59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381-C00C-4BC7-A8A1-6F2145F5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F2D7-5131-47BA-A4ED-F75BCC0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2E23-0802-4EFE-8F3F-F288549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F890-EB50-412C-A48D-E45674F8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ACBD-240F-4A99-AED8-18F371C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33A7-D837-4FBE-B6E8-25CBCF54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6949-ED68-4910-9E62-7D5130A3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F2D0-34EA-4D52-AAFA-6D4D8F10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E1DB-A6E8-4CAB-86CC-9D290CC9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CE14-81C1-4035-86B1-67A7890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4FF2-FB3B-403D-8985-07612D251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055D-3C88-44FC-91FC-CED6A3B2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6D15-7318-4BEB-B977-D106CF73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7BEC2-04A0-4774-91D4-8AC31DA0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8DF5-02E5-4D4D-8DC4-BF03AD4C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311C-8CF5-434C-B442-7A2861D8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2829-3076-408A-9E7F-6FA8D323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1E06-9EEE-4F14-987B-0EBD16B6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E79-22C0-4237-970C-AB068B79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A726A-50A0-4259-96E0-93E7B185D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DC574-1EA9-4355-9186-699CC82A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5659B-5A5B-4486-84A5-51DCA18F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2647-D342-4D15-8D4D-D5127FB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447-6082-4C9A-A330-313AF246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01A5-F2B9-4A23-82C1-5F5BE9D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77D9-4129-4A1C-B4E7-2AEC190B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0900C-C3F0-4F81-9308-5C9CC36E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C63CA-7019-4BC1-97D7-7D12B9A9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DF3A7-734A-4F13-ADE6-00F855EB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9C6F-C578-4103-83B3-995EFF6A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26F6-9A24-42C4-A03D-3E91D96B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4B8B-844F-4EDE-AC04-922764CD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D106-2AE7-4CAB-ABBB-D8570370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FF5F-7835-4FE2-BB18-3CF746EC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B3BB2-BEE6-442F-A1B7-567CEB0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78EA-3581-43CC-B4E5-2797925E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0734-C759-4EDA-AD9B-2EAA6555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35E43-8247-4020-A033-9CD679406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5433-73FD-466A-B97D-A5A33505B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2AA3-74E2-44A1-8A9D-2E7F5BF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6CCD-0BC3-4708-8C09-63E51C8C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536A-AD0D-4013-9875-8147BC79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88EDD-30A6-46DE-A79D-A31472B6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E9E7-876C-47A9-9A4F-5A141983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1031-B8AE-4418-A9CB-FFE350EC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2C24-6670-4252-A9C1-54B027E3EE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91DC-EA94-4C9B-9B61-16CF7A8C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CAF0-AE53-4869-A73D-E75AE548C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9052-4707-41E3-8A89-B8A183BB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8"/>
            <a:ext cx="10515600" cy="483985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To address the problem of generating audio clips consisting of 16384</a:t>
            </a:r>
            <a:br>
              <a:rPr lang="en-US" dirty="0"/>
            </a:br>
            <a:r>
              <a:rPr lang="en-US" dirty="0"/>
              <a:t>samples, at a sample rate of 16 kHz. </a:t>
            </a:r>
          </a:p>
          <a:p>
            <a:pPr>
              <a:spcAft>
                <a:spcPts val="1200"/>
              </a:spcAft>
            </a:pPr>
            <a:r>
              <a:rPr lang="en-US" dirty="0"/>
              <a:t>Representations which helps to retain phase information.</a:t>
            </a:r>
          </a:p>
          <a:p>
            <a:pPr>
              <a:spcAft>
                <a:spcPts val="1200"/>
              </a:spcAft>
            </a:pPr>
            <a:r>
              <a:rPr lang="en-US" dirty="0"/>
              <a:t>A fixed transformation is applied to all input audio data, and its inverse is applied to the generator output to produce audio signals.</a:t>
            </a:r>
          </a:p>
          <a:p>
            <a:pPr>
              <a:spcAft>
                <a:spcPts val="1200"/>
              </a:spcAft>
            </a:pPr>
            <a:r>
              <a:rPr lang="en-US" dirty="0"/>
              <a:t>Short-time Fourier Transform (STFT)</a:t>
            </a:r>
          </a:p>
          <a:p>
            <a:pPr>
              <a:spcAft>
                <a:spcPts val="1200"/>
              </a:spcAft>
            </a:pPr>
            <a:r>
              <a:rPr lang="en-US" dirty="0"/>
              <a:t>Short-time Discrete Cosine Transform (STDCT)</a:t>
            </a:r>
          </a:p>
          <a:p>
            <a:r>
              <a:rPr lang="en-US" dirty="0"/>
              <a:t>Data Scaling And Normalization </a:t>
            </a:r>
          </a:p>
          <a:p>
            <a:pPr lvl="1"/>
            <a:r>
              <a:rPr lang="en-US" dirty="0"/>
              <a:t>The magnitudes of the DFT and DCT outputs are scaled logarithmically both to simulate human auditory perception and to better bound the range of values</a:t>
            </a:r>
          </a:p>
          <a:p>
            <a:pPr lvl="1"/>
            <a:r>
              <a:rPr lang="en-US" dirty="0"/>
              <a:t>Further, the magnitudes of the data are rescaled on a per-frequency basis </a:t>
            </a:r>
          </a:p>
        </p:txBody>
      </p:sp>
    </p:spTree>
    <p:extLst>
      <p:ext uri="{BB962C8B-B14F-4D97-AF65-F5344CB8AC3E}">
        <p14:creationId xmlns:p14="http://schemas.microsoft.com/office/powerpoint/2010/main" val="3185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b="1" i="1" u="sng" dirty="0"/>
              <a:t>Short-time Fourier Transform (STFT)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94116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Taking Fourier transformation for short time frames of the audio signal</a:t>
            </a:r>
          </a:p>
          <a:p>
            <a:pPr>
              <a:spcAft>
                <a:spcPts val="600"/>
              </a:spcAft>
            </a:pPr>
            <a:r>
              <a:rPr lang="en-US" dirty="0"/>
              <a:t>Hann windows of length 256 with a stride of 128 samples </a:t>
            </a:r>
          </a:p>
          <a:p>
            <a:pPr>
              <a:spcAft>
                <a:spcPts val="600"/>
              </a:spcAft>
            </a:pPr>
            <a:r>
              <a:rPr lang="en-US" dirty="0"/>
              <a:t>Zero-pad the boundaries: For complete reconstruction</a:t>
            </a:r>
          </a:p>
          <a:p>
            <a:pPr>
              <a:spcAft>
                <a:spcPts val="600"/>
              </a:spcAft>
            </a:pPr>
            <a:r>
              <a:rPr lang="en-US" dirty="0"/>
              <a:t>This yields </a:t>
            </a:r>
            <a:r>
              <a:rPr lang="en-US" b="1" u="sng" dirty="0"/>
              <a:t>256 complex values </a:t>
            </a:r>
            <a:r>
              <a:rPr lang="en-US" dirty="0"/>
              <a:t>for each of the </a:t>
            </a:r>
            <a:r>
              <a:rPr lang="en-US" b="1" u="sng" dirty="0"/>
              <a:t>129 windows </a:t>
            </a:r>
          </a:p>
          <a:p>
            <a:pPr>
              <a:spcAft>
                <a:spcPts val="600"/>
              </a:spcAft>
            </a:pPr>
            <a:r>
              <a:rPr lang="en-US" dirty="0"/>
              <a:t>Real signal -&gt; Hermitian symmetry -&gt; discard upper 127 frequencies </a:t>
            </a:r>
          </a:p>
          <a:p>
            <a:pPr>
              <a:spcAft>
                <a:spcPts val="600"/>
              </a:spcAft>
            </a:pPr>
            <a:r>
              <a:rPr lang="en-US" dirty="0"/>
              <a:t>Time and frequency dimensions as a 2D spatial grid: a single-channel complex-valued image of shape (129, 129, 1) </a:t>
            </a:r>
          </a:p>
          <a:p>
            <a:pPr>
              <a:spcAft>
                <a:spcPts val="600"/>
              </a:spcAft>
            </a:pPr>
            <a:r>
              <a:rPr lang="en-US" b="1" u="sng" dirty="0"/>
              <a:t>Separate</a:t>
            </a:r>
            <a:r>
              <a:rPr lang="en-US" dirty="0"/>
              <a:t> the </a:t>
            </a:r>
            <a:r>
              <a:rPr lang="en-US" b="1" u="sng" dirty="0"/>
              <a:t>real</a:t>
            </a:r>
            <a:r>
              <a:rPr lang="en-US" dirty="0"/>
              <a:t> and </a:t>
            </a:r>
            <a:r>
              <a:rPr lang="en-US" b="1" u="sng" dirty="0"/>
              <a:t>imaginary</a:t>
            </a:r>
            <a:r>
              <a:rPr lang="en-US" dirty="0"/>
              <a:t> components into individual channels: an equivalent real image of shape (129, 129, 2) </a:t>
            </a:r>
          </a:p>
          <a:p>
            <a:pPr>
              <a:spcAft>
                <a:spcPts val="600"/>
              </a:spcAft>
            </a:pPr>
            <a:r>
              <a:rPr lang="en-US" dirty="0"/>
              <a:t>Final image has shape </a:t>
            </a:r>
            <a:r>
              <a:rPr lang="en-US" b="1" u="sng" dirty="0"/>
              <a:t>(128, 128, 2)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Nyquist Frequency discarded -&gt; 128 Frequencies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preserve equal spatial dimensions, number of time windows were reduced to 128</a:t>
            </a:r>
          </a:p>
        </p:txBody>
      </p:sp>
    </p:spTree>
    <p:extLst>
      <p:ext uri="{BB962C8B-B14F-4D97-AF65-F5344CB8AC3E}">
        <p14:creationId xmlns:p14="http://schemas.microsoft.com/office/powerpoint/2010/main" val="34203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3600" b="1" i="1" u="sng" dirty="0"/>
              <a:t>Short-time Discrete Cosine Transform (STDCT)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Type-II DCT –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computes the DFT of a signal’s even extension. </a:t>
            </a:r>
          </a:p>
          <a:p>
            <a:pPr>
              <a:spcAft>
                <a:spcPts val="600"/>
              </a:spcAft>
            </a:pPr>
            <a:r>
              <a:rPr lang="en-US" dirty="0"/>
              <a:t>Hann windows of length 256 with a stride of 64 samples –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still maintains the constant overlap-add property. </a:t>
            </a:r>
          </a:p>
          <a:p>
            <a:pPr>
              <a:spcAft>
                <a:spcPts val="600"/>
              </a:spcAft>
            </a:pPr>
            <a:r>
              <a:rPr lang="en-US" dirty="0"/>
              <a:t>Discard the zero-padded windows at the end to yield a real image of shape </a:t>
            </a:r>
            <a:r>
              <a:rPr lang="en-US" b="1" u="sng" dirty="0"/>
              <a:t>(256, 256, 1)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4691"/>
                <a:ext cx="10515600" cy="524208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3600" b="1" i="1" u="sng" dirty="0">
                    <a:latin typeface="+mj-lt"/>
                  </a:rPr>
                  <a:t>Wasserstein loss with gradient penalty (WGAN-GP)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Train the GAN models using the Wasserstein loss with gradient penalty (WGAN-GP)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i="1" dirty="0"/>
              </a:p>
              <a:p>
                <a:pPr>
                  <a:spcAft>
                    <a:spcPts val="1200"/>
                  </a:spcAft>
                </a:pPr>
                <a:r>
                  <a:rPr lang="en-US" i="1" dirty="0"/>
                  <a:t>G </a:t>
                </a:r>
                <a:r>
                  <a:rPr lang="en-US" dirty="0"/>
                  <a:t>and </a:t>
                </a:r>
                <a:r>
                  <a:rPr lang="en-US" i="1" dirty="0"/>
                  <a:t>D </a:t>
                </a:r>
                <a:r>
                  <a:rPr lang="en-US" dirty="0"/>
                  <a:t>- the functions computed by the generator and discriminator,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i="1" dirty="0"/>
                  <a:t>λ &gt; </a:t>
                </a:r>
                <a:r>
                  <a:rPr lang="en-US" dirty="0"/>
                  <a:t>0 - gradient penalty weight.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- latent and data distributions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- a distribution comprised of all convex combinations of samples from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α</a:t>
                </a:r>
                <a:r>
                  <a:rPr lang="en-US" b="1" i="1" dirty="0"/>
                  <a:t>x </a:t>
                </a:r>
                <a:r>
                  <a:rPr lang="en-US" dirty="0"/>
                  <a:t>+ (1 </a:t>
                </a:r>
                <a:r>
                  <a:rPr lang="en-US" i="1" dirty="0"/>
                  <a:t>- α</a:t>
                </a:r>
                <a:r>
                  <a:rPr lang="en-US" dirty="0"/>
                  <a:t>)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b="1" i="1" dirty="0"/>
                  <a:t>z</a:t>
                </a:r>
                <a:r>
                  <a:rPr lang="en-US" dirty="0"/>
                  <a:t>)</a:t>
                </a:r>
                <a:r>
                  <a:rPr lang="en-US" i="1" dirty="0"/>
                  <a:t>; </a:t>
                </a:r>
                <a:r>
                  <a:rPr lang="en-US" b="1" i="1" dirty="0"/>
                  <a:t>x </a:t>
                </a:r>
                <a:r>
                  <a:rPr lang="en-US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i="1" dirty="0"/>
                  <a:t>; </a:t>
                </a:r>
                <a:r>
                  <a:rPr lang="en-US" b="1" i="1" dirty="0"/>
                  <a:t>z </a:t>
                </a:r>
                <a:r>
                  <a:rPr lang="en-US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i="1" dirty="0"/>
                  <a:t>; α ∼ </a:t>
                </a:r>
                <a:r>
                  <a:rPr lang="en-US" dirty="0"/>
                  <a:t>[0</a:t>
                </a:r>
                <a:r>
                  <a:rPr lang="en-US" i="1" dirty="0"/>
                  <a:t>; </a:t>
                </a:r>
                <a:r>
                  <a:rPr lang="en-US" dirty="0"/>
                  <a:t>1]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4691"/>
                <a:ext cx="10515600" cy="5242083"/>
              </a:xfrm>
              <a:blipFill>
                <a:blip r:embed="rId2"/>
                <a:stretch>
                  <a:fillRect l="-1217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14BF3A-19A0-49BD-9394-27466F84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67741" y="3196328"/>
            <a:ext cx="11058525" cy="57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D8513-58E4-4983-B018-F88CB8EA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962" y="2550939"/>
            <a:ext cx="3648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b="1" i="1" u="sng" dirty="0"/>
              <a:t>Sub-Pixel Convolution</a:t>
            </a:r>
            <a:endParaRPr lang="en-US" sz="28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Alternative to transpose convolutions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As transpose convolutions are prone to producing “checkerboard” artifacts </a:t>
            </a:r>
            <a:br>
              <a:rPr lang="en-US" dirty="0"/>
            </a:b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Regular convolutions followed by “sub-pixel shuffling” 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95661-928A-46DF-8ACD-02F720C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3532238" y="3772363"/>
            <a:ext cx="5127523" cy="21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3600" b="1" i="1" u="sng" dirty="0"/>
              <a:t>TRAINED GAN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DFT GAN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Generator output and Discriminator input to have 2 channels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Kernel weights are initialized using </a:t>
            </a:r>
            <a:r>
              <a:rPr lang="en-US" b="1" dirty="0"/>
              <a:t>He uniform initialization </a:t>
            </a:r>
            <a:r>
              <a:rPr lang="en-US" dirty="0"/>
              <a:t>for operations directly preceding </a:t>
            </a:r>
            <a:r>
              <a:rPr lang="en-US" dirty="0" err="1"/>
              <a:t>ReLU</a:t>
            </a:r>
            <a:r>
              <a:rPr lang="en-US" dirty="0"/>
              <a:t> or leaky </a:t>
            </a:r>
            <a:r>
              <a:rPr lang="en-US" dirty="0" err="1"/>
              <a:t>ReLU</a:t>
            </a:r>
            <a:r>
              <a:rPr lang="en-US" dirty="0"/>
              <a:t>, and </a:t>
            </a:r>
            <a:r>
              <a:rPr lang="en-US" b="1" dirty="0" err="1"/>
              <a:t>Glorot</a:t>
            </a:r>
            <a:r>
              <a:rPr lang="en-US" b="1" dirty="0"/>
              <a:t> uniform initialization </a:t>
            </a:r>
            <a:r>
              <a:rPr lang="en-US" dirty="0"/>
              <a:t>for all other operations.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 layers also have biases, which are zero-initialized. </a:t>
            </a:r>
          </a:p>
          <a:p>
            <a:pPr>
              <a:spcAft>
                <a:spcPts val="600"/>
              </a:spcAft>
            </a:pPr>
            <a:r>
              <a:rPr lang="en-US" dirty="0"/>
              <a:t>DCT GAN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Transposed convolution layer at the end of the Generator architecture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Transposed convolution layer at the beginning of the Discriminator architecture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This allows the generator’s output and discriminator’s input to have the correct dimensions for our DCT representation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Weights and biases are initialized as in DFT GAN </a:t>
            </a:r>
          </a:p>
        </p:txBody>
      </p:sp>
    </p:spTree>
    <p:extLst>
      <p:ext uri="{BB962C8B-B14F-4D97-AF65-F5344CB8AC3E}">
        <p14:creationId xmlns:p14="http://schemas.microsoft.com/office/powerpoint/2010/main" val="36104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3600" b="1" i="1" u="sng" dirty="0"/>
              <a:t>TRAINED GAN MODELS (</a:t>
            </a:r>
            <a:r>
              <a:rPr lang="en-US" sz="3600" b="1" i="1" u="sng" dirty="0" err="1"/>
              <a:t>ctd</a:t>
            </a:r>
            <a:r>
              <a:rPr lang="en-US" sz="3600" b="1" i="1" u="sn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945"/>
            <a:ext cx="10515600" cy="410801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DFT-SP GAN and DCT-SP GAN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Copy the architectures for the DFT and DCT GANs and replace the 5</a:t>
            </a:r>
            <a:r>
              <a:rPr lang="en-US" i="1" dirty="0"/>
              <a:t>×</a:t>
            </a:r>
            <a:r>
              <a:rPr lang="en-US" dirty="0"/>
              <a:t>5 stride-2 transpose convolutions of the generators with </a:t>
            </a:r>
            <a:r>
              <a:rPr lang="en-US" b="1" dirty="0"/>
              <a:t>3</a:t>
            </a:r>
            <a:r>
              <a:rPr lang="en-US" b="1" i="1" dirty="0"/>
              <a:t>×</a:t>
            </a:r>
            <a:r>
              <a:rPr lang="en-US" b="1" dirty="0"/>
              <a:t>3 sub-pixel convolutions</a:t>
            </a:r>
            <a:r>
              <a:rPr lang="en-US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choice of 3 </a:t>
            </a:r>
            <a:r>
              <a:rPr lang="en-US" i="1" dirty="0"/>
              <a:t>× </a:t>
            </a:r>
            <a:r>
              <a:rPr lang="en-US" dirty="0"/>
              <a:t>3 filter sizes allow the sub-pixel convolutions to maintain the same effective receptive field as the replaced transpose convolutions.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1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483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REPRESENTATIONS</vt:lpstr>
      <vt:lpstr>Short-time Fourier Transform (STFT)</vt:lpstr>
      <vt:lpstr>Short-time Discrete Cosine Transform (STDCT)</vt:lpstr>
      <vt:lpstr>ARCHITECTURES</vt:lpstr>
      <vt:lpstr>Sub-Pixel Convolution</vt:lpstr>
      <vt:lpstr>TRAINED GAN MODELS</vt:lpstr>
      <vt:lpstr>TRAINED GAN MODELS (ctd)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Representations</dc:title>
  <dc:creator>Nadee Seneviratne</dc:creator>
  <cp:lastModifiedBy>Nadee Seneviratne</cp:lastModifiedBy>
  <cp:revision>19</cp:revision>
  <dcterms:created xsi:type="dcterms:W3CDTF">2018-12-03T03:41:15Z</dcterms:created>
  <dcterms:modified xsi:type="dcterms:W3CDTF">2018-12-03T13:39:37Z</dcterms:modified>
</cp:coreProperties>
</file>