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73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70" r:id="rId15"/>
    <p:sldId id="277" r:id="rId16"/>
    <p:sldId id="267" r:id="rId17"/>
    <p:sldId id="278" r:id="rId18"/>
    <p:sldId id="279" r:id="rId19"/>
    <p:sldId id="280" r:id="rId20"/>
    <p:sldId id="274" r:id="rId21"/>
    <p:sldId id="275" r:id="rId22"/>
    <p:sldId id="271" r:id="rId23"/>
    <p:sldId id="281" r:id="rId24"/>
    <p:sldId id="27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297" autoAdjust="0"/>
  </p:normalViewPr>
  <p:slideViewPr>
    <p:cSldViewPr snapToGrid="0">
      <p:cViewPr varScale="1">
        <p:scale>
          <a:sx n="67" d="100"/>
          <a:sy n="67" d="100"/>
        </p:scale>
        <p:origin x="-14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D2D86-F44D-40D5-8DAD-91CB4D109EF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87996-C0EF-41A5-A6B8-0C02DBC3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87996-C0EF-41A5-A6B8-0C02DBC371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B241-160B-4BA4-B342-00714EA25EEF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2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0BF9-BF28-426E-ACE3-7174C354FC02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4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FB28-C62E-476A-A6BE-BD6FA6B69351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1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C5A2-ACC4-4E8B-A504-A16F755E1E44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F24F-3AD8-478F-8066-7C53211783CC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3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B1C0-E7B1-45E6-9CB3-20E4378F0C91}" type="datetime1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8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5775-49DA-497C-B422-D221BFFD91E5}" type="datetime1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3683-7A9C-4C49-861D-4C7AD5F39A79}" type="datetime1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1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B1C6-ECFE-4738-B5C1-FB1067B5B8E7}" type="datetime1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8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5046-79B3-448F-88F2-869D8D175DE8}" type="datetime1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8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EBA9-E1EE-4672-9730-A8FFE63A9126}" type="datetime1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4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E8228-AE74-4875-A5DE-EC289C6C4988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1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microsoft.com/office/2007/relationships/media" Target="../media/media7.wav"/><Relationship Id="rId18" Type="http://schemas.openxmlformats.org/officeDocument/2006/relationships/audio" Target="../media/media9.wav"/><Relationship Id="rId3" Type="http://schemas.microsoft.com/office/2007/relationships/media" Target="../media/media2.wav"/><Relationship Id="rId21" Type="http://schemas.openxmlformats.org/officeDocument/2006/relationships/image" Target="../media/image19.png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17" Type="http://schemas.microsoft.com/office/2007/relationships/media" Target="../media/media9.wav"/><Relationship Id="rId2" Type="http://schemas.openxmlformats.org/officeDocument/2006/relationships/audio" Target="../media/media1.wav"/><Relationship Id="rId16" Type="http://schemas.openxmlformats.org/officeDocument/2006/relationships/audio" Target="../media/media8.wav"/><Relationship Id="rId20" Type="http://schemas.openxmlformats.org/officeDocument/2006/relationships/image" Target="../media/image18.pn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5" Type="http://schemas.microsoft.com/office/2007/relationships/media" Target="../media/media8.wav"/><Relationship Id="rId10" Type="http://schemas.openxmlformats.org/officeDocument/2006/relationships/audio" Target="../media/media5.wav"/><Relationship Id="rId19" Type="http://schemas.openxmlformats.org/officeDocument/2006/relationships/slideLayout" Target="../slideLayouts/slideLayout2.xml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audio" Target="../media/media7.wav"/><Relationship Id="rId2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17BB08-FA40-4CE1-8F8E-FE0496CA6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106" y="1371599"/>
            <a:ext cx="8728364" cy="2171699"/>
          </a:xfrm>
        </p:spPr>
        <p:txBody>
          <a:bodyPr>
            <a:normAutofit/>
          </a:bodyPr>
          <a:lstStyle/>
          <a:p>
            <a:r>
              <a:rPr lang="en-US" sz="4800" b="1" dirty="0"/>
              <a:t>Synthesizing Audio using Generative Adversarial </a:t>
            </a:r>
            <a:r>
              <a:rPr lang="en-US" sz="4800" b="1" dirty="0" smtClean="0"/>
              <a:t>Networks</a:t>
            </a:r>
            <a:br>
              <a:rPr lang="en-US" sz="4800" b="1" dirty="0" smtClean="0"/>
            </a:br>
            <a:r>
              <a:rPr lang="en-US" sz="1000" b="1" dirty="0" smtClean="0"/>
              <a:t> 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3200" dirty="0" smtClean="0"/>
              <a:t>CMSC727 Project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75D3EE2-DF13-4786-AEF0-2B3EB582E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7" y="4253634"/>
            <a:ext cx="2686050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Bowen </a:t>
            </a:r>
            <a:r>
              <a:rPr lang="en-US" dirty="0" err="1"/>
              <a:t>Zhi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Fan Yang </a:t>
            </a:r>
          </a:p>
          <a:p>
            <a:pPr algn="l"/>
            <a:r>
              <a:rPr lang="en-US" dirty="0"/>
              <a:t>Patrick Owen</a:t>
            </a:r>
          </a:p>
          <a:p>
            <a:pPr algn="l"/>
            <a:r>
              <a:rPr lang="en-US" dirty="0"/>
              <a:t>Nadee Seneviratne </a:t>
            </a:r>
          </a:p>
        </p:txBody>
      </p:sp>
    </p:spTree>
    <p:extLst>
      <p:ext uri="{BB962C8B-B14F-4D97-AF65-F5344CB8AC3E}">
        <p14:creationId xmlns:p14="http://schemas.microsoft.com/office/powerpoint/2010/main" val="37826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030521-8C0F-4DB5-8C4A-AC2BAB2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sz="3600" dirty="0" smtClean="0">
                <a:solidFill>
                  <a:prstClr val="black"/>
                </a:solidFill>
              </a:rPr>
              <a:t>Short-time Fourier Transform (STFT)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3A83FE-CE02-4528-B3E7-E78E33EE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036219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450"/>
              </a:spcAft>
            </a:pPr>
            <a:r>
              <a:rPr lang="en-US" dirty="0"/>
              <a:t>Taking Fourier transformation for short time frames of the audio signal</a:t>
            </a:r>
          </a:p>
          <a:p>
            <a:pPr>
              <a:spcAft>
                <a:spcPts val="450"/>
              </a:spcAft>
            </a:pPr>
            <a:r>
              <a:rPr lang="en-US" dirty="0"/>
              <a:t>Hann windows of length 256 with a stride of 128 samples </a:t>
            </a:r>
          </a:p>
          <a:p>
            <a:pPr>
              <a:spcAft>
                <a:spcPts val="450"/>
              </a:spcAft>
            </a:pPr>
            <a:r>
              <a:rPr lang="en-US" dirty="0"/>
              <a:t>Zero-pad the boundaries: For complete reconstruction</a:t>
            </a:r>
          </a:p>
          <a:p>
            <a:pPr>
              <a:spcAft>
                <a:spcPts val="450"/>
              </a:spcAft>
            </a:pPr>
            <a:r>
              <a:rPr lang="en-US" dirty="0"/>
              <a:t>This yields </a:t>
            </a:r>
            <a:r>
              <a:rPr lang="en-US" b="1" u="sng" dirty="0"/>
              <a:t>256 complex values </a:t>
            </a:r>
            <a:r>
              <a:rPr lang="en-US" dirty="0"/>
              <a:t>for each of the </a:t>
            </a:r>
            <a:r>
              <a:rPr lang="en-US" b="1" u="sng" dirty="0"/>
              <a:t>129 windows </a:t>
            </a:r>
          </a:p>
          <a:p>
            <a:pPr>
              <a:spcAft>
                <a:spcPts val="450"/>
              </a:spcAft>
            </a:pPr>
            <a:r>
              <a:rPr lang="en-US" dirty="0"/>
              <a:t>Real signal -&gt; Hermitian symmetry -&gt; discard upper 127 frequencies </a:t>
            </a:r>
          </a:p>
          <a:p>
            <a:pPr>
              <a:spcAft>
                <a:spcPts val="450"/>
              </a:spcAft>
            </a:pPr>
            <a:r>
              <a:rPr lang="en-US" dirty="0"/>
              <a:t>Time and frequency dimensions as a 2D spatial grid: a single-channel complex-valued image of shape (129, 129, 1) </a:t>
            </a:r>
          </a:p>
          <a:p>
            <a:pPr>
              <a:spcAft>
                <a:spcPts val="450"/>
              </a:spcAft>
            </a:pPr>
            <a:r>
              <a:rPr lang="en-US" b="1" u="sng" dirty="0"/>
              <a:t>Separate</a:t>
            </a:r>
            <a:r>
              <a:rPr lang="en-US" dirty="0"/>
              <a:t> the </a:t>
            </a:r>
            <a:r>
              <a:rPr lang="en-US" b="1" u="sng" dirty="0"/>
              <a:t>real</a:t>
            </a:r>
            <a:r>
              <a:rPr lang="en-US" dirty="0"/>
              <a:t> and </a:t>
            </a:r>
            <a:r>
              <a:rPr lang="en-US" b="1" u="sng" dirty="0"/>
              <a:t>imaginary</a:t>
            </a:r>
            <a:r>
              <a:rPr lang="en-US" dirty="0"/>
              <a:t> components into individual channels: an equivalent real image of shape (129, 129, 2) </a:t>
            </a:r>
          </a:p>
          <a:p>
            <a:pPr>
              <a:spcAft>
                <a:spcPts val="450"/>
              </a:spcAft>
            </a:pPr>
            <a:r>
              <a:rPr lang="en-US" dirty="0"/>
              <a:t>Final image has shape </a:t>
            </a:r>
            <a:r>
              <a:rPr lang="en-US" b="1" u="sng" dirty="0"/>
              <a:t>(128, 128, 2)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Nyquist Frequency discarded -&gt; 128 Frequencies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To preserve equal spatial dimensions, number of time windows were reduced to 128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49582CB-ACC4-47E0-A6AD-3C3DB3C1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794279-93CB-4A89-8B15-03A5392C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sz="3600" dirty="0" smtClean="0">
                <a:solidFill>
                  <a:prstClr val="black"/>
                </a:solidFill>
              </a:rPr>
              <a:t>Short-time Discrete Cosine Transform (STDCT)</a:t>
            </a:r>
            <a:endParaRPr lang="en-US" sz="3600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DB5081-B5A5-4B11-8FE7-44C28D7CA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en-US" dirty="0"/>
              <a:t>Type-II </a:t>
            </a:r>
            <a:r>
              <a:rPr lang="en-US" dirty="0" smtClean="0"/>
              <a:t>DCT:</a:t>
            </a:r>
            <a:endParaRPr lang="en-US" dirty="0"/>
          </a:p>
          <a:p>
            <a:pPr lvl="1">
              <a:spcAft>
                <a:spcPts val="450"/>
              </a:spcAft>
            </a:pPr>
            <a:r>
              <a:rPr lang="en-US" dirty="0"/>
              <a:t>computes the DFT of a signal’s even extension. </a:t>
            </a:r>
          </a:p>
          <a:p>
            <a:pPr>
              <a:spcAft>
                <a:spcPts val="450"/>
              </a:spcAft>
            </a:pPr>
            <a:r>
              <a:rPr lang="en-US" dirty="0"/>
              <a:t>Hann windows of length 256 with a stride of 64 </a:t>
            </a:r>
            <a:r>
              <a:rPr lang="en-US" dirty="0" smtClean="0"/>
              <a:t>samples</a:t>
            </a:r>
            <a:endParaRPr lang="en-US" dirty="0"/>
          </a:p>
          <a:p>
            <a:pPr lvl="1">
              <a:spcAft>
                <a:spcPts val="450"/>
              </a:spcAft>
            </a:pPr>
            <a:r>
              <a:rPr lang="en-US" dirty="0"/>
              <a:t>still maintains the constant overlap-add property. </a:t>
            </a:r>
          </a:p>
          <a:p>
            <a:pPr>
              <a:spcAft>
                <a:spcPts val="450"/>
              </a:spcAft>
            </a:pPr>
            <a:r>
              <a:rPr lang="en-US" dirty="0"/>
              <a:t>Discard the zero-padded windows at the end to yield a real image of shape </a:t>
            </a:r>
            <a:r>
              <a:rPr lang="en-US" b="1" u="sng" dirty="0"/>
              <a:t>(256, 256, 1)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26CDE5D-7B8E-4B82-B994-C8EE5177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794279-93CB-4A89-8B15-03A5392C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dirty="0" smtClean="0">
                <a:solidFill>
                  <a:prstClr val="black"/>
                </a:solidFill>
              </a:rPr>
              <a:t>Proposed GAN Architectures</a:t>
            </a:r>
            <a:endParaRPr lang="en-US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DB5081-B5A5-4B11-8FE7-44C28D7CA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5933"/>
            <a:ext cx="7886700" cy="470644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400" dirty="0"/>
              <a:t>Modified </a:t>
            </a:r>
            <a:r>
              <a:rPr lang="en-US" sz="3400" dirty="0" err="1"/>
              <a:t>SpecGAN</a:t>
            </a:r>
            <a:r>
              <a:rPr lang="en-US" sz="3400" dirty="0"/>
              <a:t> generator and discriminator </a:t>
            </a:r>
            <a:r>
              <a:rPr lang="en-US" sz="3400" dirty="0" smtClean="0"/>
              <a:t>architectures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400" dirty="0" smtClean="0"/>
              <a:t>DFT </a:t>
            </a:r>
            <a:r>
              <a:rPr lang="en-US" sz="3400" dirty="0"/>
              <a:t>GAN </a:t>
            </a:r>
            <a:endParaRPr lang="en-US" sz="3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Generator </a:t>
            </a:r>
            <a:r>
              <a:rPr lang="en-US" dirty="0"/>
              <a:t>output and </a:t>
            </a:r>
            <a:r>
              <a:rPr lang="en-US" dirty="0" smtClean="0"/>
              <a:t>discriminator </a:t>
            </a:r>
            <a:r>
              <a:rPr lang="en-US" dirty="0"/>
              <a:t>input to have 2 channels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Kernel weights are initialized </a:t>
            </a:r>
            <a:r>
              <a:rPr lang="en-US" dirty="0" smtClean="0"/>
              <a:t>using </a:t>
            </a:r>
            <a:r>
              <a:rPr lang="en-US" b="1" dirty="0" err="1"/>
              <a:t>Glorot</a:t>
            </a:r>
            <a:r>
              <a:rPr lang="en-US" b="1" dirty="0"/>
              <a:t> uniform </a:t>
            </a:r>
            <a:r>
              <a:rPr lang="en-US" b="1" dirty="0" smtClean="0"/>
              <a:t>initialization </a:t>
            </a:r>
            <a:r>
              <a:rPr lang="en-US" dirty="0" smtClean="0"/>
              <a:t>for the output layers of both generator and discriminator, </a:t>
            </a:r>
            <a:r>
              <a:rPr lang="en-US" b="1" dirty="0"/>
              <a:t>He uniform </a:t>
            </a:r>
            <a:r>
              <a:rPr lang="en-US" b="1" dirty="0" smtClean="0"/>
              <a:t>initialization</a:t>
            </a:r>
            <a:r>
              <a:rPr lang="en-US" dirty="0" smtClean="0"/>
              <a:t> for </a:t>
            </a:r>
            <a:r>
              <a:rPr lang="en-US" dirty="0"/>
              <a:t>all other operations</a:t>
            </a:r>
            <a:r>
              <a:rPr lang="en-US" dirty="0" smtClean="0"/>
              <a:t>.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All layers also have biases, which are zero-initialized.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400" dirty="0"/>
              <a:t>DCT GAN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Additional transposed </a:t>
            </a:r>
            <a:r>
              <a:rPr lang="en-US" dirty="0"/>
              <a:t>convolution layer at the end of the </a:t>
            </a:r>
            <a:r>
              <a:rPr lang="en-US" dirty="0" smtClean="0"/>
              <a:t>Generator, </a:t>
            </a:r>
            <a:r>
              <a:rPr lang="en-US" dirty="0"/>
              <a:t>beginning of the Discriminator 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This </a:t>
            </a:r>
            <a:r>
              <a:rPr lang="en-US" dirty="0"/>
              <a:t>allows the generator’s output and discriminator’s input to have the correct dimensions for our DCT representation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Weights and biases are initialized as in DFT GAN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7457D37-EBA8-49CC-96B2-1F295D40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1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794279-93CB-4A89-8B15-03A5392C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dirty="0" smtClean="0">
                <a:solidFill>
                  <a:prstClr val="black"/>
                </a:solidFill>
              </a:rPr>
              <a:t>Sub-Pixel (SP) Convolution</a:t>
            </a:r>
            <a:endParaRPr lang="en-US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DB5081-B5A5-4B11-8FE7-44C28D7CA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en-US" dirty="0"/>
              <a:t>Alternative to transpose </a:t>
            </a:r>
            <a:r>
              <a:rPr lang="en-US" dirty="0" smtClean="0"/>
              <a:t>convolutions [1]</a:t>
            </a:r>
            <a:endParaRPr lang="en-US" dirty="0"/>
          </a:p>
          <a:p>
            <a:pPr lvl="1">
              <a:spcAft>
                <a:spcPts val="450"/>
              </a:spcAft>
            </a:pPr>
            <a:r>
              <a:rPr lang="en-US" dirty="0"/>
              <a:t>As transpose convolutions are prone to producing “checkerboard” artifacts </a:t>
            </a:r>
            <a:r>
              <a:rPr lang="en-US" dirty="0" smtClean="0"/>
              <a:t>[2]</a:t>
            </a:r>
            <a:endParaRPr lang="en-US" dirty="0"/>
          </a:p>
          <a:p>
            <a:pPr>
              <a:spcAft>
                <a:spcPts val="450"/>
              </a:spcAft>
            </a:pPr>
            <a:r>
              <a:rPr lang="en-US" dirty="0"/>
              <a:t>Regular convolutions followed by “sub-pixel shuffling” </a:t>
            </a:r>
          </a:p>
          <a:p>
            <a:pPr marL="0" indent="0">
              <a:spcAft>
                <a:spcPts val="45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F895661-928A-46DF-8ACD-02F720CAF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6"/>
          <a:stretch/>
        </p:blipFill>
        <p:spPr>
          <a:xfrm>
            <a:off x="2649179" y="4225945"/>
            <a:ext cx="3845642" cy="158049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944188D-F803-43CA-80B1-36147530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6037272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</a:t>
            </a:r>
            <a:r>
              <a:rPr lang="en-US" sz="1200" dirty="0" smtClean="0"/>
              <a:t>] Shi et. al, CVPR 2016.</a:t>
            </a:r>
          </a:p>
          <a:p>
            <a:r>
              <a:rPr lang="en-US" sz="1200" dirty="0" smtClean="0"/>
              <a:t>[2] Aitken et. al, 2017.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819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794279-93CB-4A89-8B15-03A5392C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sz="4000" dirty="0">
                <a:solidFill>
                  <a:prstClr val="black"/>
                </a:solidFill>
              </a:rPr>
              <a:t>Proposed GAN </a:t>
            </a:r>
            <a:r>
              <a:rPr lang="en-US" sz="4000" dirty="0" smtClean="0">
                <a:solidFill>
                  <a:prstClr val="black"/>
                </a:solidFill>
              </a:rPr>
              <a:t>Architectures (cont.)</a:t>
            </a:r>
            <a:endParaRPr lang="en-US" sz="4000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DB5081-B5A5-4B11-8FE7-44C28D7CA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9018"/>
            <a:ext cx="7886700" cy="3300955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en-US" dirty="0"/>
              <a:t>DFT-SP GAN and DCT-SP GAN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Copy the architectures for the DFT and DCT GANs and replace the 5</a:t>
            </a:r>
            <a:r>
              <a:rPr lang="en-US" i="1" dirty="0"/>
              <a:t>×</a:t>
            </a:r>
            <a:r>
              <a:rPr lang="en-US" dirty="0"/>
              <a:t>5 stride-2 transpose convolutions of the generators with </a:t>
            </a:r>
            <a:r>
              <a:rPr lang="en-US" b="1" dirty="0"/>
              <a:t>3</a:t>
            </a:r>
            <a:r>
              <a:rPr lang="en-US" b="1" i="1" dirty="0"/>
              <a:t>×</a:t>
            </a:r>
            <a:r>
              <a:rPr lang="en-US" b="1" dirty="0"/>
              <a:t>3 sub-pixel convolutions</a:t>
            </a:r>
            <a:r>
              <a:rPr lang="en-US" dirty="0"/>
              <a:t>.</a:t>
            </a:r>
          </a:p>
          <a:p>
            <a:pPr lvl="2">
              <a:spcAft>
                <a:spcPts val="450"/>
              </a:spcAft>
            </a:pPr>
            <a:r>
              <a:rPr lang="en-US" dirty="0" smtClean="0"/>
              <a:t>Same </a:t>
            </a:r>
            <a:r>
              <a:rPr lang="en-US" dirty="0"/>
              <a:t>effective receptive field as the replaced transpose </a:t>
            </a:r>
            <a:r>
              <a:rPr lang="en-US" dirty="0" smtClean="0"/>
              <a:t>convolutions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168AEE9-E9AA-49A8-9D60-8A0EE472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1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69FC39-3E19-47F4-941A-BD878BC0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BD2E32-5216-4231-8B5A-BF0B0667A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dirty="0"/>
              <a:t>Speech Commands Zero Through Nine (SC09)</a:t>
            </a:r>
          </a:p>
          <a:p>
            <a:r>
              <a:rPr lang="en-US" sz="2000" dirty="0" smtClean="0"/>
              <a:t>Introduced by baseline paper [1]</a:t>
            </a:r>
          </a:p>
          <a:p>
            <a:r>
              <a:rPr lang="en-US" sz="2000" dirty="0" smtClean="0"/>
              <a:t>1850 </a:t>
            </a:r>
            <a:r>
              <a:rPr lang="en-US" sz="2000" dirty="0"/>
              <a:t>recordings of each digit, each recording is one second in length</a:t>
            </a:r>
          </a:p>
          <a:p>
            <a:r>
              <a:rPr lang="en-US" sz="2000" dirty="0"/>
              <a:t>wide variety of alignments, speakers and recording conditions</a:t>
            </a:r>
          </a:p>
          <a:p>
            <a:r>
              <a:rPr lang="en-US" sz="2000" dirty="0"/>
              <a:t>a challenging dataset from a generative perspective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037272"/>
            <a:ext cx="838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</a:t>
            </a:r>
            <a:r>
              <a:rPr lang="en-US" sz="1200" dirty="0" smtClean="0"/>
              <a:t>] Donahue et. al, 2018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2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030521-8C0F-4DB5-8C4A-AC2BAB2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Training Configuration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F53A83FE-CE02-4528-B3E7-E78E33EEB6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1012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4600" dirty="0" smtClean="0"/>
                  <a:t>Train </a:t>
                </a:r>
                <a:r>
                  <a:rPr lang="en-US" sz="4600" dirty="0"/>
                  <a:t>the GAN models using the Wasserstein loss with gradient penalty (WGAN-GP</a:t>
                </a:r>
                <a:r>
                  <a:rPr lang="en-US" sz="4600" dirty="0" smtClean="0"/>
                  <a:t>) [1]</a:t>
                </a:r>
                <a:endParaRPr lang="en-US" sz="46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sz="33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sz="33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sz="3300" i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4200" i="1" dirty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4600" i="1" dirty="0" smtClean="0"/>
                  <a:t>G </a:t>
                </a:r>
                <a:r>
                  <a:rPr lang="en-US" sz="4600" dirty="0"/>
                  <a:t>and </a:t>
                </a:r>
                <a:r>
                  <a:rPr lang="en-US" sz="4600" i="1" dirty="0"/>
                  <a:t>D </a:t>
                </a:r>
                <a:r>
                  <a:rPr lang="en-US" sz="4600" dirty="0"/>
                  <a:t>- the functions computed by the generator and discriminator,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4600" i="1" dirty="0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sz="4600" i="1" dirty="0"/>
                  <a:t> </a:t>
                </a:r>
                <a:r>
                  <a:rPr lang="en-US" sz="4600" dirty="0" smtClean="0"/>
                  <a:t>=</a:t>
                </a:r>
                <a:r>
                  <a:rPr lang="en-US" sz="4600" i="1" dirty="0" smtClean="0"/>
                  <a:t> </a:t>
                </a:r>
                <a:r>
                  <a:rPr lang="en-US" sz="4600" dirty="0" smtClean="0"/>
                  <a:t>10 </a:t>
                </a:r>
                <a:r>
                  <a:rPr lang="en-US" sz="4600" dirty="0"/>
                  <a:t>- gradient penalty weight.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6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4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4600" i="1" dirty="0"/>
                  <a:t> </a:t>
                </a:r>
                <a:r>
                  <a:rPr lang="en-US" sz="46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4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4600" i="1" dirty="0"/>
                  <a:t> </a:t>
                </a:r>
                <a:r>
                  <a:rPr lang="en-US" sz="4600" dirty="0"/>
                  <a:t>- latent and data distributions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4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4600" i="1" dirty="0"/>
                  <a:t> </a:t>
                </a:r>
                <a:r>
                  <a:rPr lang="en-US" sz="4600" dirty="0"/>
                  <a:t>- a distribution comprised of all convex combinations of samples </a:t>
                </a:r>
                <a:r>
                  <a:rPr lang="en-US" sz="4600" dirty="0" smtClean="0"/>
                  <a:t>from </a:t>
                </a:r>
                <a:r>
                  <a:rPr lang="en-US" sz="4600" i="1" dirty="0" smtClean="0"/>
                  <a:t>G</a:t>
                </a:r>
                <a:r>
                  <a:rPr lang="en-US" sz="4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46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4600" dirty="0"/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4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4600" dirty="0"/>
                  <a:t>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4200" dirty="0"/>
                  <a:t>i.e.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4200" i="1" dirty="0"/>
                  <a:t>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4200" i="1" dirty="0"/>
                  <a:t> </a:t>
                </a:r>
                <a:r>
                  <a:rPr lang="en-US" sz="4200" dirty="0"/>
                  <a:t>= </a:t>
                </a:r>
                <a:r>
                  <a:rPr lang="en-US" sz="4200" i="1" dirty="0"/>
                  <a:t>α</a:t>
                </a:r>
                <a:r>
                  <a:rPr lang="en-US" sz="4200" b="1" i="1" dirty="0"/>
                  <a:t>x </a:t>
                </a:r>
                <a:r>
                  <a:rPr lang="en-US" sz="4200" dirty="0"/>
                  <a:t>+ (1 </a:t>
                </a:r>
                <a:r>
                  <a:rPr lang="en-US" sz="4200" i="1" dirty="0"/>
                  <a:t>- α</a:t>
                </a:r>
                <a:r>
                  <a:rPr lang="en-US" sz="4200" dirty="0"/>
                  <a:t>)</a:t>
                </a:r>
                <a:r>
                  <a:rPr lang="en-US" sz="4200" i="1" dirty="0"/>
                  <a:t>G</a:t>
                </a:r>
                <a:r>
                  <a:rPr lang="en-US" sz="4200" dirty="0"/>
                  <a:t>(</a:t>
                </a:r>
                <a:r>
                  <a:rPr lang="en-US" sz="4200" b="1" i="1" dirty="0"/>
                  <a:t>z</a:t>
                </a:r>
                <a:r>
                  <a:rPr lang="en-US" sz="4200" dirty="0"/>
                  <a:t>)</a:t>
                </a:r>
                <a:r>
                  <a:rPr lang="en-US" sz="4200" i="1" dirty="0"/>
                  <a:t>; </a:t>
                </a:r>
                <a:r>
                  <a:rPr lang="en-US" sz="4200" b="1" i="1" dirty="0"/>
                  <a:t>x </a:t>
                </a:r>
                <a:r>
                  <a:rPr lang="en-US" sz="4200" i="1" dirty="0"/>
                  <a:t>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4200" i="1" dirty="0"/>
                  <a:t>; </a:t>
                </a:r>
                <a:r>
                  <a:rPr lang="en-US" sz="4200" b="1" i="1" dirty="0"/>
                  <a:t>z </a:t>
                </a:r>
                <a:r>
                  <a:rPr lang="en-US" sz="4200" i="1" dirty="0"/>
                  <a:t>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4200" i="1" dirty="0"/>
                  <a:t>; α ∼ </a:t>
                </a:r>
                <a:r>
                  <a:rPr lang="en-US" sz="4200" dirty="0"/>
                  <a:t>[0</a:t>
                </a:r>
                <a:r>
                  <a:rPr lang="en-US" sz="4200" i="1" dirty="0"/>
                  <a:t>; </a:t>
                </a:r>
                <a:r>
                  <a:rPr lang="en-US" sz="4200" dirty="0"/>
                  <a:t>1]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53A83FE-CE02-4528-B3E7-E78E33EEB6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10124"/>
              </a:xfrm>
              <a:blipFill rotWithShape="1">
                <a:blip r:embed="rId2"/>
                <a:stretch>
                  <a:fillRect l="-850" t="-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014BF3A-19A0-49BD-9394-27466F8477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500806" y="2957934"/>
            <a:ext cx="8293894" cy="428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0DD8513-58E4-4983-B018-F88CB8EA6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972" y="2473892"/>
            <a:ext cx="2736056" cy="4286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DDD1E8-9413-4648-8365-ADBDA35F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580644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[1] </a:t>
            </a:r>
            <a:r>
              <a:rPr lang="en-US" sz="1200" dirty="0" err="1"/>
              <a:t>Gulrajani</a:t>
            </a:r>
            <a:r>
              <a:rPr lang="en-US" sz="1200" dirty="0"/>
              <a:t> et. al, </a:t>
            </a:r>
            <a:r>
              <a:rPr lang="en-US" sz="1200" i="1" dirty="0"/>
              <a:t>NIPS</a:t>
            </a:r>
            <a:r>
              <a:rPr lang="en-US" sz="1200" dirty="0"/>
              <a:t> 2017.</a:t>
            </a:r>
          </a:p>
        </p:txBody>
      </p:sp>
    </p:spTree>
    <p:extLst>
      <p:ext uri="{BB962C8B-B14F-4D97-AF65-F5344CB8AC3E}">
        <p14:creationId xmlns:p14="http://schemas.microsoft.com/office/powerpoint/2010/main" val="11811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5ABDAC-D4CD-4579-915F-3971FE6F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519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Training </a:t>
            </a:r>
            <a:r>
              <a:rPr lang="en-US" dirty="0" smtClean="0"/>
              <a:t>Configuration (cont.)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735F230-A40E-4B6D-A99A-50C999723844}"/>
              </a:ext>
            </a:extLst>
          </p:cNvPr>
          <p:cNvSpPr txBox="1"/>
          <p:nvPr/>
        </p:nvSpPr>
        <p:spPr>
          <a:xfrm>
            <a:off x="558165" y="1844865"/>
            <a:ext cx="2655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Adam Optimizer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951A4B69-1B44-4F09-ADDB-6BC59D3DCDEF}"/>
                  </a:ext>
                </a:extLst>
              </p:cNvPr>
              <p:cNvSpPr txBox="1"/>
              <p:nvPr/>
            </p:nvSpPr>
            <p:spPr>
              <a:xfrm>
                <a:off x="1080135" y="2393839"/>
                <a:ext cx="59778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/>
                      </a:rPr>
                      <m:t>𝛼</m:t>
                    </m:r>
                  </m:oMath>
                </a14:m>
                <a:r>
                  <a:rPr lang="el-GR" sz="2000" dirty="0" smtClean="0"/>
                  <a:t>= 1e−4,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l-GR" sz="2000" i="1" dirty="0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l-GR" sz="2000" dirty="0" smtClean="0"/>
                  <a:t>= </a:t>
                </a:r>
                <a:r>
                  <a:rPr lang="el-GR" sz="2000" dirty="0"/>
                  <a:t>0.5,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l-GR" sz="2000" i="1" dirty="0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l-GR" sz="2000" dirty="0" smtClean="0"/>
                  <a:t>= </a:t>
                </a:r>
                <a:r>
                  <a:rPr lang="el-GR" sz="2000" dirty="0"/>
                  <a:t>0.9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951A4B69-1B44-4F09-ADDB-6BC59D3DC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35" y="2393839"/>
                <a:ext cx="5977890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C673405-C94D-4BB9-A459-DFB4202B6E05}"/>
              </a:ext>
            </a:extLst>
          </p:cNvPr>
          <p:cNvSpPr txBox="1"/>
          <p:nvPr/>
        </p:nvSpPr>
        <p:spPr>
          <a:xfrm>
            <a:off x="561975" y="2990836"/>
            <a:ext cx="242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705539D3-F01A-4713-81E4-32E445F3629E}"/>
                  </a:ext>
                </a:extLst>
              </p:cNvPr>
              <p:cNvSpPr txBox="1"/>
              <p:nvPr/>
            </p:nvSpPr>
            <p:spPr>
              <a:xfrm flipH="1">
                <a:off x="1080135" y="3571203"/>
                <a:ext cx="5768341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200 epochs for each model, 60 hours on a single NVIDIA P6000 GPU</a:t>
                </a:r>
              </a:p>
              <a:p>
                <a:endParaRPr lang="en-US" sz="1000" dirty="0"/>
              </a:p>
              <a:p>
                <a:r>
                  <a:rPr lang="en-US" sz="2000" dirty="0" smtClean="0"/>
                  <a:t>Baseline models:</a:t>
                </a:r>
              </a:p>
              <a:p>
                <a:r>
                  <a:rPr lang="en-US" sz="2000" dirty="0" err="1" smtClean="0"/>
                  <a:t>WaveGAN</a:t>
                </a:r>
                <a:r>
                  <a:rPr lang="en-US" sz="2000" dirty="0" smtClean="0"/>
                  <a:t>: 700 epochs,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~</m:t>
                    </m:r>
                  </m:oMath>
                </a14:m>
                <a:r>
                  <a:rPr lang="en-US" sz="2000" dirty="0" smtClean="0"/>
                  <a:t>4 days</a:t>
                </a:r>
              </a:p>
              <a:p>
                <a:r>
                  <a:rPr lang="en-US" sz="2000" dirty="0" err="1" smtClean="0"/>
                  <a:t>SpecGAN</a:t>
                </a:r>
                <a:r>
                  <a:rPr lang="en-US" sz="2000" dirty="0" smtClean="0"/>
                  <a:t>: 200 epochs,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~</m:t>
                    </m:r>
                  </m:oMath>
                </a14:m>
                <a:r>
                  <a:rPr lang="en-US" sz="2000" dirty="0" smtClean="0"/>
                  <a:t>2 days</a:t>
                </a:r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705539D3-F01A-4713-81E4-32E445F36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80135" y="3571203"/>
                <a:ext cx="5768341" cy="1785104"/>
              </a:xfrm>
              <a:prstGeom prst="rect">
                <a:avLst/>
              </a:prstGeom>
              <a:blipFill rotWithShape="1">
                <a:blip r:embed="rId3"/>
                <a:stretch>
                  <a:fillRect l="-1057" t="-1706" b="-5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A4B7B8-13DC-4A42-8B62-82C7947A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16719"/>
            <a:ext cx="7886700" cy="994172"/>
          </a:xfrm>
        </p:spPr>
        <p:txBody>
          <a:bodyPr/>
          <a:lstStyle/>
          <a:p>
            <a:pPr algn="ctr"/>
            <a:r>
              <a:rPr lang="en-US" altLang="zh-CN" dirty="0"/>
              <a:t>E</a:t>
            </a:r>
            <a:r>
              <a:rPr lang="en-US" dirty="0"/>
              <a:t>valuation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012097C-87ED-43F3-9C0B-AB0E57913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000250"/>
            <a:ext cx="7674148" cy="672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0E8266C-1DF0-4FC2-8EE1-52ED1C511222}"/>
              </a:ext>
            </a:extLst>
          </p:cNvPr>
          <p:cNvSpPr txBox="1"/>
          <p:nvPr/>
        </p:nvSpPr>
        <p:spPr>
          <a:xfrm>
            <a:off x="822960" y="1584752"/>
            <a:ext cx="4391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Inception 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442D3D6-6A47-478D-BCA7-4AFAAB4821E1}"/>
              </a:ext>
            </a:extLst>
          </p:cNvPr>
          <p:cNvSpPr txBox="1"/>
          <p:nvPr/>
        </p:nvSpPr>
        <p:spPr>
          <a:xfrm>
            <a:off x="1226738" y="2672908"/>
            <a:ext cx="6812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measures both the quality and the </a:t>
            </a:r>
            <a:r>
              <a:rPr lang="en-US" dirty="0" smtClean="0"/>
              <a:t>inter-class diversity </a:t>
            </a:r>
            <a:r>
              <a:rPr lang="en-US" dirty="0"/>
              <a:t>of the generated </a:t>
            </a:r>
            <a:r>
              <a:rPr lang="en-US" dirty="0" smtClean="0"/>
              <a:t>audio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penalize overfitting and within-class homogenization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99D6CCA-C4FC-4757-A25C-93CEFE4F6899}"/>
              </a:ext>
            </a:extLst>
          </p:cNvPr>
          <p:cNvSpPr txBox="1"/>
          <p:nvPr/>
        </p:nvSpPr>
        <p:spPr>
          <a:xfrm>
            <a:off x="822960" y="3550921"/>
            <a:ext cx="557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Nearest neighbor comparison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62C4CEB-B639-45BF-96C4-45ACA8E146F0}"/>
              </a:ext>
            </a:extLst>
          </p:cNvPr>
          <p:cNvSpPr txBox="1"/>
          <p:nvPr/>
        </p:nvSpPr>
        <p:spPr>
          <a:xfrm>
            <a:off x="735330" y="4575382"/>
            <a:ext cx="3684270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600" dirty="0"/>
              <a:t>measures the average </a:t>
            </a:r>
            <a:r>
              <a:rPr lang="en-US" sz="1600" dirty="0" smtClean="0"/>
              <a:t>L2 </a:t>
            </a:r>
            <a:r>
              <a:rPr lang="en-US" sz="1600" dirty="0"/>
              <a:t>distance of a set of 1K examples to their nearest neighbor within the set.</a:t>
            </a:r>
          </a:p>
          <a:p>
            <a:r>
              <a:rPr lang="en-US" sz="1600" dirty="0" smtClean="0"/>
              <a:t>value close to 0 </a:t>
            </a:r>
            <a:r>
              <a:rPr lang="en-US" sz="1600" dirty="0"/>
              <a:t>means no within-class diversity (one sound for each class)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C30B730-74F7-46CD-AF96-F27170A36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466" y="4174351"/>
            <a:ext cx="794384" cy="3687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A1AAAE8-276D-4190-8A75-B5C97D94F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084" y="4125705"/>
            <a:ext cx="913253" cy="3687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58A9099-9523-4EF2-A9C2-40268D80B90D}"/>
              </a:ext>
            </a:extLst>
          </p:cNvPr>
          <p:cNvSpPr txBox="1"/>
          <p:nvPr/>
        </p:nvSpPr>
        <p:spPr>
          <a:xfrm>
            <a:off x="4632960" y="4575382"/>
            <a:ext cx="4217670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600" dirty="0" smtClean="0"/>
              <a:t>measures the average L2 </a:t>
            </a:r>
            <a:r>
              <a:rPr lang="en-US" sz="1600" dirty="0"/>
              <a:t>distance of a set of 1K examples to their nearest neighbor in the real training data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 smtClean="0"/>
              <a:t>value close to 0 means </a:t>
            </a:r>
            <a:r>
              <a:rPr lang="en-US" sz="1600" dirty="0"/>
              <a:t>memorization </a:t>
            </a:r>
            <a:r>
              <a:rPr lang="en-US" sz="1600" dirty="0" smtClean="0"/>
              <a:t>of training data (overfitting)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C52DF2B1-4EE8-4395-A273-A6503C78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10" y="459582"/>
            <a:ext cx="7886700" cy="994172"/>
          </a:xfrm>
        </p:spPr>
        <p:txBody>
          <a:bodyPr/>
          <a:lstStyle/>
          <a:p>
            <a:pPr algn="ctr"/>
            <a:r>
              <a:rPr lang="en-US" altLang="zh-CN" dirty="0"/>
              <a:t>E</a:t>
            </a:r>
            <a:r>
              <a:rPr lang="en-US" dirty="0"/>
              <a:t>valuation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2BFAB80-8D9D-4318-B29E-6A268B75C523}"/>
              </a:ext>
            </a:extLst>
          </p:cNvPr>
          <p:cNvSpPr txBox="1"/>
          <p:nvPr/>
        </p:nvSpPr>
        <p:spPr>
          <a:xfrm>
            <a:off x="689610" y="1713785"/>
            <a:ext cx="75971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Subjects were asked to assess 10 audio samples generated by each of our four models, with respect to three metrics: sound quality, ease of intelligibility, and speaker </a:t>
            </a:r>
            <a:r>
              <a:rPr lang="en-US" sz="2400" dirty="0" smtClean="0"/>
              <a:t>diversity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As a control, subjects are also asked to rate 10 randomly-selected audio samples from the SC09 test set</a:t>
            </a:r>
          </a:p>
          <a:p>
            <a:endParaRPr lang="en-US" sz="2400" dirty="0"/>
          </a:p>
          <a:p>
            <a:r>
              <a:rPr lang="en-US" sz="2400" dirty="0"/>
              <a:t>Ratings are on a 0-10 </a:t>
            </a:r>
            <a:r>
              <a:rPr lang="en-US" sz="2400" dirty="0" smtClean="0"/>
              <a:t>scale, higher is better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794031-246D-4D09-9DBE-72E185CC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A633A0B3-A66C-4534-B27E-016C30DCA2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7206" y="1825625"/>
                <a:ext cx="8129588" cy="4351338"/>
              </a:xfrm>
            </p:spPr>
            <p:txBody>
              <a:bodyPr/>
              <a:lstStyle/>
              <a:p>
                <a:r>
                  <a:rPr lang="en-US" dirty="0" smtClean="0"/>
                  <a:t>Unsupervised audio generation</a:t>
                </a:r>
              </a:p>
              <a:p>
                <a:pPr lvl="1"/>
                <a:r>
                  <a:rPr lang="en-US" dirty="0" smtClean="0"/>
                  <a:t>Given: audio samples drawn from unknown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Goal: generative model that approximates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633A0B3-A66C-4534-B27E-016C30DCA2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825625"/>
                <a:ext cx="8129588" cy="4351338"/>
              </a:xfrm>
              <a:blipFill rotWithShape="1">
                <a:blip r:embed="rId2"/>
                <a:stretch>
                  <a:fillRect l="-127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715543" y="3857640"/>
            <a:ext cx="5712915" cy="2162908"/>
            <a:chOff x="980962" y="3429000"/>
            <a:chExt cx="3684442" cy="1213834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A40AEE69-7C0A-4BE6-869B-0DC69A589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525774" y="3884188"/>
              <a:ext cx="1213834" cy="30345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6164A2A5-CBCD-4921-8E9D-8F907C739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85357" y="3609474"/>
              <a:ext cx="1980047" cy="852885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35419469-ECF4-4F27-8138-A4729F2634B7}"/>
                </a:ext>
              </a:extLst>
            </p:cNvPr>
            <p:cNvCxnSpPr/>
            <p:nvPr/>
          </p:nvCxnSpPr>
          <p:spPr>
            <a:xfrm>
              <a:off x="1491144" y="4035915"/>
              <a:ext cx="9248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B434481-9652-4342-8411-4DFFA950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3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763223"/>
            <a:ext cx="71818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8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3676"/>
            <a:ext cx="7886700" cy="1325563"/>
          </a:xfrm>
        </p:spPr>
        <p:txBody>
          <a:bodyPr/>
          <a:lstStyle/>
          <a:p>
            <a:r>
              <a:rPr lang="en-US" dirty="0" smtClean="0"/>
              <a:t>Qualitative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68" y="1241900"/>
            <a:ext cx="7051065" cy="438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4388" y="5539050"/>
            <a:ext cx="6915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Proposed models improve upon </a:t>
            </a:r>
            <a:r>
              <a:rPr lang="en-US" dirty="0" err="1" smtClean="0"/>
              <a:t>SpecGAN</a:t>
            </a:r>
            <a:r>
              <a:rPr lang="en-US" dirty="0" smtClean="0"/>
              <a:t>, comparable with </a:t>
            </a:r>
            <a:r>
              <a:rPr lang="en-US" dirty="0" err="1" smtClean="0"/>
              <a:t>WaveGAN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 training time; better suited for learning?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completely conclusive (N = 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794031-246D-4D09-9DBE-72E185CC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Demos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DA9B368-BF97-4E97-8BAE-3119E463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A633A0B3-A66C-4534-B27E-016C30DCA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31821"/>
          </a:xfrm>
        </p:spPr>
        <p:txBody>
          <a:bodyPr/>
          <a:lstStyle/>
          <a:p>
            <a:r>
              <a:rPr lang="en-US" dirty="0" smtClean="0"/>
              <a:t>Examples: “five”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sz="400" dirty="0" smtClean="0"/>
          </a:p>
          <a:p>
            <a:r>
              <a:rPr lang="en-US" dirty="0" smtClean="0"/>
              <a:t>Failure cases: non-words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Failure cases: noise</a:t>
            </a:r>
          </a:p>
          <a:p>
            <a:endParaRPr lang="en-US" dirty="0"/>
          </a:p>
        </p:txBody>
      </p:sp>
      <p:pic>
        <p:nvPicPr>
          <p:cNvPr id="7" name="5_dctsp.wav" title="DCT-SP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1465385" y="2268415"/>
            <a:ext cx="609600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54369" y="2901461"/>
            <a:ext cx="103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DCT-SP GAN</a:t>
            </a:r>
            <a:endParaRPr lang="en-US" sz="1200" dirty="0"/>
          </a:p>
        </p:txBody>
      </p:sp>
      <p:pic>
        <p:nvPicPr>
          <p:cNvPr id="11" name="5_spec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3212123" y="2268415"/>
            <a:ext cx="6096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01107" y="2895599"/>
            <a:ext cx="103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SpecGAN</a:t>
            </a:r>
            <a:endParaRPr lang="en-US" sz="1200" dirty="0"/>
          </a:p>
        </p:txBody>
      </p:sp>
      <p:pic>
        <p:nvPicPr>
          <p:cNvPr id="13" name="5_wave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5099539" y="2291861"/>
            <a:ext cx="6096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88523" y="2901461"/>
            <a:ext cx="103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WaveGAN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254368" y="4343399"/>
            <a:ext cx="103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DCT-SP GAN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001106" y="4337537"/>
            <a:ext cx="103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SpecGAN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888522" y="4343399"/>
            <a:ext cx="103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WaveGAN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254367" y="5926014"/>
            <a:ext cx="103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DCT-SP GAN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001105" y="5920152"/>
            <a:ext cx="103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SpecGAN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888521" y="5926014"/>
            <a:ext cx="103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WaveGAN</a:t>
            </a:r>
            <a:endParaRPr lang="en-US" sz="1200" dirty="0"/>
          </a:p>
        </p:txBody>
      </p:sp>
      <p:pic>
        <p:nvPicPr>
          <p:cNvPr id="21" name="spurious_dctsp.wav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1465382" y="3722075"/>
            <a:ext cx="609600" cy="609600"/>
          </a:xfrm>
          <a:prstGeom prst="rect">
            <a:avLst/>
          </a:prstGeom>
        </p:spPr>
      </p:pic>
      <p:pic>
        <p:nvPicPr>
          <p:cNvPr id="22" name="spurious_spec.wav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3212120" y="3716213"/>
            <a:ext cx="609600" cy="609600"/>
          </a:xfrm>
          <a:prstGeom prst="rect">
            <a:avLst/>
          </a:prstGeom>
        </p:spPr>
      </p:pic>
      <p:pic>
        <p:nvPicPr>
          <p:cNvPr id="23" name="spurious_wave.wav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5099539" y="3733799"/>
            <a:ext cx="609600" cy="609600"/>
          </a:xfrm>
          <a:prstGeom prst="rect">
            <a:avLst/>
          </a:prstGeom>
        </p:spPr>
      </p:pic>
      <p:pic>
        <p:nvPicPr>
          <p:cNvPr id="24" name="noise_dctsp.wav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1465382" y="5246075"/>
            <a:ext cx="609600" cy="609600"/>
          </a:xfrm>
          <a:prstGeom prst="rect">
            <a:avLst/>
          </a:prstGeom>
        </p:spPr>
      </p:pic>
      <p:pic>
        <p:nvPicPr>
          <p:cNvPr id="25" name="noise_spec.wav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3212120" y="5246075"/>
            <a:ext cx="609600" cy="609600"/>
          </a:xfrm>
          <a:prstGeom prst="rect">
            <a:avLst/>
          </a:prstGeom>
        </p:spPr>
      </p:pic>
      <p:pic>
        <p:nvPicPr>
          <p:cNvPr id="26" name="noise_wave.wav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5099539" y="531055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2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35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244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308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257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22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28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1133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1183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794031-246D-4D09-9DBE-72E185CC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Artifacts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DA9B368-BF97-4E97-8BAE-3119E463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23</a:t>
            </a:fld>
            <a:endParaRPr lang="en-US"/>
          </a:p>
        </p:txBody>
      </p:sp>
      <p:pic>
        <p:nvPicPr>
          <p:cNvPr id="3074" name="Picture 2" descr="C:\Users\bowenzhi\Documents\School\College\CMSC727\Project\Report\fig\dctsp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646" y="1615220"/>
            <a:ext cx="557212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154" y="1615220"/>
            <a:ext cx="22156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“Buzzing”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DFT-SP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DCT-SP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Impulses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ultiples of window hop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Removing bias?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did not remove the buzzing</a:t>
            </a:r>
          </a:p>
        </p:txBody>
      </p:sp>
    </p:spTree>
    <p:extLst>
      <p:ext uri="{BB962C8B-B14F-4D97-AF65-F5344CB8AC3E}">
        <p14:creationId xmlns:p14="http://schemas.microsoft.com/office/powerpoint/2010/main" val="26206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794031-246D-4D09-9DBE-72E185CC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33A0B3-A66C-4534-B27E-016C30DCA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1299"/>
            <a:ext cx="7886700" cy="4396313"/>
          </a:xfrm>
        </p:spPr>
        <p:txBody>
          <a:bodyPr/>
          <a:lstStyle/>
          <a:p>
            <a:r>
              <a:rPr lang="en-US" dirty="0" smtClean="0"/>
              <a:t>Further investigate cause of buzzing artifact</a:t>
            </a:r>
          </a:p>
          <a:p>
            <a:r>
              <a:rPr lang="en-US" dirty="0" smtClean="0"/>
              <a:t>Experiment </a:t>
            </a:r>
            <a:r>
              <a:rPr lang="en-US" dirty="0"/>
              <a:t>with more models</a:t>
            </a:r>
          </a:p>
          <a:p>
            <a:pPr lvl="1"/>
            <a:r>
              <a:rPr lang="en-US" dirty="0"/>
              <a:t>Subpixel shuffling with </a:t>
            </a:r>
            <a:r>
              <a:rPr lang="en-US" dirty="0" err="1"/>
              <a:t>WaveGAN</a:t>
            </a:r>
            <a:endParaRPr lang="en-US" dirty="0"/>
          </a:p>
          <a:p>
            <a:r>
              <a:rPr lang="en-US" dirty="0"/>
              <a:t>Train with different kinds of audio</a:t>
            </a:r>
          </a:p>
          <a:p>
            <a:pPr lvl="1"/>
            <a:r>
              <a:rPr lang="en-US" dirty="0"/>
              <a:t>Sound effects</a:t>
            </a:r>
          </a:p>
          <a:p>
            <a:pPr lvl="1"/>
            <a:r>
              <a:rPr lang="en-US" dirty="0"/>
              <a:t>Musical </a:t>
            </a:r>
            <a:r>
              <a:rPr lang="en-US" dirty="0" smtClean="0"/>
              <a:t>instruments</a:t>
            </a:r>
          </a:p>
          <a:p>
            <a:r>
              <a:rPr lang="en-US" dirty="0" smtClean="0"/>
              <a:t>Multi-resolution methods</a:t>
            </a:r>
          </a:p>
          <a:p>
            <a:pPr lvl="1"/>
            <a:r>
              <a:rPr lang="en-US" dirty="0" smtClean="0"/>
              <a:t>LAPGAN [1], progressive growth [2]</a:t>
            </a:r>
          </a:p>
          <a:p>
            <a:pPr lvl="1"/>
            <a:r>
              <a:rPr lang="en-US" dirty="0" smtClean="0"/>
              <a:t>Higher quality audio</a:t>
            </a:r>
            <a:endParaRPr lang="en-US" dirty="0"/>
          </a:p>
          <a:p>
            <a:r>
              <a:rPr lang="en-US" dirty="0" smtClean="0"/>
              <a:t>Complex neural networks [3]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4748F1-A7B0-406A-B553-8011F040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580644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[1] Denton et. al, </a:t>
            </a:r>
            <a:r>
              <a:rPr lang="en-US" sz="1200" i="1" dirty="0" smtClean="0"/>
              <a:t>NIPS</a:t>
            </a:r>
            <a:r>
              <a:rPr lang="en-US" sz="1200" dirty="0" smtClean="0"/>
              <a:t> 2015.</a:t>
            </a:r>
          </a:p>
          <a:p>
            <a:r>
              <a:rPr lang="en-US" sz="1200" dirty="0" smtClean="0"/>
              <a:t>[2] </a:t>
            </a:r>
            <a:r>
              <a:rPr lang="en-US" sz="1200" dirty="0" err="1" smtClean="0"/>
              <a:t>Karras</a:t>
            </a:r>
            <a:r>
              <a:rPr lang="en-US" sz="1200" dirty="0" smtClean="0"/>
              <a:t> et. al, 2017.</a:t>
            </a:r>
          </a:p>
          <a:p>
            <a:r>
              <a:rPr lang="en-US" sz="1200" dirty="0" smtClean="0"/>
              <a:t>[3] </a:t>
            </a:r>
            <a:r>
              <a:rPr lang="en-US" sz="1200" dirty="0" err="1" smtClean="0"/>
              <a:t>Trabelsi</a:t>
            </a:r>
            <a:r>
              <a:rPr lang="en-US" sz="1200" dirty="0" smtClean="0"/>
              <a:t> et. al, </a:t>
            </a:r>
            <a:r>
              <a:rPr lang="en-US" sz="1200" i="1" dirty="0" smtClean="0"/>
              <a:t>ICLR</a:t>
            </a:r>
            <a:r>
              <a:rPr lang="en-US" sz="1200" dirty="0" smtClean="0"/>
              <a:t> 2018.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363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794031-246D-4D09-9DBE-72E185CC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33A0B3-A66C-4534-B27E-016C30DC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 production</a:t>
            </a:r>
          </a:p>
          <a:p>
            <a:r>
              <a:rPr lang="en-US" dirty="0"/>
              <a:t>Text-to-speech</a:t>
            </a:r>
          </a:p>
          <a:p>
            <a:r>
              <a:rPr lang="en-US" dirty="0"/>
              <a:t>Data augmentation</a:t>
            </a:r>
          </a:p>
          <a:p>
            <a:r>
              <a:rPr lang="en-US" dirty="0"/>
              <a:t>Sound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56A6D85-7243-46E8-AC49-CE1B776D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2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Generative Adversarial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/>
          <a:lstStyle/>
          <a:p>
            <a:r>
              <a:rPr lang="en-US" dirty="0"/>
              <a:t>Generator: maps latent space -&gt; data space</a:t>
            </a:r>
          </a:p>
          <a:p>
            <a:r>
              <a:rPr lang="en-US" dirty="0"/>
              <a:t>Recently used for unsupervised image generation (e.g. DCGAN [1], BEGAN [2])</a:t>
            </a:r>
          </a:p>
          <a:p>
            <a:r>
              <a:rPr lang="en-US" dirty="0"/>
              <a:t>Unsupervised audio generation: relatively unexplored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1677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Radford et. al, </a:t>
            </a:r>
            <a:r>
              <a:rPr lang="en-US" sz="1200" i="1" dirty="0"/>
              <a:t>ICLR</a:t>
            </a:r>
            <a:r>
              <a:rPr lang="en-US" sz="1200" dirty="0"/>
              <a:t> 2016.</a:t>
            </a:r>
          </a:p>
          <a:p>
            <a:r>
              <a:rPr lang="en-US" sz="1200" dirty="0"/>
              <a:t>[2] </a:t>
            </a:r>
            <a:r>
              <a:rPr lang="en-US" sz="1200" dirty="0" err="1"/>
              <a:t>Brethelot</a:t>
            </a:r>
            <a:r>
              <a:rPr lang="en-US" sz="1200" dirty="0"/>
              <a:t> et. al, 2017.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2E1270-168D-42A9-8BA8-0C4C0DB3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Adversarial Audio Synthesis</a:t>
            </a:r>
            <a:br>
              <a:rPr lang="en-US" dirty="0"/>
            </a:br>
            <a:r>
              <a:rPr lang="en-US" sz="3100" dirty="0"/>
              <a:t>Donahue et. al, 2018 (</a:t>
            </a:r>
            <a:r>
              <a:rPr lang="en-US" sz="3100" i="1" dirty="0"/>
              <a:t>ICLR</a:t>
            </a:r>
            <a:r>
              <a:rPr lang="en-US" sz="3100" dirty="0"/>
              <a:t> 2019 submission)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 DCGAN architectures to audio</a:t>
            </a:r>
          </a:p>
          <a:p>
            <a:pPr lvl="1"/>
            <a:r>
              <a:rPr lang="en-US" dirty="0"/>
              <a:t>fixed-size images -&gt; fixed-length audio clips</a:t>
            </a:r>
          </a:p>
          <a:p>
            <a:r>
              <a:rPr lang="en-US" dirty="0" err="1"/>
              <a:t>WaveGAN</a:t>
            </a:r>
            <a:r>
              <a:rPr lang="en-US" dirty="0"/>
              <a:t>: DCGAN on raw waveforms</a:t>
            </a:r>
          </a:p>
          <a:p>
            <a:pPr lvl="1"/>
            <a:r>
              <a:rPr lang="en-US" dirty="0"/>
              <a:t>5x5 2D convolutions -&gt; 25x1 1D convolutions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4800600"/>
            <a:ext cx="8610600" cy="170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700" y="6369114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Image taken from: https://arxiv.org/pdf/1802.04208.pdf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557385-4F03-4B52-A7D8-9B3FE6D3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Adversarial Audio Synthesis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3100" dirty="0">
                <a:solidFill>
                  <a:prstClr val="black"/>
                </a:solidFill>
              </a:rPr>
              <a:t>Donahue et. al, 2018 (</a:t>
            </a:r>
            <a:r>
              <a:rPr lang="en-US" sz="3100" i="1" dirty="0">
                <a:solidFill>
                  <a:prstClr val="black"/>
                </a:solidFill>
              </a:rPr>
              <a:t>ICLR</a:t>
            </a:r>
            <a:r>
              <a:rPr lang="en-US" sz="3100" dirty="0">
                <a:solidFill>
                  <a:prstClr val="black"/>
                </a:solidFill>
              </a:rPr>
              <a:t> 2019 submission)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 DCGAN architectures to audio</a:t>
            </a:r>
          </a:p>
          <a:p>
            <a:pPr lvl="1"/>
            <a:r>
              <a:rPr lang="en-US" dirty="0"/>
              <a:t>fixed-size images -&gt; fixed-length audio clips</a:t>
            </a:r>
          </a:p>
          <a:p>
            <a:r>
              <a:rPr lang="en-US" dirty="0" err="1"/>
              <a:t>WaveGAN</a:t>
            </a:r>
            <a:r>
              <a:rPr lang="en-US" dirty="0"/>
              <a:t>: DCGAN on raw waveforms</a:t>
            </a:r>
          </a:p>
          <a:p>
            <a:r>
              <a:rPr lang="en-US" dirty="0" err="1"/>
              <a:t>SpecGAN</a:t>
            </a:r>
            <a:r>
              <a:rPr lang="en-US" dirty="0"/>
              <a:t>: DCGAN on audio spectrograms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55417" y="4801914"/>
            <a:ext cx="8033166" cy="1485065"/>
            <a:chOff x="533400" y="4801914"/>
            <a:chExt cx="8033166" cy="148506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801914"/>
              <a:ext cx="3495675" cy="1485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4801915"/>
              <a:ext cx="3537366" cy="1485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4224338" y="5421069"/>
              <a:ext cx="609600" cy="246754"/>
            </a:xfrm>
            <a:prstGeom prst="rightArrow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D075827-6D69-42A1-BB6A-79CF22A7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4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Adversarial Audio Synthesis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3100" dirty="0">
                <a:solidFill>
                  <a:prstClr val="black"/>
                </a:solidFill>
              </a:rPr>
              <a:t>Donahue et. al, 2018 (</a:t>
            </a:r>
            <a:r>
              <a:rPr lang="en-US" sz="3100" i="1" dirty="0">
                <a:solidFill>
                  <a:prstClr val="black"/>
                </a:solidFill>
              </a:rPr>
              <a:t>ICLR</a:t>
            </a:r>
            <a:r>
              <a:rPr lang="en-US" sz="3100" dirty="0">
                <a:solidFill>
                  <a:prstClr val="black"/>
                </a:solidFill>
              </a:rPr>
              <a:t> 2019 submission)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 DCGAN architectures to audio</a:t>
            </a:r>
          </a:p>
          <a:p>
            <a:pPr lvl="1"/>
            <a:r>
              <a:rPr lang="en-US" dirty="0"/>
              <a:t>fixed-size images -&gt; fixed-length audio clips</a:t>
            </a:r>
          </a:p>
          <a:p>
            <a:r>
              <a:rPr lang="en-US" dirty="0" err="1"/>
              <a:t>WaveGAN</a:t>
            </a:r>
            <a:r>
              <a:rPr lang="en-US" dirty="0"/>
              <a:t>: DCGAN on raw waveforms</a:t>
            </a:r>
          </a:p>
          <a:p>
            <a:r>
              <a:rPr lang="en-US" dirty="0" err="1"/>
              <a:t>SpecGAN</a:t>
            </a:r>
            <a:r>
              <a:rPr lang="en-US" dirty="0"/>
              <a:t>: DCGAN on audio spectrograms</a:t>
            </a:r>
          </a:p>
          <a:p>
            <a:pPr lvl="1"/>
            <a:r>
              <a:rPr lang="en-US" dirty="0"/>
              <a:t>spectrograms: time-frequency representation</a:t>
            </a:r>
          </a:p>
          <a:p>
            <a:pPr lvl="2"/>
            <a:r>
              <a:rPr lang="en-US" dirty="0"/>
              <a:t>non-invertible (phase info lost)</a:t>
            </a:r>
          </a:p>
          <a:p>
            <a:pPr lvl="2"/>
            <a:r>
              <a:rPr lang="en-US" dirty="0"/>
              <a:t>approximate inverse: Griffin-Lim [1]</a:t>
            </a:r>
          </a:p>
          <a:p>
            <a:pPr lvl="3"/>
            <a:r>
              <a:rPr lang="en-US" dirty="0"/>
              <a:t>degrades audio quality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61677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[1] Griffin &amp; Lim, </a:t>
            </a:r>
            <a:r>
              <a:rPr lang="en-US" sz="1200" i="1" dirty="0"/>
              <a:t>IEEE Trans. </a:t>
            </a:r>
            <a:r>
              <a:rPr lang="en-US" sz="1200" i="1" dirty="0" err="1"/>
              <a:t>Acoust</a:t>
            </a:r>
            <a:r>
              <a:rPr lang="en-US" sz="1200" i="1" dirty="0"/>
              <a:t>., Speech, Signal Process.</a:t>
            </a:r>
            <a:r>
              <a:rPr lang="en-US" sz="1200" dirty="0"/>
              <a:t> 1984.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CA3B09-94A3-4A8E-8115-E9767572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Adversarial Audio Synthesis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3100" dirty="0">
                <a:solidFill>
                  <a:prstClr val="black"/>
                </a:solidFill>
              </a:rPr>
              <a:t>Donahue et. al, 2018 (</a:t>
            </a:r>
            <a:r>
              <a:rPr lang="en-US" sz="3100" i="1" dirty="0">
                <a:solidFill>
                  <a:prstClr val="black"/>
                </a:solidFill>
              </a:rPr>
              <a:t>ICLR</a:t>
            </a:r>
            <a:r>
              <a:rPr lang="en-US" sz="3100" dirty="0">
                <a:solidFill>
                  <a:prstClr val="black"/>
                </a:solidFill>
              </a:rPr>
              <a:t> 2019 submission)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/>
              <a:t>Adapt DCGAN architectures to audio</a:t>
            </a:r>
          </a:p>
          <a:p>
            <a:pPr lvl="1"/>
            <a:r>
              <a:rPr lang="en-US" dirty="0"/>
              <a:t>fixed-size images -&gt; fixed-length audio clips</a:t>
            </a:r>
          </a:p>
          <a:p>
            <a:r>
              <a:rPr lang="en-US" dirty="0" err="1"/>
              <a:t>WaveGAN</a:t>
            </a:r>
            <a:r>
              <a:rPr lang="en-US" dirty="0"/>
              <a:t>: DCGAN on raw waveforms</a:t>
            </a:r>
          </a:p>
          <a:p>
            <a:r>
              <a:rPr lang="en-US" dirty="0" err="1"/>
              <a:t>SpecGAN</a:t>
            </a:r>
            <a:r>
              <a:rPr lang="en-US" dirty="0"/>
              <a:t>: DCGAN on audio spectrograms</a:t>
            </a:r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training methods: WGAN-GP loss [4] works best</a:t>
            </a:r>
          </a:p>
          <a:p>
            <a:pPr lvl="2"/>
            <a:r>
              <a:rPr lang="en-US" dirty="0"/>
              <a:t>compared to traditional GAN [1], LSGAN [2], WGAN [3] losses </a:t>
            </a:r>
          </a:p>
          <a:p>
            <a:pPr lvl="1"/>
            <a:r>
              <a:rPr lang="en-US" dirty="0"/>
              <a:t>quantitative results: </a:t>
            </a:r>
            <a:r>
              <a:rPr lang="en-US" dirty="0" err="1"/>
              <a:t>SpecGAN</a:t>
            </a:r>
            <a:r>
              <a:rPr lang="en-US" dirty="0"/>
              <a:t> &gt; </a:t>
            </a:r>
            <a:r>
              <a:rPr lang="en-US" dirty="0" err="1"/>
              <a:t>WaveGAN</a:t>
            </a:r>
            <a:endParaRPr lang="en-US" dirty="0"/>
          </a:p>
          <a:p>
            <a:pPr lvl="1"/>
            <a:r>
              <a:rPr lang="en-US" dirty="0"/>
              <a:t>qualitative results: </a:t>
            </a:r>
            <a:r>
              <a:rPr lang="en-US" dirty="0" err="1"/>
              <a:t>WaveGAN</a:t>
            </a:r>
            <a:r>
              <a:rPr lang="en-US" dirty="0"/>
              <a:t> &gt; </a:t>
            </a:r>
            <a:r>
              <a:rPr lang="en-US" dirty="0" err="1"/>
              <a:t>SpecGAN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80644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Radford et. al, </a:t>
            </a:r>
            <a:r>
              <a:rPr lang="en-US" sz="1200" i="1" dirty="0"/>
              <a:t>ICLR</a:t>
            </a:r>
            <a:r>
              <a:rPr lang="en-US" sz="1200" dirty="0"/>
              <a:t> 2016.</a:t>
            </a:r>
          </a:p>
          <a:p>
            <a:r>
              <a:rPr lang="en-US" sz="1200" dirty="0"/>
              <a:t>[2] Mao et. al, </a:t>
            </a:r>
            <a:r>
              <a:rPr lang="en-US" sz="1200" i="1" dirty="0"/>
              <a:t>ICCV</a:t>
            </a:r>
            <a:r>
              <a:rPr lang="en-US" sz="1200" dirty="0"/>
              <a:t> 2017.</a:t>
            </a:r>
          </a:p>
          <a:p>
            <a:r>
              <a:rPr lang="en-US" sz="1200" dirty="0"/>
              <a:t>[3] </a:t>
            </a:r>
            <a:r>
              <a:rPr lang="en-US" sz="1200" dirty="0" err="1"/>
              <a:t>Arjovsky</a:t>
            </a:r>
            <a:r>
              <a:rPr lang="en-US" sz="1200" dirty="0"/>
              <a:t> et. al, </a:t>
            </a:r>
            <a:r>
              <a:rPr lang="en-US" sz="1200" i="1" dirty="0"/>
              <a:t>ICML</a:t>
            </a:r>
            <a:r>
              <a:rPr lang="en-US" sz="1200" dirty="0"/>
              <a:t> 2017.</a:t>
            </a:r>
          </a:p>
          <a:p>
            <a:r>
              <a:rPr lang="en-US" sz="1200" dirty="0"/>
              <a:t>[4] </a:t>
            </a:r>
            <a:r>
              <a:rPr lang="en-US" sz="1200" dirty="0" err="1"/>
              <a:t>Gulrajani</a:t>
            </a:r>
            <a:r>
              <a:rPr lang="en-US" sz="1200" dirty="0"/>
              <a:t> et. al, </a:t>
            </a:r>
            <a:r>
              <a:rPr lang="en-US" sz="1200" i="1" dirty="0"/>
              <a:t>NIPS</a:t>
            </a:r>
            <a:r>
              <a:rPr lang="en-US" sz="1200" dirty="0"/>
              <a:t> 2017.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B8F7E94-3494-4505-9667-8E7080C5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030521-8C0F-4DB5-8C4A-AC2BAB2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Audio Representations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3A83FE-CE02-4528-B3E7-E78E33EE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2692"/>
            <a:ext cx="7886700" cy="44536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dirty="0"/>
              <a:t>To address the problem of generating audio clips consisting of 16384</a:t>
            </a:r>
            <a:br>
              <a:rPr lang="en-US" dirty="0"/>
            </a:br>
            <a:r>
              <a:rPr lang="en-US" dirty="0"/>
              <a:t>samples, at a sample rate of 16 kHz.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dirty="0"/>
              <a:t>Representations which helps to retain phase information.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dirty="0"/>
              <a:t>A fixed transformation is applied to all input audio data, and its inverse is applied to the generator output to produce audio signals.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dirty="0"/>
              <a:t>Short-time Fourier Transform (STFT)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dirty="0"/>
              <a:t>Short-time Discrete Cosine Transform (STDCT)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Data Scaling And Normalization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magnitudes of the DFT and DCT outputs are scaled logarithmically both to simulate human auditory perception and to better bound the range of values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Further, the magnitudes of the data are </a:t>
            </a:r>
            <a:r>
              <a:rPr lang="en-US" dirty="0" smtClean="0"/>
              <a:t>rescaled to [-1,1] </a:t>
            </a:r>
            <a:r>
              <a:rPr lang="en-US" dirty="0"/>
              <a:t>on a per-frequency basis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42BA6F-040C-4C32-939A-7558E78B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1331</Words>
  <Application>Microsoft Office PowerPoint</Application>
  <PresentationFormat>On-screen Show (4:3)</PresentationFormat>
  <Paragraphs>220</Paragraphs>
  <Slides>24</Slides>
  <Notes>1</Notes>
  <HiddenSlides>0</HiddenSlides>
  <MMClips>9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Synthesizing Audio using Generative Adversarial Networks   CMSC727 Project</vt:lpstr>
      <vt:lpstr>Problem Statement</vt:lpstr>
      <vt:lpstr>Applications</vt:lpstr>
      <vt:lpstr>Generative Adversarial Networks</vt:lpstr>
      <vt:lpstr>Adversarial Audio Synthesis Donahue et. al, 2018 (ICLR 2019 submission)</vt:lpstr>
      <vt:lpstr>Adversarial Audio Synthesis Donahue et. al, 2018 (ICLR 2019 submission)</vt:lpstr>
      <vt:lpstr>Adversarial Audio Synthesis Donahue et. al, 2018 (ICLR 2019 submission)</vt:lpstr>
      <vt:lpstr>Adversarial Audio Synthesis Donahue et. al, 2018 (ICLR 2019 submission)</vt:lpstr>
      <vt:lpstr>Audio Representations</vt:lpstr>
      <vt:lpstr>Short-time Fourier Transform (STFT)</vt:lpstr>
      <vt:lpstr>Short-time Discrete Cosine Transform (STDCT)</vt:lpstr>
      <vt:lpstr>Proposed GAN Architectures</vt:lpstr>
      <vt:lpstr>Sub-Pixel (SP) Convolution</vt:lpstr>
      <vt:lpstr>Proposed GAN Architectures (cont.)</vt:lpstr>
      <vt:lpstr>Dataset</vt:lpstr>
      <vt:lpstr>Training Configuration</vt:lpstr>
      <vt:lpstr>Training Configuration (cont.)</vt:lpstr>
      <vt:lpstr>Evaluation Metrics</vt:lpstr>
      <vt:lpstr>Evaluation Metrics</vt:lpstr>
      <vt:lpstr>Quantitative Results</vt:lpstr>
      <vt:lpstr>Qualitative Results</vt:lpstr>
      <vt:lpstr>Sound Demos</vt:lpstr>
      <vt:lpstr>Artifacts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</dc:creator>
  <cp:lastModifiedBy>bowenzhi</cp:lastModifiedBy>
  <cp:revision>80</cp:revision>
  <dcterms:created xsi:type="dcterms:W3CDTF">2018-12-02T23:26:11Z</dcterms:created>
  <dcterms:modified xsi:type="dcterms:W3CDTF">2018-12-03T23:50:39Z</dcterms:modified>
</cp:coreProperties>
</file>